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5.xml" ContentType="application/vnd.openxmlformats-officedocument.presentationml.tags+xml"/>
  <Override PartName="/ppt/notesSlides/notesSlide59.xml" ContentType="application/vnd.openxmlformats-officedocument.presentationml.notesSlide+xml"/>
  <Override PartName="/ppt/tags/tag56.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57.xml" ContentType="application/vnd.openxmlformats-officedocument.presentationml.tags+xml"/>
  <Override PartName="/ppt/notesSlides/notesSlide67.xml" ContentType="application/vnd.openxmlformats-officedocument.presentationml.notesSlide+xml"/>
  <Override PartName="/ppt/ink/ink4.xml" ContentType="application/inkml+xml"/>
  <Override PartName="/ppt/ink/ink5.xml" ContentType="application/inkml+xml"/>
  <Override PartName="/ppt/tags/tag58.xml" ContentType="application/vnd.openxmlformats-officedocument.presentationml.tags+xml"/>
  <Override PartName="/ppt/notesSlides/notesSlide6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6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63.xml" ContentType="application/vnd.openxmlformats-officedocument.presentationml.tags+xml"/>
  <Override PartName="/ppt/notesSlides/notesSlide7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4.xml" ContentType="application/vnd.openxmlformats-officedocument.presentationml.tags+xml"/>
  <Override PartName="/ppt/notesSlides/notesSlide7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7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77.xml" ContentType="application/vnd.openxmlformats-officedocument.presentationml.notesSlide+xml"/>
  <Override PartName="/ppt/tags/tag71.xml" ContentType="application/vnd.openxmlformats-officedocument.presentationml.tags+xml"/>
  <Override PartName="/ppt/notesSlides/notesSlide78.xml" ContentType="application/vnd.openxmlformats-officedocument.presentationml.notesSlide+xml"/>
  <Override PartName="/ppt/tags/tag72.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73.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5.xml" ContentType="application/vnd.openxmlformats-officedocument.presentationml.notesSlide+xml"/>
  <Override PartName="/ppt/tags/tag74.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75.xml" ContentType="application/vnd.openxmlformats-officedocument.presentationml.tags+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932" r:id="rId7"/>
    <p:sldMasterId id="2147483954" r:id="rId8"/>
  </p:sldMasterIdLst>
  <p:notesMasterIdLst>
    <p:notesMasterId r:id="rId188"/>
  </p:notesMasterIdLst>
  <p:handoutMasterIdLst>
    <p:handoutMasterId r:id="rId189"/>
  </p:handoutMasterIdLst>
  <p:sldIdLst>
    <p:sldId id="2145707145" r:id="rId9"/>
    <p:sldId id="2145707627" r:id="rId10"/>
    <p:sldId id="897" r:id="rId11"/>
    <p:sldId id="2145707592" r:id="rId12"/>
    <p:sldId id="2145707568" r:id="rId13"/>
    <p:sldId id="2145707593" r:id="rId14"/>
    <p:sldId id="2145707204" r:id="rId15"/>
    <p:sldId id="2145707203" r:id="rId16"/>
    <p:sldId id="2145707594" r:id="rId17"/>
    <p:sldId id="963" r:id="rId18"/>
    <p:sldId id="964" r:id="rId19"/>
    <p:sldId id="2145707207" r:id="rId20"/>
    <p:sldId id="3374" r:id="rId21"/>
    <p:sldId id="2145707214" r:id="rId22"/>
    <p:sldId id="980" r:id="rId23"/>
    <p:sldId id="779" r:id="rId24"/>
    <p:sldId id="1224" r:id="rId25"/>
    <p:sldId id="955" r:id="rId26"/>
    <p:sldId id="2145707595" r:id="rId27"/>
    <p:sldId id="2145707596" r:id="rId28"/>
    <p:sldId id="2145707597" r:id="rId29"/>
    <p:sldId id="2145707604" r:id="rId30"/>
    <p:sldId id="2145707605" r:id="rId31"/>
    <p:sldId id="829" r:id="rId32"/>
    <p:sldId id="735" r:id="rId33"/>
    <p:sldId id="692" r:id="rId34"/>
    <p:sldId id="1317" r:id="rId35"/>
    <p:sldId id="984" r:id="rId36"/>
    <p:sldId id="1325" r:id="rId37"/>
    <p:sldId id="2145707599" r:id="rId38"/>
    <p:sldId id="3751" r:id="rId39"/>
    <p:sldId id="2145707217" r:id="rId40"/>
    <p:sldId id="2141411161" r:id="rId41"/>
    <p:sldId id="3579" r:id="rId42"/>
    <p:sldId id="801" r:id="rId43"/>
    <p:sldId id="2145707581" r:id="rId44"/>
    <p:sldId id="1005" r:id="rId45"/>
    <p:sldId id="1006" r:id="rId46"/>
    <p:sldId id="1007" r:id="rId47"/>
    <p:sldId id="1011" r:id="rId48"/>
    <p:sldId id="1014" r:id="rId49"/>
    <p:sldId id="1016" r:id="rId50"/>
    <p:sldId id="1018" r:id="rId51"/>
    <p:sldId id="694" r:id="rId52"/>
    <p:sldId id="2145707618" r:id="rId53"/>
    <p:sldId id="2141411105" r:id="rId54"/>
    <p:sldId id="1019" r:id="rId55"/>
    <p:sldId id="1033" r:id="rId56"/>
    <p:sldId id="2145707206" r:id="rId57"/>
    <p:sldId id="1367" r:id="rId58"/>
    <p:sldId id="2145707029" r:id="rId59"/>
    <p:sldId id="2145707227" r:id="rId60"/>
    <p:sldId id="537" r:id="rId61"/>
    <p:sldId id="2145707154" r:id="rId62"/>
    <p:sldId id="820" r:id="rId63"/>
    <p:sldId id="2145707155" r:id="rId64"/>
    <p:sldId id="2145707215" r:id="rId65"/>
    <p:sldId id="2145707550" r:id="rId66"/>
    <p:sldId id="2145707551" r:id="rId67"/>
    <p:sldId id="2145707553" r:id="rId68"/>
    <p:sldId id="3620" r:id="rId69"/>
    <p:sldId id="1135" r:id="rId70"/>
    <p:sldId id="2145707483" r:id="rId71"/>
    <p:sldId id="2145707585" r:id="rId72"/>
    <p:sldId id="2145707600" r:id="rId73"/>
    <p:sldId id="3742" r:id="rId74"/>
    <p:sldId id="2864" r:id="rId75"/>
    <p:sldId id="2866" r:id="rId76"/>
    <p:sldId id="2851" r:id="rId77"/>
    <p:sldId id="2859" r:id="rId78"/>
    <p:sldId id="2930" r:id="rId79"/>
    <p:sldId id="2916" r:id="rId80"/>
    <p:sldId id="2923" r:id="rId81"/>
    <p:sldId id="2917" r:id="rId82"/>
    <p:sldId id="2848" r:id="rId83"/>
    <p:sldId id="2145707630" r:id="rId84"/>
    <p:sldId id="2868" r:id="rId85"/>
    <p:sldId id="2921" r:id="rId86"/>
    <p:sldId id="2869" r:id="rId87"/>
    <p:sldId id="2870" r:id="rId88"/>
    <p:sldId id="3737" r:id="rId89"/>
    <p:sldId id="2855" r:id="rId90"/>
    <p:sldId id="2141411142" r:id="rId91"/>
    <p:sldId id="2873" r:id="rId92"/>
    <p:sldId id="2874" r:id="rId93"/>
    <p:sldId id="2875" r:id="rId94"/>
    <p:sldId id="2876" r:id="rId95"/>
    <p:sldId id="2877" r:id="rId96"/>
    <p:sldId id="2878" r:id="rId97"/>
    <p:sldId id="2879" r:id="rId98"/>
    <p:sldId id="2880" r:id="rId99"/>
    <p:sldId id="2854" r:id="rId100"/>
    <p:sldId id="2856" r:id="rId101"/>
    <p:sldId id="2858" r:id="rId102"/>
    <p:sldId id="2145707665" r:id="rId103"/>
    <p:sldId id="2885" r:id="rId104"/>
    <p:sldId id="3740" r:id="rId105"/>
    <p:sldId id="2886" r:id="rId106"/>
    <p:sldId id="2882" r:id="rId107"/>
    <p:sldId id="2145707564" r:id="rId108"/>
    <p:sldId id="290" r:id="rId109"/>
    <p:sldId id="2145707608" r:id="rId110"/>
    <p:sldId id="2145707609" r:id="rId111"/>
    <p:sldId id="2145707213" r:id="rId112"/>
    <p:sldId id="2145707606" r:id="rId113"/>
    <p:sldId id="2145707603" r:id="rId114"/>
    <p:sldId id="1277" r:id="rId115"/>
    <p:sldId id="3156" r:id="rId116"/>
    <p:sldId id="3227" r:id="rId117"/>
    <p:sldId id="3221" r:id="rId118"/>
    <p:sldId id="781" r:id="rId119"/>
    <p:sldId id="782" r:id="rId120"/>
    <p:sldId id="1174" r:id="rId121"/>
    <p:sldId id="748" r:id="rId122"/>
    <p:sldId id="3328" r:id="rId123"/>
    <p:sldId id="3350" r:id="rId124"/>
    <p:sldId id="2141411140" r:id="rId125"/>
    <p:sldId id="2145707423" r:id="rId126"/>
    <p:sldId id="2145707610" r:id="rId127"/>
    <p:sldId id="2145707612" r:id="rId128"/>
    <p:sldId id="3752" r:id="rId129"/>
    <p:sldId id="777" r:id="rId130"/>
    <p:sldId id="2145707613" r:id="rId131"/>
    <p:sldId id="746" r:id="rId132"/>
    <p:sldId id="2145707614" r:id="rId133"/>
    <p:sldId id="713" r:id="rId134"/>
    <p:sldId id="3558" r:id="rId135"/>
    <p:sldId id="2145707493" r:id="rId136"/>
    <p:sldId id="2145707237" r:id="rId137"/>
    <p:sldId id="2145707616" r:id="rId138"/>
    <p:sldId id="2145707238" r:id="rId139"/>
    <p:sldId id="2145707172" r:id="rId140"/>
    <p:sldId id="2145707175" r:id="rId141"/>
    <p:sldId id="3630" r:id="rId142"/>
    <p:sldId id="2145707202" r:id="rId143"/>
    <p:sldId id="2145707624" r:id="rId144"/>
    <p:sldId id="2145707505" r:id="rId145"/>
    <p:sldId id="3624" r:id="rId146"/>
    <p:sldId id="2145707664" r:id="rId147"/>
    <p:sldId id="2145707514" r:id="rId148"/>
    <p:sldId id="2145707532" r:id="rId149"/>
    <p:sldId id="2145707472" r:id="rId150"/>
    <p:sldId id="3623" r:id="rId151"/>
    <p:sldId id="2145707653" r:id="rId152"/>
    <p:sldId id="421" r:id="rId153"/>
    <p:sldId id="2141411072" r:id="rId154"/>
    <p:sldId id="2145707534" r:id="rId155"/>
    <p:sldId id="2141411076" r:id="rId156"/>
    <p:sldId id="2145707530" r:id="rId157"/>
    <p:sldId id="2145707527" r:id="rId158"/>
    <p:sldId id="2145707528" r:id="rId159"/>
    <p:sldId id="2145707529" r:id="rId160"/>
    <p:sldId id="437" r:id="rId161"/>
    <p:sldId id="398" r:id="rId162"/>
    <p:sldId id="2141411151" r:id="rId163"/>
    <p:sldId id="3716" r:id="rId164"/>
    <p:sldId id="1301" r:id="rId165"/>
    <p:sldId id="2145707537" r:id="rId166"/>
    <p:sldId id="2145707538" r:id="rId167"/>
    <p:sldId id="2145707539" r:id="rId168"/>
    <p:sldId id="392" r:id="rId169"/>
    <p:sldId id="2145707512" r:id="rId170"/>
    <p:sldId id="2145707430" r:id="rId171"/>
    <p:sldId id="2145707531" r:id="rId172"/>
    <p:sldId id="2145707429" r:id="rId173"/>
    <p:sldId id="2145707540" r:id="rId174"/>
    <p:sldId id="2145707626" r:id="rId175"/>
    <p:sldId id="2145707542" r:id="rId176"/>
    <p:sldId id="391" r:id="rId177"/>
    <p:sldId id="425" r:id="rId178"/>
    <p:sldId id="427" r:id="rId179"/>
    <p:sldId id="2145707504" r:id="rId180"/>
    <p:sldId id="2145707150" r:id="rId181"/>
    <p:sldId id="2145707159" r:id="rId182"/>
    <p:sldId id="2145707160" r:id="rId183"/>
    <p:sldId id="2145707652" r:id="rId184"/>
    <p:sldId id="378" r:id="rId185"/>
    <p:sldId id="2145707648" r:id="rId186"/>
    <p:sldId id="665" r:id="rId187"/>
  </p:sldIdLst>
  <p:sldSz cx="9144000" cy="6858000" type="screen4x3"/>
  <p:notesSz cx="7315200" cy="9601200"/>
  <p:custDataLst>
    <p:tags r:id="rId1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3886"/>
    <a:srgbClr val="CCECFF"/>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3" autoAdjust="0"/>
    <p:restoredTop sz="70702" autoAdjust="0"/>
  </p:normalViewPr>
  <p:slideViewPr>
    <p:cSldViewPr>
      <p:cViewPr varScale="1">
        <p:scale>
          <a:sx n="70" d="100"/>
          <a:sy n="70" d="100"/>
        </p:scale>
        <p:origin x="1896" y="288"/>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commentAuthors" Target="commentAuthor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presProps" Target="presProp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viewProps" Target="viewProps.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tableStyles" Target="tableStyles.xml"/><Relationship Id="rId190" Type="http://schemas.openxmlformats.org/officeDocument/2006/relationships/tags" Target="tags/tag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8" Type="http://schemas.openxmlformats.org/officeDocument/2006/relationships/slide" Target="slides/slide10.xml"/><Relationship Id="rId39" Type="http://schemas.openxmlformats.org/officeDocument/2006/relationships/slide" Target="slides/slide31.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ata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ata5.xml.rels><?xml version="1.0" encoding="UTF-8" standalone="yes"?>
<Relationships xmlns="http://schemas.openxmlformats.org/package/2006/relationships"><Relationship Id="rId1" Type="http://schemas.openxmlformats.org/officeDocument/2006/relationships/image" Target="../media/image19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rawing5.xml.rels><?xml version="1.0" encoding="UTF-8" standalone="yes"?>
<Relationships xmlns="http://schemas.openxmlformats.org/package/2006/relationships"><Relationship Id="rId1" Type="http://schemas.openxmlformats.org/officeDocument/2006/relationships/image" Target="../media/image197.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58D6AA-997B-426F-8367-18928346FF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7E0069-3F1E-4F75-8E18-7E55AEC772D4}">
      <dgm:prSet/>
      <dgm:spPr/>
      <dgm:t>
        <a:bodyPr/>
        <a:lstStyle/>
        <a:p>
          <a:pPr>
            <a:lnSpc>
              <a:spcPct val="100000"/>
            </a:lnSpc>
          </a:pPr>
          <a:r>
            <a:rPr lang="en-US"/>
            <a:t>S</a:t>
          </a:r>
          <a:r>
            <a:rPr lang="en-US" b="0" i="0"/>
            <a:t>evere hypoglycemia a potent marker of high absolute risk of cardiovascular events and mortality.</a:t>
          </a:r>
          <a:endParaRPr lang="en-US"/>
        </a:p>
      </dgm:t>
    </dgm:pt>
    <dgm:pt modelId="{130657C4-836A-40E8-9C75-5CABCAF6A9C6}" type="parTrans" cxnId="{462E805D-1825-40CD-9755-F677276DFE0F}">
      <dgm:prSet/>
      <dgm:spPr/>
      <dgm:t>
        <a:bodyPr/>
        <a:lstStyle/>
        <a:p>
          <a:endParaRPr lang="en-US"/>
        </a:p>
      </dgm:t>
    </dgm:pt>
    <dgm:pt modelId="{34449E86-C6E2-4373-8A57-DAF30C1A61BE}" type="sibTrans" cxnId="{462E805D-1825-40CD-9755-F677276DFE0F}">
      <dgm:prSet/>
      <dgm:spPr/>
      <dgm:t>
        <a:bodyPr/>
        <a:lstStyle/>
        <a:p>
          <a:endParaRPr lang="en-US"/>
        </a:p>
      </dgm:t>
    </dgm:pt>
    <dgm:pt modelId="{F65C36BD-7389-41B3-AB69-A2B0B73535F9}">
      <dgm:prSet/>
      <dgm:spPr/>
      <dgm:t>
        <a:bodyPr/>
        <a:lstStyle/>
        <a:p>
          <a:pPr>
            <a:lnSpc>
              <a:spcPct val="100000"/>
            </a:lnSpc>
          </a:pPr>
          <a:r>
            <a:rPr lang="en-US" b="0" i="0"/>
            <a:t>HCP need to be vigilant in preventing hypoglycemia.</a:t>
          </a:r>
          <a:endParaRPr lang="en-US"/>
        </a:p>
      </dgm:t>
    </dgm:pt>
    <dgm:pt modelId="{44F0447F-86E8-457A-8129-B06F494F08D7}" type="parTrans" cxnId="{72219628-C955-4A10-AA47-6C405168721D}">
      <dgm:prSet/>
      <dgm:spPr/>
      <dgm:t>
        <a:bodyPr/>
        <a:lstStyle/>
        <a:p>
          <a:endParaRPr lang="en-US"/>
        </a:p>
      </dgm:t>
    </dgm:pt>
    <dgm:pt modelId="{E3719574-9CFA-470A-8B06-622E4D8F849F}" type="sibTrans" cxnId="{72219628-C955-4A10-AA47-6C405168721D}">
      <dgm:prSet/>
      <dgm:spPr/>
      <dgm:t>
        <a:bodyPr/>
        <a:lstStyle/>
        <a:p>
          <a:endParaRPr lang="en-US"/>
        </a:p>
      </dgm:t>
    </dgm:pt>
    <dgm:pt modelId="{F6169545-C794-4661-9B54-0A494AC0763C}">
      <dgm:prSet/>
      <dgm:spPr/>
      <dgm:t>
        <a:bodyPr/>
        <a:lstStyle/>
        <a:p>
          <a:pPr>
            <a:lnSpc>
              <a:spcPct val="100000"/>
            </a:lnSpc>
          </a:pPr>
          <a:r>
            <a:rPr lang="en-US" b="0" i="0"/>
            <a:t>Avoid aggressively attempting to achieve near-normal A1C levels if such goals cannot be safely and reasonably achieved.</a:t>
          </a:r>
          <a:endParaRPr lang="en-US"/>
        </a:p>
      </dgm:t>
    </dgm:pt>
    <dgm:pt modelId="{DE042001-D709-4767-970C-A2248F8A3BD5}" type="parTrans" cxnId="{AB1A1D6B-10CD-4759-A23B-FC78F0090C76}">
      <dgm:prSet/>
      <dgm:spPr/>
      <dgm:t>
        <a:bodyPr/>
        <a:lstStyle/>
        <a:p>
          <a:endParaRPr lang="en-US"/>
        </a:p>
      </dgm:t>
    </dgm:pt>
    <dgm:pt modelId="{0040E02F-DAB1-404F-A058-EFB8A9BA2CF7}" type="sibTrans" cxnId="{AB1A1D6B-10CD-4759-A23B-FC78F0090C76}">
      <dgm:prSet/>
      <dgm:spPr/>
      <dgm:t>
        <a:bodyPr/>
        <a:lstStyle/>
        <a:p>
          <a:endParaRPr lang="en-US"/>
        </a:p>
      </dgm:t>
    </dgm:pt>
    <dgm:pt modelId="{447C4074-0890-4549-9AE9-86AE07AC0B79}" type="pres">
      <dgm:prSet presAssocID="{2F58D6AA-997B-426F-8367-18928346FF4B}" presName="root" presStyleCnt="0">
        <dgm:presLayoutVars>
          <dgm:dir/>
          <dgm:resizeHandles val="exact"/>
        </dgm:presLayoutVars>
      </dgm:prSet>
      <dgm:spPr/>
    </dgm:pt>
    <dgm:pt modelId="{4AE2D1FC-AD3D-4F3D-9751-6F9519C04D87}" type="pres">
      <dgm:prSet presAssocID="{537E0069-3F1E-4F75-8E18-7E55AEC772D4}" presName="compNode" presStyleCnt="0"/>
      <dgm:spPr/>
    </dgm:pt>
    <dgm:pt modelId="{C7240A0B-FECB-4C38-AC6D-94F8E7D7FDF3}" type="pres">
      <dgm:prSet presAssocID="{537E0069-3F1E-4F75-8E18-7E55AEC772D4}" presName="bgRect" presStyleLbl="bgShp" presStyleIdx="0" presStyleCnt="3"/>
      <dgm:spPr/>
    </dgm:pt>
    <dgm:pt modelId="{23B860D3-CEF7-411C-AAC7-678AF836F3F3}" type="pres">
      <dgm:prSet presAssocID="{537E0069-3F1E-4F75-8E18-7E55AEC772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with Pulse"/>
        </a:ext>
      </dgm:extLst>
    </dgm:pt>
    <dgm:pt modelId="{C7537C52-4EA1-4AEE-AA7E-EEDD6AF9C590}" type="pres">
      <dgm:prSet presAssocID="{537E0069-3F1E-4F75-8E18-7E55AEC772D4}" presName="spaceRect" presStyleCnt="0"/>
      <dgm:spPr/>
    </dgm:pt>
    <dgm:pt modelId="{81D0575E-3932-414E-9894-EACA938D948F}" type="pres">
      <dgm:prSet presAssocID="{537E0069-3F1E-4F75-8E18-7E55AEC772D4}" presName="parTx" presStyleLbl="revTx" presStyleIdx="0" presStyleCnt="3">
        <dgm:presLayoutVars>
          <dgm:chMax val="0"/>
          <dgm:chPref val="0"/>
        </dgm:presLayoutVars>
      </dgm:prSet>
      <dgm:spPr/>
    </dgm:pt>
    <dgm:pt modelId="{DE382975-B0A2-4B51-9A27-FBCCDD05B90B}" type="pres">
      <dgm:prSet presAssocID="{34449E86-C6E2-4373-8A57-DAF30C1A61BE}" presName="sibTrans" presStyleCnt="0"/>
      <dgm:spPr/>
    </dgm:pt>
    <dgm:pt modelId="{D8BB94B0-2344-4143-8E9E-4C670776050B}" type="pres">
      <dgm:prSet presAssocID="{F65C36BD-7389-41B3-AB69-A2B0B73535F9}" presName="compNode" presStyleCnt="0"/>
      <dgm:spPr/>
    </dgm:pt>
    <dgm:pt modelId="{AC0B1A90-9A42-45FC-A52E-101B623E9EB0}" type="pres">
      <dgm:prSet presAssocID="{F65C36BD-7389-41B3-AB69-A2B0B73535F9}" presName="bgRect" presStyleLbl="bgShp" presStyleIdx="1" presStyleCnt="3"/>
      <dgm:spPr/>
    </dgm:pt>
    <dgm:pt modelId="{99AF52DE-E8F1-4706-9BF6-090298A61A0F}" type="pres">
      <dgm:prSet presAssocID="{F65C36BD-7389-41B3-AB69-A2B0B73535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V"/>
        </a:ext>
      </dgm:extLst>
    </dgm:pt>
    <dgm:pt modelId="{5C9A2A7C-947A-467A-A06E-53B3F2205C27}" type="pres">
      <dgm:prSet presAssocID="{F65C36BD-7389-41B3-AB69-A2B0B73535F9}" presName="spaceRect" presStyleCnt="0"/>
      <dgm:spPr/>
    </dgm:pt>
    <dgm:pt modelId="{EB845BA1-393F-4E7E-91C8-516CC9B73DBB}" type="pres">
      <dgm:prSet presAssocID="{F65C36BD-7389-41B3-AB69-A2B0B73535F9}" presName="parTx" presStyleLbl="revTx" presStyleIdx="1" presStyleCnt="3">
        <dgm:presLayoutVars>
          <dgm:chMax val="0"/>
          <dgm:chPref val="0"/>
        </dgm:presLayoutVars>
      </dgm:prSet>
      <dgm:spPr/>
    </dgm:pt>
    <dgm:pt modelId="{2BBCC3E1-45CE-4D1A-8ECB-1ED62090FF0C}" type="pres">
      <dgm:prSet presAssocID="{E3719574-9CFA-470A-8B06-622E4D8F849F}" presName="sibTrans" presStyleCnt="0"/>
      <dgm:spPr/>
    </dgm:pt>
    <dgm:pt modelId="{7D8EC42A-867D-4735-9816-B02C87FFE78C}" type="pres">
      <dgm:prSet presAssocID="{F6169545-C794-4661-9B54-0A494AC0763C}" presName="compNode" presStyleCnt="0"/>
      <dgm:spPr/>
    </dgm:pt>
    <dgm:pt modelId="{B1C7C055-A4FF-476B-A64C-755F923DF594}" type="pres">
      <dgm:prSet presAssocID="{F6169545-C794-4661-9B54-0A494AC0763C}" presName="bgRect" presStyleLbl="bgShp" presStyleIdx="2" presStyleCnt="3"/>
      <dgm:spPr/>
    </dgm:pt>
    <dgm:pt modelId="{BE5C3781-29D9-4D5A-9A72-09B5F0E27366}" type="pres">
      <dgm:prSet presAssocID="{F6169545-C794-4661-9B54-0A494AC076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EE4F06C0-F638-4396-BCA1-8BA072957823}" type="pres">
      <dgm:prSet presAssocID="{F6169545-C794-4661-9B54-0A494AC0763C}" presName="spaceRect" presStyleCnt="0"/>
      <dgm:spPr/>
    </dgm:pt>
    <dgm:pt modelId="{0B8D9161-5300-47CF-B1CD-85CE286CFD1D}" type="pres">
      <dgm:prSet presAssocID="{F6169545-C794-4661-9B54-0A494AC0763C}" presName="parTx" presStyleLbl="revTx" presStyleIdx="2" presStyleCnt="3">
        <dgm:presLayoutVars>
          <dgm:chMax val="0"/>
          <dgm:chPref val="0"/>
        </dgm:presLayoutVars>
      </dgm:prSet>
      <dgm:spPr/>
    </dgm:pt>
  </dgm:ptLst>
  <dgm:cxnLst>
    <dgm:cxn modelId="{72219628-C955-4A10-AA47-6C405168721D}" srcId="{2F58D6AA-997B-426F-8367-18928346FF4B}" destId="{F65C36BD-7389-41B3-AB69-A2B0B73535F9}" srcOrd="1" destOrd="0" parTransId="{44F0447F-86E8-457A-8129-B06F494F08D7}" sibTransId="{E3719574-9CFA-470A-8B06-622E4D8F849F}"/>
    <dgm:cxn modelId="{04E9C05C-DB75-42F7-B956-8E5380DF10F4}" type="presOf" srcId="{2F58D6AA-997B-426F-8367-18928346FF4B}" destId="{447C4074-0890-4549-9AE9-86AE07AC0B79}" srcOrd="0" destOrd="0" presId="urn:microsoft.com/office/officeart/2018/2/layout/IconVerticalSolidList"/>
    <dgm:cxn modelId="{462E805D-1825-40CD-9755-F677276DFE0F}" srcId="{2F58D6AA-997B-426F-8367-18928346FF4B}" destId="{537E0069-3F1E-4F75-8E18-7E55AEC772D4}" srcOrd="0" destOrd="0" parTransId="{130657C4-836A-40E8-9C75-5CABCAF6A9C6}" sibTransId="{34449E86-C6E2-4373-8A57-DAF30C1A61BE}"/>
    <dgm:cxn modelId="{AB1A1D6B-10CD-4759-A23B-FC78F0090C76}" srcId="{2F58D6AA-997B-426F-8367-18928346FF4B}" destId="{F6169545-C794-4661-9B54-0A494AC0763C}" srcOrd="2" destOrd="0" parTransId="{DE042001-D709-4767-970C-A2248F8A3BD5}" sibTransId="{0040E02F-DAB1-404F-A058-EFB8A9BA2CF7}"/>
    <dgm:cxn modelId="{7C9E12B0-897D-4DF0-8B1E-8528BBBB6FC9}" type="presOf" srcId="{F6169545-C794-4661-9B54-0A494AC0763C}" destId="{0B8D9161-5300-47CF-B1CD-85CE286CFD1D}" srcOrd="0" destOrd="0" presId="urn:microsoft.com/office/officeart/2018/2/layout/IconVerticalSolidList"/>
    <dgm:cxn modelId="{CB29D5D1-5A0E-48C2-A713-F63FC6644307}" type="presOf" srcId="{537E0069-3F1E-4F75-8E18-7E55AEC772D4}" destId="{81D0575E-3932-414E-9894-EACA938D948F}" srcOrd="0" destOrd="0" presId="urn:microsoft.com/office/officeart/2018/2/layout/IconVerticalSolidList"/>
    <dgm:cxn modelId="{BEE500EC-2A46-4080-B9EC-CBB361D1550C}" type="presOf" srcId="{F65C36BD-7389-41B3-AB69-A2B0B73535F9}" destId="{EB845BA1-393F-4E7E-91C8-516CC9B73DBB}" srcOrd="0" destOrd="0" presId="urn:microsoft.com/office/officeart/2018/2/layout/IconVerticalSolidList"/>
    <dgm:cxn modelId="{A816AFDF-0E72-4785-8F31-FE2C40CA6CB8}" type="presParOf" srcId="{447C4074-0890-4549-9AE9-86AE07AC0B79}" destId="{4AE2D1FC-AD3D-4F3D-9751-6F9519C04D87}" srcOrd="0" destOrd="0" presId="urn:microsoft.com/office/officeart/2018/2/layout/IconVerticalSolidList"/>
    <dgm:cxn modelId="{29CFE126-66BE-4324-9961-35C135B151D4}" type="presParOf" srcId="{4AE2D1FC-AD3D-4F3D-9751-6F9519C04D87}" destId="{C7240A0B-FECB-4C38-AC6D-94F8E7D7FDF3}" srcOrd="0" destOrd="0" presId="urn:microsoft.com/office/officeart/2018/2/layout/IconVerticalSolidList"/>
    <dgm:cxn modelId="{6C07B24A-A531-45F3-B1C7-A36CF0A2CC92}" type="presParOf" srcId="{4AE2D1FC-AD3D-4F3D-9751-6F9519C04D87}" destId="{23B860D3-CEF7-411C-AAC7-678AF836F3F3}" srcOrd="1" destOrd="0" presId="urn:microsoft.com/office/officeart/2018/2/layout/IconVerticalSolidList"/>
    <dgm:cxn modelId="{99CA2EFE-C894-4458-8F72-16F6D64743FB}" type="presParOf" srcId="{4AE2D1FC-AD3D-4F3D-9751-6F9519C04D87}" destId="{C7537C52-4EA1-4AEE-AA7E-EEDD6AF9C590}" srcOrd="2" destOrd="0" presId="urn:microsoft.com/office/officeart/2018/2/layout/IconVerticalSolidList"/>
    <dgm:cxn modelId="{6422A97B-CB23-4BC0-BA85-9689BD63C2C5}" type="presParOf" srcId="{4AE2D1FC-AD3D-4F3D-9751-6F9519C04D87}" destId="{81D0575E-3932-414E-9894-EACA938D948F}" srcOrd="3" destOrd="0" presId="urn:microsoft.com/office/officeart/2018/2/layout/IconVerticalSolidList"/>
    <dgm:cxn modelId="{133514B0-4DE2-42F0-99B7-BDEAE193CD79}" type="presParOf" srcId="{447C4074-0890-4549-9AE9-86AE07AC0B79}" destId="{DE382975-B0A2-4B51-9A27-FBCCDD05B90B}" srcOrd="1" destOrd="0" presId="urn:microsoft.com/office/officeart/2018/2/layout/IconVerticalSolidList"/>
    <dgm:cxn modelId="{48DE5627-A6FA-4FEE-BE02-79552F9422ED}" type="presParOf" srcId="{447C4074-0890-4549-9AE9-86AE07AC0B79}" destId="{D8BB94B0-2344-4143-8E9E-4C670776050B}" srcOrd="2" destOrd="0" presId="urn:microsoft.com/office/officeart/2018/2/layout/IconVerticalSolidList"/>
    <dgm:cxn modelId="{299580EA-742C-4FE5-AD23-9F16CF783EC9}" type="presParOf" srcId="{D8BB94B0-2344-4143-8E9E-4C670776050B}" destId="{AC0B1A90-9A42-45FC-A52E-101B623E9EB0}" srcOrd="0" destOrd="0" presId="urn:microsoft.com/office/officeart/2018/2/layout/IconVerticalSolidList"/>
    <dgm:cxn modelId="{C191C026-1A1F-4680-9755-8F2613767B9F}" type="presParOf" srcId="{D8BB94B0-2344-4143-8E9E-4C670776050B}" destId="{99AF52DE-E8F1-4706-9BF6-090298A61A0F}" srcOrd="1" destOrd="0" presId="urn:microsoft.com/office/officeart/2018/2/layout/IconVerticalSolidList"/>
    <dgm:cxn modelId="{47BBA120-27DD-4DC2-AAF9-644F764977D5}" type="presParOf" srcId="{D8BB94B0-2344-4143-8E9E-4C670776050B}" destId="{5C9A2A7C-947A-467A-A06E-53B3F2205C27}" srcOrd="2" destOrd="0" presId="urn:microsoft.com/office/officeart/2018/2/layout/IconVerticalSolidList"/>
    <dgm:cxn modelId="{5FB91472-F123-42E2-A090-136784AFADD1}" type="presParOf" srcId="{D8BB94B0-2344-4143-8E9E-4C670776050B}" destId="{EB845BA1-393F-4E7E-91C8-516CC9B73DBB}" srcOrd="3" destOrd="0" presId="urn:microsoft.com/office/officeart/2018/2/layout/IconVerticalSolidList"/>
    <dgm:cxn modelId="{FFC042AC-B092-447A-AE20-16E7162CE36C}" type="presParOf" srcId="{447C4074-0890-4549-9AE9-86AE07AC0B79}" destId="{2BBCC3E1-45CE-4D1A-8ECB-1ED62090FF0C}" srcOrd="3" destOrd="0" presId="urn:microsoft.com/office/officeart/2018/2/layout/IconVerticalSolidList"/>
    <dgm:cxn modelId="{A0494F75-F0D0-4291-A5F2-DA58A4F446AE}" type="presParOf" srcId="{447C4074-0890-4549-9AE9-86AE07AC0B79}" destId="{7D8EC42A-867D-4735-9816-B02C87FFE78C}" srcOrd="4" destOrd="0" presId="urn:microsoft.com/office/officeart/2018/2/layout/IconVerticalSolidList"/>
    <dgm:cxn modelId="{036593C6-9789-4A4A-8094-77AA85B019F3}" type="presParOf" srcId="{7D8EC42A-867D-4735-9816-B02C87FFE78C}" destId="{B1C7C055-A4FF-476B-A64C-755F923DF594}" srcOrd="0" destOrd="0" presId="urn:microsoft.com/office/officeart/2018/2/layout/IconVerticalSolidList"/>
    <dgm:cxn modelId="{2A427D77-1932-4817-BADA-06440692611D}" type="presParOf" srcId="{7D8EC42A-867D-4735-9816-B02C87FFE78C}" destId="{BE5C3781-29D9-4D5A-9A72-09B5F0E27366}" srcOrd="1" destOrd="0" presId="urn:microsoft.com/office/officeart/2018/2/layout/IconVerticalSolidList"/>
    <dgm:cxn modelId="{54620032-EAF8-4F45-8A43-EB2ECECC784A}" type="presParOf" srcId="{7D8EC42A-867D-4735-9816-B02C87FFE78C}" destId="{EE4F06C0-F638-4396-BCA1-8BA072957823}" srcOrd="2" destOrd="0" presId="urn:microsoft.com/office/officeart/2018/2/layout/IconVerticalSolidList"/>
    <dgm:cxn modelId="{A8FF7014-5F2B-4B5C-82B7-DA7CDC19F948}" type="presParOf" srcId="{7D8EC42A-867D-4735-9816-B02C87FFE78C}" destId="{0B8D9161-5300-47CF-B1CD-85CE286CFD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7249FB-E124-4EBD-BF17-340DEBB561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AA1C6BD-E32C-4040-B960-0D6C8ABC0160}">
      <dgm:prSet/>
      <dgm:spPr/>
      <dgm:t>
        <a:bodyPr/>
        <a:lstStyle/>
        <a:p>
          <a:r>
            <a:rPr lang="en-US" b="0" i="0"/>
            <a:t>Food insecurity, housing instability, underinsured, under-resourced living areas is associated with increased risk of hypoglycemia-related emergency department visits</a:t>
          </a:r>
          <a:endParaRPr lang="en-US"/>
        </a:p>
      </dgm:t>
    </dgm:pt>
    <dgm:pt modelId="{00848FB9-3D0C-4E0B-91C6-B876F5A1F54C}" type="parTrans" cxnId="{E2C86513-CBF6-4A32-A24B-2D8DFE7DDE4B}">
      <dgm:prSet/>
      <dgm:spPr/>
      <dgm:t>
        <a:bodyPr/>
        <a:lstStyle/>
        <a:p>
          <a:endParaRPr lang="en-US"/>
        </a:p>
      </dgm:t>
    </dgm:pt>
    <dgm:pt modelId="{4B9E1A3B-5AB5-4B16-9BA4-D6687C1594A4}" type="sibTrans" cxnId="{E2C86513-CBF6-4A32-A24B-2D8DFE7DDE4B}">
      <dgm:prSet/>
      <dgm:spPr/>
      <dgm:t>
        <a:bodyPr/>
        <a:lstStyle/>
        <a:p>
          <a:endParaRPr lang="en-US"/>
        </a:p>
      </dgm:t>
    </dgm:pt>
    <dgm:pt modelId="{A39B4ECF-BF92-4935-90DA-A849855B8436}">
      <dgm:prSet/>
      <dgm:spPr/>
      <dgm:t>
        <a:bodyPr/>
        <a:lstStyle/>
        <a:p>
          <a:r>
            <a:rPr lang="en-US" dirty="0"/>
            <a:t>Identify if fasting part of religious observances</a:t>
          </a:r>
        </a:p>
      </dgm:t>
    </dgm:pt>
    <dgm:pt modelId="{42454ECF-610A-40E0-9A0B-413234B4C087}" type="parTrans" cxnId="{1C04BB5F-F1DD-46B8-AC2E-BC80161EB18E}">
      <dgm:prSet/>
      <dgm:spPr/>
      <dgm:t>
        <a:bodyPr/>
        <a:lstStyle/>
        <a:p>
          <a:endParaRPr lang="en-US"/>
        </a:p>
      </dgm:t>
    </dgm:pt>
    <dgm:pt modelId="{04AE2EE3-3877-46B3-9F4B-8FD3F7CEF2AF}" type="sibTrans" cxnId="{1C04BB5F-F1DD-46B8-AC2E-BC80161EB18E}">
      <dgm:prSet/>
      <dgm:spPr/>
      <dgm:t>
        <a:bodyPr/>
        <a:lstStyle/>
        <a:p>
          <a:endParaRPr lang="en-US"/>
        </a:p>
      </dgm:t>
    </dgm:pt>
    <dgm:pt modelId="{D3907174-F24A-46BB-A22A-DCED80F598D8}">
      <dgm:prSet/>
      <dgm:spPr/>
      <dgm:t>
        <a:bodyPr/>
        <a:lstStyle/>
        <a:p>
          <a:r>
            <a:rPr lang="en-US"/>
            <a:t>Young children and older adults at highest risk</a:t>
          </a:r>
        </a:p>
      </dgm:t>
    </dgm:pt>
    <dgm:pt modelId="{7BB6FD67-B047-4975-B09F-2D94885F2142}" type="parTrans" cxnId="{3149E721-2DD4-42AD-AC16-94FC5AA4A3E2}">
      <dgm:prSet/>
      <dgm:spPr/>
      <dgm:t>
        <a:bodyPr/>
        <a:lstStyle/>
        <a:p>
          <a:endParaRPr lang="en-US"/>
        </a:p>
      </dgm:t>
    </dgm:pt>
    <dgm:pt modelId="{03ACA1F9-3C24-45EB-8986-95682EB2D13A}" type="sibTrans" cxnId="{3149E721-2DD4-42AD-AC16-94FC5AA4A3E2}">
      <dgm:prSet/>
      <dgm:spPr/>
      <dgm:t>
        <a:bodyPr/>
        <a:lstStyle/>
        <a:p>
          <a:endParaRPr lang="en-US"/>
        </a:p>
      </dgm:t>
    </dgm:pt>
    <dgm:pt modelId="{12134FA6-C138-48A7-BDA0-508A91F20C73}">
      <dgm:prSet/>
      <dgm:spPr/>
      <dgm:t>
        <a:bodyPr/>
        <a:lstStyle/>
        <a:p>
          <a:r>
            <a:rPr lang="en-US" b="0" i="0"/>
            <a:t>Insulin pumps with automated low-glucose suspend and automated insulin delivery systems have been shown to be effective in reducing hypoglycemia in type 1 diabetes</a:t>
          </a:r>
          <a:endParaRPr lang="en-US"/>
        </a:p>
      </dgm:t>
    </dgm:pt>
    <dgm:pt modelId="{FDAE37B8-FC24-4E44-8097-46612936F830}" type="parTrans" cxnId="{968B2ED5-BB85-4CD0-80E7-3C4CFD3E07BB}">
      <dgm:prSet/>
      <dgm:spPr/>
      <dgm:t>
        <a:bodyPr/>
        <a:lstStyle/>
        <a:p>
          <a:endParaRPr lang="en-US"/>
        </a:p>
      </dgm:t>
    </dgm:pt>
    <dgm:pt modelId="{B5D34863-98EC-47F4-97A6-A90EEE191E3B}" type="sibTrans" cxnId="{968B2ED5-BB85-4CD0-80E7-3C4CFD3E07BB}">
      <dgm:prSet/>
      <dgm:spPr/>
      <dgm:t>
        <a:bodyPr/>
        <a:lstStyle/>
        <a:p>
          <a:endParaRPr lang="en-US"/>
        </a:p>
      </dgm:t>
    </dgm:pt>
    <dgm:pt modelId="{BDAF4020-4236-440F-8BBD-DCE3B23697F8}" type="pres">
      <dgm:prSet presAssocID="{F37249FB-E124-4EBD-BF17-340DEBB56157}" presName="vert0" presStyleCnt="0">
        <dgm:presLayoutVars>
          <dgm:dir/>
          <dgm:animOne val="branch"/>
          <dgm:animLvl val="lvl"/>
        </dgm:presLayoutVars>
      </dgm:prSet>
      <dgm:spPr/>
    </dgm:pt>
    <dgm:pt modelId="{DE199D17-4EB5-4924-A986-ADBBA43FE192}" type="pres">
      <dgm:prSet presAssocID="{AAA1C6BD-E32C-4040-B960-0D6C8ABC0160}" presName="thickLine" presStyleLbl="alignNode1" presStyleIdx="0" presStyleCnt="4"/>
      <dgm:spPr/>
    </dgm:pt>
    <dgm:pt modelId="{1A04B29D-5AC0-40FF-9DE7-878A80102328}" type="pres">
      <dgm:prSet presAssocID="{AAA1C6BD-E32C-4040-B960-0D6C8ABC0160}" presName="horz1" presStyleCnt="0"/>
      <dgm:spPr/>
    </dgm:pt>
    <dgm:pt modelId="{612AE73C-6F71-4305-AADB-B7E2B75E47F0}" type="pres">
      <dgm:prSet presAssocID="{AAA1C6BD-E32C-4040-B960-0D6C8ABC0160}" presName="tx1" presStyleLbl="revTx" presStyleIdx="0" presStyleCnt="4"/>
      <dgm:spPr/>
    </dgm:pt>
    <dgm:pt modelId="{6E2C008D-95C1-4EED-9625-A328E42D33C6}" type="pres">
      <dgm:prSet presAssocID="{AAA1C6BD-E32C-4040-B960-0D6C8ABC0160}" presName="vert1" presStyleCnt="0"/>
      <dgm:spPr/>
    </dgm:pt>
    <dgm:pt modelId="{BCD409EB-1EDC-4A49-B3BF-7747A19F910D}" type="pres">
      <dgm:prSet presAssocID="{A39B4ECF-BF92-4935-90DA-A849855B8436}" presName="thickLine" presStyleLbl="alignNode1" presStyleIdx="1" presStyleCnt="4"/>
      <dgm:spPr/>
    </dgm:pt>
    <dgm:pt modelId="{3B43BAF0-BBB7-47DD-9169-6862E48B173A}" type="pres">
      <dgm:prSet presAssocID="{A39B4ECF-BF92-4935-90DA-A849855B8436}" presName="horz1" presStyleCnt="0"/>
      <dgm:spPr/>
    </dgm:pt>
    <dgm:pt modelId="{9D09718B-F78E-4962-B283-D1C25C95208E}" type="pres">
      <dgm:prSet presAssocID="{A39B4ECF-BF92-4935-90DA-A849855B8436}" presName="tx1" presStyleLbl="revTx" presStyleIdx="1" presStyleCnt="4"/>
      <dgm:spPr/>
    </dgm:pt>
    <dgm:pt modelId="{B8C2B4EF-2B1A-479C-844C-5E74D4CF266B}" type="pres">
      <dgm:prSet presAssocID="{A39B4ECF-BF92-4935-90DA-A849855B8436}" presName="vert1" presStyleCnt="0"/>
      <dgm:spPr/>
    </dgm:pt>
    <dgm:pt modelId="{87B13E99-2151-4504-BE49-CF33F95C8AAB}" type="pres">
      <dgm:prSet presAssocID="{D3907174-F24A-46BB-A22A-DCED80F598D8}" presName="thickLine" presStyleLbl="alignNode1" presStyleIdx="2" presStyleCnt="4"/>
      <dgm:spPr/>
    </dgm:pt>
    <dgm:pt modelId="{8AB911E8-D157-4604-8068-66BE77AAEA3B}" type="pres">
      <dgm:prSet presAssocID="{D3907174-F24A-46BB-A22A-DCED80F598D8}" presName="horz1" presStyleCnt="0"/>
      <dgm:spPr/>
    </dgm:pt>
    <dgm:pt modelId="{317804F3-34D0-4E20-B641-BCED269559EB}" type="pres">
      <dgm:prSet presAssocID="{D3907174-F24A-46BB-A22A-DCED80F598D8}" presName="tx1" presStyleLbl="revTx" presStyleIdx="2" presStyleCnt="4"/>
      <dgm:spPr/>
    </dgm:pt>
    <dgm:pt modelId="{D5F3FCC9-082F-4A13-AF45-5D9BA40BAB81}" type="pres">
      <dgm:prSet presAssocID="{D3907174-F24A-46BB-A22A-DCED80F598D8}" presName="vert1" presStyleCnt="0"/>
      <dgm:spPr/>
    </dgm:pt>
    <dgm:pt modelId="{DFC969EF-87D5-4687-80AF-42CD0C25510E}" type="pres">
      <dgm:prSet presAssocID="{12134FA6-C138-48A7-BDA0-508A91F20C73}" presName="thickLine" presStyleLbl="alignNode1" presStyleIdx="3" presStyleCnt="4"/>
      <dgm:spPr/>
    </dgm:pt>
    <dgm:pt modelId="{F5E62758-6CCE-4B27-9E41-DEBB69D835D7}" type="pres">
      <dgm:prSet presAssocID="{12134FA6-C138-48A7-BDA0-508A91F20C73}" presName="horz1" presStyleCnt="0"/>
      <dgm:spPr/>
    </dgm:pt>
    <dgm:pt modelId="{5668B740-782A-4E2B-949A-2A5F7EB620CD}" type="pres">
      <dgm:prSet presAssocID="{12134FA6-C138-48A7-BDA0-508A91F20C73}" presName="tx1" presStyleLbl="revTx" presStyleIdx="3" presStyleCnt="4"/>
      <dgm:spPr/>
    </dgm:pt>
    <dgm:pt modelId="{A6418E78-51C6-420A-9CFE-A803409A7349}" type="pres">
      <dgm:prSet presAssocID="{12134FA6-C138-48A7-BDA0-508A91F20C73}" presName="vert1" presStyleCnt="0"/>
      <dgm:spPr/>
    </dgm:pt>
  </dgm:ptLst>
  <dgm:cxnLst>
    <dgm:cxn modelId="{C9EF2306-06B9-4EFB-80D9-661D8EEAAD8F}" type="presOf" srcId="{12134FA6-C138-48A7-BDA0-508A91F20C73}" destId="{5668B740-782A-4E2B-949A-2A5F7EB620CD}" srcOrd="0" destOrd="0" presId="urn:microsoft.com/office/officeart/2008/layout/LinedList"/>
    <dgm:cxn modelId="{E2C86513-CBF6-4A32-A24B-2D8DFE7DDE4B}" srcId="{F37249FB-E124-4EBD-BF17-340DEBB56157}" destId="{AAA1C6BD-E32C-4040-B960-0D6C8ABC0160}" srcOrd="0" destOrd="0" parTransId="{00848FB9-3D0C-4E0B-91C6-B876F5A1F54C}" sibTransId="{4B9E1A3B-5AB5-4B16-9BA4-D6687C1594A4}"/>
    <dgm:cxn modelId="{3149E721-2DD4-42AD-AC16-94FC5AA4A3E2}" srcId="{F37249FB-E124-4EBD-BF17-340DEBB56157}" destId="{D3907174-F24A-46BB-A22A-DCED80F598D8}" srcOrd="2" destOrd="0" parTransId="{7BB6FD67-B047-4975-B09F-2D94885F2142}" sibTransId="{03ACA1F9-3C24-45EB-8986-95682EB2D13A}"/>
    <dgm:cxn modelId="{C686D039-7161-4EEB-8A7F-DA447E4AF545}" type="presOf" srcId="{F37249FB-E124-4EBD-BF17-340DEBB56157}" destId="{BDAF4020-4236-440F-8BBD-DCE3B23697F8}" srcOrd="0" destOrd="0" presId="urn:microsoft.com/office/officeart/2008/layout/LinedList"/>
    <dgm:cxn modelId="{1C04BB5F-F1DD-46B8-AC2E-BC80161EB18E}" srcId="{F37249FB-E124-4EBD-BF17-340DEBB56157}" destId="{A39B4ECF-BF92-4935-90DA-A849855B8436}" srcOrd="1" destOrd="0" parTransId="{42454ECF-610A-40E0-9A0B-413234B4C087}" sibTransId="{04AE2EE3-3877-46B3-9F4B-8FD3F7CEF2AF}"/>
    <dgm:cxn modelId="{A673857B-742D-4931-8E17-AC8DFFB148EC}" type="presOf" srcId="{D3907174-F24A-46BB-A22A-DCED80F598D8}" destId="{317804F3-34D0-4E20-B641-BCED269559EB}" srcOrd="0" destOrd="0" presId="urn:microsoft.com/office/officeart/2008/layout/LinedList"/>
    <dgm:cxn modelId="{E2263EA2-5833-4E7C-BA8A-CC8EC76072C6}" type="presOf" srcId="{AAA1C6BD-E32C-4040-B960-0D6C8ABC0160}" destId="{612AE73C-6F71-4305-AADB-B7E2B75E47F0}" srcOrd="0" destOrd="0" presId="urn:microsoft.com/office/officeart/2008/layout/LinedList"/>
    <dgm:cxn modelId="{8B96EAC1-F5B2-4503-BE7D-F8894596B8CF}" type="presOf" srcId="{A39B4ECF-BF92-4935-90DA-A849855B8436}" destId="{9D09718B-F78E-4962-B283-D1C25C95208E}" srcOrd="0" destOrd="0" presId="urn:microsoft.com/office/officeart/2008/layout/LinedList"/>
    <dgm:cxn modelId="{968B2ED5-BB85-4CD0-80E7-3C4CFD3E07BB}" srcId="{F37249FB-E124-4EBD-BF17-340DEBB56157}" destId="{12134FA6-C138-48A7-BDA0-508A91F20C73}" srcOrd="3" destOrd="0" parTransId="{FDAE37B8-FC24-4E44-8097-46612936F830}" sibTransId="{B5D34863-98EC-47F4-97A6-A90EEE191E3B}"/>
    <dgm:cxn modelId="{23825DDE-794D-446F-8127-3490DEC21064}" type="presParOf" srcId="{BDAF4020-4236-440F-8BBD-DCE3B23697F8}" destId="{DE199D17-4EB5-4924-A986-ADBBA43FE192}" srcOrd="0" destOrd="0" presId="urn:microsoft.com/office/officeart/2008/layout/LinedList"/>
    <dgm:cxn modelId="{9E92CDAE-0BE5-4677-B8AC-F050A87AEA6B}" type="presParOf" srcId="{BDAF4020-4236-440F-8BBD-DCE3B23697F8}" destId="{1A04B29D-5AC0-40FF-9DE7-878A80102328}" srcOrd="1" destOrd="0" presId="urn:microsoft.com/office/officeart/2008/layout/LinedList"/>
    <dgm:cxn modelId="{0B9645E1-06D8-4EAA-86FD-A5EE75012EFB}" type="presParOf" srcId="{1A04B29D-5AC0-40FF-9DE7-878A80102328}" destId="{612AE73C-6F71-4305-AADB-B7E2B75E47F0}" srcOrd="0" destOrd="0" presId="urn:microsoft.com/office/officeart/2008/layout/LinedList"/>
    <dgm:cxn modelId="{EA6006C2-82E7-4B22-A0D1-64BDEACF1981}" type="presParOf" srcId="{1A04B29D-5AC0-40FF-9DE7-878A80102328}" destId="{6E2C008D-95C1-4EED-9625-A328E42D33C6}" srcOrd="1" destOrd="0" presId="urn:microsoft.com/office/officeart/2008/layout/LinedList"/>
    <dgm:cxn modelId="{18771A29-A36D-4D89-B3CA-59B2C40B2176}" type="presParOf" srcId="{BDAF4020-4236-440F-8BBD-DCE3B23697F8}" destId="{BCD409EB-1EDC-4A49-B3BF-7747A19F910D}" srcOrd="2" destOrd="0" presId="urn:microsoft.com/office/officeart/2008/layout/LinedList"/>
    <dgm:cxn modelId="{6F3D4FA3-77CB-4467-B610-D0A53F05E9B1}" type="presParOf" srcId="{BDAF4020-4236-440F-8BBD-DCE3B23697F8}" destId="{3B43BAF0-BBB7-47DD-9169-6862E48B173A}" srcOrd="3" destOrd="0" presId="urn:microsoft.com/office/officeart/2008/layout/LinedList"/>
    <dgm:cxn modelId="{F61152B8-FA09-4873-A306-D03C427C03F1}" type="presParOf" srcId="{3B43BAF0-BBB7-47DD-9169-6862E48B173A}" destId="{9D09718B-F78E-4962-B283-D1C25C95208E}" srcOrd="0" destOrd="0" presId="urn:microsoft.com/office/officeart/2008/layout/LinedList"/>
    <dgm:cxn modelId="{1240131D-3B94-4BC8-A5CA-F006CFDF422D}" type="presParOf" srcId="{3B43BAF0-BBB7-47DD-9169-6862E48B173A}" destId="{B8C2B4EF-2B1A-479C-844C-5E74D4CF266B}" srcOrd="1" destOrd="0" presId="urn:microsoft.com/office/officeart/2008/layout/LinedList"/>
    <dgm:cxn modelId="{85701513-12E4-45DE-9830-7599FC29B7F9}" type="presParOf" srcId="{BDAF4020-4236-440F-8BBD-DCE3B23697F8}" destId="{87B13E99-2151-4504-BE49-CF33F95C8AAB}" srcOrd="4" destOrd="0" presId="urn:microsoft.com/office/officeart/2008/layout/LinedList"/>
    <dgm:cxn modelId="{F16A79DE-0A19-4E15-86B2-B6B624A4FE5A}" type="presParOf" srcId="{BDAF4020-4236-440F-8BBD-DCE3B23697F8}" destId="{8AB911E8-D157-4604-8068-66BE77AAEA3B}" srcOrd="5" destOrd="0" presId="urn:microsoft.com/office/officeart/2008/layout/LinedList"/>
    <dgm:cxn modelId="{FB3C134B-CB82-4696-8363-2C941BDAB3CA}" type="presParOf" srcId="{8AB911E8-D157-4604-8068-66BE77AAEA3B}" destId="{317804F3-34D0-4E20-B641-BCED269559EB}" srcOrd="0" destOrd="0" presId="urn:microsoft.com/office/officeart/2008/layout/LinedList"/>
    <dgm:cxn modelId="{45328109-C772-4F1E-871F-5440062654BD}" type="presParOf" srcId="{8AB911E8-D157-4604-8068-66BE77AAEA3B}" destId="{D5F3FCC9-082F-4A13-AF45-5D9BA40BAB81}" srcOrd="1" destOrd="0" presId="urn:microsoft.com/office/officeart/2008/layout/LinedList"/>
    <dgm:cxn modelId="{0A7733D8-018F-49AA-A135-B34668ACADB4}" type="presParOf" srcId="{BDAF4020-4236-440F-8BBD-DCE3B23697F8}" destId="{DFC969EF-87D5-4687-80AF-42CD0C25510E}" srcOrd="6" destOrd="0" presId="urn:microsoft.com/office/officeart/2008/layout/LinedList"/>
    <dgm:cxn modelId="{E7AA6A5C-73BC-4354-BD86-25C09C4041D7}" type="presParOf" srcId="{BDAF4020-4236-440F-8BBD-DCE3B23697F8}" destId="{F5E62758-6CCE-4B27-9E41-DEBB69D835D7}" srcOrd="7" destOrd="0" presId="urn:microsoft.com/office/officeart/2008/layout/LinedList"/>
    <dgm:cxn modelId="{0B5B2182-DE0E-4DA7-8100-7F242A17C889}" type="presParOf" srcId="{F5E62758-6CCE-4B27-9E41-DEBB69D835D7}" destId="{5668B740-782A-4E2B-949A-2A5F7EB620CD}" srcOrd="0" destOrd="0" presId="urn:microsoft.com/office/officeart/2008/layout/LinedList"/>
    <dgm:cxn modelId="{0E8D5103-2CFD-4F29-86DA-A54F1E1F0207}" type="presParOf" srcId="{F5E62758-6CCE-4B27-9E41-DEBB69D835D7}" destId="{A6418E78-51C6-420A-9CFE-A803409A73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2EE564-9135-4C35-971C-C2442330DA2D}"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533C71E8-FB2F-4175-AFBC-598E73FEA55C}">
      <dgm:prSet/>
      <dgm:spPr/>
      <dgm:t>
        <a:bodyPr/>
        <a:lstStyle/>
        <a:p>
          <a:r>
            <a:rPr lang="en-US" b="1" dirty="0">
              <a:latin typeface="Calibri" panose="020F0502020204030204" pitchFamily="34" charset="0"/>
              <a:cs typeface="Calibri" panose="020F0502020204030204" pitchFamily="34" charset="0"/>
            </a:rPr>
            <a:t>3 overall approaches</a:t>
          </a:r>
          <a:endParaRPr lang="en-US" dirty="0">
            <a:latin typeface="Calibri" panose="020F0502020204030204" pitchFamily="34" charset="0"/>
            <a:cs typeface="Calibri" panose="020F0502020204030204" pitchFamily="34" charset="0"/>
          </a:endParaRPr>
        </a:p>
      </dgm:t>
    </dgm:pt>
    <dgm:pt modelId="{B5898F24-739A-430F-926A-1DE0FABF2004}" type="parTrans" cxnId="{3BFA9287-DBE2-489A-AF1F-0E4988E44160}">
      <dgm:prSet/>
      <dgm:spPr/>
      <dgm:t>
        <a:bodyPr/>
        <a:lstStyle/>
        <a:p>
          <a:endParaRPr lang="en-US"/>
        </a:p>
      </dgm:t>
    </dgm:pt>
    <dgm:pt modelId="{0A6BB52D-2F0B-4CB6-80E2-73B421DDE3BF}" type="sibTrans" cxnId="{3BFA9287-DBE2-489A-AF1F-0E4988E44160}">
      <dgm:prSet/>
      <dgm:spPr/>
      <dgm:t>
        <a:bodyPr/>
        <a:lstStyle/>
        <a:p>
          <a:endParaRPr lang="en-US"/>
        </a:p>
      </dgm:t>
    </dgm:pt>
    <dgm:pt modelId="{E19D22B5-847E-4466-9FB8-B3240C61F2E6}">
      <dgm:prSet/>
      <dgm:spPr/>
      <dgm:t>
        <a:bodyPr/>
        <a:lstStyle/>
        <a:p>
          <a:r>
            <a:rPr lang="en-US" dirty="0">
              <a:latin typeface="Calibri" panose="020F0502020204030204" pitchFamily="34" charset="0"/>
              <a:cs typeface="Calibri" panose="020F0502020204030204" pitchFamily="34" charset="0"/>
            </a:rPr>
            <a:t>Al</a:t>
          </a:r>
          <a:r>
            <a:rPr lang="en-US" b="0" i="0" dirty="0">
              <a:latin typeface="Calibri" panose="020F0502020204030204" pitchFamily="34" charset="0"/>
              <a:cs typeface="Calibri" panose="020F0502020204030204" pitchFamily="34" charset="0"/>
            </a:rPr>
            <a:t>ternate-day fasting</a:t>
          </a:r>
          <a:endParaRPr lang="en-US" dirty="0">
            <a:latin typeface="Calibri" panose="020F0502020204030204" pitchFamily="34" charset="0"/>
            <a:cs typeface="Calibri" panose="020F0502020204030204" pitchFamily="34" charset="0"/>
          </a:endParaRPr>
        </a:p>
      </dgm:t>
    </dgm:pt>
    <dgm:pt modelId="{506D8FCB-C7F6-459E-922A-35FFEFDB9102}" type="parTrans" cxnId="{05CC0EFE-07C2-4BAC-AD72-A309F4D9598F}">
      <dgm:prSet/>
      <dgm:spPr/>
      <dgm:t>
        <a:bodyPr/>
        <a:lstStyle/>
        <a:p>
          <a:endParaRPr lang="en-US"/>
        </a:p>
      </dgm:t>
    </dgm:pt>
    <dgm:pt modelId="{5FA13D94-AE3E-45BD-82CD-2ACB64A07536}" type="sibTrans" cxnId="{05CC0EFE-07C2-4BAC-AD72-A309F4D9598F}">
      <dgm:prSet/>
      <dgm:spPr/>
      <dgm:t>
        <a:bodyPr/>
        <a:lstStyle/>
        <a:p>
          <a:endParaRPr lang="en-US"/>
        </a:p>
      </dgm:t>
    </dgm:pt>
    <dgm:pt modelId="{B1F8940A-3407-46AF-935D-664D2BB83BC6}">
      <dgm:prSet/>
      <dgm:spPr/>
      <dgm:t>
        <a:bodyPr/>
        <a:lstStyle/>
        <a:p>
          <a:r>
            <a:rPr lang="en-US" b="0" i="0" dirty="0">
              <a:latin typeface="Calibri" panose="020F0502020204030204" pitchFamily="34" charset="0"/>
              <a:cs typeface="Calibri" panose="020F0502020204030204" pitchFamily="34" charset="0"/>
            </a:rPr>
            <a:t>500–600 calories on alternating days</a:t>
          </a:r>
          <a:endParaRPr lang="en-US" dirty="0">
            <a:latin typeface="Calibri" panose="020F0502020204030204" pitchFamily="34" charset="0"/>
            <a:cs typeface="Calibri" panose="020F0502020204030204" pitchFamily="34" charset="0"/>
          </a:endParaRPr>
        </a:p>
      </dgm:t>
    </dgm:pt>
    <dgm:pt modelId="{B281ACFE-B803-477E-ACE2-A476926F2062}" type="parTrans" cxnId="{913687C5-1995-4936-82BB-1B0EF3247F00}">
      <dgm:prSet/>
      <dgm:spPr/>
      <dgm:t>
        <a:bodyPr/>
        <a:lstStyle/>
        <a:p>
          <a:endParaRPr lang="en-US"/>
        </a:p>
      </dgm:t>
    </dgm:pt>
    <dgm:pt modelId="{6C541F75-95D4-4439-98FE-D442A438E5C9}" type="sibTrans" cxnId="{913687C5-1995-4936-82BB-1B0EF3247F00}">
      <dgm:prSet/>
      <dgm:spPr/>
      <dgm:t>
        <a:bodyPr/>
        <a:lstStyle/>
        <a:p>
          <a:endParaRPr lang="en-US"/>
        </a:p>
      </dgm:t>
    </dgm:pt>
    <dgm:pt modelId="{51BC8DEA-5E1D-4456-892C-6A107AFF5C2C}">
      <dgm:prSet/>
      <dgm:spPr/>
      <dgm:t>
        <a:bodyPr/>
        <a:lstStyle/>
        <a:p>
          <a:r>
            <a:rPr lang="en-US" b="0" i="0" dirty="0">
              <a:latin typeface="Calibri" panose="020F0502020204030204" pitchFamily="34" charset="0"/>
              <a:cs typeface="Calibri" panose="020F0502020204030204" pitchFamily="34" charset="0"/>
            </a:rPr>
            <a:t>5:2 diet</a:t>
          </a:r>
          <a:endParaRPr lang="en-US" dirty="0">
            <a:latin typeface="Calibri" panose="020F0502020204030204" pitchFamily="34" charset="0"/>
            <a:cs typeface="Calibri" panose="020F0502020204030204" pitchFamily="34" charset="0"/>
          </a:endParaRPr>
        </a:p>
      </dgm:t>
    </dgm:pt>
    <dgm:pt modelId="{31317C0C-0344-4A34-B7B2-DB348081219F}" type="parTrans" cxnId="{EE9FB137-DC68-4628-AB06-56D128A48875}">
      <dgm:prSet/>
      <dgm:spPr/>
      <dgm:t>
        <a:bodyPr/>
        <a:lstStyle/>
        <a:p>
          <a:endParaRPr lang="en-US"/>
        </a:p>
      </dgm:t>
    </dgm:pt>
    <dgm:pt modelId="{F3876795-AA62-41EC-872D-2E1614498C47}" type="sibTrans" cxnId="{EE9FB137-DC68-4628-AB06-56D128A48875}">
      <dgm:prSet/>
      <dgm:spPr/>
      <dgm:t>
        <a:bodyPr/>
        <a:lstStyle/>
        <a:p>
          <a:endParaRPr lang="en-US"/>
        </a:p>
      </dgm:t>
    </dgm:pt>
    <dgm:pt modelId="{37EC2D10-DFFF-4105-9E98-5E7AC2FF3055}">
      <dgm:prSet/>
      <dgm:spPr/>
      <dgm:t>
        <a:bodyPr/>
        <a:lstStyle/>
        <a:p>
          <a:r>
            <a:rPr lang="en-US" b="0" i="0" dirty="0">
              <a:latin typeface="Calibri" panose="020F0502020204030204" pitchFamily="34" charset="0"/>
              <a:cs typeface="Calibri" panose="020F0502020204030204" pitchFamily="34" charset="0"/>
            </a:rPr>
            <a:t>500–600 calories on </a:t>
          </a:r>
          <a:r>
            <a:rPr lang="en-US" dirty="0">
              <a:latin typeface="Calibri" panose="020F0502020204030204" pitchFamily="34" charset="0"/>
              <a:cs typeface="Calibri" panose="020F0502020204030204" pitchFamily="34" charset="0"/>
            </a:rPr>
            <a:t>two days </a:t>
          </a:r>
          <a:r>
            <a:rPr lang="en-US" b="0" i="0" dirty="0">
              <a:latin typeface="Calibri" panose="020F0502020204030204" pitchFamily="34" charset="0"/>
              <a:cs typeface="Calibri" panose="020F0502020204030204" pitchFamily="34" charset="0"/>
            </a:rPr>
            <a:t>with usual intake the other five</a:t>
          </a:r>
          <a:endParaRPr lang="en-US" dirty="0">
            <a:latin typeface="Calibri" panose="020F0502020204030204" pitchFamily="34" charset="0"/>
            <a:cs typeface="Calibri" panose="020F0502020204030204" pitchFamily="34" charset="0"/>
          </a:endParaRPr>
        </a:p>
      </dgm:t>
    </dgm:pt>
    <dgm:pt modelId="{CFF78D33-E321-488B-A3F0-577B780EC208}" type="parTrans" cxnId="{3DD7CB90-12D1-47A8-97D7-A22D3EB8A227}">
      <dgm:prSet/>
      <dgm:spPr/>
      <dgm:t>
        <a:bodyPr/>
        <a:lstStyle/>
        <a:p>
          <a:endParaRPr lang="en-US"/>
        </a:p>
      </dgm:t>
    </dgm:pt>
    <dgm:pt modelId="{5E359A4D-011E-4A3B-AB24-FB07F9891A9A}" type="sibTrans" cxnId="{3DD7CB90-12D1-47A8-97D7-A22D3EB8A227}">
      <dgm:prSet/>
      <dgm:spPr/>
      <dgm:t>
        <a:bodyPr/>
        <a:lstStyle/>
        <a:p>
          <a:endParaRPr lang="en-US"/>
        </a:p>
      </dgm:t>
    </dgm:pt>
    <dgm:pt modelId="{6D8DFBED-263B-45A2-B403-C1A6702C58B2}">
      <dgm:prSet/>
      <dgm:spPr/>
      <dgm:t>
        <a:bodyPr/>
        <a:lstStyle/>
        <a:p>
          <a:r>
            <a:rPr lang="en-US">
              <a:latin typeface="Calibri" panose="020F0502020204030204" pitchFamily="34" charset="0"/>
              <a:cs typeface="Calibri" panose="020F0502020204030204" pitchFamily="34" charset="0"/>
            </a:rPr>
            <a:t>T</a:t>
          </a:r>
          <a:r>
            <a:rPr lang="en-US" b="0" i="0">
              <a:latin typeface="Calibri" panose="020F0502020204030204" pitchFamily="34" charset="0"/>
              <a:cs typeface="Calibri" panose="020F0502020204030204" pitchFamily="34" charset="0"/>
            </a:rPr>
            <a:t>ime-restricted eating </a:t>
          </a:r>
          <a:endParaRPr lang="en-US">
            <a:latin typeface="Calibri" panose="020F0502020204030204" pitchFamily="34" charset="0"/>
            <a:cs typeface="Calibri" panose="020F0502020204030204" pitchFamily="34" charset="0"/>
          </a:endParaRPr>
        </a:p>
      </dgm:t>
    </dgm:pt>
    <dgm:pt modelId="{4B55DC66-B25B-443A-9078-116CF8802F14}" type="parTrans" cxnId="{25A27085-DFEA-4CB5-8F79-654341694277}">
      <dgm:prSet/>
      <dgm:spPr/>
      <dgm:t>
        <a:bodyPr/>
        <a:lstStyle/>
        <a:p>
          <a:endParaRPr lang="en-US"/>
        </a:p>
      </dgm:t>
    </dgm:pt>
    <dgm:pt modelId="{A9418CA3-1E7D-4BF6-ABDF-9A825B350770}" type="sibTrans" cxnId="{25A27085-DFEA-4CB5-8F79-654341694277}">
      <dgm:prSet/>
      <dgm:spPr/>
      <dgm:t>
        <a:bodyPr/>
        <a:lstStyle/>
        <a:p>
          <a:endParaRPr lang="en-US"/>
        </a:p>
      </dgm:t>
    </dgm:pt>
    <dgm:pt modelId="{A868444F-D688-4051-8F80-9C2DA7CC09BB}">
      <dgm:prSet/>
      <dgm:spPr/>
      <dgm:t>
        <a:bodyPr/>
        <a:lstStyle/>
        <a:p>
          <a:r>
            <a:rPr lang="en-US" dirty="0">
              <a:latin typeface="Calibri" panose="020F0502020204030204" pitchFamily="34" charset="0"/>
              <a:cs typeface="Calibri" panose="020F0502020204030204" pitchFamily="34" charset="0"/>
            </a:rPr>
            <a:t>D</a:t>
          </a:r>
          <a:r>
            <a:rPr lang="en-US" b="0" i="0" dirty="0">
              <a:latin typeface="Calibri" panose="020F0502020204030204" pitchFamily="34" charset="0"/>
              <a:cs typeface="Calibri" panose="020F0502020204030204" pitchFamily="34" charset="0"/>
            </a:rPr>
            <a:t>aily calorie restriction based on 8-15 hour window of time  </a:t>
          </a:r>
          <a:endParaRPr lang="en-US" dirty="0">
            <a:latin typeface="Calibri" panose="020F0502020204030204" pitchFamily="34" charset="0"/>
            <a:cs typeface="Calibri" panose="020F0502020204030204" pitchFamily="34" charset="0"/>
          </a:endParaRPr>
        </a:p>
      </dgm:t>
    </dgm:pt>
    <dgm:pt modelId="{DBC478CE-D5E1-46E1-96CF-9072C59B6C05}" type="parTrans" cxnId="{7C1AD8C5-D97B-43FB-8FF4-1F1E2FED1F8E}">
      <dgm:prSet/>
      <dgm:spPr/>
      <dgm:t>
        <a:bodyPr/>
        <a:lstStyle/>
        <a:p>
          <a:endParaRPr lang="en-US"/>
        </a:p>
      </dgm:t>
    </dgm:pt>
    <dgm:pt modelId="{3A80F28C-A291-4A48-897F-579F58A96D1E}" type="sibTrans" cxnId="{7C1AD8C5-D97B-43FB-8FF4-1F1E2FED1F8E}">
      <dgm:prSet/>
      <dgm:spPr/>
      <dgm:t>
        <a:bodyPr/>
        <a:lstStyle/>
        <a:p>
          <a:endParaRPr lang="en-US"/>
        </a:p>
      </dgm:t>
    </dgm:pt>
    <dgm:pt modelId="{72785020-1516-4647-9AF9-99C6E2258EAC}" type="pres">
      <dgm:prSet presAssocID="{972EE564-9135-4C35-971C-C2442330DA2D}" presName="linear" presStyleCnt="0">
        <dgm:presLayoutVars>
          <dgm:dir/>
          <dgm:animLvl val="lvl"/>
          <dgm:resizeHandles val="exact"/>
        </dgm:presLayoutVars>
      </dgm:prSet>
      <dgm:spPr/>
    </dgm:pt>
    <dgm:pt modelId="{816F48ED-EB4B-C446-8002-E1EFB1FF947B}" type="pres">
      <dgm:prSet presAssocID="{533C71E8-FB2F-4175-AFBC-598E73FEA55C}" presName="parentLin" presStyleCnt="0"/>
      <dgm:spPr/>
    </dgm:pt>
    <dgm:pt modelId="{93840C21-D947-2247-BFB8-1E2A7F1D8F0F}" type="pres">
      <dgm:prSet presAssocID="{533C71E8-FB2F-4175-AFBC-598E73FEA55C}" presName="parentLeftMargin" presStyleLbl="node1" presStyleIdx="0" presStyleCnt="1"/>
      <dgm:spPr/>
    </dgm:pt>
    <dgm:pt modelId="{6EF79350-8146-BF4C-8F45-D66EF4524E97}" type="pres">
      <dgm:prSet presAssocID="{533C71E8-FB2F-4175-AFBC-598E73FEA55C}" presName="parentText" presStyleLbl="node1" presStyleIdx="0" presStyleCnt="1">
        <dgm:presLayoutVars>
          <dgm:chMax val="0"/>
          <dgm:bulletEnabled val="1"/>
        </dgm:presLayoutVars>
      </dgm:prSet>
      <dgm:spPr/>
    </dgm:pt>
    <dgm:pt modelId="{53D8BF29-6AD7-2143-B19E-1690291D863C}" type="pres">
      <dgm:prSet presAssocID="{533C71E8-FB2F-4175-AFBC-598E73FEA55C}" presName="negativeSpace" presStyleCnt="0"/>
      <dgm:spPr/>
    </dgm:pt>
    <dgm:pt modelId="{796ED4DA-2498-9541-B2D1-D43AB7A76F76}" type="pres">
      <dgm:prSet presAssocID="{533C71E8-FB2F-4175-AFBC-598E73FEA55C}" presName="childText" presStyleLbl="conFgAcc1" presStyleIdx="0" presStyleCnt="1">
        <dgm:presLayoutVars>
          <dgm:bulletEnabled val="1"/>
        </dgm:presLayoutVars>
      </dgm:prSet>
      <dgm:spPr/>
    </dgm:pt>
  </dgm:ptLst>
  <dgm:cxnLst>
    <dgm:cxn modelId="{48DA7308-87CA-314A-9508-4C630BBCB26A}" type="presOf" srcId="{A868444F-D688-4051-8F80-9C2DA7CC09BB}" destId="{796ED4DA-2498-9541-B2D1-D43AB7A76F76}" srcOrd="0" destOrd="5" presId="urn:microsoft.com/office/officeart/2005/8/layout/list1"/>
    <dgm:cxn modelId="{60B8960E-1103-904A-9E11-6B5C115B6FBE}" type="presOf" srcId="{972EE564-9135-4C35-971C-C2442330DA2D}" destId="{72785020-1516-4647-9AF9-99C6E2258EAC}" srcOrd="0" destOrd="0" presId="urn:microsoft.com/office/officeart/2005/8/layout/list1"/>
    <dgm:cxn modelId="{EE9FB137-DC68-4628-AB06-56D128A48875}" srcId="{533C71E8-FB2F-4175-AFBC-598E73FEA55C}" destId="{51BC8DEA-5E1D-4456-892C-6A107AFF5C2C}" srcOrd="1" destOrd="0" parTransId="{31317C0C-0344-4A34-B7B2-DB348081219F}" sibTransId="{F3876795-AA62-41EC-872D-2E1614498C47}"/>
    <dgm:cxn modelId="{47926467-5A98-5A43-9AE6-5CBAD2F7D58B}" type="presOf" srcId="{533C71E8-FB2F-4175-AFBC-598E73FEA55C}" destId="{6EF79350-8146-BF4C-8F45-D66EF4524E97}" srcOrd="1" destOrd="0" presId="urn:microsoft.com/office/officeart/2005/8/layout/list1"/>
    <dgm:cxn modelId="{D759804B-AFE4-6E41-9E02-307006C36B4F}" type="presOf" srcId="{6D8DFBED-263B-45A2-B403-C1A6702C58B2}" destId="{796ED4DA-2498-9541-B2D1-D43AB7A76F76}" srcOrd="0" destOrd="4" presId="urn:microsoft.com/office/officeart/2005/8/layout/list1"/>
    <dgm:cxn modelId="{25A27085-DFEA-4CB5-8F79-654341694277}" srcId="{533C71E8-FB2F-4175-AFBC-598E73FEA55C}" destId="{6D8DFBED-263B-45A2-B403-C1A6702C58B2}" srcOrd="2" destOrd="0" parTransId="{4B55DC66-B25B-443A-9078-116CF8802F14}" sibTransId="{A9418CA3-1E7D-4BF6-ABDF-9A825B350770}"/>
    <dgm:cxn modelId="{3BFA9287-DBE2-489A-AF1F-0E4988E44160}" srcId="{972EE564-9135-4C35-971C-C2442330DA2D}" destId="{533C71E8-FB2F-4175-AFBC-598E73FEA55C}" srcOrd="0" destOrd="0" parTransId="{B5898F24-739A-430F-926A-1DE0FABF2004}" sibTransId="{0A6BB52D-2F0B-4CB6-80E2-73B421DDE3BF}"/>
    <dgm:cxn modelId="{3DD7CB90-12D1-47A8-97D7-A22D3EB8A227}" srcId="{51BC8DEA-5E1D-4456-892C-6A107AFF5C2C}" destId="{37EC2D10-DFFF-4105-9E98-5E7AC2FF3055}" srcOrd="0" destOrd="0" parTransId="{CFF78D33-E321-488B-A3F0-577B780EC208}" sibTransId="{5E359A4D-011E-4A3B-AB24-FB07F9891A9A}"/>
    <dgm:cxn modelId="{1EDA4F97-69A0-9F4E-9FA9-F7D804EEE9F1}" type="presOf" srcId="{E19D22B5-847E-4466-9FB8-B3240C61F2E6}" destId="{796ED4DA-2498-9541-B2D1-D43AB7A76F76}" srcOrd="0" destOrd="0" presId="urn:microsoft.com/office/officeart/2005/8/layout/list1"/>
    <dgm:cxn modelId="{6EA2D89E-DCC4-A94C-A8D7-3737C9198673}" type="presOf" srcId="{B1F8940A-3407-46AF-935D-664D2BB83BC6}" destId="{796ED4DA-2498-9541-B2D1-D43AB7A76F76}" srcOrd="0" destOrd="1" presId="urn:microsoft.com/office/officeart/2005/8/layout/list1"/>
    <dgm:cxn modelId="{913687C5-1995-4936-82BB-1B0EF3247F00}" srcId="{E19D22B5-847E-4466-9FB8-B3240C61F2E6}" destId="{B1F8940A-3407-46AF-935D-664D2BB83BC6}" srcOrd="0" destOrd="0" parTransId="{B281ACFE-B803-477E-ACE2-A476926F2062}" sibTransId="{6C541F75-95D4-4439-98FE-D442A438E5C9}"/>
    <dgm:cxn modelId="{7C1AD8C5-D97B-43FB-8FF4-1F1E2FED1F8E}" srcId="{6D8DFBED-263B-45A2-B403-C1A6702C58B2}" destId="{A868444F-D688-4051-8F80-9C2DA7CC09BB}" srcOrd="0" destOrd="0" parTransId="{DBC478CE-D5E1-46E1-96CF-9072C59B6C05}" sibTransId="{3A80F28C-A291-4A48-897F-579F58A96D1E}"/>
    <dgm:cxn modelId="{BF8A36C9-F17A-7643-8D2E-3144BE7AF2AE}" type="presOf" srcId="{37EC2D10-DFFF-4105-9E98-5E7AC2FF3055}" destId="{796ED4DA-2498-9541-B2D1-D43AB7A76F76}" srcOrd="0" destOrd="3" presId="urn:microsoft.com/office/officeart/2005/8/layout/list1"/>
    <dgm:cxn modelId="{326CD7DD-DA0C-074F-893C-08FF80C9094A}" type="presOf" srcId="{51BC8DEA-5E1D-4456-892C-6A107AFF5C2C}" destId="{796ED4DA-2498-9541-B2D1-D43AB7A76F76}" srcOrd="0" destOrd="2" presId="urn:microsoft.com/office/officeart/2005/8/layout/list1"/>
    <dgm:cxn modelId="{2DCADFEB-5E34-C64E-BA9C-C27E0A15D894}" type="presOf" srcId="{533C71E8-FB2F-4175-AFBC-598E73FEA55C}" destId="{93840C21-D947-2247-BFB8-1E2A7F1D8F0F}" srcOrd="0" destOrd="0" presId="urn:microsoft.com/office/officeart/2005/8/layout/list1"/>
    <dgm:cxn modelId="{05CC0EFE-07C2-4BAC-AD72-A309F4D9598F}" srcId="{533C71E8-FB2F-4175-AFBC-598E73FEA55C}" destId="{E19D22B5-847E-4466-9FB8-B3240C61F2E6}" srcOrd="0" destOrd="0" parTransId="{506D8FCB-C7F6-459E-922A-35FFEFDB9102}" sibTransId="{5FA13D94-AE3E-45BD-82CD-2ACB64A07536}"/>
    <dgm:cxn modelId="{C77A3F69-EF99-694F-9BE8-7BFF77DCAB92}" type="presParOf" srcId="{72785020-1516-4647-9AF9-99C6E2258EAC}" destId="{816F48ED-EB4B-C446-8002-E1EFB1FF947B}" srcOrd="0" destOrd="0" presId="urn:microsoft.com/office/officeart/2005/8/layout/list1"/>
    <dgm:cxn modelId="{697D1072-223B-D64D-93D4-9A259B07493E}" type="presParOf" srcId="{816F48ED-EB4B-C446-8002-E1EFB1FF947B}" destId="{93840C21-D947-2247-BFB8-1E2A7F1D8F0F}" srcOrd="0" destOrd="0" presId="urn:microsoft.com/office/officeart/2005/8/layout/list1"/>
    <dgm:cxn modelId="{05CCF821-5266-CF4C-A85C-B6AA2AA96F45}" type="presParOf" srcId="{816F48ED-EB4B-C446-8002-E1EFB1FF947B}" destId="{6EF79350-8146-BF4C-8F45-D66EF4524E97}" srcOrd="1" destOrd="0" presId="urn:microsoft.com/office/officeart/2005/8/layout/list1"/>
    <dgm:cxn modelId="{150506BF-6FCB-FA4E-9CFD-B4805B6605D6}" type="presParOf" srcId="{72785020-1516-4647-9AF9-99C6E2258EAC}" destId="{53D8BF29-6AD7-2143-B19E-1690291D863C}" srcOrd="1" destOrd="0" presId="urn:microsoft.com/office/officeart/2005/8/layout/list1"/>
    <dgm:cxn modelId="{3874DE05-B2C3-6B49-9B5F-73429D6E030F}" type="presParOf" srcId="{72785020-1516-4647-9AF9-99C6E2258EAC}" destId="{796ED4DA-2498-9541-B2D1-D43AB7A76F7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Meds</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4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1400" b="1" dirty="0">
              <a:latin typeface="Calibri" panose="020F0502020204030204" pitchFamily="34" charset="0"/>
              <a:cs typeface="Calibri" panose="020F0502020204030204" pitchFamily="34" charset="0"/>
            </a:rPr>
            <a:t>Behavioral and decision making</a:t>
          </a:r>
          <a:endParaRPr lang="en-US" sz="1800" b="1" dirty="0">
            <a:latin typeface="Calibri" panose="020F0502020204030204" pitchFamily="34" charset="0"/>
            <a:cs typeface="Calibri" panose="020F0502020204030204" pitchFamily="34" charset="0"/>
          </a:endParaRP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40A0B-FECB-4C38-AC6D-94F8E7D7FDF3}">
      <dsp:nvSpPr>
        <dsp:cNvPr id="0" name=""/>
        <dsp:cNvSpPr/>
      </dsp:nvSpPr>
      <dsp:spPr>
        <a:xfrm>
          <a:off x="0" y="602"/>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860D3-CEF7-411C-AAC7-678AF836F3F3}">
      <dsp:nvSpPr>
        <dsp:cNvPr id="0" name=""/>
        <dsp:cNvSpPr/>
      </dsp:nvSpPr>
      <dsp:spPr>
        <a:xfrm>
          <a:off x="426659" y="317952"/>
          <a:ext cx="775744" cy="775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0575E-3932-414E-9894-EACA938D948F}">
      <dsp:nvSpPr>
        <dsp:cNvPr id="0" name=""/>
        <dsp:cNvSpPr/>
      </dsp:nvSpPr>
      <dsp:spPr>
        <a:xfrm>
          <a:off x="1629062" y="602"/>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kern="1200"/>
            <a:t>S</a:t>
          </a:r>
          <a:r>
            <a:rPr lang="en-US" sz="1900" b="0" i="0" kern="1200"/>
            <a:t>evere hypoglycemia a potent marker of high absolute risk of cardiovascular events and mortality.</a:t>
          </a:r>
          <a:endParaRPr lang="en-US" sz="1900" kern="1200"/>
        </a:p>
      </dsp:txBody>
      <dsp:txXfrm>
        <a:off x="1629062" y="602"/>
        <a:ext cx="4390737" cy="1410444"/>
      </dsp:txXfrm>
    </dsp:sp>
    <dsp:sp modelId="{AC0B1A90-9A42-45FC-A52E-101B623E9EB0}">
      <dsp:nvSpPr>
        <dsp:cNvPr id="0" name=""/>
        <dsp:cNvSpPr/>
      </dsp:nvSpPr>
      <dsp:spPr>
        <a:xfrm>
          <a:off x="0" y="1763657"/>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F52DE-E8F1-4706-9BF6-090298A61A0F}">
      <dsp:nvSpPr>
        <dsp:cNvPr id="0" name=""/>
        <dsp:cNvSpPr/>
      </dsp:nvSpPr>
      <dsp:spPr>
        <a:xfrm>
          <a:off x="426659" y="2081007"/>
          <a:ext cx="775744" cy="775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45BA1-393F-4E7E-91C8-516CC9B73DBB}">
      <dsp:nvSpPr>
        <dsp:cNvPr id="0" name=""/>
        <dsp:cNvSpPr/>
      </dsp:nvSpPr>
      <dsp:spPr>
        <a:xfrm>
          <a:off x="1629062" y="1763657"/>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HCP need to be vigilant in preventing hypoglycemia.</a:t>
          </a:r>
          <a:endParaRPr lang="en-US" sz="1900" kern="1200"/>
        </a:p>
      </dsp:txBody>
      <dsp:txXfrm>
        <a:off x="1629062" y="1763657"/>
        <a:ext cx="4390737" cy="1410444"/>
      </dsp:txXfrm>
    </dsp:sp>
    <dsp:sp modelId="{B1C7C055-A4FF-476B-A64C-755F923DF594}">
      <dsp:nvSpPr>
        <dsp:cNvPr id="0" name=""/>
        <dsp:cNvSpPr/>
      </dsp:nvSpPr>
      <dsp:spPr>
        <a:xfrm>
          <a:off x="0" y="3526713"/>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C3781-29D9-4D5A-9A72-09B5F0E27366}">
      <dsp:nvSpPr>
        <dsp:cNvPr id="0" name=""/>
        <dsp:cNvSpPr/>
      </dsp:nvSpPr>
      <dsp:spPr>
        <a:xfrm>
          <a:off x="426659" y="3844063"/>
          <a:ext cx="775744" cy="775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8D9161-5300-47CF-B1CD-85CE286CFD1D}">
      <dsp:nvSpPr>
        <dsp:cNvPr id="0" name=""/>
        <dsp:cNvSpPr/>
      </dsp:nvSpPr>
      <dsp:spPr>
        <a:xfrm>
          <a:off x="1629062" y="3526713"/>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Avoid aggressively attempting to achieve near-normal A1C levels if such goals cannot be safely and reasonably achieved.</a:t>
          </a:r>
          <a:endParaRPr lang="en-US" sz="1900" kern="1200"/>
        </a:p>
      </dsp:txBody>
      <dsp:txXfrm>
        <a:off x="1629062" y="3526713"/>
        <a:ext cx="4390737" cy="14104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99D17-4EB5-4924-A986-ADBBA43FE192}">
      <dsp:nvSpPr>
        <dsp:cNvPr id="0" name=""/>
        <dsp:cNvSpPr/>
      </dsp:nvSpPr>
      <dsp:spPr>
        <a:xfrm>
          <a:off x="0" y="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AE73C-6F71-4305-AADB-B7E2B75E47F0}">
      <dsp:nvSpPr>
        <dsp:cNvPr id="0" name=""/>
        <dsp:cNvSpPr/>
      </dsp:nvSpPr>
      <dsp:spPr>
        <a:xfrm>
          <a:off x="0" y="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Food insecurity, housing instability, underinsured, under-resourced living areas is associated with increased risk of hypoglycemia-related emergency department visits</a:t>
          </a:r>
          <a:endParaRPr lang="en-US" sz="2600" kern="1200"/>
        </a:p>
      </dsp:txBody>
      <dsp:txXfrm>
        <a:off x="0" y="0"/>
        <a:ext cx="8229600" cy="1234440"/>
      </dsp:txXfrm>
    </dsp:sp>
    <dsp:sp modelId="{BCD409EB-1EDC-4A49-B3BF-7747A19F910D}">
      <dsp:nvSpPr>
        <dsp:cNvPr id="0" name=""/>
        <dsp:cNvSpPr/>
      </dsp:nvSpPr>
      <dsp:spPr>
        <a:xfrm>
          <a:off x="0" y="123444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9718B-F78E-4962-B283-D1C25C95208E}">
      <dsp:nvSpPr>
        <dsp:cNvPr id="0" name=""/>
        <dsp:cNvSpPr/>
      </dsp:nvSpPr>
      <dsp:spPr>
        <a:xfrm>
          <a:off x="0" y="123444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Identify if fasting part of religious observances</a:t>
          </a:r>
        </a:p>
      </dsp:txBody>
      <dsp:txXfrm>
        <a:off x="0" y="1234440"/>
        <a:ext cx="8229600" cy="1234440"/>
      </dsp:txXfrm>
    </dsp:sp>
    <dsp:sp modelId="{87B13E99-2151-4504-BE49-CF33F95C8AAB}">
      <dsp:nvSpPr>
        <dsp:cNvPr id="0" name=""/>
        <dsp:cNvSpPr/>
      </dsp:nvSpPr>
      <dsp:spPr>
        <a:xfrm>
          <a:off x="0" y="246888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804F3-34D0-4E20-B641-BCED269559EB}">
      <dsp:nvSpPr>
        <dsp:cNvPr id="0" name=""/>
        <dsp:cNvSpPr/>
      </dsp:nvSpPr>
      <dsp:spPr>
        <a:xfrm>
          <a:off x="0" y="246888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Young children and older adults at highest risk</a:t>
          </a:r>
        </a:p>
      </dsp:txBody>
      <dsp:txXfrm>
        <a:off x="0" y="2468880"/>
        <a:ext cx="8229600" cy="1234440"/>
      </dsp:txXfrm>
    </dsp:sp>
    <dsp:sp modelId="{DFC969EF-87D5-4687-80AF-42CD0C25510E}">
      <dsp:nvSpPr>
        <dsp:cNvPr id="0" name=""/>
        <dsp:cNvSpPr/>
      </dsp:nvSpPr>
      <dsp:spPr>
        <a:xfrm>
          <a:off x="0" y="370332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8B740-782A-4E2B-949A-2A5F7EB620CD}">
      <dsp:nvSpPr>
        <dsp:cNvPr id="0" name=""/>
        <dsp:cNvSpPr/>
      </dsp:nvSpPr>
      <dsp:spPr>
        <a:xfrm>
          <a:off x="0" y="370332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Insulin pumps with automated low-glucose suspend and automated insulin delivery systems have been shown to be effective in reducing hypoglycemia in type 1 diabetes</a:t>
          </a:r>
          <a:endParaRPr lang="en-US" sz="2600" kern="1200"/>
        </a:p>
      </dsp:txBody>
      <dsp:txXfrm>
        <a:off x="0" y="3703320"/>
        <a:ext cx="8229600" cy="1234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ED4DA-2498-9541-B2D1-D43AB7A76F76}">
      <dsp:nvSpPr>
        <dsp:cNvPr id="0" name=""/>
        <dsp:cNvSpPr/>
      </dsp:nvSpPr>
      <dsp:spPr>
        <a:xfrm>
          <a:off x="0" y="392669"/>
          <a:ext cx="4041648" cy="44919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677" tIns="479044" rIns="313677"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Calibri" panose="020F0502020204030204" pitchFamily="34" charset="0"/>
              <a:cs typeface="Calibri" panose="020F0502020204030204" pitchFamily="34" charset="0"/>
            </a:rPr>
            <a:t>Al</a:t>
          </a:r>
          <a:r>
            <a:rPr lang="en-US" sz="2300" b="0" i="0" kern="1200" dirty="0">
              <a:latin typeface="Calibri" panose="020F0502020204030204" pitchFamily="34" charset="0"/>
              <a:cs typeface="Calibri" panose="020F0502020204030204" pitchFamily="34" charset="0"/>
            </a:rPr>
            <a:t>ternate-day fasting</a:t>
          </a:r>
          <a:endParaRPr lang="en-US" sz="2300" kern="1200" dirty="0">
            <a:latin typeface="Calibri" panose="020F0502020204030204" pitchFamily="34" charset="0"/>
            <a:cs typeface="Calibri" panose="020F0502020204030204" pitchFamily="34" charset="0"/>
          </a:endParaRPr>
        </a:p>
        <a:p>
          <a:pPr marL="457200" lvl="2" indent="-228600" algn="l" defTabSz="1022350">
            <a:lnSpc>
              <a:spcPct val="90000"/>
            </a:lnSpc>
            <a:spcBef>
              <a:spcPct val="0"/>
            </a:spcBef>
            <a:spcAft>
              <a:spcPct val="15000"/>
            </a:spcAft>
            <a:buChar char="•"/>
          </a:pPr>
          <a:r>
            <a:rPr lang="en-US" sz="2300" b="0" i="0" kern="1200" dirty="0">
              <a:latin typeface="Calibri" panose="020F0502020204030204" pitchFamily="34" charset="0"/>
              <a:cs typeface="Calibri" panose="020F0502020204030204" pitchFamily="34" charset="0"/>
            </a:rPr>
            <a:t>500–600 calories on alternating days</a:t>
          </a:r>
          <a:endParaRPr lang="en-US" sz="2300" kern="1200" dirty="0">
            <a:latin typeface="Calibri" panose="020F0502020204030204" pitchFamily="34" charset="0"/>
            <a:cs typeface="Calibri" panose="020F0502020204030204" pitchFamily="34" charset="0"/>
          </a:endParaRPr>
        </a:p>
        <a:p>
          <a:pPr marL="228600" lvl="1" indent="-228600" algn="l" defTabSz="1022350">
            <a:lnSpc>
              <a:spcPct val="90000"/>
            </a:lnSpc>
            <a:spcBef>
              <a:spcPct val="0"/>
            </a:spcBef>
            <a:spcAft>
              <a:spcPct val="15000"/>
            </a:spcAft>
            <a:buChar char="•"/>
          </a:pPr>
          <a:r>
            <a:rPr lang="en-US" sz="2300" b="0" i="0" kern="1200" dirty="0">
              <a:latin typeface="Calibri" panose="020F0502020204030204" pitchFamily="34" charset="0"/>
              <a:cs typeface="Calibri" panose="020F0502020204030204" pitchFamily="34" charset="0"/>
            </a:rPr>
            <a:t>5:2 diet</a:t>
          </a:r>
          <a:endParaRPr lang="en-US" sz="2300" kern="1200" dirty="0">
            <a:latin typeface="Calibri" panose="020F0502020204030204" pitchFamily="34" charset="0"/>
            <a:cs typeface="Calibri" panose="020F0502020204030204" pitchFamily="34" charset="0"/>
          </a:endParaRPr>
        </a:p>
        <a:p>
          <a:pPr marL="457200" lvl="2" indent="-228600" algn="l" defTabSz="1022350">
            <a:lnSpc>
              <a:spcPct val="90000"/>
            </a:lnSpc>
            <a:spcBef>
              <a:spcPct val="0"/>
            </a:spcBef>
            <a:spcAft>
              <a:spcPct val="15000"/>
            </a:spcAft>
            <a:buChar char="•"/>
          </a:pPr>
          <a:r>
            <a:rPr lang="en-US" sz="2300" b="0" i="0" kern="1200" dirty="0">
              <a:latin typeface="Calibri" panose="020F0502020204030204" pitchFamily="34" charset="0"/>
              <a:cs typeface="Calibri" panose="020F0502020204030204" pitchFamily="34" charset="0"/>
            </a:rPr>
            <a:t>500–600 calories on </a:t>
          </a:r>
          <a:r>
            <a:rPr lang="en-US" sz="2300" kern="1200" dirty="0">
              <a:latin typeface="Calibri" panose="020F0502020204030204" pitchFamily="34" charset="0"/>
              <a:cs typeface="Calibri" panose="020F0502020204030204" pitchFamily="34" charset="0"/>
            </a:rPr>
            <a:t>two days </a:t>
          </a:r>
          <a:r>
            <a:rPr lang="en-US" sz="2300" b="0" i="0" kern="1200" dirty="0">
              <a:latin typeface="Calibri" panose="020F0502020204030204" pitchFamily="34" charset="0"/>
              <a:cs typeface="Calibri" panose="020F0502020204030204" pitchFamily="34" charset="0"/>
            </a:rPr>
            <a:t>with usual intake the other five</a:t>
          </a:r>
          <a:endParaRPr lang="en-US" sz="2300" kern="1200" dirty="0">
            <a:latin typeface="Calibri" panose="020F0502020204030204" pitchFamily="34" charset="0"/>
            <a:cs typeface="Calibri" panose="020F0502020204030204" pitchFamily="34" charset="0"/>
          </a:endParaRPr>
        </a:p>
        <a:p>
          <a:pPr marL="228600" lvl="1" indent="-228600" algn="l" defTabSz="1022350">
            <a:lnSpc>
              <a:spcPct val="90000"/>
            </a:lnSpc>
            <a:spcBef>
              <a:spcPct val="0"/>
            </a:spcBef>
            <a:spcAft>
              <a:spcPct val="15000"/>
            </a:spcAft>
            <a:buChar char="•"/>
          </a:pPr>
          <a:r>
            <a:rPr lang="en-US" sz="2300" kern="1200">
              <a:latin typeface="Calibri" panose="020F0502020204030204" pitchFamily="34" charset="0"/>
              <a:cs typeface="Calibri" panose="020F0502020204030204" pitchFamily="34" charset="0"/>
            </a:rPr>
            <a:t>T</a:t>
          </a:r>
          <a:r>
            <a:rPr lang="en-US" sz="2300" b="0" i="0" kern="1200">
              <a:latin typeface="Calibri" panose="020F0502020204030204" pitchFamily="34" charset="0"/>
              <a:cs typeface="Calibri" panose="020F0502020204030204" pitchFamily="34" charset="0"/>
            </a:rPr>
            <a:t>ime-restricted eating </a:t>
          </a:r>
          <a:endParaRPr lang="en-US" sz="2300" kern="1200">
            <a:latin typeface="Calibri" panose="020F0502020204030204" pitchFamily="34" charset="0"/>
            <a:cs typeface="Calibri" panose="020F0502020204030204" pitchFamily="34" charset="0"/>
          </a:endParaRPr>
        </a:p>
        <a:p>
          <a:pPr marL="457200" lvl="2" indent="-228600" algn="l" defTabSz="1022350">
            <a:lnSpc>
              <a:spcPct val="90000"/>
            </a:lnSpc>
            <a:spcBef>
              <a:spcPct val="0"/>
            </a:spcBef>
            <a:spcAft>
              <a:spcPct val="15000"/>
            </a:spcAft>
            <a:buChar char="•"/>
          </a:pPr>
          <a:r>
            <a:rPr lang="en-US" sz="2300" kern="1200" dirty="0">
              <a:latin typeface="Calibri" panose="020F0502020204030204" pitchFamily="34" charset="0"/>
              <a:cs typeface="Calibri" panose="020F0502020204030204" pitchFamily="34" charset="0"/>
            </a:rPr>
            <a:t>D</a:t>
          </a:r>
          <a:r>
            <a:rPr lang="en-US" sz="2300" b="0" i="0" kern="1200" dirty="0">
              <a:latin typeface="Calibri" panose="020F0502020204030204" pitchFamily="34" charset="0"/>
              <a:cs typeface="Calibri" panose="020F0502020204030204" pitchFamily="34" charset="0"/>
            </a:rPr>
            <a:t>aily calorie restriction based on 8-15 hour window of time  </a:t>
          </a:r>
          <a:endParaRPr lang="en-US" sz="2300" kern="1200" dirty="0">
            <a:latin typeface="Calibri" panose="020F0502020204030204" pitchFamily="34" charset="0"/>
            <a:cs typeface="Calibri" panose="020F0502020204030204" pitchFamily="34" charset="0"/>
          </a:endParaRPr>
        </a:p>
      </dsp:txBody>
      <dsp:txXfrm>
        <a:off x="0" y="392669"/>
        <a:ext cx="4041648" cy="4491900"/>
      </dsp:txXfrm>
    </dsp:sp>
    <dsp:sp modelId="{6EF79350-8146-BF4C-8F45-D66EF4524E97}">
      <dsp:nvSpPr>
        <dsp:cNvPr id="0" name=""/>
        <dsp:cNvSpPr/>
      </dsp:nvSpPr>
      <dsp:spPr>
        <a:xfrm>
          <a:off x="202082" y="53189"/>
          <a:ext cx="2829153"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935" tIns="0" rIns="106935" bIns="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Calibri" panose="020F0502020204030204" pitchFamily="34" charset="0"/>
              <a:cs typeface="Calibri" panose="020F0502020204030204" pitchFamily="34" charset="0"/>
            </a:rPr>
            <a:t>3 overall approaches</a:t>
          </a:r>
          <a:endParaRPr lang="en-US" sz="2300" kern="1200" dirty="0">
            <a:latin typeface="Calibri" panose="020F0502020204030204" pitchFamily="34" charset="0"/>
            <a:cs typeface="Calibri" panose="020F0502020204030204" pitchFamily="34" charset="0"/>
          </a:endParaRPr>
        </a:p>
      </dsp:txBody>
      <dsp:txXfrm>
        <a:off x="235226" y="86333"/>
        <a:ext cx="2762865"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70C0"/>
              </a:solidFill>
            </a:rPr>
            <a:t>A1c less than 7% (individualize)</a:t>
          </a:r>
        </a:p>
      </dsp:txBody>
      <dsp:txXfrm>
        <a:off x="2571" y="121821"/>
        <a:ext cx="2507456" cy="995594"/>
      </dsp:txXfrm>
    </dsp:sp>
    <dsp:sp modelId="{640B5F80-DEF7-4D18-BEBA-D4065BE70367}">
      <dsp:nvSpPr>
        <dsp:cNvPr id="0" name=""/>
        <dsp:cNvSpPr/>
      </dsp:nvSpPr>
      <dsp:spPr>
        <a:xfrm>
          <a:off x="2571" y="1117416"/>
          <a:ext cx="2507456" cy="369852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117416"/>
        <a:ext cx="2507456" cy="3698522"/>
      </dsp:txXfrm>
    </dsp:sp>
    <dsp:sp modelId="{38A44A9E-E78B-49FD-9BD4-97C4FC159060}">
      <dsp:nvSpPr>
        <dsp:cNvPr id="0" name=""/>
        <dsp:cNvSpPr/>
      </dsp:nvSpPr>
      <dsp:spPr>
        <a:xfrm>
          <a:off x="28610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121821"/>
        <a:ext cx="2507456" cy="995594"/>
      </dsp:txXfrm>
    </dsp:sp>
    <dsp:sp modelId="{F1CF1BBD-31D1-4969-96C1-207E25C55671}">
      <dsp:nvSpPr>
        <dsp:cNvPr id="0" name=""/>
        <dsp:cNvSpPr/>
      </dsp:nvSpPr>
      <dsp:spPr>
        <a:xfrm>
          <a:off x="2861071" y="1117416"/>
          <a:ext cx="2507456" cy="3698522"/>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169107"/>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169107"/>
        <a:ext cx="2507456" cy="995594"/>
      </dsp:txXfrm>
    </dsp:sp>
    <dsp:sp modelId="{BF5A0C15-693D-4F97-A249-FA65EFF8FA38}">
      <dsp:nvSpPr>
        <dsp:cNvPr id="0" name=""/>
        <dsp:cNvSpPr/>
      </dsp:nvSpPr>
      <dsp:spPr>
        <a:xfrm>
          <a:off x="5719571" y="1259272"/>
          <a:ext cx="2507456" cy="350937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259272"/>
        <a:ext cx="2507456" cy="35093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116" y="29348"/>
          <a:ext cx="1828353" cy="731341"/>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116" y="29348"/>
        <a:ext cx="1645518" cy="731341"/>
      </dsp:txXfrm>
    </dsp:sp>
    <dsp:sp modelId="{A4CB3E0C-BE8F-40A4-B10D-DE9B98B7BB2F}">
      <dsp:nvSpPr>
        <dsp:cNvPr id="0" name=""/>
        <dsp:cNvSpPr/>
      </dsp:nvSpPr>
      <dsp:spPr>
        <a:xfrm>
          <a:off x="1463799"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Meds</a:t>
          </a:r>
        </a:p>
      </dsp:txBody>
      <dsp:txXfrm>
        <a:off x="1829470" y="29348"/>
        <a:ext cx="1097012" cy="731341"/>
      </dsp:txXfrm>
    </dsp:sp>
    <dsp:sp modelId="{30C3E686-6CE8-4B17-B5C5-0D6189DEF84B}">
      <dsp:nvSpPr>
        <dsp:cNvPr id="0" name=""/>
        <dsp:cNvSpPr/>
      </dsp:nvSpPr>
      <dsp:spPr>
        <a:xfrm>
          <a:off x="2926481"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Activity</a:t>
          </a:r>
        </a:p>
      </dsp:txBody>
      <dsp:txXfrm>
        <a:off x="3292152" y="29348"/>
        <a:ext cx="1097012" cy="731341"/>
      </dsp:txXfrm>
    </dsp:sp>
    <dsp:sp modelId="{1EC0783F-515C-4D9E-A61E-12A7EFEFF120}">
      <dsp:nvSpPr>
        <dsp:cNvPr id="0" name=""/>
        <dsp:cNvSpPr/>
      </dsp:nvSpPr>
      <dsp:spPr>
        <a:xfrm>
          <a:off x="4389164" y="29348"/>
          <a:ext cx="1828353" cy="731341"/>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754835" y="29348"/>
        <a:ext cx="1097012" cy="731341"/>
      </dsp:txXfrm>
    </dsp:sp>
    <dsp:sp modelId="{2D077320-8B91-4D8D-BAFE-2A20472EE195}">
      <dsp:nvSpPr>
        <dsp:cNvPr id="0" name=""/>
        <dsp:cNvSpPr/>
      </dsp:nvSpPr>
      <dsp:spPr>
        <a:xfrm>
          <a:off x="5851847"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6217518" y="29348"/>
        <a:ext cx="1097012" cy="731341"/>
      </dsp:txXfrm>
    </dsp:sp>
    <dsp:sp modelId="{FE9FBCD8-0DFB-423B-8D0B-3A4B468982B1}">
      <dsp:nvSpPr>
        <dsp:cNvPr id="0" name=""/>
        <dsp:cNvSpPr/>
      </dsp:nvSpPr>
      <dsp:spPr>
        <a:xfrm>
          <a:off x="7314530"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Behavioral and decision making</a:t>
          </a:r>
          <a:endParaRPr lang="en-US" sz="1800" b="1" kern="1200" dirty="0">
            <a:latin typeface="Calibri" panose="020F0502020204030204" pitchFamily="34" charset="0"/>
            <a:cs typeface="Calibri" panose="020F0502020204030204" pitchFamily="34" charset="0"/>
          </a:endParaRPr>
        </a:p>
      </dsp:txBody>
      <dsp:txXfrm>
        <a:off x="7680201" y="29348"/>
        <a:ext cx="1097012" cy="731341"/>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6.12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0,'3957'0,"-3916"0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9.683"/>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29,'2911'0,"-2476"-14,25-1,871 16,-1288-1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22.74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0 115,'9'-19,"27"-5,16 0,4 5,-3 6,-1 4,-5 5,-6 2,-5 2,5 1,5 0,0 0,-4 0,5-1,-6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B3F865E-7DC9-466F-929A-3C49D925754D}" type="datetimeFigureOut">
              <a:rPr lang="en-US" smtClean="0"/>
              <a:t>7/24/2025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13477" indent="-312876">
              <a:defRPr>
                <a:solidFill>
                  <a:schemeClr val="tx1"/>
                </a:solidFill>
                <a:latin typeface="Calibri" panose="020F0502020204030204" pitchFamily="34" charset="0"/>
                <a:cs typeface="Arial" panose="020B0604020202020204" pitchFamily="34" charset="0"/>
              </a:defRPr>
            </a:lvl2pPr>
            <a:lvl3pPr marL="1253150" indent="-250300">
              <a:defRPr>
                <a:solidFill>
                  <a:schemeClr val="tx1"/>
                </a:solidFill>
                <a:latin typeface="Calibri" panose="020F0502020204030204" pitchFamily="34" charset="0"/>
                <a:cs typeface="Arial" panose="020B0604020202020204" pitchFamily="34" charset="0"/>
              </a:defRPr>
            </a:lvl3pPr>
            <a:lvl4pPr marL="1753751" indent="-250300">
              <a:defRPr>
                <a:solidFill>
                  <a:schemeClr val="tx1"/>
                </a:solidFill>
                <a:latin typeface="Calibri" panose="020F0502020204030204" pitchFamily="34" charset="0"/>
                <a:cs typeface="Arial" panose="020B0604020202020204" pitchFamily="34" charset="0"/>
              </a:defRPr>
            </a:lvl4pPr>
            <a:lvl5pPr marL="2255998" indent="-250300">
              <a:defRPr>
                <a:solidFill>
                  <a:schemeClr val="tx1"/>
                </a:solidFill>
                <a:latin typeface="Calibri" panose="020F0502020204030204" pitchFamily="34" charset="0"/>
                <a:cs typeface="Arial" panose="020B0604020202020204" pitchFamily="34" charset="0"/>
              </a:defRPr>
            </a:lvl5pPr>
            <a:lvl6pPr marL="2730251"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4505"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78759"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53012"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24</a:t>
            </a:fld>
            <a:endParaRPr lang="en-US" altLang="en-US"/>
          </a:p>
        </p:txBody>
      </p:sp>
    </p:spTree>
    <p:extLst>
      <p:ext uri="{BB962C8B-B14F-4D97-AF65-F5344CB8AC3E}">
        <p14:creationId xmlns:p14="http://schemas.microsoft.com/office/powerpoint/2010/main" val="3736611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25</a:t>
            </a:fld>
            <a:endParaRPr lang="en-US">
              <a:latin typeface="Times New Roman" pitchFamily="18" charset="0"/>
            </a:endParaRPr>
          </a:p>
        </p:txBody>
      </p:sp>
      <p:sp>
        <p:nvSpPr>
          <p:cNvPr id="131075"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25</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25</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316038" y="730250"/>
            <a:ext cx="4846637" cy="36353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0858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a:t>
            </a:fld>
            <a:endParaRPr lang="en-US"/>
          </a:p>
        </p:txBody>
      </p:sp>
    </p:spTree>
    <p:extLst>
      <p:ext uri="{BB962C8B-B14F-4D97-AF65-F5344CB8AC3E}">
        <p14:creationId xmlns:p14="http://schemas.microsoft.com/office/powerpoint/2010/main" val="3777582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257300" y="720725"/>
            <a:ext cx="4800600" cy="36004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28</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29</a:t>
            </a:fld>
            <a:endParaRPr lang="en-US"/>
          </a:p>
        </p:txBody>
      </p:sp>
    </p:spTree>
    <p:extLst>
      <p:ext uri="{BB962C8B-B14F-4D97-AF65-F5344CB8AC3E}">
        <p14:creationId xmlns:p14="http://schemas.microsoft.com/office/powerpoint/2010/main" val="2559241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338263" y="744538"/>
            <a:ext cx="4956175" cy="3717925"/>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38</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338263" y="744538"/>
            <a:ext cx="4956175" cy="3717925"/>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39</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338263" y="744538"/>
            <a:ext cx="4956175" cy="3717925"/>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41</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fld id="{CEB75143-B810-4467-B3F7-B829CB5BE84A}" type="slidenum">
              <a:rPr lang="en-US" sz="1300"/>
              <a:pPr eaLnBrk="1" hangingPunct="1"/>
              <a:t>43</a:t>
            </a:fld>
            <a:endParaRPr lang="en-US" sz="1300"/>
          </a:p>
        </p:txBody>
      </p:sp>
      <p:sp>
        <p:nvSpPr>
          <p:cNvPr id="290819" name="Rectangle 7"/>
          <p:cNvSpPr txBox="1">
            <a:spLocks noGrp="1" noChangeArrowheads="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43</a:t>
            </a:fld>
            <a:endParaRPr lang="en-US" sz="1300"/>
          </a:p>
        </p:txBody>
      </p:sp>
      <p:sp>
        <p:nvSpPr>
          <p:cNvPr id="290820" name="Slide Image Placeholder 1"/>
          <p:cNvSpPr>
            <a:spLocks noGrp="1" noRot="1" noChangeAspect="1" noTextEdit="1"/>
          </p:cNvSpPr>
          <p:nvPr>
            <p:ph type="sldImg"/>
          </p:nvPr>
        </p:nvSpPr>
        <p:spPr>
          <a:xfrm>
            <a:off x="1338263" y="744538"/>
            <a:ext cx="4956175" cy="3717925"/>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43</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F9457B-0DF7-4F7F-8890-57A619E4A267}"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F4BA8-7363-4C2D-863B-9143D469F220}"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78A7B0-BB1B-48B9-8038-82A74C305E27}"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40897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a:t>
            </a:fld>
            <a:endParaRPr lang="en-US"/>
          </a:p>
        </p:txBody>
      </p:sp>
    </p:spTree>
    <p:extLst>
      <p:ext uri="{BB962C8B-B14F-4D97-AF65-F5344CB8AC3E}">
        <p14:creationId xmlns:p14="http://schemas.microsoft.com/office/powerpoint/2010/main" val="3935513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46</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565278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48</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08361" indent="-310908" eaLnBrk="0" hangingPunct="0">
              <a:defRPr sz="2600">
                <a:solidFill>
                  <a:schemeClr val="tx1"/>
                </a:solidFill>
                <a:latin typeface="Times New Roman" pitchFamily="18" charset="0"/>
              </a:defRPr>
            </a:lvl2pPr>
            <a:lvl3pPr marL="1243632" indent="-248727" eaLnBrk="0" hangingPunct="0">
              <a:defRPr sz="2600">
                <a:solidFill>
                  <a:schemeClr val="tx1"/>
                </a:solidFill>
                <a:latin typeface="Times New Roman" pitchFamily="18" charset="0"/>
              </a:defRPr>
            </a:lvl3pPr>
            <a:lvl4pPr marL="1741085" indent="-248727" eaLnBrk="0" hangingPunct="0">
              <a:defRPr sz="2600">
                <a:solidFill>
                  <a:schemeClr val="tx1"/>
                </a:solidFill>
                <a:latin typeface="Times New Roman" pitchFamily="18" charset="0"/>
              </a:defRPr>
            </a:lvl4pPr>
            <a:lvl5pPr marL="2238538" indent="-248727" eaLnBrk="0" hangingPunct="0">
              <a:defRPr sz="2600">
                <a:solidFill>
                  <a:schemeClr val="tx1"/>
                </a:solidFill>
                <a:latin typeface="Times New Roman" pitchFamily="18" charset="0"/>
              </a:defRPr>
            </a:lvl5pPr>
            <a:lvl6pPr marL="2735992" indent="-248727" eaLnBrk="0" fontAlgn="base" hangingPunct="0">
              <a:spcBef>
                <a:spcPct val="0"/>
              </a:spcBef>
              <a:spcAft>
                <a:spcPct val="0"/>
              </a:spcAft>
              <a:defRPr sz="2600">
                <a:solidFill>
                  <a:schemeClr val="tx1"/>
                </a:solidFill>
                <a:latin typeface="Times New Roman" pitchFamily="18" charset="0"/>
              </a:defRPr>
            </a:lvl6pPr>
            <a:lvl7pPr marL="3233445" indent="-248727" eaLnBrk="0" fontAlgn="base" hangingPunct="0">
              <a:spcBef>
                <a:spcPct val="0"/>
              </a:spcBef>
              <a:spcAft>
                <a:spcPct val="0"/>
              </a:spcAft>
              <a:defRPr sz="2600">
                <a:solidFill>
                  <a:schemeClr val="tx1"/>
                </a:solidFill>
                <a:latin typeface="Times New Roman" pitchFamily="18" charset="0"/>
              </a:defRPr>
            </a:lvl7pPr>
            <a:lvl8pPr marL="3730897" indent="-248727" eaLnBrk="0" fontAlgn="base" hangingPunct="0">
              <a:spcBef>
                <a:spcPct val="0"/>
              </a:spcBef>
              <a:spcAft>
                <a:spcPct val="0"/>
              </a:spcAft>
              <a:defRPr sz="2600">
                <a:solidFill>
                  <a:schemeClr val="tx1"/>
                </a:solidFill>
                <a:latin typeface="Times New Roman" pitchFamily="18" charset="0"/>
              </a:defRPr>
            </a:lvl8pPr>
            <a:lvl9pPr marL="4228350" indent="-248727" eaLnBrk="0" fontAlgn="base" hangingPunct="0">
              <a:spcBef>
                <a:spcPct val="0"/>
              </a:spcBef>
              <a:spcAft>
                <a:spcPct val="0"/>
              </a:spcAft>
              <a:defRPr sz="26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51</a:t>
            </a:fld>
            <a:endParaRPr lang="en-US" sz="1200">
              <a:solidFill>
                <a:srgbClr val="000000"/>
              </a:solidFill>
            </a:endParaRPr>
          </a:p>
        </p:txBody>
      </p:sp>
    </p:spTree>
    <p:extLst>
      <p:ext uri="{BB962C8B-B14F-4D97-AF65-F5344CB8AC3E}">
        <p14:creationId xmlns:p14="http://schemas.microsoft.com/office/powerpoint/2010/main" val="1117736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6437D46-B111-4A4E-A60C-23345902A5DD}" type="slidenum">
              <a:rPr lang="en-US" altLang="en-US" sz="1300">
                <a:solidFill>
                  <a:prstClr val="black"/>
                </a:solidFill>
                <a:cs typeface="Arial" panose="020B0604020202020204" pitchFamily="34" charset="0"/>
              </a:rPr>
              <a:pPr defTabSz="948507" fontAlgn="base">
                <a:spcBef>
                  <a:spcPct val="0"/>
                </a:spcBef>
                <a:spcAft>
                  <a:spcPct val="0"/>
                </a:spcAft>
                <a:defRPr/>
              </a:pPr>
              <a:t>52</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835087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DE829B48-5D54-4D8D-AC5C-7BD22320C216}" type="slidenum">
              <a:rPr lang="en-US" altLang="en-US" sz="1300">
                <a:solidFill>
                  <a:prstClr val="black"/>
                </a:solidFill>
                <a:cs typeface="Arial" panose="020B0604020202020204" pitchFamily="34" charset="0"/>
              </a:rPr>
              <a:pPr defTabSz="948507" fontAlgn="base">
                <a:spcBef>
                  <a:spcPct val="0"/>
                </a:spcBef>
                <a:spcAft>
                  <a:spcPct val="0"/>
                </a:spcAft>
                <a:defRPr/>
              </a:pPr>
              <a:t>53</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75451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62</a:t>
            </a:fld>
            <a:endParaRPr lang="en-US"/>
          </a:p>
        </p:txBody>
      </p:sp>
    </p:spTree>
    <p:extLst>
      <p:ext uri="{BB962C8B-B14F-4D97-AF65-F5344CB8AC3E}">
        <p14:creationId xmlns:p14="http://schemas.microsoft.com/office/powerpoint/2010/main" val="2175929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standards of care call out the importance of understanding different terms in nutrition including eating patterns, meal plan or dietary approach. </a:t>
            </a:r>
          </a:p>
          <a:p>
            <a:pPr eaLnBrk="1" hangingPunct="1"/>
            <a:endParaRPr lang="en-US" dirty="0"/>
          </a:p>
          <a:p>
            <a:pPr eaLnBrk="1" hangingPunct="1"/>
            <a:r>
              <a:rPr lang="en-US" dirty="0"/>
              <a:t>Eating pattern the totality of the foods we consume over a time period. Examples include……</a:t>
            </a:r>
          </a:p>
          <a:p>
            <a:pPr eaLnBrk="1" hangingPunct="1"/>
            <a:r>
              <a:rPr lang="en-US" dirty="0"/>
              <a:t>A Meal Plan is an individualized and created by an RDN and is </a:t>
            </a:r>
          </a:p>
          <a:p>
            <a:pPr eaLnBrk="1" hangingPunct="1"/>
            <a:r>
              <a:rPr lang="en-US" dirty="0"/>
              <a:t>Dietary or Eating  approach is the strategy or tool used to support implementation of healthy eating patterns. </a:t>
            </a:r>
          </a:p>
          <a:p>
            <a:endParaRPr lang="en-US" dirty="0"/>
          </a:p>
          <a:p>
            <a:r>
              <a:rPr lang="en-US" dirty="0"/>
              <a:t>There is no one pattern that is better than another so we work with the individual with diabetes to determine an effective eating pattern and approach. </a:t>
            </a:r>
          </a:p>
          <a:p>
            <a:endParaRPr lang="en-US" dirty="0"/>
          </a:p>
          <a:p>
            <a:r>
              <a:rPr lang="en-US" dirty="0"/>
              <a:t>The 2025 Standards of Care have added much detail about considering approaches that take into account religious fasting or other new concepts of intermittent fasting or </a:t>
            </a:r>
            <a:r>
              <a:rPr lang="en-US" dirty="0" err="1"/>
              <a:t>chrononutrition</a:t>
            </a:r>
            <a:endParaRPr lang="en-US" dirty="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65</a:t>
            </a:fld>
            <a:endParaRPr lang="en-US" sz="1300"/>
          </a:p>
        </p:txBody>
      </p:sp>
    </p:spTree>
    <p:extLst>
      <p:ext uri="{BB962C8B-B14F-4D97-AF65-F5344CB8AC3E}">
        <p14:creationId xmlns:p14="http://schemas.microsoft.com/office/powerpoint/2010/main" val="370107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Newest guidelines recommend PWD and at risk incorporate more plant-based proteins sources (nuts, seeds, legumes) as part of an overall dietary pattern to reduce risk of CVD.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66</a:t>
            </a:fld>
            <a:endParaRPr lang="en-US"/>
          </a:p>
        </p:txBody>
      </p:sp>
    </p:spTree>
    <p:extLst>
      <p:ext uri="{BB962C8B-B14F-4D97-AF65-F5344CB8AC3E}">
        <p14:creationId xmlns:p14="http://schemas.microsoft.com/office/powerpoint/2010/main" val="2695410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mention mono-unsaturated fats.</a:t>
            </a:r>
          </a:p>
          <a:p>
            <a:r>
              <a:rPr lang="en-US" dirty="0"/>
              <a:t>Another great resources is </a:t>
            </a:r>
            <a:r>
              <a:rPr lang="en-US" dirty="0" err="1"/>
              <a:t>oldways</a:t>
            </a:r>
            <a:r>
              <a:rPr lang="en-US" dirty="0"/>
              <a:t> which has lots of resources on Mediterranean diet. </a:t>
            </a:r>
          </a:p>
          <a:p>
            <a:endParaRPr lang="en-US" dirty="0"/>
          </a:p>
          <a:p>
            <a:r>
              <a:rPr lang="en-US" dirty="0"/>
              <a:t>The Mediterranean Diet is just one dietary pattern frequently discussed as it is associated with reduced risk of diabetes, A1c reduction, lower TG and reduced risk of major CVD events but other dietary patterns exist and modifications to the Mediterranean diet, such as low carb mediterranean is reviewed throughout the ADA guidelines report. </a:t>
            </a:r>
          </a:p>
          <a:p>
            <a:endParaRPr lang="en-US" dirty="0"/>
          </a:p>
          <a:p>
            <a:r>
              <a:rPr lang="en-US" dirty="0"/>
              <a:t>And visiting the 2019 Nutrition </a:t>
            </a:r>
            <a:r>
              <a:rPr lang="en-US" dirty="0" err="1"/>
              <a:t>Consen</a:t>
            </a:r>
            <a:r>
              <a:rPr lang="en-US" dirty="0"/>
              <a:t>  reviews many eating patterns.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67</a:t>
            </a:fld>
            <a:endParaRPr lang="en-US"/>
          </a:p>
        </p:txBody>
      </p:sp>
    </p:spTree>
    <p:extLst>
      <p:ext uri="{BB962C8B-B14F-4D97-AF65-F5344CB8AC3E}">
        <p14:creationId xmlns:p14="http://schemas.microsoft.com/office/powerpoint/2010/main" val="104957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highlight>
                  <a:srgbClr val="FFFFFF"/>
                </a:highlight>
                <a:latin typeface="Arial" panose="020B0604020202020204" pitchFamily="34" charset="0"/>
                <a:cs typeface="Arial" panose="020B0604020202020204" pitchFamily="34" charset="0"/>
              </a:rPr>
              <a:t>Discussion of what to put on your plate supports implementation of change. Again, this pattern generally encourages increasing whole food based options. </a:t>
            </a:r>
          </a:p>
          <a:p>
            <a:r>
              <a:rPr lang="en-US" b="0" i="0" dirty="0">
                <a:solidFill>
                  <a:srgbClr val="1F1F1F"/>
                </a:solidFill>
                <a:effectLst/>
                <a:highlight>
                  <a:srgbClr val="FFFFFF"/>
                </a:highlight>
                <a:latin typeface="Arial" panose="020B0604020202020204" pitchFamily="34" charset="0"/>
                <a:cs typeface="Arial" panose="020B0604020202020204" pitchFamily="34" charset="0"/>
              </a:rPr>
              <a:t>MyPlate Kitchen </a:t>
            </a:r>
            <a:r>
              <a:rPr lang="en-US" b="0" i="0" dirty="0">
                <a:solidFill>
                  <a:srgbClr val="040C28"/>
                </a:solidFill>
                <a:effectLst/>
                <a:latin typeface="Arial" panose="020B0604020202020204" pitchFamily="34" charset="0"/>
                <a:cs typeface="Arial" panose="020B0604020202020204" pitchFamily="34" charset="0"/>
              </a:rPr>
              <a:t>provides recipes and resources to support building healthy and budget-friendly meals</a:t>
            </a:r>
            <a:r>
              <a:rPr lang="en-US" b="0" i="0" dirty="0">
                <a:solidFill>
                  <a:srgbClr val="1F1F1F"/>
                </a:solidFill>
                <a:effectLst/>
                <a:highlight>
                  <a:srgbClr val="FFFFFF"/>
                </a:highlight>
                <a:latin typeface="Arial" panose="020B0604020202020204" pitchFamily="34" charset="0"/>
                <a:cs typeface="Arial" panose="020B0604020202020204" pitchFamily="34" charset="0"/>
              </a:rPr>
              <a:t>.</a:t>
            </a:r>
          </a:p>
          <a:p>
            <a:r>
              <a:rPr lang="en-US" b="0" i="0" dirty="0">
                <a:solidFill>
                  <a:srgbClr val="1F1F1F"/>
                </a:solidFill>
                <a:effectLst/>
                <a:highlight>
                  <a:srgbClr val="FFFFFF"/>
                </a:highlight>
                <a:latin typeface="Arial" panose="020B0604020202020204" pitchFamily="34" charset="0"/>
                <a:cs typeface="Arial" panose="020B0604020202020204" pitchFamily="34" charset="0"/>
              </a:rPr>
              <a:t>Shop simple with </a:t>
            </a:r>
            <a:r>
              <a:rPr lang="en-US" b="0" i="0" dirty="0" err="1">
                <a:solidFill>
                  <a:srgbClr val="1F1F1F"/>
                </a:solidFill>
                <a:effectLst/>
                <a:highlight>
                  <a:srgbClr val="FFFFFF"/>
                </a:highlight>
                <a:latin typeface="Arial" panose="020B0604020202020204" pitchFamily="34" charset="0"/>
                <a:cs typeface="Arial" panose="020B0604020202020204" pitchFamily="34" charset="0"/>
              </a:rPr>
              <a:t>myplate</a:t>
            </a:r>
            <a:r>
              <a:rPr lang="en-US" b="0" i="0" dirty="0">
                <a:solidFill>
                  <a:srgbClr val="1F1F1F"/>
                </a:solidFill>
                <a:effectLst/>
                <a:highlight>
                  <a:srgbClr val="FFFFFF"/>
                </a:highlight>
                <a:latin typeface="Arial" panose="020B0604020202020204" pitchFamily="34" charset="0"/>
                <a:cs typeface="Arial" panose="020B0604020202020204" pitchFamily="34" charset="0"/>
              </a:rPr>
              <a:t> – app that helps you find healthy choices within budget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68</a:t>
            </a:fld>
            <a:endParaRPr lang="en-US"/>
          </a:p>
        </p:txBody>
      </p:sp>
    </p:spTree>
    <p:extLst>
      <p:ext uri="{BB962C8B-B14F-4D97-AF65-F5344CB8AC3E}">
        <p14:creationId xmlns:p14="http://schemas.microsoft.com/office/powerpoint/2010/main" val="4020385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suggests there is no one sized fits all approach for individuals with diabetes. </a:t>
            </a:r>
          </a:p>
          <a:p>
            <a:endParaRPr lang="en-US" dirty="0"/>
          </a:p>
          <a:p>
            <a:endParaRPr lang="en-US" dirty="0"/>
          </a:p>
          <a:p>
            <a:r>
              <a:rPr lang="en-US" dirty="0"/>
              <a:t>On average people with diabetes consume about 45% of calories from carbohydrate and 1-1.5% (15-20% of kcals from protein).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69</a:t>
            </a:fld>
            <a:endParaRPr lang="en-US"/>
          </a:p>
        </p:txBody>
      </p:sp>
    </p:spTree>
    <p:extLst>
      <p:ext uri="{BB962C8B-B14F-4D97-AF65-F5344CB8AC3E}">
        <p14:creationId xmlns:p14="http://schemas.microsoft.com/office/powerpoint/2010/main" val="1816331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not ideal amount of carbohydrate for each individual with diabetes focus on quality, choosing unprocessed/minimally processed, nutrient-dense sources. Choosing high in fiber foods should be the focus. </a:t>
            </a:r>
          </a:p>
          <a:p>
            <a:endParaRPr lang="en-US" dirty="0"/>
          </a:p>
          <a:p>
            <a:r>
              <a:rPr lang="en-US" dirty="0"/>
              <a:t>Encourage whole grain foods as culturally appropriate. Otherwise focus on portion and increased fiber from other food sources.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70</a:t>
            </a:fld>
            <a:endParaRPr lang="en-US"/>
          </a:p>
        </p:txBody>
      </p:sp>
    </p:spTree>
    <p:extLst>
      <p:ext uri="{BB962C8B-B14F-4D97-AF65-F5344CB8AC3E}">
        <p14:creationId xmlns:p14="http://schemas.microsoft.com/office/powerpoint/2010/main" val="1512915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Processed foods are ones that have undergone changes to their natural state. </a:t>
            </a:r>
          </a:p>
          <a:p>
            <a:r>
              <a:rPr lang="en-US" dirty="0"/>
              <a:t>Highly or ultra processed foods go beyond general chopping, blending, cooking </a:t>
            </a:r>
            <a:r>
              <a:rPr lang="en-US" dirty="0" err="1"/>
              <a:t>etc</a:t>
            </a:r>
            <a:r>
              <a:rPr lang="en-US" dirty="0"/>
              <a:t> and have multiple additives and ingredients.</a:t>
            </a:r>
          </a:p>
          <a:p>
            <a:r>
              <a:rPr lang="en-US" dirty="0"/>
              <a:t>  </a:t>
            </a:r>
          </a:p>
          <a:p>
            <a:r>
              <a:rPr lang="en-US" dirty="0"/>
              <a:t>These foods are often low in fiber. Low fiber is defined by &lt; 3 grams of fiber and we consider a high fiber foods those with more than 5 grams of fiber.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71</a:t>
            </a:fld>
            <a:endParaRPr lang="en-US"/>
          </a:p>
        </p:txBody>
      </p:sp>
    </p:spTree>
    <p:extLst>
      <p:ext uri="{BB962C8B-B14F-4D97-AF65-F5344CB8AC3E}">
        <p14:creationId xmlns:p14="http://schemas.microsoft.com/office/powerpoint/2010/main" val="1840018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eating pattern is better than another and we find many similarities among eating patterns. \</a:t>
            </a:r>
          </a:p>
          <a:p>
            <a:r>
              <a:rPr lang="en-US" dirty="0"/>
              <a:t>Until there is more evidence the ADA Standards of Care recommend we emphasize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72</a:t>
            </a:fld>
            <a:endParaRPr lang="en-US"/>
          </a:p>
        </p:txBody>
      </p:sp>
    </p:spTree>
    <p:extLst>
      <p:ext uri="{BB962C8B-B14F-4D97-AF65-F5344CB8AC3E}">
        <p14:creationId xmlns:p14="http://schemas.microsoft.com/office/powerpoint/2010/main" val="969421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Reducing carbohydrate intake has shown most evidence for helping improve glycemia but where you start and where you end up is individualized. We can also apply this concept to a variety of eating patterns and nutrient quality is also taken into account. </a:t>
            </a:r>
          </a:p>
          <a:p>
            <a:endParaRPr lang="en-US" dirty="0"/>
          </a:p>
          <a:p>
            <a:r>
              <a:rPr lang="en-US" dirty="0"/>
              <a:t>One study published in the SOC found a low carb diet defined here as &lt; 26% of carbs reduced A1c at 6 months but less differences were seen at 12 months. This was also seen in a systemic reduce which found lowering carbs 10% should outcomes at 6 months but limited these outcomes at 12 months or forward.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73</a:t>
            </a:fld>
            <a:endParaRPr lang="en-US"/>
          </a:p>
        </p:txBody>
      </p:sp>
    </p:spTree>
    <p:extLst>
      <p:ext uri="{BB962C8B-B14F-4D97-AF65-F5344CB8AC3E}">
        <p14:creationId xmlns:p14="http://schemas.microsoft.com/office/powerpoint/2010/main" val="1407703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low carb or less than 26% of kcals from carbohydrates is not recommended for the following individuals. We also should take caution in those that are using an SGLT2 due to risk of euglycemic ketoacidosis. </a:t>
            </a:r>
          </a:p>
          <a:p>
            <a:r>
              <a:rPr lang="en-US" dirty="0"/>
              <a:t>The 2025 ADA standards of care added emphasis in this recommendation with focus on T1 and T1 on SGLT-2 inhibitors should avoid ketogenic eating patterns and be educated on the signs and symptoms of ketoacidosis. It is important to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74</a:t>
            </a:fld>
            <a:endParaRPr lang="en-US"/>
          </a:p>
        </p:txBody>
      </p:sp>
    </p:spTree>
    <p:extLst>
      <p:ext uri="{BB962C8B-B14F-4D97-AF65-F5344CB8AC3E}">
        <p14:creationId xmlns:p14="http://schemas.microsoft.com/office/powerpoint/2010/main" val="1224077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75</a:t>
            </a:fld>
            <a:endParaRPr lang="en-US"/>
          </a:p>
        </p:txBody>
      </p:sp>
    </p:spTree>
    <p:extLst>
      <p:ext uri="{BB962C8B-B14F-4D97-AF65-F5344CB8AC3E}">
        <p14:creationId xmlns:p14="http://schemas.microsoft.com/office/powerpoint/2010/main" val="3024573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at Every Size </a:t>
            </a:r>
          </a:p>
          <a:p>
            <a:endParaRPr lang="en-US" dirty="0"/>
          </a:p>
          <a:p>
            <a:r>
              <a:rPr lang="en-US" b="0" i="0" dirty="0">
                <a:solidFill>
                  <a:srgbClr val="383636"/>
                </a:solidFill>
                <a:effectLst/>
                <a:latin typeface="Helvetica Neue" panose="02000503000000020004" pitchFamily="2" charset="0"/>
              </a:rPr>
              <a:t>ADA recognizes bias exists - person centered and to emphasize the importance of weight management within the overall context of the treatment of people with diabetes. </a:t>
            </a:r>
          </a:p>
          <a:p>
            <a:endParaRPr lang="en-US" b="0" i="0" dirty="0">
              <a:solidFill>
                <a:srgbClr val="383636"/>
              </a:solidFill>
              <a:effectLst/>
              <a:latin typeface="Helvetica Neue" panose="02000503000000020004" pitchFamily="2" charset="0"/>
            </a:endParaRP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76</a:t>
            </a:fld>
            <a:endParaRPr lang="en-US"/>
          </a:p>
        </p:txBody>
      </p:sp>
    </p:spTree>
    <p:extLst>
      <p:ext uri="{BB962C8B-B14F-4D97-AF65-F5344CB8AC3E}">
        <p14:creationId xmlns:p14="http://schemas.microsoft.com/office/powerpoint/2010/main" val="1907210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degree of weight reduction is helpful. </a:t>
            </a:r>
          </a:p>
          <a:p>
            <a:r>
              <a:rPr lang="en-US" dirty="0"/>
              <a:t>3-7% </a:t>
            </a:r>
          </a:p>
          <a:p>
            <a:r>
              <a:rPr lang="en-US" dirty="0"/>
              <a:t>&gt;10% shows greater benefits and can reduce fatty liver  metabolic dysfunction- associated steatohepatitis (MASH) which is a growing concern within diabetes population.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83636"/>
                </a:solidFill>
                <a:effectLst/>
                <a:latin typeface="Helvetica Neue" panose="02000503000000020004" pitchFamily="2" charset="0"/>
              </a:rPr>
              <a:t>the justification for a weight-based approach to diabetes treatment has been expanded. The recommendations and text pertaining to weight management treatment have been expanded to acknowledge the expected range of benefits across the spectrum of weight loss.</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people at risk, 3–7% weight loss reduces progression to diabetes (2,7,8,41,42). Greater weight loss may produce additional benefits (20,21). Mounting data have shown that &gt;10% body weight loss usually confers greater benefits on glycemia and possibly diabetes remission and improves other metabolic comorbidities, including cardiovascular outcomes, metabolic associated nonalcoholic steatohepatitis, adipose tissue inflammation, and sleep apnea, as well as physical comorbidities and quality of life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70C0"/>
                </a:solidFill>
                <a:effectLst/>
                <a:latin typeface="Helvetica Neue" panose="02000503000000020004" pitchFamily="2" charset="0"/>
              </a:rPr>
              <a:t>Nutrition, physical activity, and behavioral therapy to achieve and maintain 3-5% weight loss are recommended for people with type 2 diabetes and overweight or obesity</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77</a:t>
            </a:fld>
            <a:endParaRPr lang="en-US"/>
          </a:p>
        </p:txBody>
      </p:sp>
    </p:spTree>
    <p:extLst>
      <p:ext uri="{BB962C8B-B14F-4D97-AF65-F5344CB8AC3E}">
        <p14:creationId xmlns:p14="http://schemas.microsoft.com/office/powerpoint/2010/main" val="1795060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78</a:t>
            </a:fld>
            <a:endParaRPr lang="en-US"/>
          </a:p>
        </p:txBody>
      </p:sp>
    </p:spTree>
    <p:extLst>
      <p:ext uri="{BB962C8B-B14F-4D97-AF65-F5344CB8AC3E}">
        <p14:creationId xmlns:p14="http://schemas.microsoft.com/office/powerpoint/2010/main" val="92303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benefits of weight loss can be seen with as little as 3% weight change, but benefits are progressive.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79</a:t>
            </a:fld>
            <a:endParaRPr lang="en-US"/>
          </a:p>
        </p:txBody>
      </p:sp>
    </p:spTree>
    <p:extLst>
      <p:ext uri="{BB962C8B-B14F-4D97-AF65-F5344CB8AC3E}">
        <p14:creationId xmlns:p14="http://schemas.microsoft.com/office/powerpoint/2010/main" val="1996930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dvOT7b515deb"/>
              </a:rPr>
              <a:t>Eat Healthy- reduce ultra processed foods and replace with less processed foods </a:t>
            </a:r>
            <a:r>
              <a:rPr lang="en-US" sz="1800" dirty="0" err="1">
                <a:effectLst/>
                <a:latin typeface="AdvOT7b515deb"/>
              </a:rPr>
              <a:t>isocalorically</a:t>
            </a:r>
            <a:r>
              <a:rPr lang="en-US" sz="1800" dirty="0">
                <a:effectLst/>
                <a:latin typeface="AdvOT7b515deb"/>
              </a:rPr>
              <a:t> showed modest weight loss benefits.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dvOT7b515d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dvOT7b515deb"/>
              </a:rPr>
              <a:t>Greater weight loss benefits seen in </a:t>
            </a:r>
            <a:r>
              <a:rPr lang="en-US" sz="1800" dirty="0" err="1">
                <a:effectLst/>
                <a:latin typeface="AdvOT7b515deb"/>
              </a:rPr>
              <a:t>semaglutide</a:t>
            </a:r>
            <a:r>
              <a:rPr lang="en-US" sz="1800" dirty="0">
                <a:effectLst/>
                <a:latin typeface="AdvOT7b515deb"/>
              </a:rPr>
              <a:t> or </a:t>
            </a:r>
            <a:r>
              <a:rPr lang="en-US" sz="1800" dirty="0" err="1">
                <a:effectLst/>
                <a:latin typeface="AdvOT7b515deb"/>
              </a:rPr>
              <a:t>tirzepatide</a:t>
            </a:r>
            <a:r>
              <a:rPr lang="en-US" sz="1800" dirty="0">
                <a:effectLst/>
                <a:latin typeface="AdvOT7b515deb"/>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dvOT7b515d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dvOT7b515deb"/>
              </a:rPr>
              <a:t>It is important to note that the ADA calls out that in some populations, such as South Asian, traditional interventions have not been as effective in preventing or remission of type 2 diabetes so this group may need additional tailored approaches. </a:t>
            </a:r>
            <a:endParaRPr lang="en-US" dirty="0">
              <a:effectLst/>
            </a:endParaRP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80</a:t>
            </a:fld>
            <a:endParaRPr lang="en-US"/>
          </a:p>
        </p:txBody>
      </p:sp>
    </p:spTree>
    <p:extLst>
      <p:ext uri="{BB962C8B-B14F-4D97-AF65-F5344CB8AC3E}">
        <p14:creationId xmlns:p14="http://schemas.microsoft.com/office/powerpoint/2010/main" val="1194745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medication regimen. </a:t>
            </a:r>
          </a:p>
          <a:p>
            <a:endParaRPr lang="en-US" dirty="0"/>
          </a:p>
          <a:p>
            <a:r>
              <a:rPr lang="en-US" dirty="0"/>
              <a:t>The ADA has added a significant recommendations and risk assessment related to religious fasting not addressed in this basic course.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81</a:t>
            </a:fld>
            <a:endParaRPr lang="en-US"/>
          </a:p>
        </p:txBody>
      </p:sp>
    </p:spTree>
    <p:extLst>
      <p:ext uri="{BB962C8B-B14F-4D97-AF65-F5344CB8AC3E}">
        <p14:creationId xmlns:p14="http://schemas.microsoft.com/office/powerpoint/2010/main" val="1091593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82</a:t>
            </a:fld>
            <a:endParaRPr lang="en-US"/>
          </a:p>
        </p:txBody>
      </p:sp>
    </p:spTree>
    <p:extLst>
      <p:ext uri="{BB962C8B-B14F-4D97-AF65-F5344CB8AC3E}">
        <p14:creationId xmlns:p14="http://schemas.microsoft.com/office/powerpoint/2010/main" val="841043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we can read the food label on the package. JR consumes pecans recently for his snack of nuts.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83</a:t>
            </a:fld>
            <a:endParaRPr lang="en-US"/>
          </a:p>
        </p:txBody>
      </p:sp>
    </p:spTree>
    <p:extLst>
      <p:ext uri="{BB962C8B-B14F-4D97-AF65-F5344CB8AC3E}">
        <p14:creationId xmlns:p14="http://schemas.microsoft.com/office/powerpoint/2010/main" val="2075556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 recommends providing education on the impact of carbohydrate, fat and protein and tailor individuals needs, insulin plan and preferences to optimal meal time dosing. </a:t>
            </a:r>
          </a:p>
          <a:p>
            <a:endParaRPr lang="en-US" dirty="0"/>
          </a:p>
          <a:p>
            <a:r>
              <a:rPr lang="en-US" dirty="0"/>
              <a:t>Understanding nutrients and the affect on blood sugar can be important for managing diabetes. </a:t>
            </a:r>
          </a:p>
          <a:p>
            <a:endParaRPr lang="en-US" dirty="0"/>
          </a:p>
          <a:p>
            <a:r>
              <a:rPr lang="en-US" dirty="0"/>
              <a:t>For people on insulin at mealtime understanding of the relationship between carbohydrate intake and insulin is important. </a:t>
            </a:r>
          </a:p>
          <a:p>
            <a:endParaRPr lang="en-US" dirty="0"/>
          </a:p>
          <a:p>
            <a:r>
              <a:rPr lang="en-US" dirty="0"/>
              <a:t>Consumption of fat and protein can affect early and delayed post-prandial hyperglycemia. </a:t>
            </a:r>
          </a:p>
          <a:p>
            <a:endParaRPr lang="en-US" dirty="0"/>
          </a:p>
          <a:p>
            <a:r>
              <a:rPr lang="en-US" b="0" i="0" dirty="0">
                <a:solidFill>
                  <a:srgbClr val="1F1F1F"/>
                </a:solidFill>
                <a:effectLst/>
                <a:highlight>
                  <a:srgbClr val="FFFFFF"/>
                </a:highlight>
                <a:latin typeface="Google Sans"/>
              </a:rPr>
              <a:t>meals containing &gt;40 g fat and 25 g protein, people should increase the insulin dose calculated based on their ICR by 25–30% using a combination (dual-wave) bolus, initially administering 30–50% of the dose and then extending the remainder over 2–2.5 hours.</a:t>
            </a:r>
          </a:p>
          <a:p>
            <a:endParaRPr lang="en-US" dirty="0"/>
          </a:p>
          <a:p>
            <a:r>
              <a:rPr lang="en-US" b="0" i="0" dirty="0">
                <a:solidFill>
                  <a:srgbClr val="383636"/>
                </a:solidFill>
                <a:effectLst/>
                <a:highlight>
                  <a:srgbClr val="FFFFFF"/>
                </a:highlight>
                <a:latin typeface="Helvetica Neue" panose="02000503000000020004" pitchFamily="2" charset="0"/>
              </a:rPr>
              <a:t>35 g of dietary fat to 30 g of carbohydrate significantly increased postprandial BGL from 3 h onward. Studies investigating insulin dosing for high-fat, high-protein meals (+40 to 50 g fat) report ∼40–65% more insulin is needed despite identical carbohydrate content</a:t>
            </a:r>
          </a:p>
          <a:p>
            <a:endParaRPr lang="en-US" b="0" i="0" dirty="0">
              <a:solidFill>
                <a:srgbClr val="383636"/>
              </a:solidFill>
              <a:effectLst/>
              <a:highlight>
                <a:srgbClr val="FFFFFF"/>
              </a:highlight>
              <a:latin typeface="Helvetica Neue" panose="02000503000000020004" pitchFamily="2" charset="0"/>
            </a:endParaRPr>
          </a:p>
          <a:p>
            <a:r>
              <a:rPr lang="en-US" b="0" i="0" dirty="0" err="1">
                <a:solidFill>
                  <a:srgbClr val="383636"/>
                </a:solidFill>
                <a:effectLst/>
                <a:highlight>
                  <a:srgbClr val="FFFFFF"/>
                </a:highlight>
                <a:latin typeface="Helvetica Neue" panose="02000503000000020004" pitchFamily="2" charset="0"/>
              </a:rPr>
              <a:t>Kirstine</a:t>
            </a:r>
            <a:r>
              <a:rPr lang="en-US" b="0" i="0" dirty="0">
                <a:solidFill>
                  <a:srgbClr val="383636"/>
                </a:solidFill>
                <a:effectLst/>
                <a:highlight>
                  <a:srgbClr val="FFFFFF"/>
                </a:highlight>
                <a:latin typeface="Helvetica Neue" panose="02000503000000020004" pitchFamily="2" charset="0"/>
              </a:rPr>
              <a:t> J. Bell, Chantelle Z. </a:t>
            </a:r>
            <a:r>
              <a:rPr lang="en-US" b="0" i="0" dirty="0" err="1">
                <a:solidFill>
                  <a:srgbClr val="383636"/>
                </a:solidFill>
                <a:effectLst/>
                <a:highlight>
                  <a:srgbClr val="FFFFFF"/>
                </a:highlight>
                <a:latin typeface="Helvetica Neue" panose="02000503000000020004" pitchFamily="2" charset="0"/>
              </a:rPr>
              <a:t>Fio</a:t>
            </a:r>
            <a:r>
              <a:rPr lang="en-US" b="0" i="0" dirty="0">
                <a:solidFill>
                  <a:srgbClr val="383636"/>
                </a:solidFill>
                <a:effectLst/>
                <a:highlight>
                  <a:srgbClr val="FFFFFF"/>
                </a:highlight>
                <a:latin typeface="Helvetica Neue" panose="02000503000000020004" pitchFamily="2" charset="0"/>
              </a:rPr>
              <a:t>, Stephen Twigg, Sally-Anne Duke, Gregory Fulcher, Kylie Alexander, Margaret McGill, </a:t>
            </a:r>
            <a:r>
              <a:rPr lang="en-US" b="0" i="0" dirty="0" err="1">
                <a:solidFill>
                  <a:srgbClr val="383636"/>
                </a:solidFill>
                <a:effectLst/>
                <a:highlight>
                  <a:srgbClr val="FFFFFF"/>
                </a:highlight>
                <a:latin typeface="Helvetica Neue" panose="02000503000000020004" pitchFamily="2" charset="0"/>
              </a:rPr>
              <a:t>Jencia</a:t>
            </a:r>
            <a:r>
              <a:rPr lang="en-US" b="0" i="0" dirty="0">
                <a:solidFill>
                  <a:srgbClr val="383636"/>
                </a:solidFill>
                <a:effectLst/>
                <a:highlight>
                  <a:srgbClr val="FFFFFF"/>
                </a:highlight>
                <a:latin typeface="Helvetica Neue" panose="02000503000000020004" pitchFamily="2" charset="0"/>
              </a:rPr>
              <a:t> Wong, Jennie Brand-Miller, Garry M. </a:t>
            </a:r>
            <a:r>
              <a:rPr lang="en-US" b="0" i="0" dirty="0" err="1">
                <a:solidFill>
                  <a:srgbClr val="383636"/>
                </a:solidFill>
                <a:effectLst/>
                <a:highlight>
                  <a:srgbClr val="FFFFFF"/>
                </a:highlight>
                <a:latin typeface="Helvetica Neue" panose="02000503000000020004" pitchFamily="2" charset="0"/>
              </a:rPr>
              <a:t>Steil</a:t>
            </a:r>
            <a:r>
              <a:rPr lang="en-US" b="0" i="0" dirty="0">
                <a:solidFill>
                  <a:srgbClr val="383636"/>
                </a:solidFill>
                <a:effectLst/>
                <a:highlight>
                  <a:srgbClr val="FFFFFF"/>
                </a:highlight>
                <a:latin typeface="Helvetica Neue" panose="02000503000000020004" pitchFamily="2" charset="0"/>
              </a:rPr>
              <a:t>; Amount and Type of Dietary Fat, Postprandial Glycemia, and Insulin Requirements in Type 1 Diabetes: A Randomized Within-Subject Trial. </a:t>
            </a:r>
            <a:r>
              <a:rPr lang="en-US" b="0" i="1" dirty="0">
                <a:solidFill>
                  <a:srgbClr val="383636"/>
                </a:solidFill>
                <a:effectLst/>
                <a:highlight>
                  <a:srgbClr val="FFFFFF"/>
                </a:highlight>
                <a:latin typeface="Helvetica Neue" panose="02000503000000020004" pitchFamily="2" charset="0"/>
              </a:rPr>
              <a:t>Diabetes Care</a:t>
            </a:r>
            <a:r>
              <a:rPr lang="en-US" b="0" i="0" dirty="0">
                <a:solidFill>
                  <a:srgbClr val="383636"/>
                </a:solidFill>
                <a:effectLst/>
                <a:highlight>
                  <a:srgbClr val="FFFFFF"/>
                </a:highlight>
                <a:latin typeface="Helvetica Neue" panose="02000503000000020004" pitchFamily="2" charset="0"/>
              </a:rPr>
              <a:t> 1 January 2020; 43 (1): 59–66.</a:t>
            </a:r>
            <a:endParaRPr lang="en-US" dirty="0"/>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84</a:t>
            </a:fld>
            <a:endParaRPr lang="en-US"/>
          </a:p>
        </p:txBody>
      </p:sp>
    </p:spTree>
    <p:extLst>
      <p:ext uri="{BB962C8B-B14F-4D97-AF65-F5344CB8AC3E}">
        <p14:creationId xmlns:p14="http://schemas.microsoft.com/office/powerpoint/2010/main" val="3665776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individuals with type 1 diabetes or type 2 diabetes taking mealtime insulin.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Comprehensive education on nutrition content and need to pair insulin with carbohydrate intake.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individuals with variable meal schedule, understanding the relationship between carb intake and insulin needs is important.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Education on using insulin to carbohydrate ratios can provide the most flexibility.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do we determine the amount of carbohydrates in foods. We can read food labels like we already reviewed, we can use food databases or apps (even just ask </a:t>
            </a:r>
            <a:r>
              <a:rPr lang="en-US" dirty="0" err="1"/>
              <a:t>siri</a:t>
            </a:r>
            <a:r>
              <a:rPr lang="en-US" dirty="0"/>
              <a:t>), or we can estimate carbohydrates and portion size.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Working with individuals it is helpful for us to have general knowledge of portions and amounts.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85</a:t>
            </a:fld>
            <a:endParaRPr lang="en-US"/>
          </a:p>
        </p:txBody>
      </p:sp>
    </p:spTree>
    <p:extLst>
      <p:ext uri="{BB962C8B-B14F-4D97-AF65-F5344CB8AC3E}">
        <p14:creationId xmlns:p14="http://schemas.microsoft.com/office/powerpoint/2010/main" val="4149040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86</a:t>
            </a:fld>
            <a:endParaRPr lang="en-US"/>
          </a:p>
        </p:txBody>
      </p:sp>
    </p:spTree>
    <p:extLst>
      <p:ext uri="{BB962C8B-B14F-4D97-AF65-F5344CB8AC3E}">
        <p14:creationId xmlns:p14="http://schemas.microsoft.com/office/powerpoint/2010/main" val="3758802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Carbohydrate counting is a more advanced tool and literacy and numeracy must be taken into account. </a:t>
            </a:r>
          </a:p>
          <a:p>
            <a:r>
              <a:rPr lang="en-US" dirty="0"/>
              <a:t>Carbohydrate counting is a recommended tool for individuals in multiple daily injections and pump therapy –although with updates to new algorithms meal size estimation is also an option. </a:t>
            </a:r>
          </a:p>
          <a:p>
            <a:endParaRPr lang="en-US" dirty="0"/>
          </a:p>
          <a:p>
            <a:r>
              <a:rPr lang="en-US" dirty="0"/>
              <a:t>When on fixed insulin doses individuals can be educated about following a fixed carbohydrate meal plan. We can work the the individual to determine what they are currently consuming and recommend specific foods to help meet those needs. </a:t>
            </a:r>
          </a:p>
          <a:p>
            <a:endParaRPr lang="en-US" dirty="0"/>
          </a:p>
          <a:p>
            <a:r>
              <a:rPr lang="en-US" dirty="0"/>
              <a:t>When helping create or support a meal plan as dietitians we help determine about how many grams of carbohydrate are appropriate for each individual. </a:t>
            </a:r>
          </a:p>
          <a:p>
            <a:r>
              <a:rPr lang="en-US" dirty="0"/>
              <a:t>We know most individuals with diabetes consume about 45% of kcals from carbs. We can determine this to be about 225 grams of carbohydrate for a 2000 calorie diet. We can then divide and develop a general meal if we don’t have a great starting point. We can also modify this goal depending upon the individualized eating pattern and meal pattern plan. </a:t>
            </a:r>
          </a:p>
          <a:p>
            <a:endParaRPr lang="en-US" dirty="0"/>
          </a:p>
          <a:p>
            <a:r>
              <a:rPr lang="en-US" dirty="0"/>
              <a:t>We no longer just provide the gram per meal goal but then help translate this into what to do. </a:t>
            </a:r>
          </a:p>
          <a:p>
            <a:endParaRPr lang="en-US" dirty="0"/>
          </a:p>
          <a:p>
            <a:endParaRPr lang="en-US" dirty="0"/>
          </a:p>
          <a:p>
            <a:endParaRPr lang="en-US" dirty="0"/>
          </a:p>
          <a:p>
            <a:endParaRPr lang="en-US" dirty="0"/>
          </a:p>
          <a:p>
            <a:r>
              <a:rPr lang="en-US" dirty="0"/>
              <a:t>Consideration of consistent meal size and carbohydrate content may be appropriate for individuals with type 1 and type 2 diabetes on a fixed insulin regimen. As health care providers understanding amounts of carbohydrates and contribution of fat and protein to rising glucose levels. </a:t>
            </a:r>
          </a:p>
          <a:p>
            <a:endParaRPr lang="en-US" dirty="0"/>
          </a:p>
          <a:p>
            <a:r>
              <a:rPr lang="en-US" dirty="0"/>
              <a:t>(Ps93)</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87</a:t>
            </a:fld>
            <a:endParaRPr lang="en-US"/>
          </a:p>
        </p:txBody>
      </p:sp>
    </p:spTree>
    <p:extLst>
      <p:ext uri="{BB962C8B-B14F-4D97-AF65-F5344CB8AC3E}">
        <p14:creationId xmlns:p14="http://schemas.microsoft.com/office/powerpoint/2010/main" val="3627746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88</a:t>
            </a:fld>
            <a:endParaRPr lang="en-US"/>
          </a:p>
        </p:txBody>
      </p:sp>
    </p:spTree>
    <p:extLst>
      <p:ext uri="{BB962C8B-B14F-4D97-AF65-F5344CB8AC3E}">
        <p14:creationId xmlns:p14="http://schemas.microsoft.com/office/powerpoint/2010/main" val="172112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257300" y="720725"/>
            <a:ext cx="4800600" cy="36004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15330" indent="-313588" eaLnBrk="0" hangingPunct="0">
              <a:defRPr sz="2500">
                <a:solidFill>
                  <a:schemeClr val="tx1"/>
                </a:solidFill>
                <a:latin typeface="Times New Roman" pitchFamily="18" charset="0"/>
              </a:defRPr>
            </a:lvl2pPr>
            <a:lvl3pPr marL="1254356" indent="-250871" eaLnBrk="0" hangingPunct="0">
              <a:defRPr sz="2500">
                <a:solidFill>
                  <a:schemeClr val="tx1"/>
                </a:solidFill>
                <a:latin typeface="Times New Roman" pitchFamily="18" charset="0"/>
              </a:defRPr>
            </a:lvl3pPr>
            <a:lvl4pPr marL="1756099" indent="-250871" eaLnBrk="0" hangingPunct="0">
              <a:defRPr sz="2500">
                <a:solidFill>
                  <a:schemeClr val="tx1"/>
                </a:solidFill>
                <a:latin typeface="Times New Roman" pitchFamily="18" charset="0"/>
              </a:defRPr>
            </a:lvl4pPr>
            <a:lvl5pPr marL="2257842" indent="-250871" eaLnBrk="0" hangingPunct="0">
              <a:defRPr sz="2500">
                <a:solidFill>
                  <a:schemeClr val="tx1"/>
                </a:solidFill>
                <a:latin typeface="Times New Roman" pitchFamily="18" charset="0"/>
              </a:defRPr>
            </a:lvl5pPr>
            <a:lvl6pPr marL="2759584" indent="-250871" eaLnBrk="0" fontAlgn="base" hangingPunct="0">
              <a:spcBef>
                <a:spcPct val="0"/>
              </a:spcBef>
              <a:spcAft>
                <a:spcPct val="0"/>
              </a:spcAft>
              <a:defRPr sz="2500">
                <a:solidFill>
                  <a:schemeClr val="tx1"/>
                </a:solidFill>
                <a:latin typeface="Times New Roman" pitchFamily="18" charset="0"/>
              </a:defRPr>
            </a:lvl6pPr>
            <a:lvl7pPr marL="3261327" indent="-250871" eaLnBrk="0" fontAlgn="base" hangingPunct="0">
              <a:spcBef>
                <a:spcPct val="0"/>
              </a:spcBef>
              <a:spcAft>
                <a:spcPct val="0"/>
              </a:spcAft>
              <a:defRPr sz="2500">
                <a:solidFill>
                  <a:schemeClr val="tx1"/>
                </a:solidFill>
                <a:latin typeface="Times New Roman" pitchFamily="18" charset="0"/>
              </a:defRPr>
            </a:lvl7pPr>
            <a:lvl8pPr marL="3763069" indent="-250871" eaLnBrk="0" fontAlgn="base" hangingPunct="0">
              <a:spcBef>
                <a:spcPct val="0"/>
              </a:spcBef>
              <a:spcAft>
                <a:spcPct val="0"/>
              </a:spcAft>
              <a:defRPr sz="2500">
                <a:solidFill>
                  <a:schemeClr val="tx1"/>
                </a:solidFill>
                <a:latin typeface="Times New Roman" pitchFamily="18" charset="0"/>
              </a:defRPr>
            </a:lvl8pPr>
            <a:lvl9pPr marL="4264812" indent="-250871" eaLnBrk="0" fontAlgn="base" hangingPunct="0">
              <a:spcBef>
                <a:spcPct val="0"/>
              </a:spcBef>
              <a:spcAft>
                <a:spcPct val="0"/>
              </a:spcAft>
              <a:defRPr sz="2500">
                <a:solidFill>
                  <a:schemeClr val="tx1"/>
                </a:solidFill>
                <a:latin typeface="Times New Roman" pitchFamily="18" charset="0"/>
              </a:defRPr>
            </a:lvl9pPr>
          </a:lstStyle>
          <a:p>
            <a:pPr eaLnBrk="1" hangingPunct="1"/>
            <a:fld id="{E38BD17F-C71A-41CA-9316-C0CB28ED4AF7}" type="slidenum">
              <a:rPr lang="en-US" sz="1300"/>
              <a:pPr eaLnBrk="1" hangingPunct="1"/>
              <a:t>10</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89</a:t>
            </a:fld>
            <a:endParaRPr lang="en-US"/>
          </a:p>
        </p:txBody>
      </p:sp>
    </p:spTree>
    <p:extLst>
      <p:ext uri="{BB962C8B-B14F-4D97-AF65-F5344CB8AC3E}">
        <p14:creationId xmlns:p14="http://schemas.microsoft.com/office/powerpoint/2010/main" val="9045196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90</a:t>
            </a:fld>
            <a:endParaRPr lang="en-US"/>
          </a:p>
        </p:txBody>
      </p:sp>
    </p:spTree>
    <p:extLst>
      <p:ext uri="{BB962C8B-B14F-4D97-AF65-F5344CB8AC3E}">
        <p14:creationId xmlns:p14="http://schemas.microsoft.com/office/powerpoint/2010/main" val="3390402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91</a:t>
            </a:fld>
            <a:endParaRPr lang="en-US"/>
          </a:p>
        </p:txBody>
      </p:sp>
    </p:spTree>
    <p:extLst>
      <p:ext uri="{BB962C8B-B14F-4D97-AF65-F5344CB8AC3E}">
        <p14:creationId xmlns:p14="http://schemas.microsoft.com/office/powerpoint/2010/main" val="8949898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 is American sugar consumption is reducing but 3 in 5 Americans continue to consume added sugar in excess of diet recommendations. </a:t>
            </a:r>
          </a:p>
          <a:p>
            <a:endParaRPr lang="en-US" dirty="0"/>
          </a:p>
          <a:p>
            <a:r>
              <a:rPr lang="en-US" dirty="0"/>
              <a:t>The ADA does not have specific sugar goals but we can look to the WHO, DGA and AHA. </a:t>
            </a:r>
          </a:p>
          <a:p>
            <a:endParaRPr lang="en-US" dirty="0"/>
          </a:p>
          <a:p>
            <a:r>
              <a:rPr lang="en-US" dirty="0"/>
              <a:t>AHA goals is &lt; 6% of kcals from added sugar and WHO/DGA is &lt;10% kcals from added sugars. This is equal to about 5-10 teaspoons of sugar per day if considering a 2000 calories diet. Or 30 – 50 grams of added sugar per day. </a:t>
            </a:r>
          </a:p>
          <a:p>
            <a:endParaRPr lang="en-US" dirty="0"/>
          </a:p>
          <a:p>
            <a:r>
              <a:rPr lang="en-US" dirty="0"/>
              <a:t>In American diets, 24% of added sugar comes from sugar sweetened beverages. </a:t>
            </a:r>
          </a:p>
          <a:p>
            <a:endParaRPr lang="en-US" dirty="0"/>
          </a:p>
          <a:p>
            <a:r>
              <a:rPr lang="en-US" dirty="0"/>
              <a:t>285 kcals is 14% of 2000 Cal diet.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92</a:t>
            </a:fld>
            <a:endParaRPr lang="en-US"/>
          </a:p>
        </p:txBody>
      </p:sp>
    </p:spTree>
    <p:extLst>
      <p:ext uri="{BB962C8B-B14F-4D97-AF65-F5344CB8AC3E}">
        <p14:creationId xmlns:p14="http://schemas.microsoft.com/office/powerpoint/2010/main" val="1108248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4"/>
                </a:solidFill>
                <a:effectLst/>
                <a:latin typeface="Google Sans"/>
              </a:rPr>
              <a:t>46.1% of PWD are Hispanic </a:t>
            </a:r>
          </a:p>
          <a:p>
            <a:endParaRPr lang="en-US" b="0" i="0" u="none" strike="noStrike" dirty="0">
              <a:solidFill>
                <a:srgbClr val="202124"/>
              </a:solidFill>
              <a:effectLst/>
              <a:latin typeface="Google Sans"/>
            </a:endParaRPr>
          </a:p>
          <a:p>
            <a:r>
              <a:rPr lang="en-US" b="0" i="0" u="none" strike="noStrike" dirty="0">
                <a:solidFill>
                  <a:srgbClr val="202124"/>
                </a:solidFill>
                <a:effectLst/>
                <a:latin typeface="Google Sans"/>
              </a:rPr>
              <a:t>C</a:t>
            </a:r>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93</a:t>
            </a:fld>
            <a:endParaRPr lang="en-US"/>
          </a:p>
        </p:txBody>
      </p:sp>
    </p:spTree>
    <p:extLst>
      <p:ext uri="{BB962C8B-B14F-4D97-AF65-F5344CB8AC3E}">
        <p14:creationId xmlns:p14="http://schemas.microsoft.com/office/powerpoint/2010/main" val="15991586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the WHO – even called out does not apply to the population with diabetes and Cleveland clinics exposed concerns regarding use of non-nutritive sweeteners.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94</a:t>
            </a:fld>
            <a:endParaRPr lang="en-US"/>
          </a:p>
        </p:txBody>
      </p:sp>
    </p:spTree>
    <p:extLst>
      <p:ext uri="{BB962C8B-B14F-4D97-AF65-F5344CB8AC3E}">
        <p14:creationId xmlns:p14="http://schemas.microsoft.com/office/powerpoint/2010/main" val="490199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1AC1D-BEC4-E52D-513C-B2BBF1E99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B6A23-1A2C-279B-061F-088BB3A97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04EB9-9715-E3D5-CA1C-0F31DBE530BB}"/>
              </a:ext>
            </a:extLst>
          </p:cNvPr>
          <p:cNvSpPr>
            <a:spLocks noGrp="1"/>
          </p:cNvSpPr>
          <p:nvPr>
            <p:ph type="body" idx="1"/>
          </p:nvPr>
        </p:nvSpPr>
        <p:spPr/>
        <p:txBody>
          <a:bodyPr/>
          <a:lstStyle/>
          <a:p>
            <a:r>
              <a:rPr lang="en-US" dirty="0"/>
              <a:t>Based on what we have learned so far how can we support JR in implementing nutrition interventions and consider additional medication management, including a incretin therapy or potentially metabolic surgery (given BMI &gt; 30) to support additional A1c reduction along with weight loss.  </a:t>
            </a:r>
          </a:p>
          <a:p>
            <a:endParaRPr lang="en-US" dirty="0"/>
          </a:p>
          <a:p>
            <a:r>
              <a:rPr lang="en-US" dirty="0"/>
              <a:t>BMI is indicative of stage I obesity and waist circumference greater than 40 “ in men is consider elevated which suggests increased central adiposity. </a:t>
            </a:r>
          </a:p>
          <a:p>
            <a:endParaRPr lang="en-US" dirty="0"/>
          </a:p>
          <a:p>
            <a:r>
              <a:rPr lang="en-US" dirty="0"/>
              <a:t>We will continue the discussion about JR below. </a:t>
            </a:r>
          </a:p>
          <a:p>
            <a:endParaRPr lang="en-US" dirty="0"/>
          </a:p>
        </p:txBody>
      </p:sp>
      <p:sp>
        <p:nvSpPr>
          <p:cNvPr id="4" name="Footer Placeholder 3">
            <a:extLst>
              <a:ext uri="{FF2B5EF4-FFF2-40B4-BE49-F238E27FC236}">
                <a16:creationId xmlns:a16="http://schemas.microsoft.com/office/drawing/2014/main" id="{28C549A6-613F-6822-A0FB-F3F789E693E0}"/>
              </a:ext>
            </a:extLst>
          </p:cNvPr>
          <p:cNvSpPr>
            <a:spLocks noGrp="1"/>
          </p:cNvSpPr>
          <p:nvPr>
            <p:ph type="ftr" sz="quarter" idx="4"/>
          </p:nvPr>
        </p:nvSpPr>
        <p:spPr/>
        <p:txBody>
          <a:bodyPr/>
          <a:lstStyle/>
          <a:p>
            <a:pPr>
              <a:defRPr/>
            </a:pPr>
            <a:r>
              <a:rPr lang="en-US"/>
              <a:t>Diabetes Educational Services© (530) 893 - 8635 </a:t>
            </a:r>
          </a:p>
        </p:txBody>
      </p:sp>
      <p:sp>
        <p:nvSpPr>
          <p:cNvPr id="5" name="Slide Number Placeholder 4">
            <a:extLst>
              <a:ext uri="{FF2B5EF4-FFF2-40B4-BE49-F238E27FC236}">
                <a16:creationId xmlns:a16="http://schemas.microsoft.com/office/drawing/2014/main" id="{C4BA0C2F-FC4A-446E-8662-6B3AA5683176}"/>
              </a:ext>
            </a:extLst>
          </p:cNvPr>
          <p:cNvSpPr>
            <a:spLocks noGrp="1"/>
          </p:cNvSpPr>
          <p:nvPr>
            <p:ph type="sldNum" sz="quarter" idx="5"/>
          </p:nvPr>
        </p:nvSpPr>
        <p:spPr/>
        <p:txBody>
          <a:bodyPr/>
          <a:lstStyle/>
          <a:p>
            <a:pPr>
              <a:defRPr/>
            </a:pPr>
            <a:fld id="{C233B0E3-6876-4E53-9EE0-6ED1EFDF6740}" type="slidenum">
              <a:rPr lang="en-US" smtClean="0"/>
              <a:pPr>
                <a:defRPr/>
              </a:pPr>
              <a:t>95</a:t>
            </a:fld>
            <a:endParaRPr lang="en-US"/>
          </a:p>
        </p:txBody>
      </p:sp>
    </p:spTree>
    <p:extLst>
      <p:ext uri="{BB962C8B-B14F-4D97-AF65-F5344CB8AC3E}">
        <p14:creationId xmlns:p14="http://schemas.microsoft.com/office/powerpoint/2010/main" val="2240736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96</a:t>
            </a:fld>
            <a:endParaRPr lang="en-US"/>
          </a:p>
        </p:txBody>
      </p:sp>
    </p:spTree>
    <p:extLst>
      <p:ext uri="{BB962C8B-B14F-4D97-AF65-F5344CB8AC3E}">
        <p14:creationId xmlns:p14="http://schemas.microsoft.com/office/powerpoint/2010/main" val="3881030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212121"/>
                </a:solidFill>
                <a:effectLst/>
                <a:latin typeface="Cambria" panose="02040503050406030204" pitchFamily="18" charset="0"/>
              </a:rPr>
              <a:t>The standards of care recognizes people entering DSMES or MNT should be screened for past dieting behaviors and disordered eating patterns.</a:t>
            </a:r>
          </a:p>
          <a:p>
            <a:r>
              <a:rPr lang="en-US" dirty="0"/>
              <a:t>Insulin omission is 10% more common in women then men with T1D.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97</a:t>
            </a:fld>
            <a:endParaRPr lang="en-US"/>
          </a:p>
        </p:txBody>
      </p:sp>
    </p:spTree>
    <p:extLst>
      <p:ext uri="{BB962C8B-B14F-4D97-AF65-F5344CB8AC3E}">
        <p14:creationId xmlns:p14="http://schemas.microsoft.com/office/powerpoint/2010/main" val="4035413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8640AE"/>
                </a:solidFill>
                <a:effectLst/>
                <a:latin typeface="Georgia" panose="02040502050405020303" pitchFamily="18" charset="0"/>
              </a:rPr>
              <a:t>Classic symptoms of eating disorders— excessive exercise, fatigue, weakness, lethargy, being overly critical of appearance, amenorrhea</a:t>
            </a:r>
          </a:p>
          <a:p>
            <a:endParaRPr lang="en-US" b="0" i="0" u="none" strike="noStrike" dirty="0">
              <a:solidFill>
                <a:srgbClr val="8640AE"/>
              </a:solidFill>
              <a:effectLst/>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dirty="0">
                <a:solidFill>
                  <a:srgbClr val="212121"/>
                </a:solidFill>
                <a:effectLst/>
                <a:latin typeface="Cambria" panose="02040503050406030204" pitchFamily="18" charset="0"/>
              </a:rPr>
              <a:t>In your resources we have given you links to screening tools such as the </a:t>
            </a:r>
            <a:r>
              <a:rPr lang="en-US" sz="1200" b="0" dirty="0" err="1">
                <a:solidFill>
                  <a:srgbClr val="AD1128"/>
                </a:solidFill>
                <a:effectLst/>
                <a:latin typeface="HelveticaNeueLT"/>
              </a:rPr>
              <a:t>mSCOFF</a:t>
            </a:r>
            <a:r>
              <a:rPr lang="en-US" sz="1200" b="0" dirty="0">
                <a:solidFill>
                  <a:srgbClr val="AD1128"/>
                </a:solidFill>
                <a:effectLst/>
                <a:latin typeface="HelveticaNeueLT"/>
              </a:rPr>
              <a:t> and DEPS-R which screen disordered eating behaviors and are most tested in type 1 diabetes.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solidFill>
                <a:srgbClr val="AD1128"/>
              </a:solidFill>
              <a:effectLst/>
              <a:latin typeface="HelveticaNeue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AD1128"/>
                </a:solidFill>
                <a:effectLst/>
                <a:latin typeface="HelveticaNeueLT"/>
              </a:rPr>
              <a:t>These screening tools can then support referral to providers specialized in treatment of eating disorders. </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98</a:t>
            </a:fld>
            <a:endParaRPr lang="en-US"/>
          </a:p>
        </p:txBody>
      </p:sp>
    </p:spTree>
    <p:extLst>
      <p:ext uri="{BB962C8B-B14F-4D97-AF65-F5344CB8AC3E}">
        <p14:creationId xmlns:p14="http://schemas.microsoft.com/office/powerpoint/2010/main" val="154547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257300" y="720725"/>
            <a:ext cx="4800600" cy="36004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11</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99</a:t>
            </a:fld>
            <a:endParaRPr lang="en-US"/>
          </a:p>
        </p:txBody>
      </p:sp>
    </p:spTree>
    <p:extLst>
      <p:ext uri="{BB962C8B-B14F-4D97-AF65-F5344CB8AC3E}">
        <p14:creationId xmlns:p14="http://schemas.microsoft.com/office/powerpoint/2010/main" val="3880352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this year the ADA calls out the importance of screening for malnutrition. </a:t>
            </a:r>
          </a:p>
          <a:p>
            <a:endParaRPr lang="en-US" dirty="0"/>
          </a:p>
          <a:p>
            <a:r>
              <a:rPr lang="en-US" dirty="0"/>
              <a:t>We frequently screen for malnutrition in individuals who are underweight or in hospital settings but starting BMI and desire for weight loss does to prevent malnutrition risk. </a:t>
            </a:r>
          </a:p>
          <a:p>
            <a:endParaRPr lang="en-US" dirty="0"/>
          </a:p>
          <a:p>
            <a:r>
              <a:rPr lang="en-US" dirty="0"/>
              <a:t>Individuals on incretin therapies or have had metabolic surgery and have experienced significant weight loss of &gt; 20% or more than 4 kg (or about 9 pounds) should be screened for malnutrition. (Simplified Nutritional appetite Questionaries and Malnutrition Universal Screening tool).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100</a:t>
            </a:fld>
            <a:endParaRPr lang="en-US"/>
          </a:p>
        </p:txBody>
      </p:sp>
    </p:spTree>
    <p:extLst>
      <p:ext uri="{BB962C8B-B14F-4D97-AF65-F5344CB8AC3E}">
        <p14:creationId xmlns:p14="http://schemas.microsoft.com/office/powerpoint/2010/main" val="710184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101</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102</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104</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1923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107</a:t>
            </a:fld>
            <a:endParaRPr lang="en-US">
              <a:solidFill>
                <a:prstClr val="black"/>
              </a:solidFill>
              <a:latin typeface="Calibri"/>
            </a:endParaRPr>
          </a:p>
        </p:txBody>
      </p:sp>
    </p:spTree>
    <p:extLst>
      <p:ext uri="{BB962C8B-B14F-4D97-AF65-F5344CB8AC3E}">
        <p14:creationId xmlns:p14="http://schemas.microsoft.com/office/powerpoint/2010/main" val="2494212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19720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112</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16</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114</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4F149F-31B1-4BF8-B209-E8AC1A47FC7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1C93692-5249-4D0D-A00C-64FD801B69B0}"/>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Patient and disease factors used to determine optimal </a:t>
            </a:r>
            <a:r>
              <a:rPr lang="en-GB" altLang="en-US" dirty="0" err="1">
                <a:latin typeface="Arial" panose="020B0604020202020204" pitchFamily="34" charset="0"/>
                <a:cs typeface="msgothic" charset="0"/>
              </a:rPr>
              <a:t>glycemic</a:t>
            </a:r>
            <a:r>
              <a:rPr lang="en-GB" altLang="en-US" dirty="0">
                <a:latin typeface="Arial" panose="020B0604020202020204" pitchFamily="34" charset="0"/>
                <a:cs typeface="msgothic" charset="0"/>
              </a:rPr>
              <a:t> targets. Characteristics and predicaments toward the left justify more stringent efforts to lower A1C; those toward the right suggest less stringent efforts. A1C 7% = 53 mmol/mol. Adapted with permission from </a:t>
            </a:r>
            <a:r>
              <a:rPr lang="en-GB" altLang="en-US" dirty="0" err="1">
                <a:latin typeface="Arial" panose="020B0604020202020204" pitchFamily="34" charset="0"/>
                <a:cs typeface="msgothic" charset="0"/>
              </a:rPr>
              <a:t>Inzucchi</a:t>
            </a:r>
            <a:r>
              <a:rPr lang="en-GB" altLang="en-US" dirty="0">
                <a:latin typeface="Arial" panose="020B0604020202020204" pitchFamily="34" charset="0"/>
                <a:cs typeface="msgothic" charset="0"/>
              </a:rPr>
              <a:t> et al. (59).</a:t>
            </a:r>
          </a:p>
        </p:txBody>
      </p:sp>
    </p:spTree>
    <p:extLst>
      <p:ext uri="{BB962C8B-B14F-4D97-AF65-F5344CB8AC3E}">
        <p14:creationId xmlns:p14="http://schemas.microsoft.com/office/powerpoint/2010/main" val="764707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117</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118</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123</a:t>
            </a:fld>
            <a:endParaRPr lang="en-US"/>
          </a:p>
        </p:txBody>
      </p:sp>
    </p:spTree>
    <p:extLst>
      <p:ext uri="{BB962C8B-B14F-4D97-AF65-F5344CB8AC3E}">
        <p14:creationId xmlns:p14="http://schemas.microsoft.com/office/powerpoint/2010/main" val="22414892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129</a:t>
            </a:fld>
            <a:endParaRPr lang="en-US"/>
          </a:p>
        </p:txBody>
      </p:sp>
    </p:spTree>
    <p:extLst>
      <p:ext uri="{BB962C8B-B14F-4D97-AF65-F5344CB8AC3E}">
        <p14:creationId xmlns:p14="http://schemas.microsoft.com/office/powerpoint/2010/main" val="8328245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130</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134</a:t>
            </a:fld>
            <a:endParaRPr lang="en-US"/>
          </a:p>
        </p:txBody>
      </p:sp>
    </p:spTree>
    <p:extLst>
      <p:ext uri="{BB962C8B-B14F-4D97-AF65-F5344CB8AC3E}">
        <p14:creationId xmlns:p14="http://schemas.microsoft.com/office/powerpoint/2010/main" val="2241489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135</a:t>
            </a:fld>
            <a:endParaRPr lang="en-US"/>
          </a:p>
        </p:txBody>
      </p:sp>
    </p:spTree>
    <p:extLst>
      <p:ext uri="{BB962C8B-B14F-4D97-AF65-F5344CB8AC3E}">
        <p14:creationId xmlns:p14="http://schemas.microsoft.com/office/powerpoint/2010/main" val="14052202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dirty="0"/>
              <a:t>Many healthcare professionals incorrectly assume that people with</a:t>
            </a:r>
          </a:p>
          <a:p>
            <a:pPr marL="0" indent="0">
              <a:lnSpc>
                <a:spcPct val="120000"/>
              </a:lnSpc>
              <a:buNone/>
            </a:pPr>
            <a:r>
              <a:rPr lang="en-US" dirty="0"/>
              <a:t>diabetes are not reaching their goals due to a lack of effort. If they</a:t>
            </a:r>
          </a:p>
          <a:p>
            <a:pPr marL="0" indent="0">
              <a:lnSpc>
                <a:spcPct val="120000"/>
              </a:lnSpc>
              <a:buNone/>
            </a:pPr>
            <a:r>
              <a:rPr lang="en-US" dirty="0"/>
              <a:t>“just tried hard enough,” they could reach the recommended </a:t>
            </a:r>
            <a:r>
              <a:rPr lang="en-US" dirty="0" err="1"/>
              <a:t>timein</a:t>
            </a:r>
            <a:r>
              <a:rPr lang="en-US" dirty="0"/>
              <a:t>-range target. Unfortunately, this false belief can build a wall of</a:t>
            </a:r>
          </a:p>
          <a:p>
            <a:pPr marL="0" indent="0">
              <a:lnSpc>
                <a:spcPct val="120000"/>
              </a:lnSpc>
              <a:buNone/>
            </a:pPr>
            <a:r>
              <a:rPr lang="en-US" dirty="0"/>
              <a:t>misunderstanding between the HCP and the person with diabetes</a:t>
            </a:r>
          </a:p>
          <a:p>
            <a:endParaRPr lang="en-US" dirty="0"/>
          </a:p>
        </p:txBody>
      </p:sp>
      <p:sp>
        <p:nvSpPr>
          <p:cNvPr id="4" name="Slide Number Placeholder 3"/>
          <p:cNvSpPr>
            <a:spLocks noGrp="1"/>
          </p:cNvSpPr>
          <p:nvPr>
            <p:ph type="sldNum" sz="quarter" idx="5"/>
          </p:nvPr>
        </p:nvSpPr>
        <p:spPr/>
        <p:txBody>
          <a:bodyPr/>
          <a:lstStyle/>
          <a:p>
            <a:fld id="{AE0B8111-2AAA-480F-B4A2-95E9CCEFF56E}" type="slidenum">
              <a:rPr lang="en-US" smtClean="0"/>
              <a:t>139</a:t>
            </a:fld>
            <a:endParaRPr lang="en-US"/>
          </a:p>
        </p:txBody>
      </p:sp>
    </p:spTree>
    <p:extLst>
      <p:ext uri="{BB962C8B-B14F-4D97-AF65-F5344CB8AC3E}">
        <p14:creationId xmlns:p14="http://schemas.microsoft.com/office/powerpoint/2010/main" val="117412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19</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144</a:t>
            </a:fld>
            <a:endParaRPr lang="en-US"/>
          </a:p>
        </p:txBody>
      </p:sp>
    </p:spTree>
    <p:extLst>
      <p:ext uri="{BB962C8B-B14F-4D97-AF65-F5344CB8AC3E}">
        <p14:creationId xmlns:p14="http://schemas.microsoft.com/office/powerpoint/2010/main" val="18399979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74382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225550" y="714375"/>
            <a:ext cx="4705350" cy="3529013"/>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ＭＳ Ｐゴシック" panose="020B0600070205080204" pitchFamily="34" charset="-128"/>
              </a:defRPr>
            </a:lvl1pPr>
            <a:lvl2pPr marL="770662" indent="-296408">
              <a:defRPr sz="2500">
                <a:solidFill>
                  <a:schemeClr val="tx1"/>
                </a:solidFill>
                <a:latin typeface="Times New Roman" panose="02020603050405020304" pitchFamily="18" charset="0"/>
                <a:ea typeface="ＭＳ Ｐゴシック" panose="020B0600070205080204" pitchFamily="34" charset="-128"/>
              </a:defRPr>
            </a:lvl2pPr>
            <a:lvl3pPr marL="1185634" indent="-237127">
              <a:defRPr sz="2500">
                <a:solidFill>
                  <a:schemeClr val="tx1"/>
                </a:solidFill>
                <a:latin typeface="Times New Roman" panose="02020603050405020304" pitchFamily="18" charset="0"/>
                <a:ea typeface="ＭＳ Ｐゴシック" panose="020B0600070205080204" pitchFamily="34" charset="-128"/>
              </a:defRPr>
            </a:lvl3pPr>
            <a:lvl4pPr marL="1659887" indent="-237127">
              <a:defRPr sz="2500">
                <a:solidFill>
                  <a:schemeClr val="tx1"/>
                </a:solidFill>
                <a:latin typeface="Times New Roman" panose="02020603050405020304" pitchFamily="18" charset="0"/>
                <a:ea typeface="ＭＳ Ｐゴシック" panose="020B0600070205080204" pitchFamily="34" charset="-128"/>
              </a:defRPr>
            </a:lvl4pPr>
            <a:lvl5pPr marL="2134141" indent="-237127">
              <a:defRPr sz="2500">
                <a:solidFill>
                  <a:schemeClr val="tx1"/>
                </a:solidFill>
                <a:latin typeface="Times New Roman" panose="02020603050405020304" pitchFamily="18" charset="0"/>
                <a:ea typeface="ＭＳ Ｐゴシック" panose="020B0600070205080204" pitchFamily="34" charset="-128"/>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9pPr>
          </a:lstStyle>
          <a:p>
            <a:pPr defTabSz="948507">
              <a:defRPr/>
            </a:pPr>
            <a:fld id="{25AF2AEF-2941-CB4A-880C-2879A1BE8EAF}" type="slidenum">
              <a:rPr lang="en-US" altLang="en-US">
                <a:solidFill>
                  <a:prstClr val="black"/>
                </a:solidFill>
              </a:rPr>
              <a:pPr defTabSz="948507">
                <a:defRPr/>
              </a:pPr>
              <a:t>147</a:t>
            </a:fld>
            <a:endParaRPr lang="en-US" altLang="en-US">
              <a:solidFill>
                <a:prstClr val="black"/>
              </a:solidFill>
            </a:endParaRPr>
          </a:p>
        </p:txBody>
      </p:sp>
    </p:spTree>
    <p:extLst>
      <p:ext uri="{BB962C8B-B14F-4D97-AF65-F5344CB8AC3E}">
        <p14:creationId xmlns:p14="http://schemas.microsoft.com/office/powerpoint/2010/main" val="24071143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38070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443;p28:notes">
            <a:extLst>
              <a:ext uri="{FF2B5EF4-FFF2-40B4-BE49-F238E27FC236}">
                <a16:creationId xmlns:a16="http://schemas.microsoft.com/office/drawing/2014/main" id="{4D46F5B5-1126-450D-A6D9-838F23CD6C4A}"/>
              </a:ext>
            </a:extLst>
          </p:cNvPr>
          <p:cNvSpPr>
            <a:spLocks noGrp="1" noRot="1" noChangeAspect="1" noTextEdit="1"/>
          </p:cNvSpPr>
          <p:nvPr>
            <p:ph type="sldImg" idx="2"/>
          </p:nvPr>
        </p:nvSpPr>
        <p:spPr bwMode="auto">
          <a:xfrm>
            <a:off x="1257300" y="719138"/>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Google Shape;444;p28:notes">
            <a:extLst>
              <a:ext uri="{FF2B5EF4-FFF2-40B4-BE49-F238E27FC236}">
                <a16:creationId xmlns:a16="http://schemas.microsoft.com/office/drawing/2014/main" id="{C6278A49-8388-4B90-A6B1-D2977CB0C99B}"/>
              </a:ext>
            </a:extLst>
          </p:cNvPr>
          <p:cNvSpPr>
            <a:spLocks noGrp="1" noChangeArrowheads="1"/>
          </p:cNvSpPr>
          <p:nvPr>
            <p:ph type="body" idx="1"/>
          </p:nvPr>
        </p:nvSpPr>
        <p:spPr bwMode="auto">
          <a:xfrm>
            <a:off x="715617" y="4544830"/>
            <a:ext cx="5724939" cy="3718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35" tIns="47405" rIns="94835" bIns="47405" numCol="1" anchor="t" anchorCtr="0" compatLnSpc="1">
            <a:prstTxWarp prst="textNoShape">
              <a:avLst/>
            </a:prstTxWarp>
          </a:bodyPr>
          <a:lstStyle/>
          <a:p>
            <a:pPr>
              <a:spcBef>
                <a:spcPct val="0"/>
              </a:spcBef>
            </a:pPr>
            <a:endParaRPr lang="en-US" altLang="en-US"/>
          </a:p>
        </p:txBody>
      </p:sp>
      <p:sp>
        <p:nvSpPr>
          <p:cNvPr id="115716" name="Google Shape;445;p28:notes">
            <a:extLst>
              <a:ext uri="{FF2B5EF4-FFF2-40B4-BE49-F238E27FC236}">
                <a16:creationId xmlns:a16="http://schemas.microsoft.com/office/drawing/2014/main" id="{2D155F19-4ABB-4E2A-8898-BA7806C4ADA7}"/>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88FF9160-AB2D-4DF4-9109-0B6A673F208D}" type="slidenum">
              <a:rPr lang="en-US" altLang="en-US" smtClean="0">
                <a:solidFill>
                  <a:srgbClr val="000000"/>
                </a:solidFill>
                <a:latin typeface="Calibri" panose="020F0502020204030204" pitchFamily="34" charset="0"/>
              </a:rPr>
              <a:pPr/>
              <a:t>153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677625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217613" y="706438"/>
            <a:ext cx="4722812" cy="354171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715617" y="4544830"/>
            <a:ext cx="5724939" cy="3718498"/>
          </a:xfrm>
          <a:ln/>
        </p:spPr>
        <p:txBody>
          <a:bodyPr spcFirstLastPara="1" wrap="square" lIns="94835" tIns="47405" rIns="94835" bIns="47405" anchor="t" anchorCtr="0">
            <a:noAutofit/>
          </a:bodyPr>
          <a:lstStyle/>
          <a:p>
            <a:pPr>
              <a:lnSpc>
                <a:spcPct val="80000"/>
              </a:lnSpc>
              <a:defRPr/>
            </a:pPr>
            <a:endParaRPr sz="130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154</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45064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156</a:t>
            </a:fld>
            <a:endParaRPr lang="en-US"/>
          </a:p>
        </p:txBody>
      </p:sp>
    </p:spTree>
    <p:extLst>
      <p:ext uri="{BB962C8B-B14F-4D97-AF65-F5344CB8AC3E}">
        <p14:creationId xmlns:p14="http://schemas.microsoft.com/office/powerpoint/2010/main" val="13947921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160</a:t>
            </a:fld>
            <a:endParaRPr lang="en-US"/>
          </a:p>
        </p:txBody>
      </p:sp>
    </p:spTree>
    <p:extLst>
      <p:ext uri="{BB962C8B-B14F-4D97-AF65-F5344CB8AC3E}">
        <p14:creationId xmlns:p14="http://schemas.microsoft.com/office/powerpoint/2010/main" val="29319812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COPY OF THESE “TYPICAL” PROBLEM CAUSERS IN YOUR PACKET. AS WE WORK THROUGH SOME EXAMPLES, IT CAN BE HELPFUL TO GAVE THE LIST CLOSE BY TO HELP IDENTIFY WHAT MIGHT BE GOING ON.</a:t>
            </a:r>
          </a:p>
        </p:txBody>
      </p:sp>
      <p:sp>
        <p:nvSpPr>
          <p:cNvPr id="4" name="Slide Number Placeholder 3"/>
          <p:cNvSpPr>
            <a:spLocks noGrp="1"/>
          </p:cNvSpPr>
          <p:nvPr>
            <p:ph type="sldNum" sz="quarter" idx="10"/>
          </p:nvPr>
        </p:nvSpPr>
        <p:spPr/>
        <p:txBody>
          <a:bodyPr/>
          <a:lstStyle/>
          <a:p>
            <a:fld id="{3EBA5BD7-F043-4D1B-AA17-CD412FC534DE}" type="slidenum">
              <a:rPr lang="en-US" smtClean="0"/>
              <a:t>161</a:t>
            </a:fld>
            <a:endParaRPr lang="en-US"/>
          </a:p>
        </p:txBody>
      </p:sp>
    </p:spTree>
    <p:extLst>
      <p:ext uri="{BB962C8B-B14F-4D97-AF65-F5344CB8AC3E}">
        <p14:creationId xmlns:p14="http://schemas.microsoft.com/office/powerpoint/2010/main" val="1463357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ultimate decision is up to the individual, but it is worth helping them explore and consider their choices out loud.  After all, diabetes lasts a lifetime, and we want to support daily quality of life while reducing the risk of complications.</a:t>
            </a:r>
          </a:p>
        </p:txBody>
      </p:sp>
      <p:sp>
        <p:nvSpPr>
          <p:cNvPr id="4" name="Slide Number Placeholder 3"/>
          <p:cNvSpPr>
            <a:spLocks noGrp="1"/>
          </p:cNvSpPr>
          <p:nvPr>
            <p:ph type="sldNum" sz="quarter" idx="5"/>
          </p:nvPr>
        </p:nvSpPr>
        <p:spPr/>
        <p:txBody>
          <a:bodyPr/>
          <a:lstStyle/>
          <a:p>
            <a:fld id="{5B5E225C-EA32-49AA-BCE1-CBED354D9589}" type="slidenum">
              <a:rPr lang="en-US" smtClean="0"/>
              <a:t>165</a:t>
            </a:fld>
            <a:endParaRPr lang="en-US"/>
          </a:p>
        </p:txBody>
      </p:sp>
    </p:spTree>
    <p:extLst>
      <p:ext uri="{BB962C8B-B14F-4D97-AF65-F5344CB8AC3E}">
        <p14:creationId xmlns:p14="http://schemas.microsoft.com/office/powerpoint/2010/main" val="412555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23</a:t>
            </a:fld>
            <a:endParaRPr lang="en-US" altLang="en-US" sz="1300"/>
          </a:p>
        </p:txBody>
      </p:sp>
    </p:spTree>
    <p:extLst>
      <p:ext uri="{BB962C8B-B14F-4D97-AF65-F5344CB8AC3E}">
        <p14:creationId xmlns:p14="http://schemas.microsoft.com/office/powerpoint/2010/main" val="5603118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2950"/>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166</a:t>
            </a:fld>
            <a:endParaRPr lang="en-US"/>
          </a:p>
        </p:txBody>
      </p:sp>
    </p:spTree>
    <p:extLst>
      <p:ext uri="{BB962C8B-B14F-4D97-AF65-F5344CB8AC3E}">
        <p14:creationId xmlns:p14="http://schemas.microsoft.com/office/powerpoint/2010/main" val="34062923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168</a:t>
            </a:fld>
            <a:endParaRPr lang="en-US"/>
          </a:p>
        </p:txBody>
      </p:sp>
    </p:spTree>
    <p:extLst>
      <p:ext uri="{BB962C8B-B14F-4D97-AF65-F5344CB8AC3E}">
        <p14:creationId xmlns:p14="http://schemas.microsoft.com/office/powerpoint/2010/main" val="5434217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THERE IS NO “RIGHT” OR “WRONG” ANSWER. </a:t>
            </a:r>
            <a:r>
              <a:rPr lang="en-US"/>
              <a:t>THIS IS A PROCESS</a:t>
            </a:r>
            <a:r>
              <a:rPr lang="en-US" dirty="0"/>
              <a:t>.</a:t>
            </a:r>
            <a:endParaRPr lang="en-US"/>
          </a:p>
        </p:txBody>
      </p:sp>
      <p:sp>
        <p:nvSpPr>
          <p:cNvPr id="4" name="Slide Number Placeholder 3"/>
          <p:cNvSpPr>
            <a:spLocks noGrp="1"/>
          </p:cNvSpPr>
          <p:nvPr>
            <p:ph type="sldNum" sz="quarter" idx="10"/>
          </p:nvPr>
        </p:nvSpPr>
        <p:spPr/>
        <p:txBody>
          <a:bodyPr/>
          <a:lstStyle/>
          <a:p>
            <a:fld id="{3EBA5BD7-F043-4D1B-AA17-CD412FC534DE}" type="slidenum">
              <a:rPr lang="en-US" smtClean="0"/>
              <a:t>169</a:t>
            </a:fld>
            <a:endParaRPr lang="en-US"/>
          </a:p>
        </p:txBody>
      </p:sp>
    </p:spTree>
    <p:extLst>
      <p:ext uri="{BB962C8B-B14F-4D97-AF65-F5344CB8AC3E}">
        <p14:creationId xmlns:p14="http://schemas.microsoft.com/office/powerpoint/2010/main" val="14854420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170</a:t>
            </a:fld>
            <a:endParaRPr lang="en-US"/>
          </a:p>
        </p:txBody>
      </p:sp>
    </p:spTree>
    <p:extLst>
      <p:ext uri="{BB962C8B-B14F-4D97-AF65-F5344CB8AC3E}">
        <p14:creationId xmlns:p14="http://schemas.microsoft.com/office/powerpoint/2010/main" val="20128209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171</a:t>
            </a:fld>
            <a:endParaRPr lang="en-US"/>
          </a:p>
        </p:txBody>
      </p:sp>
    </p:spTree>
    <p:extLst>
      <p:ext uri="{BB962C8B-B14F-4D97-AF65-F5344CB8AC3E}">
        <p14:creationId xmlns:p14="http://schemas.microsoft.com/office/powerpoint/2010/main" val="5946657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172</a:t>
            </a:fld>
            <a:endParaRPr lang="en-US"/>
          </a:p>
        </p:txBody>
      </p:sp>
    </p:spTree>
    <p:extLst>
      <p:ext uri="{BB962C8B-B14F-4D97-AF65-F5344CB8AC3E}">
        <p14:creationId xmlns:p14="http://schemas.microsoft.com/office/powerpoint/2010/main" val="28518058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173</a:t>
            </a:fld>
            <a:endParaRPr lang="en-US"/>
          </a:p>
        </p:txBody>
      </p:sp>
    </p:spTree>
    <p:extLst>
      <p:ext uri="{BB962C8B-B14F-4D97-AF65-F5344CB8AC3E}">
        <p14:creationId xmlns:p14="http://schemas.microsoft.com/office/powerpoint/2010/main" val="27583548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179</a:t>
            </a:fld>
            <a:endParaRPr lang="en-US">
              <a:latin typeface="Times New Roman" panose="02020603050405020304" pitchFamily="18" charset="0"/>
            </a:endParaRPr>
          </a:p>
        </p:txBody>
      </p:sp>
    </p:spTree>
    <p:extLst>
      <p:ext uri="{BB962C8B-B14F-4D97-AF65-F5344CB8AC3E}">
        <p14:creationId xmlns:p14="http://schemas.microsoft.com/office/powerpoint/2010/main" val="260127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801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22145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0979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3073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10404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07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0698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7040020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7679112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039616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905604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81295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2591862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3720329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2333872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7144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35897410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70934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3849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14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96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3281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732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238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861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5825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4887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79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374123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7/24/2025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128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058905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1701573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7/24/2025</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643646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7/24/2025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28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49771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55918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8947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6.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8.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 id="2147483925" r:id="rId16"/>
    <p:sldLayoutId id="214748393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33" r:id="rId17"/>
    <p:sldLayoutId id="214748391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2" r:id="rId15"/>
    <p:sldLayoutId id="214748383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27025990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70311512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image" Target="../media/image27.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NULL"/><Relationship Id="rId2" Type="http://schemas.openxmlformats.org/officeDocument/2006/relationships/slideLayout" Target="../slideLayouts/slideLayout21.xml"/><Relationship Id="rId1" Type="http://schemas.openxmlformats.org/officeDocument/2006/relationships/tags" Target="../tags/tag57.xml"/><Relationship Id="rId6" Type="http://schemas.openxmlformats.org/officeDocument/2006/relationships/customXml" Target="../ink/ink5.xml"/><Relationship Id="rId5" Type="http://schemas.openxmlformats.org/officeDocument/2006/relationships/image" Target="NULL"/><Relationship Id="rId4" Type="http://schemas.openxmlformats.org/officeDocument/2006/relationships/customXml" Target="../ink/ink4.xml"/></Relationships>
</file>

<file path=ppt/slides/_rels/slide10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07.xml"/></Relationships>
</file>

<file path=ppt/slides/_rels/slide10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7.xml"/><Relationship Id="rId1" Type="http://schemas.openxmlformats.org/officeDocument/2006/relationships/tags" Target="../tags/tag58.xml"/><Relationship Id="rId4" Type="http://schemas.openxmlformats.org/officeDocument/2006/relationships/image" Target="../media/image187.wmf"/></Relationships>
</file>

<file path=ppt/slides/_rels/slide11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89.png"/></Relationships>
</file>

<file path=ppt/slides/_rels/slide113.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192.JPG"/><Relationship Id="rId4" Type="http://schemas.openxmlformats.org/officeDocument/2006/relationships/image" Target="../media/image191.png"/></Relationships>
</file>

<file path=ppt/slides/_rels/slide11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94.png"/><Relationship Id="rId4" Type="http://schemas.openxmlformats.org/officeDocument/2006/relationships/image" Target="../media/image196.png"/></Relationships>
</file>

<file path=ppt/slides/_rels/slide1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72.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11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200.png"/><Relationship Id="rId4" Type="http://schemas.openxmlformats.org/officeDocument/2006/relationships/image" Target="../media/image19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1.xml"/><Relationship Id="rId1" Type="http://schemas.openxmlformats.org/officeDocument/2006/relationships/tags" Target="../tags/tag7.xml"/><Relationship Id="rId4" Type="http://schemas.openxmlformats.org/officeDocument/2006/relationships/image" Target="../media/image30.png"/></Relationships>
</file>

<file path=ppt/slides/_rels/slide12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01.jpeg"/><Relationship Id="rId1" Type="http://schemas.openxmlformats.org/officeDocument/2006/relationships/slideLayout" Target="../slideLayouts/slideLayout83.xml"/></Relationships>
</file>

<file path=ppt/slides/_rels/slide12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02.png"/><Relationship Id="rId1" Type="http://schemas.openxmlformats.org/officeDocument/2006/relationships/slideLayout" Target="../slideLayouts/slideLayout83.xml"/></Relationships>
</file>

<file path=ppt/slides/_rels/slide12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8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81.xml"/><Relationship Id="rId1" Type="http://schemas.openxmlformats.org/officeDocument/2006/relationships/tags" Target="../tags/tag66.xml"/><Relationship Id="rId4" Type="http://schemas.openxmlformats.org/officeDocument/2006/relationships/image" Target="../media/image204.WMF"/></Relationships>
</file>

<file path=ppt/slides/_rels/slide12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slideLayout" Target="../slideLayouts/slideLayout19.xml"/><Relationship Id="rId1" Type="http://schemas.openxmlformats.org/officeDocument/2006/relationships/tags" Target="../tags/tag67.xml"/><Relationship Id="rId4" Type="http://schemas.openxmlformats.org/officeDocument/2006/relationships/image" Target="../media/image48.png"/></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48.png"/></Relationships>
</file>

<file path=ppt/slides/_rels/slide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1.xml"/><Relationship Id="rId1" Type="http://schemas.openxmlformats.org/officeDocument/2006/relationships/tags" Target="../tags/tag8.xml"/><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1.jpeg"/><Relationship Id="rId1" Type="http://schemas.openxmlformats.org/officeDocument/2006/relationships/slideLayout" Target="../slideLayouts/slideLayout4.xml"/><Relationship Id="rId4" Type="http://schemas.openxmlformats.org/officeDocument/2006/relationships/image" Target="../media/image212.png"/></Relationships>
</file>

<file path=ppt/slides/_rels/slide13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215.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204.W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13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9.png"/><Relationship Id="rId7" Type="http://schemas.openxmlformats.org/officeDocument/2006/relationships/image" Target="../media/image530.png"/><Relationship Id="rId12" Type="http://schemas.openxmlformats.org/officeDocument/2006/relationships/image" Target="../media/image30.png"/><Relationship Id="rId2" Type="http://schemas.openxmlformats.org/officeDocument/2006/relationships/slideLayout" Target="../slideLayouts/slideLayout81.xml"/><Relationship Id="rId1" Type="http://schemas.openxmlformats.org/officeDocument/2006/relationships/tags" Target="../tags/tag9.xml"/><Relationship Id="rId6" Type="http://schemas.openxmlformats.org/officeDocument/2006/relationships/customXml" Target="../ink/ink1.xml"/><Relationship Id="rId11" Type="http://schemas.openxmlformats.org/officeDocument/2006/relationships/image" Target="../media/image55.png"/><Relationship Id="rId5" Type="http://schemas.openxmlformats.org/officeDocument/2006/relationships/image" Target="../media/image33.emf"/><Relationship Id="rId10" Type="http://schemas.openxmlformats.org/officeDocument/2006/relationships/customXml" Target="../ink/ink3.xml"/><Relationship Id="rId4" Type="http://schemas.openxmlformats.org/officeDocument/2006/relationships/image" Target="../media/image32.png"/><Relationship Id="rId9" Type="http://schemas.openxmlformats.org/officeDocument/2006/relationships/image" Target="../media/image54.png"/></Relationships>
</file>

<file path=ppt/slides/_rels/slide140.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7.png"/><Relationship Id="rId2" Type="http://schemas.openxmlformats.org/officeDocument/2006/relationships/slideLayout" Target="../slideLayouts/slideLayout4.xml"/><Relationship Id="rId1" Type="http://schemas.openxmlformats.org/officeDocument/2006/relationships/tags" Target="../tags/tag73.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hyperlink" Target="https://professional.diabetes.org/sites/default/files/media/ada_mental_health_toolkit_questionnaires.pdf"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notesSlide" Target="../notesSlides/notesSlide82.xml"/><Relationship Id="rId1" Type="http://schemas.openxmlformats.org/officeDocument/2006/relationships/slideLayout" Target="../slideLayouts/slideLayout17.xml"/><Relationship Id="rId4" Type="http://schemas.openxmlformats.org/officeDocument/2006/relationships/hyperlink" Target="http://scp-th.wikidot.com/forum/t-7046053/scp-xxx-th"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15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23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16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16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42.jpeg"/></Relationships>
</file>

<file path=ppt/slides/_rels/slide167.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16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44.emf"/></Relationships>
</file>

<file path=ppt/slides/_rels/slide17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46.png"/><Relationship Id="rId1" Type="http://schemas.openxmlformats.org/officeDocument/2006/relationships/slideLayout" Target="../slideLayouts/slideLayout2.xml"/><Relationship Id="rId4" Type="http://schemas.openxmlformats.org/officeDocument/2006/relationships/image" Target="../media/image247.wmf"/></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46.png"/><Relationship Id="rId1" Type="http://schemas.openxmlformats.org/officeDocument/2006/relationships/slideLayout" Target="../slideLayouts/slideLayout2.xml"/><Relationship Id="rId4" Type="http://schemas.openxmlformats.org/officeDocument/2006/relationships/image" Target="../media/image248.wmf"/></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46.png"/><Relationship Id="rId1" Type="http://schemas.openxmlformats.org/officeDocument/2006/relationships/slideLayout" Target="../slideLayouts/slideLayout2.xml"/><Relationship Id="rId4" Type="http://schemas.openxmlformats.org/officeDocument/2006/relationships/image" Target="../media/image249.wmf"/></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9.xml"/><Relationship Id="rId1" Type="http://schemas.openxmlformats.org/officeDocument/2006/relationships/tags" Target="../tags/tag75.xml"/><Relationship Id="rId6" Type="http://schemas.openxmlformats.org/officeDocument/2006/relationships/image" Target="../media/image251.png"/><Relationship Id="rId5" Type="http://schemas.openxmlformats.org/officeDocument/2006/relationships/image" Target="../media/image250.tiff"/><Relationship Id="rId4" Type="http://schemas.openxmlformats.org/officeDocument/2006/relationships/hyperlink" Target="http://www.diabetesed.n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40.png"/><Relationship Id="rId4" Type="http://schemas.openxmlformats.org/officeDocument/2006/relationships/hyperlink" Target="https://betterhealthwhileaging.net/medication-safet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59.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8.wmf"/></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2.pn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4.jpeg"/><Relationship Id="rId4" Type="http://schemas.openxmlformats.org/officeDocument/2006/relationships/hyperlink" Target="http://www.worlddiabetesday.org/node/4494"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notesSlide" Target="../notesSlides/notesSlide17.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oleObject" Target="../embeddings/oleObject2.bin"/><Relationship Id="rId5" Type="http://schemas.openxmlformats.org/officeDocument/2006/relationships/image" Target="../media/image75.png"/><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3.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slideLayout" Target="../slideLayouts/slideLayout2.xml"/><Relationship Id="rId7" Type="http://schemas.openxmlformats.org/officeDocument/2006/relationships/image" Target="../media/image81.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28.xml"/><Relationship Id="rId6" Type="http://schemas.openxmlformats.org/officeDocument/2006/relationships/image" Target="../media/image80.wmf"/><Relationship Id="rId11" Type="http://schemas.openxmlformats.org/officeDocument/2006/relationships/image" Target="../media/image85.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notesSlide" Target="../notesSlides/notesSlide18.xml"/><Relationship Id="rId9" Type="http://schemas.openxmlformats.org/officeDocument/2006/relationships/image" Target="../media/image83.wmf"/></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18.xml"/><Relationship Id="rId1" Type="http://schemas.openxmlformats.org/officeDocument/2006/relationships/tags" Target="../tags/tag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8.xml"/><Relationship Id="rId1" Type="http://schemas.openxmlformats.org/officeDocument/2006/relationships/tags" Target="../tags/tag30.xml"/><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8.png"/><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5.png"/><Relationship Id="rId2" Type="http://schemas.openxmlformats.org/officeDocument/2006/relationships/diagramData" Target="../diagrams/data2.xml"/><Relationship Id="rId1" Type="http://schemas.openxmlformats.org/officeDocument/2006/relationships/slideLayout" Target="../slideLayouts/slideLayout8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5.png"/><Relationship Id="rId2" Type="http://schemas.openxmlformats.org/officeDocument/2006/relationships/diagramData" Target="../diagrams/data3.xml"/><Relationship Id="rId1" Type="http://schemas.openxmlformats.org/officeDocument/2006/relationships/slideLayout" Target="../slideLayouts/slideLayout8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5.pn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8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hyperlink" Target="http://commons.wikimedia.org/wiki/File:Weighing_scale_BW_2012-01-14_16-44-55_5-01_5-07.jpg"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113.png"/><Relationship Id="rId4" Type="http://schemas.openxmlformats.org/officeDocument/2006/relationships/image" Target="../media/image112.jpeg"/></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15.png"/><Relationship Id="rId7" Type="http://schemas.openxmlformats.org/officeDocument/2006/relationships/hyperlink" Target="https://mappingignorance.org/2017/03/13/mediterranean-diet-brain-shrinkag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hyperlink" Target="https://www.diabetesfoodhub.org/articles/meal-planning-for-a-mediterranean-style-eating-pattern.html" TargetMode="External"/><Relationship Id="rId4" Type="http://schemas.openxmlformats.org/officeDocument/2006/relationships/hyperlink" Target="https://diabetes.org/food-nutrition/meal-planning"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18.jpeg"/></Relationships>
</file>

<file path=ppt/slides/_rels/slide7.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19.jpe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24.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coveragetoolkit.org/health-equity/defining-health-equity/" TargetMode="External"/><Relationship Id="rId4" Type="http://schemas.openxmlformats.org/officeDocument/2006/relationships/hyperlink" Target="https://www.bridgespan.org/insights/library/public-health/the-community-cure-for-health-care-(1)"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hyperlink" Target="https://www.pxfuel.com/en/search?q=horizontal" TargetMode="External"/><Relationship Id="rId5" Type="http://schemas.openxmlformats.org/officeDocument/2006/relationships/image" Target="../media/image129.jpg"/><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132.png"/><Relationship Id="rId4" Type="http://schemas.openxmlformats.org/officeDocument/2006/relationships/image" Target="../media/image13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36.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124.jp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38.png"/><Relationship Id="rId4" Type="http://schemas.openxmlformats.org/officeDocument/2006/relationships/image" Target="../media/image137.jpeg"/></Relationships>
</file>

<file path=ppt/slides/_rels/slide88.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jpeg"/><Relationship Id="rId3" Type="http://schemas.openxmlformats.org/officeDocument/2006/relationships/notesSlide" Target="../notesSlides/notesSlide49.xml"/><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141.png"/><Relationship Id="rId11" Type="http://schemas.openxmlformats.org/officeDocument/2006/relationships/image" Target="../media/image146.jpeg"/><Relationship Id="rId5" Type="http://schemas.openxmlformats.org/officeDocument/2006/relationships/image" Target="../media/image140.png"/><Relationship Id="rId10" Type="http://schemas.openxmlformats.org/officeDocument/2006/relationships/image" Target="../media/image145.jpeg"/><Relationship Id="rId4" Type="http://schemas.openxmlformats.org/officeDocument/2006/relationships/image" Target="../media/image139.png"/><Relationship Id="rId9" Type="http://schemas.openxmlformats.org/officeDocument/2006/relationships/image" Target="../media/image144.jpeg"/><Relationship Id="rId14" Type="http://schemas.openxmlformats.org/officeDocument/2006/relationships/image" Target="../media/image149.jpeg"/></Relationships>
</file>

<file path=ppt/slides/_rels/slide89.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notesSlide" Target="../notesSlides/notesSlide50.xml"/><Relationship Id="rId7" Type="http://schemas.openxmlformats.org/officeDocument/2006/relationships/image" Target="../media/image153.jpeg"/><Relationship Id="rId12" Type="http://schemas.openxmlformats.org/officeDocument/2006/relationships/image" Target="../media/image158.jpe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152.jpeg"/><Relationship Id="rId11" Type="http://schemas.openxmlformats.org/officeDocument/2006/relationships/image" Target="../media/image157.png"/><Relationship Id="rId5" Type="http://schemas.openxmlformats.org/officeDocument/2006/relationships/image" Target="../media/image151.jpeg"/><Relationship Id="rId10" Type="http://schemas.openxmlformats.org/officeDocument/2006/relationships/image" Target="../media/image156.png"/><Relationship Id="rId4" Type="http://schemas.openxmlformats.org/officeDocument/2006/relationships/image" Target="../media/image150.jpeg"/><Relationship Id="rId9" Type="http://schemas.openxmlformats.org/officeDocument/2006/relationships/image" Target="../media/image15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notesSlide" Target="../notesSlides/notesSlide51.xml"/><Relationship Id="rId7" Type="http://schemas.openxmlformats.org/officeDocument/2006/relationships/image" Target="../media/image162.jpe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61.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s>
</file>

<file path=ppt/slides/_rels/slide91.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notesSlide" Target="../notesSlides/notesSlide52.xml"/><Relationship Id="rId7" Type="http://schemas.openxmlformats.org/officeDocument/2006/relationships/image" Target="../media/image169.jpeg"/><Relationship Id="rId12" Type="http://schemas.openxmlformats.org/officeDocument/2006/relationships/image" Target="../media/image174.jpe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168.jpeg"/><Relationship Id="rId11" Type="http://schemas.openxmlformats.org/officeDocument/2006/relationships/image" Target="../media/image173.png"/><Relationship Id="rId5" Type="http://schemas.openxmlformats.org/officeDocument/2006/relationships/image" Target="../media/image167.jpeg"/><Relationship Id="rId10" Type="http://schemas.openxmlformats.org/officeDocument/2006/relationships/image" Target="../media/image172.jpeg"/><Relationship Id="rId4" Type="http://schemas.openxmlformats.org/officeDocument/2006/relationships/image" Target="../media/image166.jpeg"/><Relationship Id="rId9" Type="http://schemas.openxmlformats.org/officeDocument/2006/relationships/image" Target="../media/image171.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76.png"/><Relationship Id="rId4" Type="http://schemas.openxmlformats.org/officeDocument/2006/relationships/image" Target="../media/image175.png"/></Relationships>
</file>

<file path=ppt/slides/_rels/slide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www.fda.gov/food/food-additives-petitions/aspartame-and-other-sweeteners-food"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24.jpg"/></Relationships>
</file>

<file path=ppt/slides/_rels/slide9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8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028700" y="3429000"/>
            <a:ext cx="7086600" cy="1524000"/>
          </a:xfrm>
        </p:spPr>
        <p:txBody>
          <a:bodyPr>
            <a:noAutofit/>
          </a:bodyPr>
          <a:lstStyle/>
          <a:p>
            <a:r>
              <a:rPr lang="en-US" sz="3200" b="1" dirty="0">
                <a:effectLst/>
              </a:rPr>
              <a:t>Diabetes- Back to the Basics and Beyond</a:t>
            </a:r>
            <a:br>
              <a:rPr lang="en-US" sz="3200" b="1" dirty="0">
                <a:effectLst/>
              </a:rPr>
            </a:br>
            <a:r>
              <a:rPr lang="en-US" sz="3200" b="1" dirty="0">
                <a:effectLst/>
              </a:rPr>
              <a:t>Kaiser Permanente </a:t>
            </a:r>
            <a:br>
              <a:rPr lang="en-US" sz="2400" b="1" dirty="0">
                <a:effectLst/>
              </a:rPr>
            </a:br>
            <a:r>
              <a:rPr lang="en-US" sz="2400" b="1" dirty="0">
                <a:effectLst/>
              </a:rPr>
              <a:t>August 15, 2025</a:t>
            </a:r>
            <a:r>
              <a:rPr lang="en-US" sz="2400" dirty="0"/>
              <a:t> </a:t>
            </a:r>
            <a:endParaRPr lang="en-US" sz="2800" dirty="0"/>
          </a:p>
        </p:txBody>
      </p:sp>
      <p:sp>
        <p:nvSpPr>
          <p:cNvPr id="11" name="Subtitle 10"/>
          <p:cNvSpPr>
            <a:spLocks noGrp="1"/>
          </p:cNvSpPr>
          <p:nvPr>
            <p:ph type="subTitle" idx="1"/>
          </p:nvPr>
        </p:nvSpPr>
        <p:spPr>
          <a:xfrm>
            <a:off x="1143000" y="5029200"/>
            <a:ext cx="70866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Pronouns: She, her and hers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1026" name="Picture 2" descr="Diabetes Education Services 25 years anniversary logo">
            <a:extLst>
              <a:ext uri="{FF2B5EF4-FFF2-40B4-BE49-F238E27FC236}">
                <a16:creationId xmlns:a16="http://schemas.microsoft.com/office/drawing/2014/main" id="{D658D1A8-4499-B2BC-9D06-106601ECF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561" y="279975"/>
            <a:ext cx="6968878" cy="10313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9067-A575-3FCB-4422-8AB432F2ED3E}"/>
              </a:ext>
            </a:extLst>
          </p:cNvPr>
          <p:cNvSpPr>
            <a:spLocks noGrp="1"/>
          </p:cNvSpPr>
          <p:nvPr>
            <p:ph type="title"/>
          </p:nvPr>
        </p:nvSpPr>
        <p:spPr/>
        <p:txBody>
          <a:bodyPr/>
          <a:lstStyle/>
          <a:p>
            <a:r>
              <a:rPr lang="en-US" dirty="0"/>
              <a:t>Assessing Malnutrition</a:t>
            </a:r>
          </a:p>
        </p:txBody>
      </p:sp>
      <p:sp>
        <p:nvSpPr>
          <p:cNvPr id="3" name="Content Placeholder 2">
            <a:extLst>
              <a:ext uri="{FF2B5EF4-FFF2-40B4-BE49-F238E27FC236}">
                <a16:creationId xmlns:a16="http://schemas.microsoft.com/office/drawing/2014/main" id="{ABF46A2B-6AE6-4B40-6FF9-25F1AD7AD701}"/>
              </a:ext>
            </a:extLst>
          </p:cNvPr>
          <p:cNvSpPr>
            <a:spLocks noGrp="1"/>
          </p:cNvSpPr>
          <p:nvPr>
            <p:ph sz="quarter" idx="1"/>
          </p:nvPr>
        </p:nvSpPr>
        <p:spPr>
          <a:xfrm>
            <a:off x="381000" y="1295400"/>
            <a:ext cx="5181600" cy="5029200"/>
          </a:xfrm>
        </p:spPr>
        <p:txBody>
          <a:bodyPr>
            <a:normAutofit fontScale="77500" lnSpcReduction="20000"/>
          </a:bodyPr>
          <a:lstStyle/>
          <a:p>
            <a:r>
              <a:rPr lang="en-US" dirty="0"/>
              <a:t>At Risks Groups: </a:t>
            </a:r>
          </a:p>
          <a:p>
            <a:pPr lvl="1"/>
            <a:r>
              <a:rPr lang="en-US" dirty="0">
                <a:solidFill>
                  <a:srgbClr val="0070C0"/>
                </a:solidFill>
              </a:rPr>
              <a:t>Individuals on GLP-1 or GIP RA or after metabolic surgery </a:t>
            </a:r>
          </a:p>
          <a:p>
            <a:pPr lvl="1"/>
            <a:r>
              <a:rPr lang="en-US" dirty="0">
                <a:solidFill>
                  <a:srgbClr val="0070C0"/>
                </a:solidFill>
              </a:rPr>
              <a:t>Individuals with multiple chronic conditions </a:t>
            </a:r>
          </a:p>
          <a:p>
            <a:pPr lvl="1"/>
            <a:r>
              <a:rPr lang="en-US" dirty="0">
                <a:solidFill>
                  <a:srgbClr val="0070C0"/>
                </a:solidFill>
              </a:rPr>
              <a:t>Older age groups </a:t>
            </a:r>
          </a:p>
          <a:p>
            <a:pPr lvl="1"/>
            <a:r>
              <a:rPr lang="en-US" dirty="0">
                <a:solidFill>
                  <a:srgbClr val="0070C0"/>
                </a:solidFill>
              </a:rPr>
              <a:t>Food insecurity and poverty </a:t>
            </a:r>
          </a:p>
          <a:p>
            <a:r>
              <a:rPr lang="en-US" dirty="0"/>
              <a:t>Screen: </a:t>
            </a:r>
          </a:p>
          <a:p>
            <a:pPr lvl="1"/>
            <a:r>
              <a:rPr lang="en-US" dirty="0"/>
              <a:t>For malnutrition and sarcopenia</a:t>
            </a:r>
          </a:p>
          <a:p>
            <a:r>
              <a:rPr lang="en-US" dirty="0"/>
              <a:t>Recommend:</a:t>
            </a:r>
          </a:p>
          <a:p>
            <a:pPr lvl="1"/>
            <a:r>
              <a:rPr lang="en-US" dirty="0"/>
              <a:t>Whole- food-based eating pattern</a:t>
            </a:r>
          </a:p>
          <a:p>
            <a:pPr lvl="1"/>
            <a:r>
              <a:rPr lang="en-US" dirty="0"/>
              <a:t>Adequate protein</a:t>
            </a:r>
          </a:p>
          <a:p>
            <a:pPr lvl="1"/>
            <a:r>
              <a:rPr lang="en-US" dirty="0"/>
              <a:t>Resistance training</a:t>
            </a:r>
          </a:p>
        </p:txBody>
      </p:sp>
      <p:pic>
        <p:nvPicPr>
          <p:cNvPr id="4" name="Picture 3">
            <a:extLst>
              <a:ext uri="{FF2B5EF4-FFF2-40B4-BE49-F238E27FC236}">
                <a16:creationId xmlns:a16="http://schemas.microsoft.com/office/drawing/2014/main" id="{5C8A3FA3-EE55-E710-E1CD-7B0EAEBD84C0}"/>
              </a:ext>
            </a:extLst>
          </p:cNvPr>
          <p:cNvPicPr>
            <a:picLocks noChangeAspect="1"/>
          </p:cNvPicPr>
          <p:nvPr/>
        </p:nvPicPr>
        <p:blipFill>
          <a:blip r:embed="rId3"/>
          <a:stretch>
            <a:fillRect/>
          </a:stretch>
        </p:blipFill>
        <p:spPr>
          <a:xfrm>
            <a:off x="5763057" y="6197349"/>
            <a:ext cx="3354817" cy="545273"/>
          </a:xfrm>
          <a:prstGeom prst="rect">
            <a:avLst/>
          </a:prstGeom>
        </p:spPr>
      </p:pic>
      <p:sp>
        <p:nvSpPr>
          <p:cNvPr id="6" name="TextBox 5">
            <a:extLst>
              <a:ext uri="{FF2B5EF4-FFF2-40B4-BE49-F238E27FC236}">
                <a16:creationId xmlns:a16="http://schemas.microsoft.com/office/drawing/2014/main" id="{3E232A7E-EAEE-A253-EA4E-3A3D7CAC4069}"/>
              </a:ext>
            </a:extLst>
          </p:cNvPr>
          <p:cNvSpPr txBox="1"/>
          <p:nvPr/>
        </p:nvSpPr>
        <p:spPr>
          <a:xfrm>
            <a:off x="5736553" y="1295400"/>
            <a:ext cx="3354817" cy="1754326"/>
          </a:xfrm>
          <a:prstGeom prst="rect">
            <a:avLst/>
          </a:prstGeom>
          <a:noFill/>
        </p:spPr>
        <p:txBody>
          <a:bodyPr wrap="square">
            <a:spAutoFit/>
          </a:bodyPr>
          <a:lstStyle/>
          <a:p>
            <a:r>
              <a:rPr lang="en-US" b="0" i="0" dirty="0">
                <a:solidFill>
                  <a:srgbClr val="383636"/>
                </a:solidFill>
                <a:effectLst/>
                <a:latin typeface="Helvetica Neue"/>
              </a:rPr>
              <a:t>Malnutrition is defined by the World Health Organization as “deficiencies, excesses, or imbalances in a person’s intake of energy and/or nutrients.” </a:t>
            </a:r>
            <a:endParaRPr lang="en-US" dirty="0"/>
          </a:p>
        </p:txBody>
      </p:sp>
      <p:pic>
        <p:nvPicPr>
          <p:cNvPr id="7" name="Picture 6" descr="Old woman fingers on mouth">
            <a:extLst>
              <a:ext uri="{FF2B5EF4-FFF2-40B4-BE49-F238E27FC236}">
                <a16:creationId xmlns:a16="http://schemas.microsoft.com/office/drawing/2014/main" id="{8D7C1C4B-E745-08AF-76A8-C340967CA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49726"/>
            <a:ext cx="835396" cy="2971800"/>
          </a:xfrm>
          <a:prstGeom prst="rect">
            <a:avLst/>
          </a:prstGeom>
        </p:spPr>
      </p:pic>
    </p:spTree>
    <p:extLst>
      <p:ext uri="{BB962C8B-B14F-4D97-AF65-F5344CB8AC3E}">
        <p14:creationId xmlns:p14="http://schemas.microsoft.com/office/powerpoint/2010/main" val="63894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a:xfrm>
            <a:off x="304800" y="152400"/>
            <a:ext cx="8382000" cy="686348"/>
          </a:xfrm>
        </p:spPr>
        <p:txBody>
          <a:bodyPr/>
          <a:lstStyle/>
          <a:p>
            <a:r>
              <a:rPr lang="en-US" dirty="0"/>
              <a:t>Actions of GLP-1 and GIP</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975724"/>
            <a:ext cx="9062720" cy="5012255"/>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pic>
        <p:nvPicPr>
          <p:cNvPr id="6" name="Picture 5">
            <a:extLst>
              <a:ext uri="{FF2B5EF4-FFF2-40B4-BE49-F238E27FC236}">
                <a16:creationId xmlns:a16="http://schemas.microsoft.com/office/drawing/2014/main" id="{E0B86BDB-569D-E857-D5B7-51F47B6D993A}"/>
              </a:ext>
            </a:extLst>
          </p:cNvPr>
          <p:cNvPicPr>
            <a:picLocks noChangeAspect="1"/>
          </p:cNvPicPr>
          <p:nvPr/>
        </p:nvPicPr>
        <p:blipFill>
          <a:blip r:embed="rId3"/>
          <a:stretch>
            <a:fillRect/>
          </a:stretch>
        </p:blipFill>
        <p:spPr>
          <a:xfrm>
            <a:off x="572831" y="1183621"/>
            <a:ext cx="8279647" cy="5358114"/>
          </a:xfrm>
          <a:prstGeom prst="rect">
            <a:avLst/>
          </a:prstGeom>
        </p:spPr>
      </p:pic>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477000" cy="3810000"/>
          </a:xfrm>
        </p:spPr>
        <p:txBody>
          <a:bodyPr rtlCol="0">
            <a:normAutofit fontScale="85000" lnSpcReduction="2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Watch for intestinal obstruction</a:t>
            </a:r>
          </a:p>
          <a:p>
            <a:pPr eaLnBrk="1" fontAlgn="auto" hangingPunct="1">
              <a:spcAft>
                <a:spcPts val="0"/>
              </a:spcAft>
              <a:defRPr/>
            </a:pPr>
            <a:r>
              <a:rPr lang="en-US" sz="2800" dirty="0">
                <a:solidFill>
                  <a:srgbClr val="0070C0"/>
                </a:solidFill>
              </a:rPr>
              <a:t>Use of non-FDA </a:t>
            </a:r>
            <a:r>
              <a:rPr lang="en-US" sz="2800" i="1" dirty="0">
                <a:solidFill>
                  <a:srgbClr val="0070C0"/>
                </a:solidFill>
              </a:rPr>
              <a:t>compounded</a:t>
            </a:r>
            <a:r>
              <a:rPr lang="en-US" sz="2800" dirty="0">
                <a:solidFill>
                  <a:srgbClr val="0070C0"/>
                </a:solidFill>
              </a:rPr>
              <a:t> products not recommended</a:t>
            </a:r>
          </a:p>
          <a:p>
            <a:pPr eaLnBrk="1" fontAlgn="auto" hangingPunct="1">
              <a:spcAft>
                <a:spcPts val="0"/>
              </a:spcAft>
              <a:defRPr/>
            </a:pPr>
            <a:r>
              <a:rPr lang="en-US" sz="2800" dirty="0">
                <a:solidFill>
                  <a:srgbClr val="0070C0"/>
                </a:solidFill>
              </a:rPr>
              <a:t>Avoid with history pancreatitis</a:t>
            </a:r>
          </a:p>
          <a:p>
            <a:pPr eaLnBrk="1" fontAlgn="auto" hangingPunct="1">
              <a:spcAft>
                <a:spcPts val="0"/>
              </a:spcAft>
              <a:defRPr/>
            </a:pPr>
            <a:r>
              <a:rPr lang="en-US" sz="2800" dirty="0">
                <a:solidFill>
                  <a:srgbClr val="0070C0"/>
                </a:solidFill>
              </a:rPr>
              <a:t>If on tirzepitide, use back up contraception for first 4 weeks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pic>
        <p:nvPicPr>
          <p:cNvPr id="2" name="Picture 1">
            <a:extLst>
              <a:ext uri="{FF2B5EF4-FFF2-40B4-BE49-F238E27FC236}">
                <a16:creationId xmlns:a16="http://schemas.microsoft.com/office/drawing/2014/main" id="{9AAE6078-C889-4AE4-5566-83D11C58C791}"/>
              </a:ext>
            </a:extLst>
          </p:cNvPr>
          <p:cNvPicPr>
            <a:picLocks noChangeAspect="1"/>
          </p:cNvPicPr>
          <p:nvPr/>
        </p:nvPicPr>
        <p:blipFill>
          <a:blip r:embed="rId4"/>
          <a:stretch>
            <a:fillRect/>
          </a:stretch>
        </p:blipFill>
        <p:spPr>
          <a:xfrm>
            <a:off x="6545929" y="4191000"/>
            <a:ext cx="2396469" cy="637949"/>
          </a:xfrm>
          <a:prstGeom prst="rect">
            <a:avLst/>
          </a:prstGeom>
        </p:spPr>
      </p:pic>
      <p:sp>
        <p:nvSpPr>
          <p:cNvPr id="5" name="TextBox 4">
            <a:extLst>
              <a:ext uri="{FF2B5EF4-FFF2-40B4-BE49-F238E27FC236}">
                <a16:creationId xmlns:a16="http://schemas.microsoft.com/office/drawing/2014/main" id="{D5594EAF-5AFA-04A9-31E4-11AC0FA0FB35}"/>
              </a:ext>
            </a:extLst>
          </p:cNvPr>
          <p:cNvSpPr txBox="1"/>
          <p:nvPr/>
        </p:nvSpPr>
        <p:spPr>
          <a:xfrm>
            <a:off x="609600" y="5235597"/>
            <a:ext cx="7924800" cy="1323439"/>
          </a:xfrm>
          <a:prstGeom prst="rect">
            <a:avLst/>
          </a:prstGeom>
          <a:solidFill>
            <a:schemeClr val="bg2"/>
          </a:solidFill>
        </p:spPr>
        <p:txBody>
          <a:bodyPr wrap="square">
            <a:spAutoFit/>
          </a:bodyPr>
          <a:lstStyle/>
          <a:p>
            <a:pPr marL="0" marR="0"/>
            <a:r>
              <a:rPr lang="en-US" sz="2000" dirty="0">
                <a:effectLst/>
                <a:latin typeface="Aptos" panose="020B0004020202020204" pitchFamily="34" charset="0"/>
                <a:ea typeface="Aptos" panose="020B0004020202020204" pitchFamily="34" charset="0"/>
                <a:cs typeface="Aptos" panose="020B0004020202020204" pitchFamily="34" charset="0"/>
              </a:rPr>
              <a:t>Sudden discontinuation of semaglutide and tirzepitide results in regain of one-half to two-thirds of the weight loss within 1 year. </a:t>
            </a:r>
            <a:r>
              <a:rPr lang="en-US" sz="2000" dirty="0">
                <a:latin typeface="Aptos" panose="020B0004020202020204" pitchFamily="34" charset="0"/>
                <a:ea typeface="Aptos" panose="020B0004020202020204" pitchFamily="34" charset="0"/>
                <a:cs typeface="Aptos" panose="020B0004020202020204" pitchFamily="34" charset="0"/>
              </a:rPr>
              <a:t>Consider trying </a:t>
            </a:r>
            <a:r>
              <a:rPr lang="en-US" sz="2000" dirty="0">
                <a:effectLst/>
                <a:latin typeface="Aptos" panose="020B0004020202020204" pitchFamily="34" charset="0"/>
                <a:ea typeface="Aptos" panose="020B0004020202020204" pitchFamily="34" charset="0"/>
                <a:cs typeface="Aptos" panose="020B0004020202020204" pitchFamily="34" charset="0"/>
              </a:rPr>
              <a:t>lowest effective dose, using intermittent therapy, or stopping medication followed by close weight monitoring.</a:t>
            </a:r>
          </a:p>
        </p:txBody>
      </p:sp>
    </p:spTree>
    <p:extLst>
      <p:ext uri="{BB962C8B-B14F-4D97-AF65-F5344CB8AC3E}">
        <p14:creationId xmlns:p14="http://schemas.microsoft.com/office/powerpoint/2010/main" val="19952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12</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A121-EA82-EEE7-77CD-A099ED2B9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2BDE6-0BA0-D5DB-C65B-903A1BE3062F}"/>
              </a:ext>
            </a:extLst>
          </p:cNvPr>
          <p:cNvSpPr>
            <a:spLocks noGrp="1"/>
          </p:cNvSpPr>
          <p:nvPr>
            <p:ph type="title"/>
          </p:nvPr>
        </p:nvSpPr>
        <p:spPr>
          <a:xfrm>
            <a:off x="457200" y="228600"/>
            <a:ext cx="8229600" cy="702418"/>
          </a:xfrm>
        </p:spPr>
        <p:txBody>
          <a:bodyPr>
            <a:normAutofit/>
          </a:bodyPr>
          <a:lstStyle/>
          <a:p>
            <a:r>
              <a:rPr lang="en-US" dirty="0"/>
              <a:t>Let’s Break it Down ADA 2025</a:t>
            </a:r>
          </a:p>
        </p:txBody>
      </p:sp>
      <p:pic>
        <p:nvPicPr>
          <p:cNvPr id="4" name="Picture 3">
            <a:extLst>
              <a:ext uri="{FF2B5EF4-FFF2-40B4-BE49-F238E27FC236}">
                <a16:creationId xmlns:a16="http://schemas.microsoft.com/office/drawing/2014/main" id="{A5222D3A-5FA6-A1D7-E9CB-CC328297E9ED}"/>
              </a:ext>
            </a:extLst>
          </p:cNvPr>
          <p:cNvPicPr>
            <a:picLocks noChangeAspect="1"/>
          </p:cNvPicPr>
          <p:nvPr/>
        </p:nvPicPr>
        <p:blipFill>
          <a:blip r:embed="rId2"/>
          <a:stretch>
            <a:fillRect/>
          </a:stretch>
        </p:blipFill>
        <p:spPr>
          <a:xfrm>
            <a:off x="457200" y="0"/>
            <a:ext cx="8245406" cy="6858000"/>
          </a:xfrm>
          <a:prstGeom prst="rect">
            <a:avLst/>
          </a:prstGeom>
        </p:spPr>
      </p:pic>
      <p:pic>
        <p:nvPicPr>
          <p:cNvPr id="8" name="Picture 7">
            <a:extLst>
              <a:ext uri="{FF2B5EF4-FFF2-40B4-BE49-F238E27FC236}">
                <a16:creationId xmlns:a16="http://schemas.microsoft.com/office/drawing/2014/main" id="{8FA95F1E-F229-6714-2CE8-1907E9DA74BF}"/>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42420F6B-86A9-77AC-81FF-E851FC0A8913}"/>
              </a:ext>
            </a:extLst>
          </p:cNvPr>
          <p:cNvPicPr>
            <a:picLocks noChangeAspect="1"/>
          </p:cNvPicPr>
          <p:nvPr/>
        </p:nvPicPr>
        <p:blipFill>
          <a:blip r:embed="rId4"/>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A7E4C80F-78F8-B46C-0A17-2E1C23A660DD}"/>
              </a:ext>
            </a:extLst>
          </p:cNvPr>
          <p:cNvSpPr/>
          <p:nvPr/>
        </p:nvSpPr>
        <p:spPr>
          <a:xfrm flipH="1">
            <a:off x="6109798" y="1188952"/>
            <a:ext cx="890204"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944F313-C776-14F3-A672-21F522EAA78D}"/>
              </a:ext>
            </a:extLst>
          </p:cNvPr>
          <p:cNvSpPr/>
          <p:nvPr/>
        </p:nvSpPr>
        <p:spPr>
          <a:xfrm>
            <a:off x="441394" y="2667000"/>
            <a:ext cx="2301806"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C12FE9-D7DF-5EFF-3BEC-0A4F5AA8BCDA}"/>
              </a:ext>
            </a:extLst>
          </p:cNvPr>
          <p:cNvSpPr/>
          <p:nvPr/>
        </p:nvSpPr>
        <p:spPr>
          <a:xfrm>
            <a:off x="3694840" y="3381102"/>
            <a:ext cx="2301806" cy="225769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59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872947"/>
          </a:xfrm>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604053"/>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292604403"/>
                    </a:ext>
                  </a:extLst>
                </a:gridCol>
                <a:gridCol w="1828800">
                  <a:extLst>
                    <a:ext uri="{9D8B030D-6E8A-4147-A177-3AD203B41FA5}">
                      <a16:colId xmlns:a16="http://schemas.microsoft.com/office/drawing/2014/main" val="3799880676"/>
                    </a:ext>
                  </a:extLst>
                </a:gridCol>
                <a:gridCol w="1524000">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 Kidney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r>
                        <a:rPr lang="en-US" dirty="0">
                          <a:solidFill>
                            <a:srgbClr val="0070C0"/>
                          </a:solidFill>
                          <a:highlight>
                            <a:srgbClr val="FFFF00"/>
                          </a:highlight>
                        </a:rPr>
                        <a:t>Kidney protective</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pic>
        <p:nvPicPr>
          <p:cNvPr id="3" name="Picture 2">
            <a:extLst>
              <a:ext uri="{FF2B5EF4-FFF2-40B4-BE49-F238E27FC236}">
                <a16:creationId xmlns:a16="http://schemas.microsoft.com/office/drawing/2014/main" id="{C9040758-61D3-DE41-C02D-F51B66D62182}"/>
              </a:ext>
            </a:extLst>
          </p:cNvPr>
          <p:cNvPicPr>
            <a:picLocks noChangeAspect="1"/>
          </p:cNvPicPr>
          <p:nvPr/>
        </p:nvPicPr>
        <p:blipFill>
          <a:blip r:embed="rId3"/>
          <a:stretch>
            <a:fillRect/>
          </a:stretch>
        </p:blipFill>
        <p:spPr>
          <a:xfrm>
            <a:off x="6330489" y="2982811"/>
            <a:ext cx="2396469" cy="637949"/>
          </a:xfrm>
          <a:prstGeom prst="rect">
            <a:avLst/>
          </a:prstGeom>
        </p:spPr>
      </p:pic>
      <p:sp>
        <p:nvSpPr>
          <p:cNvPr id="5" name="TextBox 4">
            <a:extLst>
              <a:ext uri="{FF2B5EF4-FFF2-40B4-BE49-F238E27FC236}">
                <a16:creationId xmlns:a16="http://schemas.microsoft.com/office/drawing/2014/main" id="{57D0E662-2043-453F-CA09-103629455F86}"/>
              </a:ext>
            </a:extLst>
          </p:cNvPr>
          <p:cNvSpPr txBox="1"/>
          <p:nvPr/>
        </p:nvSpPr>
        <p:spPr>
          <a:xfrm>
            <a:off x="457200" y="1025347"/>
            <a:ext cx="8269758" cy="923330"/>
          </a:xfrm>
          <a:prstGeom prst="rect">
            <a:avLst/>
          </a:prstGeom>
          <a:solidFill>
            <a:schemeClr val="bg1"/>
          </a:solidFill>
        </p:spPr>
        <p:txBody>
          <a:bodyPr wrap="square">
            <a:spAutoFit/>
          </a:bodyPr>
          <a:lstStyle/>
          <a:p>
            <a:pPr marL="0" marR="0"/>
            <a:r>
              <a:rPr lang="en-US" dirty="0">
                <a:latin typeface="Aptos" panose="020B0004020202020204" pitchFamily="34" charset="0"/>
                <a:ea typeface="Aptos" panose="020B0004020202020204" pitchFamily="34" charset="0"/>
                <a:cs typeface="Times New Roman" panose="02020603050405020304" pitchFamily="18" charset="0"/>
              </a:rPr>
              <a:t>“R</a:t>
            </a:r>
            <a:r>
              <a:rPr lang="en-US" sz="1800" dirty="0">
                <a:effectLst/>
                <a:latin typeface="Aptos" panose="020B0004020202020204" pitchFamily="34" charset="0"/>
                <a:ea typeface="Aptos" panose="020B0004020202020204" pitchFamily="34" charset="0"/>
                <a:cs typeface="Times New Roman" panose="02020603050405020304" pitchFamily="18" charset="0"/>
              </a:rPr>
              <a:t>ecent clinical trial suggests that the GLP-1 RA semaglutide has beneficial effect on CVD, mortality, and kidney outcomes among people with CKD</a:t>
            </a:r>
            <a:r>
              <a:rPr lang="en-US" dirty="0">
                <a:latin typeface="Aptos" panose="020B0004020202020204" pitchFamily="34" charset="0"/>
                <a:ea typeface="Aptos" panose="020B0004020202020204" pitchFamily="34" charset="0"/>
                <a:cs typeface="Times New Roman" panose="02020603050405020304" pitchFamily="18" charset="0"/>
              </a:rPr>
              <a:t> - </a:t>
            </a:r>
            <a:r>
              <a:rPr lang="en-US" sz="1800" dirty="0">
                <a:effectLst/>
                <a:latin typeface="Aptos" panose="020B0004020202020204" pitchFamily="34" charset="0"/>
                <a:ea typeface="Aptos" panose="020B0004020202020204" pitchFamily="34" charset="0"/>
                <a:cs typeface="Times New Roman" panose="02020603050405020304" pitchFamily="18" charset="0"/>
              </a:rPr>
              <a:t>recommend that semaglutide be used as another first-line agent for people with CKD”.</a:t>
            </a:r>
          </a:p>
        </p:txBody>
      </p:sp>
    </p:spTree>
    <p:extLst>
      <p:ext uri="{BB962C8B-B14F-4D97-AF65-F5344CB8AC3E}">
        <p14:creationId xmlns:p14="http://schemas.microsoft.com/office/powerpoint/2010/main" val="341606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a:xfrm>
            <a:off x="457200" y="1219200"/>
            <a:ext cx="4041648" cy="5562600"/>
          </a:xfrm>
        </p:spPr>
        <p:txBody>
          <a:bodyPr>
            <a:normAutofit lnSpcReduction="10000"/>
          </a:bodyPr>
          <a:lstStyle/>
          <a:p>
            <a:pPr>
              <a:lnSpc>
                <a:spcPct val="120000"/>
              </a:lnSpc>
            </a:pPr>
            <a:r>
              <a:rPr lang="en-US" sz="3100" dirty="0"/>
              <a:t>Liraglutide:    </a:t>
            </a:r>
          </a:p>
          <a:p>
            <a:pPr lvl="1">
              <a:lnSpc>
                <a:spcPct val="120000"/>
              </a:lnSpc>
            </a:pPr>
            <a:r>
              <a:rPr lang="en-US" dirty="0"/>
              <a:t>Victoza 1.8 mg (diabetes)</a:t>
            </a:r>
          </a:p>
          <a:p>
            <a:pPr lvl="1">
              <a:lnSpc>
                <a:spcPct val="120000"/>
              </a:lnSpc>
            </a:pPr>
            <a:r>
              <a:rPr lang="en-US" dirty="0" err="1"/>
              <a:t>Saxenda</a:t>
            </a:r>
            <a:r>
              <a:rPr lang="en-US" dirty="0"/>
              <a:t> 3 mg (</a:t>
            </a:r>
            <a:r>
              <a:rPr lang="en-US" dirty="0" err="1"/>
              <a:t>wt</a:t>
            </a:r>
            <a:r>
              <a:rPr lang="en-US" dirty="0"/>
              <a:t> loss) </a:t>
            </a:r>
          </a:p>
          <a:p>
            <a:pPr lvl="1">
              <a:lnSpc>
                <a:spcPct val="120000"/>
              </a:lnSpc>
            </a:pPr>
            <a:r>
              <a:rPr lang="en-US" dirty="0">
                <a:solidFill>
                  <a:srgbClr val="0070C0"/>
                </a:solidFill>
              </a:rPr>
              <a:t>6% </a:t>
            </a:r>
            <a:r>
              <a:rPr lang="en-US" dirty="0" err="1">
                <a:solidFill>
                  <a:srgbClr val="0070C0"/>
                </a:solidFill>
              </a:rPr>
              <a:t>wt</a:t>
            </a:r>
            <a:r>
              <a:rPr lang="en-US" dirty="0">
                <a:solidFill>
                  <a:srgbClr val="0070C0"/>
                </a:solidFill>
              </a:rPr>
              <a:t> loss, $1349 a mo</a:t>
            </a:r>
          </a:p>
          <a:p>
            <a:pPr>
              <a:lnSpc>
                <a:spcPct val="120000"/>
              </a:lnSpc>
            </a:pPr>
            <a:r>
              <a:rPr lang="en-US" sz="3100" dirty="0"/>
              <a:t>Semaglutide:</a:t>
            </a:r>
          </a:p>
          <a:p>
            <a:pPr>
              <a:lnSpc>
                <a:spcPct val="120000"/>
              </a:lnSpc>
            </a:pPr>
            <a:r>
              <a:rPr lang="en-US" sz="2600" dirty="0"/>
              <a:t>Ozempic 2mg (diabetes)</a:t>
            </a:r>
          </a:p>
          <a:p>
            <a:pPr lvl="1">
              <a:lnSpc>
                <a:spcPct val="120000"/>
              </a:lnSpc>
            </a:pPr>
            <a:r>
              <a:rPr lang="en-US" sz="2600" dirty="0" err="1"/>
              <a:t>Wegovy</a:t>
            </a:r>
            <a:r>
              <a:rPr lang="en-US" sz="2600" dirty="0"/>
              <a:t> 2.4mg </a:t>
            </a:r>
            <a:r>
              <a:rPr lang="en-US" dirty="0"/>
              <a:t>(</a:t>
            </a:r>
            <a:r>
              <a:rPr lang="en-US" dirty="0" err="1"/>
              <a:t>wt</a:t>
            </a:r>
            <a:r>
              <a:rPr lang="en-US" dirty="0"/>
              <a:t> loss)</a:t>
            </a:r>
            <a:endParaRPr lang="en-US" sz="2600" dirty="0"/>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$1349 a mo</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4722694" y="1244591"/>
            <a:ext cx="4116506" cy="4937760"/>
          </a:xfrm>
        </p:spPr>
        <p:txBody>
          <a:bodyPr>
            <a:normAutofit lnSpcReduction="10000"/>
          </a:bodyPr>
          <a:lstStyle/>
          <a:p>
            <a:pPr>
              <a:lnSpc>
                <a:spcPct val="120000"/>
              </a:lnSpc>
            </a:pPr>
            <a:r>
              <a:rPr lang="en-US" sz="2800" dirty="0" err="1"/>
              <a:t>Tirzepatide</a:t>
            </a:r>
            <a:endParaRPr lang="en-US" sz="2800" dirty="0"/>
          </a:p>
          <a:p>
            <a:pPr lvl="1">
              <a:lnSpc>
                <a:spcPct val="120000"/>
              </a:lnSpc>
            </a:pPr>
            <a:r>
              <a:rPr lang="en-US" dirty="0"/>
              <a:t>Mounjaro 15mg (diabetes)</a:t>
            </a:r>
          </a:p>
          <a:p>
            <a:pPr lvl="1">
              <a:lnSpc>
                <a:spcPct val="120000"/>
              </a:lnSpc>
            </a:pPr>
            <a:r>
              <a:rPr lang="en-US" dirty="0" err="1"/>
              <a:t>Zepbound</a:t>
            </a:r>
            <a:r>
              <a:rPr lang="en-US" dirty="0"/>
              <a:t> (</a:t>
            </a:r>
            <a:r>
              <a:rPr lang="en-US" dirty="0" err="1"/>
              <a:t>wt</a:t>
            </a:r>
            <a:r>
              <a:rPr lang="en-US" dirty="0"/>
              <a:t> loss) </a:t>
            </a:r>
          </a:p>
          <a:p>
            <a:pPr lvl="1">
              <a:lnSpc>
                <a:spcPct val="120000"/>
              </a:lnSpc>
            </a:pPr>
            <a:r>
              <a:rPr lang="en-US" dirty="0">
                <a:solidFill>
                  <a:srgbClr val="0070C0"/>
                </a:solidFill>
              </a:rPr>
              <a:t>13% </a:t>
            </a:r>
            <a:r>
              <a:rPr lang="en-US" dirty="0" err="1">
                <a:solidFill>
                  <a:srgbClr val="0070C0"/>
                </a:solidFill>
              </a:rPr>
              <a:t>wt</a:t>
            </a:r>
            <a:r>
              <a:rPr lang="en-US" dirty="0">
                <a:solidFill>
                  <a:srgbClr val="0070C0"/>
                </a:solidFill>
              </a:rPr>
              <a:t> loss - $1056 a mo</a:t>
            </a:r>
          </a:p>
          <a:p>
            <a:pPr marL="0" indent="0">
              <a:lnSpc>
                <a:spcPct val="120000"/>
              </a:lnSpc>
              <a:buNone/>
            </a:pPr>
            <a:br>
              <a:rPr lang="en-US" sz="2800" dirty="0">
                <a:solidFill>
                  <a:srgbClr val="0070C0"/>
                </a:solidFill>
              </a:rPr>
            </a:b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Tree>
    <p:custDataLst>
      <p:tags r:id="rId1"/>
    </p:custDataLst>
    <p:extLst>
      <p:ext uri="{BB962C8B-B14F-4D97-AF65-F5344CB8AC3E}">
        <p14:creationId xmlns:p14="http://schemas.microsoft.com/office/powerpoint/2010/main" val="24130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Exercise Standards	</a:t>
            </a:r>
          </a:p>
        </p:txBody>
      </p:sp>
      <p:sp>
        <p:nvSpPr>
          <p:cNvPr id="3" name="Content Placeholder 2"/>
          <p:cNvSpPr>
            <a:spLocks noGrp="1"/>
          </p:cNvSpPr>
          <p:nvPr>
            <p:ph type="body" sz="half" idx="1"/>
          </p:nvPr>
        </p:nvSpPr>
        <p:spPr>
          <a:xfrm>
            <a:off x="455613" y="1522413"/>
            <a:ext cx="5183188" cy="5335587"/>
          </a:xfrm>
        </p:spPr>
        <p:txBody>
          <a:bodyPr>
            <a:normAutofit/>
          </a:bodyPr>
          <a:lstStyle/>
          <a:p>
            <a:pPr>
              <a:lnSpc>
                <a:spcPct val="90000"/>
              </a:lnSpc>
            </a:pPr>
            <a:r>
              <a:rPr lang="en-US" sz="2800" dirty="0"/>
              <a:t>Adults – 150 min/</a:t>
            </a:r>
            <a:r>
              <a:rPr lang="en-US" sz="2800" dirty="0" err="1"/>
              <a:t>wk</a:t>
            </a:r>
            <a:r>
              <a:rPr lang="en-US" sz="2800" dirty="0"/>
              <a:t> moderate intensity </a:t>
            </a:r>
          </a:p>
          <a:p>
            <a:pPr lvl="1">
              <a:lnSpc>
                <a:spcPct val="90000"/>
              </a:lnSpc>
            </a:pPr>
            <a:r>
              <a:rPr lang="en-US" sz="2800" dirty="0"/>
              <a:t>over 3 days a week.</a:t>
            </a:r>
          </a:p>
          <a:p>
            <a:pPr lvl="1">
              <a:lnSpc>
                <a:spcPct val="90000"/>
              </a:lnSpc>
            </a:pPr>
            <a:r>
              <a:rPr lang="en-US" sz="2800" dirty="0"/>
              <a:t>Don’t miss &gt; 2 consecutive days w/out exercise</a:t>
            </a:r>
          </a:p>
          <a:p>
            <a:pPr lvl="1">
              <a:lnSpc>
                <a:spcPct val="90000"/>
              </a:lnSpc>
            </a:pPr>
            <a:r>
              <a:rPr lang="en-US" sz="2800" dirty="0"/>
              <a:t>Get up every 30 mins - Reduce sedentary time </a:t>
            </a:r>
          </a:p>
          <a:p>
            <a:pPr lvl="1">
              <a:lnSpc>
                <a:spcPct val="90000"/>
              </a:lnSpc>
            </a:pPr>
            <a:r>
              <a:rPr lang="en-US" sz="2800" dirty="0"/>
              <a:t>Flexibility and balance training 2-3 </a:t>
            </a:r>
            <a:r>
              <a:rPr lang="en-US" sz="2800" dirty="0" err="1"/>
              <a:t>xs</a:t>
            </a:r>
            <a:r>
              <a:rPr lang="en-US" sz="2800" dirty="0"/>
              <a:t> a week (Yoga and Tai Chi)</a:t>
            </a:r>
          </a:p>
          <a:p>
            <a:pPr lvl="1">
              <a:lnSpc>
                <a:spcPct val="90000"/>
              </a:lnSpc>
            </a:pPr>
            <a:r>
              <a:rPr lang="en-US" sz="2800" dirty="0"/>
              <a:t>T1 and T2 – resistance training 2 -3 x’s a week</a:t>
            </a:r>
          </a:p>
        </p:txBody>
      </p:sp>
      <p:pic>
        <p:nvPicPr>
          <p:cNvPr id="5" name="Picture 4" descr="Father and daughters exercising">
            <a:extLst>
              <a:ext uri="{FF2B5EF4-FFF2-40B4-BE49-F238E27FC236}">
                <a16:creationId xmlns:a16="http://schemas.microsoft.com/office/drawing/2014/main" id="{66675660-1454-4FC5-431F-9641AAA96656}"/>
              </a:ext>
            </a:extLst>
          </p:cNvPr>
          <p:cNvPicPr>
            <a:picLocks noChangeAspect="1"/>
          </p:cNvPicPr>
          <p:nvPr/>
        </p:nvPicPr>
        <p:blipFill>
          <a:blip r:embed="rId2" cstate="print">
            <a:extLst>
              <a:ext uri="{28A0092B-C50C-407E-A947-70E740481C1C}">
                <a14:useLocalDpi xmlns:a14="http://schemas.microsoft.com/office/drawing/2010/main" val="0"/>
              </a:ext>
            </a:extLst>
          </a:blip>
          <a:srcRect l="15179" r="16870"/>
          <a:stretch/>
        </p:blipFill>
        <p:spPr>
          <a:xfrm>
            <a:off x="5938838" y="1603637"/>
            <a:ext cx="2743200" cy="2684613"/>
          </a:xfrm>
          <a:prstGeom prst="rect">
            <a:avLst/>
          </a:prstGeom>
          <a:noFill/>
        </p:spPr>
      </p:pic>
    </p:spTree>
    <p:extLst>
      <p:ext uri="{BB962C8B-B14F-4D97-AF65-F5344CB8AC3E}">
        <p14:creationId xmlns:p14="http://schemas.microsoft.com/office/powerpoint/2010/main" val="6605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 truth</a:t>
            </a:r>
          </a:p>
        </p:txBody>
      </p:sp>
      <p:sp>
        <p:nvSpPr>
          <p:cNvPr id="3" name="Content Placeholder 2"/>
          <p:cNvSpPr>
            <a:spLocks noGrp="1"/>
          </p:cNvSpPr>
          <p:nvPr>
            <p:ph sz="quarter" idx="1"/>
          </p:nvPr>
        </p:nvSpPr>
        <p:spPr>
          <a:xfrm>
            <a:off x="457200" y="1219200"/>
            <a:ext cx="6705600" cy="4937760"/>
          </a:xfrm>
        </p:spPr>
        <p:txBody>
          <a:bodyPr>
            <a:normAutofit fontScale="92500"/>
          </a:bodyPr>
          <a:lstStyle/>
          <a:p>
            <a:r>
              <a:rPr lang="en-US" dirty="0"/>
              <a:t>Exercise alone doesn’t cause weight loss</a:t>
            </a:r>
          </a:p>
          <a:p>
            <a:r>
              <a:rPr lang="en-US" dirty="0"/>
              <a:t>But….</a:t>
            </a:r>
          </a:p>
          <a:p>
            <a:pPr lvl="1"/>
            <a:r>
              <a:rPr lang="en-US" dirty="0"/>
              <a:t>It helps keep weight off</a:t>
            </a:r>
          </a:p>
          <a:p>
            <a:pPr lvl="1"/>
            <a:r>
              <a:rPr lang="en-US" dirty="0"/>
              <a:t>Decreases visceral adiposity</a:t>
            </a:r>
          </a:p>
          <a:p>
            <a:pPr lvl="1"/>
            <a:r>
              <a:rPr lang="en-US" dirty="0"/>
              <a:t>Decreases CV Risk</a:t>
            </a:r>
          </a:p>
          <a:p>
            <a:pPr marL="274320" lvl="1" indent="0">
              <a:buNone/>
            </a:pPr>
            <a:endParaRPr lang="en-US" dirty="0"/>
          </a:p>
          <a:p>
            <a:pPr marL="274320" lvl="1" indent="0">
              <a:buNone/>
            </a:pPr>
            <a:endParaRPr lang="en-US" dirty="0"/>
          </a:p>
          <a:p>
            <a:r>
              <a:rPr lang="en-US" dirty="0"/>
              <a:t>To combat the rise in body weight, we need to change the food environment</a:t>
            </a:r>
          </a:p>
          <a:p>
            <a:r>
              <a:rPr lang="en-US" dirty="0"/>
              <a:t>“You cannot outrun an unhealthy diet”. </a:t>
            </a:r>
          </a:p>
        </p:txBody>
      </p:sp>
      <p:pic>
        <p:nvPicPr>
          <p:cNvPr id="4" name="Picture 3"/>
          <p:cNvPicPr>
            <a:picLocks noChangeAspect="1"/>
          </p:cNvPicPr>
          <p:nvPr/>
        </p:nvPicPr>
        <p:blipFill>
          <a:blip r:embed="rId2"/>
          <a:stretch>
            <a:fillRect/>
          </a:stretch>
        </p:blipFill>
        <p:spPr>
          <a:xfrm>
            <a:off x="5510212" y="1707464"/>
            <a:ext cx="2543175" cy="2522466"/>
          </a:xfrm>
          <a:prstGeom prst="rect">
            <a:avLst/>
          </a:prstGeom>
        </p:spPr>
      </p:pic>
    </p:spTree>
    <p:extLst>
      <p:ext uri="{BB962C8B-B14F-4D97-AF65-F5344CB8AC3E}">
        <p14:creationId xmlns:p14="http://schemas.microsoft.com/office/powerpoint/2010/main" val="226867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611188" y="1676400"/>
            <a:ext cx="4037012" cy="4497387"/>
          </a:xfrm>
        </p:spPr>
        <p:txBody>
          <a:bodyPr>
            <a:normAutofit/>
          </a:bodyPr>
          <a:lstStyle/>
          <a:p>
            <a:pPr>
              <a:defRPr/>
            </a:pPr>
            <a:r>
              <a:rPr lang="en-US" sz="3600" b="1" dirty="0">
                <a:solidFill>
                  <a:srgbClr val="7030A0"/>
                </a:solidFill>
              </a:rPr>
              <a:t>“</a:t>
            </a:r>
            <a:r>
              <a:rPr lang="en-US" sz="3600" b="1" dirty="0" err="1">
                <a:solidFill>
                  <a:srgbClr val="7030A0"/>
                </a:solidFill>
              </a:rPr>
              <a:t>Passagiata</a:t>
            </a:r>
            <a:r>
              <a:rPr lang="en-US" sz="3600" b="1" dirty="0">
                <a:solidFill>
                  <a:srgbClr val="7030A0"/>
                </a:solidFill>
              </a:rPr>
              <a:t>” – take an after meal stroll</a:t>
            </a:r>
          </a:p>
          <a:p>
            <a:pPr>
              <a:defRPr/>
            </a:pPr>
            <a:r>
              <a:rPr lang="en-US" dirty="0"/>
              <a:t>Exercise decreases A1C  0.7%</a:t>
            </a:r>
          </a:p>
          <a:p>
            <a:pPr>
              <a:defRPr/>
            </a:pPr>
            <a:r>
              <a:rPr lang="en-US" dirty="0"/>
              <a:t>No change in body wt, but 48% loss in visceral fat.</a:t>
            </a:r>
          </a:p>
        </p:txBody>
      </p:sp>
      <p:sp>
        <p:nvSpPr>
          <p:cNvPr id="4" name="Content Placeholder 3"/>
          <p:cNvSpPr>
            <a:spLocks noGrp="1"/>
          </p:cNvSpPr>
          <p:nvPr>
            <p:ph sz="half" idx="2"/>
          </p:nvPr>
        </p:nvSpPr>
        <p:spPr>
          <a:xfrm>
            <a:off x="4724400" y="2514600"/>
            <a:ext cx="4037013" cy="4497387"/>
          </a:xfrm>
        </p:spPr>
        <p:txBody>
          <a:bodyPr>
            <a:normAutofit/>
          </a:bodyPr>
          <a:lstStyle/>
          <a:p>
            <a:pPr marL="0" indent="0">
              <a:buNone/>
              <a:defRPr/>
            </a:pPr>
            <a:r>
              <a:rPr lang="en-US" sz="3600" dirty="0">
                <a:solidFill>
                  <a:srgbClr val="C00000"/>
                </a:solidFill>
              </a:rPr>
              <a:t>“Every minute of activity lowers blood sugar one point.”</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a:t>
            </a:r>
            <a:endParaRPr lang="en-US" sz="2800"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5861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lstStyle/>
          <a:p>
            <a:r>
              <a:rPr lang="en-US" dirty="0"/>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normAutofit fontScale="92500"/>
          </a:bodyPr>
          <a:lstStyle/>
          <a:p>
            <a:r>
              <a:rPr lang="en-US" dirty="0"/>
              <a:t>Standardized report with visual cues for those on CGM devices</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2"/>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r>
              <a:rPr lang="en-US" sz="2400" dirty="0">
                <a:solidFill>
                  <a:srgbClr val="0070C0"/>
                </a:solidFill>
              </a:rPr>
              <a:t>For those with frailty or at high risk of hypoglycemia recommend:</a:t>
            </a:r>
          </a:p>
          <a:p>
            <a:r>
              <a:rPr lang="en-US" sz="2400" dirty="0"/>
              <a:t>- Target of 50% time in range</a:t>
            </a:r>
          </a:p>
          <a:p>
            <a:r>
              <a:rPr lang="en-US" sz="2400" dirty="0"/>
              <a:t>- Less than1% time below range</a:t>
            </a:r>
            <a:endParaRPr lang="en-US" sz="2000" dirty="0"/>
          </a:p>
        </p:txBody>
      </p:sp>
      <p:pic>
        <p:nvPicPr>
          <p:cNvPr id="6" name="Picture 5">
            <a:extLst>
              <a:ext uri="{FF2B5EF4-FFF2-40B4-BE49-F238E27FC236}">
                <a16:creationId xmlns:a16="http://schemas.microsoft.com/office/drawing/2014/main" id="{9EC3F7FC-787B-66F0-1593-58AF12F4E1CE}"/>
              </a:ext>
            </a:extLst>
          </p:cNvPr>
          <p:cNvPicPr>
            <a:picLocks noChangeAspect="1"/>
          </p:cNvPicPr>
          <p:nvPr/>
        </p:nvPicPr>
        <p:blipFill>
          <a:blip r:embed="rId3"/>
          <a:stretch>
            <a:fillRect/>
          </a:stretch>
        </p:blipFill>
        <p:spPr>
          <a:xfrm>
            <a:off x="4797399" y="6314235"/>
            <a:ext cx="4329395" cy="412030"/>
          </a:xfrm>
          <a:prstGeom prst="rect">
            <a:avLst/>
          </a:prstGeom>
        </p:spPr>
      </p:pic>
    </p:spTree>
    <p:extLst>
      <p:ext uri="{BB962C8B-B14F-4D97-AF65-F5344CB8AC3E}">
        <p14:creationId xmlns:p14="http://schemas.microsoft.com/office/powerpoint/2010/main" val="25643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13114F9B-0F04-406B-99C9-BA89D7576191}"/>
              </a:ext>
            </a:extLst>
          </p:cNvPr>
          <p:cNvSpPr txBox="1">
            <a:spLocks noChangeArrowheads="1"/>
          </p:cNvSpPr>
          <p:nvPr/>
        </p:nvSpPr>
        <p:spPr bwMode="auto">
          <a:xfrm>
            <a:off x="17222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American Diabetes Association </a:t>
            </a:r>
            <a:r>
              <a:rPr lang="en-GB" altLang="en-US" sz="1089" b="1" dirty="0" err="1">
                <a:latin typeface="Arial" panose="020B0604020202020204" pitchFamily="34" charset="0"/>
              </a:rPr>
              <a:t>Dia</a:t>
            </a:r>
            <a:r>
              <a:rPr lang="en-GB" altLang="en-US" sz="1089" b="1" dirty="0">
                <a:latin typeface="Arial" panose="020B0604020202020204" pitchFamily="34" charset="0"/>
              </a:rPr>
              <a:t> Care 2022 6.2 45- S89</a:t>
            </a:r>
          </a:p>
        </p:txBody>
      </p:sp>
      <p:pic>
        <p:nvPicPr>
          <p:cNvPr id="8" name="Picture 7">
            <a:extLst>
              <a:ext uri="{FF2B5EF4-FFF2-40B4-BE49-F238E27FC236}">
                <a16:creationId xmlns:a16="http://schemas.microsoft.com/office/drawing/2014/main" id="{12CB9334-15AC-F51D-789E-03D18D9DA6CB}"/>
              </a:ext>
            </a:extLst>
          </p:cNvPr>
          <p:cNvPicPr>
            <a:picLocks noChangeAspect="1"/>
          </p:cNvPicPr>
          <p:nvPr/>
        </p:nvPicPr>
        <p:blipFill>
          <a:blip r:embed="rId3"/>
          <a:stretch>
            <a:fillRect/>
          </a:stretch>
        </p:blipFill>
        <p:spPr>
          <a:xfrm rot="16200000">
            <a:off x="6171109" y="3293809"/>
            <a:ext cx="4877481" cy="466790"/>
          </a:xfrm>
          <a:prstGeom prst="rect">
            <a:avLst/>
          </a:prstGeom>
        </p:spPr>
      </p:pic>
      <p:sp>
        <p:nvSpPr>
          <p:cNvPr id="4" name="TextBox 3">
            <a:extLst>
              <a:ext uri="{FF2B5EF4-FFF2-40B4-BE49-F238E27FC236}">
                <a16:creationId xmlns:a16="http://schemas.microsoft.com/office/drawing/2014/main" id="{91C27B19-FC75-F11C-4982-C275B5336215}"/>
              </a:ext>
            </a:extLst>
          </p:cNvPr>
          <p:cNvSpPr txBox="1"/>
          <p:nvPr/>
        </p:nvSpPr>
        <p:spPr>
          <a:xfrm>
            <a:off x="2286000" y="2870768"/>
            <a:ext cx="4572000" cy="369332"/>
          </a:xfrm>
          <a:prstGeom prst="rect">
            <a:avLst/>
          </a:prstGeom>
          <a:noFill/>
        </p:spPr>
        <p:txBody>
          <a:bodyPr wrap="square">
            <a:spAutoFit/>
          </a:bodyPr>
          <a:lstStyle/>
          <a:p>
            <a:r>
              <a:rPr lang="en-US" dirty="0"/>
              <a:t>(</a:t>
            </a:r>
          </a:p>
        </p:txBody>
      </p:sp>
      <p:pic>
        <p:nvPicPr>
          <p:cNvPr id="8196" name="Picture 4" descr="Individualized A1C goals for nonpregnant adults. Select the glycemic goal based on individual health and function as described at the top of the figure. Consider modifying to a more or less stringent goal according to the factors listed in the table. Older adults are classified as healthy (few coexisting chronic illnesses, intact cognitive and functional status), as having complex/intermediate health (multiple coexisting chronic illnesses, two or more instrumental impairments to activities of daily living, or mild to moderate cognitive impairment), or as having very complex/poor health (long-term care or end-stage chronic illnesses, moderate to severe cognitive impairment, or two or more impairments to activities of daily living). Select glycemic goals that avoid symptomatic hypoglycemia and hyperglycemia in all individuals. Consider individuals’ resources and support systems to safely achieve glycemic goals. Incorporate the preferences and goals of people with diabetes through shared decision-making.">
            <a:extLst>
              <a:ext uri="{FF2B5EF4-FFF2-40B4-BE49-F238E27FC236}">
                <a16:creationId xmlns:a16="http://schemas.microsoft.com/office/drawing/2014/main" id="{E891162A-240C-447B-9DE0-D90A8EDFE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77" y="214027"/>
            <a:ext cx="8843245" cy="6135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AF1977-B8B3-92D4-6253-7F6E6B16DFCC}"/>
              </a:ext>
            </a:extLst>
          </p:cNvPr>
          <p:cNvPicPr>
            <a:picLocks noChangeAspect="1"/>
          </p:cNvPicPr>
          <p:nvPr/>
        </p:nvPicPr>
        <p:blipFill>
          <a:blip r:embed="rId5"/>
          <a:stretch>
            <a:fillRect/>
          </a:stretch>
        </p:blipFill>
        <p:spPr>
          <a:xfrm>
            <a:off x="4513850" y="6434302"/>
            <a:ext cx="4329395" cy="412030"/>
          </a:xfrm>
          <a:prstGeom prst="rect">
            <a:avLst/>
          </a:prstGeom>
        </p:spPr>
      </p:pic>
      <p:sp>
        <p:nvSpPr>
          <p:cNvPr id="9" name="TextBox 8">
            <a:extLst>
              <a:ext uri="{FF2B5EF4-FFF2-40B4-BE49-F238E27FC236}">
                <a16:creationId xmlns:a16="http://schemas.microsoft.com/office/drawing/2014/main" id="{596E597F-09E2-E35B-48F9-F75A0CB0D445}"/>
              </a:ext>
            </a:extLst>
          </p:cNvPr>
          <p:cNvSpPr txBox="1"/>
          <p:nvPr/>
        </p:nvSpPr>
        <p:spPr>
          <a:xfrm>
            <a:off x="990600" y="6477000"/>
            <a:ext cx="1676400" cy="369332"/>
          </a:xfrm>
          <a:prstGeom prst="rect">
            <a:avLst/>
          </a:prstGeom>
          <a:noFill/>
        </p:spPr>
        <p:txBody>
          <a:bodyPr wrap="square" rtlCol="0">
            <a:spAutoFit/>
          </a:bodyPr>
          <a:lstStyle/>
          <a:p>
            <a:r>
              <a:rPr lang="en-US" dirty="0"/>
              <a:t>Table 6.2</a:t>
            </a:r>
          </a:p>
        </p:txBody>
      </p:sp>
    </p:spTree>
    <p:extLst>
      <p:ext uri="{BB962C8B-B14F-4D97-AF65-F5344CB8AC3E}">
        <p14:creationId xmlns:p14="http://schemas.microsoft.com/office/powerpoint/2010/main" val="222488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2025 Goals Summary  </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extLst>
              <p:ext uri="{D42A27DB-BD31-4B8C-83A1-F6EECF244321}">
                <p14:modId xmlns:p14="http://schemas.microsoft.com/office/powerpoint/2010/main" val="1691739967"/>
              </p:ext>
            </p:extLst>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6388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for people 40+ with diabetes is _________</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fontScale="90000"/>
          </a:bodyPr>
          <a:lstStyle/>
          <a:p>
            <a:r>
              <a:rPr lang="en-US" dirty="0"/>
              <a:t>Chronic </a:t>
            </a:r>
            <a:r>
              <a:rPr lang="en-US" sz="4400" dirty="0"/>
              <a:t>Kidney Disease– 2025 Update</a:t>
            </a:r>
            <a:endParaRPr lang="en-US" dirty="0"/>
          </a:p>
        </p:txBody>
      </p:sp>
      <p:sp>
        <p:nvSpPr>
          <p:cNvPr id="3" name="Content Placeholder 2"/>
          <p:cNvSpPr>
            <a:spLocks noGrp="1"/>
          </p:cNvSpPr>
          <p:nvPr>
            <p:ph sz="quarter" idx="1"/>
          </p:nvPr>
        </p:nvSpPr>
        <p:spPr>
          <a:xfrm>
            <a:off x="267269" y="1070048"/>
            <a:ext cx="5562600" cy="5658998"/>
          </a:xfrm>
        </p:spPr>
        <p:txBody>
          <a:bodyPr>
            <a:normAutofit fontScale="85000" lnSpcReduction="10000"/>
          </a:bodyPr>
          <a:lstStyle/>
          <a:p>
            <a:pPr lvl="1">
              <a:lnSpc>
                <a:spcPct val="110000"/>
              </a:lnSpc>
            </a:pPr>
            <a:r>
              <a:rPr lang="en-US" sz="2600" dirty="0">
                <a:cs typeface="Calibri" panose="020F0502020204030204" pitchFamily="34" charset="0"/>
              </a:rPr>
              <a:t>Optimize glucose and BP to protect kidneys.</a:t>
            </a:r>
          </a:p>
          <a:p>
            <a:pPr lvl="1">
              <a:lnSpc>
                <a:spcPct val="110000"/>
              </a:lnSpc>
            </a:pPr>
            <a:r>
              <a:rPr lang="en-US" sz="2600" dirty="0">
                <a:cs typeface="Calibri" panose="020F0502020204030204" pitchFamily="34" charset="0"/>
              </a:rPr>
              <a:t>Use SGLT-2 with demonstrated benefit to reduce CKD and CVD*</a:t>
            </a:r>
          </a:p>
          <a:p>
            <a:pPr lvl="1">
              <a:lnSpc>
                <a:spcPct val="110000"/>
              </a:lnSpc>
            </a:pPr>
            <a:r>
              <a:rPr lang="en-US" sz="2600" dirty="0">
                <a:cs typeface="Calibri" panose="020F0502020204030204" pitchFamily="34" charset="0"/>
              </a:rPr>
              <a:t>To reduce CV risk and CKD, use a GLP-1* with demonstrated benefit.</a:t>
            </a:r>
          </a:p>
          <a:p>
            <a:pPr lvl="1">
              <a:lnSpc>
                <a:spcPct val="110000"/>
              </a:lnSpc>
            </a:pPr>
            <a:r>
              <a:rPr lang="en-US" sz="2600" dirty="0">
                <a:solidFill>
                  <a:srgbClr val="383636"/>
                </a:solidFill>
                <a:ea typeface="Calibri" panose="020F0502020204030204" pitchFamily="34" charset="0"/>
                <a:cs typeface="Calibri" panose="020F0502020204030204" pitchFamily="34" charset="0"/>
              </a:rPr>
              <a:t>In</a:t>
            </a:r>
            <a:r>
              <a:rPr lang="en-US" sz="26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GFR 25+</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400" dirty="0"/>
              <a:t>*SGLT-2i’s </a:t>
            </a:r>
          </a:p>
          <a:p>
            <a:pPr lvl="3">
              <a:lnSpc>
                <a:spcPct val="120000"/>
              </a:lnSpc>
            </a:pPr>
            <a:r>
              <a:rPr lang="en-US" sz="2000" dirty="0"/>
              <a:t>Empagliflozin (Jardiance), canagliflozin (Invokana), dapagliflozin (Farxiga)</a:t>
            </a:r>
          </a:p>
          <a:p>
            <a:pPr lvl="2">
              <a:lnSpc>
                <a:spcPct val="120000"/>
              </a:lnSpc>
            </a:pPr>
            <a:r>
              <a:rPr lang="en-US" sz="2400" dirty="0"/>
              <a:t>*GLP-1 RA’s</a:t>
            </a:r>
          </a:p>
          <a:p>
            <a:pPr lvl="3">
              <a:lnSpc>
                <a:spcPct val="120000"/>
              </a:lnSpc>
            </a:pPr>
            <a:r>
              <a:rPr lang="en-US" sz="2000" dirty="0"/>
              <a:t>Semaglutide (Ozempic), liraglutide (Victoza), dulaglutide (Trulicity)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5" name="Picture 4">
            <a:extLst>
              <a:ext uri="{FF2B5EF4-FFF2-40B4-BE49-F238E27FC236}">
                <a16:creationId xmlns:a16="http://schemas.microsoft.com/office/drawing/2014/main" id="{49107071-FE24-37C8-5FF7-38D1A6BFD525}"/>
              </a:ext>
            </a:extLst>
          </p:cNvPr>
          <p:cNvPicPr>
            <a:picLocks noChangeAspect="1"/>
          </p:cNvPicPr>
          <p:nvPr/>
        </p:nvPicPr>
        <p:blipFill>
          <a:blip r:embed="rId5"/>
          <a:stretch>
            <a:fillRect/>
          </a:stretch>
        </p:blipFill>
        <p:spPr>
          <a:xfrm>
            <a:off x="5447731" y="6313989"/>
            <a:ext cx="3467669" cy="384846"/>
          </a:xfrm>
          <a:prstGeom prst="rect">
            <a:avLst/>
          </a:prstGeom>
        </p:spPr>
      </p:pic>
    </p:spTree>
    <p:custDataLst>
      <p:tags r:id="rId1"/>
    </p:custDataLst>
    <p:extLst>
      <p:ext uri="{BB962C8B-B14F-4D97-AF65-F5344CB8AC3E}">
        <p14:creationId xmlns:p14="http://schemas.microsoft.com/office/powerpoint/2010/main" val="16097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2025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99B695-AA47-0316-B2EF-0AFBE4039AA3}"/>
              </a:ext>
            </a:extLst>
          </p:cNvPr>
          <p:cNvPicPr>
            <a:picLocks noChangeAspect="1"/>
          </p:cNvPicPr>
          <p:nvPr/>
        </p:nvPicPr>
        <p:blipFill>
          <a:blip r:embed="rId4"/>
          <a:stretch>
            <a:fillRect/>
          </a:stretch>
        </p:blipFill>
        <p:spPr>
          <a:xfrm>
            <a:off x="6431830" y="6400522"/>
            <a:ext cx="2590800" cy="457755"/>
          </a:xfrm>
          <a:prstGeom prst="rect">
            <a:avLst/>
          </a:prstGeom>
        </p:spPr>
      </p:pic>
    </p:spTree>
    <p:custDataLst>
      <p:tags r:id="rId1"/>
    </p:custDataLst>
    <p:extLst>
      <p:ext uri="{BB962C8B-B14F-4D97-AF65-F5344CB8AC3E}">
        <p14:creationId xmlns:p14="http://schemas.microsoft.com/office/powerpoint/2010/main" val="2016771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dirty="0"/>
              <a:t>Standard 11 – Protect Kidneys</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40660"/>
            <a:ext cx="4041648" cy="5105400"/>
          </a:xfrm>
        </p:spPr>
        <p:txBody>
          <a:bodyPr>
            <a:normAutofit fontScale="92500" lnSpcReduction="10000"/>
          </a:bodyPr>
          <a:lstStyle/>
          <a:p>
            <a:pPr>
              <a:lnSpc>
                <a:spcPct val="120000"/>
              </a:lnSpc>
            </a:pPr>
            <a:r>
              <a:rPr lang="en-US" dirty="0"/>
              <a:t> Diabetes with CKD </a:t>
            </a:r>
            <a:br>
              <a:rPr lang="en-US" dirty="0"/>
            </a:br>
            <a:r>
              <a:rPr lang="en-US" dirty="0"/>
              <a:t>- </a:t>
            </a:r>
            <a:r>
              <a:rPr lang="en-US" b="0" i="0" dirty="0">
                <a:effectLst/>
                <a:cs typeface="Calibri" panose="020F0502020204030204" pitchFamily="34" charset="0"/>
              </a:rPr>
              <a:t>GFR ≥20</a:t>
            </a:r>
            <a:endParaRPr lang="en-US" dirty="0">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p>
          <a:p>
            <a:pPr>
              <a:lnSpc>
                <a:spcPct val="120000"/>
              </a:lnSpc>
            </a:pPr>
            <a:r>
              <a:rPr lang="en-US" dirty="0">
                <a:solidFill>
                  <a:srgbClr val="383636"/>
                </a:solidFill>
                <a:cs typeface="Calibri" panose="020F0502020204030204" pitchFamily="34" charset="0"/>
              </a:rPr>
              <a:t>Also consider GLP-1 RA – (</a:t>
            </a:r>
            <a:r>
              <a:rPr lang="en-US" dirty="0" err="1">
                <a:solidFill>
                  <a:srgbClr val="383636"/>
                </a:solidFill>
                <a:cs typeface="Calibri" panose="020F0502020204030204" pitchFamily="34" charset="0"/>
              </a:rPr>
              <a:t>ie</a:t>
            </a:r>
            <a:r>
              <a:rPr lang="en-US" dirty="0">
                <a:solidFill>
                  <a:srgbClr val="383636"/>
                </a:solidFill>
                <a:cs typeface="Calibri" panose="020F0502020204030204" pitchFamily="34" charset="0"/>
              </a:rPr>
              <a:t> semaglutide)</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fontScale="92500" lnSpcReduction="10000"/>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(finerenone)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5709251"/>
            <a:ext cx="1484376" cy="989584"/>
          </a:xfrm>
          <a:prstGeom prst="rect">
            <a:avLst/>
          </a:prstGeom>
        </p:spPr>
      </p:pic>
      <p:pic>
        <p:nvPicPr>
          <p:cNvPr id="7" name="Picture 6">
            <a:extLst>
              <a:ext uri="{FF2B5EF4-FFF2-40B4-BE49-F238E27FC236}">
                <a16:creationId xmlns:a16="http://schemas.microsoft.com/office/drawing/2014/main" id="{7F5D952A-BF34-BFCC-D1D2-8AA38E8915D2}"/>
              </a:ext>
            </a:extLst>
          </p:cNvPr>
          <p:cNvPicPr>
            <a:picLocks noChangeAspect="1"/>
          </p:cNvPicPr>
          <p:nvPr/>
        </p:nvPicPr>
        <p:blipFill>
          <a:blip r:embed="rId3"/>
          <a:stretch>
            <a:fillRect/>
          </a:stretch>
        </p:blipFill>
        <p:spPr>
          <a:xfrm>
            <a:off x="5447731" y="6313989"/>
            <a:ext cx="3467669" cy="384846"/>
          </a:xfrm>
          <a:prstGeom prst="rect">
            <a:avLst/>
          </a:prstGeom>
        </p:spPr>
      </p:pic>
    </p:spTree>
    <p:extLst>
      <p:ext uri="{BB962C8B-B14F-4D97-AF65-F5344CB8AC3E}">
        <p14:creationId xmlns:p14="http://schemas.microsoft.com/office/powerpoint/2010/main" val="228732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lstStyle/>
          <a:p>
            <a:r>
              <a:rPr lang="en-US"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5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dirty="0">
                <a:solidFill>
                  <a:srgbClr val="383636"/>
                </a:solidFill>
                <a:ea typeface="Calibri" panose="020F0502020204030204" pitchFamily="34" charset="0"/>
                <a:cs typeface="Calibri" panose="020F0502020204030204" pitchFamily="34" charset="0"/>
              </a:rPr>
              <a:t>Goal is </a:t>
            </a:r>
            <a:r>
              <a:rPr lang="en-US" b="0" i="0" dirty="0">
                <a:solidFill>
                  <a:srgbClr val="383636"/>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5641848"/>
          </a:xfrm>
        </p:spPr>
        <p:txBody>
          <a:bodyPr>
            <a:normAutofit fontScale="55000" lnSpcReduction="20000"/>
          </a:bodyPr>
          <a:lstStyle/>
          <a:p>
            <a:pPr>
              <a:lnSpc>
                <a:spcPct val="120000"/>
              </a:lnSpc>
            </a:pPr>
            <a:r>
              <a:rPr lang="en-US" sz="4400" dirty="0">
                <a:solidFill>
                  <a:srgbClr val="383636"/>
                </a:solidFill>
                <a:ea typeface="Calibri" panose="020F0502020204030204" pitchFamily="34" charset="0"/>
                <a:cs typeface="Calibri" panose="020F0502020204030204" pitchFamily="34" charset="0"/>
              </a:rPr>
              <a:t>Nutrition Recommendations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people with non–dialysis-dependent stage 3 or higher chronic kidney disease</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dietary protein intake aimed to a target level of 0.8 g/kg body weight per day</a:t>
            </a:r>
            <a:r>
              <a:rPr lang="en-US" sz="3300" b="0" i="0" dirty="0">
                <a:solidFill>
                  <a:srgbClr val="383636"/>
                </a:solidFill>
                <a:effectLst/>
                <a:ea typeface="Calibri" panose="020F0502020204030204" pitchFamily="34" charset="0"/>
                <a:cs typeface="Calibri" panose="020F0502020204030204" pitchFamily="34" charset="0"/>
              </a:rPr>
              <a:t>. </a:t>
            </a:r>
            <a:endParaRPr lang="en-US" sz="3300" b="1" dirty="0">
              <a:solidFill>
                <a:srgbClr val="383636"/>
              </a:solidFill>
              <a:ea typeface="Calibri" panose="020F0502020204030204" pitchFamily="34" charset="0"/>
              <a:cs typeface="Calibri" panose="020F0502020204030204" pitchFamily="34" charset="0"/>
            </a:endParaRP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those on dialysis,</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consider protein </a:t>
            </a:r>
            <a:r>
              <a:rPr lang="en-US" sz="3600" b="0" i="0" dirty="0">
                <a:solidFill>
                  <a:srgbClr val="0070C0"/>
                </a:solidFill>
                <a:effectLst/>
                <a:ea typeface="Calibri" panose="020F0502020204030204" pitchFamily="34" charset="0"/>
                <a:cs typeface="Calibri" panose="020F0502020204030204" pitchFamily="34" charset="0"/>
              </a:rPr>
              <a:t>intake of 1.0–1.2 g/kg/day </a:t>
            </a:r>
            <a:r>
              <a:rPr lang="en-US" sz="3600" b="0" i="0" dirty="0">
                <a:solidFill>
                  <a:srgbClr val="383636"/>
                </a:solidFill>
                <a:effectLst/>
                <a:ea typeface="Calibri" panose="020F0502020204030204" pitchFamily="34" charset="0"/>
                <a:cs typeface="Calibri" panose="020F0502020204030204" pitchFamily="34" charset="0"/>
              </a:rPr>
              <a:t>since protein energy wasting is a major problem in some individuals on dialysis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Refer to nephrology </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If GFR &lt; 30 or uncertain CKD etiology</a:t>
            </a:r>
            <a:endParaRPr lang="en-US" sz="3600" dirty="0">
              <a:ea typeface="Calibri" panose="020F0502020204030204" pitchFamily="34" charset="0"/>
              <a:cs typeface="Calibri" panose="020F0502020204030204" pitchFamily="34" charset="0"/>
            </a:endParaRPr>
          </a:p>
        </p:txBody>
      </p:sp>
      <p:pic>
        <p:nvPicPr>
          <p:cNvPr id="6" name="Picture 5" descr="Businessman in wheelchair using phone">
            <a:extLst>
              <a:ext uri="{FF2B5EF4-FFF2-40B4-BE49-F238E27FC236}">
                <a16:creationId xmlns:a16="http://schemas.microsoft.com/office/drawing/2014/main" id="{7B7E22C5-EC38-A8F7-E0BF-BC491A495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2837623"/>
            <a:ext cx="1822064" cy="3319337"/>
          </a:xfrm>
          <a:prstGeom prst="rect">
            <a:avLst/>
          </a:prstGeom>
        </p:spPr>
      </p:pic>
      <p:pic>
        <p:nvPicPr>
          <p:cNvPr id="9" name="Picture 8">
            <a:extLst>
              <a:ext uri="{FF2B5EF4-FFF2-40B4-BE49-F238E27FC236}">
                <a16:creationId xmlns:a16="http://schemas.microsoft.com/office/drawing/2014/main" id="{80F037A4-BDBA-E5AF-8E7A-1261E75E5B55}"/>
              </a:ext>
            </a:extLst>
          </p:cNvPr>
          <p:cNvPicPr>
            <a:picLocks noChangeAspect="1"/>
          </p:cNvPicPr>
          <p:nvPr/>
        </p:nvPicPr>
        <p:blipFill>
          <a:blip r:embed="rId3"/>
          <a:stretch>
            <a:fillRect/>
          </a:stretch>
        </p:blipFill>
        <p:spPr>
          <a:xfrm>
            <a:off x="483362" y="6296173"/>
            <a:ext cx="3467669" cy="384846"/>
          </a:xfrm>
          <a:prstGeom prst="rect">
            <a:avLst/>
          </a:prstGeom>
        </p:spPr>
      </p:pic>
    </p:spTree>
    <p:extLst>
      <p:ext uri="{BB962C8B-B14F-4D97-AF65-F5344CB8AC3E}">
        <p14:creationId xmlns:p14="http://schemas.microsoft.com/office/powerpoint/2010/main" val="33412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13</a:t>
            </a:r>
          </a:p>
        </p:txBody>
      </p:sp>
      <p:sp>
        <p:nvSpPr>
          <p:cNvPr id="3" name="Content Placeholder 2"/>
          <p:cNvSpPr>
            <a:spLocks noGrp="1"/>
          </p:cNvSpPr>
          <p:nvPr>
            <p:ph sz="quarter" idx="1"/>
          </p:nvPr>
        </p:nvSpPr>
        <p:spPr>
          <a:xfrm>
            <a:off x="429087" y="1219200"/>
            <a:ext cx="6019800" cy="5638800"/>
          </a:xfrm>
        </p:spPr>
        <p:txBody>
          <a:bodyPr>
            <a:normAutofit fontScale="85000" lnSpcReduction="10000"/>
          </a:bodyPr>
          <a:lstStyle/>
          <a:p>
            <a:pPr>
              <a:lnSpc>
                <a:spcPct val="120000"/>
              </a:lnSpc>
            </a:pPr>
            <a:r>
              <a:rPr lang="en-US" dirty="0"/>
              <a:t>JR is newly diagnosed with type 2. A1C is 7.9. GFR is 63. UACR 26 mg/g.  History of CHF. According to 2025 ADA Standards, what med along with lifestyle should be started first?</a:t>
            </a:r>
          </a:p>
          <a:p>
            <a:pPr marL="274320" lvl="1" indent="0">
              <a:lnSpc>
                <a:spcPct val="120000"/>
              </a:lnSpc>
              <a:buNone/>
            </a:pPr>
            <a:r>
              <a:rPr lang="en-US" sz="3200" dirty="0"/>
              <a:t>a. Only Metformin, since A1C is close to target.</a:t>
            </a:r>
          </a:p>
          <a:p>
            <a:pPr marL="274320" lvl="1" indent="0">
              <a:lnSpc>
                <a:spcPct val="120000"/>
              </a:lnSpc>
              <a:buNone/>
            </a:pPr>
            <a:r>
              <a:rPr lang="en-US" sz="3200" dirty="0"/>
              <a:t>b. Metformin or SGLT-2</a:t>
            </a:r>
          </a:p>
          <a:p>
            <a:pPr marL="274320" lvl="1" indent="0">
              <a:lnSpc>
                <a:spcPct val="120000"/>
              </a:lnSpc>
              <a:buNone/>
            </a:pPr>
            <a:r>
              <a:rPr lang="en-US" sz="3200" dirty="0"/>
              <a:t>c. Sulfonylurea</a:t>
            </a:r>
          </a:p>
          <a:p>
            <a:pPr marL="274320" lvl="1" indent="0">
              <a:lnSpc>
                <a:spcPct val="120000"/>
              </a:lnSpc>
              <a:buNone/>
            </a:pPr>
            <a:r>
              <a:rPr lang="en-US" sz="3200" dirty="0"/>
              <a:t>d. GLP-1 or Metformin</a:t>
            </a:r>
          </a:p>
          <a:p>
            <a:pPr marL="274320" lvl="1" indent="0">
              <a:lnSpc>
                <a:spcPct val="120000"/>
              </a:lnSpc>
              <a:buNone/>
            </a:pPr>
            <a:r>
              <a:rPr lang="en-US" sz="3200" dirty="0"/>
              <a:t> </a:t>
            </a:r>
            <a:endParaRPr lang="en-US" dirty="0"/>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6674168" y="1219200"/>
            <a:ext cx="2040745" cy="3505200"/>
          </a:xfrm>
          <a:prstGeom prst="rect">
            <a:avLst/>
          </a:prstGeom>
        </p:spPr>
      </p:pic>
    </p:spTree>
    <p:extLst>
      <p:ext uri="{BB962C8B-B14F-4D97-AF65-F5344CB8AC3E}">
        <p14:creationId xmlns:p14="http://schemas.microsoft.com/office/powerpoint/2010/main" val="227280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3" y="1600199"/>
            <a:ext cx="8226425" cy="4495801"/>
          </a:xfrm>
        </p:spPr>
        <p:txBody>
          <a:bodyPr>
            <a:normAutofit fontScale="92500" lnSpcReduction="10000"/>
          </a:bodyPr>
          <a:lstStyle/>
          <a:p>
            <a:pPr>
              <a:defRPr/>
            </a:pPr>
            <a:r>
              <a:rPr lang="en-US" dirty="0"/>
              <a:t>A1c 8.9% (down from 10.4%)</a:t>
            </a:r>
          </a:p>
          <a:p>
            <a:pPr>
              <a:defRPr/>
            </a:pPr>
            <a:r>
              <a:rPr lang="en-US" dirty="0"/>
              <a:t>B/P 139/76    AM BG 100, 2 </a:t>
            </a:r>
            <a:r>
              <a:rPr lang="en-US" dirty="0" err="1"/>
              <a:t>hr</a:t>
            </a:r>
            <a:r>
              <a:rPr lang="en-US" dirty="0"/>
              <a:t> pp 190</a:t>
            </a:r>
          </a:p>
          <a:p>
            <a:pPr>
              <a:defRPr/>
            </a:pPr>
            <a:r>
              <a:rPr lang="en-US" dirty="0"/>
              <a:t>Chol – TG 54, HDL 46, LDL 98</a:t>
            </a:r>
          </a:p>
          <a:p>
            <a:pPr>
              <a:defRPr/>
            </a:pPr>
            <a:r>
              <a:rPr lang="en-US" dirty="0"/>
              <a:t>GFR 47, UACR 34 mg/g</a:t>
            </a:r>
            <a:br>
              <a:rPr lang="en-US" dirty="0"/>
            </a:br>
            <a:endParaRPr lang="en-US" dirty="0"/>
          </a:p>
          <a:p>
            <a:pPr>
              <a:defRPr/>
            </a:pPr>
            <a:r>
              <a:rPr lang="en-US" dirty="0"/>
              <a:t>Meds:</a:t>
            </a:r>
          </a:p>
          <a:p>
            <a:pPr lvl="1">
              <a:defRPr/>
            </a:pPr>
            <a:r>
              <a:rPr lang="en-US" dirty="0"/>
              <a:t>Insulin – 28 units </a:t>
            </a:r>
            <a:r>
              <a:rPr lang="en-US" dirty="0" err="1"/>
              <a:t>basaglar</a:t>
            </a:r>
            <a:r>
              <a:rPr lang="en-US" dirty="0"/>
              <a:t> insulin</a:t>
            </a:r>
          </a:p>
          <a:p>
            <a:pPr lvl="1">
              <a:defRPr/>
            </a:pPr>
            <a:r>
              <a:rPr lang="en-US" dirty="0"/>
              <a:t>Losartan 25mg – ARB for blood pressure</a:t>
            </a:r>
          </a:p>
          <a:p>
            <a:pPr lvl="1">
              <a:defRPr/>
            </a:pPr>
            <a:r>
              <a:rPr lang="en-US" dirty="0"/>
              <a:t>Metoprolol 50mg – Beta blocker</a:t>
            </a:r>
          </a:p>
          <a:p>
            <a:pPr lvl="1">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323" y="1201947"/>
            <a:ext cx="2018952" cy="1813791"/>
          </a:xfrm>
          <a:prstGeom prst="rect">
            <a:avLst/>
          </a:prstGeom>
        </p:spPr>
      </p:pic>
      <p:sp>
        <p:nvSpPr>
          <p:cNvPr id="7" name="TextBox 6">
            <a:extLst>
              <a:ext uri="{FF2B5EF4-FFF2-40B4-BE49-F238E27FC236}">
                <a16:creationId xmlns:a16="http://schemas.microsoft.com/office/drawing/2014/main" id="{FD1AC300-3619-46DC-8000-5E9F37A82CED}"/>
              </a:ext>
            </a:extLst>
          </p:cNvPr>
          <p:cNvSpPr txBox="1"/>
          <p:nvPr/>
        </p:nvSpPr>
        <p:spPr>
          <a:xfrm>
            <a:off x="1361814" y="6096001"/>
            <a:ext cx="6477000" cy="369332"/>
          </a:xfrm>
          <a:prstGeom prst="rect">
            <a:avLst/>
          </a:prstGeom>
          <a:noFill/>
        </p:spPr>
        <p:txBody>
          <a:bodyPr wrap="square">
            <a:spAutoFit/>
          </a:bodyPr>
          <a:lstStyle/>
          <a:p>
            <a:pPr marL="274320" lvl="1" indent="0">
              <a:buNone/>
              <a:defRPr/>
            </a:pPr>
            <a:r>
              <a:rPr lang="en-US" dirty="0">
                <a:solidFill>
                  <a:srgbClr val="0070C0"/>
                </a:solidFill>
              </a:rPr>
              <a:t>Special instruction – sweating may indicate hypoglycemia</a:t>
            </a:r>
          </a:p>
        </p:txBody>
      </p:sp>
      <p:sp>
        <p:nvSpPr>
          <p:cNvPr id="8" name="TextBox 7">
            <a:extLst>
              <a:ext uri="{FF2B5EF4-FFF2-40B4-BE49-F238E27FC236}">
                <a16:creationId xmlns:a16="http://schemas.microsoft.com/office/drawing/2014/main" id="{70E9BBDA-17CF-44ED-A8BC-737610A4CC19}"/>
              </a:ext>
            </a:extLst>
          </p:cNvPr>
          <p:cNvSpPr txBox="1"/>
          <p:nvPr/>
        </p:nvSpPr>
        <p:spPr>
          <a:xfrm>
            <a:off x="6743323" y="3429000"/>
            <a:ext cx="2265630" cy="2369880"/>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29760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56388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Higher risk of Atherosclerotic cardiovascular disease (ASCVD):</a:t>
            </a:r>
          </a:p>
          <a:p>
            <a:pPr lvl="1">
              <a:lnSpc>
                <a:spcPct val="120000"/>
              </a:lnSpc>
            </a:pPr>
            <a:r>
              <a:rPr lang="en-US" sz="3100" dirty="0"/>
              <a:t>history of acute coronary syndrome,</a:t>
            </a:r>
          </a:p>
          <a:p>
            <a:pPr lvl="1">
              <a:lnSpc>
                <a:spcPct val="120000"/>
              </a:lnSpc>
            </a:pPr>
            <a:r>
              <a:rPr lang="en-US" sz="3100" dirty="0"/>
              <a:t>myocardial infarction (MI), </a:t>
            </a:r>
          </a:p>
          <a:p>
            <a:pPr lvl="1">
              <a:lnSpc>
                <a:spcPct val="120000"/>
              </a:lnSpc>
            </a:pPr>
            <a:r>
              <a:rPr lang="en-US" sz="3100" dirty="0"/>
              <a:t>stable or unstable angina,</a:t>
            </a:r>
          </a:p>
          <a:p>
            <a:pPr lvl="1">
              <a:lnSpc>
                <a:spcPct val="120000"/>
              </a:lnSpc>
            </a:pPr>
            <a:r>
              <a:rPr lang="en-US" sz="3100" dirty="0"/>
              <a:t>coronary or other arterial revascularization,</a:t>
            </a:r>
          </a:p>
          <a:p>
            <a:pPr lvl="1">
              <a:lnSpc>
                <a:spcPct val="120000"/>
              </a:lnSpc>
            </a:pPr>
            <a:r>
              <a:rPr lang="en-US" sz="3100" dirty="0"/>
              <a:t>stroke, transient ischemic attack, </a:t>
            </a:r>
          </a:p>
          <a:p>
            <a:pPr lvl="1">
              <a:lnSpc>
                <a:spcPct val="120000"/>
              </a:lnSpc>
            </a:pPr>
            <a:r>
              <a:rPr lang="en-US" sz="3100" dirty="0"/>
              <a:t>or peripheral artery disease (PAD) including aortic aneurysm.</a:t>
            </a:r>
          </a:p>
          <a:p>
            <a:pPr>
              <a:lnSpc>
                <a:spcPct val="120000"/>
              </a:lnSpc>
            </a:pPr>
            <a:r>
              <a:rPr lang="en-US" sz="3100" dirty="0"/>
              <a:t>Plus 2x’s risk of Heart Failure</a:t>
            </a:r>
          </a:p>
          <a:p>
            <a:pPr>
              <a:lnSpc>
                <a:spcPct val="120000"/>
              </a:lnSpc>
            </a:pPr>
            <a:r>
              <a:rPr lang="en-US" dirty="0"/>
              <a:t>Leading cause of morbidity and mortality in people with diabetes</a:t>
            </a:r>
            <a:endParaRPr lang="en-US" b="0" i="0" dirty="0">
              <a:solidFill>
                <a:srgbClr val="383636"/>
              </a:solidFill>
              <a:effectLst/>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5953125" y="1249392"/>
            <a:ext cx="2733675" cy="1581150"/>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3388300"/>
          </a:xfrm>
          <a:prstGeom prst="rect">
            <a:avLst/>
          </a:prstGeom>
          <a:noFill/>
        </p:spPr>
        <p:txBody>
          <a:bodyPr wrap="square">
            <a:spAutoFit/>
          </a:bodyPr>
          <a:lstStyle/>
          <a:p>
            <a:pPr algn="ctr">
              <a:lnSpc>
                <a:spcPct val="120000"/>
              </a:lnSpc>
            </a:pPr>
            <a:r>
              <a:rPr lang="en-US" dirty="0">
                <a:solidFill>
                  <a:srgbClr val="0070C0"/>
                </a:solidFill>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dirty="0">
              <a:solidFill>
                <a:srgbClr val="0070C0"/>
              </a:solidFill>
              <a:ea typeface="Calibri" panose="020F0502020204030204" pitchFamily="34" charset="0"/>
              <a:cs typeface="Calibri" panose="020F0502020204030204" pitchFamily="34" charset="0"/>
            </a:endParaRPr>
          </a:p>
          <a:p>
            <a:pPr algn="ctr">
              <a:lnSpc>
                <a:spcPct val="120000"/>
              </a:lnSpc>
            </a:pPr>
            <a:r>
              <a:rPr lang="en-US" dirty="0">
                <a:solidFill>
                  <a:srgbClr val="0070C0"/>
                </a:solidFill>
                <a:ea typeface="Calibri" panose="020F0502020204030204" pitchFamily="34" charset="0"/>
                <a:cs typeface="Calibri" panose="020F0502020204030204" pitchFamily="34" charset="0"/>
              </a:rPr>
              <a:t>With more aggressive goals, rates of CVD have decreased.</a:t>
            </a:r>
          </a:p>
          <a:p>
            <a:pPr algn="ctr">
              <a:lnSpc>
                <a:spcPct val="120000"/>
              </a:lnSpc>
            </a:pPr>
            <a:r>
              <a:rPr lang="en-US" dirty="0">
                <a:solidFill>
                  <a:srgbClr val="0070C0"/>
                </a:solidFill>
                <a:ea typeface="Calibri" panose="020F0502020204030204" pitchFamily="34" charset="0"/>
                <a:cs typeface="Calibri" panose="020F0502020204030204" pitchFamily="34" charset="0"/>
              </a:rPr>
              <a:t>CV Risks predicted to increase in future.</a:t>
            </a:r>
          </a:p>
        </p:txBody>
      </p:sp>
      <p:pic>
        <p:nvPicPr>
          <p:cNvPr id="5" name="Picture 4">
            <a:extLst>
              <a:ext uri="{FF2B5EF4-FFF2-40B4-BE49-F238E27FC236}">
                <a16:creationId xmlns:a16="http://schemas.microsoft.com/office/drawing/2014/main" id="{4B3AB0C1-C9EE-14B0-8DD2-FD7FEB4F1087}"/>
              </a:ext>
            </a:extLst>
          </p:cNvPr>
          <p:cNvPicPr>
            <a:picLocks noChangeAspect="1"/>
          </p:cNvPicPr>
          <p:nvPr/>
        </p:nvPicPr>
        <p:blipFill>
          <a:blip r:embed="rId4"/>
          <a:stretch>
            <a:fillRect/>
          </a:stretch>
        </p:blipFill>
        <p:spPr>
          <a:xfrm>
            <a:off x="5586261" y="6341682"/>
            <a:ext cx="3431008" cy="426073"/>
          </a:xfrm>
          <a:prstGeom prst="rect">
            <a:avLst/>
          </a:prstGeom>
        </p:spPr>
      </p:pic>
    </p:spTree>
    <p:custDataLst>
      <p:tags r:id="rId1"/>
    </p:custDataLst>
    <p:extLst>
      <p:ext uri="{BB962C8B-B14F-4D97-AF65-F5344CB8AC3E}">
        <p14:creationId xmlns:p14="http://schemas.microsoft.com/office/powerpoint/2010/main" val="3006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3" name="Picture 2">
            <a:extLst>
              <a:ext uri="{FF2B5EF4-FFF2-40B4-BE49-F238E27FC236}">
                <a16:creationId xmlns:a16="http://schemas.microsoft.com/office/drawing/2014/main" id="{85824E8F-B98A-DE9C-9CB0-173DDB316376}"/>
              </a:ext>
            </a:extLst>
          </p:cNvPr>
          <p:cNvPicPr>
            <a:picLocks noChangeAspect="1"/>
          </p:cNvPicPr>
          <p:nvPr/>
        </p:nvPicPr>
        <p:blipFill>
          <a:blip r:embed="rId3"/>
          <a:stretch>
            <a:fillRect/>
          </a:stretch>
        </p:blipFill>
        <p:spPr>
          <a:xfrm>
            <a:off x="1905000" y="6099297"/>
            <a:ext cx="5892991" cy="731809"/>
          </a:xfrm>
          <a:prstGeom prst="rect">
            <a:avLst/>
          </a:prstGeom>
        </p:spPr>
      </p:pic>
    </p:spTree>
    <p:extLst>
      <p:ext uri="{BB962C8B-B14F-4D97-AF65-F5344CB8AC3E}">
        <p14:creationId xmlns:p14="http://schemas.microsoft.com/office/powerpoint/2010/main" val="31865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fontScale="90000"/>
          </a:bodyPr>
          <a:lstStyle/>
          <a:p>
            <a:r>
              <a:rPr lang="en-US" dirty="0"/>
              <a:t>BP Treatment in addition to Lifestyle</a:t>
            </a:r>
          </a:p>
        </p:txBody>
      </p:sp>
      <p:sp>
        <p:nvSpPr>
          <p:cNvPr id="6" name="Content Placeholder 5"/>
          <p:cNvSpPr>
            <a:spLocks noGrp="1"/>
          </p:cNvSpPr>
          <p:nvPr>
            <p:ph sz="quarter" idx="1"/>
          </p:nvPr>
        </p:nvSpPr>
        <p:spPr>
          <a:xfrm>
            <a:off x="457200" y="1250835"/>
            <a:ext cx="6934200" cy="5290038"/>
          </a:xfrm>
        </p:spPr>
        <p:txBody>
          <a:bodyPr>
            <a:normAutofit fontScale="92500" lnSpcReduction="10000"/>
          </a:bodyPr>
          <a:lstStyle/>
          <a:p>
            <a:r>
              <a:rPr lang="en-US" b="1" dirty="0"/>
              <a:t>First Line B/P Drugs if 130/80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2" name="Picture 1">
            <a:extLst>
              <a:ext uri="{FF2B5EF4-FFF2-40B4-BE49-F238E27FC236}">
                <a16:creationId xmlns:a16="http://schemas.microsoft.com/office/drawing/2014/main" id="{1E42F007-7620-7C75-0BC4-87C1728ED299}"/>
              </a:ext>
            </a:extLst>
          </p:cNvPr>
          <p:cNvPicPr>
            <a:picLocks noChangeAspect="1"/>
          </p:cNvPicPr>
          <p:nvPr/>
        </p:nvPicPr>
        <p:blipFill>
          <a:blip r:embed="rId4"/>
          <a:stretch>
            <a:fillRect/>
          </a:stretch>
        </p:blipFill>
        <p:spPr>
          <a:xfrm>
            <a:off x="5867400" y="6440986"/>
            <a:ext cx="3076312" cy="382026"/>
          </a:xfrm>
          <a:prstGeom prst="rect">
            <a:avLst/>
          </a:prstGeom>
        </p:spPr>
      </p:pic>
    </p:spTree>
    <p:custDataLst>
      <p:tags r:id="rId1"/>
    </p:custDataLst>
    <p:extLst>
      <p:ext uri="{BB962C8B-B14F-4D97-AF65-F5344CB8AC3E}">
        <p14:creationId xmlns:p14="http://schemas.microsoft.com/office/powerpoint/2010/main" val="42381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550FC6A3-C03C-CE7B-6F4B-2AC8ED9BA3A5}"/>
              </a:ext>
            </a:extLst>
          </p:cNvPr>
          <p:cNvPicPr>
            <a:picLocks noGrp="1" noChangeAspect="1"/>
          </p:cNvPicPr>
          <p:nvPr>
            <p:ph sz="quarter" idx="1"/>
          </p:nvPr>
        </p:nvPicPr>
        <p:blipFill>
          <a:blip r:embed="rId2"/>
          <a:stretch>
            <a:fillRect/>
          </a:stretch>
        </p:blipFill>
        <p:spPr>
          <a:xfrm>
            <a:off x="170999" y="1371600"/>
            <a:ext cx="8802002" cy="4798615"/>
          </a:xfrm>
        </p:spPr>
      </p:pic>
      <p:pic>
        <p:nvPicPr>
          <p:cNvPr id="10" name="Picture 9">
            <a:extLst>
              <a:ext uri="{FF2B5EF4-FFF2-40B4-BE49-F238E27FC236}">
                <a16:creationId xmlns:a16="http://schemas.microsoft.com/office/drawing/2014/main" id="{08F9FD06-918D-6FA9-97E9-E9FFD9169B40}"/>
              </a:ext>
            </a:extLst>
          </p:cNvPr>
          <p:cNvPicPr>
            <a:picLocks noChangeAspect="1"/>
          </p:cNvPicPr>
          <p:nvPr/>
        </p:nvPicPr>
        <p:blipFill>
          <a:blip r:embed="rId3"/>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3298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14</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257800" cy="5486400"/>
          </a:xfrm>
        </p:spPr>
        <p:txBody>
          <a:bodyPr>
            <a:normAutofit fontScale="92500" lnSpcReduction="20000"/>
          </a:bodyPr>
          <a:lstStyle/>
          <a:p>
            <a:pPr marL="0" indent="0">
              <a:lnSpc>
                <a:spcPct val="120000"/>
              </a:lnSpc>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5" name="Picture 4" descr="Groom wearing Hawaiian necklace">
            <a:extLst>
              <a:ext uri="{FF2B5EF4-FFF2-40B4-BE49-F238E27FC236}">
                <a16:creationId xmlns:a16="http://schemas.microsoft.com/office/drawing/2014/main" id="{44C52CA2-1F92-D654-CC20-2F1DDFA77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409" y="1524000"/>
            <a:ext cx="3392052" cy="2256819"/>
          </a:xfrm>
          <a:prstGeom prst="rect">
            <a:avLst/>
          </a:prstGeom>
        </p:spPr>
      </p:pic>
    </p:spTree>
    <p:extLst>
      <p:ext uri="{BB962C8B-B14F-4D97-AF65-F5344CB8AC3E}">
        <p14:creationId xmlns:p14="http://schemas.microsoft.com/office/powerpoint/2010/main" val="19579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40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a:xfrm>
            <a:off x="457200" y="1219200"/>
            <a:ext cx="4041648" cy="5181600"/>
          </a:xfrm>
        </p:spPr>
        <p:txBody>
          <a:bodyPr>
            <a:normAutofit fontScale="70000" lnSpcReduction="20000"/>
          </a:bodyPr>
          <a:lstStyle/>
          <a:p>
            <a:pPr algn="l">
              <a:lnSpc>
                <a:spcPct val="120000"/>
              </a:lnSpc>
            </a:pPr>
            <a:r>
              <a:rPr lang="en-US" dirty="0">
                <a:solidFill>
                  <a:srgbClr val="000000"/>
                </a:solidFill>
                <a:ea typeface="Calibri" panose="020F0502020204030204" pitchFamily="34" charset="0"/>
                <a:cs typeface="Calibri" panose="020F0502020204030204" pitchFamily="34" charset="0"/>
              </a:rPr>
              <a:t>F</a:t>
            </a:r>
            <a:r>
              <a:rPr lang="en-US" b="0" i="0" dirty="0">
                <a:solidFill>
                  <a:srgbClr val="000000"/>
                </a:solidFill>
                <a:effectLst/>
                <a:ea typeface="Calibri" panose="020F0502020204030204" pitchFamily="34" charset="0"/>
                <a:cs typeface="Calibri" panose="020F0502020204030204" pitchFamily="34" charset="0"/>
              </a:rPr>
              <a:t>or people with diabetes aged 40–75:</a:t>
            </a:r>
          </a:p>
          <a:p>
            <a:pPr algn="l">
              <a:lnSpc>
                <a:spcPct val="120000"/>
              </a:lnSpc>
            </a:pPr>
            <a:r>
              <a:rPr lang="en-US" dirty="0">
                <a:solidFill>
                  <a:srgbClr val="000000"/>
                </a:solidFill>
                <a:ea typeface="Calibri" panose="020F0502020204030204" pitchFamily="34" charset="0"/>
                <a:cs typeface="Calibri" panose="020F0502020204030204" pitchFamily="34" charset="0"/>
              </a:rPr>
              <a:t>No ACSVD Risk </a:t>
            </a:r>
            <a:r>
              <a:rPr lang="en-US" b="0" i="0" dirty="0">
                <a:solidFill>
                  <a:srgbClr val="000000"/>
                </a:solidFill>
                <a:effectLst/>
                <a:ea typeface="Calibri" panose="020F0502020204030204" pitchFamily="34" charset="0"/>
                <a:cs typeface="Calibri" panose="020F0502020204030204" pitchFamily="34" charset="0"/>
              </a:rPr>
              <a:t>– Start Moderate intensity statin</a:t>
            </a:r>
          </a:p>
          <a:p>
            <a:pPr algn="l">
              <a:lnSpc>
                <a:spcPct val="120000"/>
              </a:lnSpc>
            </a:pPr>
            <a:r>
              <a:rPr lang="en-US" dirty="0">
                <a:solidFill>
                  <a:srgbClr val="000000"/>
                </a:solidFill>
                <a:ea typeface="Calibri" panose="020F0502020204030204" pitchFamily="34" charset="0"/>
                <a:cs typeface="Calibri" panose="020F0502020204030204" pitchFamily="34" charset="0"/>
              </a:rPr>
              <a:t>H</a:t>
            </a:r>
            <a:r>
              <a:rPr lang="en-US" i="0" dirty="0">
                <a:solidFill>
                  <a:srgbClr val="000000"/>
                </a:solidFill>
                <a:effectLst/>
                <a:ea typeface="Calibri" panose="020F0502020204030204" pitchFamily="34" charset="0"/>
                <a:cs typeface="Calibri" panose="020F0502020204030204" pitchFamily="34" charset="0"/>
              </a:rPr>
              <a:t>igher cardiovascular risk*</a:t>
            </a:r>
          </a:p>
          <a:p>
            <a:pPr lvl="1">
              <a:lnSpc>
                <a:spcPct val="120000"/>
              </a:lnSpc>
            </a:pPr>
            <a:r>
              <a:rPr lang="en-US" sz="22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200" b="0" i="0" dirty="0" err="1">
                <a:solidFill>
                  <a:srgbClr val="000000"/>
                </a:solidFill>
                <a:effectLst/>
                <a:ea typeface="Calibri" panose="020F0502020204030204" pitchFamily="34" charset="0"/>
                <a:cs typeface="Calibri" panose="020F0502020204030204" pitchFamily="34" charset="0"/>
              </a:rPr>
              <a:t>hx</a:t>
            </a:r>
            <a:r>
              <a:rPr lang="en-US" sz="22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High-intensity statin </a:t>
            </a:r>
            <a:r>
              <a:rPr lang="en-US" sz="2200" b="0" i="0" dirty="0">
                <a:solidFill>
                  <a:srgbClr val="000000"/>
                </a:solidFill>
                <a:effectLst/>
                <a:ea typeface="Calibri" panose="020F0502020204030204" pitchFamily="34" charset="0"/>
                <a:cs typeface="Calibri" panose="020F0502020204030204" pitchFamily="34" charset="0"/>
              </a:rPr>
              <a:t>therapy is recommended</a:t>
            </a:r>
          </a:p>
          <a:p>
            <a:pPr>
              <a:lnSpc>
                <a:spcPct val="120000"/>
              </a:lnSpc>
            </a:pPr>
            <a:r>
              <a:rPr lang="en-US" sz="28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a:lnSpc>
                <a:spcPct val="120000"/>
              </a:lnSpc>
            </a:pPr>
            <a:r>
              <a:rPr lang="en-US" sz="2600" b="1" i="0" dirty="0">
                <a:solidFill>
                  <a:srgbClr val="000000"/>
                </a:solidFill>
                <a:effectLst/>
                <a:ea typeface="Calibri" panose="020F0502020204030204" pitchFamily="34" charset="0"/>
                <a:cs typeface="Calibri" panose="020F0502020204030204" pitchFamily="34" charset="0"/>
              </a:rPr>
              <a:t>Target LDL cholesterol &lt;70 mg/dL. </a:t>
            </a:r>
            <a:endParaRPr lang="en-US" sz="26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fontScale="70000" lnSpcReduction="20000"/>
          </a:bodyPr>
          <a:lstStyle/>
          <a:p>
            <a:pPr algn="ctr">
              <a:lnSpc>
                <a:spcPct val="120000"/>
              </a:lnSpc>
            </a:pPr>
            <a:r>
              <a:rPr lang="en-US"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28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981" y="3962400"/>
            <a:ext cx="2743200" cy="1829704"/>
          </a:xfrm>
          <a:prstGeom prst="rect">
            <a:avLst/>
          </a:prstGeom>
        </p:spPr>
      </p:pic>
      <p:pic>
        <p:nvPicPr>
          <p:cNvPr id="4" name="Picture 3">
            <a:extLst>
              <a:ext uri="{FF2B5EF4-FFF2-40B4-BE49-F238E27FC236}">
                <a16:creationId xmlns:a16="http://schemas.microsoft.com/office/drawing/2014/main" id="{48827125-E89F-9CA8-0D14-846BB7C8779B}"/>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9053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5" name="Picture 4">
            <a:extLst>
              <a:ext uri="{FF2B5EF4-FFF2-40B4-BE49-F238E27FC236}">
                <a16:creationId xmlns:a16="http://schemas.microsoft.com/office/drawing/2014/main" id="{6A9CE6D7-921D-B72E-350D-506CC477E8A4}"/>
              </a:ext>
            </a:extLst>
          </p:cNvPr>
          <p:cNvPicPr>
            <a:picLocks noChangeAspect="1"/>
          </p:cNvPicPr>
          <p:nvPr/>
        </p:nvPicPr>
        <p:blipFill>
          <a:blip r:embed="rId4"/>
          <a:stretch>
            <a:fillRect/>
          </a:stretch>
        </p:blipFill>
        <p:spPr>
          <a:xfrm>
            <a:off x="6255594" y="6153622"/>
            <a:ext cx="2590800" cy="457755"/>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pic>
        <p:nvPicPr>
          <p:cNvPr id="3" name="Picture 2">
            <a:extLst>
              <a:ext uri="{FF2B5EF4-FFF2-40B4-BE49-F238E27FC236}">
                <a16:creationId xmlns:a16="http://schemas.microsoft.com/office/drawing/2014/main" id="{A330EE1A-CC99-6022-4047-91EF5AE7BFA6}"/>
              </a:ext>
            </a:extLst>
          </p:cNvPr>
          <p:cNvPicPr>
            <a:picLocks noChangeAspect="1"/>
          </p:cNvPicPr>
          <p:nvPr/>
        </p:nvPicPr>
        <p:blipFill>
          <a:blip r:embed="rId3"/>
          <a:stretch>
            <a:fillRect/>
          </a:stretch>
        </p:blipFill>
        <p:spPr>
          <a:xfrm>
            <a:off x="5257800" y="6308911"/>
            <a:ext cx="3735808" cy="463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atherosclerotic cardiovascular disease:</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cholesterol goal of &lt;55.</a:t>
            </a:r>
          </a:p>
          <a:p>
            <a:pPr lvl="1">
              <a:buFont typeface="Arial" panose="020B0604020202020204" pitchFamily="34" charset="0"/>
              <a:buChar char="•"/>
            </a:pPr>
            <a:r>
              <a:rPr lang="en-US" sz="2400" b="0" i="0" dirty="0">
                <a:effectLst/>
              </a:rPr>
              <a:t>Addition of ezetimibe or a PCSK9 inhibitor with proven benefit in recommended if goal is not achieved on maximum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4" name="Picture 3">
            <a:extLst>
              <a:ext uri="{FF2B5EF4-FFF2-40B4-BE49-F238E27FC236}">
                <a16:creationId xmlns:a16="http://schemas.microsoft.com/office/drawing/2014/main" id="{19D9B231-516E-F828-4B35-0E99CBB7AE7B}"/>
              </a:ext>
            </a:extLst>
          </p:cNvPr>
          <p:cNvPicPr>
            <a:picLocks noChangeAspect="1"/>
          </p:cNvPicPr>
          <p:nvPr/>
        </p:nvPicPr>
        <p:blipFill>
          <a:blip r:embed="rId3"/>
          <a:stretch>
            <a:fillRect/>
          </a:stretch>
        </p:blipFill>
        <p:spPr>
          <a:xfrm>
            <a:off x="5257800" y="6308911"/>
            <a:ext cx="3735808" cy="463924"/>
          </a:xfrm>
          <a:prstGeom prst="rect">
            <a:avLst/>
          </a:prstGeom>
        </p:spPr>
      </p:pic>
      <p:pic>
        <p:nvPicPr>
          <p:cNvPr id="8" name="Picture 7">
            <a:extLst>
              <a:ext uri="{FF2B5EF4-FFF2-40B4-BE49-F238E27FC236}">
                <a16:creationId xmlns:a16="http://schemas.microsoft.com/office/drawing/2014/main" id="{DADD6E13-D2B3-C7E4-BA74-C331C253C7B1}"/>
              </a:ext>
            </a:extLst>
          </p:cNvPr>
          <p:cNvPicPr>
            <a:picLocks noChangeAspect="1"/>
          </p:cNvPicPr>
          <p:nvPr/>
        </p:nvPicPr>
        <p:blipFill>
          <a:blip r:embed="rId4"/>
          <a:stretch>
            <a:fillRect/>
          </a:stretch>
        </p:blipFill>
        <p:spPr>
          <a:xfrm>
            <a:off x="145476" y="4629482"/>
            <a:ext cx="8688808" cy="2064115"/>
          </a:xfrm>
          <a:prstGeom prst="rect">
            <a:avLst/>
          </a:prstGeom>
        </p:spPr>
      </p:pic>
    </p:spTree>
    <p:extLst>
      <p:ext uri="{BB962C8B-B14F-4D97-AF65-F5344CB8AC3E}">
        <p14:creationId xmlns:p14="http://schemas.microsoft.com/office/powerpoint/2010/main" val="12338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50087-A9D3-1E83-3E32-8C88F055FF21}"/>
              </a:ext>
            </a:extLst>
          </p:cNvPr>
          <p:cNvPicPr>
            <a:picLocks noChangeAspect="1"/>
          </p:cNvPicPr>
          <p:nvPr/>
        </p:nvPicPr>
        <p:blipFill>
          <a:blip r:embed="rId2"/>
          <a:stretch>
            <a:fillRect/>
          </a:stretch>
        </p:blipFill>
        <p:spPr>
          <a:xfrm>
            <a:off x="685800" y="76200"/>
            <a:ext cx="6590022" cy="6520008"/>
          </a:xfrm>
          <a:prstGeom prst="rect">
            <a:avLst/>
          </a:prstGeom>
        </p:spPr>
      </p:pic>
      <p:sp>
        <p:nvSpPr>
          <p:cNvPr id="4" name="TextBox 3">
            <a:extLst>
              <a:ext uri="{FF2B5EF4-FFF2-40B4-BE49-F238E27FC236}">
                <a16:creationId xmlns:a16="http://schemas.microsoft.com/office/drawing/2014/main" id="{96AF2A4C-EAE8-4CED-ABB3-F0795B50ECD8}"/>
              </a:ext>
            </a:extLst>
          </p:cNvPr>
          <p:cNvSpPr txBox="1"/>
          <p:nvPr/>
        </p:nvSpPr>
        <p:spPr>
          <a:xfrm>
            <a:off x="6096000" y="6488668"/>
            <a:ext cx="3581400" cy="369332"/>
          </a:xfrm>
          <a:prstGeom prst="rect">
            <a:avLst/>
          </a:prstGeom>
          <a:noFill/>
        </p:spPr>
        <p:txBody>
          <a:bodyPr wrap="square" rtlCol="0">
            <a:spAutoFit/>
          </a:bodyPr>
          <a:lstStyle/>
          <a:p>
            <a:r>
              <a:rPr lang="en-US" dirty="0"/>
              <a:t>From Meds Cheat Sheet Page</a:t>
            </a:r>
          </a:p>
        </p:txBody>
      </p:sp>
    </p:spTree>
    <p:extLst>
      <p:ext uri="{BB962C8B-B14F-4D97-AF65-F5344CB8AC3E}">
        <p14:creationId xmlns:p14="http://schemas.microsoft.com/office/powerpoint/2010/main" val="14467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Coronary Vessel Disease Meds</a:t>
            </a:r>
          </a:p>
        </p:txBody>
      </p:sp>
      <p:sp>
        <p:nvSpPr>
          <p:cNvPr id="3" name="Content Placeholder 2"/>
          <p:cNvSpPr>
            <a:spLocks noGrp="1"/>
          </p:cNvSpPr>
          <p:nvPr>
            <p:ph sz="quarter" idx="1"/>
          </p:nvPr>
        </p:nvSpPr>
        <p:spPr>
          <a:xfrm>
            <a:off x="457200" y="1143000"/>
            <a:ext cx="8153400" cy="5638800"/>
          </a:xfrm>
        </p:spPr>
        <p:txBody>
          <a:bodyPr>
            <a:normAutofit fontScale="85000" lnSpcReduction="20000"/>
          </a:bodyPr>
          <a:lstStyle/>
          <a:p>
            <a:pPr>
              <a:lnSpc>
                <a:spcPct val="120000"/>
              </a:lnSpc>
            </a:pPr>
            <a:r>
              <a:rPr lang="en-US" dirty="0"/>
              <a:t>In those with CVD or at higher risk:</a:t>
            </a:r>
          </a:p>
          <a:p>
            <a:pPr lvl="1">
              <a:lnSpc>
                <a:spcPct val="120000"/>
              </a:lnSpc>
            </a:pPr>
            <a:r>
              <a:rPr lang="en-US" sz="3000" dirty="0"/>
              <a:t>Get blood glucose to goal</a:t>
            </a:r>
          </a:p>
          <a:p>
            <a:pPr lvl="1">
              <a:lnSpc>
                <a:spcPct val="120000"/>
              </a:lnSpc>
            </a:pPr>
            <a:r>
              <a:rPr lang="en-US" dirty="0"/>
              <a:t>Statin therapy with a</a:t>
            </a:r>
            <a:r>
              <a:rPr lang="en-US" b="0" i="0" dirty="0">
                <a:effectLst/>
              </a:rPr>
              <a:t>ddition of ezetimibe or a PCSK9 inhibitor recommended if goals not achieved on maximum tolerated statin therapy. </a:t>
            </a:r>
            <a:endParaRPr lang="en-US" dirty="0"/>
          </a:p>
          <a:p>
            <a:pPr lvl="1">
              <a:lnSpc>
                <a:spcPct val="120000"/>
              </a:lnSpc>
            </a:pPr>
            <a:r>
              <a:rPr lang="en-US" dirty="0"/>
              <a:t>B/P Med (ACE or ARB)</a:t>
            </a:r>
          </a:p>
          <a:p>
            <a:pPr lvl="1">
              <a:lnSpc>
                <a:spcPct val="120000"/>
              </a:lnSpc>
            </a:pPr>
            <a:r>
              <a:rPr lang="en-US" dirty="0"/>
              <a:t>Beta blocker after MI or CHF</a:t>
            </a:r>
          </a:p>
          <a:p>
            <a:pPr lvl="1">
              <a:lnSpc>
                <a:spcPct val="120000"/>
              </a:lnSpc>
            </a:pPr>
            <a:r>
              <a:rPr lang="en-US" dirty="0"/>
              <a:t>Aspirin (or another agent)</a:t>
            </a:r>
          </a:p>
          <a:p>
            <a:pPr lvl="1">
              <a:lnSpc>
                <a:spcPct val="120000"/>
              </a:lnSpc>
            </a:pPr>
            <a:r>
              <a:rPr lang="en-US" dirty="0">
                <a:solidFill>
                  <a:srgbClr val="002060"/>
                </a:solidFill>
              </a:rPr>
              <a:t>Diabetes Meds that significantly decrease CV events:</a:t>
            </a:r>
          </a:p>
          <a:p>
            <a:pPr lvl="2">
              <a:lnSpc>
                <a:spcPct val="120000"/>
              </a:lnSpc>
            </a:pPr>
            <a:r>
              <a:rPr lang="en-US" sz="2400" dirty="0"/>
              <a:t>*SGLT-2i’s </a:t>
            </a:r>
          </a:p>
          <a:p>
            <a:pPr lvl="3">
              <a:lnSpc>
                <a:spcPct val="120000"/>
              </a:lnSpc>
            </a:pPr>
            <a:r>
              <a:rPr lang="en-US" sz="2000" dirty="0"/>
              <a:t>Empagliflozin (Jardiance), canagliflozin (Invokana), dapagliflozin (</a:t>
            </a:r>
            <a:r>
              <a:rPr lang="en-US" sz="2000" dirty="0" err="1"/>
              <a:t>Farxiga</a:t>
            </a:r>
            <a:r>
              <a:rPr lang="en-US" sz="2000" dirty="0"/>
              <a:t>)</a:t>
            </a:r>
          </a:p>
          <a:p>
            <a:pPr lvl="2">
              <a:lnSpc>
                <a:spcPct val="120000"/>
              </a:lnSpc>
            </a:pPr>
            <a:r>
              <a:rPr lang="en-US" sz="2400" dirty="0"/>
              <a:t>*GLP-1 RA’s</a:t>
            </a:r>
          </a:p>
          <a:p>
            <a:pPr lvl="3">
              <a:lnSpc>
                <a:spcPct val="120000"/>
              </a:lnSpc>
            </a:pPr>
            <a:r>
              <a:rPr lang="en-US" sz="2000" dirty="0"/>
              <a:t>Semaglutide (Ozempic), liraglutide (Victoza), dulaglutide (Trulicity) </a:t>
            </a:r>
          </a:p>
          <a:p>
            <a:pPr lvl="1"/>
            <a:endParaRPr lang="en-US" dirty="0"/>
          </a:p>
        </p:txBody>
      </p:sp>
      <p:pic>
        <p:nvPicPr>
          <p:cNvPr id="4" name="Picture 3"/>
          <p:cNvPicPr>
            <a:picLocks noChangeAspect="1"/>
          </p:cNvPicPr>
          <p:nvPr/>
        </p:nvPicPr>
        <p:blipFill>
          <a:blip r:embed="rId3"/>
          <a:stretch>
            <a:fillRect/>
          </a:stretch>
        </p:blipFill>
        <p:spPr>
          <a:xfrm>
            <a:off x="7557675" y="3362960"/>
            <a:ext cx="1017365" cy="1176145"/>
          </a:xfrm>
          <a:prstGeom prst="rect">
            <a:avLst/>
          </a:prstGeom>
        </p:spPr>
      </p:pic>
      <p:pic>
        <p:nvPicPr>
          <p:cNvPr id="6" name="Picture 5">
            <a:extLst>
              <a:ext uri="{FF2B5EF4-FFF2-40B4-BE49-F238E27FC236}">
                <a16:creationId xmlns:a16="http://schemas.microsoft.com/office/drawing/2014/main" id="{D6283AD6-CB33-0E86-7D78-85A5ED94CE8F}"/>
              </a:ext>
            </a:extLst>
          </p:cNvPr>
          <p:cNvPicPr>
            <a:picLocks noChangeAspect="1"/>
          </p:cNvPicPr>
          <p:nvPr/>
        </p:nvPicPr>
        <p:blipFill>
          <a:blip r:embed="rId4"/>
          <a:stretch>
            <a:fillRect/>
          </a:stretch>
        </p:blipFill>
        <p:spPr>
          <a:xfrm>
            <a:off x="4085477" y="6374262"/>
            <a:ext cx="4601323" cy="392298"/>
          </a:xfrm>
          <a:prstGeom prst="rect">
            <a:avLst/>
          </a:prstGeom>
        </p:spPr>
      </p:pic>
    </p:spTree>
    <p:custDataLst>
      <p:tags r:id="rId1"/>
    </p:custDataLst>
    <p:extLst>
      <p:ext uri="{BB962C8B-B14F-4D97-AF65-F5344CB8AC3E}">
        <p14:creationId xmlns:p14="http://schemas.microsoft.com/office/powerpoint/2010/main" val="11030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4" y="1600199"/>
            <a:ext cx="6707186" cy="5077482"/>
          </a:xfrm>
        </p:spPr>
        <p:txBody>
          <a:bodyPr>
            <a:normAutofit fontScale="77500" lnSpcReduction="20000"/>
          </a:bodyPr>
          <a:lstStyle/>
          <a:p>
            <a:pPr>
              <a:lnSpc>
                <a:spcPct val="120000"/>
              </a:lnSpc>
              <a:defRPr/>
            </a:pPr>
            <a:r>
              <a:rPr lang="en-US" dirty="0"/>
              <a:t>A1C 8.9% (down from 10.4%)</a:t>
            </a:r>
          </a:p>
          <a:p>
            <a:pPr>
              <a:lnSpc>
                <a:spcPct val="120000"/>
              </a:lnSpc>
              <a:defRPr/>
            </a:pPr>
            <a:r>
              <a:rPr lang="en-US" dirty="0"/>
              <a:t>B/P 139/76    AM BG 100, 2 </a:t>
            </a:r>
            <a:r>
              <a:rPr lang="en-US" dirty="0" err="1"/>
              <a:t>hr</a:t>
            </a:r>
            <a:r>
              <a:rPr lang="en-US" dirty="0"/>
              <a:t> pp 190</a:t>
            </a:r>
          </a:p>
          <a:p>
            <a:pPr>
              <a:lnSpc>
                <a:spcPct val="120000"/>
              </a:lnSpc>
              <a:defRPr/>
            </a:pPr>
            <a:r>
              <a:rPr lang="en-US" dirty="0"/>
              <a:t>Chol – TG 54, HDL 46, LDL 98</a:t>
            </a:r>
          </a:p>
          <a:p>
            <a:pPr>
              <a:lnSpc>
                <a:spcPct val="120000"/>
              </a:lnSpc>
              <a:defRPr/>
            </a:pPr>
            <a:r>
              <a:rPr lang="en-US" dirty="0"/>
              <a:t>GFR 47, UACR 34 mg/g</a:t>
            </a:r>
            <a:br>
              <a:rPr lang="en-US" dirty="0"/>
            </a:br>
            <a:endParaRPr lang="en-US" dirty="0"/>
          </a:p>
          <a:p>
            <a:pPr>
              <a:lnSpc>
                <a:spcPct val="120000"/>
              </a:lnSpc>
              <a:defRPr/>
            </a:pPr>
            <a:r>
              <a:rPr lang="en-US" dirty="0"/>
              <a:t>Meds:</a:t>
            </a:r>
          </a:p>
          <a:p>
            <a:pPr lvl="1">
              <a:lnSpc>
                <a:spcPct val="120000"/>
              </a:lnSpc>
              <a:defRPr/>
            </a:pPr>
            <a:r>
              <a:rPr lang="en-US" dirty="0"/>
              <a:t>Insulin – 28 units </a:t>
            </a:r>
            <a:r>
              <a:rPr lang="en-US" dirty="0" err="1"/>
              <a:t>basaglar</a:t>
            </a:r>
            <a:r>
              <a:rPr lang="en-US" dirty="0"/>
              <a:t> insulin</a:t>
            </a:r>
          </a:p>
          <a:p>
            <a:pPr lvl="1">
              <a:lnSpc>
                <a:spcPct val="120000"/>
              </a:lnSpc>
              <a:defRPr/>
            </a:pPr>
            <a:r>
              <a:rPr lang="en-US" dirty="0"/>
              <a:t>Losartan 25mg – ARB for blood pressure</a:t>
            </a:r>
          </a:p>
          <a:p>
            <a:pPr lvl="1">
              <a:lnSpc>
                <a:spcPct val="120000"/>
              </a:lnSpc>
              <a:defRPr/>
            </a:pPr>
            <a:r>
              <a:rPr lang="en-US" dirty="0"/>
              <a:t>Metoprolol 50mg – Beta blocker</a:t>
            </a:r>
          </a:p>
          <a:p>
            <a:pPr lvl="1">
              <a:lnSpc>
                <a:spcPct val="120000"/>
              </a:lnSpc>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323" y="1201947"/>
            <a:ext cx="2018952" cy="1813791"/>
          </a:xfrm>
          <a:prstGeom prst="rect">
            <a:avLst/>
          </a:prstGeom>
        </p:spPr>
      </p:pic>
      <p:sp>
        <p:nvSpPr>
          <p:cNvPr id="8" name="TextBox 7">
            <a:extLst>
              <a:ext uri="{FF2B5EF4-FFF2-40B4-BE49-F238E27FC236}">
                <a16:creationId xmlns:a16="http://schemas.microsoft.com/office/drawing/2014/main" id="{70E9BBDA-17CF-44ED-A8BC-737610A4CC19}"/>
              </a:ext>
            </a:extLst>
          </p:cNvPr>
          <p:cNvSpPr txBox="1"/>
          <p:nvPr/>
        </p:nvSpPr>
        <p:spPr>
          <a:xfrm>
            <a:off x="6743323" y="3429000"/>
            <a:ext cx="2265630" cy="2369880"/>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13062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3" y="1600199"/>
            <a:ext cx="8226425" cy="4495801"/>
          </a:xfrm>
        </p:spPr>
        <p:txBody>
          <a:bodyPr>
            <a:normAutofit fontScale="85000" lnSpcReduction="20000"/>
          </a:bodyPr>
          <a:lstStyle/>
          <a:p>
            <a:pPr>
              <a:defRPr/>
            </a:pPr>
            <a:r>
              <a:rPr lang="en-US" dirty="0"/>
              <a:t>A1c 8.9% (down from 10.4%)</a:t>
            </a:r>
          </a:p>
          <a:p>
            <a:pPr>
              <a:defRPr/>
            </a:pPr>
            <a:r>
              <a:rPr lang="en-US" dirty="0"/>
              <a:t>B/P 139/76    AM BG 100, 2 </a:t>
            </a:r>
            <a:r>
              <a:rPr lang="en-US" dirty="0" err="1"/>
              <a:t>hr</a:t>
            </a:r>
            <a:r>
              <a:rPr lang="en-US" dirty="0"/>
              <a:t> pp 190</a:t>
            </a:r>
          </a:p>
          <a:p>
            <a:pPr>
              <a:defRPr/>
            </a:pPr>
            <a:r>
              <a:rPr lang="en-US" dirty="0"/>
              <a:t>Chol – TG 54, HDL 46, LDL 98</a:t>
            </a:r>
          </a:p>
          <a:p>
            <a:pPr>
              <a:defRPr/>
            </a:pPr>
            <a:r>
              <a:rPr lang="en-US" dirty="0"/>
              <a:t>GFR 47, UACR 34 mg/g</a:t>
            </a:r>
            <a:br>
              <a:rPr lang="en-US" dirty="0"/>
            </a:br>
            <a:endParaRPr lang="en-US" dirty="0"/>
          </a:p>
          <a:p>
            <a:pPr>
              <a:defRPr/>
            </a:pPr>
            <a:r>
              <a:rPr lang="en-US" dirty="0"/>
              <a:t>Meds:</a:t>
            </a:r>
          </a:p>
          <a:p>
            <a:pPr lvl="1">
              <a:defRPr/>
            </a:pPr>
            <a:r>
              <a:rPr lang="en-US" dirty="0"/>
              <a:t>Insulin – 28 units </a:t>
            </a:r>
            <a:r>
              <a:rPr lang="en-US" dirty="0" err="1"/>
              <a:t>basaglar</a:t>
            </a:r>
            <a:r>
              <a:rPr lang="en-US" dirty="0"/>
              <a:t> insulin</a:t>
            </a:r>
          </a:p>
          <a:p>
            <a:pPr lvl="1">
              <a:defRPr/>
            </a:pPr>
            <a:r>
              <a:rPr lang="en-US" dirty="0"/>
              <a:t>Losartan 25mg – ARB for blood pressure</a:t>
            </a:r>
          </a:p>
          <a:p>
            <a:pPr lvl="1">
              <a:defRPr/>
            </a:pPr>
            <a:r>
              <a:rPr lang="en-US" dirty="0"/>
              <a:t>Metoprolol 50mg – Beta blocker</a:t>
            </a:r>
          </a:p>
          <a:p>
            <a:pPr lvl="1">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sp>
        <p:nvSpPr>
          <p:cNvPr id="7" name="TextBox 6">
            <a:extLst>
              <a:ext uri="{FF2B5EF4-FFF2-40B4-BE49-F238E27FC236}">
                <a16:creationId xmlns:a16="http://schemas.microsoft.com/office/drawing/2014/main" id="{FD1AC300-3619-46DC-8000-5E9F37A82CED}"/>
              </a:ext>
            </a:extLst>
          </p:cNvPr>
          <p:cNvSpPr txBox="1"/>
          <p:nvPr/>
        </p:nvSpPr>
        <p:spPr>
          <a:xfrm>
            <a:off x="838200" y="6131968"/>
            <a:ext cx="6477000" cy="369332"/>
          </a:xfrm>
          <a:prstGeom prst="rect">
            <a:avLst/>
          </a:prstGeom>
          <a:noFill/>
        </p:spPr>
        <p:txBody>
          <a:bodyPr wrap="square">
            <a:spAutoFit/>
          </a:bodyPr>
          <a:lstStyle/>
          <a:p>
            <a:pPr marL="274320" lvl="1" indent="0">
              <a:buNone/>
              <a:defRPr/>
            </a:pPr>
            <a:r>
              <a:rPr lang="en-US" dirty="0">
                <a:solidFill>
                  <a:srgbClr val="0070C0"/>
                </a:solidFill>
              </a:rPr>
              <a:t>Special instruction – sweating may indicate hypoglycemia</a:t>
            </a:r>
          </a:p>
        </p:txBody>
      </p:sp>
      <p:sp>
        <p:nvSpPr>
          <p:cNvPr id="8" name="TextBox 7">
            <a:extLst>
              <a:ext uri="{FF2B5EF4-FFF2-40B4-BE49-F238E27FC236}">
                <a16:creationId xmlns:a16="http://schemas.microsoft.com/office/drawing/2014/main" id="{70E9BBDA-17CF-44ED-A8BC-737610A4CC19}"/>
              </a:ext>
            </a:extLst>
          </p:cNvPr>
          <p:cNvSpPr txBox="1"/>
          <p:nvPr/>
        </p:nvSpPr>
        <p:spPr>
          <a:xfrm>
            <a:off x="6743323" y="3282625"/>
            <a:ext cx="2265630" cy="3477875"/>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 </a:t>
            </a:r>
            <a:r>
              <a:rPr lang="en-US" sz="2400" dirty="0">
                <a:solidFill>
                  <a:srgbClr val="0070C0"/>
                </a:solidFill>
              </a:rPr>
              <a:t>Statin</a:t>
            </a:r>
          </a:p>
          <a:p>
            <a:pPr>
              <a:defRPr/>
            </a:pPr>
            <a:r>
              <a:rPr lang="en-US" sz="2400" dirty="0">
                <a:solidFill>
                  <a:srgbClr val="0070C0"/>
                </a:solidFill>
              </a:rPr>
              <a:t>- SGLT 2</a:t>
            </a:r>
          </a:p>
          <a:p>
            <a:pPr>
              <a:defRPr/>
            </a:pPr>
            <a:r>
              <a:rPr lang="en-US" sz="2400" dirty="0">
                <a:solidFill>
                  <a:srgbClr val="0070C0"/>
                </a:solidFill>
              </a:rPr>
              <a:t>- Aspirin</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145966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t>DiaBingo</a:t>
            </a:r>
            <a:r>
              <a:rPr lang="en-US" dirty="0"/>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400" dirty="0"/>
              <a:t>DPP demonstrated that exercise and diet reduced risk of DM by__%</a:t>
            </a:r>
          </a:p>
          <a:p>
            <a:pPr marL="609600" indent="-609600">
              <a:buNone/>
              <a:defRPr/>
            </a:pPr>
            <a:r>
              <a:rPr lang="en-US" sz="2400" dirty="0"/>
              <a:t>N Average A1c of 7% = </a:t>
            </a:r>
            <a:r>
              <a:rPr lang="en-US" sz="2400" dirty="0" err="1"/>
              <a:t>Avg</a:t>
            </a:r>
            <a:r>
              <a:rPr lang="en-US" sz="2400" dirty="0"/>
              <a:t> BG of ____	 </a:t>
            </a:r>
            <a:endParaRPr lang="en-US" sz="2400" b="1" dirty="0"/>
          </a:p>
          <a:p>
            <a:pPr marL="609600" indent="-609600" eaLnBrk="1" hangingPunct="1">
              <a:buFont typeface="Wingdings" pitchFamily="2" charset="2"/>
              <a:buNone/>
              <a:defRPr/>
            </a:pPr>
            <a:r>
              <a:rPr lang="en-US" sz="2400" b="1" dirty="0"/>
              <a:t>N</a:t>
            </a:r>
            <a:r>
              <a:rPr lang="en-US" sz="2400" dirty="0"/>
              <a:t> The goal is to eat 14 </a:t>
            </a:r>
            <a:r>
              <a:rPr lang="en-US" sz="2400" dirty="0" err="1"/>
              <a:t>gms</a:t>
            </a:r>
            <a:r>
              <a:rPr lang="en-US" sz="2400" dirty="0"/>
              <a:t> per 1000 </a:t>
            </a:r>
            <a:r>
              <a:rPr lang="en-US" sz="2400" dirty="0" err="1"/>
              <a:t>cals</a:t>
            </a:r>
            <a:r>
              <a:rPr lang="en-US" sz="2400" dirty="0"/>
              <a:t> of this nutrient a day	</a:t>
            </a:r>
          </a:p>
          <a:p>
            <a:pPr marL="609600" indent="-609600" eaLnBrk="1" hangingPunct="1">
              <a:buFont typeface="Wingdings" pitchFamily="2" charset="2"/>
              <a:buNone/>
              <a:defRPr/>
            </a:pPr>
            <a:r>
              <a:rPr lang="en-US" sz="2400" b="1" dirty="0"/>
              <a:t>N</a:t>
            </a:r>
            <a:r>
              <a:rPr lang="en-US" sz="2400" dirty="0"/>
              <a:t> Rebound hyperglycemia						 </a:t>
            </a:r>
            <a:endParaRPr lang="en-US" sz="2400" b="1" dirty="0"/>
          </a:p>
          <a:p>
            <a:pPr marL="609600" indent="-609600" eaLnBrk="1" hangingPunct="1">
              <a:buFont typeface="Wingdings" pitchFamily="2" charset="2"/>
              <a:buNone/>
              <a:defRPr/>
            </a:pPr>
            <a:r>
              <a:rPr lang="en-US" sz="2400" b="1" dirty="0"/>
              <a:t>N</a:t>
            </a:r>
            <a:r>
              <a:rPr lang="en-US" sz="2400" dirty="0"/>
              <a:t> Scare tactics are effective at motivating behavior change</a:t>
            </a:r>
            <a:endParaRPr lang="en-US" sz="2400" b="1" dirty="0"/>
          </a:p>
          <a:p>
            <a:pPr marL="609600" indent="-609600" eaLnBrk="1" hangingPunct="1">
              <a:buFont typeface="Wingdings" pitchFamily="2" charset="2"/>
              <a:buNone/>
              <a:defRPr/>
            </a:pPr>
            <a:r>
              <a:rPr lang="en-US" sz="2400" b="1" dirty="0"/>
              <a:t>N</a:t>
            </a:r>
            <a:r>
              <a:rPr lang="en-US" sz="2400" dirty="0"/>
              <a:t>  Get LDL less than ____for most people with diabetes 40 years+</a:t>
            </a:r>
            <a:endParaRPr lang="en-US" sz="2400" b="1" dirty="0"/>
          </a:p>
          <a:p>
            <a:pPr marL="609600" indent="-609600" eaLnBrk="1" hangingPunct="1">
              <a:buFont typeface="Wingdings" pitchFamily="2" charset="2"/>
              <a:buNone/>
              <a:defRPr/>
            </a:pPr>
            <a:r>
              <a:rPr lang="en-US" sz="2400" b="1" dirty="0"/>
              <a:t>N</a:t>
            </a:r>
            <a:r>
              <a:rPr lang="en-US" sz="2400" dirty="0"/>
              <a:t> Drugs that can cause hyperglycemia					  </a:t>
            </a:r>
            <a:endParaRPr lang="en-US" sz="2400" b="1" dirty="0"/>
          </a:p>
          <a:p>
            <a:pPr marL="609600" indent="-609600" eaLnBrk="1" hangingPunct="1">
              <a:buFont typeface="Wingdings" pitchFamily="2" charset="2"/>
              <a:buNone/>
              <a:defRPr/>
            </a:pPr>
            <a:r>
              <a:rPr lang="en-US" sz="2400" b="1" dirty="0"/>
              <a:t>N</a:t>
            </a:r>
            <a:r>
              <a:rPr lang="en-US" sz="2400" dirty="0"/>
              <a:t> 2/3 cups of rice equals ______ serving carbohydrate		 </a:t>
            </a:r>
            <a:endParaRPr lang="en-US" sz="2400" b="1" dirty="0"/>
          </a:p>
          <a:p>
            <a:pPr marL="609600" indent="-609600" eaLnBrk="1" hangingPunct="1">
              <a:buFont typeface="Wingdings" pitchFamily="2" charset="2"/>
              <a:buNone/>
              <a:defRPr/>
            </a:pPr>
            <a:r>
              <a:rPr lang="en-US" sz="2400" b="1" dirty="0"/>
              <a:t>N</a:t>
            </a:r>
            <a:r>
              <a:rPr lang="en-US" sz="2400" dirty="0"/>
              <a:t> 1% A1c = how many points of blood sugar  _____			 </a:t>
            </a:r>
            <a:r>
              <a:rPr lang="en-US" sz="2400" dirty="0">
                <a:solidFill>
                  <a:srgbClr val="FF0000"/>
                </a:solidFill>
              </a:rPr>
              <a:t> </a:t>
            </a:r>
            <a:endParaRPr lang="en-US" sz="2400" b="1" dirty="0">
              <a:solidFill>
                <a:srgbClr val="FF0000"/>
              </a:solidFill>
            </a:endParaRPr>
          </a:p>
          <a:p>
            <a:pPr marL="609600" indent="-609600" eaLnBrk="1" hangingPunct="1">
              <a:buFont typeface="Wingdings" pitchFamily="2" charset="2"/>
              <a:buNone/>
              <a:defRPr/>
            </a:pPr>
            <a:r>
              <a:rPr lang="en-US" sz="2400" b="1" dirty="0"/>
              <a:t>N</a:t>
            </a:r>
            <a:r>
              <a:rPr lang="en-US" sz="2400" dirty="0"/>
              <a:t> 1 gm of fat equal _____kilo/calories</a:t>
            </a:r>
          </a:p>
          <a:p>
            <a:pPr marL="609600" indent="-609600" eaLnBrk="1" hangingPunct="1">
              <a:spcBef>
                <a:spcPct val="0"/>
              </a:spcBef>
              <a:buFont typeface="Wingdings" pitchFamily="2" charset="2"/>
              <a:buNone/>
              <a:defRPr/>
            </a:pPr>
            <a:r>
              <a:rPr lang="en-US" sz="2400" b="1" dirty="0"/>
              <a:t>N</a:t>
            </a:r>
            <a:r>
              <a:rPr lang="en-US" sz="2400" dirty="0"/>
              <a:t> Metabolic syndrome = hyperinsulinemia, hyperlipidemia, hypertension</a:t>
            </a:r>
          </a:p>
          <a:p>
            <a:pPr marL="609600" indent="-609600" eaLnBrk="1" hangingPunct="1">
              <a:spcBef>
                <a:spcPct val="0"/>
              </a:spcBef>
              <a:buFont typeface="Wingdings" pitchFamily="2" charset="2"/>
              <a:buNone/>
              <a:defRPr/>
            </a:pPr>
            <a:r>
              <a:rPr lang="en-US" sz="2400" b="1" dirty="0"/>
              <a:t>N</a:t>
            </a:r>
            <a:r>
              <a:rPr lang="en-US" sz="2400" dirty="0"/>
              <a:t> Average American consumes 15 teaspoons of sugar a day.	</a:t>
            </a:r>
          </a:p>
          <a:p>
            <a:pPr marL="609600" indent="-609600" eaLnBrk="1" hangingPunct="1">
              <a:spcBef>
                <a:spcPct val="0"/>
              </a:spcBef>
              <a:buFont typeface="Wingdings" pitchFamily="2" charset="2"/>
              <a:buNone/>
              <a:defRPr/>
            </a:pPr>
            <a:r>
              <a:rPr lang="en-US" sz="2400" b="1" dirty="0"/>
              <a:t>N</a:t>
            </a:r>
            <a:r>
              <a:rPr lang="en-US" sz="24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1BE3-9600-ECD4-8F6D-65E37ACB0AB0}"/>
              </a:ext>
            </a:extLst>
          </p:cNvPr>
          <p:cNvSpPr>
            <a:spLocks noGrp="1"/>
          </p:cNvSpPr>
          <p:nvPr>
            <p:ph type="title"/>
          </p:nvPr>
        </p:nvSpPr>
        <p:spPr/>
        <p:txBody>
          <a:bodyPr/>
          <a:lstStyle/>
          <a:p>
            <a:r>
              <a:rPr lang="en-US" dirty="0"/>
              <a:t>Wait, What About Emotions?</a:t>
            </a:r>
          </a:p>
        </p:txBody>
      </p:sp>
      <p:pic>
        <p:nvPicPr>
          <p:cNvPr id="5" name="Content Placeholder 4" descr="Group of smiling people standing in a greenhouse">
            <a:extLst>
              <a:ext uri="{FF2B5EF4-FFF2-40B4-BE49-F238E27FC236}">
                <a16:creationId xmlns:a16="http://schemas.microsoft.com/office/drawing/2014/main" id="{88CE5470-6EEF-DD86-96C3-04EB37AE69BE}"/>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01319" y="1219200"/>
            <a:ext cx="7541361" cy="4937125"/>
          </a:xfrm>
        </p:spPr>
      </p:pic>
    </p:spTree>
    <p:extLst>
      <p:ext uri="{BB962C8B-B14F-4D97-AF65-F5344CB8AC3E}">
        <p14:creationId xmlns:p14="http://schemas.microsoft.com/office/powerpoint/2010/main" val="42609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A8EE-98EC-412C-3588-C9BE0CEB97E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88D17E5-E4B0-2DAF-B309-BF45C2D43C51}"/>
              </a:ext>
            </a:extLst>
          </p:cNvPr>
          <p:cNvSpPr>
            <a:spLocks noGrp="1"/>
          </p:cNvSpPr>
          <p:nvPr>
            <p:ph type="title"/>
          </p:nvPr>
        </p:nvSpPr>
        <p:spPr>
          <a:xfrm>
            <a:off x="618955" y="202925"/>
            <a:ext cx="7886700" cy="1082123"/>
          </a:xfrm>
        </p:spPr>
        <p:txBody>
          <a:bodyPr>
            <a:normAutofit fontScale="90000"/>
          </a:bodyPr>
          <a:lstStyle/>
          <a:p>
            <a:r>
              <a:rPr lang="en-US" dirty="0"/>
              <a:t>Diabetes Visit – What do you think?</a:t>
            </a:r>
            <a:endParaRPr lang="en-US" i="1" dirty="0"/>
          </a:p>
        </p:txBody>
      </p:sp>
      <p:sp>
        <p:nvSpPr>
          <p:cNvPr id="8" name="Text Placeholder 7">
            <a:extLst>
              <a:ext uri="{FF2B5EF4-FFF2-40B4-BE49-F238E27FC236}">
                <a16:creationId xmlns:a16="http://schemas.microsoft.com/office/drawing/2014/main" id="{E31ED494-9B0E-9D87-2AE3-BE68D7A1D52A}"/>
              </a:ext>
            </a:extLst>
          </p:cNvPr>
          <p:cNvSpPr>
            <a:spLocks noGrp="1"/>
          </p:cNvSpPr>
          <p:nvPr>
            <p:ph type="body" idx="1"/>
          </p:nvPr>
        </p:nvSpPr>
        <p:spPr>
          <a:xfrm>
            <a:off x="427702" y="1763278"/>
            <a:ext cx="4572002" cy="435192"/>
          </a:xfrm>
        </p:spPr>
        <p:txBody>
          <a:bodyPr>
            <a:normAutofit fontScale="85000" lnSpcReduction="10000"/>
          </a:bodyPr>
          <a:lstStyle/>
          <a:p>
            <a:r>
              <a:rPr lang="en-US" sz="2100" dirty="0">
                <a:solidFill>
                  <a:srgbClr val="7030A0"/>
                </a:solidFill>
              </a:rPr>
              <a:t>A small comment can make a BIG Difference</a:t>
            </a:r>
          </a:p>
        </p:txBody>
      </p:sp>
      <p:sp>
        <p:nvSpPr>
          <p:cNvPr id="10" name="Text Placeholder 9">
            <a:extLst>
              <a:ext uri="{FF2B5EF4-FFF2-40B4-BE49-F238E27FC236}">
                <a16:creationId xmlns:a16="http://schemas.microsoft.com/office/drawing/2014/main" id="{8035FBF7-A93F-DD5A-4559-2B26BEA9C74D}"/>
              </a:ext>
            </a:extLst>
          </p:cNvPr>
          <p:cNvSpPr>
            <a:spLocks noGrp="1"/>
          </p:cNvSpPr>
          <p:nvPr>
            <p:ph type="body" sz="quarter" idx="3"/>
          </p:nvPr>
        </p:nvSpPr>
        <p:spPr>
          <a:xfrm>
            <a:off x="5324822" y="1846286"/>
            <a:ext cx="3391477" cy="378310"/>
          </a:xfrm>
        </p:spPr>
        <p:txBody>
          <a:bodyPr>
            <a:normAutofit fontScale="85000" lnSpcReduction="10000"/>
          </a:bodyPr>
          <a:lstStyle/>
          <a:p>
            <a:r>
              <a:rPr lang="en-US" sz="2100" dirty="0">
                <a:solidFill>
                  <a:srgbClr val="7030A0"/>
                </a:solidFill>
              </a:rPr>
              <a:t>How Does John Feel?</a:t>
            </a:r>
          </a:p>
        </p:txBody>
      </p:sp>
      <p:sp>
        <p:nvSpPr>
          <p:cNvPr id="11" name="Content Placeholder 10">
            <a:extLst>
              <a:ext uri="{FF2B5EF4-FFF2-40B4-BE49-F238E27FC236}">
                <a16:creationId xmlns:a16="http://schemas.microsoft.com/office/drawing/2014/main" id="{3A8C729F-FE74-BAEF-2318-73C24A940459}"/>
              </a:ext>
            </a:extLst>
          </p:cNvPr>
          <p:cNvSpPr>
            <a:spLocks noGrp="1"/>
          </p:cNvSpPr>
          <p:nvPr>
            <p:ph sz="quarter" idx="4"/>
          </p:nvPr>
        </p:nvSpPr>
        <p:spPr>
          <a:xfrm>
            <a:off x="5310072" y="2309966"/>
            <a:ext cx="3391477" cy="3189531"/>
          </a:xfrm>
        </p:spPr>
        <p:txBody>
          <a:bodyPr>
            <a:normAutofit fontScale="62500" lnSpcReduction="20000"/>
          </a:bodyPr>
          <a:lstStyle/>
          <a:p>
            <a:r>
              <a:rPr lang="en-US" dirty="0"/>
              <a:t>Defeated</a:t>
            </a:r>
          </a:p>
          <a:p>
            <a:r>
              <a:rPr lang="en-US" dirty="0"/>
              <a:t>Embarrassed</a:t>
            </a:r>
          </a:p>
          <a:p>
            <a:r>
              <a:rPr lang="en-US" dirty="0"/>
              <a:t>Ashamed</a:t>
            </a:r>
          </a:p>
          <a:p>
            <a:r>
              <a:rPr lang="en-US" dirty="0"/>
              <a:t>Angry</a:t>
            </a:r>
          </a:p>
          <a:p>
            <a:r>
              <a:rPr lang="en-US" dirty="0"/>
              <a:t>Hurt</a:t>
            </a:r>
          </a:p>
          <a:p>
            <a:pPr marL="0" indent="0">
              <a:buNone/>
            </a:pPr>
            <a:endParaRPr lang="en-US" dirty="0"/>
          </a:p>
          <a:p>
            <a:pPr marL="0" indent="0">
              <a:buNone/>
            </a:pPr>
            <a:r>
              <a:rPr lang="en-US" dirty="0">
                <a:solidFill>
                  <a:srgbClr val="7030A0"/>
                </a:solidFill>
              </a:rPr>
              <a:t>How does the HCP feel?</a:t>
            </a:r>
          </a:p>
        </p:txBody>
      </p:sp>
      <p:sp>
        <p:nvSpPr>
          <p:cNvPr id="15" name="Content Placeholder 14">
            <a:extLst>
              <a:ext uri="{FF2B5EF4-FFF2-40B4-BE49-F238E27FC236}">
                <a16:creationId xmlns:a16="http://schemas.microsoft.com/office/drawing/2014/main" id="{9204E881-8011-9086-0F47-0A0C67F6112A}"/>
              </a:ext>
            </a:extLst>
          </p:cNvPr>
          <p:cNvSpPr>
            <a:spLocks noGrp="1"/>
          </p:cNvSpPr>
          <p:nvPr>
            <p:ph sz="half" idx="2"/>
          </p:nvPr>
        </p:nvSpPr>
        <p:spPr>
          <a:xfrm>
            <a:off x="629841" y="2188637"/>
            <a:ext cx="4074895" cy="3461839"/>
          </a:xfrm>
        </p:spPr>
        <p:txBody>
          <a:bodyPr>
            <a:normAutofit fontScale="62500" lnSpcReduction="20000"/>
          </a:bodyPr>
          <a:lstStyle/>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John arrives at the clinic with a Time in Range slightly above 60%.</a:t>
            </a: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HCP says “You do know that the goal for TIR </a:t>
            </a:r>
            <a:r>
              <a:rPr lang="en-US" dirty="0">
                <a:ea typeface="Calibri" panose="020F0502020204030204" pitchFamily="34" charset="0"/>
                <a:cs typeface="Calibri" panose="020F0502020204030204" pitchFamily="34" charset="0"/>
              </a:rPr>
              <a:t>is</a:t>
            </a:r>
            <a:r>
              <a:rPr lang="en-US" dirty="0">
                <a:latin typeface="Calibri" panose="020F0502020204030204" pitchFamily="34" charset="0"/>
                <a:ea typeface="Calibri" panose="020F0502020204030204" pitchFamily="34" charset="0"/>
                <a:cs typeface="Calibri" panose="020F0502020204030204" pitchFamily="34" charset="0"/>
              </a:rPr>
              <a:t> 70% ” (Door shut)</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6" name="Picture 5">
            <a:extLst>
              <a:ext uri="{FF2B5EF4-FFF2-40B4-BE49-F238E27FC236}">
                <a16:creationId xmlns:a16="http://schemas.microsoft.com/office/drawing/2014/main" id="{30AE7405-CEC2-8757-9EB8-5ACF6F7DA9EB}"/>
              </a:ext>
            </a:extLst>
          </p:cNvPr>
          <p:cNvPicPr>
            <a:picLocks noChangeAspect="1"/>
          </p:cNvPicPr>
          <p:nvPr/>
        </p:nvPicPr>
        <p:blipFill>
          <a:blip r:embed="rId2"/>
          <a:stretch>
            <a:fillRect/>
          </a:stretch>
        </p:blipFill>
        <p:spPr>
          <a:xfrm>
            <a:off x="7504225" y="2224596"/>
            <a:ext cx="1069136" cy="1877300"/>
          </a:xfrm>
          <a:prstGeom prst="rect">
            <a:avLst/>
          </a:prstGeom>
        </p:spPr>
      </p:pic>
      <p:sp>
        <p:nvSpPr>
          <p:cNvPr id="2" name="TextBox 1">
            <a:extLst>
              <a:ext uri="{FF2B5EF4-FFF2-40B4-BE49-F238E27FC236}">
                <a16:creationId xmlns:a16="http://schemas.microsoft.com/office/drawing/2014/main" id="{3DB0730B-6B7B-45A9-6C01-0A13C4CCC43D}"/>
              </a:ext>
            </a:extLst>
          </p:cNvPr>
          <p:cNvSpPr txBox="1"/>
          <p:nvPr/>
        </p:nvSpPr>
        <p:spPr>
          <a:xfrm>
            <a:off x="761999" y="6238060"/>
            <a:ext cx="7743655" cy="369332"/>
          </a:xfrm>
          <a:prstGeom prst="rect">
            <a:avLst/>
          </a:prstGeom>
          <a:noFill/>
        </p:spPr>
        <p:txBody>
          <a:bodyPr wrap="square" rtlCol="0">
            <a:spAutoFit/>
          </a:bodyPr>
          <a:lstStyle/>
          <a:p>
            <a:r>
              <a:rPr lang="en-US" dirty="0"/>
              <a:t>Healing through Connection for Healthcare Professionals – Beverly Thomassian </a:t>
            </a:r>
          </a:p>
        </p:txBody>
      </p:sp>
    </p:spTree>
    <p:extLst>
      <p:ext uri="{BB962C8B-B14F-4D97-AF65-F5344CB8AC3E}">
        <p14:creationId xmlns:p14="http://schemas.microsoft.com/office/powerpoint/2010/main" val="417938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p:cTn id="39"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p:cTn id="4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xEl>
                                              <p:pRg st="6" end="6"/>
                                            </p:txEl>
                                          </p:spTgt>
                                        </p:tgtEl>
                                        <p:attrNameLst>
                                          <p:attrName>style.visibility</p:attrName>
                                        </p:attrNameLst>
                                      </p:cBhvr>
                                      <p:to>
                                        <p:strVal val="visible"/>
                                      </p:to>
                                    </p:set>
                                    <p:anim calcmode="lin" valueType="num">
                                      <p:cBhvr>
                                        <p:cTn id="55"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C6EA06-064E-D129-D9CE-6DD76DCCC6D4}"/>
              </a:ext>
            </a:extLst>
          </p:cNvPr>
          <p:cNvSpPr>
            <a:spLocks noGrp="1"/>
          </p:cNvSpPr>
          <p:nvPr>
            <p:ph type="title"/>
          </p:nvPr>
        </p:nvSpPr>
        <p:spPr>
          <a:xfrm>
            <a:off x="3973321" y="1104138"/>
            <a:ext cx="4688333" cy="1337310"/>
          </a:xfrm>
        </p:spPr>
        <p:txBody>
          <a:bodyPr anchor="b">
            <a:normAutofit fontScale="90000"/>
          </a:bodyPr>
          <a:lstStyle/>
          <a:p>
            <a:r>
              <a:rPr lang="en-US" sz="3450"/>
              <a:t>Missed Appointments due to Stigma and Shame</a:t>
            </a:r>
          </a:p>
        </p:txBody>
      </p:sp>
      <p:pic>
        <p:nvPicPr>
          <p:cNvPr id="12" name="Picture 11" descr="Person with orange hair">
            <a:extLst>
              <a:ext uri="{FF2B5EF4-FFF2-40B4-BE49-F238E27FC236}">
                <a16:creationId xmlns:a16="http://schemas.microsoft.com/office/drawing/2014/main" id="{2796FE1B-F489-6D30-84D0-CEA12AF23CC3}"/>
              </a:ext>
            </a:extLst>
          </p:cNvPr>
          <p:cNvPicPr>
            <a:picLocks noChangeAspect="1"/>
          </p:cNvPicPr>
          <p:nvPr/>
        </p:nvPicPr>
        <p:blipFill>
          <a:blip r:embed="rId3" cstate="print">
            <a:extLst>
              <a:ext uri="{28A0092B-C50C-407E-A947-70E740481C1C}">
                <a14:useLocalDpi xmlns:a14="http://schemas.microsoft.com/office/drawing/2010/main" val="0"/>
              </a:ext>
            </a:extLst>
          </a:blip>
          <a:srcRect l="42210" r="12458" b="-1"/>
          <a:stretch>
            <a:fillRect/>
          </a:stretch>
        </p:blipFill>
        <p:spPr>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Content Placeholder 7">
            <a:extLst>
              <a:ext uri="{FF2B5EF4-FFF2-40B4-BE49-F238E27FC236}">
                <a16:creationId xmlns:a16="http://schemas.microsoft.com/office/drawing/2014/main" id="{03D3C261-E2CF-D390-05C0-A4DCCAD052DB}"/>
              </a:ext>
            </a:extLst>
          </p:cNvPr>
          <p:cNvSpPr>
            <a:spLocks noGrp="1"/>
          </p:cNvSpPr>
          <p:nvPr>
            <p:ph idx="1"/>
          </p:nvPr>
        </p:nvSpPr>
        <p:spPr>
          <a:xfrm>
            <a:off x="3973321" y="2887218"/>
            <a:ext cx="4688333" cy="2612898"/>
          </a:xfrm>
        </p:spPr>
        <p:txBody>
          <a:bodyPr>
            <a:normAutofit/>
          </a:bodyPr>
          <a:lstStyle/>
          <a:p>
            <a:pPr marL="0" indent="0">
              <a:buNone/>
            </a:pPr>
            <a:r>
              <a:rPr lang="en-US" sz="1650"/>
              <a:t>A recent survey of over 2,600 people with diabetes across eight countries revealed that nearly 40% of missed doctor’s appointments are due to stigma or shame. </a:t>
            </a:r>
          </a:p>
        </p:txBody>
      </p:sp>
      <p:sp>
        <p:nvSpPr>
          <p:cNvPr id="10" name="TextBox 9">
            <a:extLst>
              <a:ext uri="{FF2B5EF4-FFF2-40B4-BE49-F238E27FC236}">
                <a16:creationId xmlns:a16="http://schemas.microsoft.com/office/drawing/2014/main" id="{D03E0D89-28EB-C8EF-2751-D71E7AA3D729}"/>
              </a:ext>
            </a:extLst>
          </p:cNvPr>
          <p:cNvSpPr txBox="1"/>
          <p:nvPr/>
        </p:nvSpPr>
        <p:spPr>
          <a:xfrm>
            <a:off x="628650" y="5090859"/>
            <a:ext cx="8590936" cy="461665"/>
          </a:xfrm>
          <a:prstGeom prst="rect">
            <a:avLst/>
          </a:prstGeom>
          <a:noFill/>
        </p:spPr>
        <p:txBody>
          <a:bodyPr wrap="square">
            <a:spAutoFit/>
          </a:bodyPr>
          <a:lstStyle/>
          <a:p>
            <a:pPr>
              <a:spcAft>
                <a:spcPts val="450"/>
              </a:spcAft>
            </a:pPr>
            <a:r>
              <a:rPr lang="en-US" sz="1200" dirty="0"/>
              <a:t>Abbott. (2025, February 4). Abbott’s Above the Bias film reveals misconceptions can impact diabetes care. https://abbott. mediaroom.com/2025-02-04-Abbotts-Above-the-Bias-FilmReveals-Misconceptions-Can-Impact-Diabetes-Care</a:t>
            </a:r>
          </a:p>
        </p:txBody>
      </p:sp>
    </p:spTree>
    <p:extLst>
      <p:ext uri="{BB962C8B-B14F-4D97-AF65-F5344CB8AC3E}">
        <p14:creationId xmlns:p14="http://schemas.microsoft.com/office/powerpoint/2010/main" val="86436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a:bodyPr>
          <a:lstStyle/>
          <a:p>
            <a:pPr eaLnBrk="1" hangingPunct="1"/>
            <a:r>
              <a:rPr lang="en-US" dirty="0"/>
              <a:t>Diabetes Screening Guidelines</a:t>
            </a:r>
            <a:r>
              <a:rPr lang="en-US" sz="3200" dirty="0"/>
              <a:t> </a:t>
            </a:r>
            <a:br>
              <a:rPr lang="en-US" sz="3200" dirty="0"/>
            </a:br>
            <a:r>
              <a:rPr lang="en-US" sz="2489" dirty="0"/>
              <a:t>(ADA 2025 Clinical Practice Guidelines – Cheat Sheet</a:t>
            </a:r>
            <a:r>
              <a:rPr lang="en-US" sz="2844" dirty="0"/>
              <a:t>)</a:t>
            </a:r>
            <a:endParaRPr lang="en-US" sz="2844" dirty="0">
              <a:sym typeface="Monotype Sorts" pitchFamily="2" charset="2"/>
            </a:endParaRP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ADB4C2-D8D2-0E5F-C03E-E1C3A3FA49B6}"/>
              </a:ext>
            </a:extLst>
          </p:cNvPr>
          <p:cNvPicPr>
            <a:picLocks noChangeAspect="1"/>
          </p:cNvPicPr>
          <p:nvPr/>
        </p:nvPicPr>
        <p:blipFill>
          <a:blip r:embed="rId4"/>
          <a:stretch>
            <a:fillRect/>
          </a:stretch>
        </p:blipFill>
        <p:spPr>
          <a:xfrm>
            <a:off x="88759" y="1473200"/>
            <a:ext cx="9042682" cy="4267200"/>
          </a:xfrm>
          <a:prstGeom prst="rect">
            <a:avLst/>
          </a:prstGeom>
        </p:spPr>
      </p:pic>
      <p:sp>
        <p:nvSpPr>
          <p:cNvPr id="6" name="TextBox 5">
            <a:extLst>
              <a:ext uri="{FF2B5EF4-FFF2-40B4-BE49-F238E27FC236}">
                <a16:creationId xmlns:a16="http://schemas.microsoft.com/office/drawing/2014/main" id="{36188CF2-F4F0-ABFC-EBAA-FCBA8FF3C144}"/>
              </a:ext>
            </a:extLst>
          </p:cNvPr>
          <p:cNvSpPr txBox="1"/>
          <p:nvPr/>
        </p:nvSpPr>
        <p:spPr>
          <a:xfrm>
            <a:off x="3276600" y="6260068"/>
            <a:ext cx="3200400" cy="369332"/>
          </a:xfrm>
          <a:prstGeom prst="rect">
            <a:avLst/>
          </a:prstGeom>
          <a:noFill/>
        </p:spPr>
        <p:txBody>
          <a:bodyPr wrap="square" rtlCol="0">
            <a:spAutoFit/>
          </a:bodyPr>
          <a:lstStyle/>
          <a:p>
            <a:r>
              <a:rPr lang="en-US" dirty="0">
                <a:solidFill>
                  <a:srgbClr val="0070C0"/>
                </a:solidFill>
              </a:rPr>
              <a:t>DiabetesEd.net   Cheat Sheets</a:t>
            </a:r>
          </a:p>
        </p:txBody>
      </p:sp>
      <p:pic>
        <p:nvPicPr>
          <p:cNvPr id="4" name="Picture 3">
            <a:extLst>
              <a:ext uri="{FF2B5EF4-FFF2-40B4-BE49-F238E27FC236}">
                <a16:creationId xmlns:a16="http://schemas.microsoft.com/office/drawing/2014/main" id="{A38B2B8D-B4EE-0F9D-FFB8-94FE772B7779}"/>
              </a:ext>
            </a:extLst>
          </p:cNvPr>
          <p:cNvPicPr>
            <a:picLocks noChangeAspect="1"/>
          </p:cNvPicPr>
          <p:nvPr/>
        </p:nvPicPr>
        <p:blipFill>
          <a:blip r:embed="rId5"/>
          <a:stretch>
            <a:fillRect/>
          </a:stretch>
        </p:blipFill>
        <p:spPr>
          <a:xfrm>
            <a:off x="228600" y="3352800"/>
            <a:ext cx="8718620" cy="2197007"/>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0E77B3C-8190-C5C2-48E7-81DD5694A4B0}"/>
                  </a:ext>
                </a:extLst>
              </p14:cNvPr>
              <p14:cNvContentPartPr/>
              <p14:nvPr/>
            </p14:nvContentPartPr>
            <p14:xfrm>
              <a:off x="570236" y="5073155"/>
              <a:ext cx="1439640" cy="360"/>
            </p14:xfrm>
          </p:contentPart>
        </mc:Choice>
        <mc:Fallback xmlns="">
          <p:pic>
            <p:nvPicPr>
              <p:cNvPr id="5" name="Ink 4">
                <a:extLst>
                  <a:ext uri="{FF2B5EF4-FFF2-40B4-BE49-F238E27FC236}">
                    <a16:creationId xmlns:a16="http://schemas.microsoft.com/office/drawing/2014/main" id="{A0E77B3C-8190-C5C2-48E7-81DD5694A4B0}"/>
                  </a:ext>
                </a:extLst>
              </p:cNvPr>
              <p:cNvPicPr/>
              <p:nvPr/>
            </p:nvPicPr>
            <p:blipFill>
              <a:blip r:embed="rId7"/>
              <a:stretch>
                <a:fillRect/>
              </a:stretch>
            </p:blipFill>
            <p:spPr>
              <a:xfrm>
                <a:off x="516236" y="4965155"/>
                <a:ext cx="1547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A1CE2585-E326-59A9-F619-4D936FE9EF50}"/>
                  </a:ext>
                </a:extLst>
              </p14:cNvPr>
              <p14:cNvContentPartPr/>
              <p14:nvPr/>
            </p14:nvContentPartPr>
            <p14:xfrm>
              <a:off x="294836" y="5279435"/>
              <a:ext cx="1865160" cy="10800"/>
            </p14:xfrm>
          </p:contentPart>
        </mc:Choice>
        <mc:Fallback xmlns="">
          <p:pic>
            <p:nvPicPr>
              <p:cNvPr id="7" name="Ink 6">
                <a:extLst>
                  <a:ext uri="{FF2B5EF4-FFF2-40B4-BE49-F238E27FC236}">
                    <a16:creationId xmlns:a16="http://schemas.microsoft.com/office/drawing/2014/main" id="{A1CE2585-E326-59A9-F619-4D936FE9EF50}"/>
                  </a:ext>
                </a:extLst>
              </p:cNvPr>
              <p:cNvPicPr/>
              <p:nvPr/>
            </p:nvPicPr>
            <p:blipFill>
              <a:blip r:embed="rId9"/>
              <a:stretch>
                <a:fillRect/>
              </a:stretch>
            </p:blipFill>
            <p:spPr>
              <a:xfrm>
                <a:off x="240836" y="5171435"/>
                <a:ext cx="197280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5ED07019-8F06-3989-8139-1EA4D9AD2FAD}"/>
                  </a:ext>
                </a:extLst>
              </p14:cNvPr>
              <p14:cNvContentPartPr/>
              <p14:nvPr/>
            </p14:nvContentPartPr>
            <p14:xfrm>
              <a:off x="2104196" y="5258195"/>
              <a:ext cx="232560" cy="41400"/>
            </p14:xfrm>
          </p:contentPart>
        </mc:Choice>
        <mc:Fallback xmlns="">
          <p:pic>
            <p:nvPicPr>
              <p:cNvPr id="8" name="Ink 7">
                <a:extLst>
                  <a:ext uri="{FF2B5EF4-FFF2-40B4-BE49-F238E27FC236}">
                    <a16:creationId xmlns:a16="http://schemas.microsoft.com/office/drawing/2014/main" id="{5ED07019-8F06-3989-8139-1EA4D9AD2FAD}"/>
                  </a:ext>
                </a:extLst>
              </p:cNvPr>
              <p:cNvPicPr/>
              <p:nvPr/>
            </p:nvPicPr>
            <p:blipFill>
              <a:blip r:embed="rId11"/>
              <a:stretch>
                <a:fillRect/>
              </a:stretch>
            </p:blipFill>
            <p:spPr>
              <a:xfrm>
                <a:off x="2050196" y="5150555"/>
                <a:ext cx="340200" cy="257040"/>
              </a:xfrm>
              <a:prstGeom prst="rect">
                <a:avLst/>
              </a:prstGeom>
            </p:spPr>
          </p:pic>
        </mc:Fallback>
      </mc:AlternateContent>
      <p:pic>
        <p:nvPicPr>
          <p:cNvPr id="2" name="Picture 1">
            <a:extLst>
              <a:ext uri="{FF2B5EF4-FFF2-40B4-BE49-F238E27FC236}">
                <a16:creationId xmlns:a16="http://schemas.microsoft.com/office/drawing/2014/main" id="{755B3001-8EE3-D707-DC4E-E6AEE74F81A0}"/>
              </a:ext>
            </a:extLst>
          </p:cNvPr>
          <p:cNvPicPr>
            <a:picLocks noChangeAspect="1"/>
          </p:cNvPicPr>
          <p:nvPr/>
        </p:nvPicPr>
        <p:blipFill>
          <a:blip r:embed="rId12"/>
          <a:stretch>
            <a:fillRect/>
          </a:stretch>
        </p:blipFill>
        <p:spPr>
          <a:xfrm>
            <a:off x="3429000" y="5816045"/>
            <a:ext cx="2590800" cy="457755"/>
          </a:xfrm>
          <a:prstGeom prst="rect">
            <a:avLst/>
          </a:prstGeom>
        </p:spPr>
      </p:pic>
    </p:spTree>
    <p:custDataLst>
      <p:tags r:id="rId1"/>
    </p:custDataLst>
    <p:extLst>
      <p:ext uri="{BB962C8B-B14F-4D97-AF65-F5344CB8AC3E}">
        <p14:creationId xmlns:p14="http://schemas.microsoft.com/office/powerpoint/2010/main" val="50783445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1217-049D-ADFC-9475-EE6CE0944D17}"/>
              </a:ext>
            </a:extLst>
          </p:cNvPr>
          <p:cNvSpPr>
            <a:spLocks noGrp="1"/>
          </p:cNvSpPr>
          <p:nvPr>
            <p:ph type="title"/>
          </p:nvPr>
        </p:nvSpPr>
        <p:spPr/>
        <p:txBody>
          <a:bodyPr/>
          <a:lstStyle/>
          <a:p>
            <a:r>
              <a:rPr lang="en-US" dirty="0"/>
              <a:t>Embark Trial</a:t>
            </a:r>
          </a:p>
        </p:txBody>
      </p:sp>
      <p:pic>
        <p:nvPicPr>
          <p:cNvPr id="1026" name="Picture 2">
            <a:extLst>
              <a:ext uri="{FF2B5EF4-FFF2-40B4-BE49-F238E27FC236}">
                <a16:creationId xmlns:a16="http://schemas.microsoft.com/office/drawing/2014/main" id="{577D274A-C08C-9BD8-73C6-E00AC306065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73908" y="1143000"/>
            <a:ext cx="8596184" cy="4855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16DA6-2AE1-89FF-871E-A03F11C655A0}"/>
              </a:ext>
            </a:extLst>
          </p:cNvPr>
          <p:cNvSpPr txBox="1"/>
          <p:nvPr/>
        </p:nvSpPr>
        <p:spPr>
          <a:xfrm>
            <a:off x="273908" y="6243935"/>
            <a:ext cx="8793892" cy="461665"/>
          </a:xfrm>
          <a:prstGeom prst="rect">
            <a:avLst/>
          </a:prstGeom>
          <a:noFill/>
        </p:spPr>
        <p:txBody>
          <a:bodyPr wrap="square">
            <a:spAutoFit/>
          </a:bodyPr>
          <a:lstStyle/>
          <a:p>
            <a:r>
              <a:rPr lang="en-US" sz="1200" b="0" i="0" dirty="0">
                <a:solidFill>
                  <a:srgbClr val="000000"/>
                </a:solidFill>
                <a:effectLst/>
                <a:latin typeface="signika_negativeregular"/>
              </a:rPr>
              <a:t>EMBARK: A Randomized, Controlled Trial Comparing Three Approaches to Reducing Diabetes Distress and Improving HbA</a:t>
            </a:r>
            <a:r>
              <a:rPr lang="en-US" sz="1200" b="0" i="0" baseline="-25000" dirty="0">
                <a:solidFill>
                  <a:srgbClr val="000000"/>
                </a:solidFill>
                <a:effectLst/>
                <a:latin typeface="signika_negativeregular"/>
              </a:rPr>
              <a:t>1c</a:t>
            </a:r>
            <a:r>
              <a:rPr lang="en-US" sz="1200" b="0" i="0" dirty="0">
                <a:solidFill>
                  <a:srgbClr val="000000"/>
                </a:solidFill>
                <a:effectLst/>
                <a:latin typeface="signika_negativeregular"/>
              </a:rPr>
              <a:t> in Adults With Type 1 Diabetes. </a:t>
            </a:r>
            <a:r>
              <a:rPr lang="en-US" sz="1200" b="0" i="1" dirty="0">
                <a:solidFill>
                  <a:srgbClr val="000000"/>
                </a:solidFill>
                <a:effectLst/>
                <a:latin typeface="signika_negativeregular"/>
              </a:rPr>
              <a:t>Diabetes Care</a:t>
            </a:r>
            <a:r>
              <a:rPr lang="en-US" sz="1200" b="0" i="0" dirty="0">
                <a:solidFill>
                  <a:srgbClr val="000000"/>
                </a:solidFill>
                <a:effectLst/>
                <a:latin typeface="signika_negativeregular"/>
              </a:rPr>
              <a:t> 2024; dc232452. </a:t>
            </a:r>
            <a:r>
              <a:rPr lang="en-US" sz="1200" b="1" i="0" u="none" strike="noStrike" dirty="0">
                <a:solidFill>
                  <a:srgbClr val="5D2CA8"/>
                </a:solidFill>
                <a:effectLst/>
                <a:latin typeface="signika_negativeregular"/>
                <a:hlinkClick r:id="rId3"/>
              </a:rPr>
              <a:t>https://doi.org/10.2337/dc23-2452</a:t>
            </a:r>
            <a:endParaRPr lang="en-US" sz="1200" dirty="0"/>
          </a:p>
        </p:txBody>
      </p:sp>
    </p:spTree>
    <p:extLst>
      <p:ext uri="{BB962C8B-B14F-4D97-AF65-F5344CB8AC3E}">
        <p14:creationId xmlns:p14="http://schemas.microsoft.com/office/powerpoint/2010/main" val="88895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7891-34EB-BD9E-4CEE-7AF8703FD964}"/>
              </a:ext>
            </a:extLst>
          </p:cNvPr>
          <p:cNvSpPr>
            <a:spLocks noGrp="1"/>
          </p:cNvSpPr>
          <p:nvPr>
            <p:ph type="title"/>
          </p:nvPr>
        </p:nvSpPr>
        <p:spPr>
          <a:xfrm>
            <a:off x="457200" y="228600"/>
            <a:ext cx="8229600" cy="914400"/>
          </a:xfrm>
        </p:spPr>
        <p:txBody>
          <a:bodyPr anchor="b">
            <a:normAutofit/>
          </a:bodyPr>
          <a:lstStyle/>
          <a:p>
            <a:r>
              <a:rPr lang="en-US" sz="4100" dirty="0"/>
              <a:t>Releasing the Brake </a:t>
            </a:r>
          </a:p>
        </p:txBody>
      </p:sp>
      <p:sp>
        <p:nvSpPr>
          <p:cNvPr id="3" name="Content Placeholder 2">
            <a:extLst>
              <a:ext uri="{FF2B5EF4-FFF2-40B4-BE49-F238E27FC236}">
                <a16:creationId xmlns:a16="http://schemas.microsoft.com/office/drawing/2014/main" id="{0E424C55-FFE0-363A-6468-404460030923}"/>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A6C9AE9B-C2AD-D00F-4DB3-084BBB01B1E9}"/>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8642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457200" y="228600"/>
            <a:ext cx="8229600" cy="914400"/>
          </a:xfrm>
        </p:spPr>
        <p:txBody>
          <a:bodyPr vert="horz" lIns="68580" tIns="34290" rIns="68580" bIns="34290" rtlCol="0" anchor="b" anchorCtr="0">
            <a:normAutofit/>
          </a:bodyPr>
          <a:lstStyle/>
          <a:p>
            <a:r>
              <a:rPr lang="en-US"/>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sz="quarter" idx="1"/>
          </p:nvPr>
        </p:nvSpPr>
        <p:spPr>
          <a:xfrm>
            <a:off x="457200" y="1219200"/>
            <a:ext cx="4041648" cy="4937760"/>
          </a:xfrm>
        </p:spPr>
        <p:txBody>
          <a:bodyPr vert="horz" lIns="68580" tIns="34290" rIns="68580" bIns="34290" rtlCol="0">
            <a:normAutofit/>
          </a:bodyPr>
          <a:lstStyle/>
          <a:p>
            <a:pPr marL="0" indent="0">
              <a:buNone/>
            </a:pPr>
            <a:r>
              <a:rPr lang="en-US" sz="3700" b="1"/>
              <a:t>I have finally given myself permission to make addressing the emotional aspects of diabetes a priority. </a:t>
            </a:r>
            <a:br>
              <a:rPr lang="en-US" sz="3700" b="1"/>
            </a:br>
            <a:endParaRPr lang="en-US" sz="3700" b="1"/>
          </a:p>
          <a:p>
            <a:pPr marL="0" indent="0">
              <a:buNone/>
            </a:pPr>
            <a:r>
              <a:rPr lang="en-US" sz="3700" b="1"/>
              <a:t>~Coach Beverly</a:t>
            </a:r>
          </a:p>
          <a:p>
            <a:endParaRPr lang="en-US" sz="3700"/>
          </a:p>
        </p:txBody>
      </p:sp>
      <p:pic>
        <p:nvPicPr>
          <p:cNvPr id="5" name="Picture 4" descr="Dog with red heart on nose">
            <a:extLst>
              <a:ext uri="{FF2B5EF4-FFF2-40B4-BE49-F238E27FC236}">
                <a16:creationId xmlns:a16="http://schemas.microsoft.com/office/drawing/2014/main" id="{C780BC46-0F64-27C0-02BB-89A72D7D46DB}"/>
              </a:ext>
            </a:extLst>
          </p:cNvPr>
          <p:cNvPicPr>
            <a:picLocks noChangeAspect="1"/>
          </p:cNvPicPr>
          <p:nvPr/>
        </p:nvPicPr>
        <p:blipFill>
          <a:blip r:embed="rId2" cstate="print">
            <a:extLst>
              <a:ext uri="{28A0092B-C50C-407E-A947-70E740481C1C}">
                <a14:useLocalDpi xmlns:a14="http://schemas.microsoft.com/office/drawing/2010/main" val="0"/>
              </a:ext>
            </a:extLst>
          </a:blip>
          <a:srcRect l="22574" r="22788" b="-3"/>
          <a:stretch>
            <a:fillRect/>
          </a:stretch>
        </p:blipFill>
        <p:spPr>
          <a:xfrm>
            <a:off x="4632198" y="1216152"/>
            <a:ext cx="4041648" cy="4937760"/>
          </a:xfrm>
          <a:prstGeom prst="rect">
            <a:avLst/>
          </a:prstGeom>
          <a:noFill/>
        </p:spPr>
      </p:pic>
      <p:sp>
        <p:nvSpPr>
          <p:cNvPr id="4" name="TextBox 3">
            <a:extLst>
              <a:ext uri="{FF2B5EF4-FFF2-40B4-BE49-F238E27FC236}">
                <a16:creationId xmlns:a16="http://schemas.microsoft.com/office/drawing/2014/main" id="{BF177EE2-0083-2937-E7CA-7B40C3623636}"/>
              </a:ext>
            </a:extLst>
          </p:cNvPr>
          <p:cNvSpPr txBox="1"/>
          <p:nvPr/>
        </p:nvSpPr>
        <p:spPr>
          <a:xfrm>
            <a:off x="761999" y="6238060"/>
            <a:ext cx="7743655" cy="369332"/>
          </a:xfrm>
          <a:prstGeom prst="rect">
            <a:avLst/>
          </a:prstGeom>
          <a:noFill/>
        </p:spPr>
        <p:txBody>
          <a:bodyPr wrap="square" rtlCol="0">
            <a:spAutoFit/>
          </a:bodyPr>
          <a:lstStyle/>
          <a:p>
            <a:r>
              <a:rPr lang="en-US" dirty="0"/>
              <a:t>Healing through Connection for Healthcare Professionals – Beverly Thomassian </a:t>
            </a:r>
          </a:p>
        </p:txBody>
      </p:sp>
    </p:spTree>
    <p:extLst>
      <p:ext uri="{BB962C8B-B14F-4D97-AF65-F5344CB8AC3E}">
        <p14:creationId xmlns:p14="http://schemas.microsoft.com/office/powerpoint/2010/main" val="23908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BE25F-E715-FA75-5FB3-E5A88F1D9645}"/>
              </a:ext>
            </a:extLst>
          </p:cNvPr>
          <p:cNvPicPr>
            <a:picLocks noChangeAspect="1"/>
          </p:cNvPicPr>
          <p:nvPr/>
        </p:nvPicPr>
        <p:blipFill>
          <a:blip r:embed="rId2"/>
          <a:stretch>
            <a:fillRect/>
          </a:stretch>
        </p:blipFill>
        <p:spPr>
          <a:xfrm>
            <a:off x="685800" y="372278"/>
            <a:ext cx="7628830" cy="6113443"/>
          </a:xfrm>
          <a:prstGeom prst="rect">
            <a:avLst/>
          </a:prstGeom>
        </p:spPr>
      </p:pic>
      <p:sp>
        <p:nvSpPr>
          <p:cNvPr id="2" name="TextBox 1">
            <a:extLst>
              <a:ext uri="{FF2B5EF4-FFF2-40B4-BE49-F238E27FC236}">
                <a16:creationId xmlns:a16="http://schemas.microsoft.com/office/drawing/2014/main" id="{DB67496F-1FC7-A551-87E3-93FE929720C1}"/>
              </a:ext>
            </a:extLst>
          </p:cNvPr>
          <p:cNvSpPr txBox="1"/>
          <p:nvPr/>
        </p:nvSpPr>
        <p:spPr>
          <a:xfrm>
            <a:off x="660779" y="6457961"/>
            <a:ext cx="7743655" cy="369332"/>
          </a:xfrm>
          <a:prstGeom prst="rect">
            <a:avLst/>
          </a:prstGeom>
          <a:noFill/>
        </p:spPr>
        <p:txBody>
          <a:bodyPr wrap="square" rtlCol="0">
            <a:spAutoFit/>
          </a:bodyPr>
          <a:lstStyle/>
          <a:p>
            <a:r>
              <a:rPr lang="en-US" dirty="0"/>
              <a:t>Healing through Connection for Healthcare Professionals – Beverly Thomassian </a:t>
            </a:r>
          </a:p>
        </p:txBody>
      </p:sp>
    </p:spTree>
    <p:extLst>
      <p:ext uri="{BB962C8B-B14F-4D97-AF65-F5344CB8AC3E}">
        <p14:creationId xmlns:p14="http://schemas.microsoft.com/office/powerpoint/2010/main" val="165698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E8F0-A969-F0D9-432E-C9B23815E16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0D75C4-1BB5-812D-8D3B-B92C822DA827}"/>
              </a:ext>
            </a:extLst>
          </p:cNvPr>
          <p:cNvSpPr>
            <a:spLocks noGrp="1"/>
          </p:cNvSpPr>
          <p:nvPr>
            <p:ph type="title"/>
          </p:nvPr>
        </p:nvSpPr>
        <p:spPr>
          <a:xfrm>
            <a:off x="466129" y="467902"/>
            <a:ext cx="8211741" cy="1063229"/>
          </a:xfrm>
          <a:solidFill>
            <a:srgbClr val="5E3886"/>
          </a:solidFill>
        </p:spPr>
        <p:txBody>
          <a:bodyPr>
            <a:normAutofit/>
          </a:bodyPr>
          <a:lstStyle/>
          <a:p>
            <a:r>
              <a:rPr lang="en-US" dirty="0"/>
              <a:t>Diabetes Visit – Let’s Go </a:t>
            </a:r>
            <a:r>
              <a:rPr lang="en-US" i="1" dirty="0"/>
              <a:t>through</a:t>
            </a:r>
          </a:p>
        </p:txBody>
      </p:sp>
      <p:sp>
        <p:nvSpPr>
          <p:cNvPr id="8" name="Text Placeholder 7">
            <a:extLst>
              <a:ext uri="{FF2B5EF4-FFF2-40B4-BE49-F238E27FC236}">
                <a16:creationId xmlns:a16="http://schemas.microsoft.com/office/drawing/2014/main" id="{CB6CCA24-A1B2-8977-5E46-93BF108FC567}"/>
              </a:ext>
            </a:extLst>
          </p:cNvPr>
          <p:cNvSpPr>
            <a:spLocks noGrp="1"/>
          </p:cNvSpPr>
          <p:nvPr>
            <p:ph type="body" idx="1"/>
          </p:nvPr>
        </p:nvSpPr>
        <p:spPr>
          <a:xfrm>
            <a:off x="406093" y="4280714"/>
            <a:ext cx="4572002" cy="435192"/>
          </a:xfrm>
        </p:spPr>
        <p:txBody>
          <a:bodyPr>
            <a:noAutofit/>
          </a:bodyPr>
          <a:lstStyle/>
          <a:p>
            <a:r>
              <a:rPr lang="en-US" sz="2000" dirty="0">
                <a:solidFill>
                  <a:srgbClr val="7030A0"/>
                </a:solidFill>
              </a:rPr>
              <a:t>A small adjustment can make a BIG Difference</a:t>
            </a:r>
          </a:p>
        </p:txBody>
      </p:sp>
      <p:sp>
        <p:nvSpPr>
          <p:cNvPr id="10" name="Text Placeholder 9">
            <a:extLst>
              <a:ext uri="{FF2B5EF4-FFF2-40B4-BE49-F238E27FC236}">
                <a16:creationId xmlns:a16="http://schemas.microsoft.com/office/drawing/2014/main" id="{C781245A-5F8D-2981-FFDA-1BD3890E14A9}"/>
              </a:ext>
            </a:extLst>
          </p:cNvPr>
          <p:cNvSpPr>
            <a:spLocks noGrp="1"/>
          </p:cNvSpPr>
          <p:nvPr>
            <p:ph type="body" sz="quarter" idx="3"/>
          </p:nvPr>
        </p:nvSpPr>
        <p:spPr>
          <a:xfrm>
            <a:off x="4999704" y="1651704"/>
            <a:ext cx="3391477" cy="378310"/>
          </a:xfrm>
        </p:spPr>
        <p:txBody>
          <a:bodyPr>
            <a:normAutofit fontScale="92500" lnSpcReduction="10000"/>
          </a:bodyPr>
          <a:lstStyle/>
          <a:p>
            <a:r>
              <a:rPr lang="en-US" sz="2000" dirty="0">
                <a:solidFill>
                  <a:srgbClr val="7030A0"/>
                </a:solidFill>
              </a:rPr>
              <a:t>How Does John Feel?</a:t>
            </a:r>
          </a:p>
        </p:txBody>
      </p:sp>
      <p:sp>
        <p:nvSpPr>
          <p:cNvPr id="11" name="Content Placeholder 10">
            <a:extLst>
              <a:ext uri="{FF2B5EF4-FFF2-40B4-BE49-F238E27FC236}">
                <a16:creationId xmlns:a16="http://schemas.microsoft.com/office/drawing/2014/main" id="{AE1388DD-0076-AA9C-0A99-CEA178BC385E}"/>
              </a:ext>
            </a:extLst>
          </p:cNvPr>
          <p:cNvSpPr>
            <a:spLocks noGrp="1"/>
          </p:cNvSpPr>
          <p:nvPr>
            <p:ph sz="quarter" idx="4"/>
          </p:nvPr>
        </p:nvSpPr>
        <p:spPr>
          <a:xfrm>
            <a:off x="5122682" y="2119749"/>
            <a:ext cx="3391477" cy="3189531"/>
          </a:xfrm>
        </p:spPr>
        <p:txBody>
          <a:bodyPr>
            <a:normAutofit fontScale="55000" lnSpcReduction="20000"/>
          </a:bodyPr>
          <a:lstStyle/>
          <a:p>
            <a:r>
              <a:rPr lang="en-US" dirty="0"/>
              <a:t>Reassured</a:t>
            </a:r>
          </a:p>
          <a:p>
            <a:r>
              <a:rPr lang="en-US" dirty="0"/>
              <a:t>Heard &amp; Seen</a:t>
            </a:r>
          </a:p>
          <a:p>
            <a:r>
              <a:rPr lang="en-US" dirty="0"/>
              <a:t>Recognized</a:t>
            </a:r>
          </a:p>
          <a:p>
            <a:r>
              <a:rPr lang="en-US" dirty="0"/>
              <a:t>Confident</a:t>
            </a:r>
          </a:p>
          <a:p>
            <a:r>
              <a:rPr lang="en-US" dirty="0"/>
              <a:t>Connected</a:t>
            </a:r>
          </a:p>
          <a:p>
            <a:pPr marL="0" indent="0">
              <a:buNone/>
            </a:pPr>
            <a:r>
              <a:rPr lang="en-US" b="1" dirty="0">
                <a:solidFill>
                  <a:srgbClr val="7030A0"/>
                </a:solidFill>
              </a:rPr>
              <a:t>How does the HCP feel?</a:t>
            </a:r>
          </a:p>
          <a:p>
            <a:pPr marL="0" indent="0">
              <a:buNone/>
            </a:pPr>
            <a:endParaRPr lang="en-US" b="1" dirty="0">
              <a:solidFill>
                <a:srgbClr val="7030A0"/>
              </a:solidFill>
            </a:endParaRPr>
          </a:p>
          <a:p>
            <a:endParaRPr lang="en-US" dirty="0"/>
          </a:p>
        </p:txBody>
      </p:sp>
      <p:sp>
        <p:nvSpPr>
          <p:cNvPr id="15" name="Content Placeholder 14">
            <a:extLst>
              <a:ext uri="{FF2B5EF4-FFF2-40B4-BE49-F238E27FC236}">
                <a16:creationId xmlns:a16="http://schemas.microsoft.com/office/drawing/2014/main" id="{ACDB2D8E-0C41-7807-5BCE-C71F0DD7DA5C}"/>
              </a:ext>
            </a:extLst>
          </p:cNvPr>
          <p:cNvSpPr>
            <a:spLocks noGrp="1"/>
          </p:cNvSpPr>
          <p:nvPr>
            <p:ph sz="half" idx="2"/>
          </p:nvPr>
        </p:nvSpPr>
        <p:spPr>
          <a:xfrm>
            <a:off x="629841" y="2188637"/>
            <a:ext cx="4074895" cy="4201461"/>
          </a:xfrm>
        </p:spPr>
        <p:txBody>
          <a:bodyPr>
            <a:normAutofit fontScale="55000" lnSpcReduction="20000"/>
          </a:bodyPr>
          <a:lstStyle/>
          <a:p>
            <a:r>
              <a:rPr lang="en-US" sz="4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John arrives at the clinic with a Time in Range slightly above 60%.</a:t>
            </a:r>
          </a:p>
          <a:p>
            <a:r>
              <a:rPr lang="en-US" sz="4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HCP says “You do know that the goal for TIR </a:t>
            </a:r>
            <a:r>
              <a:rPr lang="en-US" sz="4200" dirty="0">
                <a:solidFill>
                  <a:schemeClr val="tx1">
                    <a:lumMod val="75000"/>
                    <a:lumOff val="25000"/>
                  </a:schemeClr>
                </a:solidFill>
                <a:ea typeface="Calibri" panose="020F0502020204030204" pitchFamily="34" charset="0"/>
                <a:cs typeface="Calibri" panose="020F0502020204030204" pitchFamily="34" charset="0"/>
              </a:rPr>
              <a:t>is</a:t>
            </a:r>
            <a:r>
              <a:rPr lang="en-US" sz="4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70% ” (Door closed)</a:t>
            </a:r>
          </a:p>
          <a:p>
            <a:endParaRPr lang="en-US" sz="4200" dirty="0">
              <a:latin typeface="Calibri" panose="020F0502020204030204" pitchFamily="34" charset="0"/>
              <a:ea typeface="Calibri" panose="020F0502020204030204" pitchFamily="34" charset="0"/>
              <a:cs typeface="Calibri" panose="020F0502020204030204" pitchFamily="34" charset="0"/>
            </a:endParaRPr>
          </a:p>
          <a:p>
            <a:endParaRPr lang="en-US" sz="4200" dirty="0">
              <a:latin typeface="Calibri" panose="020F0502020204030204" pitchFamily="34" charset="0"/>
              <a:ea typeface="Calibri" panose="020F0502020204030204" pitchFamily="34" charset="0"/>
              <a:cs typeface="Calibri" panose="020F0502020204030204" pitchFamily="34" charset="0"/>
            </a:endParaRPr>
          </a:p>
          <a:p>
            <a:r>
              <a:rPr lang="en-US" sz="4200" dirty="0">
                <a:latin typeface="Calibri" panose="020F0502020204030204" pitchFamily="34" charset="0"/>
                <a:ea typeface="Calibri" panose="020F0502020204030204" pitchFamily="34" charset="0"/>
                <a:cs typeface="Calibri" panose="020F0502020204030204" pitchFamily="34" charset="0"/>
              </a:rPr>
              <a:t>HCP smiles and says, “Wow John, I can see you are making an effort to improve your time in range.” </a:t>
            </a:r>
          </a:p>
          <a:p>
            <a:r>
              <a:rPr lang="en-US" sz="4200" dirty="0">
                <a:latin typeface="Calibri" panose="020F0502020204030204" pitchFamily="34" charset="0"/>
                <a:ea typeface="Calibri" panose="020F0502020204030204" pitchFamily="34" charset="0"/>
                <a:cs typeface="Calibri" panose="020F0502020204030204" pitchFamily="34" charset="0"/>
              </a:rPr>
              <a:t>Door Open – Connection made</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sp>
        <p:nvSpPr>
          <p:cNvPr id="2" name="Arrow: Striped Right 1">
            <a:extLst>
              <a:ext uri="{FF2B5EF4-FFF2-40B4-BE49-F238E27FC236}">
                <a16:creationId xmlns:a16="http://schemas.microsoft.com/office/drawing/2014/main" id="{BD04AB70-60EF-9373-A8B7-A1861ED8F9B9}"/>
              </a:ext>
            </a:extLst>
          </p:cNvPr>
          <p:cNvSpPr/>
          <p:nvPr/>
        </p:nvSpPr>
        <p:spPr>
          <a:xfrm>
            <a:off x="5670989" y="5393991"/>
            <a:ext cx="1749764" cy="617935"/>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Person</a:t>
            </a:r>
          </a:p>
        </p:txBody>
      </p:sp>
      <p:sp>
        <p:nvSpPr>
          <p:cNvPr id="3" name="Arrow: Striped Right 2">
            <a:extLst>
              <a:ext uri="{FF2B5EF4-FFF2-40B4-BE49-F238E27FC236}">
                <a16:creationId xmlns:a16="http://schemas.microsoft.com/office/drawing/2014/main" id="{9E452322-C592-35F1-52B5-617C718EDE12}"/>
              </a:ext>
            </a:extLst>
          </p:cNvPr>
          <p:cNvSpPr/>
          <p:nvPr/>
        </p:nvSpPr>
        <p:spPr>
          <a:xfrm rot="10800000" flipV="1">
            <a:off x="5534944" y="4502166"/>
            <a:ext cx="1749763" cy="573154"/>
          </a:xfrm>
          <a:prstGeom prst="striped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HCP</a:t>
            </a:r>
          </a:p>
        </p:txBody>
      </p:sp>
      <p:pic>
        <p:nvPicPr>
          <p:cNvPr id="4" name="Picture 3" descr="Light from open door">
            <a:extLst>
              <a:ext uri="{FF2B5EF4-FFF2-40B4-BE49-F238E27FC236}">
                <a16:creationId xmlns:a16="http://schemas.microsoft.com/office/drawing/2014/main" id="{DB063478-F3B0-32C1-73C1-386B7074160C}"/>
              </a:ext>
            </a:extLst>
          </p:cNvPr>
          <p:cNvPicPr>
            <a:picLocks noChangeAspect="1"/>
          </p:cNvPicPr>
          <p:nvPr/>
        </p:nvPicPr>
        <p:blipFill>
          <a:blip r:embed="rId3" cstate="print">
            <a:extLst>
              <a:ext uri="{28A0092B-C50C-407E-A947-70E740481C1C}">
                <a14:useLocalDpi xmlns:a14="http://schemas.microsoft.com/office/drawing/2010/main" val="0"/>
              </a:ext>
            </a:extLst>
          </a:blip>
          <a:srcRect l="41475" r="1506" b="1"/>
          <a:stretch>
            <a:fillRect/>
          </a:stretch>
        </p:blipFill>
        <p:spPr>
          <a:xfrm>
            <a:off x="7533352" y="2008476"/>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9" name="TextBox 8">
            <a:extLst>
              <a:ext uri="{FF2B5EF4-FFF2-40B4-BE49-F238E27FC236}">
                <a16:creationId xmlns:a16="http://schemas.microsoft.com/office/drawing/2014/main" id="{850E19AB-AE34-0106-0C01-A60F683FC073}"/>
              </a:ext>
            </a:extLst>
          </p:cNvPr>
          <p:cNvSpPr txBox="1"/>
          <p:nvPr/>
        </p:nvSpPr>
        <p:spPr>
          <a:xfrm>
            <a:off x="5558390" y="5075959"/>
            <a:ext cx="1974962" cy="338554"/>
          </a:xfrm>
          <a:prstGeom prst="rect">
            <a:avLst/>
          </a:prstGeom>
          <a:noFill/>
        </p:spPr>
        <p:txBody>
          <a:bodyPr wrap="square" rtlCol="0">
            <a:spAutoFit/>
          </a:bodyPr>
          <a:lstStyle/>
          <a:p>
            <a:r>
              <a:rPr lang="en-US" sz="1600" b="1" dirty="0">
                <a:solidFill>
                  <a:schemeClr val="accent3">
                    <a:lumMod val="75000"/>
                  </a:schemeClr>
                </a:solidFill>
              </a:rPr>
              <a:t>Bidirectional Healing</a:t>
            </a:r>
          </a:p>
        </p:txBody>
      </p:sp>
      <p:sp>
        <p:nvSpPr>
          <p:cNvPr id="5" name="TextBox 4">
            <a:extLst>
              <a:ext uri="{FF2B5EF4-FFF2-40B4-BE49-F238E27FC236}">
                <a16:creationId xmlns:a16="http://schemas.microsoft.com/office/drawing/2014/main" id="{8B3552C0-E095-161C-AC87-675FF1390CF9}"/>
              </a:ext>
            </a:extLst>
          </p:cNvPr>
          <p:cNvSpPr txBox="1"/>
          <p:nvPr/>
        </p:nvSpPr>
        <p:spPr>
          <a:xfrm>
            <a:off x="760268" y="6442713"/>
            <a:ext cx="7743655" cy="369332"/>
          </a:xfrm>
          <a:prstGeom prst="rect">
            <a:avLst/>
          </a:prstGeom>
          <a:noFill/>
        </p:spPr>
        <p:txBody>
          <a:bodyPr wrap="square" rtlCol="0">
            <a:spAutoFit/>
          </a:bodyPr>
          <a:lstStyle/>
          <a:p>
            <a:r>
              <a:rPr lang="en-US" dirty="0"/>
              <a:t>Healing through Connection for Healthcare Professionals – Beverly Thomassian </a:t>
            </a:r>
          </a:p>
        </p:txBody>
      </p:sp>
    </p:spTree>
    <p:extLst>
      <p:ext uri="{BB962C8B-B14F-4D97-AF65-F5344CB8AC3E}">
        <p14:creationId xmlns:p14="http://schemas.microsoft.com/office/powerpoint/2010/main" val="132352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p:cTn id="23"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 calcmode="lin" valueType="num">
                                      <p:cBhvr>
                                        <p:cTn id="31"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 calcmode="lin" valueType="num">
                                      <p:cBhvr>
                                        <p:cTn id="39"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 calcmode="lin" valueType="num">
                                      <p:cBhvr>
                                        <p:cTn id="47"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 calcmode="lin" valueType="num">
                                      <p:cBhvr>
                                        <p:cTn id="55"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56"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57"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8" dur="1000"/>
                                        <p:tgtEl>
                                          <p:spTgt spid="11">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1">
                                            <p:txEl>
                                              <p:pRg st="5" end="5"/>
                                            </p:txEl>
                                          </p:spTgt>
                                        </p:tgtEl>
                                        <p:attrNameLst>
                                          <p:attrName>style.visibility</p:attrName>
                                        </p:attrNameLst>
                                      </p:cBhvr>
                                      <p:to>
                                        <p:strVal val="visible"/>
                                      </p:to>
                                    </p:set>
                                    <p:anim calcmode="lin" valueType="num">
                                      <p:cBhvr>
                                        <p:cTn id="63"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64"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65"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66" dur="1000"/>
                                        <p:tgtEl>
                                          <p:spTgt spid="11">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p:cTn id="71" dur="1000" fill="hold"/>
                                        <p:tgtEl>
                                          <p:spTgt spid="3"/>
                                        </p:tgtEl>
                                        <p:attrNameLst>
                                          <p:attrName>ppt_w</p:attrName>
                                        </p:attrNameLst>
                                      </p:cBhvr>
                                      <p:tavLst>
                                        <p:tav tm="0">
                                          <p:val>
                                            <p:fltVal val="0"/>
                                          </p:val>
                                        </p:tav>
                                        <p:tav tm="100000">
                                          <p:val>
                                            <p:strVal val="#ppt_w"/>
                                          </p:val>
                                        </p:tav>
                                      </p:tavLst>
                                    </p:anim>
                                    <p:anim calcmode="lin" valueType="num">
                                      <p:cBhvr>
                                        <p:cTn id="72" dur="1000" fill="hold"/>
                                        <p:tgtEl>
                                          <p:spTgt spid="3"/>
                                        </p:tgtEl>
                                        <p:attrNameLst>
                                          <p:attrName>ppt_h</p:attrName>
                                        </p:attrNameLst>
                                      </p:cBhvr>
                                      <p:tavLst>
                                        <p:tav tm="0">
                                          <p:val>
                                            <p:fltVal val="0"/>
                                          </p:val>
                                        </p:tav>
                                        <p:tav tm="100000">
                                          <p:val>
                                            <p:strVal val="#ppt_h"/>
                                          </p:val>
                                        </p:tav>
                                      </p:tavLst>
                                    </p:anim>
                                    <p:anim calcmode="lin" valueType="num">
                                      <p:cBhvr>
                                        <p:cTn id="73" dur="1000" fill="hold"/>
                                        <p:tgtEl>
                                          <p:spTgt spid="3"/>
                                        </p:tgtEl>
                                        <p:attrNameLst>
                                          <p:attrName>style.rotation</p:attrName>
                                        </p:attrNameLst>
                                      </p:cBhvr>
                                      <p:tavLst>
                                        <p:tav tm="0">
                                          <p:val>
                                            <p:fltVal val="90"/>
                                          </p:val>
                                        </p:tav>
                                        <p:tav tm="100000">
                                          <p:val>
                                            <p:fltVal val="0"/>
                                          </p:val>
                                        </p:tav>
                                      </p:tavLst>
                                    </p:anim>
                                    <p:animEffect transition="in" filter="fade">
                                      <p:cBhvr>
                                        <p:cTn id="74" dur="1000"/>
                                        <p:tgtEl>
                                          <p:spTgt spid="3"/>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1000" fill="hold"/>
                                        <p:tgtEl>
                                          <p:spTgt spid="2"/>
                                        </p:tgtEl>
                                        <p:attrNameLst>
                                          <p:attrName>ppt_w</p:attrName>
                                        </p:attrNameLst>
                                      </p:cBhvr>
                                      <p:tavLst>
                                        <p:tav tm="0">
                                          <p:val>
                                            <p:fltVal val="0"/>
                                          </p:val>
                                        </p:tav>
                                        <p:tav tm="100000">
                                          <p:val>
                                            <p:strVal val="#ppt_w"/>
                                          </p:val>
                                        </p:tav>
                                      </p:tavLst>
                                    </p:anim>
                                    <p:anim calcmode="lin" valueType="num">
                                      <p:cBhvr>
                                        <p:cTn id="80" dur="1000" fill="hold"/>
                                        <p:tgtEl>
                                          <p:spTgt spid="2"/>
                                        </p:tgtEl>
                                        <p:attrNameLst>
                                          <p:attrName>ppt_h</p:attrName>
                                        </p:attrNameLst>
                                      </p:cBhvr>
                                      <p:tavLst>
                                        <p:tav tm="0">
                                          <p:val>
                                            <p:fltVal val="0"/>
                                          </p:val>
                                        </p:tav>
                                        <p:tav tm="100000">
                                          <p:val>
                                            <p:strVal val="#ppt_h"/>
                                          </p:val>
                                        </p:tav>
                                      </p:tavLst>
                                    </p:anim>
                                    <p:anim calcmode="lin" valueType="num">
                                      <p:cBhvr>
                                        <p:cTn id="81" dur="1000" fill="hold"/>
                                        <p:tgtEl>
                                          <p:spTgt spid="2"/>
                                        </p:tgtEl>
                                        <p:attrNameLst>
                                          <p:attrName>style.rotation</p:attrName>
                                        </p:attrNameLst>
                                      </p:cBhvr>
                                      <p:tavLst>
                                        <p:tav tm="0">
                                          <p:val>
                                            <p:fltVal val="90"/>
                                          </p:val>
                                        </p:tav>
                                        <p:tav tm="100000">
                                          <p:val>
                                            <p:fltVal val="0"/>
                                          </p:val>
                                        </p:tav>
                                      </p:tavLst>
                                    </p:anim>
                                    <p:animEffect transition="in" filter="fade">
                                      <p:cBhvr>
                                        <p:cTn id="82" dur="10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1000" fill="hold"/>
                                        <p:tgtEl>
                                          <p:spTgt spid="9"/>
                                        </p:tgtEl>
                                        <p:attrNameLst>
                                          <p:attrName>ppt_w</p:attrName>
                                        </p:attrNameLst>
                                      </p:cBhvr>
                                      <p:tavLst>
                                        <p:tav tm="0">
                                          <p:val>
                                            <p:fltVal val="0"/>
                                          </p:val>
                                        </p:tav>
                                        <p:tav tm="100000">
                                          <p:val>
                                            <p:strVal val="#ppt_w"/>
                                          </p:val>
                                        </p:tav>
                                      </p:tavLst>
                                    </p:anim>
                                    <p:anim calcmode="lin" valueType="num">
                                      <p:cBhvr>
                                        <p:cTn id="88" dur="1000" fill="hold"/>
                                        <p:tgtEl>
                                          <p:spTgt spid="9"/>
                                        </p:tgtEl>
                                        <p:attrNameLst>
                                          <p:attrName>ppt_h</p:attrName>
                                        </p:attrNameLst>
                                      </p:cBhvr>
                                      <p:tavLst>
                                        <p:tav tm="0">
                                          <p:val>
                                            <p:fltVal val="0"/>
                                          </p:val>
                                        </p:tav>
                                        <p:tav tm="100000">
                                          <p:val>
                                            <p:strVal val="#ppt_h"/>
                                          </p:val>
                                        </p:tav>
                                      </p:tavLst>
                                    </p:anim>
                                    <p:anim calcmode="lin" valueType="num">
                                      <p:cBhvr>
                                        <p:cTn id="89" dur="1000" fill="hold"/>
                                        <p:tgtEl>
                                          <p:spTgt spid="9"/>
                                        </p:tgtEl>
                                        <p:attrNameLst>
                                          <p:attrName>style.rotation</p:attrName>
                                        </p:attrNameLst>
                                      </p:cBhvr>
                                      <p:tavLst>
                                        <p:tav tm="0">
                                          <p:val>
                                            <p:fltVal val="90"/>
                                          </p:val>
                                        </p:tav>
                                        <p:tav tm="100000">
                                          <p:val>
                                            <p:fltVal val="0"/>
                                          </p:val>
                                        </p:tav>
                                      </p:tavLst>
                                    </p:anim>
                                    <p:animEffect transition="in" filter="fade">
                                      <p:cBhvr>
                                        <p:cTn id="90" dur="10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xit" presetSubtype="0" fill="hold" nodeType="clickEffect">
                                  <p:stCondLst>
                                    <p:cond delay="0"/>
                                  </p:stCondLst>
                                  <p:childTnLst>
                                    <p:anim calcmode="lin" valueType="num">
                                      <p:cBhvr>
                                        <p:cTn id="94" dur="1000"/>
                                        <p:tgtEl>
                                          <p:spTgt spid="15">
                                            <p:txEl>
                                              <p:pRg st="0" end="0"/>
                                            </p:txEl>
                                          </p:spTgt>
                                        </p:tgtEl>
                                        <p:attrNameLst>
                                          <p:attrName>ppt_w</p:attrName>
                                        </p:attrNameLst>
                                      </p:cBhvr>
                                      <p:tavLst>
                                        <p:tav tm="0">
                                          <p:val>
                                            <p:strVal val="ppt_w"/>
                                          </p:val>
                                        </p:tav>
                                        <p:tav tm="100000">
                                          <p:val>
                                            <p:fltVal val="0"/>
                                          </p:val>
                                        </p:tav>
                                      </p:tavLst>
                                    </p:anim>
                                    <p:anim calcmode="lin" valueType="num">
                                      <p:cBhvr>
                                        <p:cTn id="95" dur="1000"/>
                                        <p:tgtEl>
                                          <p:spTgt spid="15">
                                            <p:txEl>
                                              <p:pRg st="0" end="0"/>
                                            </p:txEl>
                                          </p:spTgt>
                                        </p:tgtEl>
                                        <p:attrNameLst>
                                          <p:attrName>ppt_h</p:attrName>
                                        </p:attrNameLst>
                                      </p:cBhvr>
                                      <p:tavLst>
                                        <p:tav tm="0">
                                          <p:val>
                                            <p:strVal val="ppt_h"/>
                                          </p:val>
                                        </p:tav>
                                        <p:tav tm="100000">
                                          <p:val>
                                            <p:fltVal val="0"/>
                                          </p:val>
                                        </p:tav>
                                      </p:tavLst>
                                    </p:anim>
                                    <p:anim calcmode="lin" valueType="num">
                                      <p:cBhvr>
                                        <p:cTn id="96" dur="1000"/>
                                        <p:tgtEl>
                                          <p:spTgt spid="15">
                                            <p:txEl>
                                              <p:pRg st="0" end="0"/>
                                            </p:txEl>
                                          </p:spTgt>
                                        </p:tgtEl>
                                        <p:attrNameLst>
                                          <p:attrName>style.rotation</p:attrName>
                                        </p:attrNameLst>
                                      </p:cBhvr>
                                      <p:tavLst>
                                        <p:tav tm="0">
                                          <p:val>
                                            <p:fltVal val="0"/>
                                          </p:val>
                                        </p:tav>
                                        <p:tav tm="100000">
                                          <p:val>
                                            <p:fltVal val="90"/>
                                          </p:val>
                                        </p:tav>
                                      </p:tavLst>
                                    </p:anim>
                                    <p:animEffect transition="out" filter="fade">
                                      <p:cBhvr>
                                        <p:cTn id="97" dur="1000"/>
                                        <p:tgtEl>
                                          <p:spTgt spid="15">
                                            <p:txEl>
                                              <p:pRg st="0" end="0"/>
                                            </p:txEl>
                                          </p:spTgt>
                                        </p:tgtEl>
                                      </p:cBhvr>
                                    </p:animEffect>
                                    <p:set>
                                      <p:cBhvr>
                                        <p:cTn id="98" dur="1" fill="hold">
                                          <p:stCondLst>
                                            <p:cond delay="999"/>
                                          </p:stCondLst>
                                        </p:cTn>
                                        <p:tgtEl>
                                          <p:spTgt spid="15">
                                            <p:txEl>
                                              <p:pRg st="0" end="0"/>
                                            </p:txEl>
                                          </p:spTgt>
                                        </p:tgtEl>
                                        <p:attrNameLst>
                                          <p:attrName>style.visibility</p:attrName>
                                        </p:attrNameLst>
                                      </p:cBhvr>
                                      <p:to>
                                        <p:strVal val="hidden"/>
                                      </p:to>
                                    </p:set>
                                  </p:childTnLst>
                                </p:cTn>
                              </p:par>
                              <p:par>
                                <p:cTn id="99" presetID="31" presetClass="exit" presetSubtype="0" fill="hold" nodeType="withEffect">
                                  <p:stCondLst>
                                    <p:cond delay="0"/>
                                  </p:stCondLst>
                                  <p:childTnLst>
                                    <p:anim calcmode="lin" valueType="num">
                                      <p:cBhvr>
                                        <p:cTn id="100" dur="1000"/>
                                        <p:tgtEl>
                                          <p:spTgt spid="15">
                                            <p:txEl>
                                              <p:pRg st="1" end="1"/>
                                            </p:txEl>
                                          </p:spTgt>
                                        </p:tgtEl>
                                        <p:attrNameLst>
                                          <p:attrName>ppt_w</p:attrName>
                                        </p:attrNameLst>
                                      </p:cBhvr>
                                      <p:tavLst>
                                        <p:tav tm="0">
                                          <p:val>
                                            <p:strVal val="ppt_w"/>
                                          </p:val>
                                        </p:tav>
                                        <p:tav tm="100000">
                                          <p:val>
                                            <p:fltVal val="0"/>
                                          </p:val>
                                        </p:tav>
                                      </p:tavLst>
                                    </p:anim>
                                    <p:anim calcmode="lin" valueType="num">
                                      <p:cBhvr>
                                        <p:cTn id="101" dur="1000"/>
                                        <p:tgtEl>
                                          <p:spTgt spid="15">
                                            <p:txEl>
                                              <p:pRg st="1" end="1"/>
                                            </p:txEl>
                                          </p:spTgt>
                                        </p:tgtEl>
                                        <p:attrNameLst>
                                          <p:attrName>ppt_h</p:attrName>
                                        </p:attrNameLst>
                                      </p:cBhvr>
                                      <p:tavLst>
                                        <p:tav tm="0">
                                          <p:val>
                                            <p:strVal val="ppt_h"/>
                                          </p:val>
                                        </p:tav>
                                        <p:tav tm="100000">
                                          <p:val>
                                            <p:fltVal val="0"/>
                                          </p:val>
                                        </p:tav>
                                      </p:tavLst>
                                    </p:anim>
                                    <p:anim calcmode="lin" valueType="num">
                                      <p:cBhvr>
                                        <p:cTn id="102" dur="1000"/>
                                        <p:tgtEl>
                                          <p:spTgt spid="15">
                                            <p:txEl>
                                              <p:pRg st="1" end="1"/>
                                            </p:txEl>
                                          </p:spTgt>
                                        </p:tgtEl>
                                        <p:attrNameLst>
                                          <p:attrName>style.rotation</p:attrName>
                                        </p:attrNameLst>
                                      </p:cBhvr>
                                      <p:tavLst>
                                        <p:tav tm="0">
                                          <p:val>
                                            <p:fltVal val="0"/>
                                          </p:val>
                                        </p:tav>
                                        <p:tav tm="100000">
                                          <p:val>
                                            <p:fltVal val="90"/>
                                          </p:val>
                                        </p:tav>
                                      </p:tavLst>
                                    </p:anim>
                                    <p:animEffect transition="out" filter="fade">
                                      <p:cBhvr>
                                        <p:cTn id="103" dur="1000"/>
                                        <p:tgtEl>
                                          <p:spTgt spid="15">
                                            <p:txEl>
                                              <p:pRg st="1" end="1"/>
                                            </p:txEl>
                                          </p:spTgt>
                                        </p:tgtEl>
                                      </p:cBhvr>
                                    </p:animEffect>
                                    <p:set>
                                      <p:cBhvr>
                                        <p:cTn id="104" dur="1" fill="hold">
                                          <p:stCondLst>
                                            <p:cond delay="999"/>
                                          </p:stCondLst>
                                        </p:cTn>
                                        <p:tgtEl>
                                          <p:spTgt spid="1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animBg="1"/>
      <p:bldP spid="3" grpId="0" animBg="1"/>
      <p:bldP spid="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228600"/>
            <a:ext cx="8229600" cy="914400"/>
          </a:xfrm>
        </p:spPr>
        <p:txBody>
          <a:bodyPr vert="horz" wrap="square" lIns="91440" tIns="45720" rIns="91440" bIns="45720" numCol="1" anchor="b" anchorCtr="0" compatLnSpc="1">
            <a:prstTxWarp prst="textNoShape">
              <a:avLst/>
            </a:prstTxWarp>
            <a:normAutofit/>
          </a:bodyPr>
          <a:lstStyle/>
          <a:p>
            <a:r>
              <a:rPr lang="en-US" altLang="en-US" kern="1200" dirty="0">
                <a:latin typeface="Calibri" panose="020F0502020204030204" pitchFamily="34" charset="0"/>
                <a:ea typeface="+mj-ea"/>
                <a:cs typeface="+mj-cs"/>
              </a:rPr>
              <a:t>Diabetes Distress – Assess Annually</a:t>
            </a:r>
          </a:p>
        </p:txBody>
      </p:sp>
      <p:pic>
        <p:nvPicPr>
          <p:cNvPr id="3" name="Picture 2">
            <a:extLst>
              <a:ext uri="{FF2B5EF4-FFF2-40B4-BE49-F238E27FC236}">
                <a16:creationId xmlns:a16="http://schemas.microsoft.com/office/drawing/2014/main" id="{AC6C7456-265F-B184-5E31-450FA8D9050A}"/>
              </a:ext>
            </a:extLst>
          </p:cNvPr>
          <p:cNvPicPr>
            <a:picLocks noChangeAspect="1"/>
          </p:cNvPicPr>
          <p:nvPr/>
        </p:nvPicPr>
        <p:blipFill>
          <a:blip r:embed="rId3"/>
          <a:stretch>
            <a:fillRect/>
          </a:stretch>
        </p:blipFill>
        <p:spPr>
          <a:xfrm>
            <a:off x="381000" y="1174686"/>
            <a:ext cx="5382830" cy="5607113"/>
          </a:xfrm>
          <a:prstGeom prst="rect">
            <a:avLst/>
          </a:prstGeom>
          <a:noFill/>
        </p:spPr>
      </p:pic>
      <p:sp>
        <p:nvSpPr>
          <p:cNvPr id="6" name="TextBox 5">
            <a:extLst>
              <a:ext uri="{FF2B5EF4-FFF2-40B4-BE49-F238E27FC236}">
                <a16:creationId xmlns:a16="http://schemas.microsoft.com/office/drawing/2014/main" id="{56E364FD-E0C0-A1F4-27A6-82CE2D481264}"/>
              </a:ext>
            </a:extLst>
          </p:cNvPr>
          <p:cNvSpPr txBox="1"/>
          <p:nvPr/>
        </p:nvSpPr>
        <p:spPr>
          <a:xfrm>
            <a:off x="5638800" y="5429071"/>
            <a:ext cx="3313177" cy="1200329"/>
          </a:xfrm>
          <a:prstGeom prst="rect">
            <a:avLst/>
          </a:prstGeom>
          <a:noFill/>
        </p:spPr>
        <p:txBody>
          <a:bodyPr wrap="square">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4"/>
              </a:rPr>
              <a:t>https://professional.diabetes.org/sites/default/files/media/ada_mental_health_toolkit_questionnaires.pdf</a:t>
            </a:r>
            <a:r>
              <a:rPr lang="en-US" sz="1800" dirty="0">
                <a:effectLst/>
                <a:latin typeface="Calibri" panose="020F0502020204030204" pitchFamily="34" charset="0"/>
                <a:ea typeface="Calibri" panose="020F0502020204030204" pitchFamily="34" charset="0"/>
              </a:rPr>
              <a:t>.</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371600"/>
            <a:ext cx="1828800" cy="1828800"/>
          </a:xfrm>
          <a:prstGeom prst="rect">
            <a:avLst/>
          </a:prstGeom>
        </p:spPr>
      </p:pic>
      <p:pic>
        <p:nvPicPr>
          <p:cNvPr id="5" name="Picture 4">
            <a:extLst>
              <a:ext uri="{FF2B5EF4-FFF2-40B4-BE49-F238E27FC236}">
                <a16:creationId xmlns:a16="http://schemas.microsoft.com/office/drawing/2014/main" id="{F0CF6AB9-9523-01C3-91C9-C74B5BF8600E}"/>
              </a:ext>
            </a:extLst>
          </p:cNvPr>
          <p:cNvPicPr>
            <a:picLocks noChangeAspect="1"/>
          </p:cNvPicPr>
          <p:nvPr/>
        </p:nvPicPr>
        <p:blipFill>
          <a:blip r:embed="rId6"/>
          <a:stretch>
            <a:fillRect/>
          </a:stretch>
        </p:blipFill>
        <p:spPr>
          <a:xfrm>
            <a:off x="6523776" y="3371671"/>
            <a:ext cx="2150198" cy="811271"/>
          </a:xfrm>
          <a:prstGeom prst="rect">
            <a:avLst/>
          </a:prstGeom>
        </p:spPr>
      </p:pic>
      <p:pic>
        <p:nvPicPr>
          <p:cNvPr id="7" name="Picture 6">
            <a:extLst>
              <a:ext uri="{FF2B5EF4-FFF2-40B4-BE49-F238E27FC236}">
                <a16:creationId xmlns:a16="http://schemas.microsoft.com/office/drawing/2014/main" id="{760CE8A3-FF99-DBEC-A116-824A537CC15E}"/>
              </a:ext>
            </a:extLst>
          </p:cNvPr>
          <p:cNvPicPr>
            <a:picLocks noChangeAspect="1"/>
          </p:cNvPicPr>
          <p:nvPr/>
        </p:nvPicPr>
        <p:blipFill>
          <a:blip r:embed="rId7"/>
          <a:stretch>
            <a:fillRect/>
          </a:stretch>
        </p:blipFill>
        <p:spPr>
          <a:xfrm>
            <a:off x="660500" y="1114508"/>
            <a:ext cx="4528713" cy="5865760"/>
          </a:xfrm>
          <a:prstGeom prst="rect">
            <a:avLst/>
          </a:prstGeom>
        </p:spPr>
      </p:pic>
      <p:sp>
        <p:nvSpPr>
          <p:cNvPr id="8" name="TextBox 7">
            <a:extLst>
              <a:ext uri="{FF2B5EF4-FFF2-40B4-BE49-F238E27FC236}">
                <a16:creationId xmlns:a16="http://schemas.microsoft.com/office/drawing/2014/main" id="{984BCB22-5BF6-19D2-1A2E-AB167EEE3736}"/>
              </a:ext>
            </a:extLst>
          </p:cNvPr>
          <p:cNvSpPr txBox="1"/>
          <p:nvPr/>
        </p:nvSpPr>
        <p:spPr>
          <a:xfrm>
            <a:off x="5763830" y="4451022"/>
            <a:ext cx="3048000" cy="369332"/>
          </a:xfrm>
          <a:prstGeom prst="rect">
            <a:avLst/>
          </a:prstGeom>
          <a:noFill/>
        </p:spPr>
        <p:txBody>
          <a:bodyPr wrap="square" rtlCol="0">
            <a:spAutoFit/>
          </a:bodyPr>
          <a:lstStyle/>
          <a:p>
            <a:r>
              <a:rPr lang="en-US" dirty="0"/>
              <a:t>www.behavioraldiabetes.org</a:t>
            </a:r>
          </a:p>
        </p:txBody>
      </p:sp>
    </p:spTree>
    <p:custDataLst>
      <p:tags r:id="rId1"/>
    </p:custDataLst>
    <p:extLst>
      <p:ext uri="{BB962C8B-B14F-4D97-AF65-F5344CB8AC3E}">
        <p14:creationId xmlns:p14="http://schemas.microsoft.com/office/powerpoint/2010/main" val="210657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951035"/>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381000" y="1219200"/>
            <a:ext cx="6934200" cy="5460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events you will hear about: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Scary or embarrassing lows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Surprising highs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managing BG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Eating challenges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all of the tech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Situations with friends, family, colleagues</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health care (feeling judged and misunderstood), insurance, etc.</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9792E71-E555-2F88-2B0E-6A70A9C414F8}"/>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pic>
        <p:nvPicPr>
          <p:cNvPr id="4" name="Picture 3" descr="A bald man with beard">
            <a:extLst>
              <a:ext uri="{FF2B5EF4-FFF2-40B4-BE49-F238E27FC236}">
                <a16:creationId xmlns:a16="http://schemas.microsoft.com/office/drawing/2014/main" id="{F5A812C6-34DB-E8FC-BCFE-7E36F08335CA}"/>
              </a:ext>
            </a:extLst>
          </p:cNvPr>
          <p:cNvPicPr>
            <a:picLocks noChangeAspect="1"/>
          </p:cNvPicPr>
          <p:nvPr/>
        </p:nvPicPr>
        <p:blipFill>
          <a:blip r:embed="rId3" cstate="print">
            <a:extLst>
              <a:ext uri="{28A0092B-C50C-407E-A947-70E740481C1C}">
                <a14:useLocalDpi xmlns:a14="http://schemas.microsoft.com/office/drawing/2010/main" val="0"/>
              </a:ext>
            </a:extLst>
          </a:blip>
          <a:srcRect l="25000" t="11250" r="23333"/>
          <a:stretch>
            <a:fillRect/>
          </a:stretch>
        </p:blipFill>
        <p:spPr>
          <a:xfrm flipH="1">
            <a:off x="6228514" y="1905000"/>
            <a:ext cx="2490943" cy="2878043"/>
          </a:xfrm>
          <a:prstGeom prst="rect">
            <a:avLst/>
          </a:prstGeom>
        </p:spPr>
      </p:pic>
    </p:spTree>
    <p:extLst>
      <p:ext uri="{BB962C8B-B14F-4D97-AF65-F5344CB8AC3E}">
        <p14:creationId xmlns:p14="http://schemas.microsoft.com/office/powerpoint/2010/main" val="8928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2" y="0"/>
            <a:ext cx="6908800" cy="6686266"/>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2" name="TextBox 1">
            <a:extLst>
              <a:ext uri="{FF2B5EF4-FFF2-40B4-BE49-F238E27FC236}">
                <a16:creationId xmlns:a16="http://schemas.microsoft.com/office/drawing/2014/main" id="{888D8656-1A8D-EA53-EDB3-B3A4B9A354AF}"/>
              </a:ext>
            </a:extLst>
          </p:cNvPr>
          <p:cNvSpPr txBox="1"/>
          <p:nvPr/>
        </p:nvSpPr>
        <p:spPr>
          <a:xfrm>
            <a:off x="440054" y="6186045"/>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8031938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430278" y="1219200"/>
            <a:ext cx="6442789" cy="69377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70C0"/>
                </a:solidFill>
                <a:latin typeface="Calibri" panose="020F0502020204030204" pitchFamily="34" charset="0"/>
                <a:cs typeface="Calibri" panose="020F0502020204030204" pitchFamily="34" charset="0"/>
              </a:rPr>
              <a:t>Start with o</a:t>
            </a:r>
            <a:r>
              <a:rPr kumimoji="0" lang="en-US" sz="3200" b="0" i="0"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pen Ended Question – How are you FEELING?</a:t>
            </a:r>
            <a:br>
              <a:rPr kumimoji="0" lang="en-US" sz="3200" b="0" i="0"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br>
            <a:endParaRPr lang="en-US" sz="2800" u="sng"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Active listening with curiosity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E724A90F-FD1F-2A51-AA51-70D496CE0512}"/>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pic>
        <p:nvPicPr>
          <p:cNvPr id="4" name="Picture 3" descr="Counselor and patient">
            <a:extLst>
              <a:ext uri="{FF2B5EF4-FFF2-40B4-BE49-F238E27FC236}">
                <a16:creationId xmlns:a16="http://schemas.microsoft.com/office/drawing/2014/main" id="{0D69C853-3A29-D8FE-35B3-CCC1C29DE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3631" y="1225791"/>
            <a:ext cx="2438400" cy="1625600"/>
          </a:xfrm>
          <a:prstGeom prst="rect">
            <a:avLst/>
          </a:prstGeom>
        </p:spPr>
      </p:pic>
    </p:spTree>
    <p:extLst>
      <p:ext uri="{BB962C8B-B14F-4D97-AF65-F5344CB8AC3E}">
        <p14:creationId xmlns:p14="http://schemas.microsoft.com/office/powerpoint/2010/main" val="30451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6F98-EA2B-6823-EAC7-6DB516012D30}"/>
              </a:ext>
            </a:extLst>
          </p:cNvPr>
          <p:cNvSpPr>
            <a:spLocks noGrp="1"/>
          </p:cNvSpPr>
          <p:nvPr>
            <p:ph type="title"/>
          </p:nvPr>
        </p:nvSpPr>
        <p:spPr/>
        <p:txBody>
          <a:bodyPr/>
          <a:lstStyle/>
          <a:p>
            <a:r>
              <a:rPr lang="en-US" dirty="0"/>
              <a:t>Case Study with MR</a:t>
            </a:r>
          </a:p>
        </p:txBody>
      </p:sp>
      <p:sp>
        <p:nvSpPr>
          <p:cNvPr id="3" name="Content Placeholder 2">
            <a:extLst>
              <a:ext uri="{FF2B5EF4-FFF2-40B4-BE49-F238E27FC236}">
                <a16:creationId xmlns:a16="http://schemas.microsoft.com/office/drawing/2014/main" id="{17F8B39C-F82D-6178-A4C7-26E2BE7D2ACF}"/>
              </a:ext>
            </a:extLst>
          </p:cNvPr>
          <p:cNvSpPr>
            <a:spLocks noGrp="1"/>
          </p:cNvSpPr>
          <p:nvPr>
            <p:ph sz="quarter" idx="1"/>
          </p:nvPr>
        </p:nvSpPr>
        <p:spPr>
          <a:xfrm>
            <a:off x="457200" y="1219200"/>
            <a:ext cx="5257800" cy="5486400"/>
          </a:xfrm>
        </p:spPr>
        <p:txBody>
          <a:bodyPr>
            <a:normAutofit fontScale="70000" lnSpcReduction="20000"/>
          </a:bodyPr>
          <a:lstStyle/>
          <a:p>
            <a:pPr>
              <a:lnSpc>
                <a:spcPct val="120000"/>
              </a:lnSpc>
            </a:pPr>
            <a:r>
              <a:rPr lang="en-US" dirty="0"/>
              <a:t> </a:t>
            </a:r>
            <a:r>
              <a:rPr lang="en-US" sz="3800" dirty="0"/>
              <a:t>MR is 69 years old, lives alone, works in an office but is currently out of work and very stressed. Diabetes distress score is elevated in the areas of .</a:t>
            </a:r>
          </a:p>
          <a:p>
            <a:pPr>
              <a:lnSpc>
                <a:spcPct val="120000"/>
              </a:lnSpc>
            </a:pPr>
            <a:r>
              <a:rPr lang="en-US" sz="3800" dirty="0"/>
              <a:t> Looking at her ambulatory glucose profile, the TIR is around 46-50% and she has no episodes of hypo.</a:t>
            </a:r>
          </a:p>
          <a:p>
            <a:pPr>
              <a:lnSpc>
                <a:spcPct val="120000"/>
              </a:lnSpc>
            </a:pPr>
            <a:r>
              <a:rPr lang="en-US" sz="3800" dirty="0"/>
              <a:t>Insulin includes 30units glargine at bedtime and 10-15 of </a:t>
            </a:r>
            <a:r>
              <a:rPr lang="en-US" sz="3800" dirty="0" err="1"/>
              <a:t>apidra</a:t>
            </a:r>
            <a:r>
              <a:rPr lang="en-US" sz="3800" dirty="0"/>
              <a:t> with meals based only on what she is going to eat.</a:t>
            </a:r>
          </a:p>
        </p:txBody>
      </p:sp>
      <p:pic>
        <p:nvPicPr>
          <p:cNvPr id="6" name="Picture 5" descr="Old woman relaxing at home">
            <a:extLst>
              <a:ext uri="{FF2B5EF4-FFF2-40B4-BE49-F238E27FC236}">
                <a16:creationId xmlns:a16="http://schemas.microsoft.com/office/drawing/2014/main" id="{1CB92252-ACDA-28BA-C1EB-A42054BA65BE}"/>
              </a:ext>
            </a:extLst>
          </p:cNvPr>
          <p:cNvPicPr>
            <a:picLocks noChangeAspect="1"/>
          </p:cNvPicPr>
          <p:nvPr/>
        </p:nvPicPr>
        <p:blipFill>
          <a:blip r:embed="rId2" cstate="print">
            <a:extLst>
              <a:ext uri="{28A0092B-C50C-407E-A947-70E740481C1C}">
                <a14:useLocalDpi xmlns:a14="http://schemas.microsoft.com/office/drawing/2010/main" val="0"/>
              </a:ext>
            </a:extLst>
          </a:blip>
          <a:srcRect l="49999" t="-904" r="8334" b="-2846"/>
          <a:stretch/>
        </p:blipFill>
        <p:spPr>
          <a:xfrm>
            <a:off x="6096000" y="1278636"/>
            <a:ext cx="2590800" cy="4300728"/>
          </a:xfrm>
          <a:prstGeom prst="rect">
            <a:avLst/>
          </a:prstGeom>
        </p:spPr>
      </p:pic>
    </p:spTree>
    <p:extLst>
      <p:ext uri="{BB962C8B-B14F-4D97-AF65-F5344CB8AC3E}">
        <p14:creationId xmlns:p14="http://schemas.microsoft.com/office/powerpoint/2010/main" val="59694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1DA8-2509-AF44-07B7-C7E53DEDB559}"/>
              </a:ext>
            </a:extLst>
          </p:cNvPr>
          <p:cNvSpPr>
            <a:spLocks noGrp="1"/>
          </p:cNvSpPr>
          <p:nvPr>
            <p:ph type="title"/>
          </p:nvPr>
        </p:nvSpPr>
        <p:spPr/>
        <p:txBody>
          <a:bodyPr/>
          <a:lstStyle/>
          <a:p>
            <a:r>
              <a:rPr lang="en-US" dirty="0"/>
              <a:t>Case Scenario with MR	</a:t>
            </a:r>
          </a:p>
        </p:txBody>
      </p:sp>
      <p:sp>
        <p:nvSpPr>
          <p:cNvPr id="3" name="Content Placeholder 2">
            <a:extLst>
              <a:ext uri="{FF2B5EF4-FFF2-40B4-BE49-F238E27FC236}">
                <a16:creationId xmlns:a16="http://schemas.microsoft.com/office/drawing/2014/main" id="{7224A1C1-9C6D-7188-C367-2214DCE7775A}"/>
              </a:ext>
            </a:extLst>
          </p:cNvPr>
          <p:cNvSpPr>
            <a:spLocks noGrp="1"/>
          </p:cNvSpPr>
          <p:nvPr>
            <p:ph sz="quarter" idx="1"/>
          </p:nvPr>
        </p:nvSpPr>
        <p:spPr/>
        <p:txBody>
          <a:bodyPr>
            <a:normAutofit lnSpcReduction="10000"/>
          </a:bodyPr>
          <a:lstStyle/>
          <a:p>
            <a:r>
              <a:rPr lang="en-US" dirty="0"/>
              <a:t> MR wears a CGM, but only checks the app results a few times a day. They tell you,</a:t>
            </a:r>
          </a:p>
          <a:p>
            <a:r>
              <a:rPr lang="en-US" dirty="0"/>
              <a:t> “I don’t want to look at the device because the numbers are always bad”.</a:t>
            </a:r>
          </a:p>
          <a:p>
            <a:endParaRPr lang="en-US" dirty="0"/>
          </a:p>
          <a:p>
            <a:r>
              <a:rPr lang="en-US" dirty="0"/>
              <a:t> What do you say?</a:t>
            </a:r>
          </a:p>
          <a:p>
            <a:pPr marL="0" indent="0">
              <a:buNone/>
            </a:pPr>
            <a:endParaRPr lang="en-US" dirty="0"/>
          </a:p>
        </p:txBody>
      </p:sp>
    </p:spTree>
    <p:extLst>
      <p:ext uri="{BB962C8B-B14F-4D97-AF65-F5344CB8AC3E}">
        <p14:creationId xmlns:p14="http://schemas.microsoft.com/office/powerpoint/2010/main" val="37758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0F49-561A-D214-4E9D-604B9ADE894F}"/>
              </a:ext>
            </a:extLst>
          </p:cNvPr>
          <p:cNvSpPr>
            <a:spLocks noGrp="1"/>
          </p:cNvSpPr>
          <p:nvPr>
            <p:ph type="title"/>
          </p:nvPr>
        </p:nvSpPr>
        <p:spPr/>
        <p:txBody>
          <a:bodyPr/>
          <a:lstStyle/>
          <a:p>
            <a:r>
              <a:rPr lang="en-US" dirty="0"/>
              <a:t>MR says</a:t>
            </a:r>
          </a:p>
        </p:txBody>
      </p:sp>
      <p:sp>
        <p:nvSpPr>
          <p:cNvPr id="3" name="Content Placeholder 2">
            <a:extLst>
              <a:ext uri="{FF2B5EF4-FFF2-40B4-BE49-F238E27FC236}">
                <a16:creationId xmlns:a16="http://schemas.microsoft.com/office/drawing/2014/main" id="{B17F12AF-C521-02A4-F3B6-CD4E1AC86F98}"/>
              </a:ext>
            </a:extLst>
          </p:cNvPr>
          <p:cNvSpPr>
            <a:spLocks noGrp="1"/>
          </p:cNvSpPr>
          <p:nvPr>
            <p:ph sz="quarter" idx="1"/>
          </p:nvPr>
        </p:nvSpPr>
        <p:spPr/>
        <p:txBody>
          <a:bodyPr/>
          <a:lstStyle/>
          <a:p>
            <a:r>
              <a:rPr lang="en-US" dirty="0"/>
              <a:t>The numbers always go up after I eat meals.</a:t>
            </a:r>
          </a:p>
          <a:p>
            <a:endParaRPr lang="en-US" dirty="0"/>
          </a:p>
          <a:p>
            <a:r>
              <a:rPr lang="en-US" dirty="0"/>
              <a:t>What do you say now?</a:t>
            </a:r>
          </a:p>
        </p:txBody>
      </p:sp>
    </p:spTree>
    <p:extLst>
      <p:ext uri="{BB962C8B-B14F-4D97-AF65-F5344CB8AC3E}">
        <p14:creationId xmlns:p14="http://schemas.microsoft.com/office/powerpoint/2010/main" val="6170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A558-9B7F-2873-71AF-66A90E60494C}"/>
              </a:ext>
            </a:extLst>
          </p:cNvPr>
          <p:cNvSpPr>
            <a:spLocks noGrp="1"/>
          </p:cNvSpPr>
          <p:nvPr>
            <p:ph type="title"/>
          </p:nvPr>
        </p:nvSpPr>
        <p:spPr/>
        <p:txBody>
          <a:bodyPr/>
          <a:lstStyle/>
          <a:p>
            <a:r>
              <a:rPr lang="en-US" dirty="0"/>
              <a:t>We ask MR</a:t>
            </a:r>
          </a:p>
        </p:txBody>
      </p:sp>
      <p:sp>
        <p:nvSpPr>
          <p:cNvPr id="3" name="Content Placeholder 2">
            <a:extLst>
              <a:ext uri="{FF2B5EF4-FFF2-40B4-BE49-F238E27FC236}">
                <a16:creationId xmlns:a16="http://schemas.microsoft.com/office/drawing/2014/main" id="{EC297AA6-3C1F-1508-CB38-E08014A4F28F}"/>
              </a:ext>
            </a:extLst>
          </p:cNvPr>
          <p:cNvSpPr>
            <a:spLocks noGrp="1"/>
          </p:cNvSpPr>
          <p:nvPr>
            <p:ph sz="quarter" idx="1"/>
          </p:nvPr>
        </p:nvSpPr>
        <p:spPr/>
        <p:txBody>
          <a:bodyPr/>
          <a:lstStyle/>
          <a:p>
            <a:r>
              <a:rPr lang="en-US" dirty="0"/>
              <a:t> Have you noticed if certain foods tend to increase your elevating your blood glucose?</a:t>
            </a:r>
          </a:p>
          <a:p>
            <a:endParaRPr lang="en-US" dirty="0"/>
          </a:p>
          <a:p>
            <a:r>
              <a:rPr lang="en-US" dirty="0"/>
              <a:t> MR says “when I eat shrimp”. </a:t>
            </a:r>
          </a:p>
          <a:p>
            <a:endParaRPr lang="en-US" dirty="0"/>
          </a:p>
          <a:p>
            <a:r>
              <a:rPr lang="en-US" dirty="0"/>
              <a:t>What do you say then?</a:t>
            </a:r>
          </a:p>
        </p:txBody>
      </p:sp>
    </p:spTree>
    <p:extLst>
      <p:ext uri="{BB962C8B-B14F-4D97-AF65-F5344CB8AC3E}">
        <p14:creationId xmlns:p14="http://schemas.microsoft.com/office/powerpoint/2010/main" val="307677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447;p75">
            <a:extLst>
              <a:ext uri="{FF2B5EF4-FFF2-40B4-BE49-F238E27FC236}">
                <a16:creationId xmlns:a16="http://schemas.microsoft.com/office/drawing/2014/main" id="{A8320742-F8F3-449B-A479-93AF5D605C68}"/>
              </a:ext>
            </a:extLst>
          </p:cNvPr>
          <p:cNvSpPr>
            <a:spLocks noGrp="1"/>
          </p:cNvSpPr>
          <p:nvPr>
            <p:ph type="title"/>
          </p:nvPr>
        </p:nvSpPr>
        <p:spPr/>
        <p:txBody>
          <a:bodyPr vert="horz" lIns="68569" tIns="34275" rIns="68569" bIns="34275" rtlCol="0" anchor="ctr">
            <a:normAutofit fontScale="90000"/>
          </a:bodyPr>
          <a:lstStyle/>
          <a:p>
            <a:pPr>
              <a:buClr>
                <a:srgbClr val="000000"/>
              </a:buClr>
              <a:buSzPts val="4400"/>
              <a:buFont typeface="Calibri" panose="020F0502020204030204" pitchFamily="34" charset="0"/>
              <a:buNone/>
            </a:pPr>
            <a:r>
              <a:rPr lang="en-US" altLang="en-US"/>
              <a:t>At least 42 factors affect glucose!</a:t>
            </a:r>
          </a:p>
        </p:txBody>
      </p:sp>
      <p:sp>
        <p:nvSpPr>
          <p:cNvPr id="114691" name="Content Placeholder 1">
            <a:extLst>
              <a:ext uri="{FF2B5EF4-FFF2-40B4-BE49-F238E27FC236}">
                <a16:creationId xmlns:a16="http://schemas.microsoft.com/office/drawing/2014/main" id="{D4802FB3-2390-41E9-9AE0-24720F984F07}"/>
              </a:ext>
            </a:extLst>
          </p:cNvPr>
          <p:cNvSpPr>
            <a:spLocks noGrp="1"/>
          </p:cNvSpPr>
          <p:nvPr>
            <p:ph idx="1"/>
          </p:nvPr>
        </p:nvSpPr>
        <p:spPr/>
        <p:txBody>
          <a:bodyPr/>
          <a:lstStyle/>
          <a:p>
            <a:endParaRPr lang="en-US" altLang="en-US" dirty="0"/>
          </a:p>
        </p:txBody>
      </p:sp>
      <p:sp>
        <p:nvSpPr>
          <p:cNvPr id="453" name="Google Shape;453;p75">
            <a:extLst>
              <a:ext uri="{FF2B5EF4-FFF2-40B4-BE49-F238E27FC236}">
                <a16:creationId xmlns:a16="http://schemas.microsoft.com/office/drawing/2014/main" id="{E870646F-E7BD-4062-BC97-94E64122C1E7}"/>
              </a:ext>
            </a:extLst>
          </p:cNvPr>
          <p:cNvSpPr txBox="1"/>
          <p:nvPr/>
        </p:nvSpPr>
        <p:spPr>
          <a:xfrm>
            <a:off x="740569" y="6233093"/>
            <a:ext cx="7924800" cy="315516"/>
          </a:xfrm>
          <a:prstGeom prst="rect">
            <a:avLst/>
          </a:prstGeom>
          <a:noFill/>
          <a:ln>
            <a:noFill/>
          </a:ln>
        </p:spPr>
        <p:txBody>
          <a:bodyPr spcFirstLastPara="1" lIns="68569" tIns="34275" rIns="68569" bIns="34275"/>
          <a:lstStyle/>
          <a:p>
            <a:pPr>
              <a:buClr>
                <a:srgbClr val="000000"/>
              </a:buClr>
              <a:defRPr/>
            </a:pPr>
            <a:r>
              <a:rPr lang="en-US" sz="16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6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6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B353E82-867D-4AED-B9BF-A92003B8FB2B}"/>
              </a:ext>
            </a:extLst>
          </p:cNvPr>
          <p:cNvSpPr/>
          <p:nvPr/>
        </p:nvSpPr>
        <p:spPr>
          <a:xfrm>
            <a:off x="67866" y="2871787"/>
            <a:ext cx="1345406" cy="2538413"/>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Carbo-hydrate quantity</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Carbo-hydrate type</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Fat</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Protein</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Caffeine</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Alcohol</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Meal timing</a:t>
            </a:r>
          </a:p>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Dehydration</a:t>
            </a:r>
          </a:p>
          <a:p>
            <a:pPr marL="257166" indent="-257166">
              <a:buClr>
                <a:srgbClr val="000000"/>
              </a:buClr>
              <a:buFont typeface="+mj-lt"/>
              <a:buAutoNum type="arabicPeriod"/>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20541497-C35C-4DDE-8D56-874AF7F9EA6C}"/>
              </a:ext>
            </a:extLst>
          </p:cNvPr>
          <p:cNvSpPr/>
          <p:nvPr/>
        </p:nvSpPr>
        <p:spPr>
          <a:xfrm>
            <a:off x="1413273" y="2906317"/>
            <a:ext cx="1337069" cy="1603351"/>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Dose</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Timing</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Inter-actions</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Steroid administration</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B8DFB08F-DB99-4884-9EA7-5073387F78A1}"/>
              </a:ext>
            </a:extLst>
          </p:cNvPr>
          <p:cNvSpPr/>
          <p:nvPr/>
        </p:nvSpPr>
        <p:spPr>
          <a:xfrm>
            <a:off x="2758679" y="2906316"/>
            <a:ext cx="1483519" cy="1894283"/>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Light exercise</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High/ moderate exercise</a:t>
            </a:r>
          </a:p>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Level of fitness/training</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Time of day</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92F124A3-022A-4732-B73D-5AC0DD9EB09D}"/>
              </a:ext>
            </a:extLst>
          </p:cNvPr>
          <p:cNvSpPr/>
          <p:nvPr/>
        </p:nvSpPr>
        <p:spPr>
          <a:xfrm>
            <a:off x="4242199" y="2775346"/>
            <a:ext cx="1930003" cy="3280941"/>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Insufficient sleep</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Stress and illness</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Recent hypoglycemia</a:t>
            </a:r>
          </a:p>
          <a:p>
            <a:pPr marL="257166" indent="-257166">
              <a:buClr>
                <a:srgbClr val="000000"/>
              </a:buClr>
              <a:buFont typeface="+mj-lt"/>
              <a:buAutoNum type="arabicPeriod" startAt="2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During-sleep blood sugars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Dawn phenomenon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Infusion set issues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Scar tissue and lipodystrophy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Intramuscular insulin delivery</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Allergies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 higher glucose level</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Menstruation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 Puberty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Celiac disease</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3C5790A1-B35C-479A-A655-1A1E3EF1B457}"/>
              </a:ext>
            </a:extLst>
          </p:cNvPr>
          <p:cNvSpPr/>
          <p:nvPr/>
        </p:nvSpPr>
        <p:spPr>
          <a:xfrm>
            <a:off x="6179344" y="2906317"/>
            <a:ext cx="1306116" cy="1379931"/>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Expired insulin</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Inaccurate BG reading</a:t>
            </a:r>
          </a:p>
          <a:p>
            <a:pPr marL="257166" indent="-257166">
              <a:buClr>
                <a:srgbClr val="000000"/>
              </a:buClr>
              <a:buFont typeface="+mj-lt"/>
              <a:buAutoNum type="arabicPeriod" startAt="34"/>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Outside temperature</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Sunburn</a:t>
            </a:r>
          </a:p>
          <a:p>
            <a:pPr marL="257166" indent="-257166">
              <a:buClr>
                <a:srgbClr val="000000"/>
              </a:buClr>
              <a:buFont typeface="+mj-lt"/>
              <a:buAutoNum type="arabicPeriod" startAt="34"/>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94F20FD-7366-440C-B461-F368DBEF20FF}"/>
              </a:ext>
            </a:extLst>
          </p:cNvPr>
          <p:cNvSpPr/>
          <p:nvPr/>
        </p:nvSpPr>
        <p:spPr>
          <a:xfrm>
            <a:off x="7493796" y="2906317"/>
            <a:ext cx="1508522" cy="189428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Frequency of glucose checks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Default options and choices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Decision-making biases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EB7DC175-3C94-46AB-A4C7-5F02DCC4E8D7}"/>
              </a:ext>
            </a:extLst>
          </p:cNvPr>
          <p:cNvGraphicFramePr/>
          <p:nvPr/>
        </p:nvGraphicFramePr>
        <p:xfrm>
          <a:off x="0" y="1781713"/>
          <a:ext cx="9144000" cy="79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9CC185A2-45E7-49FE-988E-2B4461D57EBF}"/>
              </a:ext>
            </a:extLst>
          </p:cNvPr>
          <p:cNvSpPr/>
          <p:nvPr/>
        </p:nvSpPr>
        <p:spPr>
          <a:xfrm>
            <a:off x="628651" y="2571750"/>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3" name="Arrow: Down 22">
            <a:extLst>
              <a:ext uri="{FF2B5EF4-FFF2-40B4-BE49-F238E27FC236}">
                <a16:creationId xmlns:a16="http://schemas.microsoft.com/office/drawing/2014/main" id="{1C580518-EB74-465E-9698-BB65EA4158FC}"/>
              </a:ext>
            </a:extLst>
          </p:cNvPr>
          <p:cNvSpPr/>
          <p:nvPr/>
        </p:nvSpPr>
        <p:spPr>
          <a:xfrm>
            <a:off x="1962151" y="2613424"/>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4" name="Arrow: Down 23">
            <a:extLst>
              <a:ext uri="{FF2B5EF4-FFF2-40B4-BE49-F238E27FC236}">
                <a16:creationId xmlns:a16="http://schemas.microsoft.com/office/drawing/2014/main" id="{28B0DA42-91BE-4D61-99BC-EBD282736F29}"/>
              </a:ext>
            </a:extLst>
          </p:cNvPr>
          <p:cNvSpPr/>
          <p:nvPr/>
        </p:nvSpPr>
        <p:spPr>
          <a:xfrm>
            <a:off x="3458768" y="2613424"/>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5" name="Arrow: Down 24">
            <a:extLst>
              <a:ext uri="{FF2B5EF4-FFF2-40B4-BE49-F238E27FC236}">
                <a16:creationId xmlns:a16="http://schemas.microsoft.com/office/drawing/2014/main" id="{8E5F0AB5-6DC2-41F3-8875-90DBBBE42D7C}"/>
              </a:ext>
            </a:extLst>
          </p:cNvPr>
          <p:cNvSpPr/>
          <p:nvPr/>
        </p:nvSpPr>
        <p:spPr>
          <a:xfrm>
            <a:off x="5074444" y="2528887"/>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6" name="Arrow: Down 25">
            <a:extLst>
              <a:ext uri="{FF2B5EF4-FFF2-40B4-BE49-F238E27FC236}">
                <a16:creationId xmlns:a16="http://schemas.microsoft.com/office/drawing/2014/main" id="{009EDDAF-DF84-4D67-9F12-B7DEA09330A0}"/>
              </a:ext>
            </a:extLst>
          </p:cNvPr>
          <p:cNvSpPr/>
          <p:nvPr/>
        </p:nvSpPr>
        <p:spPr>
          <a:xfrm>
            <a:off x="6716318" y="2611043"/>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7" name="Arrow: Down 26">
            <a:extLst>
              <a:ext uri="{FF2B5EF4-FFF2-40B4-BE49-F238E27FC236}">
                <a16:creationId xmlns:a16="http://schemas.microsoft.com/office/drawing/2014/main" id="{423BD033-3174-4C37-93D1-FFBF52939E28}"/>
              </a:ext>
            </a:extLst>
          </p:cNvPr>
          <p:cNvSpPr/>
          <p:nvPr/>
        </p:nvSpPr>
        <p:spPr>
          <a:xfrm>
            <a:off x="8126017" y="2611041"/>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Tree>
    <p:extLst>
      <p:ext uri="{BB962C8B-B14F-4D97-AF65-F5344CB8AC3E}">
        <p14:creationId xmlns:p14="http://schemas.microsoft.com/office/powerpoint/2010/main" val="11045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a:xfrm>
            <a:off x="457200" y="152399"/>
            <a:ext cx="8229600" cy="1644253"/>
          </a:xfrm>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 – What do you do with all this info?</a:t>
            </a:r>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90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552891" y="5671709"/>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2"/>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2694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normAutofit fontScale="70000" lnSpcReduction="20000"/>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24738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1016000"/>
          </a:xfrm>
        </p:spPr>
        <p:txBody>
          <a:bodyPr>
            <a:normAutofit/>
          </a:bodyPr>
          <a:lstStyle/>
          <a:p>
            <a:r>
              <a:rPr lang="en-US" sz="2800" dirty="0"/>
              <a:t>Example of A More Helpful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609600" y="1600200"/>
            <a:ext cx="7696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3200" u="sng" dirty="0">
                <a:solidFill>
                  <a:srgbClr val="0070C0"/>
                </a:solidFill>
                <a:latin typeface="Calibri"/>
              </a:rPr>
              <a:t>Healthy Good Enough</a:t>
            </a: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sp>
        <p:nvSpPr>
          <p:cNvPr id="4" name="TextBox 3">
            <a:extLst>
              <a:ext uri="{FF2B5EF4-FFF2-40B4-BE49-F238E27FC236}">
                <a16:creationId xmlns:a16="http://schemas.microsoft.com/office/drawing/2014/main" id="{C2E2699F-6E9D-2636-9CD1-1D68A8A6A9C7}"/>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29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7784-A094-C480-4F5E-06D88A78EDFC}"/>
              </a:ext>
            </a:extLst>
          </p:cNvPr>
          <p:cNvSpPr>
            <a:spLocks noGrp="1"/>
          </p:cNvSpPr>
          <p:nvPr>
            <p:ph type="title"/>
          </p:nvPr>
        </p:nvSpPr>
        <p:spPr>
          <a:xfrm>
            <a:off x="457200" y="228600"/>
            <a:ext cx="8229600" cy="914400"/>
          </a:xfrm>
        </p:spPr>
        <p:txBody>
          <a:bodyPr anchor="b">
            <a:normAutofit/>
          </a:bodyPr>
          <a:lstStyle/>
          <a:p>
            <a:r>
              <a:rPr lang="en-US" dirty="0"/>
              <a:t>RT not sure what to tell partner</a:t>
            </a:r>
          </a:p>
        </p:txBody>
      </p:sp>
      <p:sp>
        <p:nvSpPr>
          <p:cNvPr id="3" name="Content Placeholder 2">
            <a:extLst>
              <a:ext uri="{FF2B5EF4-FFF2-40B4-BE49-F238E27FC236}">
                <a16:creationId xmlns:a16="http://schemas.microsoft.com/office/drawing/2014/main" id="{A58907CB-5479-ED5F-AFE7-7002BA83B6DF}"/>
              </a:ext>
            </a:extLst>
          </p:cNvPr>
          <p:cNvSpPr>
            <a:spLocks noGrp="1"/>
          </p:cNvSpPr>
          <p:nvPr>
            <p:ph sz="quarter" idx="1"/>
          </p:nvPr>
        </p:nvSpPr>
        <p:spPr>
          <a:xfrm>
            <a:off x="457200" y="1219200"/>
            <a:ext cx="4648200" cy="5486400"/>
          </a:xfrm>
        </p:spPr>
        <p:txBody>
          <a:bodyPr>
            <a:normAutofit lnSpcReduction="10000"/>
          </a:bodyPr>
          <a:lstStyle/>
          <a:p>
            <a:pPr>
              <a:lnSpc>
                <a:spcPct val="110000"/>
              </a:lnSpc>
            </a:pPr>
            <a:r>
              <a:rPr lang="en-US" sz="2800" dirty="0"/>
              <a:t>RK has lived with type 1 diabetes for over 20 years. After a divorce, RT started surfing and dating.</a:t>
            </a:r>
          </a:p>
          <a:p>
            <a:pPr>
              <a:lnSpc>
                <a:spcPct val="110000"/>
              </a:lnSpc>
            </a:pPr>
            <a:r>
              <a:rPr lang="en-US" sz="2800" dirty="0"/>
              <a:t>RK has told their partner they have diabetes but has not told them what to do in case of a low blood sugar emergency.</a:t>
            </a:r>
          </a:p>
          <a:p>
            <a:pPr>
              <a:lnSpc>
                <a:spcPct val="110000"/>
              </a:lnSpc>
            </a:pPr>
            <a:r>
              <a:rPr lang="en-US" sz="2800" dirty="0"/>
              <a:t>RT asks about treatment options.</a:t>
            </a:r>
          </a:p>
          <a:p>
            <a:pPr>
              <a:lnSpc>
                <a:spcPct val="110000"/>
              </a:lnSpc>
            </a:pPr>
            <a:r>
              <a:rPr lang="en-US" sz="2800" dirty="0"/>
              <a:t>How might you respond? </a:t>
            </a:r>
          </a:p>
        </p:txBody>
      </p:sp>
      <p:pic>
        <p:nvPicPr>
          <p:cNvPr id="5" name="Picture 4" descr="Woman laying on surfboard floating in the sea">
            <a:extLst>
              <a:ext uri="{FF2B5EF4-FFF2-40B4-BE49-F238E27FC236}">
                <a16:creationId xmlns:a16="http://schemas.microsoft.com/office/drawing/2014/main" id="{50265838-16B9-76D9-9902-711CAA4A0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41" r="25622" b="-3"/>
          <a:stretch/>
        </p:blipFill>
        <p:spPr>
          <a:xfrm>
            <a:off x="5365682" y="1216152"/>
            <a:ext cx="3308164" cy="4041648"/>
          </a:xfrm>
          <a:prstGeom prst="rect">
            <a:avLst/>
          </a:prstGeom>
          <a:noFill/>
        </p:spPr>
      </p:pic>
    </p:spTree>
    <p:extLst>
      <p:ext uri="{BB962C8B-B14F-4D97-AF65-F5344CB8AC3E}">
        <p14:creationId xmlns:p14="http://schemas.microsoft.com/office/powerpoint/2010/main" val="37961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180975" y="838200"/>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C51A71EA-22F2-D2D0-7B3A-F1CA981373BC}"/>
              </a:ext>
            </a:extLst>
          </p:cNvPr>
          <p:cNvSpPr txBox="1"/>
          <p:nvPr/>
        </p:nvSpPr>
        <p:spPr>
          <a:xfrm>
            <a:off x="457199" y="1037896"/>
            <a:ext cx="8229599" cy="3157339"/>
          </a:xfrm>
          <a:prstGeom prst="rect">
            <a:avLst/>
          </a:prstGeom>
          <a:solidFill>
            <a:schemeClr val="accent2">
              <a:lumMod val="20000"/>
              <a:lumOff val="80000"/>
            </a:schemeClr>
          </a:solidFill>
        </p:spPr>
        <p:txBody>
          <a:bodyPr wrap="square">
            <a:spAutoFit/>
          </a:bodyPr>
          <a:lstStyle/>
          <a:p>
            <a:pPr>
              <a:lnSpc>
                <a:spcPct val="120000"/>
              </a:lnSpc>
              <a:buFont typeface="Wingdings" pitchFamily="2" charset="2"/>
              <a:buChar char="§"/>
            </a:pPr>
            <a:r>
              <a:rPr lang="en-US" sz="2400" dirty="0"/>
              <a:t> Eliciting a diabetes story</a:t>
            </a:r>
          </a:p>
          <a:p>
            <a:pPr>
              <a:lnSpc>
                <a:spcPct val="120000"/>
              </a:lnSpc>
              <a:buFont typeface="Wingdings" pitchFamily="2" charset="2"/>
              <a:buChar char="§"/>
            </a:pPr>
            <a:r>
              <a:rPr lang="en-US" sz="2400" dirty="0"/>
              <a:t> Listening for the major DD themes</a:t>
            </a:r>
          </a:p>
          <a:p>
            <a:pPr>
              <a:lnSpc>
                <a:spcPct val="120000"/>
              </a:lnSpc>
              <a:buFont typeface="Wingdings" pitchFamily="2" charset="2"/>
              <a:buChar char="§"/>
            </a:pPr>
            <a:r>
              <a:rPr lang="en-US" sz="2400" dirty="0"/>
              <a:t>Three approaches to fostering a new perspective</a:t>
            </a:r>
          </a:p>
          <a:p>
            <a:pPr lvl="1">
              <a:lnSpc>
                <a:spcPct val="120000"/>
              </a:lnSpc>
              <a:buFont typeface="Wingdings" pitchFamily="2" charset="2"/>
              <a:buChar char="§"/>
            </a:pPr>
            <a:r>
              <a:rPr lang="en-US" sz="2400" dirty="0"/>
              <a:t> Distinguish between thoughts/feelings &amp; actions</a:t>
            </a:r>
          </a:p>
          <a:p>
            <a:pPr lvl="1">
              <a:lnSpc>
                <a:spcPct val="120000"/>
              </a:lnSpc>
              <a:buFont typeface="Wingdings" pitchFamily="2" charset="2"/>
              <a:buChar char="§"/>
            </a:pPr>
            <a:r>
              <a:rPr lang="en-US" sz="2400" dirty="0"/>
              <a:t> Address inaccurate beliefs</a:t>
            </a:r>
          </a:p>
          <a:p>
            <a:pPr lvl="1">
              <a:lnSpc>
                <a:spcPct val="120000"/>
              </a:lnSpc>
              <a:buFont typeface="Wingdings" pitchFamily="2" charset="2"/>
              <a:buChar char="§"/>
            </a:pPr>
            <a:r>
              <a:rPr lang="en-US" sz="2400" dirty="0"/>
              <a:t> Establish more realistic expectations</a:t>
            </a:r>
          </a:p>
          <a:p>
            <a:pPr>
              <a:lnSpc>
                <a:spcPct val="120000"/>
              </a:lnSpc>
              <a:buFont typeface="Wingdings" pitchFamily="2" charset="2"/>
              <a:buChar char="§"/>
            </a:pPr>
            <a:r>
              <a:rPr lang="en-US" sz="2400" dirty="0"/>
              <a:t>Considering different management choices</a:t>
            </a:r>
            <a:endParaRPr lang="en-US" dirty="0"/>
          </a:p>
        </p:txBody>
      </p:sp>
      <p:sp>
        <p:nvSpPr>
          <p:cNvPr id="8" name="Rectangle 7">
            <a:extLst>
              <a:ext uri="{FF2B5EF4-FFF2-40B4-BE49-F238E27FC236}">
                <a16:creationId xmlns:a16="http://schemas.microsoft.com/office/drawing/2014/main" id="{42B83EF0-FC52-EBE0-D836-0E35AFBCFFB1}"/>
              </a:ext>
            </a:extLst>
          </p:cNvPr>
          <p:cNvSpPr/>
          <p:nvPr/>
        </p:nvSpPr>
        <p:spPr>
          <a:xfrm>
            <a:off x="245603" y="6357346"/>
            <a:ext cx="11239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3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Hypoglycemia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199" y="1219200"/>
            <a:ext cx="6096001" cy="5334000"/>
          </a:xfrm>
        </p:spPr>
        <p:txBody>
          <a:bodyPr>
            <a:normAutofit/>
          </a:bodyPr>
          <a:lstStyle/>
          <a:p>
            <a:pPr>
              <a:lnSpc>
                <a:spcPct val="120000"/>
              </a:lnSpc>
            </a:pPr>
            <a:r>
              <a:rPr lang="en-US" sz="2400" dirty="0"/>
              <a:t>What is the story you are telling yourself? </a:t>
            </a:r>
            <a:r>
              <a:rPr lang="en-US" sz="2400" dirty="0">
                <a:solidFill>
                  <a:srgbClr val="C00000"/>
                </a:solidFill>
              </a:rPr>
              <a:t>(O)</a:t>
            </a:r>
          </a:p>
          <a:p>
            <a:pPr>
              <a:lnSpc>
                <a:spcPct val="120000"/>
              </a:lnSpc>
            </a:pPr>
            <a:r>
              <a:rPr lang="en-US" sz="2400" dirty="0"/>
              <a:t>It sounds like you are afraid that if you tell your boyfriend about your risk of low blood sugar, he might feel uncomfortable? Did I get that right? </a:t>
            </a:r>
            <a:r>
              <a:rPr lang="en-US" sz="2400" dirty="0">
                <a:solidFill>
                  <a:srgbClr val="C00000"/>
                </a:solidFill>
              </a:rPr>
              <a:t>(R, S)</a:t>
            </a:r>
          </a:p>
          <a:p>
            <a:pPr>
              <a:lnSpc>
                <a:spcPct val="120000"/>
              </a:lnSpc>
            </a:pPr>
            <a:r>
              <a:rPr lang="en-US" sz="2400" dirty="0"/>
              <a:t>That makes sense to me. </a:t>
            </a:r>
            <a:r>
              <a:rPr lang="en-US" sz="2400" dirty="0">
                <a:solidFill>
                  <a:srgbClr val="C00000"/>
                </a:solidFill>
              </a:rPr>
              <a:t>(N)</a:t>
            </a:r>
          </a:p>
          <a:p>
            <a:pPr>
              <a:lnSpc>
                <a:spcPct val="120000"/>
              </a:lnSpc>
            </a:pPr>
            <a:r>
              <a:rPr lang="en-US" sz="2400" dirty="0"/>
              <a:t>Would you be interested in exploring some newer treatment options for low blood sugar?</a:t>
            </a:r>
          </a:p>
          <a:p>
            <a:pPr>
              <a:lnSpc>
                <a:spcPct val="120000"/>
              </a:lnSpc>
            </a:pPr>
            <a:r>
              <a:rPr lang="en-US" sz="2400" dirty="0"/>
              <a:t>What do you think would be the next best step? </a:t>
            </a:r>
            <a:r>
              <a:rPr lang="en-US" sz="2400" dirty="0">
                <a:solidFill>
                  <a:srgbClr val="C00000"/>
                </a:solidFill>
              </a:rPr>
              <a:t>(O)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742381" y="1349744"/>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89121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424ACBFD-5EE4-6E3F-40D6-A454D06E0A5B}"/>
              </a:ext>
            </a:extLst>
          </p:cNvPr>
          <p:cNvSpPr>
            <a:spLocks noGrp="1"/>
          </p:cNvSpPr>
          <p:nvPr>
            <p:ph type="title"/>
          </p:nvPr>
        </p:nvSpPr>
        <p:spPr/>
        <p:txBody>
          <a:bodyPr>
            <a:normAutofit fontScale="90000"/>
          </a:bodyPr>
          <a:lstStyle/>
          <a:p>
            <a:r>
              <a:rPr lang="en-US" sz="4800" b="1" dirty="0">
                <a:ea typeface="Calibri" panose="020F0502020204030204" pitchFamily="34" charset="0"/>
                <a:cs typeface="Calibri" panose="020F0502020204030204" pitchFamily="34" charset="0"/>
              </a:rPr>
              <a:t>List of typical “Problem Causers.”</a:t>
            </a:r>
            <a:endParaRPr lang="en-US" dirty="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FC2A8D5C-B2B5-A5F0-461A-CE076A1EFB07}"/>
              </a:ext>
            </a:extLst>
          </p:cNvPr>
          <p:cNvSpPr>
            <a:spLocks noGrp="1"/>
          </p:cNvSpPr>
          <p:nvPr>
            <p:ph sz="quarter" idx="1"/>
          </p:nvPr>
        </p:nvSpPr>
        <p:spPr>
          <a:xfrm>
            <a:off x="460341" y="2136278"/>
            <a:ext cx="4041648" cy="434340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Basal insulin dose or rates may need adjusting.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Carb count accurate?</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meal carb ratio?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correction bolus insulin?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Timing of insulin dosing may need adjustment- insulin taken early or late.</a:t>
            </a:r>
          </a:p>
        </p:txBody>
      </p:sp>
      <p:sp>
        <p:nvSpPr>
          <p:cNvPr id="3" name="Content Placeholder 2">
            <a:extLst>
              <a:ext uri="{FF2B5EF4-FFF2-40B4-BE49-F238E27FC236}">
                <a16:creationId xmlns:a16="http://schemas.microsoft.com/office/drawing/2014/main" id="{889203E7-64E2-33E2-E483-9A8D1EBC9807}"/>
              </a:ext>
            </a:extLst>
          </p:cNvPr>
          <p:cNvSpPr>
            <a:spLocks noGrp="1"/>
          </p:cNvSpPr>
          <p:nvPr>
            <p:ph sz="quarter" idx="2"/>
          </p:nvPr>
        </p:nvSpPr>
        <p:spPr>
          <a:xfrm>
            <a:off x="4572000" y="2068304"/>
            <a:ext cx="4041648" cy="493776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Type of food consumed  affected glucose response (fats, protein, fiber).</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Effects of exercise and physical activity.</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‘Stacking’ insulin boluses.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Response to concerns about hypoglycemia.</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Stress: family, work, financial, etc.</a:t>
            </a:r>
          </a:p>
          <a:p>
            <a:pPr marL="0" lvl="1" indent="0">
              <a:buClr>
                <a:srgbClr val="005959"/>
              </a:buClr>
              <a:buNone/>
            </a:pPr>
            <a:endParaRPr lang="en-US" sz="2600" dirty="0">
              <a:ea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760A1FD3-0C2C-4CC7-B3A6-904C641A761E}"/>
              </a:ext>
            </a:extLst>
          </p:cNvPr>
          <p:cNvSpPr txBox="1"/>
          <p:nvPr/>
        </p:nvSpPr>
        <p:spPr>
          <a:xfrm>
            <a:off x="457201" y="1114197"/>
            <a:ext cx="8458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Knowing the DD Story helps you anticipate the causes of BG problems</a:t>
            </a:r>
          </a:p>
        </p:txBody>
      </p:sp>
    </p:spTree>
    <p:extLst>
      <p:ext uri="{BB962C8B-B14F-4D97-AF65-F5344CB8AC3E}">
        <p14:creationId xmlns:p14="http://schemas.microsoft.com/office/powerpoint/2010/main" val="155857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9C42-5912-8C34-61A0-566243C1CD7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38170A2-80F3-6E5C-1332-74221DCEF5E2}"/>
              </a:ext>
            </a:extLst>
          </p:cNvPr>
          <p:cNvPicPr>
            <a:picLocks noChangeAspect="1"/>
          </p:cNvPicPr>
          <p:nvPr/>
        </p:nvPicPr>
        <p:blipFill>
          <a:blip r:embed="rId2"/>
          <a:stretch>
            <a:fillRect/>
          </a:stretch>
        </p:blipFill>
        <p:spPr>
          <a:xfrm>
            <a:off x="2148678" y="0"/>
            <a:ext cx="4846643" cy="6858000"/>
          </a:xfrm>
          <a:prstGeom prst="rect">
            <a:avLst/>
          </a:prstGeom>
        </p:spPr>
      </p:pic>
    </p:spTree>
    <p:extLst>
      <p:ext uri="{BB962C8B-B14F-4D97-AF65-F5344CB8AC3E}">
        <p14:creationId xmlns:p14="http://schemas.microsoft.com/office/powerpoint/2010/main" val="13518400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364C-841D-263A-9AA1-6FA39B3D59CF}"/>
              </a:ext>
            </a:extLst>
          </p:cNvPr>
          <p:cNvSpPr>
            <a:spLocks noGrp="1"/>
          </p:cNvSpPr>
          <p:nvPr>
            <p:ph type="title"/>
          </p:nvPr>
        </p:nvSpPr>
        <p:spPr/>
        <p:txBody>
          <a:bodyPr/>
          <a:lstStyle/>
          <a:p>
            <a:r>
              <a:rPr lang="en-US" dirty="0"/>
              <a:t>The 5 M’s</a:t>
            </a:r>
          </a:p>
        </p:txBody>
      </p:sp>
      <p:sp>
        <p:nvSpPr>
          <p:cNvPr id="3" name="Content Placeholder 2">
            <a:extLst>
              <a:ext uri="{FF2B5EF4-FFF2-40B4-BE49-F238E27FC236}">
                <a16:creationId xmlns:a16="http://schemas.microsoft.com/office/drawing/2014/main" id="{82A46DBB-1BA6-02E8-5FB4-1A75BE8B6B04}"/>
              </a:ext>
            </a:extLst>
          </p:cNvPr>
          <p:cNvSpPr>
            <a:spLocks noGrp="1"/>
          </p:cNvSpPr>
          <p:nvPr>
            <p:ph sz="quarter" idx="1"/>
          </p:nvPr>
        </p:nvSpPr>
        <p:spPr>
          <a:xfrm>
            <a:off x="457200" y="1219200"/>
            <a:ext cx="8229600" cy="5638800"/>
          </a:xfrm>
        </p:spPr>
        <p:txBody>
          <a:bodyPr>
            <a:normAutofit fontScale="40000" lnSpcReduction="20000"/>
          </a:bodyPr>
          <a:lstStyle/>
          <a:p>
            <a:pPr marL="0" indent="0">
              <a:lnSpc>
                <a:spcPct val="120000"/>
              </a:lnSpc>
              <a:buNone/>
            </a:pPr>
            <a:r>
              <a:rPr lang="en-US" sz="7000" dirty="0"/>
              <a:t>The 5 M’s for Diabetes Self-Management Include:</a:t>
            </a:r>
          </a:p>
          <a:p>
            <a:pPr>
              <a:lnSpc>
                <a:spcPct val="120000"/>
              </a:lnSpc>
            </a:pPr>
            <a:endParaRPr lang="en-US" sz="5000" dirty="0"/>
          </a:p>
          <a:p>
            <a:pPr>
              <a:lnSpc>
                <a:spcPct val="120000"/>
              </a:lnSpc>
            </a:pPr>
            <a:r>
              <a:rPr lang="en-US" sz="5100" dirty="0"/>
              <a:t>Mood – including emotions, diabetes distress, and physical stress</a:t>
            </a:r>
          </a:p>
          <a:p>
            <a:pPr>
              <a:lnSpc>
                <a:spcPct val="120000"/>
              </a:lnSpc>
            </a:pPr>
            <a:r>
              <a:rPr lang="en-US" sz="5100" dirty="0"/>
              <a:t>Medicines – type and dose</a:t>
            </a:r>
          </a:p>
          <a:p>
            <a:pPr>
              <a:lnSpc>
                <a:spcPct val="120000"/>
              </a:lnSpc>
            </a:pPr>
            <a:r>
              <a:rPr lang="en-US" sz="5100" dirty="0"/>
              <a:t>Movement – physical activity</a:t>
            </a:r>
          </a:p>
          <a:p>
            <a:pPr>
              <a:lnSpc>
                <a:spcPct val="120000"/>
              </a:lnSpc>
            </a:pPr>
            <a:r>
              <a:rPr lang="en-US" sz="5100" dirty="0"/>
              <a:t>Meals – food, beverages, and portions</a:t>
            </a:r>
          </a:p>
          <a:p>
            <a:pPr>
              <a:lnSpc>
                <a:spcPct val="120000"/>
              </a:lnSpc>
            </a:pPr>
            <a:r>
              <a:rPr lang="en-US" sz="5100" dirty="0"/>
              <a:t>Minutes – the timing of medicine, meals, movement, and monitoring</a:t>
            </a:r>
          </a:p>
          <a:p>
            <a:pPr>
              <a:lnSpc>
                <a:spcPct val="120000"/>
              </a:lnSpc>
            </a:pPr>
            <a:r>
              <a:rPr lang="en-US" sz="5100" dirty="0"/>
              <a:t>Initially, facilitators explore the meaning of each of the 5 M’s and continue to use them as a discussion framework in each session.</a:t>
            </a:r>
          </a:p>
          <a:p>
            <a:pPr>
              <a:lnSpc>
                <a:spcPct val="120000"/>
              </a:lnSpc>
            </a:pPr>
            <a:endParaRPr lang="en-US" sz="5100" dirty="0"/>
          </a:p>
          <a:p>
            <a:pPr>
              <a:lnSpc>
                <a:spcPct val="120000"/>
              </a:lnSpc>
            </a:pPr>
            <a:r>
              <a:rPr lang="en-US" sz="5100" dirty="0"/>
              <a:t>The repetition of returning to the 5 M’s each meeting provides participants with a way to organize and integrate diabetes information into their own lives.</a:t>
            </a:r>
          </a:p>
        </p:txBody>
      </p:sp>
    </p:spTree>
    <p:extLst>
      <p:ext uri="{BB962C8B-B14F-4D97-AF65-F5344CB8AC3E}">
        <p14:creationId xmlns:p14="http://schemas.microsoft.com/office/powerpoint/2010/main" val="36627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45D2-5517-CFC9-239B-E5A02DE1BEDF}"/>
              </a:ext>
            </a:extLst>
          </p:cNvPr>
          <p:cNvSpPr>
            <a:spLocks noGrp="1"/>
          </p:cNvSpPr>
          <p:nvPr>
            <p:ph type="title"/>
          </p:nvPr>
        </p:nvSpPr>
        <p:spPr/>
        <p:txBody>
          <a:bodyPr/>
          <a:lstStyle/>
          <a:p>
            <a:r>
              <a:rPr lang="en-US" dirty="0"/>
              <a:t>Informed vs Wise Decisions</a:t>
            </a:r>
          </a:p>
        </p:txBody>
      </p:sp>
      <p:sp>
        <p:nvSpPr>
          <p:cNvPr id="3" name="Text Placeholder 2">
            <a:extLst>
              <a:ext uri="{FF2B5EF4-FFF2-40B4-BE49-F238E27FC236}">
                <a16:creationId xmlns:a16="http://schemas.microsoft.com/office/drawing/2014/main" id="{1B322659-B78E-5D6F-E984-DEE14C5D25E7}"/>
              </a:ext>
            </a:extLst>
          </p:cNvPr>
          <p:cNvSpPr>
            <a:spLocks noGrp="1"/>
          </p:cNvSpPr>
          <p:nvPr>
            <p:ph type="body" sz="half" idx="1"/>
          </p:nvPr>
        </p:nvSpPr>
        <p:spPr>
          <a:xfrm>
            <a:off x="455613" y="1598613"/>
            <a:ext cx="2820987" cy="4497387"/>
          </a:xfrm>
        </p:spPr>
        <p:txBody>
          <a:bodyPr/>
          <a:lstStyle/>
          <a:p>
            <a:r>
              <a:rPr lang="en-US" dirty="0"/>
              <a:t>Informed:</a:t>
            </a:r>
          </a:p>
          <a:p>
            <a:endParaRPr lang="en-US" dirty="0"/>
          </a:p>
          <a:p>
            <a:r>
              <a:rPr lang="en-US" dirty="0"/>
              <a:t> I know that tomatoes are a fruit.</a:t>
            </a:r>
          </a:p>
        </p:txBody>
      </p:sp>
      <p:sp>
        <p:nvSpPr>
          <p:cNvPr id="4" name="Content Placeholder 3">
            <a:extLst>
              <a:ext uri="{FF2B5EF4-FFF2-40B4-BE49-F238E27FC236}">
                <a16:creationId xmlns:a16="http://schemas.microsoft.com/office/drawing/2014/main" id="{ECA65C70-88B8-C2BA-C7A7-95B57E3E5E29}"/>
              </a:ext>
            </a:extLst>
          </p:cNvPr>
          <p:cNvSpPr>
            <a:spLocks noGrp="1"/>
          </p:cNvSpPr>
          <p:nvPr>
            <p:ph sz="half" idx="2"/>
          </p:nvPr>
        </p:nvSpPr>
        <p:spPr>
          <a:xfrm>
            <a:off x="5334000" y="1598613"/>
            <a:ext cx="2738438" cy="4497387"/>
          </a:xfrm>
        </p:spPr>
        <p:txBody>
          <a:bodyPr/>
          <a:lstStyle/>
          <a:p>
            <a:r>
              <a:rPr lang="en-US" sz="4000" dirty="0">
                <a:solidFill>
                  <a:srgbClr val="7030A0"/>
                </a:solidFill>
              </a:rPr>
              <a:t>Wise</a:t>
            </a:r>
          </a:p>
          <a:p>
            <a:endParaRPr lang="en-US" dirty="0"/>
          </a:p>
          <a:p>
            <a:r>
              <a:rPr lang="en-US" dirty="0"/>
              <a:t>I know not to put tomatoes in my fruit salad.</a:t>
            </a:r>
          </a:p>
        </p:txBody>
      </p:sp>
      <p:pic>
        <p:nvPicPr>
          <p:cNvPr id="6" name="Picture 5" descr="Young girl hand on chin">
            <a:extLst>
              <a:ext uri="{FF2B5EF4-FFF2-40B4-BE49-F238E27FC236}">
                <a16:creationId xmlns:a16="http://schemas.microsoft.com/office/drawing/2014/main" id="{691D033B-42C6-1971-C2C8-98ADE4A7539E}"/>
              </a:ext>
            </a:extLst>
          </p:cNvPr>
          <p:cNvPicPr>
            <a:picLocks noChangeAspect="1"/>
          </p:cNvPicPr>
          <p:nvPr/>
        </p:nvPicPr>
        <p:blipFill>
          <a:blip r:embed="rId2"/>
          <a:stretch>
            <a:fillRect/>
          </a:stretch>
        </p:blipFill>
        <p:spPr>
          <a:xfrm flipH="1">
            <a:off x="3429000" y="1524000"/>
            <a:ext cx="1571438" cy="5259387"/>
          </a:xfrm>
          <a:prstGeom prst="rect">
            <a:avLst/>
          </a:prstGeom>
        </p:spPr>
      </p:pic>
    </p:spTree>
    <p:extLst>
      <p:ext uri="{BB962C8B-B14F-4D97-AF65-F5344CB8AC3E}">
        <p14:creationId xmlns:p14="http://schemas.microsoft.com/office/powerpoint/2010/main" val="11625237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3B9B-0A09-D4EA-0486-13260C8BC435}"/>
              </a:ext>
            </a:extLst>
          </p:cNvPr>
          <p:cNvSpPr>
            <a:spLocks noGrp="1"/>
          </p:cNvSpPr>
          <p:nvPr>
            <p:ph type="title"/>
          </p:nvPr>
        </p:nvSpPr>
        <p:spPr>
          <a:xfrm>
            <a:off x="533400" y="152400"/>
            <a:ext cx="8153400" cy="990600"/>
          </a:xfrm>
        </p:spPr>
        <p:txBody>
          <a:bodyPr/>
          <a:lstStyle/>
          <a:p>
            <a:r>
              <a:rPr lang="en-US" dirty="0"/>
              <a:t>Making the Wise Choice </a:t>
            </a:r>
          </a:p>
        </p:txBody>
      </p:sp>
      <p:sp>
        <p:nvSpPr>
          <p:cNvPr id="3" name="Content Placeholder 2">
            <a:extLst>
              <a:ext uri="{FF2B5EF4-FFF2-40B4-BE49-F238E27FC236}">
                <a16:creationId xmlns:a16="http://schemas.microsoft.com/office/drawing/2014/main" id="{74CB6CBD-D5C4-D8D9-74AE-5A87D6AE2592}"/>
              </a:ext>
            </a:extLst>
          </p:cNvPr>
          <p:cNvSpPr>
            <a:spLocks noGrp="1"/>
          </p:cNvSpPr>
          <p:nvPr>
            <p:ph sz="quarter" idx="1"/>
          </p:nvPr>
        </p:nvSpPr>
        <p:spPr>
          <a:xfrm>
            <a:off x="457200" y="1219200"/>
            <a:ext cx="6629400" cy="4937760"/>
          </a:xfrm>
        </p:spPr>
        <p:txBody>
          <a:bodyPr>
            <a:normAutofit fontScale="92500" lnSpcReduction="10000"/>
          </a:bodyPr>
          <a:lstStyle/>
          <a:p>
            <a:r>
              <a:rPr lang="en-US" sz="2800" dirty="0"/>
              <a:t>Wise choices consider and recognize the individual’s values, preferences, needs, and wants.  </a:t>
            </a:r>
          </a:p>
          <a:p>
            <a:r>
              <a:rPr lang="en-US" sz="2800" dirty="0"/>
              <a:t>For example, if a person tells you, “I am going to cut out carbs to get my blood sugars under target,” we would acknowledge that this might be an informed choice.</a:t>
            </a:r>
          </a:p>
          <a:p>
            <a:r>
              <a:rPr lang="en-US" sz="2800" dirty="0"/>
              <a:t> “Yes, cutting out carbs will likely lower your blood sugars, but is it a “WISE” choice?” </a:t>
            </a:r>
          </a:p>
          <a:p>
            <a:r>
              <a:rPr lang="en-US" sz="2800" dirty="0"/>
              <a:t>Does it match their values, preferences, needs, and wants? Or would cutting out carbs significantly decrease their life’s pleasure and joy?  </a:t>
            </a:r>
          </a:p>
        </p:txBody>
      </p:sp>
    </p:spTree>
    <p:extLst>
      <p:ext uri="{BB962C8B-B14F-4D97-AF65-F5344CB8AC3E}">
        <p14:creationId xmlns:p14="http://schemas.microsoft.com/office/powerpoint/2010/main" val="38444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22BB6750-19E7-B29A-8568-73284E6464BB}"/>
              </a:ext>
            </a:extLst>
          </p:cNvPr>
          <p:cNvSpPr>
            <a:spLocks noGrp="1"/>
          </p:cNvSpPr>
          <p:nvPr>
            <p:ph type="title"/>
          </p:nvPr>
        </p:nvSpPr>
        <p:spPr/>
        <p:txBody>
          <a:bodyPr/>
          <a:lstStyle/>
          <a:p>
            <a:r>
              <a:rPr lang="en-US" dirty="0"/>
              <a:t>Insulin Duration and Stacking</a:t>
            </a:r>
          </a:p>
        </p:txBody>
      </p:sp>
      <p:sp>
        <p:nvSpPr>
          <p:cNvPr id="4" name="Content Placeholder 3">
            <a:extLst>
              <a:ext uri="{FF2B5EF4-FFF2-40B4-BE49-F238E27FC236}">
                <a16:creationId xmlns:a16="http://schemas.microsoft.com/office/drawing/2014/main" id="{8F9645C9-6756-B5F0-8D3F-4F38DD0483B4}"/>
              </a:ext>
            </a:extLst>
          </p:cNvPr>
          <p:cNvSpPr>
            <a:spLocks noGrp="1"/>
          </p:cNvSpPr>
          <p:nvPr>
            <p:ph sz="quarter" idx="1"/>
          </p:nvPr>
        </p:nvSpPr>
        <p:spPr>
          <a:xfrm>
            <a:off x="580557" y="1295400"/>
            <a:ext cx="3839043" cy="5562600"/>
          </a:xfrm>
        </p:spPr>
        <p:txBody>
          <a:bodyPr>
            <a:normAutofit fontScale="62500" lnSpcReduction="20000"/>
          </a:bodyPr>
          <a:lstStyle/>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Some people may bolus in between meals if they see their glucose </a:t>
            </a:r>
            <a:r>
              <a:rPr lang="en-US" sz="4000" dirty="0">
                <a:cs typeface="Calibri" panose="020F0502020204030204" pitchFamily="34" charset="0"/>
              </a:rPr>
              <a:t>rising</a:t>
            </a:r>
            <a:endParaRPr lang="en-US" sz="4000"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Duration of ra</a:t>
            </a:r>
            <a:r>
              <a:rPr lang="en-US" sz="4000" dirty="0">
                <a:cs typeface="Calibri" panose="020F0502020204030204" pitchFamily="34" charset="0"/>
              </a:rPr>
              <a:t>pid</a:t>
            </a:r>
            <a:r>
              <a:rPr lang="en-US" sz="4000" dirty="0">
                <a:latin typeface="Calibri" panose="020F0502020204030204" pitchFamily="34" charset="0"/>
                <a:cs typeface="Calibri" panose="020F0502020204030204" pitchFamily="34" charset="0"/>
              </a:rPr>
              <a:t> insulin action is about 4 hours. </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Important to wait for the correction dose to work.</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Taking more insulin during that time, is called “stacking” the insulin and can lead to hypoglycemia</a:t>
            </a:r>
            <a:r>
              <a:rPr lang="en-US" sz="4000" dirty="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6" name="Picture 5" descr="Person with orange hair">
            <a:extLst>
              <a:ext uri="{FF2B5EF4-FFF2-40B4-BE49-F238E27FC236}">
                <a16:creationId xmlns:a16="http://schemas.microsoft.com/office/drawing/2014/main" id="{167D0785-D40C-1B6D-F589-2FA07DE68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03745" y="1283616"/>
            <a:ext cx="3002054" cy="1978710"/>
          </a:xfrm>
          <a:prstGeom prst="rect">
            <a:avLst/>
          </a:prstGeom>
        </p:spPr>
      </p:pic>
      <p:sp>
        <p:nvSpPr>
          <p:cNvPr id="7" name="TextBox 6">
            <a:extLst>
              <a:ext uri="{FF2B5EF4-FFF2-40B4-BE49-F238E27FC236}">
                <a16:creationId xmlns:a16="http://schemas.microsoft.com/office/drawing/2014/main" id="{79A07B74-7901-6EB4-8A0B-51462200B2F6}"/>
              </a:ext>
            </a:extLst>
          </p:cNvPr>
          <p:cNvSpPr txBox="1"/>
          <p:nvPr/>
        </p:nvSpPr>
        <p:spPr>
          <a:xfrm>
            <a:off x="5303745" y="3443275"/>
            <a:ext cx="3002054" cy="2677656"/>
          </a:xfrm>
          <a:prstGeom prst="rect">
            <a:avLst/>
          </a:prstGeom>
          <a:noFill/>
        </p:spPr>
        <p:txBody>
          <a:bodyPr wrap="square" rtlCol="0">
            <a:spAutoFit/>
          </a:bodyPr>
          <a:lstStyle/>
          <a:p>
            <a:r>
              <a:rPr lang="en-US" sz="2400" dirty="0">
                <a:solidFill>
                  <a:srgbClr val="0070C0"/>
                </a:solidFill>
              </a:rPr>
              <a:t>“After eating, when I see my blood sugar rising, I keep </a:t>
            </a:r>
            <a:r>
              <a:rPr lang="en-US" sz="2400" dirty="0" err="1">
                <a:solidFill>
                  <a:srgbClr val="0070C0"/>
                </a:solidFill>
              </a:rPr>
              <a:t>bolusing</a:t>
            </a:r>
            <a:r>
              <a:rPr lang="en-US" sz="2400" dirty="0">
                <a:solidFill>
                  <a:srgbClr val="0070C0"/>
                </a:solidFill>
              </a:rPr>
              <a:t> to bring it down.  Then I crash and I have to eat a ton of carbs to bring it up again.”</a:t>
            </a:r>
          </a:p>
        </p:txBody>
      </p:sp>
    </p:spTree>
    <p:extLst>
      <p:ext uri="{BB962C8B-B14F-4D97-AF65-F5344CB8AC3E}">
        <p14:creationId xmlns:p14="http://schemas.microsoft.com/office/powerpoint/2010/main" val="180157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09B06-A9AF-9D29-6A35-BD6E300D0FD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6421E1-3E0A-6428-DC2F-DA350688BB79}"/>
              </a:ext>
            </a:extLst>
          </p:cNvPr>
          <p:cNvPicPr>
            <a:picLocks noGrp="1" noChangeAspect="1"/>
          </p:cNvPicPr>
          <p:nvPr>
            <p:ph sz="quarter" idx="1"/>
          </p:nvPr>
        </p:nvPicPr>
        <p:blipFill>
          <a:blip r:embed="rId2"/>
          <a:stretch>
            <a:fillRect/>
          </a:stretch>
        </p:blipFill>
        <p:spPr>
          <a:xfrm>
            <a:off x="180975" y="838200"/>
            <a:ext cx="8080269" cy="6019800"/>
          </a:xfrm>
          <a:noFill/>
        </p:spPr>
      </p:pic>
      <p:sp>
        <p:nvSpPr>
          <p:cNvPr id="10" name="Title 1">
            <a:extLst>
              <a:ext uri="{FF2B5EF4-FFF2-40B4-BE49-F238E27FC236}">
                <a16:creationId xmlns:a16="http://schemas.microsoft.com/office/drawing/2014/main" id="{75387F5B-66FF-9DB0-A576-0E2E87213F36}"/>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1D7C194F-7138-570A-642D-1AC153072653}"/>
              </a:ext>
            </a:extLst>
          </p:cNvPr>
          <p:cNvSpPr txBox="1"/>
          <p:nvPr/>
        </p:nvSpPr>
        <p:spPr>
          <a:xfrm>
            <a:off x="457199" y="1037896"/>
            <a:ext cx="8229599" cy="3157339"/>
          </a:xfrm>
          <a:prstGeom prst="rect">
            <a:avLst/>
          </a:prstGeom>
          <a:solidFill>
            <a:schemeClr val="accent2">
              <a:lumMod val="20000"/>
              <a:lumOff val="80000"/>
            </a:schemeClr>
          </a:solidFill>
        </p:spPr>
        <p:txBody>
          <a:bodyPr wrap="square">
            <a:spAutoFit/>
          </a:bodyPr>
          <a:lstStyle/>
          <a:p>
            <a:pPr>
              <a:lnSpc>
                <a:spcPct val="120000"/>
              </a:lnSpc>
              <a:buFont typeface="Wingdings" pitchFamily="2" charset="2"/>
              <a:buChar char="§"/>
            </a:pPr>
            <a:r>
              <a:rPr lang="en-US" sz="2400" dirty="0"/>
              <a:t> Eliciting a diabetes story</a:t>
            </a:r>
          </a:p>
          <a:p>
            <a:pPr>
              <a:lnSpc>
                <a:spcPct val="120000"/>
              </a:lnSpc>
              <a:buFont typeface="Wingdings" pitchFamily="2" charset="2"/>
              <a:buChar char="§"/>
            </a:pPr>
            <a:r>
              <a:rPr lang="en-US" sz="2400" dirty="0"/>
              <a:t> Listening for the major DD themes</a:t>
            </a:r>
          </a:p>
          <a:p>
            <a:pPr>
              <a:lnSpc>
                <a:spcPct val="120000"/>
              </a:lnSpc>
              <a:buFont typeface="Wingdings" pitchFamily="2" charset="2"/>
              <a:buChar char="§"/>
            </a:pPr>
            <a:r>
              <a:rPr lang="en-US" sz="2400" dirty="0"/>
              <a:t>Three approaches to fostering a new perspective</a:t>
            </a:r>
          </a:p>
          <a:p>
            <a:pPr lvl="1">
              <a:lnSpc>
                <a:spcPct val="120000"/>
              </a:lnSpc>
              <a:buFont typeface="Wingdings" pitchFamily="2" charset="2"/>
              <a:buChar char="§"/>
            </a:pPr>
            <a:r>
              <a:rPr lang="en-US" sz="2400" dirty="0"/>
              <a:t> Distinguish between thoughts/feelings &amp; actions</a:t>
            </a:r>
          </a:p>
          <a:p>
            <a:pPr lvl="1">
              <a:lnSpc>
                <a:spcPct val="120000"/>
              </a:lnSpc>
              <a:buFont typeface="Wingdings" pitchFamily="2" charset="2"/>
              <a:buChar char="§"/>
            </a:pPr>
            <a:r>
              <a:rPr lang="en-US" sz="2400" dirty="0"/>
              <a:t> Address inaccurate beliefs</a:t>
            </a:r>
          </a:p>
          <a:p>
            <a:pPr lvl="1">
              <a:lnSpc>
                <a:spcPct val="120000"/>
              </a:lnSpc>
              <a:buFont typeface="Wingdings" pitchFamily="2" charset="2"/>
              <a:buChar char="§"/>
            </a:pPr>
            <a:r>
              <a:rPr lang="en-US" sz="2400" dirty="0"/>
              <a:t> Establish more realistic expectations</a:t>
            </a:r>
          </a:p>
          <a:p>
            <a:pPr>
              <a:lnSpc>
                <a:spcPct val="120000"/>
              </a:lnSpc>
              <a:buFont typeface="Wingdings" pitchFamily="2" charset="2"/>
              <a:buChar char="§"/>
            </a:pPr>
            <a:r>
              <a:rPr lang="en-US" sz="2400" dirty="0"/>
              <a:t>Considering different management choices</a:t>
            </a:r>
            <a:endParaRPr lang="en-US" dirty="0"/>
          </a:p>
        </p:txBody>
      </p:sp>
      <p:sp>
        <p:nvSpPr>
          <p:cNvPr id="8" name="Rectangle 7">
            <a:extLst>
              <a:ext uri="{FF2B5EF4-FFF2-40B4-BE49-F238E27FC236}">
                <a16:creationId xmlns:a16="http://schemas.microsoft.com/office/drawing/2014/main" id="{830C5451-057B-4FA1-87A7-774E13E7A657}"/>
              </a:ext>
            </a:extLst>
          </p:cNvPr>
          <p:cNvSpPr/>
          <p:nvPr/>
        </p:nvSpPr>
        <p:spPr>
          <a:xfrm>
            <a:off x="245603" y="6357346"/>
            <a:ext cx="11239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57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Stacking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181600" cy="5486400"/>
          </a:xfrm>
        </p:spPr>
        <p:txBody>
          <a:bodyPr>
            <a:normAutofit fontScale="92500" lnSpcReduction="20000"/>
          </a:bodyPr>
          <a:lstStyle/>
          <a:p>
            <a:pPr>
              <a:lnSpc>
                <a:spcPct val="120000"/>
              </a:lnSpc>
            </a:pPr>
            <a:r>
              <a:rPr lang="en-US" sz="2400" dirty="0"/>
              <a:t>What is the story you are telling yourself?</a:t>
            </a:r>
          </a:p>
          <a:p>
            <a:pPr>
              <a:lnSpc>
                <a:spcPct val="120000"/>
              </a:lnSpc>
            </a:pPr>
            <a:r>
              <a:rPr lang="en-US" sz="2400" dirty="0">
                <a:solidFill>
                  <a:srgbClr val="095C81"/>
                </a:solidFill>
              </a:rPr>
              <a:t>It sounds like </a:t>
            </a:r>
            <a:r>
              <a:rPr lang="en-US" sz="2400" dirty="0"/>
              <a:t>you may be </a:t>
            </a:r>
            <a:r>
              <a:rPr lang="en-US" sz="2400" i="1" dirty="0"/>
              <a:t>worried</a:t>
            </a:r>
            <a:r>
              <a:rPr lang="en-US" sz="2400" dirty="0"/>
              <a:t> you will get complications if your blood sugars go too high and so you are giving extra bolus insulin? </a:t>
            </a:r>
            <a:r>
              <a:rPr lang="en-US" sz="2400" dirty="0">
                <a:solidFill>
                  <a:srgbClr val="C00000"/>
                </a:solidFill>
              </a:rPr>
              <a:t>(R)</a:t>
            </a:r>
          </a:p>
          <a:p>
            <a:pPr>
              <a:lnSpc>
                <a:spcPct val="120000"/>
              </a:lnSpc>
            </a:pPr>
            <a:r>
              <a:rPr lang="en-US" sz="2400" dirty="0">
                <a:solidFill>
                  <a:srgbClr val="095C81"/>
                </a:solidFill>
              </a:rPr>
              <a:t>You’re not alone</a:t>
            </a:r>
            <a:r>
              <a:rPr lang="en-US" sz="2400" dirty="0"/>
              <a:t>, I have talked to lots of people who do the same thing. </a:t>
            </a:r>
            <a:r>
              <a:rPr lang="en-US" sz="2400" dirty="0">
                <a:solidFill>
                  <a:srgbClr val="C00000"/>
                </a:solidFill>
              </a:rPr>
              <a:t>(N)</a:t>
            </a:r>
          </a:p>
          <a:p>
            <a:pPr>
              <a:lnSpc>
                <a:spcPct val="120000"/>
              </a:lnSpc>
            </a:pPr>
            <a:r>
              <a:rPr lang="en-US" sz="2400" dirty="0"/>
              <a:t>It sounds like you want to work on avoiding low blood sugars due to stacking?</a:t>
            </a:r>
            <a:r>
              <a:rPr lang="en-US" sz="2400" dirty="0">
                <a:solidFill>
                  <a:srgbClr val="C00000"/>
                </a:solidFill>
              </a:rPr>
              <a:t> (S) </a:t>
            </a:r>
            <a:r>
              <a:rPr lang="en-US" sz="2400" dirty="0">
                <a:solidFill>
                  <a:srgbClr val="095C81"/>
                </a:solidFill>
              </a:rPr>
              <a:t>Is that right?</a:t>
            </a:r>
          </a:p>
          <a:p>
            <a:pPr>
              <a:lnSpc>
                <a:spcPct val="120000"/>
              </a:lnSpc>
            </a:pPr>
            <a:r>
              <a:rPr lang="en-US" sz="2400" dirty="0">
                <a:solidFill>
                  <a:srgbClr val="095C81"/>
                </a:solidFill>
              </a:rPr>
              <a:t>I am curious</a:t>
            </a:r>
            <a:r>
              <a:rPr lang="en-US" sz="2400" dirty="0"/>
              <a:t>. Next time you see your arrows pointing up and you want to give an extra bolus of insulin before 4 hours, what could be an alternate plan?</a:t>
            </a:r>
            <a:r>
              <a:rPr lang="en-US" sz="2400" dirty="0">
                <a:solidFill>
                  <a:srgbClr val="C00000"/>
                </a:solidFill>
              </a:rPr>
              <a:t> (O)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553200" y="3722531"/>
            <a:ext cx="2133600" cy="1569660"/>
          </a:xfrm>
          <a:prstGeom prst="rect">
            <a:avLst/>
          </a:prstGeom>
          <a:noFill/>
        </p:spPr>
        <p:txBody>
          <a:bodyPr wrap="square" rtlCol="0">
            <a:spAutoFit/>
          </a:bodyPr>
          <a:lstStyle/>
          <a:p>
            <a:r>
              <a:rPr lang="en-US" sz="2400" dirty="0">
                <a:solidFill>
                  <a:srgbClr val="0070C0"/>
                </a:solidFill>
              </a:rPr>
              <a:t>Stacking is sometimes referred to as “rage blousing”</a:t>
            </a:r>
          </a:p>
        </p:txBody>
      </p:sp>
    </p:spTree>
    <p:extLst>
      <p:ext uri="{BB962C8B-B14F-4D97-AF65-F5344CB8AC3E}">
        <p14:creationId xmlns:p14="http://schemas.microsoft.com/office/powerpoint/2010/main" val="2105074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C26DD221-EF92-CF7A-AEEB-2955D4108701}"/>
              </a:ext>
            </a:extLst>
          </p:cNvPr>
          <p:cNvSpPr>
            <a:spLocks noGrp="1"/>
          </p:cNvSpPr>
          <p:nvPr>
            <p:ph type="title"/>
          </p:nvPr>
        </p:nvSpPr>
        <p:spPr/>
        <p:txBody>
          <a:bodyPr>
            <a:normAutofit fontScale="90000"/>
          </a:bodyPr>
          <a:lstStyle/>
          <a:p>
            <a:r>
              <a:rPr lang="en-US" dirty="0">
                <a:ea typeface="Calibri" panose="020F0502020204030204" pitchFamily="34" charset="0"/>
                <a:cs typeface="Calibri" panose="020F0502020204030204" pitchFamily="34" charset="0"/>
              </a:rPr>
              <a:t>Be a Detective – What is the Issue?</a:t>
            </a:r>
            <a:endParaRPr lang="en-US" dirty="0"/>
          </a:p>
        </p:txBody>
      </p:sp>
      <p:sp>
        <p:nvSpPr>
          <p:cNvPr id="8" name="Content Placeholder 7">
            <a:extLst>
              <a:ext uri="{FF2B5EF4-FFF2-40B4-BE49-F238E27FC236}">
                <a16:creationId xmlns:a16="http://schemas.microsoft.com/office/drawing/2014/main" id="{5B20BFAC-A242-4CA9-E5B6-1AB8CAD4ADB7}"/>
              </a:ext>
            </a:extLst>
          </p:cNvPr>
          <p:cNvSpPr>
            <a:spLocks noGrp="1"/>
          </p:cNvSpPr>
          <p:nvPr>
            <p:ph sz="quarter" idx="1"/>
          </p:nvPr>
        </p:nvSpPr>
        <p:spPr>
          <a:xfrm>
            <a:off x="355911" y="1295400"/>
            <a:ext cx="5282889" cy="4937760"/>
          </a:xfrm>
        </p:spPr>
        <p:txBody>
          <a:bodyPr>
            <a:normAutofit fontScale="85000" lnSpcReduction="10000"/>
          </a:bodyPr>
          <a:lstStyle/>
          <a:p>
            <a:r>
              <a:rPr lang="en-US" dirty="0">
                <a:solidFill>
                  <a:srgbClr val="0070C0"/>
                </a:solidFill>
                <a:ea typeface="Calibri" panose="020F0502020204030204" pitchFamily="34" charset="0"/>
                <a:cs typeface="Calibri" panose="020F0502020204030204" pitchFamily="34" charset="0"/>
              </a:rPr>
              <a:t>Put it all together: What do THEY think might be going on based on the DD Story?</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Get as specific as possible.</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This is a best guess – it might not be a correct guess, but it is a place to start.</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Usually, the first guess may be correct in perhaps 50% of the cases, so be prepared to use this only as a place to start.</a:t>
            </a:r>
          </a:p>
          <a:p>
            <a:endParaRPr lang="en-US" dirty="0"/>
          </a:p>
        </p:txBody>
      </p:sp>
      <p:pic>
        <p:nvPicPr>
          <p:cNvPr id="7" name="Picture 6">
            <a:extLst>
              <a:ext uri="{FF2B5EF4-FFF2-40B4-BE49-F238E27FC236}">
                <a16:creationId xmlns:a16="http://schemas.microsoft.com/office/drawing/2014/main" id="{43D8D086-B259-DCCC-DBC9-BC2CA7EC4968}"/>
              </a:ext>
            </a:extLst>
          </p:cNvPr>
          <p:cNvPicPr>
            <a:picLocks noChangeAspect="1"/>
          </p:cNvPicPr>
          <p:nvPr/>
        </p:nvPicPr>
        <p:blipFill>
          <a:blip r:embed="rId4"/>
          <a:stretch>
            <a:fillRect/>
          </a:stretch>
        </p:blipFill>
        <p:spPr>
          <a:xfrm>
            <a:off x="5791200" y="1295400"/>
            <a:ext cx="2800726" cy="2638425"/>
          </a:xfrm>
          <a:prstGeom prst="rect">
            <a:avLst/>
          </a:prstGeom>
        </p:spPr>
      </p:pic>
    </p:spTree>
    <p:extLst>
      <p:ext uri="{BB962C8B-B14F-4D97-AF65-F5344CB8AC3E}">
        <p14:creationId xmlns:p14="http://schemas.microsoft.com/office/powerpoint/2010/main" val="406230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6" name="Picture 5">
            <a:extLst>
              <a:ext uri="{FF2B5EF4-FFF2-40B4-BE49-F238E27FC236}">
                <a16:creationId xmlns:a16="http://schemas.microsoft.com/office/drawing/2014/main" id="{D8B79B92-6376-C70D-3E95-FD7660D18F8F}"/>
              </a:ext>
            </a:extLst>
          </p:cNvPr>
          <p:cNvPicPr>
            <a:picLocks noChangeAspect="1"/>
          </p:cNvPicPr>
          <p:nvPr/>
        </p:nvPicPr>
        <p:blipFill>
          <a:blip r:embed="rId3"/>
          <a:stretch>
            <a:fillRect/>
          </a:stretch>
        </p:blipFill>
        <p:spPr>
          <a:xfrm>
            <a:off x="5546523" y="4330551"/>
            <a:ext cx="3581400" cy="56513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685800" y="1219200"/>
            <a:ext cx="7211047" cy="5127422"/>
          </a:xfrm>
          <a:prstGeom prst="rect">
            <a:avLst/>
          </a:prstGeom>
        </p:spPr>
      </p:pic>
      <p:sp>
        <p:nvSpPr>
          <p:cNvPr id="7" name="Title 6">
            <a:extLst>
              <a:ext uri="{FF2B5EF4-FFF2-40B4-BE49-F238E27FC236}">
                <a16:creationId xmlns:a16="http://schemas.microsoft.com/office/drawing/2014/main" id="{8510F714-4344-D7B5-3E01-EF97CF30261E}"/>
              </a:ext>
            </a:extLst>
          </p:cNvPr>
          <p:cNvSpPr>
            <a:spLocks noGrp="1"/>
          </p:cNvSpPr>
          <p:nvPr>
            <p:ph type="title"/>
          </p:nvPr>
        </p:nvSpPr>
        <p:spPr/>
        <p:txBody>
          <a:bodyPr/>
          <a:lstStyle/>
          <a:p>
            <a:r>
              <a:rPr lang="en-US" dirty="0"/>
              <a:t>What is happening here?</a:t>
            </a:r>
          </a:p>
        </p:txBody>
      </p:sp>
    </p:spTree>
    <p:extLst>
      <p:ext uri="{BB962C8B-B14F-4D97-AF65-F5344CB8AC3E}">
        <p14:creationId xmlns:p14="http://schemas.microsoft.com/office/powerpoint/2010/main" val="17193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90600" y="1323920"/>
            <a:ext cx="6842984" cy="5381680"/>
          </a:xfrm>
          <a:prstGeom prst="rect">
            <a:avLst/>
          </a:prstGeom>
        </p:spPr>
      </p:pic>
      <p:sp>
        <p:nvSpPr>
          <p:cNvPr id="2" name="Title 1">
            <a:extLst>
              <a:ext uri="{FF2B5EF4-FFF2-40B4-BE49-F238E27FC236}">
                <a16:creationId xmlns:a16="http://schemas.microsoft.com/office/drawing/2014/main" id="{6E32917F-B7A7-E01C-6576-7D8140594D52}"/>
              </a:ext>
            </a:extLst>
          </p:cNvPr>
          <p:cNvSpPr>
            <a:spLocks noGrp="1"/>
          </p:cNvSpPr>
          <p:nvPr>
            <p:ph type="title"/>
          </p:nvPr>
        </p:nvSpPr>
        <p:spPr>
          <a:xfrm>
            <a:off x="457200" y="142240"/>
            <a:ext cx="8229600" cy="990600"/>
          </a:xfrm>
        </p:spPr>
        <p:txBody>
          <a:bodyPr/>
          <a:lstStyle/>
          <a:p>
            <a:r>
              <a:rPr lang="en-US" dirty="0"/>
              <a:t>Diabetes Detectives</a:t>
            </a:r>
          </a:p>
        </p:txBody>
      </p:sp>
    </p:spTree>
    <p:extLst>
      <p:ext uri="{BB962C8B-B14F-4D97-AF65-F5344CB8AC3E}">
        <p14:creationId xmlns:p14="http://schemas.microsoft.com/office/powerpoint/2010/main" val="24452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56C1-05A9-84F5-4738-B68AF9CA0805}"/>
              </a:ext>
            </a:extLst>
          </p:cNvPr>
          <p:cNvSpPr>
            <a:spLocks noGrp="1"/>
          </p:cNvSpPr>
          <p:nvPr>
            <p:ph type="title"/>
          </p:nvPr>
        </p:nvSpPr>
        <p:spPr/>
        <p:txBody>
          <a:bodyPr/>
          <a:lstStyle/>
          <a:p>
            <a:r>
              <a:rPr lang="en-US" dirty="0"/>
              <a:t>RT Loves Eating Out</a:t>
            </a:r>
          </a:p>
        </p:txBody>
      </p:sp>
      <p:sp>
        <p:nvSpPr>
          <p:cNvPr id="3" name="Content Placeholder 2">
            <a:extLst>
              <a:ext uri="{FF2B5EF4-FFF2-40B4-BE49-F238E27FC236}">
                <a16:creationId xmlns:a16="http://schemas.microsoft.com/office/drawing/2014/main" id="{FDA19E25-9064-7AC9-9884-11933AABABC4}"/>
              </a:ext>
            </a:extLst>
          </p:cNvPr>
          <p:cNvSpPr>
            <a:spLocks noGrp="1"/>
          </p:cNvSpPr>
          <p:nvPr>
            <p:ph sz="quarter" idx="1"/>
          </p:nvPr>
        </p:nvSpPr>
        <p:spPr>
          <a:xfrm>
            <a:off x="457200" y="1219200"/>
            <a:ext cx="4041648" cy="5181600"/>
          </a:xfrm>
        </p:spPr>
        <p:txBody>
          <a:bodyPr>
            <a:normAutofit fontScale="70000" lnSpcReduction="20000"/>
          </a:bodyPr>
          <a:lstStyle/>
          <a:p>
            <a:pPr>
              <a:lnSpc>
                <a:spcPct val="120000"/>
              </a:lnSpc>
            </a:pPr>
            <a:r>
              <a:rPr lang="en-US" dirty="0"/>
              <a:t>RT loves to eat dinner out with their friends 2-3 times a week.</a:t>
            </a:r>
          </a:p>
          <a:p>
            <a:pPr>
              <a:lnSpc>
                <a:spcPct val="120000"/>
              </a:lnSpc>
            </a:pPr>
            <a:r>
              <a:rPr lang="en-US" dirty="0"/>
              <a:t>However, blood sugars always seem to go above target on those evenings.</a:t>
            </a:r>
          </a:p>
          <a:p>
            <a:pPr>
              <a:lnSpc>
                <a:spcPct val="120000"/>
              </a:lnSpc>
            </a:pPr>
            <a:r>
              <a:rPr lang="en-US" dirty="0"/>
              <a:t>Want to have improved time in range to feel better, worry less and enjoy time with friends.</a:t>
            </a:r>
          </a:p>
        </p:txBody>
      </p:sp>
      <p:sp>
        <p:nvSpPr>
          <p:cNvPr id="4" name="Content Placeholder 3">
            <a:extLst>
              <a:ext uri="{FF2B5EF4-FFF2-40B4-BE49-F238E27FC236}">
                <a16:creationId xmlns:a16="http://schemas.microsoft.com/office/drawing/2014/main" id="{3971234B-B0C3-698A-57EA-C2F080247415}"/>
              </a:ext>
            </a:extLst>
          </p:cNvPr>
          <p:cNvSpPr>
            <a:spLocks noGrp="1"/>
          </p:cNvSpPr>
          <p:nvPr>
            <p:ph sz="quarter" idx="2"/>
          </p:nvPr>
        </p:nvSpPr>
        <p:spPr>
          <a:xfrm>
            <a:off x="4572000" y="1341120"/>
            <a:ext cx="4041648" cy="4937760"/>
          </a:xfrm>
        </p:spPr>
        <p:txBody>
          <a:bodyPr>
            <a:normAutofit fontScale="70000" lnSpcReduction="20000"/>
          </a:bodyPr>
          <a:lstStyle/>
          <a:p>
            <a:pPr>
              <a:lnSpc>
                <a:spcPct val="120000"/>
              </a:lnSpc>
            </a:pPr>
            <a:r>
              <a:rPr lang="en-US" dirty="0"/>
              <a:t>Story- I am such a failure, my blood sugars are always going too high. Makes me not even want to try.</a:t>
            </a:r>
          </a:p>
          <a:p>
            <a:pPr>
              <a:lnSpc>
                <a:spcPct val="120000"/>
              </a:lnSpc>
            </a:pPr>
            <a:r>
              <a:rPr lang="en-US" dirty="0"/>
              <a:t>Action: I will tolerate these feelings and I will look up carb content of food to try and figure out how much insulin I actually need.</a:t>
            </a:r>
          </a:p>
          <a:p>
            <a:endParaRPr lang="en-US" dirty="0"/>
          </a:p>
        </p:txBody>
      </p:sp>
    </p:spTree>
    <p:extLst>
      <p:ext uri="{BB962C8B-B14F-4D97-AF65-F5344CB8AC3E}">
        <p14:creationId xmlns:p14="http://schemas.microsoft.com/office/powerpoint/2010/main" val="24402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RT Sets up Experiment/ Takes Action</a:t>
            </a:r>
          </a:p>
        </p:txBody>
      </p:sp>
      <p:sp>
        <p:nvSpPr>
          <p:cNvPr id="6" name="Text Placeholder 5">
            <a:extLst>
              <a:ext uri="{FF2B5EF4-FFF2-40B4-BE49-F238E27FC236}">
                <a16:creationId xmlns:a16="http://schemas.microsoft.com/office/drawing/2014/main" id="{A35DDB53-58BA-70E2-12A6-B1378C31FB9F}"/>
              </a:ext>
            </a:extLst>
          </p:cNvPr>
          <p:cNvSpPr>
            <a:spLocks noGrp="1"/>
          </p:cNvSpPr>
          <p:nvPr>
            <p:ph type="body" idx="1"/>
          </p:nvPr>
        </p:nvSpPr>
        <p:spPr/>
        <p:txBody>
          <a:bodyPr/>
          <a:lstStyle/>
          <a:p>
            <a:r>
              <a:rPr lang="en-US" dirty="0"/>
              <a:t>Steps</a:t>
            </a:r>
          </a:p>
        </p:txBody>
      </p:sp>
      <p:sp>
        <p:nvSpPr>
          <p:cNvPr id="7" name="Text Placeholder 6">
            <a:extLst>
              <a:ext uri="{FF2B5EF4-FFF2-40B4-BE49-F238E27FC236}">
                <a16:creationId xmlns:a16="http://schemas.microsoft.com/office/drawing/2014/main" id="{A8BE064B-BB6C-0F3F-05C7-3CE5BAAC63FB}"/>
              </a:ext>
            </a:extLst>
          </p:cNvPr>
          <p:cNvSpPr>
            <a:spLocks noGrp="1"/>
          </p:cNvSpPr>
          <p:nvPr>
            <p:ph type="body" sz="half" idx="3"/>
          </p:nvPr>
        </p:nvSpPr>
        <p:spPr>
          <a:xfrm>
            <a:off x="5257800" y="1295400"/>
            <a:ext cx="3432175" cy="685800"/>
          </a:xfrm>
        </p:spPr>
        <p:txBody>
          <a:bodyPr/>
          <a:lstStyle/>
          <a:p>
            <a:r>
              <a:rPr lang="en-US" dirty="0"/>
              <a:t>RT Changes </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2"/>
          </p:nvPr>
        </p:nvSpPr>
        <p:spPr>
          <a:xfrm>
            <a:off x="447676" y="1971675"/>
            <a:ext cx="4038600" cy="4038600"/>
          </a:xfrm>
        </p:spPr>
        <p:txBody>
          <a:bodyPr>
            <a:normAutofit fontScale="77500" lnSpcReduction="20000"/>
          </a:bodyPr>
          <a:lstStyle/>
          <a:p>
            <a:pPr>
              <a:lnSpc>
                <a:spcPct val="120000"/>
              </a:lnSpc>
            </a:pPr>
            <a:r>
              <a:rPr lang="en-US" dirty="0">
                <a:cs typeface="Calibri" panose="020F0502020204030204" pitchFamily="34" charset="0"/>
              </a:rPr>
              <a:t>Make a small change</a:t>
            </a:r>
          </a:p>
          <a:p>
            <a:pPr>
              <a:lnSpc>
                <a:spcPct val="120000"/>
              </a:lnSpc>
            </a:pPr>
            <a:r>
              <a:rPr lang="en-US" dirty="0">
                <a:cs typeface="Calibri" panose="020F0502020204030204" pitchFamily="34" charset="0"/>
              </a:rPr>
              <a:t>Realize, that the story and tough feelings can be major barrier to change.</a:t>
            </a:r>
          </a:p>
          <a:p>
            <a:pPr>
              <a:lnSpc>
                <a:spcPct val="120000"/>
              </a:lnSpc>
            </a:pPr>
            <a:r>
              <a:rPr lang="en-US" dirty="0">
                <a:cs typeface="Calibri" panose="020F0502020204030204" pitchFamily="34" charset="0"/>
              </a:rPr>
              <a:t>Discover an unexpected issue </a:t>
            </a:r>
            <a:endParaRPr lang="en-US" sz="3200" dirty="0">
              <a:solidFill>
                <a:srgbClr val="0070C0"/>
              </a:solidFill>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4"/>
          </p:nvPr>
        </p:nvSpPr>
        <p:spPr/>
        <p:txBody>
          <a:bodyPr>
            <a:noAutofit/>
          </a:bodyPr>
          <a:lstStyle/>
          <a:p>
            <a:pPr lvl="1"/>
            <a:r>
              <a:rPr lang="en-US" sz="2800" dirty="0">
                <a:cs typeface="Calibri" panose="020F0502020204030204" pitchFamily="34" charset="0"/>
              </a:rPr>
              <a:t>Look up carbs on app/website. </a:t>
            </a:r>
          </a:p>
          <a:p>
            <a:pPr lvl="1"/>
            <a:r>
              <a:rPr lang="en-US" sz="2800" dirty="0">
                <a:cs typeface="Calibri" panose="020F0502020204030204" pitchFamily="34" charset="0"/>
              </a:rPr>
              <a:t>Ask her friends for support</a:t>
            </a:r>
          </a:p>
          <a:p>
            <a:pPr lvl="1"/>
            <a:r>
              <a:rPr lang="en-US" sz="2800" dirty="0">
                <a:cs typeface="Calibri" panose="020F0502020204030204" pitchFamily="34" charset="0"/>
              </a:rPr>
              <a:t>Asking for help is hard, but I think it will help.</a:t>
            </a:r>
          </a:p>
          <a:p>
            <a:pPr lvl="1"/>
            <a:r>
              <a:rPr lang="en-US" sz="2800" dirty="0">
                <a:cs typeface="Calibri" panose="020F0502020204030204" pitchFamily="34" charset="0"/>
              </a:rPr>
              <a:t>See how drinking wine with dinner affects BG</a:t>
            </a:r>
          </a:p>
          <a:p>
            <a:endParaRPr lang="en-US" dirty="0"/>
          </a:p>
        </p:txBody>
      </p:sp>
    </p:spTree>
    <p:extLst>
      <p:ext uri="{BB962C8B-B14F-4D97-AF65-F5344CB8AC3E}">
        <p14:creationId xmlns:p14="http://schemas.microsoft.com/office/powerpoint/2010/main" val="2387499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026423"/>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3733800" cy="4038600"/>
          </a:xfrm>
        </p:spPr>
        <p:txBody>
          <a:bodyPr>
            <a:noAutofit/>
          </a:bodyPr>
          <a:lstStyle/>
          <a:p>
            <a:r>
              <a:rPr lang="en-US" sz="2800" dirty="0"/>
              <a:t>Thank you for keeping logs on your eating out days.</a:t>
            </a:r>
          </a:p>
          <a:p>
            <a:r>
              <a:rPr lang="en-US" sz="2800" dirty="0"/>
              <a:t>Did your DD Story show up?</a:t>
            </a:r>
          </a:p>
          <a:p>
            <a:r>
              <a:rPr lang="en-US" sz="2800" dirty="0"/>
              <a:t>Were you able to try any of the experiments? </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3962399" y="1628775"/>
            <a:ext cx="4724401" cy="4878891"/>
          </a:xfrm>
        </p:spPr>
        <p:txBody>
          <a:bodyPr>
            <a:noAutofit/>
          </a:bodyPr>
          <a:lstStyle/>
          <a:p>
            <a:pPr>
              <a:lnSpc>
                <a:spcPct val="120000"/>
              </a:lnSpc>
            </a:pPr>
            <a:r>
              <a:rPr lang="en-US" sz="2400" dirty="0"/>
              <a:t>We went to the same restaurant 2 times in the same week. My friends helped me figure out the carbs in my favorite dish, but the first night, it still went high. I noticed the DD story of feeling like a failure.</a:t>
            </a:r>
          </a:p>
          <a:p>
            <a:pPr>
              <a:lnSpc>
                <a:spcPct val="120000"/>
              </a:lnSpc>
            </a:pPr>
            <a:r>
              <a:rPr lang="en-US" sz="2400" dirty="0"/>
              <a:t>A few nights later, I tolerated my DD, ordered the same dish, and increased my bolus by 2 units. My blood sugar was right on track!</a:t>
            </a:r>
          </a:p>
        </p:txBody>
      </p:sp>
    </p:spTree>
    <p:extLst>
      <p:ext uri="{BB962C8B-B14F-4D97-AF65-F5344CB8AC3E}">
        <p14:creationId xmlns:p14="http://schemas.microsoft.com/office/powerpoint/2010/main" val="159852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800" dirty="0"/>
              <a:t>I know you also mentioned you wanted to see how wine affected your blood sugars.</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1" y="1826709"/>
            <a:ext cx="4343400" cy="4878891"/>
          </a:xfrm>
        </p:spPr>
        <p:txBody>
          <a:bodyPr>
            <a:noAutofit/>
          </a:bodyPr>
          <a:lstStyle/>
          <a:p>
            <a:pPr>
              <a:lnSpc>
                <a:spcPct val="120000"/>
              </a:lnSpc>
            </a:pPr>
            <a:r>
              <a:rPr lang="en-US" sz="2400" dirty="0"/>
              <a:t>I didn’t have a chance to check that out yet. But next time, I am going to eat the same dish, take the same amount of insulin and add have a glass of wine to see what happens.</a:t>
            </a:r>
          </a:p>
          <a:p>
            <a:pPr>
              <a:lnSpc>
                <a:spcPct val="120000"/>
              </a:lnSpc>
            </a:pPr>
            <a:r>
              <a:rPr lang="en-US" sz="2400" dirty="0"/>
              <a:t>I see that I need to keep challenging myself to not give in to feeling like a failure and keep making new choices.</a:t>
            </a:r>
          </a:p>
        </p:txBody>
      </p:sp>
    </p:spTree>
    <p:extLst>
      <p:ext uri="{BB962C8B-B14F-4D97-AF65-F5344CB8AC3E}">
        <p14:creationId xmlns:p14="http://schemas.microsoft.com/office/powerpoint/2010/main" val="316632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7650C76-E521-2E08-4058-98C2EDC5DBD0}"/>
            </a:ext>
          </a:extLst>
        </p:cNvPr>
        <p:cNvGrpSpPr/>
        <p:nvPr/>
      </p:nvGrpSpPr>
      <p:grpSpPr>
        <a:xfrm>
          <a:off x="0" y="0"/>
          <a:ext cx="0" cy="0"/>
          <a:chOff x="0" y="0"/>
          <a:chExt cx="0" cy="0"/>
        </a:xfrm>
      </p:grpSpPr>
      <p:sp>
        <p:nvSpPr>
          <p:cNvPr id="154626" name="Rectangle 2">
            <a:extLst>
              <a:ext uri="{FF2B5EF4-FFF2-40B4-BE49-F238E27FC236}">
                <a16:creationId xmlns:a16="http://schemas.microsoft.com/office/drawing/2014/main" id="{61EB5AE5-DF66-77A8-F3A3-D492A56C9231}"/>
              </a:ext>
            </a:extLst>
          </p:cNvPr>
          <p:cNvSpPr>
            <a:spLocks noGrp="1" noChangeArrowheads="1"/>
          </p:cNvSpPr>
          <p:nvPr>
            <p:ph type="body" idx="1"/>
          </p:nvPr>
        </p:nvSpPr>
        <p:spPr>
          <a:xfrm>
            <a:off x="1438275" y="1905000"/>
            <a:ext cx="7467600" cy="4740101"/>
          </a:xfrm>
          <a:noFill/>
          <a:ln/>
          <a:extLst>
            <a:ext uri="{91240B29-F687-4F45-9708-019B960494DF}">
              <a14:hiddenLine xmlns:a14="http://schemas.microsoft.com/office/drawing/2010/main" w="12700">
                <a:solidFill>
                  <a:schemeClr val="tx1"/>
                </a:solidFill>
                <a:miter lim="800000"/>
                <a:headEnd/>
                <a:tailEnd/>
              </a14:hiddenLine>
            </a:ext>
          </a:extLst>
        </p:spPr>
        <p:txBody>
          <a:bodyPr vert="horz" lIns="67858" tIns="33334" rIns="67858" bIns="33334" rtlCol="0">
            <a:normAutofit/>
          </a:bodyPr>
          <a:lstStyle/>
          <a:p>
            <a:pPr>
              <a:lnSpc>
                <a:spcPct val="90000"/>
              </a:lnSpc>
              <a:buFontTx/>
              <a:buBlip>
                <a:blip r:embed="rId2"/>
              </a:buBlip>
            </a:pPr>
            <a:r>
              <a:rPr lang="en-US" altLang="en-US" sz="3600" dirty="0">
                <a:solidFill>
                  <a:srgbClr val="7030A0"/>
                </a:solidFill>
              </a:rPr>
              <a:t>Ask about their life (SDOH)</a:t>
            </a:r>
          </a:p>
          <a:p>
            <a:pPr>
              <a:lnSpc>
                <a:spcPct val="90000"/>
              </a:lnSpc>
              <a:buFontTx/>
              <a:buBlip>
                <a:blip r:embed="rId2"/>
              </a:buBlip>
            </a:pPr>
            <a:r>
              <a:rPr lang="en-US" altLang="en-US" sz="3600" dirty="0">
                <a:solidFill>
                  <a:srgbClr val="7030A0"/>
                </a:solidFill>
              </a:rPr>
              <a:t>Assess current self-management behaviors</a:t>
            </a:r>
          </a:p>
          <a:p>
            <a:pPr>
              <a:lnSpc>
                <a:spcPct val="90000"/>
              </a:lnSpc>
              <a:buFontTx/>
              <a:buBlip>
                <a:blip r:embed="rId2"/>
              </a:buBlip>
            </a:pPr>
            <a:r>
              <a:rPr lang="en-US" altLang="en-US" sz="3600" dirty="0">
                <a:solidFill>
                  <a:srgbClr val="7030A0"/>
                </a:solidFill>
              </a:rPr>
              <a:t>Assess your feelings</a:t>
            </a:r>
          </a:p>
          <a:p>
            <a:pPr>
              <a:lnSpc>
                <a:spcPct val="90000"/>
              </a:lnSpc>
              <a:buFontTx/>
              <a:buBlip>
                <a:blip r:embed="rId2"/>
              </a:buBlip>
            </a:pPr>
            <a:r>
              <a:rPr lang="en-US" altLang="en-US" sz="3600" dirty="0">
                <a:solidFill>
                  <a:srgbClr val="7030A0"/>
                </a:solidFill>
              </a:rPr>
              <a:t>Accept without judgement</a:t>
            </a:r>
          </a:p>
          <a:p>
            <a:pPr>
              <a:lnSpc>
                <a:spcPct val="90000"/>
              </a:lnSpc>
              <a:buFontTx/>
              <a:buBlip>
                <a:blip r:embed="rId2"/>
              </a:buBlip>
            </a:pPr>
            <a:r>
              <a:rPr lang="en-US" altLang="en-US" sz="3600" dirty="0">
                <a:solidFill>
                  <a:srgbClr val="7030A0"/>
                </a:solidFill>
              </a:rPr>
              <a:t>Acknowledge one thing they are doing right</a:t>
            </a:r>
          </a:p>
          <a:p>
            <a:pPr>
              <a:lnSpc>
                <a:spcPct val="90000"/>
              </a:lnSpc>
              <a:buFontTx/>
              <a:buBlip>
                <a:blip r:embed="rId2"/>
              </a:buBlip>
            </a:pPr>
            <a:r>
              <a:rPr lang="en-US" altLang="en-US" sz="3600" dirty="0">
                <a:solidFill>
                  <a:srgbClr val="7030A0"/>
                </a:solidFill>
              </a:rPr>
              <a:t>Advocate for needed resources</a:t>
            </a:r>
          </a:p>
          <a:p>
            <a:pPr marL="0" indent="0">
              <a:buNone/>
            </a:pPr>
            <a:endParaRPr lang="en-US" altLang="en-US" dirty="0"/>
          </a:p>
        </p:txBody>
      </p:sp>
      <p:graphicFrame>
        <p:nvGraphicFramePr>
          <p:cNvPr id="154627" name="Object 3">
            <a:extLst>
              <a:ext uri="{FF2B5EF4-FFF2-40B4-BE49-F238E27FC236}">
                <a16:creationId xmlns:a16="http://schemas.microsoft.com/office/drawing/2014/main" id="{F2A2A6B3-BF4E-40F3-F095-76326AEE4E79}"/>
              </a:ext>
            </a:extLst>
          </p:cNvPr>
          <p:cNvGraphicFramePr>
            <a:graphicFrameLocks noChangeAspect="1"/>
          </p:cNvGraphicFramePr>
          <p:nvPr>
            <p:extLst>
              <p:ext uri="{D42A27DB-BD31-4B8C-83A1-F6EECF244321}">
                <p14:modId xmlns:p14="http://schemas.microsoft.com/office/powerpoint/2010/main" val="2684651683"/>
              </p:ext>
            </p:extLst>
          </p:nvPr>
        </p:nvGraphicFramePr>
        <p:xfrm>
          <a:off x="3581400" y="212899"/>
          <a:ext cx="1438275" cy="1438275"/>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4627" name="Object 3">
                        <a:extLst>
                          <a:ext uri="{FF2B5EF4-FFF2-40B4-BE49-F238E27FC236}">
                            <a16:creationId xmlns:a16="http://schemas.microsoft.com/office/drawing/2014/main" id="{F2A2A6B3-BF4E-40F3-F095-76326AEE4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12899"/>
                        <a:ext cx="1438275" cy="14382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942338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26">
                                            <p:txEl>
                                              <p:pRg st="0" end="0"/>
                                            </p:txEl>
                                          </p:spTgt>
                                        </p:tgtEl>
                                        <p:attrNameLst>
                                          <p:attrName>style.visibility</p:attrName>
                                        </p:attrNameLst>
                                      </p:cBhvr>
                                      <p:to>
                                        <p:strVal val="visible"/>
                                      </p:to>
                                    </p:set>
                                    <p:animEffect transition="in" filter="wipe(left)">
                                      <p:cBhvr>
                                        <p:cTn id="7" dur="500"/>
                                        <p:tgtEl>
                                          <p:spTgt spid="154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4626">
                                            <p:txEl>
                                              <p:pRg st="1" end="1"/>
                                            </p:txEl>
                                          </p:spTgt>
                                        </p:tgtEl>
                                        <p:attrNameLst>
                                          <p:attrName>style.visibility</p:attrName>
                                        </p:attrNameLst>
                                      </p:cBhvr>
                                      <p:to>
                                        <p:strVal val="visible"/>
                                      </p:to>
                                    </p:set>
                                    <p:animEffect transition="in" filter="wipe(left)">
                                      <p:cBhvr>
                                        <p:cTn id="12" dur="500"/>
                                        <p:tgtEl>
                                          <p:spTgt spid="1546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4626">
                                            <p:txEl>
                                              <p:pRg st="2" end="2"/>
                                            </p:txEl>
                                          </p:spTgt>
                                        </p:tgtEl>
                                        <p:attrNameLst>
                                          <p:attrName>style.visibility</p:attrName>
                                        </p:attrNameLst>
                                      </p:cBhvr>
                                      <p:to>
                                        <p:strVal val="visible"/>
                                      </p:to>
                                    </p:set>
                                    <p:animEffect transition="in" filter="wipe(left)">
                                      <p:cBhvr>
                                        <p:cTn id="17" dur="500"/>
                                        <p:tgtEl>
                                          <p:spTgt spid="1546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4626">
                                            <p:txEl>
                                              <p:pRg st="3" end="3"/>
                                            </p:txEl>
                                          </p:spTgt>
                                        </p:tgtEl>
                                        <p:attrNameLst>
                                          <p:attrName>style.visibility</p:attrName>
                                        </p:attrNameLst>
                                      </p:cBhvr>
                                      <p:to>
                                        <p:strVal val="visible"/>
                                      </p:to>
                                    </p:set>
                                    <p:animEffect transition="in" filter="wipe(left)">
                                      <p:cBhvr>
                                        <p:cTn id="22" dur="500"/>
                                        <p:tgtEl>
                                          <p:spTgt spid="1546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4626">
                                            <p:txEl>
                                              <p:pRg st="4" end="4"/>
                                            </p:txEl>
                                          </p:spTgt>
                                        </p:tgtEl>
                                        <p:attrNameLst>
                                          <p:attrName>style.visibility</p:attrName>
                                        </p:attrNameLst>
                                      </p:cBhvr>
                                      <p:to>
                                        <p:strVal val="visible"/>
                                      </p:to>
                                    </p:set>
                                    <p:animEffect transition="in" filter="wipe(left)">
                                      <p:cBhvr>
                                        <p:cTn id="27" dur="500"/>
                                        <p:tgtEl>
                                          <p:spTgt spid="1546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4626">
                                            <p:txEl>
                                              <p:pRg st="5" end="5"/>
                                            </p:txEl>
                                          </p:spTgt>
                                        </p:tgtEl>
                                        <p:attrNameLst>
                                          <p:attrName>style.visibility</p:attrName>
                                        </p:attrNameLst>
                                      </p:cBhvr>
                                      <p:to>
                                        <p:strVal val="visible"/>
                                      </p:to>
                                    </p:set>
                                    <p:animEffect transition="in" filter="wipe(left)">
                                      <p:cBhvr>
                                        <p:cTn id="32" dur="500"/>
                                        <p:tgtEl>
                                          <p:spTgt spid="1546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67B0DDE-B6B9-0F69-54EA-7E3F40853FAE}"/>
              </a:ext>
            </a:extLst>
          </p:cNvPr>
          <p:cNvSpPr>
            <a:spLocks noGrp="1" noChangeArrowheads="1"/>
          </p:cNvSpPr>
          <p:nvPr>
            <p:ph type="body" idx="1"/>
          </p:nvPr>
        </p:nvSpPr>
        <p:spPr>
          <a:xfrm>
            <a:off x="914400" y="1905000"/>
            <a:ext cx="7620000" cy="4252452"/>
          </a:xfrm>
          <a:noFill/>
          <a:ln/>
          <a:extLst>
            <a:ext uri="{91240B29-F687-4F45-9708-019B960494DF}">
              <a14:hiddenLine xmlns:a14="http://schemas.microsoft.com/office/drawing/2010/main" w="12700">
                <a:solidFill>
                  <a:schemeClr val="tx1"/>
                </a:solidFill>
                <a:miter lim="800000"/>
                <a:headEnd/>
                <a:tailEnd/>
              </a14:hiddenLine>
            </a:ext>
          </a:extLst>
        </p:spPr>
        <p:txBody>
          <a:bodyPr vert="horz" lIns="67858" tIns="33334" rIns="67858" bIns="33334" rtlCol="0">
            <a:noAutofit/>
          </a:bodyPr>
          <a:lstStyle/>
          <a:p>
            <a:pPr>
              <a:buFontTx/>
              <a:buBlip>
                <a:blip r:embed="rId2"/>
              </a:buBlip>
            </a:pPr>
            <a:r>
              <a:rPr lang="en-US" altLang="en-US" sz="3600" dirty="0">
                <a:solidFill>
                  <a:srgbClr val="0070C0"/>
                </a:solidFill>
              </a:rPr>
              <a:t>Beliefs about health and diabetes</a:t>
            </a:r>
          </a:p>
          <a:p>
            <a:pPr>
              <a:buFontTx/>
              <a:buBlip>
                <a:blip r:embed="rId2"/>
              </a:buBlip>
            </a:pPr>
            <a:r>
              <a:rPr lang="en-US" altLang="en-US" sz="3600" dirty="0">
                <a:solidFill>
                  <a:srgbClr val="0070C0"/>
                </a:solidFill>
              </a:rPr>
              <a:t>Barriers can be confused with non-compliance</a:t>
            </a:r>
          </a:p>
          <a:p>
            <a:pPr>
              <a:buFontTx/>
              <a:buBlip>
                <a:blip r:embed="rId2"/>
              </a:buBlip>
            </a:pPr>
            <a:r>
              <a:rPr lang="en-US" altLang="en-US" sz="3600" dirty="0">
                <a:solidFill>
                  <a:srgbClr val="0070C0"/>
                </a:solidFill>
              </a:rPr>
              <a:t>Burnout lookout. On extended diabetes vacation due to diabetes distress?</a:t>
            </a:r>
          </a:p>
          <a:p>
            <a:pPr>
              <a:buFontTx/>
              <a:buBlip>
                <a:blip r:embed="rId2"/>
              </a:buBlip>
            </a:pPr>
            <a:r>
              <a:rPr lang="en-US" altLang="en-US" sz="3600" dirty="0">
                <a:solidFill>
                  <a:srgbClr val="0070C0"/>
                </a:solidFill>
              </a:rPr>
              <a:t>Bouncing back – leaning into resilience</a:t>
            </a:r>
            <a:endParaRPr lang="en-US" altLang="en-US" sz="4800" dirty="0">
              <a:solidFill>
                <a:srgbClr val="0070C0"/>
              </a:solidFill>
            </a:endParaRPr>
          </a:p>
        </p:txBody>
      </p:sp>
      <p:graphicFrame>
        <p:nvGraphicFramePr>
          <p:cNvPr id="155651" name="Object 3">
            <a:extLst>
              <a:ext uri="{FF2B5EF4-FFF2-40B4-BE49-F238E27FC236}">
                <a16:creationId xmlns:a16="http://schemas.microsoft.com/office/drawing/2014/main" id="{2D07727A-6885-12EA-D65A-C57B60A43282}"/>
              </a:ext>
            </a:extLst>
          </p:cNvPr>
          <p:cNvGraphicFramePr>
            <a:graphicFrameLocks noChangeAspect="1"/>
          </p:cNvGraphicFramePr>
          <p:nvPr>
            <p:extLst>
              <p:ext uri="{D42A27DB-BD31-4B8C-83A1-F6EECF244321}">
                <p14:modId xmlns:p14="http://schemas.microsoft.com/office/powerpoint/2010/main" val="1650884748"/>
              </p:ext>
            </p:extLst>
          </p:nvPr>
        </p:nvGraphicFramePr>
        <p:xfrm>
          <a:off x="3943350" y="381000"/>
          <a:ext cx="1257300" cy="12573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5651" name="Object 3">
                        <a:extLst>
                          <a:ext uri="{FF2B5EF4-FFF2-40B4-BE49-F238E27FC236}">
                            <a16:creationId xmlns:a16="http://schemas.microsoft.com/office/drawing/2014/main" id="{2D07727A-6885-12EA-D65A-C57B60A43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50" y="381000"/>
                        <a:ext cx="1257300"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7436246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650">
                                            <p:txEl>
                                              <p:pRg st="0" end="0"/>
                                            </p:txEl>
                                          </p:spTgt>
                                        </p:tgtEl>
                                        <p:attrNameLst>
                                          <p:attrName>style.visibility</p:attrName>
                                        </p:attrNameLst>
                                      </p:cBhvr>
                                      <p:to>
                                        <p:strVal val="visible"/>
                                      </p:to>
                                    </p:set>
                                    <p:animEffect transition="in" filter="wipe(left)">
                                      <p:cBhvr>
                                        <p:cTn id="7" dur="500"/>
                                        <p:tgtEl>
                                          <p:spTgt spid="155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5650">
                                            <p:txEl>
                                              <p:pRg st="1" end="1"/>
                                            </p:txEl>
                                          </p:spTgt>
                                        </p:tgtEl>
                                        <p:attrNameLst>
                                          <p:attrName>style.visibility</p:attrName>
                                        </p:attrNameLst>
                                      </p:cBhvr>
                                      <p:to>
                                        <p:strVal val="visible"/>
                                      </p:to>
                                    </p:set>
                                    <p:animEffect transition="in" filter="wipe(left)">
                                      <p:cBhvr>
                                        <p:cTn id="12" dur="500"/>
                                        <p:tgtEl>
                                          <p:spTgt spid="15565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5650">
                                            <p:txEl>
                                              <p:pRg st="2" end="2"/>
                                            </p:txEl>
                                          </p:spTgt>
                                        </p:tgtEl>
                                        <p:attrNameLst>
                                          <p:attrName>style.visibility</p:attrName>
                                        </p:attrNameLst>
                                      </p:cBhvr>
                                      <p:to>
                                        <p:strVal val="visible"/>
                                      </p:to>
                                    </p:set>
                                    <p:animEffect transition="in" filter="wipe(left)">
                                      <p:cBhvr>
                                        <p:cTn id="17" dur="500"/>
                                        <p:tgtEl>
                                          <p:spTgt spid="15565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5650">
                                            <p:txEl>
                                              <p:pRg st="3" end="3"/>
                                            </p:txEl>
                                          </p:spTgt>
                                        </p:tgtEl>
                                        <p:attrNameLst>
                                          <p:attrName>style.visibility</p:attrName>
                                        </p:attrNameLst>
                                      </p:cBhvr>
                                      <p:to>
                                        <p:strVal val="visible"/>
                                      </p:to>
                                    </p:set>
                                    <p:animEffect transition="in" filter="wipe(left)">
                                      <p:cBhvr>
                                        <p:cTn id="22" dur="500"/>
                                        <p:tgtEl>
                                          <p:spTgt spid="155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build="p"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EE7C50-A24F-69A5-1F3C-1FEEE270EE1C}"/>
            </a:ext>
          </a:extLst>
        </p:cNvPr>
        <p:cNvGrpSpPr/>
        <p:nvPr/>
      </p:nvGrpSpPr>
      <p:grpSpPr>
        <a:xfrm>
          <a:off x="0" y="0"/>
          <a:ext cx="0" cy="0"/>
          <a:chOff x="0" y="0"/>
          <a:chExt cx="0" cy="0"/>
        </a:xfrm>
      </p:grpSpPr>
      <p:sp>
        <p:nvSpPr>
          <p:cNvPr id="156674" name="Rectangle 2">
            <a:extLst>
              <a:ext uri="{FF2B5EF4-FFF2-40B4-BE49-F238E27FC236}">
                <a16:creationId xmlns:a16="http://schemas.microsoft.com/office/drawing/2014/main" id="{0390A5F1-6121-EB34-9A5F-D311C070C5CF}"/>
              </a:ext>
            </a:extLst>
          </p:cNvPr>
          <p:cNvSpPr>
            <a:spLocks noGrp="1" noChangeArrowheads="1"/>
          </p:cNvSpPr>
          <p:nvPr>
            <p:ph type="body" idx="1"/>
          </p:nvPr>
        </p:nvSpPr>
        <p:spPr>
          <a:xfrm>
            <a:off x="990600" y="1905000"/>
            <a:ext cx="7543800" cy="4533053"/>
          </a:xfrm>
          <a:noFill/>
          <a:ln/>
          <a:extLst>
            <a:ext uri="{91240B29-F687-4F45-9708-019B960494DF}">
              <a14:hiddenLine xmlns:a14="http://schemas.microsoft.com/office/drawing/2010/main" w="12700">
                <a:solidFill>
                  <a:schemeClr val="tx1"/>
                </a:solidFill>
                <a:miter lim="800000"/>
                <a:headEnd/>
                <a:tailEnd/>
              </a14:hiddenLine>
            </a:ext>
          </a:extLst>
        </p:spPr>
        <p:txBody>
          <a:bodyPr vert="horz" lIns="67858" tIns="33334" rIns="67858" bIns="33334" rtlCol="0">
            <a:noAutofit/>
          </a:bodyPr>
          <a:lstStyle/>
          <a:p>
            <a:pPr>
              <a:buFontTx/>
              <a:buBlip>
                <a:blip r:embed="rId2"/>
              </a:buBlip>
            </a:pPr>
            <a:r>
              <a:rPr lang="en-US" altLang="en-US" sz="3200" dirty="0">
                <a:solidFill>
                  <a:srgbClr val="7030A0"/>
                </a:solidFill>
              </a:rPr>
              <a:t>Having the Conversation</a:t>
            </a:r>
          </a:p>
          <a:p>
            <a:pPr>
              <a:buFontTx/>
              <a:buBlip>
                <a:blip r:embed="rId2"/>
              </a:buBlip>
            </a:pPr>
            <a:r>
              <a:rPr lang="en-US" altLang="en-US" sz="3200" dirty="0">
                <a:solidFill>
                  <a:srgbClr val="7030A0"/>
                </a:solidFill>
              </a:rPr>
              <a:t>Coaching that highlights </a:t>
            </a:r>
            <a:r>
              <a:rPr lang="en-US" altLang="en-US" sz="3200" i="1" dirty="0">
                <a:solidFill>
                  <a:srgbClr val="7030A0"/>
                </a:solidFill>
              </a:rPr>
              <a:t>their</a:t>
            </a:r>
            <a:r>
              <a:rPr lang="en-US" altLang="en-US" sz="3200" dirty="0">
                <a:solidFill>
                  <a:srgbClr val="7030A0"/>
                </a:solidFill>
              </a:rPr>
              <a:t> knowledge and resilience.</a:t>
            </a:r>
          </a:p>
          <a:p>
            <a:pPr>
              <a:buFontTx/>
              <a:buBlip>
                <a:blip r:embed="rId2"/>
              </a:buBlip>
            </a:pPr>
            <a:r>
              <a:rPr lang="en-US" altLang="en-US" sz="3200" dirty="0">
                <a:solidFill>
                  <a:srgbClr val="7030A0"/>
                </a:solidFill>
              </a:rPr>
              <a:t>Carrots – problem solve together and dig for solutions that are meaningful in everyday life.</a:t>
            </a:r>
          </a:p>
          <a:p>
            <a:pPr>
              <a:buFontTx/>
              <a:buBlip>
                <a:blip r:embed="rId2"/>
              </a:buBlip>
            </a:pPr>
            <a:r>
              <a:rPr lang="en-US" altLang="en-US" sz="3200" dirty="0">
                <a:solidFill>
                  <a:srgbClr val="7030A0"/>
                </a:solidFill>
              </a:rPr>
              <a:t>Compassion for the people in our care and ourselves.</a:t>
            </a:r>
          </a:p>
          <a:p>
            <a:pPr>
              <a:buFontTx/>
              <a:buBlip>
                <a:blip r:embed="rId2"/>
              </a:buBlip>
            </a:pPr>
            <a:r>
              <a:rPr lang="en-US" altLang="en-US" sz="3200" dirty="0">
                <a:solidFill>
                  <a:srgbClr val="7030A0"/>
                </a:solidFill>
              </a:rPr>
              <a:t>Connection through – opening the door.</a:t>
            </a:r>
            <a:endParaRPr lang="en-US" altLang="en-US" sz="5400" dirty="0">
              <a:solidFill>
                <a:srgbClr val="7030A0"/>
              </a:solidFill>
            </a:endParaRPr>
          </a:p>
        </p:txBody>
      </p:sp>
      <p:graphicFrame>
        <p:nvGraphicFramePr>
          <p:cNvPr id="156675" name="Object 3">
            <a:extLst>
              <a:ext uri="{FF2B5EF4-FFF2-40B4-BE49-F238E27FC236}">
                <a16:creationId xmlns:a16="http://schemas.microsoft.com/office/drawing/2014/main" id="{C1BD14C9-355B-8939-BECA-C6F78351F2EB}"/>
              </a:ext>
            </a:extLst>
          </p:cNvPr>
          <p:cNvGraphicFramePr>
            <a:graphicFrameLocks noChangeAspect="1"/>
          </p:cNvGraphicFramePr>
          <p:nvPr>
            <p:extLst>
              <p:ext uri="{D42A27DB-BD31-4B8C-83A1-F6EECF244321}">
                <p14:modId xmlns:p14="http://schemas.microsoft.com/office/powerpoint/2010/main" val="340543439"/>
              </p:ext>
            </p:extLst>
          </p:nvPr>
        </p:nvGraphicFramePr>
        <p:xfrm>
          <a:off x="3810000" y="485775"/>
          <a:ext cx="1314450" cy="131445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6675" name="Object 3">
                        <a:extLst>
                          <a:ext uri="{FF2B5EF4-FFF2-40B4-BE49-F238E27FC236}">
                            <a16:creationId xmlns:a16="http://schemas.microsoft.com/office/drawing/2014/main" id="{C1BD14C9-355B-8939-BECA-C6F78351F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5775"/>
                        <a:ext cx="1314450" cy="1314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869128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6674">
                                            <p:txEl>
                                              <p:pRg st="0" end="0"/>
                                            </p:txEl>
                                          </p:spTgt>
                                        </p:tgtEl>
                                        <p:attrNameLst>
                                          <p:attrName>style.visibility</p:attrName>
                                        </p:attrNameLst>
                                      </p:cBhvr>
                                      <p:to>
                                        <p:strVal val="visible"/>
                                      </p:to>
                                    </p:set>
                                    <p:animEffect transition="in" filter="wipe(left)">
                                      <p:cBhvr>
                                        <p:cTn id="7" dur="500"/>
                                        <p:tgtEl>
                                          <p:spTgt spid="156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6674">
                                            <p:txEl>
                                              <p:pRg st="1" end="1"/>
                                            </p:txEl>
                                          </p:spTgt>
                                        </p:tgtEl>
                                        <p:attrNameLst>
                                          <p:attrName>style.visibility</p:attrName>
                                        </p:attrNameLst>
                                      </p:cBhvr>
                                      <p:to>
                                        <p:strVal val="visible"/>
                                      </p:to>
                                    </p:set>
                                    <p:animEffect transition="in" filter="wipe(left)">
                                      <p:cBhvr>
                                        <p:cTn id="12" dur="500"/>
                                        <p:tgtEl>
                                          <p:spTgt spid="1566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6674">
                                            <p:txEl>
                                              <p:pRg st="2" end="2"/>
                                            </p:txEl>
                                          </p:spTgt>
                                        </p:tgtEl>
                                        <p:attrNameLst>
                                          <p:attrName>style.visibility</p:attrName>
                                        </p:attrNameLst>
                                      </p:cBhvr>
                                      <p:to>
                                        <p:strVal val="visible"/>
                                      </p:to>
                                    </p:set>
                                    <p:animEffect transition="in" filter="wipe(left)">
                                      <p:cBhvr>
                                        <p:cTn id="17" dur="500"/>
                                        <p:tgtEl>
                                          <p:spTgt spid="1566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6674">
                                            <p:txEl>
                                              <p:pRg st="3" end="3"/>
                                            </p:txEl>
                                          </p:spTgt>
                                        </p:tgtEl>
                                        <p:attrNameLst>
                                          <p:attrName>style.visibility</p:attrName>
                                        </p:attrNameLst>
                                      </p:cBhvr>
                                      <p:to>
                                        <p:strVal val="visible"/>
                                      </p:to>
                                    </p:set>
                                    <p:animEffect transition="in" filter="wipe(left)">
                                      <p:cBhvr>
                                        <p:cTn id="22" dur="500"/>
                                        <p:tgtEl>
                                          <p:spTgt spid="1566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6674">
                                            <p:txEl>
                                              <p:pRg st="4" end="4"/>
                                            </p:txEl>
                                          </p:spTgt>
                                        </p:tgtEl>
                                        <p:attrNameLst>
                                          <p:attrName>style.visibility</p:attrName>
                                        </p:attrNameLst>
                                      </p:cBhvr>
                                      <p:to>
                                        <p:strVal val="visible"/>
                                      </p:to>
                                    </p:set>
                                    <p:animEffect transition="in" filter="wipe(left)">
                                      <p:cBhvr>
                                        <p:cTn id="27" dur="500"/>
                                        <p:tgtEl>
                                          <p:spTgt spid="1566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1"/>
          </p:nvPr>
        </p:nvSpPr>
        <p:spPr>
          <a:xfrm>
            <a:off x="4191000" y="1401038"/>
            <a:ext cx="4495800" cy="4755922"/>
          </a:xfrm>
        </p:spPr>
        <p:txBody>
          <a:bodyPr>
            <a:normAutofit/>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a:t>
            </a:r>
            <a:r>
              <a:rPr lang="en-US" dirty="0"/>
              <a:t>530-893-8635</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5702872"/>
            <a:ext cx="2971800" cy="947487"/>
          </a:xfrm>
          <a:prstGeom prst="rect">
            <a:avLst/>
          </a:prstGeom>
        </p:spPr>
      </p:pic>
      <p:pic>
        <p:nvPicPr>
          <p:cNvPr id="4" name="Content Placeholder 2">
            <a:extLst>
              <a:ext uri="{FF2B5EF4-FFF2-40B4-BE49-F238E27FC236}">
                <a16:creationId xmlns:a16="http://schemas.microsoft.com/office/drawing/2014/main" id="{EC2DA1CC-1135-6A35-46D4-45D9B79874B0}"/>
              </a:ext>
            </a:extLst>
          </p:cNvPr>
          <p:cNvPicPr>
            <a:picLocks noChangeAspect="1"/>
          </p:cNvPicPr>
          <p:nvPr/>
        </p:nvPicPr>
        <p:blipFill rotWithShape="1">
          <a:blip r:embed="rId6"/>
          <a:srcRect l="7851" r="18482"/>
          <a:stretch/>
        </p:blipFill>
        <p:spPr>
          <a:xfrm>
            <a:off x="609600" y="1417765"/>
            <a:ext cx="3367614" cy="4114279"/>
          </a:xfrm>
          <a:prstGeom prst="rect">
            <a:avLst/>
          </a:prstGeom>
          <a:noFill/>
        </p:spPr>
      </p:pic>
    </p:spTree>
    <p:custDataLst>
      <p:tags r:id="rId1"/>
    </p:custDataLst>
    <p:extLst>
      <p:ext uri="{BB962C8B-B14F-4D97-AF65-F5344CB8AC3E}">
        <p14:creationId xmlns:p14="http://schemas.microsoft.com/office/powerpoint/2010/main" val="268656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lnSpcReduction="10000"/>
          </a:bodyPr>
          <a:lstStyle/>
          <a:p>
            <a:pPr lvl="0" fontAlgn="base"/>
            <a:r>
              <a:rPr lang="en-US" sz="3200" dirty="0"/>
              <a:t>What best describes prediabetes in the U.S.?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Prescribe effective eating patterns</a:t>
            </a:r>
          </a:p>
          <a:p>
            <a:pPr lvl="1"/>
            <a:r>
              <a:rPr lang="en-US" sz="2400" dirty="0"/>
              <a:t>Address inconsistencies in access – leverage technology</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990600" y="5156231"/>
            <a:ext cx="4125896" cy="1287780"/>
          </a:xfrm>
          <a:prstGeom prst="rect">
            <a:avLst/>
          </a:prstGeom>
        </p:spPr>
      </p:pic>
      <p:pic>
        <p:nvPicPr>
          <p:cNvPr id="8" name="Picture 7">
            <a:extLst>
              <a:ext uri="{FF2B5EF4-FFF2-40B4-BE49-F238E27FC236}">
                <a16:creationId xmlns:a16="http://schemas.microsoft.com/office/drawing/2014/main" id="{C4E98878-4021-172D-0B36-B72FFE662642}"/>
              </a:ext>
            </a:extLst>
          </p:cNvPr>
          <p:cNvPicPr>
            <a:picLocks noChangeAspect="1"/>
          </p:cNvPicPr>
          <p:nvPr/>
        </p:nvPicPr>
        <p:blipFill>
          <a:blip r:embed="rId4"/>
          <a:stretch>
            <a:fillRect/>
          </a:stretch>
        </p:blipFill>
        <p:spPr>
          <a:xfrm>
            <a:off x="5410200" y="6233160"/>
            <a:ext cx="3581400" cy="565138"/>
          </a:xfrm>
          <a:prstGeom prst="rect">
            <a:avLst/>
          </a:prstGeom>
        </p:spPr>
      </p:pic>
    </p:spTree>
    <p:extLst>
      <p:ext uri="{BB962C8B-B14F-4D97-AF65-F5344CB8AC3E}">
        <p14:creationId xmlns:p14="http://schemas.microsoft.com/office/powerpoint/2010/main" val="317307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098550"/>
          </a:xfrm>
        </p:spPr>
        <p:txBody>
          <a:bodyPr anchor="b">
            <a:normAutofit fontScale="90000"/>
          </a:bodyPr>
          <a:lstStyle/>
          <a:p>
            <a:pPr>
              <a:lnSpc>
                <a:spcPct val="90000"/>
              </a:lnSpc>
            </a:pPr>
            <a:r>
              <a:rPr lang="en-US" sz="4000" b="1" dirty="0">
                <a:effectLst/>
              </a:rPr>
              <a:t>Standards of Care Update - Back to the Basics and Beyond</a:t>
            </a:r>
            <a:endParaRPr lang="en-US" sz="3700" dirty="0"/>
          </a:p>
        </p:txBody>
      </p:sp>
      <p:sp>
        <p:nvSpPr>
          <p:cNvPr id="3" name="Content Placeholder 2"/>
          <p:cNvSpPr>
            <a:spLocks noGrp="1"/>
          </p:cNvSpPr>
          <p:nvPr>
            <p:ph type="body" sz="half" idx="1"/>
          </p:nvPr>
        </p:nvSpPr>
        <p:spPr>
          <a:xfrm>
            <a:off x="455616" y="1676400"/>
            <a:ext cx="5945184" cy="5265180"/>
          </a:xfrm>
        </p:spPr>
        <p:txBody>
          <a:bodyPr>
            <a:normAutofit fontScale="55000" lnSpcReduction="20000"/>
          </a:bodyPr>
          <a:lstStyle/>
          <a:p>
            <a:pPr marL="0" indent="0">
              <a:lnSpc>
                <a:spcPct val="110000"/>
              </a:lnSpc>
              <a:buNone/>
            </a:pPr>
            <a:r>
              <a:rPr lang="en-US" sz="4400" b="1" dirty="0"/>
              <a:t>Objectives:</a:t>
            </a:r>
          </a:p>
          <a:p>
            <a:pPr lvl="0">
              <a:lnSpc>
                <a:spcPct val="120000"/>
              </a:lnSpc>
            </a:pPr>
            <a:r>
              <a:rPr lang="en-US" dirty="0"/>
              <a:t>Review the changes &amp; updates to the annual ADA </a:t>
            </a:r>
            <a:r>
              <a:rPr lang="en-US" i="1" dirty="0"/>
              <a:t>Standards of Medical Care in Diabetes.</a:t>
            </a:r>
            <a:endParaRPr lang="en-US" dirty="0"/>
          </a:p>
          <a:p>
            <a:pPr lvl="0">
              <a:lnSpc>
                <a:spcPct val="120000"/>
              </a:lnSpc>
            </a:pPr>
            <a:r>
              <a:rPr lang="en-US" dirty="0"/>
              <a:t>Identify the key elements of the standards that improve clinical care for people with diabetes.</a:t>
            </a:r>
          </a:p>
          <a:p>
            <a:pPr lvl="0">
              <a:lnSpc>
                <a:spcPct val="120000"/>
              </a:lnSpc>
            </a:pPr>
            <a:r>
              <a:rPr lang="en-US" dirty="0"/>
              <a:t>Review and discuss appropriate use of the latest medications that address hyperglycemia and cardiorenal health.</a:t>
            </a:r>
          </a:p>
          <a:p>
            <a:pPr lvl="0">
              <a:lnSpc>
                <a:spcPct val="120000"/>
              </a:lnSpc>
            </a:pPr>
            <a:r>
              <a:rPr lang="en-US" dirty="0"/>
              <a:t>Describe a five-step framework to empower people with diabetes to leverage technology to improve outcomes.</a:t>
            </a:r>
          </a:p>
          <a:p>
            <a:pPr lvl="0">
              <a:lnSpc>
                <a:spcPct val="120000"/>
              </a:lnSpc>
            </a:pPr>
            <a:r>
              <a:rPr lang="en-US" dirty="0"/>
              <a:t>Describe how to assess CGM reports and provide collaborative care.</a:t>
            </a:r>
          </a:p>
        </p:txBody>
      </p:sp>
      <p:pic>
        <p:nvPicPr>
          <p:cNvPr id="4" name="Picture 3">
            <a:extLst>
              <a:ext uri="{FF2B5EF4-FFF2-40B4-BE49-F238E27FC236}">
                <a16:creationId xmlns:a16="http://schemas.microsoft.com/office/drawing/2014/main" id="{C92B8834-3FAF-3CA3-8AEB-8830F5E274A0}"/>
              </a:ext>
            </a:extLst>
          </p:cNvPr>
          <p:cNvPicPr>
            <a:picLocks noChangeAspect="1"/>
          </p:cNvPicPr>
          <p:nvPr/>
        </p:nvPicPr>
        <p:blipFill>
          <a:blip r:embed="rId3"/>
          <a:stretch>
            <a:fillRect/>
          </a:stretch>
        </p:blipFill>
        <p:spPr>
          <a:xfrm>
            <a:off x="6607198" y="1600200"/>
            <a:ext cx="2074843" cy="2733207"/>
          </a:xfrm>
          <a:prstGeom prst="rect">
            <a:avLst/>
          </a:prstGeom>
        </p:spPr>
      </p:pic>
    </p:spTree>
    <p:extLst>
      <p:ext uri="{BB962C8B-B14F-4D97-AF65-F5344CB8AC3E}">
        <p14:creationId xmlns:p14="http://schemas.microsoft.com/office/powerpoint/2010/main" val="411172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3A66-68A4-F34B-80B4-274158C17026}"/>
              </a:ext>
            </a:extLst>
          </p:cNvPr>
          <p:cNvSpPr>
            <a:spLocks noGrp="1"/>
          </p:cNvSpPr>
          <p:nvPr>
            <p:ph type="title"/>
          </p:nvPr>
        </p:nvSpPr>
        <p:spPr>
          <a:xfrm>
            <a:off x="457200" y="152400"/>
            <a:ext cx="8229600" cy="1447800"/>
          </a:xfrm>
        </p:spPr>
        <p:txBody>
          <a:bodyPr>
            <a:normAutofit fontScale="90000"/>
          </a:bodyPr>
          <a:lstStyle/>
          <a:p>
            <a:r>
              <a:rPr lang="en-US" dirty="0"/>
              <a:t>Get About 7 Hours of Quality Sleep to Prevent Diabetes</a:t>
            </a:r>
          </a:p>
        </p:txBody>
      </p:sp>
      <p:sp>
        <p:nvSpPr>
          <p:cNvPr id="6" name="Content Placeholder 5">
            <a:extLst>
              <a:ext uri="{FF2B5EF4-FFF2-40B4-BE49-F238E27FC236}">
                <a16:creationId xmlns:a16="http://schemas.microsoft.com/office/drawing/2014/main" id="{F7604553-9616-1862-DFAB-F6A4B3690FA2}"/>
              </a:ext>
            </a:extLst>
          </p:cNvPr>
          <p:cNvSpPr>
            <a:spLocks noGrp="1"/>
          </p:cNvSpPr>
          <p:nvPr>
            <p:ph sz="quarter" idx="1"/>
          </p:nvPr>
        </p:nvSpPr>
        <p:spPr>
          <a:xfrm>
            <a:off x="310046" y="1600200"/>
            <a:ext cx="6319354" cy="5257800"/>
          </a:xfrm>
        </p:spPr>
        <p:txBody>
          <a:bodyPr>
            <a:normAutofit fontScale="92500" lnSpcReduction="10000"/>
          </a:bodyPr>
          <a:lstStyle/>
          <a:p>
            <a:pPr>
              <a:lnSpc>
                <a:spcPct val="120000"/>
              </a:lnSpc>
            </a:pPr>
            <a:r>
              <a:rPr lang="en-US" sz="2800" dirty="0">
                <a:ea typeface="Calibri" panose="020F0502020204030204" pitchFamily="34" charset="0"/>
                <a:cs typeface="Calibri" panose="020F0502020204030204" pitchFamily="34" charset="0"/>
              </a:rPr>
              <a:t>Poor sleep quality was associated with a 40–84% increased risk of developing type 2 diabetes in a meta-analysis.</a:t>
            </a:r>
          </a:p>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Chronotype preference has been linked with many chronic diseases, including type 2 diabetes. </a:t>
            </a:r>
          </a:p>
          <a:p>
            <a:pPr lvl="1">
              <a:lnSpc>
                <a:spcPct val="120000"/>
              </a:lnSpc>
            </a:pPr>
            <a:r>
              <a:rPr lang="en-US" sz="2800" b="0" i="0" dirty="0">
                <a:solidFill>
                  <a:srgbClr val="383636"/>
                </a:solidFill>
                <a:effectLst/>
                <a:ea typeface="Calibri" panose="020F0502020204030204" pitchFamily="34" charset="0"/>
                <a:cs typeface="Calibri" panose="020F0502020204030204" pitchFamily="34" charset="0"/>
              </a:rPr>
              <a:t>For those with a preference for evenings (i.e., going to bed late and getting up late)</a:t>
            </a:r>
          </a:p>
          <a:p>
            <a:pPr lvl="2">
              <a:lnSpc>
                <a:spcPct val="120000"/>
              </a:lnSpc>
            </a:pPr>
            <a:r>
              <a:rPr lang="en-US" sz="2200" b="0" i="0" dirty="0">
                <a:solidFill>
                  <a:srgbClr val="383636"/>
                </a:solidFill>
                <a:effectLst/>
                <a:ea typeface="Calibri" panose="020F0502020204030204" pitchFamily="34" charset="0"/>
                <a:cs typeface="Calibri" panose="020F0502020204030204" pitchFamily="34" charset="0"/>
              </a:rPr>
              <a:t>2.5-fold higher odds ratio for type 2 diabetes than for those with a preference for mornings (i.e., going to bed early and getting up early),</a:t>
            </a:r>
          </a:p>
          <a:p>
            <a:pPr lvl="2">
              <a:lnSpc>
                <a:spcPct val="120000"/>
              </a:lnSpc>
            </a:pPr>
            <a:r>
              <a:rPr lang="en-US" sz="2200" dirty="0">
                <a:solidFill>
                  <a:srgbClr val="383636"/>
                </a:solidFill>
                <a:ea typeface="Calibri" panose="020F0502020204030204" pitchFamily="34" charset="0"/>
                <a:cs typeface="Calibri" panose="020F0502020204030204" pitchFamily="34" charset="0"/>
              </a:rPr>
              <a:t>I</a:t>
            </a:r>
            <a:r>
              <a:rPr lang="en-US" sz="2200" b="0" i="0" dirty="0">
                <a:solidFill>
                  <a:srgbClr val="383636"/>
                </a:solidFill>
                <a:effectLst/>
                <a:ea typeface="Calibri" panose="020F0502020204030204" pitchFamily="34" charset="0"/>
                <a:cs typeface="Calibri" panose="020F0502020204030204" pitchFamily="34" charset="0"/>
              </a:rPr>
              <a:t>ndependent of sleep duration and sleep sufficiency</a:t>
            </a:r>
            <a:endParaRPr lang="en-US" sz="2200" dirty="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065A515-D56A-7221-3CC1-AFD2BA8BC212}"/>
              </a:ext>
            </a:extLst>
          </p:cNvPr>
          <p:cNvPicPr>
            <a:picLocks noChangeAspect="1"/>
          </p:cNvPicPr>
          <p:nvPr/>
        </p:nvPicPr>
        <p:blipFill>
          <a:blip r:embed="rId2"/>
          <a:stretch>
            <a:fillRect/>
          </a:stretch>
        </p:blipFill>
        <p:spPr>
          <a:xfrm>
            <a:off x="6370320" y="4343400"/>
            <a:ext cx="2458718" cy="244784"/>
          </a:xfrm>
          <a:prstGeom prst="rect">
            <a:avLst/>
          </a:prstGeom>
        </p:spPr>
      </p:pic>
      <p:pic>
        <p:nvPicPr>
          <p:cNvPr id="9" name="Picture 8" descr="Elderly man relaxing outdoor">
            <a:extLst>
              <a:ext uri="{FF2B5EF4-FFF2-40B4-BE49-F238E27FC236}">
                <a16:creationId xmlns:a16="http://schemas.microsoft.com/office/drawing/2014/main" id="{36204B16-B906-5176-F00B-6BBD249E82F5}"/>
              </a:ext>
            </a:extLst>
          </p:cNvPr>
          <p:cNvPicPr>
            <a:picLocks noChangeAspect="1"/>
          </p:cNvPicPr>
          <p:nvPr/>
        </p:nvPicPr>
        <p:blipFill>
          <a:blip r:embed="rId3" cstate="print">
            <a:extLst>
              <a:ext uri="{28A0092B-C50C-407E-A947-70E740481C1C}">
                <a14:useLocalDpi xmlns:a14="http://schemas.microsoft.com/office/drawing/2010/main" val="0"/>
              </a:ext>
            </a:extLst>
          </a:blip>
          <a:srcRect l="-2564" r="37606"/>
          <a:stretch/>
        </p:blipFill>
        <p:spPr>
          <a:xfrm>
            <a:off x="6370320" y="1752600"/>
            <a:ext cx="2316480" cy="2438400"/>
          </a:xfrm>
          <a:prstGeom prst="rect">
            <a:avLst/>
          </a:prstGeom>
        </p:spPr>
      </p:pic>
      <p:pic>
        <p:nvPicPr>
          <p:cNvPr id="10" name="Picture 9">
            <a:extLst>
              <a:ext uri="{FF2B5EF4-FFF2-40B4-BE49-F238E27FC236}">
                <a16:creationId xmlns:a16="http://schemas.microsoft.com/office/drawing/2014/main" id="{D3C0F20C-BBA2-FD50-7CC3-95A529267257}"/>
              </a:ext>
            </a:extLst>
          </p:cNvPr>
          <p:cNvPicPr>
            <a:picLocks noChangeAspect="1"/>
          </p:cNvPicPr>
          <p:nvPr/>
        </p:nvPicPr>
        <p:blipFill>
          <a:blip r:embed="rId4"/>
          <a:stretch>
            <a:fillRect/>
          </a:stretch>
        </p:blipFill>
        <p:spPr>
          <a:xfrm>
            <a:off x="6370320" y="4268594"/>
            <a:ext cx="2621280" cy="413633"/>
          </a:xfrm>
          <a:prstGeom prst="rect">
            <a:avLst/>
          </a:prstGeom>
        </p:spPr>
      </p:pic>
      <p:sp>
        <p:nvSpPr>
          <p:cNvPr id="3" name="TextBox 2">
            <a:extLst>
              <a:ext uri="{FF2B5EF4-FFF2-40B4-BE49-F238E27FC236}">
                <a16:creationId xmlns:a16="http://schemas.microsoft.com/office/drawing/2014/main" id="{DCAB0B5F-26B2-BBF6-BF9C-8682A6CBDE65}"/>
              </a:ext>
            </a:extLst>
          </p:cNvPr>
          <p:cNvSpPr txBox="1"/>
          <p:nvPr/>
        </p:nvSpPr>
        <p:spPr>
          <a:xfrm>
            <a:off x="6547954" y="4757033"/>
            <a:ext cx="2286000" cy="1754326"/>
          </a:xfrm>
          <a:prstGeom prst="rect">
            <a:avLst/>
          </a:prstGeom>
          <a:noFill/>
        </p:spPr>
        <p:txBody>
          <a:bodyPr wrap="square" rtlCol="0">
            <a:spAutoFit/>
          </a:bodyPr>
          <a:lstStyle/>
          <a:p>
            <a:r>
              <a:rPr lang="en-US" b="0" i="1" dirty="0">
                <a:solidFill>
                  <a:srgbClr val="0070C0"/>
                </a:solidFill>
                <a:effectLst/>
                <a:latin typeface="Helvetica Neue"/>
              </a:rPr>
              <a:t>The composition of the gut microbiome may also affect the likelihood of developing type 2 diabetes.</a:t>
            </a:r>
            <a:endParaRPr lang="en-US" i="1" dirty="0">
              <a:solidFill>
                <a:srgbClr val="0070C0"/>
              </a:solidFill>
            </a:endParaRPr>
          </a:p>
        </p:txBody>
      </p:sp>
    </p:spTree>
    <p:extLst>
      <p:ext uri="{BB962C8B-B14F-4D97-AF65-F5344CB8AC3E}">
        <p14:creationId xmlns:p14="http://schemas.microsoft.com/office/powerpoint/2010/main" val="4216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US" sz="4000" dirty="0"/>
              <a:t>3. Pharmacologic Interventions</a:t>
            </a:r>
          </a:p>
        </p:txBody>
      </p:sp>
      <p:sp>
        <p:nvSpPr>
          <p:cNvPr id="74755" name="Rectangle 3"/>
          <p:cNvSpPr>
            <a:spLocks noGrp="1" noChangeArrowheads="1"/>
          </p:cNvSpPr>
          <p:nvPr>
            <p:ph sz="quarter" idx="1"/>
          </p:nvPr>
        </p:nvSpPr>
        <p:spPr>
          <a:xfrm>
            <a:off x="457200" y="1219199"/>
            <a:ext cx="4041648" cy="5285637"/>
          </a:xfrm>
        </p:spPr>
        <p:txBody>
          <a:bodyPr>
            <a:normAutofit/>
          </a:bodyPr>
          <a:lstStyle/>
          <a:p>
            <a:r>
              <a:rPr lang="en-US" sz="2800" dirty="0">
                <a:solidFill>
                  <a:srgbClr val="0070C0"/>
                </a:solidFill>
              </a:rPr>
              <a:t>Use more intensive approach for high-risk individuals: </a:t>
            </a:r>
          </a:p>
          <a:p>
            <a:pPr lvl="1" eaLnBrk="1" hangingPunct="1"/>
            <a:r>
              <a:rPr lang="en-US" sz="2400" dirty="0"/>
              <a:t>BMI of 35+</a:t>
            </a:r>
          </a:p>
          <a:p>
            <a:pPr lvl="1" eaLnBrk="1" hangingPunct="1"/>
            <a:r>
              <a:rPr lang="en-US" sz="2400" dirty="0">
                <a:solidFill>
                  <a:srgbClr val="0070C0"/>
                </a:solidFill>
              </a:rPr>
              <a:t>If A1C is ~6.0 or FPG is 110</a:t>
            </a:r>
          </a:p>
          <a:p>
            <a:pPr lvl="1" eaLnBrk="1" hangingPunct="1"/>
            <a:r>
              <a:rPr lang="en-US" sz="2400" dirty="0"/>
              <a:t>History of GDM</a:t>
            </a:r>
          </a:p>
          <a:p>
            <a:pPr eaLnBrk="1" hangingPunct="1"/>
            <a:r>
              <a:rPr lang="en-US" sz="2400" dirty="0"/>
              <a:t>No FDA approved med for prevention (off label)</a:t>
            </a:r>
          </a:p>
          <a:p>
            <a:pPr eaLnBrk="1" hangingPunct="1"/>
            <a:r>
              <a:rPr lang="en-US" sz="2400" dirty="0"/>
              <a:t>Consider Metformin Therapy for Prediabetes</a:t>
            </a:r>
          </a:p>
          <a:p>
            <a:pPr lvl="1"/>
            <a:r>
              <a:rPr lang="en-US" sz="2400" dirty="0"/>
              <a:t>Monitor B12 level </a:t>
            </a:r>
            <a:r>
              <a:rPr lang="en-US" sz="2000" dirty="0"/>
              <a:t>(</a:t>
            </a:r>
            <a:r>
              <a:rPr lang="en-US" sz="2000" dirty="0" err="1"/>
              <a:t>esp</a:t>
            </a:r>
            <a:r>
              <a:rPr lang="en-US" sz="20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a:bodyPr>
          <a:lstStyle/>
          <a:p>
            <a:r>
              <a:rPr lang="en-US" sz="2800" dirty="0"/>
              <a:t>CV Risk Mitigation important.</a:t>
            </a:r>
          </a:p>
          <a:p>
            <a:r>
              <a:rPr lang="en-US" sz="2800" dirty="0"/>
              <a:t>Statin can increase BG, stop if notice elevation</a:t>
            </a:r>
          </a:p>
          <a:p>
            <a:r>
              <a:rPr lang="en-US" sz="2800" dirty="0"/>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34000" y="4551799"/>
            <a:ext cx="2664014" cy="2060448"/>
          </a:xfrm>
          <a:prstGeom prst="rect">
            <a:avLst/>
          </a:prstGeom>
        </p:spPr>
      </p:pic>
      <p:pic>
        <p:nvPicPr>
          <p:cNvPr id="3" name="Picture 2">
            <a:extLst>
              <a:ext uri="{FF2B5EF4-FFF2-40B4-BE49-F238E27FC236}">
                <a16:creationId xmlns:a16="http://schemas.microsoft.com/office/drawing/2014/main" id="{7F76F016-305C-8E7B-CF02-DBE68119275D}"/>
              </a:ext>
            </a:extLst>
          </p:cNvPr>
          <p:cNvPicPr>
            <a:picLocks noChangeAspect="1"/>
          </p:cNvPicPr>
          <p:nvPr/>
        </p:nvPicPr>
        <p:blipFill>
          <a:blip r:embed="rId5"/>
          <a:stretch>
            <a:fillRect/>
          </a:stretch>
        </p:blipFill>
        <p:spPr>
          <a:xfrm>
            <a:off x="1027145" y="6298019"/>
            <a:ext cx="2621280" cy="413633"/>
          </a:xfrm>
          <a:prstGeom prst="rect">
            <a:avLst/>
          </a:prstGeom>
        </p:spPr>
      </p:pic>
    </p:spTree>
    <p:custDataLst>
      <p:tags r:id="rId1"/>
    </p:custDataLst>
    <p:extLst>
      <p:ext uri="{BB962C8B-B14F-4D97-AF65-F5344CB8AC3E}">
        <p14:creationId xmlns:p14="http://schemas.microsoft.com/office/powerpoint/2010/main" val="133680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4" name="Picture 3">
            <a:extLst>
              <a:ext uri="{FF2B5EF4-FFF2-40B4-BE49-F238E27FC236}">
                <a16:creationId xmlns:a16="http://schemas.microsoft.com/office/drawing/2014/main" id="{F0B42689-1FF0-546B-447C-0401C6CD28E1}"/>
              </a:ext>
            </a:extLst>
          </p:cNvPr>
          <p:cNvPicPr>
            <a:picLocks noChangeAspect="1"/>
          </p:cNvPicPr>
          <p:nvPr/>
        </p:nvPicPr>
        <p:blipFill>
          <a:blip r:embed="rId2"/>
          <a:stretch>
            <a:fillRect/>
          </a:stretch>
        </p:blipFill>
        <p:spPr>
          <a:xfrm>
            <a:off x="457200" y="0"/>
            <a:ext cx="8245406" cy="6858000"/>
          </a:xfrm>
          <a:prstGeom prst="rect">
            <a:avLst/>
          </a:prstGeom>
        </p:spPr>
      </p:pic>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78465501-91A6-04FF-B834-C3AF89F41941}"/>
              </a:ext>
            </a:extLst>
          </p:cNvPr>
          <p:cNvPicPr>
            <a:picLocks noChangeAspect="1"/>
          </p:cNvPicPr>
          <p:nvPr/>
        </p:nvPicPr>
        <p:blipFill>
          <a:blip r:embed="rId4"/>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97AC8CBE-D141-A170-7F3A-5F9B52A72221}"/>
              </a:ext>
            </a:extLst>
          </p:cNvPr>
          <p:cNvSpPr/>
          <p:nvPr/>
        </p:nvSpPr>
        <p:spPr>
          <a:xfrm flipH="1">
            <a:off x="6109798" y="1188952"/>
            <a:ext cx="3034202"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3276600" y="104718"/>
            <a:ext cx="5410200" cy="1266882"/>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3429000" y="1600200"/>
            <a:ext cx="5578780" cy="4920342"/>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lvl="1">
              <a:buFont typeface="Arial"/>
              <a:buChar char="–"/>
              <a:defRPr/>
            </a:pPr>
            <a:r>
              <a:rPr lang="en-US" sz="2400" dirty="0"/>
              <a:t> </a:t>
            </a:r>
            <a:r>
              <a:rPr lang="en-US" sz="2400" dirty="0">
                <a:solidFill>
                  <a:srgbClr val="0070C0"/>
                </a:solidFill>
              </a:rPr>
              <a:t>Check B12 levels at intervals especially if anemia or neuropathy.</a:t>
            </a:r>
          </a:p>
          <a:p>
            <a:pPr>
              <a:buFont typeface="Arial"/>
              <a:buChar char="•"/>
              <a:defRPr/>
            </a:pPr>
            <a:r>
              <a:rPr lang="en-US" sz="2400" dirty="0"/>
              <a:t>If ASCVD, HF or CKD or high ASCVD risk, use SGLT2i or GLP-1 RA +/- metformin</a:t>
            </a:r>
          </a:p>
          <a:p>
            <a:pPr>
              <a:buFont typeface="Arial"/>
              <a:buChar char="•"/>
              <a:defRPr/>
            </a:pPr>
            <a:r>
              <a:rPr lang="en-US" sz="2400" dirty="0"/>
              <a:t>If A1C ≥ 8.5%, consider combo therapy.</a:t>
            </a:r>
          </a:p>
        </p:txBody>
      </p:sp>
      <p:pic>
        <p:nvPicPr>
          <p:cNvPr id="10" name="Picture 9">
            <a:extLst>
              <a:ext uri="{FF2B5EF4-FFF2-40B4-BE49-F238E27FC236}">
                <a16:creationId xmlns:a16="http://schemas.microsoft.com/office/drawing/2014/main" id="{0A86918F-7D2F-5E75-6D19-F002351281A2}"/>
              </a:ext>
            </a:extLst>
          </p:cNvPr>
          <p:cNvPicPr>
            <a:picLocks noChangeAspect="1"/>
          </p:cNvPicPr>
          <p:nvPr/>
        </p:nvPicPr>
        <p:blipFill>
          <a:blip r:embed="rId3"/>
          <a:stretch>
            <a:fillRect/>
          </a:stretch>
        </p:blipFill>
        <p:spPr>
          <a:xfrm>
            <a:off x="5020155" y="6008497"/>
            <a:ext cx="2396469" cy="637949"/>
          </a:xfrm>
          <a:prstGeom prst="rect">
            <a:avLst/>
          </a:prstGeom>
        </p:spPr>
      </p:pic>
      <p:pic>
        <p:nvPicPr>
          <p:cNvPr id="11" name="Picture 10">
            <a:extLst>
              <a:ext uri="{FF2B5EF4-FFF2-40B4-BE49-F238E27FC236}">
                <a16:creationId xmlns:a16="http://schemas.microsoft.com/office/drawing/2014/main" id="{BF7209CA-49B7-D22C-A2A8-E781C08F4F48}"/>
              </a:ext>
            </a:extLst>
          </p:cNvPr>
          <p:cNvPicPr>
            <a:picLocks noChangeAspect="1"/>
          </p:cNvPicPr>
          <p:nvPr/>
        </p:nvPicPr>
        <p:blipFill>
          <a:blip r:embed="rId4"/>
          <a:stretch>
            <a:fillRect/>
          </a:stretch>
        </p:blipFill>
        <p:spPr>
          <a:xfrm>
            <a:off x="120044" y="96095"/>
            <a:ext cx="2927956" cy="6587732"/>
          </a:xfrm>
          <a:prstGeom prst="rect">
            <a:avLst/>
          </a:prstGeom>
        </p:spPr>
      </p:pic>
      <p:sp>
        <p:nvSpPr>
          <p:cNvPr id="12" name="Oval 11">
            <a:extLst>
              <a:ext uri="{FF2B5EF4-FFF2-40B4-BE49-F238E27FC236}">
                <a16:creationId xmlns:a16="http://schemas.microsoft.com/office/drawing/2014/main" id="{61E90929-7E55-DA17-4F1C-B3AA4D65557B}"/>
              </a:ext>
            </a:extLst>
          </p:cNvPr>
          <p:cNvSpPr/>
          <p:nvPr/>
        </p:nvSpPr>
        <p:spPr>
          <a:xfrm>
            <a:off x="914400" y="96094"/>
            <a:ext cx="2514600"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7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238179609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4" y="1337612"/>
            <a:ext cx="7194645" cy="5520387"/>
          </a:xfrm>
        </p:spPr>
        <p:txBody>
          <a:bodyPr>
            <a:normAutofit fontScale="85000" lnSpcReduction="1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Dosing: 4-8 mg daily</a:t>
            </a:r>
          </a:p>
          <a:p>
            <a:pPr lvl="2" eaLnBrk="1" hangingPunct="1">
              <a:lnSpc>
                <a:spcPct val="110000"/>
              </a:lnSpc>
              <a:defRPr/>
            </a:pPr>
            <a:endParaRPr lang="en-US" dirty="0"/>
          </a:p>
          <a:p>
            <a:pPr lvl="2" eaLnBrk="1" hangingPunct="1">
              <a:lnSpc>
                <a:spcPct val="110000"/>
              </a:lnSpc>
              <a:defRPr/>
            </a:pPr>
            <a:endParaRPr lang="en-US" dirty="0"/>
          </a:p>
          <a:p>
            <a:pPr eaLnBrk="1" hangingPunct="1">
              <a:lnSpc>
                <a:spcPct val="110000"/>
              </a:lnSpc>
              <a:defRPr/>
            </a:pPr>
            <a:endParaRPr lang="en-US" sz="2400" b="1" dirty="0"/>
          </a:p>
          <a:p>
            <a:pPr eaLnBrk="1" hangingPunct="1">
              <a:lnSpc>
                <a:spcPct val="110000"/>
              </a:lnSpc>
              <a:defRPr/>
            </a:pPr>
            <a:r>
              <a:rPr lang="en-US" sz="2400" b="1" dirty="0"/>
              <a:t>Efficacy/ Considerations</a:t>
            </a:r>
            <a:r>
              <a:rPr lang="en-US" sz="2100" dirty="0"/>
              <a:t>  </a:t>
            </a:r>
          </a:p>
          <a:p>
            <a:pPr lvl="1" eaLnBrk="1" hangingPunct="1">
              <a:lnSpc>
                <a:spcPct val="110000"/>
              </a:lnSpc>
              <a:defRPr/>
            </a:pPr>
            <a:r>
              <a:rPr lang="en-US" sz="2100" dirty="0"/>
              <a:t>Reduce A1C ~0.5-1.0%</a:t>
            </a:r>
          </a:p>
          <a:p>
            <a:pPr lvl="1" eaLnBrk="1" hangingPunct="1">
              <a:lnSpc>
                <a:spcPct val="110000"/>
              </a:lnSpc>
              <a:defRPr/>
            </a:pPr>
            <a:r>
              <a:rPr lang="en-US" sz="2100" dirty="0"/>
              <a:t>6 weeks for maximum effect</a:t>
            </a:r>
          </a:p>
          <a:p>
            <a:pPr lvl="1" eaLnBrk="1" hangingPunct="1">
              <a:lnSpc>
                <a:spcPct val="110000"/>
              </a:lnSpc>
              <a:defRPr/>
            </a:pPr>
            <a:r>
              <a:rPr lang="en-US" sz="2100" dirty="0"/>
              <a:t>Actos $5 a month</a:t>
            </a:r>
          </a:p>
          <a:p>
            <a:pPr lvl="1" eaLnBrk="1" hangingPunct="1">
              <a:lnSpc>
                <a:spcPct val="110000"/>
              </a:lnSpc>
              <a:defRPr/>
            </a:pPr>
            <a:r>
              <a:rPr lang="en-US" sz="21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Pioglitazone (Actos)</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184" y="1253188"/>
            <a:ext cx="1906816" cy="4267200"/>
          </a:xfrm>
          <a:prstGeom prst="rect">
            <a:avLst/>
          </a:prstGeom>
        </p:spPr>
      </p:pic>
      <p:pic>
        <p:nvPicPr>
          <p:cNvPr id="6" name="Picture 5">
            <a:extLst>
              <a:ext uri="{FF2B5EF4-FFF2-40B4-BE49-F238E27FC236}">
                <a16:creationId xmlns:a16="http://schemas.microsoft.com/office/drawing/2014/main" id="{F68ECF85-3E51-7C0A-116A-6EACE87649D4}"/>
              </a:ext>
            </a:extLst>
          </p:cNvPr>
          <p:cNvPicPr>
            <a:picLocks noChangeAspect="1"/>
          </p:cNvPicPr>
          <p:nvPr/>
        </p:nvPicPr>
        <p:blipFill>
          <a:blip r:embed="rId5"/>
          <a:stretch>
            <a:fillRect/>
          </a:stretch>
        </p:blipFill>
        <p:spPr>
          <a:xfrm>
            <a:off x="609600" y="3962400"/>
            <a:ext cx="6881472" cy="1190254"/>
          </a:xfrm>
          <a:prstGeom prst="rect">
            <a:avLst/>
          </a:prstGeom>
        </p:spPr>
      </p:pic>
    </p:spTree>
    <p:custDataLst>
      <p:tags r:id="rId1"/>
    </p:custDataLst>
    <p:extLst>
      <p:ext uri="{BB962C8B-B14F-4D97-AF65-F5344CB8AC3E}">
        <p14:creationId xmlns:p14="http://schemas.microsoft.com/office/powerpoint/2010/main" val="31035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a:t>
            </a:r>
          </a:p>
        </p:txBody>
      </p:sp>
      <p:sp>
        <p:nvSpPr>
          <p:cNvPr id="3" name="Content Placeholder 2"/>
          <p:cNvSpPr>
            <a:spLocks noGrp="1"/>
          </p:cNvSpPr>
          <p:nvPr>
            <p:ph sz="quarter" idx="1"/>
          </p:nvPr>
        </p:nvSpPr>
        <p:spPr>
          <a:xfrm>
            <a:off x="457200" y="1219200"/>
            <a:ext cx="6629400" cy="4937760"/>
          </a:xfrm>
        </p:spPr>
        <p:txBody>
          <a:bodyPr>
            <a:normAutofit fontScale="85000" lnSpcReduction="20000"/>
          </a:bodyPr>
          <a:lstStyle/>
          <a:p>
            <a:pPr lvl="0"/>
            <a:r>
              <a:rPr lang="en-US" dirty="0"/>
              <a:t>JR is started on Metformin 500mg BID. Which of the following is true?</a:t>
            </a:r>
          </a:p>
          <a:p>
            <a:pPr marL="514350" lvl="0" indent="-514350">
              <a:buFont typeface="+mj-lt"/>
              <a:buAutoNum type="alphaLcPeriod"/>
            </a:pPr>
            <a:r>
              <a:rPr lang="en-US" dirty="0"/>
              <a:t>Hold metformin if blood glucose below 90 mg/dl.</a:t>
            </a:r>
          </a:p>
          <a:p>
            <a:pPr marL="514350" lvl="0" indent="-514350">
              <a:buFont typeface="+mj-lt"/>
              <a:buAutoNum type="alphaLcPeriod"/>
            </a:pPr>
            <a:r>
              <a:rPr lang="en-US" dirty="0"/>
              <a:t>Evaluate B12 levels before starting medication.</a:t>
            </a:r>
          </a:p>
          <a:p>
            <a:pPr marL="514350" lvl="0" indent="-514350">
              <a:buFont typeface="+mj-lt"/>
              <a:buAutoNum type="alphaLcPeriod"/>
            </a:pPr>
            <a:r>
              <a:rPr lang="en-US" dirty="0"/>
              <a:t>Metformin is considered weight neutral</a:t>
            </a:r>
          </a:p>
          <a:p>
            <a:pPr marL="514350" lvl="0" indent="-514350">
              <a:buFont typeface="+mj-lt"/>
              <a:buAutoNum type="alphaLcPeriod"/>
            </a:pPr>
            <a:r>
              <a:rPr lang="en-US" dirty="0"/>
              <a:t>Metformin can cause kidney damage, so increase fluid intake</a:t>
            </a:r>
          </a:p>
          <a:p>
            <a:pPr marL="514350" lvl="0" indent="-514350">
              <a:buFont typeface="+mj-lt"/>
              <a:buAutoNum type="alphaLcPeriod"/>
            </a:pPr>
            <a:endParaRPr lang="en-US" dirty="0"/>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7145008" y="1412195"/>
            <a:ext cx="1541792" cy="2283142"/>
          </a:xfrm>
          <a:prstGeom prst="rect">
            <a:avLst/>
          </a:prstGeom>
        </p:spPr>
      </p:pic>
    </p:spTree>
    <p:custDataLst>
      <p:tags r:id="rId1"/>
    </p:custDataLst>
    <p:extLst>
      <p:ext uri="{BB962C8B-B14F-4D97-AF65-F5344CB8AC3E}">
        <p14:creationId xmlns:p14="http://schemas.microsoft.com/office/powerpoint/2010/main" val="33484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416823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3" name="Picture 2" descr="A screenshot of a social media post&#10;&#10;Description automatically generated">
            <a:extLst>
              <a:ext uri="{FF2B5EF4-FFF2-40B4-BE49-F238E27FC236}">
                <a16:creationId xmlns:a16="http://schemas.microsoft.com/office/drawing/2014/main" id="{DA7CE972-D8B7-1F75-4759-9C4881812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22" y="2057400"/>
            <a:ext cx="2749378" cy="3097163"/>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27" y="348307"/>
            <a:ext cx="8396173" cy="798311"/>
          </a:xfrm>
        </p:spPr>
        <p:txBody>
          <a:bodyPr>
            <a:normAutofit/>
          </a:bodyPr>
          <a:lstStyle/>
          <a:p>
            <a:r>
              <a:rPr lang="en-US" sz="3300" dirty="0"/>
              <a:t>Type 1 –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6873662" cy="6124754"/>
          </a:xfrm>
          <a:prstGeom prst="rect">
            <a:avLst/>
          </a:prstGeom>
          <a:noFill/>
        </p:spPr>
        <p:txBody>
          <a:bodyPr wrap="square" rtlCol="0">
            <a:spAutoFit/>
          </a:bodyPr>
          <a:lstStyle/>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Auto-immune pancreatic beta cells destruction </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Most commonly expressed at age 10 - 14</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Insulin sensitive (require 0.5 - 1.0 units/kg/day)</a:t>
            </a:r>
            <a:endParaRPr lang="en-US" sz="2400" b="1"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Expression due to a combo of genes and environment:</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Autoimmunity tends to run in families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Exposure to virus or other environmental factors</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Signs can include: </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Increased thirst and hunger</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Frequent urination or new bed-wetting at </a:t>
            </a:r>
            <a:r>
              <a:rPr lang="en-US" sz="2400" dirty="0" err="1">
                <a:latin typeface="Arial" panose="020B0604020202020204" pitchFamily="34" charset="0"/>
                <a:cs typeface="Arial" panose="020B0604020202020204" pitchFamily="34" charset="0"/>
              </a:rPr>
              <a:t>hs</a:t>
            </a:r>
            <a:endParaRPr lang="en-US" sz="2400" dirty="0">
              <a:latin typeface="Arial" panose="020B0604020202020204" pitchFamily="34" charset="0"/>
              <a:cs typeface="Arial" panose="020B0604020202020204" pitchFamily="34" charset="0"/>
            </a:endParaRP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Unintended weight loss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Fatigue and irritability</a:t>
            </a:r>
          </a:p>
          <a:p>
            <a:pPr>
              <a:spcAft>
                <a:spcPts val="450"/>
              </a:spcAft>
            </a:pPr>
            <a:endParaRPr lang="en-US" sz="15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29</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3"/>
          <a:stretch>
            <a:fillRect/>
          </a:stretch>
        </p:blipFill>
        <p:spPr>
          <a:xfrm>
            <a:off x="7027483" y="2682384"/>
            <a:ext cx="1881404" cy="2622404"/>
          </a:xfrm>
          <a:prstGeom prst="rect">
            <a:avLst/>
          </a:prstGeom>
        </p:spPr>
      </p:pic>
    </p:spTree>
    <p:extLst>
      <p:ext uri="{BB962C8B-B14F-4D97-AF65-F5344CB8AC3E}">
        <p14:creationId xmlns:p14="http://schemas.microsoft.com/office/powerpoint/2010/main" val="106219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04800"/>
            <a:ext cx="8153400" cy="1143000"/>
          </a:xfrm>
        </p:spPr>
        <p:txBody>
          <a:bodyPr/>
          <a:lstStyle/>
          <a:p>
            <a:r>
              <a:rPr lang="en-US" dirty="0"/>
              <a:t>Poll 5. What Kind of Diabetes? </a:t>
            </a:r>
          </a:p>
        </p:txBody>
      </p:sp>
      <p:sp>
        <p:nvSpPr>
          <p:cNvPr id="1051651" name="Rectangle 3"/>
          <p:cNvSpPr>
            <a:spLocks noGrp="1" noChangeArrowheads="1"/>
          </p:cNvSpPr>
          <p:nvPr>
            <p:ph type="body" idx="1"/>
          </p:nvPr>
        </p:nvSpPr>
        <p:spPr>
          <a:xfrm>
            <a:off x="3200400" y="1600200"/>
            <a:ext cx="5486400" cy="4876800"/>
          </a:xfrm>
        </p:spPr>
        <p:txBody>
          <a:bodyPr>
            <a:normAutofit fontScale="62500" lnSpcReduction="20000"/>
          </a:bodyPr>
          <a:lstStyle/>
          <a:p>
            <a:pPr marL="609600" indent="-609600">
              <a:lnSpc>
                <a:spcPct val="120000"/>
              </a:lnSpc>
              <a:buFont typeface="Wingdings" panose="05000000000000000000" pitchFamily="2" charset="2"/>
              <a:buNone/>
              <a:defRPr/>
            </a:pPr>
            <a:r>
              <a:rPr lang="en-US" dirty="0"/>
              <a:t>AJ, a 29 year old female admitted to the ICU with a blood glucose of 476 mg/dl and a pH of 7.1. (normal pH 7.35-7.45). Lost 13 pounds, BMI 23.</a:t>
            </a:r>
          </a:p>
          <a:p>
            <a:pPr marL="0" marR="0" lvl="0" indent="0">
              <a:lnSpc>
                <a:spcPct val="120000"/>
              </a:lnSpc>
              <a:spcBef>
                <a:spcPts val="0"/>
              </a:spcBef>
              <a:spcAft>
                <a:spcPts val="0"/>
              </a:spcAft>
              <a:buNone/>
              <a:tabLst>
                <a:tab pos="457200" algn="l"/>
              </a:tabLst>
            </a:pPr>
            <a:r>
              <a:rPr lang="en-US" dirty="0"/>
              <a:t>What further testing is needed to determine if person has type 1 or type 2 diabetes?</a:t>
            </a:r>
          </a:p>
          <a:p>
            <a:pPr marL="0" marR="0" lvl="0" indent="0">
              <a:lnSpc>
                <a:spcPct val="120000"/>
              </a:lnSpc>
              <a:spcBef>
                <a:spcPts val="0"/>
              </a:spcBef>
              <a:spcAft>
                <a:spcPts val="0"/>
              </a:spcAft>
              <a:buNone/>
              <a:tabLst>
                <a:tab pos="457200" algn="l"/>
              </a:tabLst>
            </a:pPr>
            <a:r>
              <a:rPr lang="en-US" dirty="0"/>
              <a:t> </a:t>
            </a: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A. Glutamic acid decarboxylase</a:t>
            </a:r>
            <a:endParaRPr lang="en-US" dirty="0">
              <a:solidFill>
                <a:srgbClr val="000000"/>
              </a:solidFill>
              <a:effectLst/>
              <a:latin typeface="Calibri" panose="020F0502020204030204" pitchFamily="34" charset="0"/>
              <a:ea typeface="Calibri" panose="020F0502020204030204" pitchFamily="34" charset="0"/>
            </a:endParaRP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B. Beta cells auto antibodies </a:t>
            </a: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C. </a:t>
            </a: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p>
          <a:p>
            <a:pPr marL="0" marR="0" lvl="0" indent="0">
              <a:lnSpc>
                <a:spcPct val="120000"/>
              </a:lnSpc>
              <a:spcBef>
                <a:spcPts val="0"/>
              </a:spcBef>
              <a:spcAft>
                <a:spcPts val="0"/>
              </a:spcAft>
              <a:buNone/>
              <a:tabLst>
                <a:tab pos="457200" algn="l"/>
              </a:tabLst>
            </a:pPr>
            <a:r>
              <a:rPr lang="en-US" dirty="0">
                <a:solidFill>
                  <a:srgbClr val="000000"/>
                </a:solidFill>
                <a:latin typeface="signika_negativeregular"/>
                <a:ea typeface="Times New Roman" panose="02020603050405020304" pitchFamily="18" charset="0"/>
              </a:rPr>
              <a:t>D. </a:t>
            </a:r>
            <a:r>
              <a:rPr lang="en-US" dirty="0">
                <a:solidFill>
                  <a:srgbClr val="000000"/>
                </a:solidFill>
                <a:effectLst/>
                <a:latin typeface="signika_negativeregular"/>
                <a:ea typeface="Times New Roman" panose="02020603050405020304" pitchFamily="18" charset="0"/>
              </a:rPr>
              <a:t>Endogenous insulin titer </a:t>
            </a:r>
            <a:endParaRPr lang="en-US" dirty="0">
              <a:solidFill>
                <a:srgbClr val="000000"/>
              </a:solidFill>
              <a:effectLst/>
              <a:latin typeface="Calibri" panose="020F0502020204030204" pitchFamily="34" charset="0"/>
              <a:ea typeface="Calibri" panose="020F0502020204030204" pitchFamily="34" charset="0"/>
            </a:endParaRPr>
          </a:p>
          <a:p>
            <a:pPr marL="609600" indent="-609600">
              <a:defRPr/>
            </a:pPr>
            <a:endParaRPr lang="en-US" dirty="0"/>
          </a:p>
        </p:txBody>
      </p:sp>
      <p:pic>
        <p:nvPicPr>
          <p:cNvPr id="10244" name="Picture 4" descr="C:\Users\Beverly\AppData\Local\Microsoft\Windows\Temporary Internet Files\Content.IE5\KORAASHY\MP9004437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77" y="2009613"/>
            <a:ext cx="2708231" cy="405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3383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5424" y="969189"/>
            <a:ext cx="1451458" cy="4800600"/>
          </a:xfrm>
          <a:prstGeom prst="rect">
            <a:avLst/>
          </a:prstGeom>
        </p:spPr>
      </p:pic>
      <p:pic>
        <p:nvPicPr>
          <p:cNvPr id="2" name="Picture 1">
            <a:extLst>
              <a:ext uri="{FF2B5EF4-FFF2-40B4-BE49-F238E27FC236}">
                <a16:creationId xmlns:a16="http://schemas.microsoft.com/office/drawing/2014/main" id="{E4179989-8E98-8FB3-D7DC-FCA814C16736}"/>
              </a:ext>
            </a:extLst>
          </p:cNvPr>
          <p:cNvPicPr>
            <a:picLocks noChangeAspect="1"/>
          </p:cNvPicPr>
          <p:nvPr/>
        </p:nvPicPr>
        <p:blipFill>
          <a:blip r:embed="rId4"/>
          <a:stretch>
            <a:fillRect/>
          </a:stretch>
        </p:blipFill>
        <p:spPr>
          <a:xfrm>
            <a:off x="5243932" y="6255450"/>
            <a:ext cx="3378264" cy="596888"/>
          </a:xfrm>
          <a:prstGeom prst="rect">
            <a:avLst/>
          </a:prstGeom>
        </p:spPr>
      </p:pic>
      <p:sp>
        <p:nvSpPr>
          <p:cNvPr id="9" name="TextBox 8">
            <a:extLst>
              <a:ext uri="{FF2B5EF4-FFF2-40B4-BE49-F238E27FC236}">
                <a16:creationId xmlns:a16="http://schemas.microsoft.com/office/drawing/2014/main" id="{4022AAAF-69D7-5937-643E-2E3370292DE9}"/>
              </a:ext>
            </a:extLst>
          </p:cNvPr>
          <p:cNvSpPr txBox="1"/>
          <p:nvPr/>
        </p:nvSpPr>
        <p:spPr>
          <a:xfrm>
            <a:off x="354123" y="5888811"/>
            <a:ext cx="4134060" cy="923330"/>
          </a:xfrm>
          <a:prstGeom prst="rect">
            <a:avLst/>
          </a:prstGeom>
          <a:noFill/>
        </p:spPr>
        <p:txBody>
          <a:bodyPr wrap="square">
            <a:spAutoFit/>
          </a:bodyPr>
          <a:lstStyle/>
          <a:p>
            <a:pPr algn="ctr"/>
            <a:r>
              <a:rPr lang="en-US" dirty="0">
                <a:solidFill>
                  <a:srgbClr val="0070C0"/>
                </a:solidFill>
                <a:latin typeface="Helvetica Neue" panose="02000503000000020004"/>
              </a:rPr>
              <a:t>M</a:t>
            </a:r>
            <a:r>
              <a:rPr lang="en-US" b="0" i="0" dirty="0">
                <a:solidFill>
                  <a:srgbClr val="0070C0"/>
                </a:solidFill>
                <a:effectLst/>
                <a:latin typeface="Helvetica Neue" panose="02000503000000020004"/>
              </a:rPr>
              <a:t>isdiagnosis is common and can occur in ∼40% of adults with new type 1 diabetes </a:t>
            </a:r>
            <a:endParaRPr lang="en-US" dirty="0">
              <a:solidFill>
                <a:srgbClr val="0070C0"/>
              </a:solidFill>
            </a:endParaRPr>
          </a:p>
        </p:txBody>
      </p:sp>
    </p:spTree>
    <p:custDataLst>
      <p:tags r:id="rId1"/>
    </p:custDataLst>
    <p:extLst>
      <p:ext uri="{BB962C8B-B14F-4D97-AF65-F5344CB8AC3E}">
        <p14:creationId xmlns:p14="http://schemas.microsoft.com/office/powerpoint/2010/main" val="11917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Dysglycemia</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Presymptomatic</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err="1">
                          <a:effectLst/>
                        </a:rPr>
                        <a:t>Dysglycemia</a:t>
                      </a:r>
                      <a:r>
                        <a:rPr lang="en-US" sz="1800" dirty="0">
                          <a:effectLst/>
                        </a:rPr>
                        <a:t>: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pic>
        <p:nvPicPr>
          <p:cNvPr id="4" name="Picture 3">
            <a:extLst>
              <a:ext uri="{FF2B5EF4-FFF2-40B4-BE49-F238E27FC236}">
                <a16:creationId xmlns:a16="http://schemas.microsoft.com/office/drawing/2014/main" id="{E822B34D-15F5-169F-586A-15A5AC71E7ED}"/>
              </a:ext>
            </a:extLst>
          </p:cNvPr>
          <p:cNvPicPr>
            <a:picLocks noChangeAspect="1"/>
          </p:cNvPicPr>
          <p:nvPr/>
        </p:nvPicPr>
        <p:blipFill>
          <a:blip r:embed="rId2"/>
          <a:stretch>
            <a:fillRect/>
          </a:stretch>
        </p:blipFill>
        <p:spPr>
          <a:xfrm>
            <a:off x="228600" y="6189986"/>
            <a:ext cx="3581400" cy="632779"/>
          </a:xfrm>
          <a:prstGeom prst="rect">
            <a:avLst/>
          </a:prstGeom>
        </p:spPr>
      </p:pic>
      <p:pic>
        <p:nvPicPr>
          <p:cNvPr id="8" name="Picture 7">
            <a:extLst>
              <a:ext uri="{FF2B5EF4-FFF2-40B4-BE49-F238E27FC236}">
                <a16:creationId xmlns:a16="http://schemas.microsoft.com/office/drawing/2014/main" id="{16915458-9AA6-05AE-B873-2D3552A8B798}"/>
              </a:ext>
            </a:extLst>
          </p:cNvPr>
          <p:cNvPicPr>
            <a:picLocks noChangeAspect="1"/>
          </p:cNvPicPr>
          <p:nvPr/>
        </p:nvPicPr>
        <p:blipFill>
          <a:blip r:embed="rId3"/>
          <a:stretch>
            <a:fillRect/>
          </a:stretch>
        </p:blipFill>
        <p:spPr>
          <a:xfrm>
            <a:off x="609600" y="-7764"/>
            <a:ext cx="7430537" cy="1457528"/>
          </a:xfrm>
          <a:prstGeom prst="rect">
            <a:avLst/>
          </a:prstGeom>
        </p:spPr>
      </p:pic>
    </p:spTree>
    <p:extLst>
      <p:ext uri="{BB962C8B-B14F-4D97-AF65-F5344CB8AC3E}">
        <p14:creationId xmlns:p14="http://schemas.microsoft.com/office/powerpoint/2010/main" val="35749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41607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457200" y="1143000"/>
            <a:ext cx="5105401" cy="5257800"/>
          </a:xfrm>
        </p:spPr>
        <p:txBody>
          <a:bodyPr>
            <a:normAutofit fontScale="92500" lnSpcReduction="20000"/>
          </a:bodyPr>
          <a:lstStyle/>
          <a:p>
            <a:pPr>
              <a:defRPr/>
            </a:pPr>
            <a:r>
              <a:rPr lang="en-US" dirty="0"/>
              <a:t>MS is 58, states she has had type 1 diabetes for 18 years. Quit smoking a year ago and gained about 20 lbs. BMI 25.</a:t>
            </a:r>
          </a:p>
          <a:p>
            <a:pPr>
              <a:defRPr/>
            </a:pPr>
            <a:r>
              <a:rPr lang="en-US" dirty="0"/>
              <a:t>Meds</a:t>
            </a:r>
          </a:p>
          <a:p>
            <a:pPr lvl="1">
              <a:defRPr/>
            </a:pPr>
            <a:r>
              <a:rPr lang="en-US" dirty="0"/>
              <a:t>Humalog 18-23 units before meals</a:t>
            </a:r>
          </a:p>
          <a:p>
            <a:pPr lvl="1">
              <a:defRPr/>
            </a:pPr>
            <a:r>
              <a:rPr lang="en-US" dirty="0" err="1"/>
              <a:t>Lantus</a:t>
            </a:r>
            <a:r>
              <a:rPr lang="en-US" dirty="0"/>
              <a:t> 28 units at bedtime      </a:t>
            </a:r>
          </a:p>
          <a:p>
            <a:pPr lvl="1">
              <a:defRPr/>
            </a:pPr>
            <a:r>
              <a:rPr lang="en-US" dirty="0"/>
              <a:t>Metformin 500mg TID</a:t>
            </a:r>
          </a:p>
          <a:p>
            <a:pPr>
              <a:defRPr/>
            </a:pPr>
            <a:r>
              <a:rPr lang="en-US" sz="2800" dirty="0"/>
              <a:t>What tests would you recommend?</a:t>
            </a:r>
          </a:p>
          <a:p>
            <a:pPr lvl="1">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794" y="1242646"/>
            <a:ext cx="2507006" cy="3773044"/>
          </a:xfrm>
          <a:prstGeom prst="rect">
            <a:avLst/>
          </a:prstGeom>
        </p:spPr>
      </p:pic>
      <p:pic>
        <p:nvPicPr>
          <p:cNvPr id="5" name="Picture 4"/>
          <p:cNvPicPr>
            <a:picLocks noChangeAspect="1"/>
          </p:cNvPicPr>
          <p:nvPr/>
        </p:nvPicPr>
        <p:blipFill>
          <a:blip r:embed="rId4"/>
          <a:stretch>
            <a:fillRect/>
          </a:stretch>
        </p:blipFill>
        <p:spPr>
          <a:xfrm>
            <a:off x="5773471" y="5115336"/>
            <a:ext cx="3319652" cy="1386457"/>
          </a:xfrm>
          <a:prstGeom prst="rect">
            <a:avLst/>
          </a:prstGeom>
        </p:spPr>
      </p:pic>
      <p:sp>
        <p:nvSpPr>
          <p:cNvPr id="7" name="TextBox 6">
            <a:extLst>
              <a:ext uri="{FF2B5EF4-FFF2-40B4-BE49-F238E27FC236}">
                <a16:creationId xmlns:a16="http://schemas.microsoft.com/office/drawing/2014/main" id="{59C860C7-0EE5-F66C-CD62-D3AF6AB5A302}"/>
              </a:ext>
            </a:extLst>
          </p:cNvPr>
          <p:cNvSpPr txBox="1"/>
          <p:nvPr/>
        </p:nvSpPr>
        <p:spPr>
          <a:xfrm>
            <a:off x="7010400" y="5115336"/>
            <a:ext cx="1143000" cy="461665"/>
          </a:xfrm>
          <a:prstGeom prst="rect">
            <a:avLst/>
          </a:prstGeom>
          <a:solidFill>
            <a:schemeClr val="accent5">
              <a:lumMod val="20000"/>
              <a:lumOff val="80000"/>
            </a:schemeClr>
          </a:solidFill>
        </p:spPr>
        <p:txBody>
          <a:bodyPr wrap="square" rtlCol="0">
            <a:spAutoFit/>
          </a:bodyPr>
          <a:lstStyle/>
          <a:p>
            <a:r>
              <a:rPr lang="en-US" sz="2400" b="1" dirty="0">
                <a:solidFill>
                  <a:srgbClr val="7030A0"/>
                </a:solidFill>
              </a:rPr>
              <a:t>people</a:t>
            </a:r>
          </a:p>
        </p:txBody>
      </p:sp>
    </p:spTree>
    <p:custDataLst>
      <p:tags r:id="rId1"/>
    </p:custDataLst>
    <p:extLst>
      <p:ext uri="{BB962C8B-B14F-4D97-AF65-F5344CB8AC3E}">
        <p14:creationId xmlns:p14="http://schemas.microsoft.com/office/powerpoint/2010/main" val="267191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100E-0890-A52B-7A55-289D8161CEDA}"/>
              </a:ext>
            </a:extLst>
          </p:cNvPr>
          <p:cNvSpPr>
            <a:spLocks noGrp="1"/>
          </p:cNvSpPr>
          <p:nvPr>
            <p:ph type="title"/>
          </p:nvPr>
        </p:nvSpPr>
        <p:spPr>
          <a:xfrm>
            <a:off x="457200" y="228600"/>
            <a:ext cx="8229600" cy="914400"/>
          </a:xfrm>
        </p:spPr>
        <p:txBody>
          <a:bodyPr anchor="b">
            <a:normAutofit/>
          </a:bodyPr>
          <a:lstStyle/>
          <a:p>
            <a:r>
              <a:rPr lang="en-US" dirty="0"/>
              <a:t>Type 1 &amp; Type 2 - Double Diabetes?</a:t>
            </a:r>
          </a:p>
        </p:txBody>
      </p:sp>
      <p:sp>
        <p:nvSpPr>
          <p:cNvPr id="3" name="Content Placeholder 2">
            <a:extLst>
              <a:ext uri="{FF2B5EF4-FFF2-40B4-BE49-F238E27FC236}">
                <a16:creationId xmlns:a16="http://schemas.microsoft.com/office/drawing/2014/main" id="{EEC002EE-4C1F-A42F-3E42-FCEC9F8ABDE5}"/>
              </a:ext>
            </a:extLst>
          </p:cNvPr>
          <p:cNvSpPr>
            <a:spLocks noGrp="1"/>
          </p:cNvSpPr>
          <p:nvPr>
            <p:ph sz="quarter" idx="1"/>
          </p:nvPr>
        </p:nvSpPr>
        <p:spPr>
          <a:xfrm>
            <a:off x="479986" y="1295400"/>
            <a:ext cx="5082614" cy="5410200"/>
          </a:xfrm>
        </p:spPr>
        <p:txBody>
          <a:bodyPr>
            <a:normAutofit fontScale="92500" lnSpcReduction="10000"/>
          </a:bodyPr>
          <a:lstStyle/>
          <a:p>
            <a:pPr>
              <a:lnSpc>
                <a:spcPct val="110000"/>
              </a:lnSpc>
            </a:pPr>
            <a:r>
              <a:rPr lang="en-US" sz="2800" dirty="0"/>
              <a:t>M</a:t>
            </a:r>
            <a:r>
              <a:rPr lang="en-US" sz="2800" b="0" i="0" dirty="0">
                <a:effectLst/>
              </a:rPr>
              <a:t>ay be appropriate to recognize a </a:t>
            </a:r>
            <a:r>
              <a:rPr lang="en-US" sz="2800" dirty="0"/>
              <a:t>person with </a:t>
            </a:r>
            <a:r>
              <a:rPr lang="en-US" sz="2800" b="0" i="0" dirty="0">
                <a:effectLst/>
              </a:rPr>
              <a:t>type 1 diabetes </a:t>
            </a:r>
            <a:r>
              <a:rPr lang="en-US" sz="2800" b="0" i="1" dirty="0">
                <a:effectLst/>
              </a:rPr>
              <a:t>and </a:t>
            </a:r>
            <a:r>
              <a:rPr lang="en-US" sz="2800" b="0" i="0" dirty="0">
                <a:effectLst/>
              </a:rPr>
              <a:t>features classically associated with type 2 diabetes (e.g., insulin resistance, obesity, and other metabolic abnormalities.</a:t>
            </a:r>
          </a:p>
          <a:p>
            <a:pPr>
              <a:lnSpc>
                <a:spcPct val="110000"/>
              </a:lnSpc>
            </a:pPr>
            <a:r>
              <a:rPr lang="en-US" sz="2800" dirty="0"/>
              <a:t>Can help</a:t>
            </a:r>
            <a:r>
              <a:rPr lang="en-US" sz="2800" b="0" i="0" dirty="0">
                <a:effectLst/>
              </a:rPr>
              <a:t> facilitate access to appropriate treatment:</a:t>
            </a:r>
          </a:p>
          <a:p>
            <a:pPr lvl="1">
              <a:lnSpc>
                <a:spcPct val="110000"/>
              </a:lnSpc>
            </a:pPr>
            <a:r>
              <a:rPr lang="en-US" sz="2800" b="0" i="0" dirty="0">
                <a:effectLst/>
              </a:rPr>
              <a:t> (e.g., GLP-1 RA or SGLT-2 inhibitor therapies for potential weight and other cardiometabolic benefits) and monitoring systems.</a:t>
            </a:r>
            <a:endParaRPr lang="en-US" sz="2800" dirty="0"/>
          </a:p>
        </p:txBody>
      </p:sp>
      <p:pic>
        <p:nvPicPr>
          <p:cNvPr id="5" name="Picture 4" descr="Person with colorful hair">
            <a:extLst>
              <a:ext uri="{FF2B5EF4-FFF2-40B4-BE49-F238E27FC236}">
                <a16:creationId xmlns:a16="http://schemas.microsoft.com/office/drawing/2014/main" id="{577F747F-02A1-BDAE-03BA-1D3A6372FC56}"/>
              </a:ext>
            </a:extLst>
          </p:cNvPr>
          <p:cNvPicPr>
            <a:picLocks noChangeAspect="1"/>
          </p:cNvPicPr>
          <p:nvPr/>
        </p:nvPicPr>
        <p:blipFill>
          <a:blip r:embed="rId2" cstate="print">
            <a:extLst>
              <a:ext uri="{28A0092B-C50C-407E-A947-70E740481C1C}">
                <a14:useLocalDpi xmlns:a14="http://schemas.microsoft.com/office/drawing/2010/main" val="0"/>
              </a:ext>
            </a:extLst>
          </a:blip>
          <a:srcRect l="31933" r="13430" b="-3"/>
          <a:stretch/>
        </p:blipFill>
        <p:spPr>
          <a:xfrm>
            <a:off x="5867400" y="1216152"/>
            <a:ext cx="2806446" cy="3428690"/>
          </a:xfrm>
          <a:prstGeom prst="rect">
            <a:avLst/>
          </a:prstGeom>
          <a:noFill/>
        </p:spPr>
      </p:pic>
      <p:pic>
        <p:nvPicPr>
          <p:cNvPr id="4" name="Picture 3">
            <a:extLst>
              <a:ext uri="{FF2B5EF4-FFF2-40B4-BE49-F238E27FC236}">
                <a16:creationId xmlns:a16="http://schemas.microsoft.com/office/drawing/2014/main" id="{CF5416A9-E6A6-0E3A-BF68-EFF7D8B25322}"/>
              </a:ext>
            </a:extLst>
          </p:cNvPr>
          <p:cNvPicPr>
            <a:picLocks noChangeAspect="1"/>
          </p:cNvPicPr>
          <p:nvPr/>
        </p:nvPicPr>
        <p:blipFill>
          <a:blip r:embed="rId3"/>
          <a:stretch>
            <a:fillRect/>
          </a:stretch>
        </p:blipFill>
        <p:spPr>
          <a:xfrm>
            <a:off x="6019800" y="4717994"/>
            <a:ext cx="2743200" cy="484682"/>
          </a:xfrm>
          <a:prstGeom prst="rect">
            <a:avLst/>
          </a:prstGeom>
        </p:spPr>
      </p:pic>
    </p:spTree>
    <p:extLst>
      <p:ext uri="{BB962C8B-B14F-4D97-AF65-F5344CB8AC3E}">
        <p14:creationId xmlns:p14="http://schemas.microsoft.com/office/powerpoint/2010/main" val="32140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a:t>Feature			       LADA	Type 2</a:t>
            </a:r>
          </a:p>
          <a:p>
            <a:pPr eaLnBrk="1" hangingPunct="1"/>
            <a:r>
              <a:rPr lang="en-US"/>
              <a:t>Age &lt;50			  63%	  19%</a:t>
            </a:r>
          </a:p>
          <a:p>
            <a:pPr eaLnBrk="1" hangingPunct="1"/>
            <a:r>
              <a:rPr lang="en-US"/>
              <a:t>Acute hyperglycemia	  66		  24</a:t>
            </a:r>
          </a:p>
          <a:p>
            <a:pPr eaLnBrk="1" hangingPunct="1"/>
            <a:r>
              <a:rPr lang="en-US"/>
              <a:t>BMI &lt; 25 			  33		  13</a:t>
            </a:r>
          </a:p>
          <a:p>
            <a:pPr eaLnBrk="1" hangingPunct="1"/>
            <a:r>
              <a:rPr lang="en-US"/>
              <a:t>Hx of autoimmune dx  27		  12</a:t>
            </a:r>
          </a:p>
          <a:p>
            <a:pPr eaLnBrk="1" hangingPunct="1"/>
            <a:r>
              <a:rPr lang="en-US"/>
              <a:t>Family hx autoimmune 46      	   35</a:t>
            </a:r>
            <a:endParaRPr lang="en-US" dirty="0"/>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C8AE-B930-89B5-4167-139FAF771B8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82A2DE13-F9A5-3111-C895-E72C389B4D58}"/>
              </a:ext>
            </a:extLst>
          </p:cNvPr>
          <p:cNvSpPr>
            <a:spLocks noGrp="1"/>
          </p:cNvSpPr>
          <p:nvPr>
            <p:ph sz="quarter" idx="1"/>
          </p:nvPr>
        </p:nvSpPr>
        <p:spPr>
          <a:xfrm>
            <a:off x="609600" y="1219200"/>
            <a:ext cx="8077200" cy="4937760"/>
          </a:xfrm>
        </p:spPr>
        <p:txBody>
          <a:bodyPr/>
          <a:lstStyle/>
          <a:p>
            <a:r>
              <a:rPr lang="en-US" dirty="0"/>
              <a:t>What percent of total people in the U.S. are living with undiagnosed and diagnosed type 2 diabetes?</a:t>
            </a:r>
          </a:p>
          <a:p>
            <a:r>
              <a:rPr lang="en-US" dirty="0"/>
              <a:t>A. About 30%</a:t>
            </a:r>
          </a:p>
          <a:p>
            <a:r>
              <a:rPr lang="en-US" dirty="0"/>
              <a:t>B. 11.3%</a:t>
            </a:r>
          </a:p>
          <a:p>
            <a:r>
              <a:rPr lang="en-US" dirty="0"/>
              <a:t>C. 16.8%</a:t>
            </a:r>
          </a:p>
          <a:p>
            <a:r>
              <a:rPr lang="en-US" dirty="0"/>
              <a:t>D. 25.6%</a:t>
            </a:r>
          </a:p>
        </p:txBody>
      </p:sp>
      <p:pic>
        <p:nvPicPr>
          <p:cNvPr id="5" name="Picture 4" descr="Wood human figure">
            <a:extLst>
              <a:ext uri="{FF2B5EF4-FFF2-40B4-BE49-F238E27FC236}">
                <a16:creationId xmlns:a16="http://schemas.microsoft.com/office/drawing/2014/main" id="{A0C8FDD4-416B-82B9-EDB2-6E16701E0142}"/>
              </a:ext>
            </a:extLst>
          </p:cNvPr>
          <p:cNvPicPr>
            <a:picLocks noChangeAspect="1"/>
          </p:cNvPicPr>
          <p:nvPr/>
        </p:nvPicPr>
        <p:blipFill>
          <a:blip r:embed="rId2" cstate="print">
            <a:extLst>
              <a:ext uri="{28A0092B-C50C-407E-A947-70E740481C1C}">
                <a14:useLocalDpi xmlns:a14="http://schemas.microsoft.com/office/drawing/2010/main" val="0"/>
              </a:ext>
            </a:extLst>
          </a:blip>
          <a:srcRect l="4346" t="5250" r="34783"/>
          <a:stretch/>
        </p:blipFill>
        <p:spPr>
          <a:xfrm>
            <a:off x="5791200" y="3459480"/>
            <a:ext cx="2104045" cy="2278380"/>
          </a:xfrm>
          <a:prstGeom prst="rect">
            <a:avLst/>
          </a:prstGeom>
        </p:spPr>
      </p:pic>
    </p:spTree>
    <p:extLst>
      <p:ext uri="{BB962C8B-B14F-4D97-AF65-F5344CB8AC3E}">
        <p14:creationId xmlns:p14="http://schemas.microsoft.com/office/powerpoint/2010/main" val="1651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276600" y="1371600"/>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508" y="1234499"/>
            <a:ext cx="4221892" cy="438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38020">
                                            <p:txEl>
                                              <p:pRg st="0" end="0"/>
                                            </p:txEl>
                                          </p:spTgt>
                                        </p:tgtEl>
                                        <p:attrNameLst>
                                          <p:attrName>style.visibility</p:attrName>
                                        </p:attrNameLst>
                                      </p:cBhvr>
                                      <p:to>
                                        <p:strVal val="visible"/>
                                      </p:to>
                                    </p:set>
                                    <p:anim calcmode="lin" valueType="num">
                                      <p:cBhvr additive="base">
                                        <p:cTn id="15"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1238020">
                                            <p:txEl>
                                              <p:pRg st="1" end="1"/>
                                            </p:txEl>
                                          </p:spTgt>
                                        </p:tgtEl>
                                        <p:attrNameLst>
                                          <p:attrName>style.visibility</p:attrName>
                                        </p:attrNameLst>
                                      </p:cBhvr>
                                      <p:to>
                                        <p:strVal val="visible"/>
                                      </p:to>
                                    </p:set>
                                    <p:anim calcmode="lin" valueType="num">
                                      <p:cBhvr additive="base">
                                        <p:cTn id="20"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1238020">
                                            <p:txEl>
                                              <p:pRg st="2" end="2"/>
                                            </p:txEl>
                                          </p:spTgt>
                                        </p:tgtEl>
                                        <p:attrNameLst>
                                          <p:attrName>style.visibility</p:attrName>
                                        </p:attrNameLst>
                                      </p:cBhvr>
                                      <p:to>
                                        <p:strVal val="visible"/>
                                      </p:to>
                                    </p:set>
                                    <p:anim calcmode="lin" valueType="num">
                                      <p:cBhvr additive="base">
                                        <p:cTn id="25"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6000"/>
                            </p:stCondLst>
                            <p:childTnLst>
                              <p:par>
                                <p:cTn id="28" presetID="2" presetClass="entr" presetSubtype="4" fill="hold" grpId="0" nodeType="afterEffect">
                                  <p:stCondLst>
                                    <p:cond delay="0"/>
                                  </p:stCondLst>
                                  <p:childTnLst>
                                    <p:set>
                                      <p:cBhvr>
                                        <p:cTn id="29" dur="1" fill="hold">
                                          <p:stCondLst>
                                            <p:cond delay="0"/>
                                          </p:stCondLst>
                                        </p:cTn>
                                        <p:tgtEl>
                                          <p:spTgt spid="1238020">
                                            <p:txEl>
                                              <p:pRg st="3" end="3"/>
                                            </p:txEl>
                                          </p:spTgt>
                                        </p:tgtEl>
                                        <p:attrNameLst>
                                          <p:attrName>style.visibility</p:attrName>
                                        </p:attrNameLst>
                                      </p:cBhvr>
                                      <p:to>
                                        <p:strVal val="visible"/>
                                      </p:to>
                                    </p:set>
                                    <p:anim calcmode="lin" valueType="num">
                                      <p:cBhvr additive="base">
                                        <p:cTn id="30"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8000"/>
                            </p:stCondLst>
                            <p:childTnLst>
                              <p:par>
                                <p:cTn id="33" presetID="2" presetClass="entr" presetSubtype="4" fill="hold" grpId="0" nodeType="afterEffect">
                                  <p:stCondLst>
                                    <p:cond delay="0"/>
                                  </p:stCondLst>
                                  <p:childTnLst>
                                    <p:set>
                                      <p:cBhvr>
                                        <p:cTn id="34" dur="1" fill="hold">
                                          <p:stCondLst>
                                            <p:cond delay="0"/>
                                          </p:stCondLst>
                                        </p:cTn>
                                        <p:tgtEl>
                                          <p:spTgt spid="1238020">
                                            <p:txEl>
                                              <p:pRg st="4" end="4"/>
                                            </p:txEl>
                                          </p:spTgt>
                                        </p:tgtEl>
                                        <p:attrNameLst>
                                          <p:attrName>style.visibility</p:attrName>
                                        </p:attrNameLst>
                                      </p:cBhvr>
                                      <p:to>
                                        <p:strVal val="visible"/>
                                      </p:to>
                                    </p:set>
                                    <p:anim calcmode="lin" valueType="num">
                                      <p:cBhvr additive="base">
                                        <p:cTn id="35"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0000"/>
                            </p:stCondLst>
                            <p:childTnLst>
                              <p:par>
                                <p:cTn id="38" presetID="2" presetClass="entr" presetSubtype="4" fill="hold" grpId="0" nodeType="afterEffect">
                                  <p:stCondLst>
                                    <p:cond delay="0"/>
                                  </p:stCondLst>
                                  <p:childTnLst>
                                    <p:set>
                                      <p:cBhvr>
                                        <p:cTn id="39" dur="1" fill="hold">
                                          <p:stCondLst>
                                            <p:cond delay="0"/>
                                          </p:stCondLst>
                                        </p:cTn>
                                        <p:tgtEl>
                                          <p:spTgt spid="1238020">
                                            <p:txEl>
                                              <p:pRg st="5" end="5"/>
                                            </p:txEl>
                                          </p:spTgt>
                                        </p:tgtEl>
                                        <p:attrNameLst>
                                          <p:attrName>style.visibility</p:attrName>
                                        </p:attrNameLst>
                                      </p:cBhvr>
                                      <p:to>
                                        <p:strVal val="visible"/>
                                      </p:to>
                                    </p:set>
                                    <p:anim calcmode="lin" valueType="num">
                                      <p:cBhvr additive="base">
                                        <p:cTn id="40"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2000"/>
                            </p:stCondLst>
                            <p:childTnLst>
                              <p:par>
                                <p:cTn id="43" presetID="2" presetClass="entr" presetSubtype="4" fill="hold" grpId="0" nodeType="afterEffect">
                                  <p:stCondLst>
                                    <p:cond delay="0"/>
                                  </p:stCondLst>
                                  <p:childTnLst>
                                    <p:set>
                                      <p:cBhvr>
                                        <p:cTn id="44" dur="1" fill="hold">
                                          <p:stCondLst>
                                            <p:cond delay="0"/>
                                          </p:stCondLst>
                                        </p:cTn>
                                        <p:tgtEl>
                                          <p:spTgt spid="1238020">
                                            <p:txEl>
                                              <p:pRg st="6" end="6"/>
                                            </p:txEl>
                                          </p:spTgt>
                                        </p:tgtEl>
                                        <p:attrNameLst>
                                          <p:attrName>style.visibility</p:attrName>
                                        </p:attrNameLst>
                                      </p:cBhvr>
                                      <p:to>
                                        <p:strVal val="visible"/>
                                      </p:to>
                                    </p:set>
                                    <p:anim calcmode="lin" valueType="num">
                                      <p:cBhvr additive="base">
                                        <p:cTn id="45"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46"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26628"/>
                                        </p:tgtEl>
                                        <p:attrNameLst>
                                          <p:attrName>ppt_x</p:attrName>
                                        </p:attrNameLst>
                                      </p:cBhvr>
                                      <p:tavLst>
                                        <p:tav tm="0">
                                          <p:val>
                                            <p:strVal val="ppt_x"/>
                                          </p:val>
                                        </p:tav>
                                        <p:tav tm="100000">
                                          <p:val>
                                            <p:strVal val="ppt_x"/>
                                          </p:val>
                                        </p:tav>
                                      </p:tavLst>
                                    </p:anim>
                                    <p:anim calcmode="lin" valueType="num">
                                      <p:cBhvr additive="base">
                                        <p:cTn id="51" dur="500"/>
                                        <p:tgtEl>
                                          <p:spTgt spid="26628"/>
                                        </p:tgtEl>
                                        <p:attrNameLst>
                                          <p:attrName>ppt_y</p:attrName>
                                        </p:attrNameLst>
                                      </p:cBhvr>
                                      <p:tavLst>
                                        <p:tav tm="0">
                                          <p:val>
                                            <p:strVal val="ppt_y"/>
                                          </p:val>
                                        </p:tav>
                                        <p:tav tm="100000">
                                          <p:val>
                                            <p:strVal val="1+ppt_h/2"/>
                                          </p:val>
                                        </p:tav>
                                      </p:tavLst>
                                    </p:anim>
                                    <p:set>
                                      <p:cBhvr>
                                        <p:cTn id="52" dur="1" fill="hold">
                                          <p:stCondLst>
                                            <p:cond delay="499"/>
                                          </p:stCondLst>
                                        </p:cTn>
                                        <p:tgtEl>
                                          <p:spTgt spid="266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457200" y="1219200"/>
            <a:ext cx="8229600" cy="5486400"/>
          </a:xfrm>
        </p:spPr>
        <p:txBody>
          <a:bodyPr>
            <a:normAutofit/>
          </a:bodyPr>
          <a:lstStyle/>
          <a:p>
            <a:pPr lvl="0"/>
            <a:r>
              <a:rPr lang="en-US" dirty="0"/>
              <a:t>FZ is older and lives alone and has CHF. Very concerned about avoiding hypoglycemia, since brother almost died from a hypoglycemic incident. Which medication class would you recommend?</a:t>
            </a:r>
          </a:p>
          <a:p>
            <a:pPr marL="514350" lvl="0" indent="-514350">
              <a:buFont typeface="+mj-lt"/>
              <a:buAutoNum type="alphaLcPeriod"/>
            </a:pPr>
            <a:r>
              <a:rPr lang="en-US" dirty="0"/>
              <a:t>Meglitinides</a:t>
            </a:r>
          </a:p>
          <a:p>
            <a:pPr marL="514350" lvl="0" indent="-514350">
              <a:buFont typeface="+mj-lt"/>
              <a:buAutoNum type="alphaLcPeriod"/>
            </a:pPr>
            <a:r>
              <a:rPr lang="en-US" dirty="0"/>
              <a:t>SGLT-2 Inhibitors</a:t>
            </a:r>
          </a:p>
          <a:p>
            <a:pPr marL="514350" lvl="0" indent="-514350">
              <a:buFont typeface="+mj-lt"/>
              <a:buAutoNum type="alphaLcPeriod"/>
            </a:pPr>
            <a:r>
              <a:rPr lang="en-US" dirty="0"/>
              <a:t>Sulfonylureas</a:t>
            </a:r>
          </a:p>
          <a:p>
            <a:pPr marL="514350" lvl="0" indent="-514350">
              <a:buFont typeface="+mj-lt"/>
              <a:buAutoNum type="alphaLcPeriod"/>
            </a:pPr>
            <a:r>
              <a:rPr lang="en-US" dirty="0"/>
              <a:t>Analog insulins</a:t>
            </a:r>
          </a:p>
          <a:p>
            <a:pPr marL="0" indent="0">
              <a:buNone/>
            </a:pPr>
            <a:r>
              <a:rPr lang="en-US" dirty="0"/>
              <a:t> </a:t>
            </a:r>
          </a:p>
          <a:p>
            <a:endParaRPr lang="en-US" dirty="0"/>
          </a:p>
        </p:txBody>
      </p:sp>
      <p:pic>
        <p:nvPicPr>
          <p:cNvPr id="4" name="Picture 3"/>
          <p:cNvPicPr>
            <a:picLocks noChangeAspect="1"/>
          </p:cNvPicPr>
          <p:nvPr/>
        </p:nvPicPr>
        <p:blipFill>
          <a:blip r:embed="rId3"/>
          <a:stretch>
            <a:fillRect/>
          </a:stretch>
        </p:blipFill>
        <p:spPr>
          <a:xfrm>
            <a:off x="5715000" y="3810000"/>
            <a:ext cx="1541792" cy="2283142"/>
          </a:xfrm>
          <a:prstGeom prst="rect">
            <a:avLst/>
          </a:prstGeom>
        </p:spPr>
      </p:pic>
      <p:sp>
        <p:nvSpPr>
          <p:cNvPr id="5" name="Oval 4">
            <a:extLst>
              <a:ext uri="{FF2B5EF4-FFF2-40B4-BE49-F238E27FC236}">
                <a16:creationId xmlns:a16="http://schemas.microsoft.com/office/drawing/2014/main" id="{FA782021-6AC4-465C-E31A-2F1FDB41D8C9}"/>
              </a:ext>
            </a:extLst>
          </p:cNvPr>
          <p:cNvSpPr/>
          <p:nvPr/>
        </p:nvSpPr>
        <p:spPr>
          <a:xfrm>
            <a:off x="457200" y="4281594"/>
            <a:ext cx="4152900" cy="635000"/>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414481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275013" y="1048578"/>
            <a:ext cx="7486640" cy="4101624"/>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 </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DADEE61-E957-AFC3-5802-23D812B2F452}"/>
              </a:ext>
            </a:extLst>
          </p:cNvPr>
          <p:cNvPicPr>
            <a:picLocks noChangeAspect="1"/>
          </p:cNvPicPr>
          <p:nvPr/>
        </p:nvPicPr>
        <p:blipFill>
          <a:blip r:embed="rId5"/>
          <a:stretch>
            <a:fillRect/>
          </a:stretch>
        </p:blipFill>
        <p:spPr>
          <a:xfrm>
            <a:off x="122613" y="3267059"/>
            <a:ext cx="8716587" cy="3362340"/>
          </a:xfrm>
          <a:prstGeom prst="rect">
            <a:avLst/>
          </a:prstGeom>
        </p:spPr>
      </p:pic>
    </p:spTree>
    <p:custDataLst>
      <p:tags r:id="rId1"/>
    </p:custDataLst>
    <p:extLst>
      <p:ext uri="{BB962C8B-B14F-4D97-AF65-F5344CB8AC3E}">
        <p14:creationId xmlns:p14="http://schemas.microsoft.com/office/powerpoint/2010/main" val="26424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46689" y="123343"/>
            <a:ext cx="8229600" cy="838200"/>
          </a:xfrm>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312462181"/>
              </p:ext>
            </p:extLst>
          </p:nvPr>
        </p:nvGraphicFramePr>
        <p:xfrm>
          <a:off x="467710" y="961543"/>
          <a:ext cx="8229601" cy="5817069"/>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1051903">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174894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2</a:t>
              </a:r>
              <a:r>
                <a:rPr lang="da-DK" sz="2400" b="1" dirty="0">
                  <a:solidFill>
                    <a:srgbClr val="FFFFFF"/>
                  </a:solidFill>
                  <a:effectLst>
                    <a:outerShdw blurRad="38100" dist="38100" dir="2700000" algn="tl">
                      <a:srgbClr val="000000"/>
                    </a:outerShdw>
                  </a:effectLst>
                </a:rPr>
                <a:t>     </a:t>
              </a:r>
              <a:r>
                <a:rPr lang="da-DK" sz="2400" b="1" u="sng" dirty="0">
                  <a:solidFill>
                    <a:schemeClr val="accent1">
                      <a:lumMod val="75000"/>
                    </a:schemeClr>
                  </a:solidFill>
                  <a:effectLst>
                    <a:outerShdw blurRad="38100" dist="38100" dir="2700000" algn="tl">
                      <a:srgbClr val="000000"/>
                    </a:outerShdw>
                  </a:effectLst>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x</a:t>
              </a:r>
              <a:r>
                <a:rPr lang="da-DK" sz="2400" dirty="0">
                  <a:solidFill>
                    <a:srgbClr val="FFFFFF"/>
                  </a:solidFill>
                  <a:effectLst>
                    <a:outerShdw blurRad="38100" dist="38100" dir="2700000" algn="tl">
                      <a:srgbClr val="000000"/>
                    </a:outerShdw>
                  </a:effectLst>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30%	   6mos</a:t>
              </a:r>
              <a:endParaRPr lang="da-DK" sz="2400" dirty="0">
                <a:solidFill>
                  <a:srgbClr val="FFFFFF"/>
                </a:solidFill>
                <a:effectLst>
                  <a:outerShdw blurRad="38100" dist="38100" dir="2700000" algn="tl">
                    <a:srgbClr val="000000"/>
                  </a:outerShdw>
                </a:effectLst>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 xxx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r>
                <a:rPr lang="da-DK" sz="2400" dirty="0">
                  <a:solidFill>
                    <a:srgbClr val="FFFFFF"/>
                  </a:solidFill>
                  <a:effectLst>
                    <a:outerShdw blurRad="38100" dist="38100" dir="2700000" algn="tl">
                      <a:srgbClr val="000000"/>
                    </a:outerShdw>
                  </a:effectLst>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0</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adult</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a:defRPr/>
              </a:pPr>
              <a:endParaRPr lang="da-DK" sz="2400" dirty="0">
                <a:solidFill>
                  <a:srgbClr val="FFFFFF"/>
                </a:solidFill>
                <a:effectLst>
                  <a:outerShdw blurRad="38100" dist="38100" dir="2700000" algn="tl">
                    <a:srgbClr val="000000"/>
                  </a:outerShdw>
                </a:effectLst>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  x</a:t>
            </a:r>
          </a:p>
        </p:txBody>
      </p:sp>
    </p:spTree>
    <p:custDataLst>
      <p:tags r:id="rId1"/>
    </p:custDataLst>
    <p:extLst>
      <p:ext uri="{BB962C8B-B14F-4D97-AF65-F5344CB8AC3E}">
        <p14:creationId xmlns:p14="http://schemas.microsoft.com/office/powerpoint/2010/main" val="216241977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28600"/>
            <a:ext cx="8229600" cy="914400"/>
          </a:xfrm>
        </p:spPr>
        <p:txBody>
          <a:bodyPr vert="horz" lIns="90477" tIns="44445" rIns="90477" bIns="44445" anchor="b" anchorCtr="0">
            <a:normAutofit/>
          </a:bodyPr>
          <a:lstStyle/>
          <a:p>
            <a:pPr eaLnBrk="1" hangingPunct="1"/>
            <a:r>
              <a:rPr lang="en-US" dirty="0"/>
              <a:t>Other Specific Types of DM</a:t>
            </a:r>
            <a:endParaRPr lang="en-US"/>
          </a:p>
        </p:txBody>
      </p:sp>
      <p:sp>
        <p:nvSpPr>
          <p:cNvPr id="66563" name="Rectangle 3"/>
          <p:cNvSpPr>
            <a:spLocks noGrp="1" noChangeArrowheads="1"/>
          </p:cNvSpPr>
          <p:nvPr>
            <p:ph sz="quarter" idx="1"/>
          </p:nvPr>
        </p:nvSpPr>
        <p:spPr>
          <a:xfrm>
            <a:off x="457200" y="1219200"/>
            <a:ext cx="4648200" cy="5410200"/>
          </a:xfrm>
        </p:spPr>
        <p:txBody>
          <a:bodyPr vert="horz" lIns="90477" tIns="44445" rIns="90477" bIns="44445">
            <a:normAutofit/>
          </a:bodyPr>
          <a:lstStyle/>
          <a:p>
            <a:pPr eaLnBrk="1" hangingPunct="1"/>
            <a:r>
              <a:rPr lang="en-US" sz="2800" dirty="0"/>
              <a:t>Medications such as: steroids, protease inhibitors and </a:t>
            </a:r>
            <a:r>
              <a:rPr lang="en-US" sz="2800" dirty="0" err="1"/>
              <a:t>Prograf</a:t>
            </a:r>
            <a:r>
              <a:rPr lang="en-US" sz="2800" baseline="30000" dirty="0"/>
              <a:t>®</a:t>
            </a:r>
            <a:r>
              <a:rPr lang="en-US" sz="2800" dirty="0"/>
              <a:t> </a:t>
            </a:r>
          </a:p>
          <a:p>
            <a:pPr eaLnBrk="1" hangingPunct="1"/>
            <a:r>
              <a:rPr lang="en-US" sz="2800" dirty="0"/>
              <a:t>Secondary to Agent Orange</a:t>
            </a:r>
          </a:p>
          <a:p>
            <a:pPr eaLnBrk="1" hangingPunct="1"/>
            <a:r>
              <a:rPr lang="en-US" sz="2800" dirty="0"/>
              <a:t>Liver failure</a:t>
            </a:r>
          </a:p>
          <a:p>
            <a:pPr eaLnBrk="1" hangingPunct="1"/>
            <a:r>
              <a:rPr lang="en-US" sz="2800" dirty="0"/>
              <a:t>TPN or tube feedings</a:t>
            </a:r>
          </a:p>
          <a:p>
            <a:pPr eaLnBrk="1" hangingPunct="1"/>
            <a:r>
              <a:rPr lang="en-US" sz="2800" dirty="0">
                <a:solidFill>
                  <a:srgbClr val="0070C0"/>
                </a:solidFill>
              </a:rPr>
              <a:t>Diabetes Type 3c</a:t>
            </a:r>
          </a:p>
          <a:p>
            <a:pPr lvl="1"/>
            <a:r>
              <a:rPr lang="en-US" sz="2800" dirty="0"/>
              <a:t>Cystic fibrosis, </a:t>
            </a:r>
            <a:r>
              <a:rPr lang="en-US" sz="2800" dirty="0">
                <a:solidFill>
                  <a:srgbClr val="0070C0"/>
                </a:solidFill>
              </a:rPr>
              <a:t>pancreatitis</a:t>
            </a:r>
          </a:p>
          <a:p>
            <a:pPr lvl="1"/>
            <a:r>
              <a:rPr lang="en-US" sz="2800" dirty="0"/>
              <a:t>Pancreatic cancers or removal</a:t>
            </a:r>
          </a:p>
          <a:p>
            <a:pPr lvl="1"/>
            <a:r>
              <a:rPr lang="en-US" sz="2800" dirty="0"/>
              <a:t>Hemochromatosis</a:t>
            </a:r>
          </a:p>
          <a:p>
            <a:pPr lvl="1">
              <a:lnSpc>
                <a:spcPct val="90000"/>
              </a:lnSpc>
            </a:pPr>
            <a:endParaRPr lang="en-US" sz="2500" dirty="0"/>
          </a:p>
        </p:txBody>
      </p:sp>
      <p:pic>
        <p:nvPicPr>
          <p:cNvPr id="4" name="Picture 3" descr="Palm tree on beach, calm blue sea, blue skies with clouds">
            <a:extLst>
              <a:ext uri="{FF2B5EF4-FFF2-40B4-BE49-F238E27FC236}">
                <a16:creationId xmlns:a16="http://schemas.microsoft.com/office/drawing/2014/main" id="{984A0351-916E-19DF-5A9F-ACB6696BCDF9}"/>
              </a:ext>
            </a:extLst>
          </p:cNvPr>
          <p:cNvPicPr>
            <a:picLocks noChangeAspect="1"/>
          </p:cNvPicPr>
          <p:nvPr/>
        </p:nvPicPr>
        <p:blipFill>
          <a:blip r:embed="rId4" cstate="print">
            <a:extLst>
              <a:ext uri="{28A0092B-C50C-407E-A947-70E740481C1C}">
                <a14:useLocalDpi xmlns:a14="http://schemas.microsoft.com/office/drawing/2010/main" val="0"/>
              </a:ext>
            </a:extLst>
          </a:blip>
          <a:srcRect l="31081" r="14282" b="-3"/>
          <a:stretch/>
        </p:blipFill>
        <p:spPr>
          <a:xfrm>
            <a:off x="5075512" y="1447800"/>
            <a:ext cx="3611288" cy="4411980"/>
          </a:xfrm>
          <a:prstGeom prst="rect">
            <a:avLst/>
          </a:prstGeom>
          <a:noFill/>
        </p:spPr>
      </p:pic>
    </p:spTree>
    <p:custDataLst>
      <p:tags r:id="rId1"/>
    </p:custDataLst>
    <p:extLst>
      <p:ext uri="{BB962C8B-B14F-4D97-AF65-F5344CB8AC3E}">
        <p14:creationId xmlns:p14="http://schemas.microsoft.com/office/powerpoint/2010/main" val="234820508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Autofit/>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sz="2800" dirty="0">
                <a:solidFill>
                  <a:srgbClr val="383636"/>
                </a:solidFill>
                <a:ea typeface="Calibri" panose="020F0502020204030204" pitchFamily="34" charset="0"/>
                <a:cs typeface="Calibri" panose="020F0502020204030204" pitchFamily="34" charset="0"/>
              </a:rPr>
              <a:t>About 5-10% of diabetes, often </a:t>
            </a:r>
            <a:r>
              <a:rPr lang="en-US" sz="2800" b="0" i="0" dirty="0">
                <a:solidFill>
                  <a:srgbClr val="383636"/>
                </a:solidFill>
                <a:effectLst/>
                <a:ea typeface="Calibri" panose="020F0502020204030204" pitchFamily="34" charset="0"/>
                <a:cs typeface="Calibri" panose="020F0502020204030204" pitchFamily="34" charset="0"/>
              </a:rPr>
              <a:t>misdiagnosed as type 2 diabetes. </a:t>
            </a:r>
            <a:endParaRPr lang="en-US" sz="28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850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5" name="Picture 4">
            <a:extLst>
              <a:ext uri="{FF2B5EF4-FFF2-40B4-BE49-F238E27FC236}">
                <a16:creationId xmlns:a16="http://schemas.microsoft.com/office/drawing/2014/main" id="{04D5A3F5-F589-6059-D637-7E5268539329}"/>
              </a:ext>
            </a:extLst>
          </p:cNvPr>
          <p:cNvPicPr>
            <a:picLocks noChangeAspect="1"/>
          </p:cNvPicPr>
          <p:nvPr/>
        </p:nvPicPr>
        <p:blipFill>
          <a:blip r:embed="rId2"/>
          <a:stretch>
            <a:fillRect/>
          </a:stretch>
        </p:blipFill>
        <p:spPr>
          <a:xfrm>
            <a:off x="641276" y="5925034"/>
            <a:ext cx="3986568" cy="704366"/>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86190" y="6308411"/>
            <a:ext cx="5925518" cy="430887"/>
          </a:xfrm>
          <a:prstGeom prst="rect">
            <a:avLst/>
          </a:prstGeom>
          <a:noFill/>
        </p:spPr>
        <p:txBody>
          <a:bodyPr wrap="square">
            <a:spAutoFit/>
          </a:bodyPr>
          <a:lstStyle/>
          <a:p>
            <a:r>
              <a:rPr lang="en-US" sz="11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100" dirty="0">
                <a:solidFill>
                  <a:srgbClr val="000000"/>
                </a:solidFill>
                <a:latin typeface="Segoe UI" panose="020B0502040204020203" pitchFamily="34" charset="0"/>
              </a:rPr>
              <a:t>1/23</a:t>
            </a:r>
            <a:endParaRPr lang="en-US" sz="1100" dirty="0"/>
          </a:p>
        </p:txBody>
      </p:sp>
      <p:sp>
        <p:nvSpPr>
          <p:cNvPr id="2" name="Title 1"/>
          <p:cNvSpPr>
            <a:spLocks noGrp="1"/>
          </p:cNvSpPr>
          <p:nvPr>
            <p:ph type="title"/>
          </p:nvPr>
        </p:nvSpPr>
        <p:spPr>
          <a:xfrm>
            <a:off x="432370" y="107531"/>
            <a:ext cx="8229600" cy="918418"/>
          </a:xfrm>
        </p:spPr>
        <p:txBody>
          <a:bodyPr>
            <a:normAutofit fontScale="90000"/>
          </a:bodyPr>
          <a:lstStyle/>
          <a:p>
            <a:r>
              <a:rPr lang="en-US" dirty="0"/>
              <a:t>Type 2 Diabetes in America 2025 </a:t>
            </a:r>
          </a:p>
        </p:txBody>
      </p:sp>
      <p:sp>
        <p:nvSpPr>
          <p:cNvPr id="3" name="Content Placeholder 2"/>
          <p:cNvSpPr>
            <a:spLocks noGrp="1"/>
          </p:cNvSpPr>
          <p:nvPr>
            <p:ph sz="quarter" idx="1"/>
          </p:nvPr>
        </p:nvSpPr>
        <p:spPr>
          <a:xfrm>
            <a:off x="457200" y="1025949"/>
            <a:ext cx="8229600" cy="5131011"/>
          </a:xfrm>
        </p:spPr>
        <p:txBody>
          <a:bodyPr>
            <a:normAutofit/>
          </a:bodyPr>
          <a:lstStyle/>
          <a:p>
            <a:r>
              <a:rPr lang="en-US" sz="3600" dirty="0"/>
              <a:t>16.8% with Diabetes </a:t>
            </a:r>
          </a:p>
          <a:p>
            <a:pPr lvl="1"/>
            <a:r>
              <a:rPr lang="en-US" sz="2800" dirty="0"/>
              <a:t>11% don’t know they have it </a:t>
            </a:r>
          </a:p>
          <a:p>
            <a:r>
              <a:rPr lang="en-US" sz="3600" dirty="0"/>
              <a:t>38% with Prediabetes – 97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611416" y="2692604"/>
            <a:ext cx="7871508" cy="3613667"/>
          </a:xfrm>
          <a:prstGeom prst="rect">
            <a:avLst/>
          </a:prstGeom>
        </p:spPr>
      </p:pic>
      <p:pic>
        <p:nvPicPr>
          <p:cNvPr id="7" name="Picture 6">
            <a:extLst>
              <a:ext uri="{FF2B5EF4-FFF2-40B4-BE49-F238E27FC236}">
                <a16:creationId xmlns:a16="http://schemas.microsoft.com/office/drawing/2014/main" id="{1E215442-A39B-BBBB-ACD2-AAD33061FC38}"/>
              </a:ext>
            </a:extLst>
          </p:cNvPr>
          <p:cNvPicPr>
            <a:picLocks noChangeAspect="1"/>
          </p:cNvPicPr>
          <p:nvPr/>
        </p:nvPicPr>
        <p:blipFill>
          <a:blip r:embed="rId4"/>
          <a:stretch>
            <a:fillRect/>
          </a:stretch>
        </p:blipFill>
        <p:spPr>
          <a:xfrm>
            <a:off x="6061651" y="5958489"/>
            <a:ext cx="2820122" cy="749156"/>
          </a:xfrm>
          <a:prstGeom prst="rect">
            <a:avLst/>
          </a:prstGeom>
        </p:spPr>
      </p:pic>
      <p:sp>
        <p:nvSpPr>
          <p:cNvPr id="9" name="TextBox 8">
            <a:extLst>
              <a:ext uri="{FF2B5EF4-FFF2-40B4-BE49-F238E27FC236}">
                <a16:creationId xmlns:a16="http://schemas.microsoft.com/office/drawing/2014/main" id="{50588356-2280-EB09-6124-1D7E2BE79768}"/>
              </a:ext>
            </a:extLst>
          </p:cNvPr>
          <p:cNvSpPr txBox="1"/>
          <p:nvPr/>
        </p:nvSpPr>
        <p:spPr>
          <a:xfrm>
            <a:off x="3886200" y="3022824"/>
            <a:ext cx="6034035" cy="369332"/>
          </a:xfrm>
          <a:prstGeom prst="rect">
            <a:avLst/>
          </a:prstGeom>
          <a:noFill/>
        </p:spPr>
        <p:txBody>
          <a:bodyPr wrap="square">
            <a:spAutoFit/>
          </a:bodyPr>
          <a:lstStyle/>
          <a:p>
            <a:r>
              <a:rPr lang="en-US" dirty="0"/>
              <a:t>https://www.cdc.gov/nchs/data/databriefs/db516.pdf</a:t>
            </a:r>
          </a:p>
        </p:txBody>
      </p:sp>
    </p:spTree>
    <p:custDataLst>
      <p:tags r:id="rId1"/>
    </p:custDataLst>
    <p:extLst>
      <p:ext uri="{BB962C8B-B14F-4D97-AF65-F5344CB8AC3E}">
        <p14:creationId xmlns:p14="http://schemas.microsoft.com/office/powerpoint/2010/main" val="288468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70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7" name="Picture 6">
            <a:extLst>
              <a:ext uri="{FF2B5EF4-FFF2-40B4-BE49-F238E27FC236}">
                <a16:creationId xmlns:a16="http://schemas.microsoft.com/office/drawing/2014/main" id="{EBBB2070-1EB8-5AA5-AB27-F7E507CCD51A}"/>
              </a:ext>
            </a:extLst>
          </p:cNvPr>
          <p:cNvPicPr>
            <a:picLocks noChangeAspect="1"/>
          </p:cNvPicPr>
          <p:nvPr/>
        </p:nvPicPr>
        <p:blipFill>
          <a:blip r:embed="rId3"/>
          <a:stretch>
            <a:fillRect/>
          </a:stretch>
        </p:blipFill>
        <p:spPr>
          <a:xfrm>
            <a:off x="6226115" y="3886200"/>
            <a:ext cx="2590800" cy="457755"/>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129809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207746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457201" y="1143000"/>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52905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F27C-0440-9287-CCAC-67E88E99DF62}"/>
              </a:ext>
            </a:extLst>
          </p:cNvPr>
          <p:cNvSpPr>
            <a:spLocks noGrp="1"/>
          </p:cNvSpPr>
          <p:nvPr>
            <p:ph type="title"/>
          </p:nvPr>
        </p:nvSpPr>
        <p:spPr/>
        <p:txBody>
          <a:bodyPr/>
          <a:lstStyle/>
          <a:p>
            <a:r>
              <a:rPr lang="en-US" dirty="0"/>
              <a:t>Hypoglycemia – A Big Deal</a:t>
            </a:r>
          </a:p>
        </p:txBody>
      </p:sp>
      <p:pic>
        <p:nvPicPr>
          <p:cNvPr id="5" name="Content Placeholder 4">
            <a:extLst>
              <a:ext uri="{FF2B5EF4-FFF2-40B4-BE49-F238E27FC236}">
                <a16:creationId xmlns:a16="http://schemas.microsoft.com/office/drawing/2014/main" id="{89093EBF-03A9-10F6-1D7D-8A66ADC686D2}"/>
              </a:ext>
            </a:extLst>
          </p:cNvPr>
          <p:cNvPicPr>
            <a:picLocks noGrp="1" noChangeAspect="1"/>
          </p:cNvPicPr>
          <p:nvPr>
            <p:ph sz="quarter" idx="1"/>
          </p:nvPr>
        </p:nvPicPr>
        <p:blipFill>
          <a:blip r:embed="rId2"/>
          <a:stretch>
            <a:fillRect/>
          </a:stretch>
        </p:blipFill>
        <p:spPr>
          <a:xfrm>
            <a:off x="1676400" y="1231219"/>
            <a:ext cx="5962196" cy="5474381"/>
          </a:xfrm>
        </p:spPr>
      </p:pic>
      <p:sp>
        <p:nvSpPr>
          <p:cNvPr id="7" name="TextBox 6">
            <a:extLst>
              <a:ext uri="{FF2B5EF4-FFF2-40B4-BE49-F238E27FC236}">
                <a16:creationId xmlns:a16="http://schemas.microsoft.com/office/drawing/2014/main" id="{8582D2CA-F85A-EF16-5DDE-4F2AE9D9AACA}"/>
              </a:ext>
            </a:extLst>
          </p:cNvPr>
          <p:cNvSpPr txBox="1"/>
          <p:nvPr/>
        </p:nvSpPr>
        <p:spPr>
          <a:xfrm>
            <a:off x="1524000" y="1282713"/>
            <a:ext cx="190500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8285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7" name="Picture 6">
            <a:extLst>
              <a:ext uri="{FF2B5EF4-FFF2-40B4-BE49-F238E27FC236}">
                <a16:creationId xmlns:a16="http://schemas.microsoft.com/office/drawing/2014/main" id="{E7E4B744-CD40-1D1B-2A7D-2621F1660A7B}"/>
              </a:ext>
            </a:extLst>
          </p:cNvPr>
          <p:cNvPicPr>
            <a:picLocks noChangeAspect="1"/>
          </p:cNvPicPr>
          <p:nvPr/>
        </p:nvPicPr>
        <p:blipFill>
          <a:blip r:embed="rId3"/>
          <a:stretch>
            <a:fillRect/>
          </a:stretch>
        </p:blipFill>
        <p:spPr>
          <a:xfrm>
            <a:off x="4267200" y="6477000"/>
            <a:ext cx="4685658" cy="304800"/>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
        <p:nvSpPr>
          <p:cNvPr id="3" name="TextBox 2">
            <a:extLst>
              <a:ext uri="{FF2B5EF4-FFF2-40B4-BE49-F238E27FC236}">
                <a16:creationId xmlns:a16="http://schemas.microsoft.com/office/drawing/2014/main" id="{397978B9-DB3D-19E1-7643-FC84F96C5EC0}"/>
              </a:ext>
            </a:extLst>
          </p:cNvPr>
          <p:cNvSpPr txBox="1"/>
          <p:nvPr/>
        </p:nvSpPr>
        <p:spPr>
          <a:xfrm>
            <a:off x="8280642" y="6072477"/>
            <a:ext cx="7720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4CD36-9521-B545-3D62-311F5B11B9A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368D8CF-509F-8E76-E90B-F241B91319D9}"/>
              </a:ext>
            </a:extLst>
          </p:cNvPr>
          <p:cNvPicPr>
            <a:picLocks noChangeAspect="1"/>
          </p:cNvPicPr>
          <p:nvPr/>
        </p:nvPicPr>
        <p:blipFill>
          <a:blip r:embed="rId2"/>
          <a:stretch>
            <a:fillRect/>
          </a:stretch>
        </p:blipFill>
        <p:spPr>
          <a:xfrm>
            <a:off x="480951" y="304800"/>
            <a:ext cx="6553781" cy="6017841"/>
          </a:xfrm>
          <a:prstGeom prst="rect">
            <a:avLst/>
          </a:prstGeom>
        </p:spPr>
      </p:pic>
      <p:pic>
        <p:nvPicPr>
          <p:cNvPr id="5" name="Picture 4">
            <a:extLst>
              <a:ext uri="{FF2B5EF4-FFF2-40B4-BE49-F238E27FC236}">
                <a16:creationId xmlns:a16="http://schemas.microsoft.com/office/drawing/2014/main" id="{02F862C8-8360-616D-B7CA-152644999CB7}"/>
              </a:ext>
            </a:extLst>
          </p:cNvPr>
          <p:cNvPicPr>
            <a:picLocks noChangeAspect="1"/>
          </p:cNvPicPr>
          <p:nvPr/>
        </p:nvPicPr>
        <p:blipFill>
          <a:blip r:embed="rId3"/>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90952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D2F8-A95F-196B-CE23-A926023033EA}"/>
              </a:ext>
            </a:extLst>
          </p:cNvPr>
          <p:cNvSpPr>
            <a:spLocks noGrp="1"/>
          </p:cNvSpPr>
          <p:nvPr>
            <p:ph type="title"/>
          </p:nvPr>
        </p:nvSpPr>
        <p:spPr/>
        <p:txBody>
          <a:bodyPr>
            <a:normAutofit fontScale="90000"/>
          </a:bodyPr>
          <a:lstStyle/>
          <a:p>
            <a:r>
              <a:rPr lang="en-US" dirty="0"/>
              <a:t>Hypo Marker of CV Events &amp; Mortality</a:t>
            </a:r>
          </a:p>
        </p:txBody>
      </p:sp>
      <p:graphicFrame>
        <p:nvGraphicFramePr>
          <p:cNvPr id="5" name="Content Placeholder 2">
            <a:extLst>
              <a:ext uri="{FF2B5EF4-FFF2-40B4-BE49-F238E27FC236}">
                <a16:creationId xmlns:a16="http://schemas.microsoft.com/office/drawing/2014/main" id="{B2B04BBA-12F9-0F81-73B6-81F6011A66AF}"/>
              </a:ext>
            </a:extLst>
          </p:cNvPr>
          <p:cNvGraphicFramePr>
            <a:graphicFrameLocks noGrp="1"/>
          </p:cNvGraphicFramePr>
          <p:nvPr>
            <p:ph sz="quarter" idx="1"/>
          </p:nvPr>
        </p:nvGraphicFramePr>
        <p:xfrm>
          <a:off x="457200" y="1219200"/>
          <a:ext cx="60198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B6B9CD3-AD2C-9A9A-E50A-78E32AB9D45A}"/>
              </a:ext>
            </a:extLst>
          </p:cNvPr>
          <p:cNvPicPr>
            <a:picLocks noChangeAspect="1"/>
          </p:cNvPicPr>
          <p:nvPr/>
        </p:nvPicPr>
        <p:blipFill>
          <a:blip r:embed="rId7"/>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7487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4788-4419-770C-F0E0-A2FA9A4FC1D7}"/>
              </a:ext>
            </a:extLst>
          </p:cNvPr>
          <p:cNvSpPr>
            <a:spLocks noGrp="1"/>
          </p:cNvSpPr>
          <p:nvPr>
            <p:ph type="title"/>
          </p:nvPr>
        </p:nvSpPr>
        <p:spPr/>
        <p:txBody>
          <a:bodyPr/>
          <a:lstStyle/>
          <a:p>
            <a:r>
              <a:rPr lang="en-US" dirty="0"/>
              <a:t>SDOH and Hypoglycemia</a:t>
            </a:r>
          </a:p>
        </p:txBody>
      </p:sp>
      <p:graphicFrame>
        <p:nvGraphicFramePr>
          <p:cNvPr id="7" name="Content Placeholder 2">
            <a:extLst>
              <a:ext uri="{FF2B5EF4-FFF2-40B4-BE49-F238E27FC236}">
                <a16:creationId xmlns:a16="http://schemas.microsoft.com/office/drawing/2014/main" id="{26A20415-5700-9E22-5EAE-B67124885336}"/>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31EC6DC-90CC-61AE-106D-11B35C9B4FDE}"/>
              </a:ext>
            </a:extLst>
          </p:cNvPr>
          <p:cNvPicPr>
            <a:picLocks noChangeAspect="1"/>
          </p:cNvPicPr>
          <p:nvPr/>
        </p:nvPicPr>
        <p:blipFill>
          <a:blip r:embed="rId7"/>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55993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9144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457200" y="1066800"/>
            <a:ext cx="8305800" cy="50139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1028700" y="2546697"/>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394930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 name="TextBox 3">
            <a:extLst>
              <a:ext uri="{FF2B5EF4-FFF2-40B4-BE49-F238E27FC236}">
                <a16:creationId xmlns:a16="http://schemas.microsoft.com/office/drawing/2014/main" id="{2A63B6B9-236C-C116-2A31-2B9963BBFED1}"/>
              </a:ext>
            </a:extLst>
          </p:cNvPr>
          <p:cNvSpPr txBox="1"/>
          <p:nvPr/>
        </p:nvSpPr>
        <p:spPr>
          <a:xfrm>
            <a:off x="8229600" y="5715000"/>
            <a:ext cx="7720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60FF5A0A-511D-1FC7-CB0D-CC6A7B2DA4E5}"/>
              </a:ext>
            </a:extLst>
          </p:cNvPr>
          <p:cNvPicPr>
            <a:picLocks noChangeAspect="1"/>
          </p:cNvPicPr>
          <p:nvPr/>
        </p:nvPicPr>
        <p:blipFill>
          <a:blip r:embed="rId3"/>
          <a:stretch>
            <a:fillRect/>
          </a:stretch>
        </p:blipFill>
        <p:spPr>
          <a:xfrm>
            <a:off x="2895600" y="5779532"/>
            <a:ext cx="4685658" cy="304800"/>
          </a:xfrm>
          <a:prstGeom prst="rect">
            <a:avLst/>
          </a:prstGeom>
        </p:spPr>
      </p:pic>
    </p:spTree>
    <p:extLst>
      <p:ext uri="{BB962C8B-B14F-4D97-AF65-F5344CB8AC3E}">
        <p14:creationId xmlns:p14="http://schemas.microsoft.com/office/powerpoint/2010/main" val="119978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7</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257800"/>
          </a:xfrm>
        </p:spPr>
        <p:txBody>
          <a:bodyPr>
            <a:normAutofit fontScale="92500" lnSpcReduction="10000"/>
          </a:bodyPr>
          <a:lstStyle/>
          <a:p>
            <a:r>
              <a:rPr lang="en-US" dirty="0"/>
              <a:t>JL is 78 and drinks a “few cocktails” every night. Lives with partner and takes basal insulin at night and bolus insulin as needed.  </a:t>
            </a:r>
            <a:r>
              <a:rPr lang="en-US" dirty="0">
                <a:solidFill>
                  <a:srgbClr val="0070C0"/>
                </a:solidFill>
              </a:rPr>
              <a:t>Has had a few low blood glucose levels in past week of 62, 49 and 51</a:t>
            </a:r>
            <a:r>
              <a:rPr lang="en-US" dirty="0"/>
              <a:t>. What is the most important recommendation?  </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92500" lnSpcReduction="10000"/>
          </a:bodyPr>
          <a:lstStyle/>
          <a:p>
            <a:r>
              <a:rPr lang="en-US" dirty="0"/>
              <a:t>A. Decrease alcohol intake</a:t>
            </a:r>
          </a:p>
          <a:p>
            <a:r>
              <a:rPr lang="en-US" dirty="0"/>
              <a:t>B. Check BG at least 4 times a day.</a:t>
            </a:r>
          </a:p>
          <a:p>
            <a:r>
              <a:rPr lang="en-US" dirty="0"/>
              <a:t>C. Double check injection sites.</a:t>
            </a:r>
          </a:p>
          <a:p>
            <a:r>
              <a:rPr lang="en-US" dirty="0"/>
              <a:t>D. Get glucagon rescue medication.</a:t>
            </a:r>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5867400" y="5017356"/>
            <a:ext cx="1219200" cy="1415682"/>
          </a:xfrm>
          <a:prstGeom prst="rect">
            <a:avLst/>
          </a:prstGeom>
        </p:spPr>
      </p:pic>
      <p:pic>
        <p:nvPicPr>
          <p:cNvPr id="7" name="Picture 6" descr="Wood human figure">
            <a:extLst>
              <a:ext uri="{FF2B5EF4-FFF2-40B4-BE49-F238E27FC236}">
                <a16:creationId xmlns:a16="http://schemas.microsoft.com/office/drawing/2014/main" id="{7C88E2DF-5D44-40F4-EE0B-CCDD79013A07}"/>
              </a:ext>
            </a:extLst>
          </p:cNvPr>
          <p:cNvPicPr>
            <a:picLocks noChangeAspect="1"/>
          </p:cNvPicPr>
          <p:nvPr/>
        </p:nvPicPr>
        <p:blipFill>
          <a:blip r:embed="rId3" cstate="print">
            <a:extLst>
              <a:ext uri="{28A0092B-C50C-407E-A947-70E740481C1C}">
                <a14:useLocalDpi xmlns:a14="http://schemas.microsoft.com/office/drawing/2010/main" val="0"/>
              </a:ext>
            </a:extLst>
          </a:blip>
          <a:srcRect l="4346" t="5250" r="34783"/>
          <a:stretch/>
        </p:blipFill>
        <p:spPr>
          <a:xfrm rot="1932445">
            <a:off x="4448202" y="357396"/>
            <a:ext cx="606552" cy="656809"/>
          </a:xfrm>
          <a:prstGeom prst="rect">
            <a:avLst/>
          </a:prstGeom>
        </p:spPr>
      </p:pic>
    </p:spTree>
    <p:extLst>
      <p:ext uri="{BB962C8B-B14F-4D97-AF65-F5344CB8AC3E}">
        <p14:creationId xmlns:p14="http://schemas.microsoft.com/office/powerpoint/2010/main" val="35696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001"/>
            <a:ext cx="8229600" cy="990600"/>
          </a:xfrm>
        </p:spPr>
        <p:txBody>
          <a:bodyPr>
            <a:normAutofit/>
          </a:bodyPr>
          <a:lstStyle/>
          <a:p>
            <a:r>
              <a:rPr lang="en-US" sz="4800" dirty="0"/>
              <a:t>Quick Question 8</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Tree>
    <p:custDataLst>
      <p:tags r:id="rId1"/>
    </p:custDataLst>
    <p:extLst>
      <p:ext uri="{BB962C8B-B14F-4D97-AF65-F5344CB8AC3E}">
        <p14:creationId xmlns:p14="http://schemas.microsoft.com/office/powerpoint/2010/main" val="41554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6" name="Picture 5">
            <a:extLst>
              <a:ext uri="{FF2B5EF4-FFF2-40B4-BE49-F238E27FC236}">
                <a16:creationId xmlns:a16="http://schemas.microsoft.com/office/drawing/2014/main" id="{064EFEFE-2ACC-4E80-8AA0-16E7D2DC57F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1200" y="1333500"/>
            <a:ext cx="2789465" cy="4191000"/>
          </a:xfrm>
          <a:prstGeom prst="rect">
            <a:avLst/>
          </a:prstGeom>
        </p:spPr>
      </p:pic>
    </p:spTree>
    <p:extLst>
      <p:ext uri="{BB962C8B-B14F-4D97-AF65-F5344CB8AC3E}">
        <p14:creationId xmlns:p14="http://schemas.microsoft.com/office/powerpoint/2010/main" val="528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37E2-182A-297F-CF10-CB744D761020}"/>
              </a:ext>
            </a:extLst>
          </p:cNvPr>
          <p:cNvSpPr>
            <a:spLocks noGrp="1"/>
          </p:cNvSpPr>
          <p:nvPr>
            <p:ph type="title"/>
          </p:nvPr>
        </p:nvSpPr>
        <p:spPr>
          <a:xfrm>
            <a:off x="457200" y="228600"/>
            <a:ext cx="8229600" cy="914400"/>
          </a:xfrm>
        </p:spPr>
        <p:txBody>
          <a:bodyPr anchor="b">
            <a:normAutofit/>
          </a:bodyPr>
          <a:lstStyle/>
          <a:p>
            <a:r>
              <a:rPr lang="en-US" dirty="0"/>
              <a:t>Medical Nutrition Therapy Works</a:t>
            </a:r>
          </a:p>
        </p:txBody>
      </p:sp>
      <p:sp>
        <p:nvSpPr>
          <p:cNvPr id="3" name="Content Placeholder 2">
            <a:extLst>
              <a:ext uri="{FF2B5EF4-FFF2-40B4-BE49-F238E27FC236}">
                <a16:creationId xmlns:a16="http://schemas.microsoft.com/office/drawing/2014/main" id="{EDA617FB-774E-6EB4-F5D7-75AB0FC7092A}"/>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b="0" i="0" dirty="0">
                <a:effectLst/>
              </a:rPr>
              <a:t>MNT is effective and beneficial to people with diabetes. </a:t>
            </a:r>
          </a:p>
          <a:p>
            <a:pPr>
              <a:lnSpc>
                <a:spcPct val="90000"/>
              </a:lnSpc>
            </a:pPr>
            <a:r>
              <a:rPr lang="en-US" sz="2700" b="0" i="0" dirty="0">
                <a:effectLst/>
              </a:rPr>
              <a:t>When delivered by an RDN, MNT is associated with A1C absolute decreases of</a:t>
            </a:r>
          </a:p>
          <a:p>
            <a:pPr lvl="1">
              <a:lnSpc>
                <a:spcPct val="90000"/>
              </a:lnSpc>
            </a:pPr>
            <a:r>
              <a:rPr lang="en-US" sz="2700" b="0" i="0" dirty="0">
                <a:effectLst/>
              </a:rPr>
              <a:t>1.0–1.9% for people with type 1 diabetes and </a:t>
            </a:r>
          </a:p>
          <a:p>
            <a:pPr lvl="1">
              <a:lnSpc>
                <a:spcPct val="90000"/>
              </a:lnSpc>
            </a:pPr>
            <a:r>
              <a:rPr lang="en-US" sz="2700" b="0" i="0" dirty="0">
                <a:effectLst/>
              </a:rPr>
              <a:t>0.3–2.0% for people with type 2 diabetes</a:t>
            </a:r>
            <a:endParaRPr lang="en-US" sz="2700" dirty="0"/>
          </a:p>
        </p:txBody>
      </p:sp>
      <p:pic>
        <p:nvPicPr>
          <p:cNvPr id="5" name="Picture 4" descr="Woman eating watermelon">
            <a:extLst>
              <a:ext uri="{FF2B5EF4-FFF2-40B4-BE49-F238E27FC236}">
                <a16:creationId xmlns:a16="http://schemas.microsoft.com/office/drawing/2014/main" id="{2BDD347A-063B-654D-21E1-A051CCD66133}"/>
              </a:ext>
            </a:extLst>
          </p:cNvPr>
          <p:cNvPicPr>
            <a:picLocks noChangeAspect="1"/>
          </p:cNvPicPr>
          <p:nvPr/>
        </p:nvPicPr>
        <p:blipFill>
          <a:blip r:embed="rId2" cstate="print">
            <a:extLst>
              <a:ext uri="{28A0092B-C50C-407E-A947-70E740481C1C}">
                <a14:useLocalDpi xmlns:a14="http://schemas.microsoft.com/office/drawing/2010/main" val="0"/>
              </a:ext>
            </a:extLst>
          </a:blip>
          <a:srcRect l="33058" r="12305" b="-3"/>
          <a:stretch/>
        </p:blipFill>
        <p:spPr>
          <a:xfrm>
            <a:off x="4632198" y="1216152"/>
            <a:ext cx="4041648" cy="4937760"/>
          </a:xfrm>
          <a:prstGeom prst="rect">
            <a:avLst/>
          </a:prstGeom>
          <a:noFill/>
        </p:spPr>
      </p:pic>
    </p:spTree>
    <p:extLst>
      <p:ext uri="{BB962C8B-B14F-4D97-AF65-F5344CB8AC3E}">
        <p14:creationId xmlns:p14="http://schemas.microsoft.com/office/powerpoint/2010/main" val="186832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Patterns/Approaches</a:t>
            </a:r>
          </a:p>
        </p:txBody>
      </p:sp>
      <p:sp>
        <p:nvSpPr>
          <p:cNvPr id="378883" name="Rectangle 3"/>
          <p:cNvSpPr>
            <a:spLocks noGrp="1" noChangeArrowheads="1"/>
          </p:cNvSpPr>
          <p:nvPr>
            <p:ph type="body" sz="half" idx="4294967295"/>
          </p:nvPr>
        </p:nvSpPr>
        <p:spPr>
          <a:xfrm>
            <a:off x="457200" y="1201247"/>
            <a:ext cx="4343400" cy="4497387"/>
          </a:xfrm>
        </p:spPr>
        <p:txBody>
          <a:bodyPr>
            <a:normAutofit fontScale="92500"/>
          </a:bodyPr>
          <a:lstStyle/>
          <a:p>
            <a:pPr marL="0" indent="0">
              <a:buNone/>
            </a:pPr>
            <a:r>
              <a:rPr lang="en-US" b="1" dirty="0"/>
              <a:t>Eating Patterns: </a:t>
            </a:r>
          </a:p>
          <a:p>
            <a:pPr marL="0" indent="0">
              <a:buNone/>
            </a:pPr>
            <a:r>
              <a:rPr lang="en-US" b="1" dirty="0"/>
              <a:t>Total Foods Consumed</a:t>
            </a:r>
          </a:p>
          <a:p>
            <a:pPr eaLnBrk="1" hangingPunct="1"/>
            <a:r>
              <a:rPr lang="en-US" sz="3000" dirty="0"/>
              <a:t>Mediterranean Diet</a:t>
            </a:r>
          </a:p>
          <a:p>
            <a:pPr eaLnBrk="1" hangingPunct="1"/>
            <a:r>
              <a:rPr lang="en-US" sz="3000" dirty="0"/>
              <a:t>Plant based eating</a:t>
            </a:r>
          </a:p>
          <a:p>
            <a:pPr eaLnBrk="1" hangingPunct="1"/>
            <a:r>
              <a:rPr lang="en-US" sz="3000" dirty="0"/>
              <a:t>DASH (Dietary Approaches to Stop Hypertension)</a:t>
            </a:r>
          </a:p>
          <a:p>
            <a:pPr eaLnBrk="1" hangingPunct="1"/>
            <a:r>
              <a:rPr lang="en-US" sz="3000" dirty="0"/>
              <a:t>Low Carbohydrate</a:t>
            </a:r>
          </a:p>
        </p:txBody>
      </p:sp>
      <p:pic>
        <p:nvPicPr>
          <p:cNvPr id="2052" name="Picture 4" descr="What is the Diabetes Plate Method?">
            <a:extLst>
              <a:ext uri="{FF2B5EF4-FFF2-40B4-BE49-F238E27FC236}">
                <a16:creationId xmlns:a16="http://schemas.microsoft.com/office/drawing/2014/main" id="{8A769754-089C-BF4E-D354-5B5D1D9A9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183" y="4567537"/>
            <a:ext cx="1931604" cy="1341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275265-2608-F613-C80F-58F99217BB33}"/>
              </a:ext>
            </a:extLst>
          </p:cNvPr>
          <p:cNvSpPr txBox="1">
            <a:spLocks noChangeArrowheads="1"/>
          </p:cNvSpPr>
          <p:nvPr/>
        </p:nvSpPr>
        <p:spPr>
          <a:xfrm>
            <a:off x="4565375" y="3962400"/>
            <a:ext cx="4343400" cy="2570162"/>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fontAlgn="auto">
              <a:spcAft>
                <a:spcPts val="0"/>
              </a:spcAft>
            </a:pPr>
            <a:endParaRPr lang="en-US" sz="2800" dirty="0"/>
          </a:p>
        </p:txBody>
      </p:sp>
      <p:sp>
        <p:nvSpPr>
          <p:cNvPr id="5" name="Rectangle 3">
            <a:extLst>
              <a:ext uri="{FF2B5EF4-FFF2-40B4-BE49-F238E27FC236}">
                <a16:creationId xmlns:a16="http://schemas.microsoft.com/office/drawing/2014/main" id="{9FFB0B14-75B1-11CF-D656-DF4551573D21}"/>
              </a:ext>
            </a:extLst>
          </p:cNvPr>
          <p:cNvSpPr txBox="1">
            <a:spLocks noChangeArrowheads="1"/>
          </p:cNvSpPr>
          <p:nvPr/>
        </p:nvSpPr>
        <p:spPr>
          <a:xfrm>
            <a:off x="4613416" y="1201247"/>
            <a:ext cx="4073383" cy="4059719"/>
          </a:xfrm>
          <a:prstGeom prst="rect">
            <a:avLst/>
          </a:prstGeom>
        </p:spPr>
        <p:txBody>
          <a:bodyPr vert="horz">
            <a:no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None/>
            </a:pPr>
            <a:r>
              <a:rPr lang="en-US" b="1" dirty="0"/>
              <a:t>Eating Approach: </a:t>
            </a:r>
          </a:p>
          <a:p>
            <a:pPr marL="0" indent="0" fontAlgn="auto">
              <a:spcAft>
                <a:spcPts val="0"/>
              </a:spcAft>
              <a:buNone/>
            </a:pPr>
            <a:r>
              <a:rPr lang="en-US" b="1" dirty="0"/>
              <a:t>Tools for developing an eating pattern </a:t>
            </a:r>
          </a:p>
          <a:p>
            <a:pPr fontAlgn="auto">
              <a:spcAft>
                <a:spcPts val="0"/>
              </a:spcAft>
            </a:pPr>
            <a:r>
              <a:rPr lang="en-US" sz="2800" dirty="0"/>
              <a:t>Diabetes Plate Method</a:t>
            </a:r>
          </a:p>
          <a:p>
            <a:pPr fontAlgn="auto">
              <a:spcAft>
                <a:spcPts val="0"/>
              </a:spcAft>
            </a:pPr>
            <a:r>
              <a:rPr lang="en-US" sz="2800" dirty="0"/>
              <a:t>Carbohydrate Counting</a:t>
            </a:r>
          </a:p>
          <a:p>
            <a:pPr fontAlgn="auto">
              <a:spcAft>
                <a:spcPts val="0"/>
              </a:spcAft>
            </a:pPr>
            <a:r>
              <a:rPr lang="en-US" sz="2800" dirty="0"/>
              <a:t>Individualized behavioral approaches</a:t>
            </a:r>
          </a:p>
          <a:p>
            <a:pPr fontAlgn="auto">
              <a:spcAft>
                <a:spcPts val="0"/>
              </a:spcAft>
            </a:pPr>
            <a:endParaRPr lang="en-US" dirty="0"/>
          </a:p>
        </p:txBody>
      </p:sp>
      <p:pic>
        <p:nvPicPr>
          <p:cNvPr id="2" name="Picture 1">
            <a:extLst>
              <a:ext uri="{FF2B5EF4-FFF2-40B4-BE49-F238E27FC236}">
                <a16:creationId xmlns:a16="http://schemas.microsoft.com/office/drawing/2014/main" id="{72939945-6E66-478D-66E8-E859A28A2590}"/>
              </a:ext>
            </a:extLst>
          </p:cNvPr>
          <p:cNvPicPr>
            <a:picLocks noChangeAspect="1"/>
          </p:cNvPicPr>
          <p:nvPr/>
        </p:nvPicPr>
        <p:blipFill>
          <a:blip r:embed="rId5"/>
          <a:stretch>
            <a:fillRect/>
          </a:stretch>
        </p:blipFill>
        <p:spPr>
          <a:xfrm>
            <a:off x="5167959" y="6172200"/>
            <a:ext cx="3823641" cy="621473"/>
          </a:xfrm>
          <a:prstGeom prst="rect">
            <a:avLst/>
          </a:prstGeom>
        </p:spPr>
      </p:pic>
      <p:sp>
        <p:nvSpPr>
          <p:cNvPr id="3" name="TextBox 2">
            <a:extLst>
              <a:ext uri="{FF2B5EF4-FFF2-40B4-BE49-F238E27FC236}">
                <a16:creationId xmlns:a16="http://schemas.microsoft.com/office/drawing/2014/main" id="{4A96151E-6826-80BF-0523-4C1345F88579}"/>
              </a:ext>
            </a:extLst>
          </p:cNvPr>
          <p:cNvSpPr txBox="1"/>
          <p:nvPr/>
        </p:nvSpPr>
        <p:spPr>
          <a:xfrm>
            <a:off x="2155423" y="5395413"/>
            <a:ext cx="4945985" cy="830997"/>
          </a:xfrm>
          <a:prstGeom prst="rect">
            <a:avLst/>
          </a:prstGeom>
          <a:noFill/>
        </p:spPr>
        <p:txBody>
          <a:bodyPr wrap="square" rtlCol="0">
            <a:spAutoFit/>
          </a:bodyPr>
          <a:lstStyle/>
          <a:p>
            <a:r>
              <a:rPr lang="en-US" sz="2400" dirty="0">
                <a:solidFill>
                  <a:srgbClr val="0070C0"/>
                </a:solidFill>
              </a:rPr>
              <a:t>Use Integrative food-based approach. “People eat food, not nutrients”.</a:t>
            </a:r>
          </a:p>
        </p:txBody>
      </p:sp>
    </p:spTree>
    <p:custDataLst>
      <p:tags r:id="rId1"/>
    </p:custDataLst>
    <p:extLst>
      <p:ext uri="{BB962C8B-B14F-4D97-AF65-F5344CB8AC3E}">
        <p14:creationId xmlns:p14="http://schemas.microsoft.com/office/powerpoint/2010/main" val="39417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ext Placeholder 2">
            <a:extLst>
              <a:ext uri="{FF2B5EF4-FFF2-40B4-BE49-F238E27FC236}">
                <a16:creationId xmlns:a16="http://schemas.microsoft.com/office/drawing/2014/main" id="{B5DADA4A-FE13-532F-A4DC-AC7BC7076EB6}"/>
              </a:ext>
            </a:extLst>
          </p:cNvPr>
          <p:cNvSpPr>
            <a:spLocks noGrp="1"/>
          </p:cNvSpPr>
          <p:nvPr>
            <p:ph type="body" idx="2"/>
          </p:nvPr>
        </p:nvSpPr>
        <p:spPr>
          <a:xfrm>
            <a:off x="5606414" y="1449651"/>
            <a:ext cx="3810000" cy="4843463"/>
          </a:xfrm>
        </p:spPr>
        <p:txBody>
          <a:bodyPr/>
          <a:lstStyle/>
          <a:p>
            <a:r>
              <a:rPr lang="en-US" dirty="0"/>
              <a:t>https://oldwayspt.org/traditional-diets/vegetarian-vegan-diet</a:t>
            </a:r>
          </a:p>
          <a:p>
            <a:endParaRPr lang="en-US" dirty="0"/>
          </a:p>
        </p:txBody>
      </p:sp>
      <p:pic>
        <p:nvPicPr>
          <p:cNvPr id="2" name="Picture 1">
            <a:extLst>
              <a:ext uri="{FF2B5EF4-FFF2-40B4-BE49-F238E27FC236}">
                <a16:creationId xmlns:a16="http://schemas.microsoft.com/office/drawing/2014/main" id="{667DC8B3-D4B7-BFBF-9FBA-9E95FEB653F3}"/>
              </a:ext>
            </a:extLst>
          </p:cNvPr>
          <p:cNvPicPr>
            <a:picLocks noChangeAspect="1"/>
          </p:cNvPicPr>
          <p:nvPr/>
        </p:nvPicPr>
        <p:blipFill>
          <a:blip r:embed="rId3"/>
          <a:stretch>
            <a:fillRect/>
          </a:stretch>
        </p:blipFill>
        <p:spPr>
          <a:xfrm>
            <a:off x="178753" y="1117643"/>
            <a:ext cx="8727572" cy="5740357"/>
          </a:xfrm>
          <a:prstGeom prst="rect">
            <a:avLst/>
          </a:prstGeom>
        </p:spPr>
      </p:pic>
      <p:sp>
        <p:nvSpPr>
          <p:cNvPr id="7" name="Title 6">
            <a:extLst>
              <a:ext uri="{FF2B5EF4-FFF2-40B4-BE49-F238E27FC236}">
                <a16:creationId xmlns:a16="http://schemas.microsoft.com/office/drawing/2014/main" id="{F67149BC-7F2C-8558-4032-2BB76776DC65}"/>
              </a:ext>
            </a:extLst>
          </p:cNvPr>
          <p:cNvSpPr>
            <a:spLocks noGrp="1"/>
          </p:cNvSpPr>
          <p:nvPr>
            <p:ph type="title"/>
          </p:nvPr>
        </p:nvSpPr>
        <p:spPr>
          <a:xfrm>
            <a:off x="287443" y="106915"/>
            <a:ext cx="8510193" cy="838200"/>
          </a:xfrm>
        </p:spPr>
        <p:txBody>
          <a:bodyPr/>
          <a:lstStyle/>
          <a:p>
            <a:r>
              <a:rPr lang="en-US" sz="3200" dirty="0"/>
              <a:t>Plant-based, Vegetarian or Vegan Diet Patterns </a:t>
            </a:r>
          </a:p>
        </p:txBody>
      </p:sp>
    </p:spTree>
    <p:extLst>
      <p:ext uri="{BB962C8B-B14F-4D97-AF65-F5344CB8AC3E}">
        <p14:creationId xmlns:p14="http://schemas.microsoft.com/office/powerpoint/2010/main" val="131350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Mediterranean Diet</a:t>
            </a:r>
          </a:p>
        </p:txBody>
      </p:sp>
      <p:pic>
        <p:nvPicPr>
          <p:cNvPr id="3" name="Picture 2">
            <a:extLst>
              <a:ext uri="{FF2B5EF4-FFF2-40B4-BE49-F238E27FC236}">
                <a16:creationId xmlns:a16="http://schemas.microsoft.com/office/drawing/2014/main" id="{15B9014B-A8E9-5C51-37FE-4DFAFFC63457}"/>
              </a:ext>
            </a:extLst>
          </p:cNvPr>
          <p:cNvPicPr>
            <a:picLocks noChangeAspect="1"/>
          </p:cNvPicPr>
          <p:nvPr/>
        </p:nvPicPr>
        <p:blipFill>
          <a:blip r:embed="rId3"/>
          <a:stretch>
            <a:fillRect/>
          </a:stretch>
        </p:blipFill>
        <p:spPr>
          <a:xfrm>
            <a:off x="5235430" y="1576957"/>
            <a:ext cx="3561195" cy="887454"/>
          </a:xfrm>
          <a:prstGeom prst="rect">
            <a:avLst/>
          </a:prstGeom>
        </p:spPr>
      </p:pic>
      <p:sp>
        <p:nvSpPr>
          <p:cNvPr id="4" name="TextBox 3">
            <a:extLst>
              <a:ext uri="{FF2B5EF4-FFF2-40B4-BE49-F238E27FC236}">
                <a16:creationId xmlns:a16="http://schemas.microsoft.com/office/drawing/2014/main" id="{E9492D5D-8A4E-AB83-37DA-250EBD6262C9}"/>
              </a:ext>
            </a:extLst>
          </p:cNvPr>
          <p:cNvSpPr txBox="1"/>
          <p:nvPr/>
        </p:nvSpPr>
        <p:spPr>
          <a:xfrm>
            <a:off x="5534314" y="1181511"/>
            <a:ext cx="3975100"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Find Recipes: </a:t>
            </a:r>
          </a:p>
        </p:txBody>
      </p:sp>
      <p:sp>
        <p:nvSpPr>
          <p:cNvPr id="6" name="TextBox 5">
            <a:extLst>
              <a:ext uri="{FF2B5EF4-FFF2-40B4-BE49-F238E27FC236}">
                <a16:creationId xmlns:a16="http://schemas.microsoft.com/office/drawing/2014/main" id="{19FED2A3-81D3-FA24-0B75-C7635D4A6F4F}"/>
              </a:ext>
            </a:extLst>
          </p:cNvPr>
          <p:cNvSpPr txBox="1"/>
          <p:nvPr/>
        </p:nvSpPr>
        <p:spPr>
          <a:xfrm>
            <a:off x="5638800" y="2428241"/>
            <a:ext cx="3289281" cy="156966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Meal Planning Tips: </a:t>
            </a:r>
            <a:endParaRPr lang="en-US" sz="2400" dirty="0">
              <a:solidFill>
                <a:srgbClr val="B292CA"/>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r>
              <a:rPr lang="en-US" dirty="0">
                <a:solidFill>
                  <a:srgbClr val="0070C0"/>
                </a:solidFill>
                <a:hlinkClick r:id="rId5">
                  <a:extLst>
                    <a:ext uri="{A12FA001-AC4F-418D-AE19-62706E023703}">
                      <ahyp:hlinkClr xmlns:ahyp="http://schemas.microsoft.com/office/drawing/2018/hyperlinkcolor" val="tx"/>
                    </a:ext>
                  </a:extLst>
                </a:hlinkClick>
              </a:rPr>
              <a:t>https://www.diabetesfoodhub.org/articles/meal-planning-for-a-mediterranean-style-eating-pattern.html</a:t>
            </a:r>
            <a:endParaRPr lang="en-US" dirty="0">
              <a:solidFill>
                <a:srgbClr val="0070C0"/>
              </a:solidFill>
            </a:endParaRPr>
          </a:p>
        </p:txBody>
      </p:sp>
      <p:pic>
        <p:nvPicPr>
          <p:cNvPr id="8" name="Content Placeholder 7" descr="A group of different foods on a table&#10;&#10;Description automatically generated">
            <a:extLst>
              <a:ext uri="{FF2B5EF4-FFF2-40B4-BE49-F238E27FC236}">
                <a16:creationId xmlns:a16="http://schemas.microsoft.com/office/drawing/2014/main" id="{66B22981-AD45-55D0-C9B8-BB757A3910D7}"/>
              </a:ext>
            </a:extLst>
          </p:cNvPr>
          <p:cNvPicPr>
            <a:picLocks noGrp="1" noChangeAspect="1"/>
          </p:cNvPicPr>
          <p:nvPr>
            <p:ph sz="quarter"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306515" y="4322118"/>
            <a:ext cx="3809776" cy="2535882"/>
          </a:xfrm>
        </p:spPr>
      </p:pic>
      <p:sp>
        <p:nvSpPr>
          <p:cNvPr id="9" name="TextBox 8">
            <a:extLst>
              <a:ext uri="{FF2B5EF4-FFF2-40B4-BE49-F238E27FC236}">
                <a16:creationId xmlns:a16="http://schemas.microsoft.com/office/drawing/2014/main" id="{A2DC352C-BB4C-46A5-1762-CD1931E5E657}"/>
              </a:ext>
            </a:extLst>
          </p:cNvPr>
          <p:cNvSpPr txBox="1"/>
          <p:nvPr/>
        </p:nvSpPr>
        <p:spPr>
          <a:xfrm>
            <a:off x="5568950" y="6617514"/>
            <a:ext cx="4064000" cy="230832"/>
          </a:xfrm>
          <a:prstGeom prst="rect">
            <a:avLst/>
          </a:prstGeom>
          <a:noFill/>
        </p:spPr>
        <p:txBody>
          <a:bodyPr wrap="square" rtlCol="0">
            <a:spAutoFit/>
          </a:bodyPr>
          <a:lstStyle/>
          <a:p>
            <a:r>
              <a:rPr lang="en-US" sz="900" dirty="0">
                <a:hlinkClick r:id="rId7" tooltip="https://mappingignorance.org/2017/03/13/mediterranean-diet-brain-shrinkage/">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8" tooltip="https://creativecommons.org/licenses/by-nc-nd/3.0/">
                  <a:extLst>
                    <a:ext uri="{A12FA001-AC4F-418D-AE19-62706E023703}">
                      <ahyp:hlinkClr xmlns:ahyp="http://schemas.microsoft.com/office/drawing/2018/hyperlinkcolor" val="tx"/>
                    </a:ext>
                  </a:extLst>
                </a:hlinkClick>
              </a:rPr>
              <a:t>CC BY-NC-ND</a:t>
            </a:r>
            <a:endParaRPr lang="en-US" sz="900" dirty="0"/>
          </a:p>
        </p:txBody>
      </p:sp>
      <p:sp>
        <p:nvSpPr>
          <p:cNvPr id="14" name="Content Placeholder 2">
            <a:extLst>
              <a:ext uri="{FF2B5EF4-FFF2-40B4-BE49-F238E27FC236}">
                <a16:creationId xmlns:a16="http://schemas.microsoft.com/office/drawing/2014/main" id="{83516FB7-229E-A0C3-EC2A-A17F56AE771B}"/>
              </a:ext>
            </a:extLst>
          </p:cNvPr>
          <p:cNvSpPr txBox="1">
            <a:spLocks/>
          </p:cNvSpPr>
          <p:nvPr/>
        </p:nvSpPr>
        <p:spPr>
          <a:xfrm>
            <a:off x="347375" y="1181511"/>
            <a:ext cx="4998729" cy="5088493"/>
          </a:xfrm>
          <a:prstGeom prst="rect">
            <a:avLst/>
          </a:prstGeom>
        </p:spPr>
        <p:txBody>
          <a:bodyPr vert="horz">
            <a:no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fontAlgn="auto">
              <a:spcAft>
                <a:spcPts val="0"/>
              </a:spcAft>
            </a:pPr>
            <a:r>
              <a:rPr lang="en-US" sz="3000" b="1" dirty="0">
                <a:solidFill>
                  <a:srgbClr val="222328"/>
                </a:solidFill>
                <a:cs typeface="Calibri" panose="020F0502020204030204" pitchFamily="34" charset="0"/>
              </a:rPr>
              <a:t>E</a:t>
            </a:r>
            <a:r>
              <a:rPr lang="en-US" sz="3000" b="1" i="0" dirty="0">
                <a:solidFill>
                  <a:srgbClr val="222328"/>
                </a:solidFill>
                <a:effectLst/>
                <a:cs typeface="Calibri" panose="020F0502020204030204" pitchFamily="34" charset="0"/>
              </a:rPr>
              <a:t>mphasizes</a:t>
            </a:r>
            <a:r>
              <a:rPr lang="en-US" sz="3000" b="0" i="0" dirty="0">
                <a:solidFill>
                  <a:srgbClr val="222328"/>
                </a:solidFill>
                <a:effectLst/>
                <a:cs typeface="Calibri" panose="020F0502020204030204" pitchFamily="34" charset="0"/>
              </a:rPr>
              <a:t> vegetables, fruits, whole grains, beans/ legumes</a:t>
            </a:r>
            <a:endParaRPr lang="en-US" sz="3000" dirty="0">
              <a:cs typeface="Calibri" panose="020F0502020204030204" pitchFamily="34" charset="0"/>
            </a:endParaRPr>
          </a:p>
          <a:p>
            <a:pPr fontAlgn="auto">
              <a:spcAft>
                <a:spcPts val="0"/>
              </a:spcAft>
            </a:pPr>
            <a:r>
              <a:rPr lang="en-US" sz="3000" b="1" dirty="0">
                <a:solidFill>
                  <a:srgbClr val="222328"/>
                </a:solidFill>
                <a:cs typeface="Calibri" panose="020F0502020204030204" pitchFamily="34" charset="0"/>
              </a:rPr>
              <a:t>I</a:t>
            </a:r>
            <a:r>
              <a:rPr lang="en-US" sz="3000" b="1" i="0" dirty="0">
                <a:solidFill>
                  <a:srgbClr val="222328"/>
                </a:solidFill>
                <a:effectLst/>
                <a:cs typeface="Calibri" panose="020F0502020204030204" pitchFamily="34" charset="0"/>
              </a:rPr>
              <a:t>ncludes</a:t>
            </a:r>
            <a:r>
              <a:rPr lang="en-US" sz="3000" b="0" i="0" dirty="0">
                <a:solidFill>
                  <a:srgbClr val="222328"/>
                </a:solidFill>
                <a:effectLst/>
                <a:cs typeface="Calibri" panose="020F0502020204030204" pitchFamily="34" charset="0"/>
              </a:rPr>
              <a:t> low-fat/non-fat dairy, fish, poultry, oils, nuts</a:t>
            </a:r>
          </a:p>
          <a:p>
            <a:pPr fontAlgn="auto">
              <a:spcAft>
                <a:spcPts val="0"/>
              </a:spcAft>
            </a:pPr>
            <a:r>
              <a:rPr lang="en-US" sz="3000" b="1" i="0" dirty="0">
                <a:solidFill>
                  <a:srgbClr val="222328"/>
                </a:solidFill>
                <a:effectLst/>
                <a:cs typeface="Calibri" panose="020F0502020204030204" pitchFamily="34" charset="0"/>
              </a:rPr>
              <a:t>Limits</a:t>
            </a:r>
            <a:r>
              <a:rPr lang="en-US" sz="3000" dirty="0">
                <a:solidFill>
                  <a:srgbClr val="222328"/>
                </a:solidFill>
                <a:cs typeface="Calibri" panose="020F0502020204030204" pitchFamily="34" charset="0"/>
              </a:rPr>
              <a:t> highly processed foods/refined carbohydrates, added </a:t>
            </a:r>
            <a:r>
              <a:rPr lang="en-US" sz="3000" b="0" i="0" dirty="0">
                <a:solidFill>
                  <a:srgbClr val="222328"/>
                </a:solidFill>
                <a:effectLst/>
                <a:cs typeface="Calibri" panose="020F0502020204030204" pitchFamily="34" charset="0"/>
              </a:rPr>
              <a:t>sugars, sugar-sweetened beverages, sodium, saturated fats, high fat/process meats</a:t>
            </a:r>
          </a:p>
        </p:txBody>
      </p:sp>
      <p:sp>
        <p:nvSpPr>
          <p:cNvPr id="5" name="TextBox 4">
            <a:extLst>
              <a:ext uri="{FF2B5EF4-FFF2-40B4-BE49-F238E27FC236}">
                <a16:creationId xmlns:a16="http://schemas.microsoft.com/office/drawing/2014/main" id="{4660969A-BE94-4D5B-9997-ADFEA5606255}"/>
              </a:ext>
            </a:extLst>
          </p:cNvPr>
          <p:cNvSpPr txBox="1"/>
          <p:nvPr/>
        </p:nvSpPr>
        <p:spPr>
          <a:xfrm>
            <a:off x="5291279" y="1574044"/>
            <a:ext cx="1780085" cy="923330"/>
          </a:xfrm>
          <a:prstGeom prst="rect">
            <a:avLst/>
          </a:prstGeom>
          <a:solidFill>
            <a:schemeClr val="bg1"/>
          </a:solidFill>
        </p:spPr>
        <p:txBody>
          <a:bodyPr wrap="square" rtlCol="0">
            <a:spAutoFit/>
          </a:bodyPr>
          <a:lstStyle/>
          <a:p>
            <a:r>
              <a:rPr lang="en-US" dirty="0"/>
              <a:t>American Diabetes Association</a:t>
            </a:r>
          </a:p>
        </p:txBody>
      </p:sp>
    </p:spTree>
    <p:extLst>
      <p:ext uri="{BB962C8B-B14F-4D97-AF65-F5344CB8AC3E}">
        <p14:creationId xmlns:p14="http://schemas.microsoft.com/office/powerpoint/2010/main" val="236838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04800" y="266700"/>
            <a:ext cx="8382000" cy="762000"/>
          </a:xfrm>
        </p:spPr>
        <p:txBody>
          <a:bodyPr>
            <a:normAutofit fontScale="90000"/>
          </a:bodyPr>
          <a:lstStyle/>
          <a:p>
            <a:r>
              <a:rPr lang="en-US" dirty="0"/>
              <a:t>USDA  </a:t>
            </a:r>
            <a:r>
              <a:rPr lang="en-US" dirty="0" err="1"/>
              <a:t>MyPlate.gov</a:t>
            </a:r>
            <a:endParaRPr lang="en-US" dirty="0"/>
          </a:p>
        </p:txBody>
      </p:sp>
      <p:sp>
        <p:nvSpPr>
          <p:cNvPr id="5123" name="Content Placeholder 2"/>
          <p:cNvSpPr>
            <a:spLocks noGrp="1"/>
          </p:cNvSpPr>
          <p:nvPr>
            <p:ph sz="quarter" idx="1"/>
          </p:nvPr>
        </p:nvSpPr>
        <p:spPr>
          <a:xfrm>
            <a:off x="304800" y="1104900"/>
            <a:ext cx="8229600" cy="4937760"/>
          </a:xfrm>
        </p:spPr>
        <p:txBody>
          <a:bodyPr>
            <a:noAutofit/>
          </a:bodyPr>
          <a:lstStyle/>
          <a:p>
            <a:pPr marL="0" indent="0">
              <a:buFont typeface="Wingdings" pitchFamily="2" charset="2"/>
              <a:buNone/>
              <a:defRPr/>
            </a:pPr>
            <a:r>
              <a:rPr lang="en-US" sz="2200" b="1" i="1" dirty="0">
                <a:cs typeface="Calibri" panose="020F0502020204030204" pitchFamily="34" charset="0"/>
              </a:rPr>
              <a:t>Make Every Bit Count</a:t>
            </a:r>
            <a:endParaRPr lang="en-US" sz="2200" dirty="0">
              <a:cs typeface="Calibri" panose="020F0502020204030204" pitchFamily="34" charset="0"/>
            </a:endParaRPr>
          </a:p>
          <a:p>
            <a:r>
              <a:rPr lang="en-US" sz="2200" dirty="0">
                <a:solidFill>
                  <a:srgbClr val="1C1C1C"/>
                </a:solidFill>
                <a:cs typeface="Calibri" panose="020F0502020204030204" pitchFamily="34" charset="0"/>
              </a:rPr>
              <a:t>E</a:t>
            </a:r>
            <a:r>
              <a:rPr lang="en-US" sz="2200" b="0" dirty="0">
                <a:solidFill>
                  <a:srgbClr val="1C1C1C"/>
                </a:solidFill>
                <a:effectLst/>
                <a:cs typeface="Calibri" panose="020F0502020204030204" pitchFamily="34" charset="0"/>
              </a:rPr>
              <a:t>at a variety of fruits, vegetables, grains, </a:t>
            </a:r>
          </a:p>
          <a:p>
            <a:pPr marL="0" indent="0">
              <a:buNone/>
            </a:pPr>
            <a:r>
              <a:rPr lang="en-US" sz="2200" b="0" dirty="0">
                <a:solidFill>
                  <a:srgbClr val="1C1C1C"/>
                </a:solidFill>
                <a:effectLst/>
                <a:cs typeface="Calibri" panose="020F0502020204030204" pitchFamily="34" charset="0"/>
              </a:rPr>
              <a:t>protein foods, dairy/fortified soy alternatives </a:t>
            </a:r>
            <a:endParaRPr lang="en-US" sz="2200" dirty="0">
              <a:cs typeface="Calibri" panose="020F0502020204030204" pitchFamily="34" charset="0"/>
            </a:endParaRPr>
          </a:p>
          <a:p>
            <a:pPr marL="0" indent="0">
              <a:buFont typeface="Wingdings" pitchFamily="2" charset="2"/>
              <a:buNone/>
              <a:defRPr/>
            </a:pPr>
            <a:r>
              <a:rPr lang="en-US" sz="2200" b="1" i="1" dirty="0">
                <a:cs typeface="Calibri" panose="020F0502020204030204" pitchFamily="34" charset="0"/>
              </a:rPr>
              <a:t>Foods to Increase</a:t>
            </a:r>
            <a:r>
              <a:rPr lang="en-US" sz="2200" dirty="0">
                <a:cs typeface="Calibri" panose="020F0502020204030204" pitchFamily="34" charset="0"/>
              </a:rPr>
              <a:t>   </a:t>
            </a:r>
          </a:p>
          <a:p>
            <a:pPr>
              <a:defRPr/>
            </a:pPr>
            <a:r>
              <a:rPr lang="en-US" sz="2200" dirty="0">
                <a:cs typeface="Calibri" panose="020F0502020204030204" pitchFamily="34" charset="0"/>
              </a:rPr>
              <a:t>Make half your plate fruits and vegetables.   </a:t>
            </a:r>
          </a:p>
          <a:p>
            <a:pPr>
              <a:defRPr/>
            </a:pPr>
            <a:r>
              <a:rPr lang="en-US" sz="2200" dirty="0">
                <a:cs typeface="Calibri" panose="020F0502020204030204" pitchFamily="34" charset="0"/>
              </a:rPr>
              <a:t>Make at least half your grains whole grains.  </a:t>
            </a:r>
          </a:p>
          <a:p>
            <a:r>
              <a:rPr lang="en-US" sz="2200" b="0" dirty="0">
                <a:effectLst/>
                <a:cs typeface="Calibri" panose="020F0502020204030204" pitchFamily="34" charset="0"/>
              </a:rPr>
              <a:t>Move to low-fat or fat-free dairy milk or yogurt (or lactose-free dairy or fortified soy versions) </a:t>
            </a:r>
          </a:p>
          <a:p>
            <a:r>
              <a:rPr lang="en-US" sz="2200" dirty="0">
                <a:cs typeface="Calibri" panose="020F0502020204030204" pitchFamily="34" charset="0"/>
              </a:rPr>
              <a:t>Vary your protein</a:t>
            </a:r>
          </a:p>
          <a:p>
            <a:pPr marL="0" indent="0">
              <a:buFont typeface="Wingdings" pitchFamily="2" charset="2"/>
              <a:buNone/>
              <a:defRPr/>
            </a:pPr>
            <a:r>
              <a:rPr lang="en-US" sz="2200" b="1" i="1" dirty="0">
                <a:cs typeface="Calibri" panose="020F0502020204030204" pitchFamily="34" charset="0"/>
              </a:rPr>
              <a:t>Foods to Reduce</a:t>
            </a:r>
            <a:r>
              <a:rPr lang="en-US" sz="2200" dirty="0">
                <a:cs typeface="Calibri" panose="020F0502020204030204" pitchFamily="34" charset="0"/>
              </a:rPr>
              <a:t>  </a:t>
            </a:r>
          </a:p>
          <a:p>
            <a:pPr>
              <a:defRPr/>
            </a:pPr>
            <a:r>
              <a:rPr lang="en-US" sz="2200" dirty="0">
                <a:cs typeface="Calibri" panose="020F0502020204030204" pitchFamily="34" charset="0"/>
              </a:rPr>
              <a:t>A</a:t>
            </a:r>
            <a:r>
              <a:rPr lang="en-US" sz="2200" b="0" dirty="0">
                <a:effectLst/>
                <a:cs typeface="Calibri" panose="020F0502020204030204" pitchFamily="34" charset="0"/>
              </a:rPr>
              <a:t>dded sugars, saturated fat, and sodium</a:t>
            </a:r>
          </a:p>
          <a:p>
            <a:pPr>
              <a:defRPr/>
            </a:pPr>
            <a:r>
              <a:rPr lang="en-US" sz="2200" dirty="0">
                <a:solidFill>
                  <a:srgbClr val="1C1C1C"/>
                </a:solidFill>
                <a:effectLst/>
                <a:cs typeface="Calibri" panose="020F0502020204030204" pitchFamily="34" charset="0"/>
              </a:rPr>
              <a:t>Check packaged foods that have less or no added sugar </a:t>
            </a:r>
            <a:endParaRPr lang="en-US" sz="2200" dirty="0">
              <a:cs typeface="Calibri" panose="020F0502020204030204" pitchFamily="34" charset="0"/>
            </a:endParaRPr>
          </a:p>
          <a:p>
            <a:pPr>
              <a:defRPr/>
            </a:pPr>
            <a:r>
              <a:rPr lang="en-US" sz="2200" dirty="0">
                <a:solidFill>
                  <a:srgbClr val="1C1C1C"/>
                </a:solidFill>
                <a:cs typeface="Calibri" panose="020F0502020204030204" pitchFamily="34" charset="0"/>
              </a:rPr>
              <a:t>Choose p</a:t>
            </a:r>
            <a:r>
              <a:rPr lang="en-US" sz="2200" dirty="0">
                <a:solidFill>
                  <a:srgbClr val="1C1C1C"/>
                </a:solidFill>
                <a:effectLst/>
                <a:cs typeface="Calibri" panose="020F0502020204030204" pitchFamily="34" charset="0"/>
              </a:rPr>
              <a:t>lain water/sparkling water with a squeeze of fruit </a:t>
            </a:r>
            <a:endParaRPr lang="en-US" sz="2200" dirty="0">
              <a:cs typeface="Calibri" panose="020F0502020204030204" pitchFamily="34" charset="0"/>
            </a:endParaRPr>
          </a:p>
        </p:txBody>
      </p:sp>
      <p:sp>
        <p:nvSpPr>
          <p:cNvPr id="7" name="TextBox 6">
            <a:extLst>
              <a:ext uri="{FF2B5EF4-FFF2-40B4-BE49-F238E27FC236}">
                <a16:creationId xmlns:a16="http://schemas.microsoft.com/office/drawing/2014/main" id="{6EC9DD01-446F-489B-80EA-842F6C742FEB}"/>
              </a:ext>
            </a:extLst>
          </p:cNvPr>
          <p:cNvSpPr txBox="1"/>
          <p:nvPr/>
        </p:nvSpPr>
        <p:spPr>
          <a:xfrm>
            <a:off x="3691467" y="6440269"/>
            <a:ext cx="5486400" cy="646331"/>
          </a:xfrm>
          <a:prstGeom prst="rect">
            <a:avLst/>
          </a:prstGeom>
          <a:noFill/>
        </p:spPr>
        <p:txBody>
          <a:bodyPr wrap="square">
            <a:spAutoFit/>
          </a:bodyPr>
          <a:lstStyle/>
          <a:p>
            <a:r>
              <a:rPr lang="en-US" b="1" i="1" dirty="0"/>
              <a:t>Tools: </a:t>
            </a:r>
            <a:r>
              <a:rPr lang="en-US" b="1" i="1" dirty="0" err="1"/>
              <a:t>Myplate</a:t>
            </a:r>
            <a:r>
              <a:rPr lang="en-US" b="1" i="1" dirty="0"/>
              <a:t>-Kitchen, </a:t>
            </a:r>
            <a:r>
              <a:rPr lang="en-US" b="1" i="1" u="none" strike="noStrike" dirty="0">
                <a:solidFill>
                  <a:srgbClr val="2E2E2E"/>
                </a:solidFill>
                <a:effectLst/>
                <a:latin typeface="Lato" panose="020F0502020204030203" pitchFamily="34" charset="0"/>
              </a:rPr>
              <a:t>Shop Simple with MyPlate</a:t>
            </a:r>
          </a:p>
          <a:p>
            <a:endParaRPr lang="en-US" b="1" i="1" dirty="0"/>
          </a:p>
        </p:txBody>
      </p:sp>
      <p:pic>
        <p:nvPicPr>
          <p:cNvPr id="8" name="Picture 7">
            <a:extLst>
              <a:ext uri="{FF2B5EF4-FFF2-40B4-BE49-F238E27FC236}">
                <a16:creationId xmlns:a16="http://schemas.microsoft.com/office/drawing/2014/main" id="{8139FBAE-9C6B-F323-0329-A7A2215E73AF}"/>
              </a:ext>
            </a:extLst>
          </p:cNvPr>
          <p:cNvPicPr>
            <a:picLocks noChangeAspect="1"/>
          </p:cNvPicPr>
          <p:nvPr/>
        </p:nvPicPr>
        <p:blipFill>
          <a:blip r:embed="rId4"/>
          <a:stretch>
            <a:fillRect/>
          </a:stretch>
        </p:blipFill>
        <p:spPr>
          <a:xfrm>
            <a:off x="6231466" y="1028700"/>
            <a:ext cx="2624667" cy="2329056"/>
          </a:xfrm>
          <a:prstGeom prst="rect">
            <a:avLst/>
          </a:prstGeom>
        </p:spPr>
      </p:pic>
    </p:spTree>
    <p:custDataLst>
      <p:tags r:id="rId1"/>
    </p:custDataLst>
    <p:extLst>
      <p:ext uri="{BB962C8B-B14F-4D97-AF65-F5344CB8AC3E}">
        <p14:creationId xmlns:p14="http://schemas.microsoft.com/office/powerpoint/2010/main" val="228807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7200" y="152400"/>
            <a:ext cx="8229600" cy="990600"/>
          </a:xfrm>
        </p:spPr>
        <p:txBody>
          <a:bodyPr>
            <a:noAutofit/>
          </a:bodyPr>
          <a:lstStyle/>
          <a:p>
            <a:r>
              <a:rPr lang="en-US" sz="3200" dirty="0"/>
              <a:t>Medical Nutrition Therapy – ADA </a:t>
            </a:r>
            <a:br>
              <a:rPr lang="en-US" sz="3200" dirty="0"/>
            </a:br>
            <a:r>
              <a:rPr lang="en-US" sz="3200" dirty="0"/>
              <a:t>Macronutrient Distribution </a:t>
            </a:r>
          </a:p>
        </p:txBody>
      </p:sp>
      <p:sp>
        <p:nvSpPr>
          <p:cNvPr id="3" name="Content Placeholder 2"/>
          <p:cNvSpPr>
            <a:spLocks noGrp="1"/>
          </p:cNvSpPr>
          <p:nvPr>
            <p:ph sz="quarter" idx="1"/>
          </p:nvPr>
        </p:nvSpPr>
        <p:spPr>
          <a:xfrm>
            <a:off x="457200" y="1219200"/>
            <a:ext cx="5498773" cy="5486400"/>
          </a:xfrm>
        </p:spPr>
        <p:txBody>
          <a:bodyPr>
            <a:normAutofit fontScale="85000" lnSpcReduction="20000"/>
          </a:bodyPr>
          <a:lstStyle/>
          <a:p>
            <a:pPr marL="285750" indent="-285750">
              <a:buFont typeface="Arial" panose="020B0604020202020204" pitchFamily="34" charset="0"/>
              <a:buChar char="•"/>
            </a:pPr>
            <a:r>
              <a:rPr lang="en-US" b="1" i="1" dirty="0">
                <a:solidFill>
                  <a:srgbClr val="0070C0"/>
                </a:solidFill>
              </a:rPr>
              <a:t>“No one-sized-fits-all eating pattern for individuals with diabetes”</a:t>
            </a:r>
          </a:p>
          <a:p>
            <a:pPr marL="560070" lvl="1" indent="-285750">
              <a:buFont typeface="Arial" panose="020B0604020202020204" pitchFamily="34" charset="0"/>
              <a:buChar char="•"/>
            </a:pPr>
            <a:r>
              <a:rPr lang="en-US" dirty="0">
                <a:solidFill>
                  <a:srgbClr val="0070C0"/>
                </a:solidFill>
              </a:rPr>
              <a:t>no ideal percent of calories from protein, carbohydrate and fat. </a:t>
            </a:r>
          </a:p>
          <a:p>
            <a:r>
              <a:rPr lang="en-US" dirty="0"/>
              <a:t>Macronutrient distribution based on </a:t>
            </a:r>
            <a:r>
              <a:rPr lang="en-US" i="1" dirty="0"/>
              <a:t>individualized assessment </a:t>
            </a:r>
            <a:r>
              <a:rPr lang="en-US" dirty="0"/>
              <a:t> </a:t>
            </a:r>
          </a:p>
          <a:p>
            <a:r>
              <a:rPr lang="en-US" dirty="0"/>
              <a:t>Consider personal preferences </a:t>
            </a:r>
          </a:p>
          <a:p>
            <a:pPr lvl="1"/>
            <a:r>
              <a:rPr lang="en-US" dirty="0"/>
              <a:t>tradition, culture, religion, health beliefs and goals, economics</a:t>
            </a:r>
          </a:p>
          <a:p>
            <a:pPr lvl="1"/>
            <a:r>
              <a:rPr lang="en-US" dirty="0"/>
              <a:t>metabolic goals and comorbidities</a:t>
            </a:r>
          </a:p>
        </p:txBody>
      </p:sp>
      <p:pic>
        <p:nvPicPr>
          <p:cNvPr id="166916" name="Picture 8" descr="C:\Users\Beverly\AppData\Local\Microsoft\Windows\Temporary Internet Files\Content.IE5\Z2J1B3R6\MP90040754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95400"/>
            <a:ext cx="2667000" cy="129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0" y="3429000"/>
            <a:ext cx="2959427" cy="1754326"/>
          </a:xfrm>
          <a:prstGeom prst="rect">
            <a:avLst/>
          </a:prstGeom>
          <a:noFill/>
        </p:spPr>
        <p:txBody>
          <a:bodyPr wrap="square" rtlCol="0">
            <a:spAutoFit/>
          </a:bodyPr>
          <a:lstStyle/>
          <a:p>
            <a:pPr algn="ctr"/>
            <a:r>
              <a:rPr lang="en-US" i="1" dirty="0">
                <a:solidFill>
                  <a:srgbClr val="0070C0"/>
                </a:solidFill>
              </a:rPr>
              <a:t>Healthcare team members should complement MNT, providing guidance on healthy food choices for the individual and behavioral support</a:t>
            </a:r>
            <a:endParaRPr lang="en-US" dirty="0">
              <a:solidFill>
                <a:srgbClr val="0070C0"/>
              </a:solidFill>
            </a:endParaRPr>
          </a:p>
        </p:txBody>
      </p:sp>
    </p:spTree>
    <p:custDataLst>
      <p:tags r:id="rId1"/>
    </p:custDataLst>
    <p:extLst>
      <p:ext uri="{BB962C8B-B14F-4D97-AF65-F5344CB8AC3E}">
        <p14:creationId xmlns:p14="http://schemas.microsoft.com/office/powerpoint/2010/main" val="128593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a:xfrm>
            <a:off x="457200" y="152400"/>
            <a:ext cx="8229600" cy="1143000"/>
          </a:xfrm>
        </p:spPr>
        <p:txBody>
          <a:bodyPr lIns="91440" tIns="45720" rIns="91440" bIns="45720" anchor="b">
            <a:noAutofit/>
          </a:bodyPr>
          <a:lstStyle/>
          <a:p>
            <a:r>
              <a:rPr lang="en-US" sz="3200" dirty="0"/>
              <a:t>Limit Highly Processed Carbs and Added Sugars </a:t>
            </a:r>
            <a:br>
              <a:rPr lang="en-US" sz="3200" dirty="0"/>
            </a:br>
            <a:r>
              <a:rPr lang="en-US" sz="3200" dirty="0"/>
              <a:t>Eat more HIGH Fiber foods:</a:t>
            </a:r>
          </a:p>
        </p:txBody>
      </p:sp>
      <p:sp>
        <p:nvSpPr>
          <p:cNvPr id="1854468" name="Rectangle 3"/>
          <p:cNvSpPr>
            <a:spLocks noGrp="1" noChangeArrowheads="1"/>
          </p:cNvSpPr>
          <p:nvPr>
            <p:ph sz="quarter" idx="1"/>
          </p:nvPr>
        </p:nvSpPr>
        <p:spPr>
          <a:xfrm>
            <a:off x="457200" y="1447800"/>
            <a:ext cx="8229600" cy="4937760"/>
          </a:xfrm>
        </p:spPr>
        <p:txBody>
          <a:bodyPr>
            <a:normAutofit lnSpcReduction="10000"/>
          </a:bodyPr>
          <a:lstStyle/>
          <a:p>
            <a:pPr eaLnBrk="1" hangingPunct="1">
              <a:lnSpc>
                <a:spcPct val="90000"/>
              </a:lnSpc>
              <a:spcBef>
                <a:spcPct val="50000"/>
              </a:spcBef>
              <a:buFontTx/>
              <a:buChar char="o"/>
              <a:defRPr/>
            </a:pPr>
            <a:r>
              <a:rPr lang="en-US" sz="2800" dirty="0"/>
              <a:t>Choose High fiber carbs loaded with vitamins, minerals and phytonutrients </a:t>
            </a:r>
          </a:p>
          <a:p>
            <a:pPr eaLnBrk="1" hangingPunct="1">
              <a:lnSpc>
                <a:spcPct val="90000"/>
              </a:lnSpc>
              <a:spcBef>
                <a:spcPct val="50000"/>
              </a:spcBef>
              <a:buFontTx/>
              <a:buChar char="o"/>
              <a:defRPr/>
            </a:pPr>
            <a:r>
              <a:rPr lang="en-US" sz="2800" dirty="0"/>
              <a:t>“Power Carbs” include:</a:t>
            </a:r>
          </a:p>
          <a:p>
            <a:pPr lvl="1">
              <a:lnSpc>
                <a:spcPct val="90000"/>
              </a:lnSpc>
              <a:spcBef>
                <a:spcPct val="50000"/>
              </a:spcBef>
              <a:buFontTx/>
              <a:buChar char="o"/>
              <a:defRPr/>
            </a:pPr>
            <a:r>
              <a:rPr lang="en-US" sz="2800" dirty="0"/>
              <a:t>Beans/Lentils</a:t>
            </a:r>
          </a:p>
          <a:p>
            <a:pPr lvl="1">
              <a:lnSpc>
                <a:spcPct val="90000"/>
              </a:lnSpc>
              <a:spcBef>
                <a:spcPct val="50000"/>
              </a:spcBef>
              <a:buFontTx/>
              <a:buChar char="o"/>
              <a:defRPr/>
            </a:pPr>
            <a:r>
              <a:rPr lang="en-US" sz="2800" dirty="0"/>
              <a:t>Veggies</a:t>
            </a:r>
          </a:p>
          <a:p>
            <a:pPr lvl="1">
              <a:lnSpc>
                <a:spcPct val="90000"/>
              </a:lnSpc>
              <a:spcBef>
                <a:spcPct val="50000"/>
              </a:spcBef>
              <a:buFontTx/>
              <a:buChar char="o"/>
              <a:defRPr/>
            </a:pPr>
            <a:r>
              <a:rPr lang="en-US" sz="2800" dirty="0"/>
              <a:t>Whole Fruits</a:t>
            </a:r>
          </a:p>
          <a:p>
            <a:pPr lvl="1">
              <a:lnSpc>
                <a:spcPct val="90000"/>
              </a:lnSpc>
              <a:spcBef>
                <a:spcPct val="50000"/>
              </a:spcBef>
              <a:buFontTx/>
              <a:buChar char="o"/>
              <a:defRPr/>
            </a:pPr>
            <a:r>
              <a:rPr lang="en-US" sz="2800" dirty="0"/>
              <a:t>Low-fat, low sugar milk/yogurt</a:t>
            </a:r>
          </a:p>
          <a:p>
            <a:pPr lvl="1">
              <a:lnSpc>
                <a:spcPct val="90000"/>
              </a:lnSpc>
              <a:spcBef>
                <a:spcPct val="50000"/>
              </a:spcBef>
              <a:buFontTx/>
              <a:buChar char="o"/>
              <a:defRPr/>
            </a:pPr>
            <a:r>
              <a:rPr lang="en-US" sz="2800" dirty="0"/>
              <a:t>Whole Grain foods</a:t>
            </a:r>
          </a:p>
          <a:p>
            <a:pPr lvl="2">
              <a:lnSpc>
                <a:spcPct val="90000"/>
              </a:lnSpc>
              <a:spcBef>
                <a:spcPct val="50000"/>
              </a:spcBef>
              <a:buFontTx/>
              <a:buChar char="o"/>
              <a:defRPr/>
            </a:pPr>
            <a:r>
              <a:rPr lang="en-US" sz="2400" dirty="0"/>
              <a:t>as culturally appropriate</a:t>
            </a:r>
          </a:p>
        </p:txBody>
      </p:sp>
      <p:pic>
        <p:nvPicPr>
          <p:cNvPr id="4098" name="Picture 2" descr="How Do Processed Foods Fit Into Healthy Dietary Patterns?">
            <a:extLst>
              <a:ext uri="{FF2B5EF4-FFF2-40B4-BE49-F238E27FC236}">
                <a16:creationId xmlns:a16="http://schemas.microsoft.com/office/drawing/2014/main" id="{F90018D9-B304-9D10-0F47-ECF1B1CAAB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142861"/>
            <a:ext cx="4565073" cy="22674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140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rmel Chili No Beans, 19 Ounce -- 12 per case">
            <a:extLst>
              <a:ext uri="{FF2B5EF4-FFF2-40B4-BE49-F238E27FC236}">
                <a16:creationId xmlns:a16="http://schemas.microsoft.com/office/drawing/2014/main" id="{5BF38AAF-1270-A938-2E15-20F8876995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71" t="760" r="28571" b="-1"/>
          <a:stretch/>
        </p:blipFill>
        <p:spPr bwMode="auto">
          <a:xfrm>
            <a:off x="6400800" y="1506675"/>
            <a:ext cx="2286000" cy="5198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200" y="1219200"/>
            <a:ext cx="5562600" cy="5638800"/>
          </a:xfrm>
        </p:spPr>
        <p:txBody>
          <a:bodyPr>
            <a:normAutofit fontScale="85000" lnSpcReduction="20000"/>
          </a:bodyPr>
          <a:lstStyle/>
          <a:p>
            <a:pPr>
              <a:lnSpc>
                <a:spcPct val="110000"/>
              </a:lnSpc>
            </a:pPr>
            <a:r>
              <a:rPr lang="en-US" dirty="0"/>
              <a:t>Goal: minimum</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Avoid highly processed foods</a:t>
            </a:r>
          </a:p>
          <a:p>
            <a:pPr lvl="1">
              <a:lnSpc>
                <a:spcPct val="110000"/>
              </a:lnSpc>
            </a:pPr>
            <a:r>
              <a:rPr lang="en-US" dirty="0"/>
              <a:t>Choose &gt; 3 gm fiber per serving</a:t>
            </a:r>
          </a:p>
          <a:p>
            <a:pPr lvl="1">
              <a:lnSpc>
                <a:spcPct val="110000"/>
              </a:lnSpc>
            </a:pPr>
            <a:r>
              <a:rPr lang="en-US" dirty="0"/>
              <a:t>Foods: Whole intact grains, legumes, fruits, veggies, nuts/seeds, avocados</a:t>
            </a:r>
          </a:p>
          <a:p>
            <a:pPr>
              <a:lnSpc>
                <a:spcPct val="110000"/>
              </a:lnSpc>
            </a:pPr>
            <a:r>
              <a:rPr lang="en-US" dirty="0"/>
              <a:t>Why?</a:t>
            </a:r>
          </a:p>
          <a:p>
            <a:pPr lvl="1">
              <a:lnSpc>
                <a:spcPct val="110000"/>
              </a:lnSpc>
            </a:pPr>
            <a:r>
              <a:rPr lang="en-US" dirty="0"/>
              <a:t>Lower all cause mortality and reduced risk of type 2 diabetes</a:t>
            </a:r>
          </a:p>
          <a:p>
            <a:pPr lvl="1">
              <a:lnSpc>
                <a:spcPct val="110000"/>
              </a:lnSpc>
            </a:pPr>
            <a:r>
              <a:rPr lang="en-US" dirty="0"/>
              <a:t>Increased microbiome diversity</a:t>
            </a:r>
          </a:p>
        </p:txBody>
      </p:sp>
      <p:cxnSp>
        <p:nvCxnSpPr>
          <p:cNvPr id="6" name="Straight Arrow Connector 5">
            <a:extLst>
              <a:ext uri="{FF2B5EF4-FFF2-40B4-BE49-F238E27FC236}">
                <a16:creationId xmlns:a16="http://schemas.microsoft.com/office/drawing/2014/main" id="{75003229-6B22-FF33-6027-415184E3522C}"/>
              </a:ext>
            </a:extLst>
          </p:cNvPr>
          <p:cNvCxnSpPr>
            <a:cxnSpLocks/>
          </p:cNvCxnSpPr>
          <p:nvPr/>
        </p:nvCxnSpPr>
        <p:spPr>
          <a:xfrm>
            <a:off x="5715000" y="4953000"/>
            <a:ext cx="6858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990600"/>
          </a:xfrm>
        </p:spPr>
        <p:txBody>
          <a:bodyPr anchor="b">
            <a:noAutofit/>
          </a:bodyPr>
          <a:lstStyle/>
          <a:p>
            <a:r>
              <a:rPr lang="en-US" sz="3600" dirty="0"/>
              <a:t>Eating Patterns: Key Nutrition Principles</a:t>
            </a:r>
          </a:p>
        </p:txBody>
      </p:sp>
      <p:sp>
        <p:nvSpPr>
          <p:cNvPr id="3" name="Content Placeholder 2"/>
          <p:cNvSpPr>
            <a:spLocks noGrp="1"/>
          </p:cNvSpPr>
          <p:nvPr>
            <p:ph type="body" sz="half" idx="1"/>
          </p:nvPr>
        </p:nvSpPr>
        <p:spPr>
          <a:xfrm>
            <a:off x="455613" y="1267052"/>
            <a:ext cx="4593466" cy="4114800"/>
          </a:xfrm>
        </p:spPr>
        <p:txBody>
          <a:bodyPr>
            <a:normAutofit/>
          </a:bodyPr>
          <a:lstStyle/>
          <a:p>
            <a:pPr marL="0" indent="0">
              <a:lnSpc>
                <a:spcPct val="110000"/>
              </a:lnSpc>
              <a:buNone/>
            </a:pPr>
            <a:r>
              <a:rPr lang="en-US" sz="2400" dirty="0">
                <a:ea typeface="Calibri" panose="020F0502020204030204" pitchFamily="34" charset="0"/>
                <a:cs typeface="Calibri" panose="020F0502020204030204" pitchFamily="34" charset="0"/>
              </a:rPr>
              <a:t>Until there is more evidence:</a:t>
            </a:r>
          </a:p>
          <a:p>
            <a:pPr>
              <a:lnSpc>
                <a:spcPct val="110000"/>
              </a:lnSpc>
            </a:pPr>
            <a:r>
              <a:rPr lang="en-US" sz="2400" dirty="0">
                <a:ea typeface="Calibri" panose="020F0502020204030204" pitchFamily="34" charset="0"/>
                <a:cs typeface="Calibri" panose="020F0502020204030204" pitchFamily="34" charset="0"/>
              </a:rPr>
              <a:t>Emphasize non-starchy vegetables in a rainbow of colors</a:t>
            </a:r>
          </a:p>
          <a:p>
            <a:pPr>
              <a:lnSpc>
                <a:spcPct val="110000"/>
              </a:lnSpc>
            </a:pPr>
            <a:r>
              <a:rPr lang="en-US" sz="2400" dirty="0">
                <a:ea typeface="Calibri" panose="020F0502020204030204" pitchFamily="34" charset="0"/>
                <a:cs typeface="Calibri" panose="020F0502020204030204" pitchFamily="34" charset="0"/>
              </a:rPr>
              <a:t>“Power carbs”: fruit, legumes, whole grains, nuts and seeds, lean proteins, low-fat dairy</a:t>
            </a:r>
          </a:p>
          <a:p>
            <a:pPr>
              <a:lnSpc>
                <a:spcPct val="110000"/>
              </a:lnSpc>
            </a:pPr>
            <a:r>
              <a:rPr lang="en-US" sz="2400" dirty="0">
                <a:ea typeface="Calibri" panose="020F0502020204030204" pitchFamily="34" charset="0"/>
                <a:cs typeface="Calibri" panose="020F0502020204030204" pitchFamily="34" charset="0"/>
              </a:rPr>
              <a:t>Minimize red meat, added sugars, sugary beverages, refined grains and ultra-processed foods</a:t>
            </a:r>
          </a:p>
        </p:txBody>
      </p:sp>
      <p:pic>
        <p:nvPicPr>
          <p:cNvPr id="4" name="Picture 3">
            <a:extLst>
              <a:ext uri="{FF2B5EF4-FFF2-40B4-BE49-F238E27FC236}">
                <a16:creationId xmlns:a16="http://schemas.microsoft.com/office/drawing/2014/main" id="{48E32B23-37AB-4B38-B788-A91901245D2E}"/>
              </a:ext>
            </a:extLst>
          </p:cNvPr>
          <p:cNvPicPr>
            <a:picLocks noChangeAspect="1"/>
          </p:cNvPicPr>
          <p:nvPr/>
        </p:nvPicPr>
        <p:blipFill rotWithShape="1">
          <a:blip r:embed="rId3"/>
          <a:srcRect t="808" r="5" b="17937"/>
          <a:stretch/>
        </p:blipFill>
        <p:spPr>
          <a:xfrm>
            <a:off x="5049078" y="1371600"/>
            <a:ext cx="4037013" cy="2173287"/>
          </a:xfrm>
          <a:prstGeom prst="rect">
            <a:avLst/>
          </a:prstGeom>
          <a:noFill/>
        </p:spPr>
      </p:pic>
      <p:sp>
        <p:nvSpPr>
          <p:cNvPr id="6" name="TextBox 5">
            <a:extLst>
              <a:ext uri="{FF2B5EF4-FFF2-40B4-BE49-F238E27FC236}">
                <a16:creationId xmlns:a16="http://schemas.microsoft.com/office/drawing/2014/main" id="{8ECDC12E-04BC-55E3-F676-376AE567F4FF}"/>
              </a:ext>
            </a:extLst>
          </p:cNvPr>
          <p:cNvSpPr txBox="1"/>
          <p:nvPr/>
        </p:nvSpPr>
        <p:spPr>
          <a:xfrm>
            <a:off x="1326620" y="5424261"/>
            <a:ext cx="7444916" cy="1092735"/>
          </a:xfrm>
          <a:prstGeom prst="rect">
            <a:avLst/>
          </a:prstGeom>
          <a:noFill/>
        </p:spPr>
        <p:txBody>
          <a:bodyPr wrap="square">
            <a:spAutoFit/>
          </a:bodyPr>
          <a:lstStyle/>
          <a:p>
            <a:pPr>
              <a:lnSpc>
                <a:spcPct val="110000"/>
              </a:lnSpc>
            </a:pPr>
            <a:r>
              <a:rPr lang="en-US" sz="2400" dirty="0">
                <a:latin typeface="Calibri" panose="020F0502020204030204" pitchFamily="34" charset="0"/>
                <a:ea typeface="Calibri" panose="020F0502020204030204" pitchFamily="34" charset="0"/>
                <a:cs typeface="Calibri" panose="020F0502020204030204" pitchFamily="34" charset="0"/>
              </a:rPr>
              <a:t>Any approach should consider: </a:t>
            </a:r>
          </a:p>
          <a:p>
            <a:pPr lvl="1">
              <a:lnSpc>
                <a:spcPct val="110000"/>
              </a:lnSpc>
            </a:pPr>
            <a:r>
              <a:rPr lang="en-US" sz="1800" dirty="0">
                <a:latin typeface="Calibri" panose="020F0502020204030204" pitchFamily="34" charset="0"/>
                <a:ea typeface="Calibri" panose="020F0502020204030204" pitchFamily="34" charset="0"/>
                <a:cs typeface="Calibri" panose="020F0502020204030204" pitchFamily="34" charset="0"/>
              </a:rPr>
              <a:t>Individual needs: “health status, personal and cultural preferences, ability to sustain recommendations, food access and nutrition security”</a:t>
            </a:r>
          </a:p>
        </p:txBody>
      </p:sp>
    </p:spTree>
    <p:extLst>
      <p:ext uri="{BB962C8B-B14F-4D97-AF65-F5344CB8AC3E}">
        <p14:creationId xmlns:p14="http://schemas.microsoft.com/office/powerpoint/2010/main" val="342326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DE21-1B65-424C-9222-9518B2E4EC94}"/>
              </a:ext>
            </a:extLst>
          </p:cNvPr>
          <p:cNvSpPr>
            <a:spLocks noGrp="1"/>
          </p:cNvSpPr>
          <p:nvPr>
            <p:ph type="title"/>
          </p:nvPr>
        </p:nvSpPr>
        <p:spPr>
          <a:xfrm>
            <a:off x="420485" y="120651"/>
            <a:ext cx="8226425" cy="946150"/>
          </a:xfrm>
        </p:spPr>
        <p:txBody>
          <a:bodyPr anchor="b">
            <a:normAutofit/>
          </a:bodyPr>
          <a:lstStyle/>
          <a:p>
            <a:r>
              <a:rPr lang="en-US" dirty="0"/>
              <a:t>Carbs and Lowering Glucose</a:t>
            </a:r>
          </a:p>
        </p:txBody>
      </p:sp>
      <p:sp>
        <p:nvSpPr>
          <p:cNvPr id="3" name="Content Placeholder 2">
            <a:extLst>
              <a:ext uri="{FF2B5EF4-FFF2-40B4-BE49-F238E27FC236}">
                <a16:creationId xmlns:a16="http://schemas.microsoft.com/office/drawing/2014/main" id="{59BDADC5-0D3E-45B2-913F-31C8F8F4A017}"/>
              </a:ext>
            </a:extLst>
          </p:cNvPr>
          <p:cNvSpPr>
            <a:spLocks noGrp="1"/>
          </p:cNvSpPr>
          <p:nvPr>
            <p:ph type="body" sz="half" idx="1"/>
          </p:nvPr>
        </p:nvSpPr>
        <p:spPr>
          <a:xfrm>
            <a:off x="150247" y="1227885"/>
            <a:ext cx="4728613" cy="5152062"/>
          </a:xfrm>
        </p:spPr>
        <p:txBody>
          <a:bodyPr>
            <a:noAutofit/>
          </a:bodyPr>
          <a:lstStyle/>
          <a:p>
            <a:pPr>
              <a:lnSpc>
                <a:spcPct val="120000"/>
              </a:lnSpc>
            </a:pPr>
            <a:r>
              <a:rPr lang="en-US" sz="2200" dirty="0"/>
              <a:t>Reducing carb intake has significant evidence for improved glycemia</a:t>
            </a:r>
          </a:p>
          <a:p>
            <a:pPr>
              <a:lnSpc>
                <a:spcPct val="120000"/>
              </a:lnSpc>
            </a:pPr>
            <a:r>
              <a:rPr lang="en-US" sz="2400" b="1" dirty="0"/>
              <a:t>Low Carb Definitions</a:t>
            </a:r>
          </a:p>
          <a:p>
            <a:pPr lvl="2">
              <a:lnSpc>
                <a:spcPct val="120000"/>
              </a:lnSpc>
            </a:pPr>
            <a:r>
              <a:rPr lang="en-US" sz="2400" dirty="0"/>
              <a:t>Very Low = &lt; 26% of kcals</a:t>
            </a:r>
          </a:p>
          <a:p>
            <a:pPr lvl="2">
              <a:lnSpc>
                <a:spcPct val="120000"/>
              </a:lnSpc>
            </a:pPr>
            <a:r>
              <a:rPr lang="en-US" sz="2400" dirty="0"/>
              <a:t>Ketogenic: 20-50 gm carb, also high fat. </a:t>
            </a:r>
          </a:p>
          <a:p>
            <a:pPr lvl="2">
              <a:lnSpc>
                <a:spcPct val="120000"/>
              </a:lnSpc>
            </a:pPr>
            <a:r>
              <a:rPr lang="en-US" sz="2400" dirty="0"/>
              <a:t>Most people consume </a:t>
            </a:r>
            <a:br>
              <a:rPr lang="en-US" sz="2400" dirty="0"/>
            </a:br>
            <a:r>
              <a:rPr lang="en-US" sz="2400" dirty="0"/>
              <a:t>44-46% of Cals from carb</a:t>
            </a:r>
          </a:p>
          <a:p>
            <a:pPr>
              <a:lnSpc>
                <a:spcPct val="120000"/>
              </a:lnSpc>
            </a:pPr>
            <a:r>
              <a:rPr lang="en-US" sz="2400" b="1" dirty="0"/>
              <a:t>HOW:</a:t>
            </a:r>
            <a:r>
              <a:rPr lang="en-US" sz="2400" dirty="0"/>
              <a:t> </a:t>
            </a:r>
            <a:r>
              <a:rPr lang="en-US" sz="2200" dirty="0"/>
              <a:t>Focus on key nutrition principles, food quality, and choose minimally processed foods and high fiber foods. </a:t>
            </a:r>
          </a:p>
        </p:txBody>
      </p:sp>
      <p:pic>
        <p:nvPicPr>
          <p:cNvPr id="4" name="Picture 3">
            <a:extLst>
              <a:ext uri="{FF2B5EF4-FFF2-40B4-BE49-F238E27FC236}">
                <a16:creationId xmlns:a16="http://schemas.microsoft.com/office/drawing/2014/main" id="{00BA0A44-A64D-403F-B046-8B81CD851759}"/>
              </a:ext>
            </a:extLst>
          </p:cNvPr>
          <p:cNvPicPr>
            <a:picLocks noChangeAspect="1"/>
          </p:cNvPicPr>
          <p:nvPr/>
        </p:nvPicPr>
        <p:blipFill>
          <a:blip r:embed="rId3"/>
          <a:stretch>
            <a:fillRect/>
          </a:stretch>
        </p:blipFill>
        <p:spPr>
          <a:xfrm>
            <a:off x="4760711" y="1427711"/>
            <a:ext cx="4035902" cy="2170364"/>
          </a:xfrm>
          <a:prstGeom prst="rect">
            <a:avLst/>
          </a:prstGeom>
        </p:spPr>
      </p:pic>
      <p:sp>
        <p:nvSpPr>
          <p:cNvPr id="6" name="TextBox 5">
            <a:extLst>
              <a:ext uri="{FF2B5EF4-FFF2-40B4-BE49-F238E27FC236}">
                <a16:creationId xmlns:a16="http://schemas.microsoft.com/office/drawing/2014/main" id="{77E4B44D-5DEE-8AC6-509A-ADA3B56EF2ED}"/>
              </a:ext>
            </a:extLst>
          </p:cNvPr>
          <p:cNvSpPr txBox="1"/>
          <p:nvPr/>
        </p:nvSpPr>
        <p:spPr>
          <a:xfrm>
            <a:off x="4729367" y="3732253"/>
            <a:ext cx="4260170" cy="2308324"/>
          </a:xfrm>
          <a:prstGeom prst="rect">
            <a:avLst/>
          </a:prstGeom>
          <a:noFill/>
        </p:spPr>
        <p:txBody>
          <a:bodyPr wrap="square">
            <a:spAutoFit/>
          </a:bodyPr>
          <a:lstStyle/>
          <a:p>
            <a:r>
              <a:rPr lang="en-US" dirty="0">
                <a:solidFill>
                  <a:srgbClr val="383636"/>
                </a:solidFill>
                <a:latin typeface="Calibri" panose="020F0502020204030204" pitchFamily="34" charset="0"/>
                <a:cs typeface="Calibri" panose="020F0502020204030204" pitchFamily="34" charset="0"/>
              </a:rPr>
              <a:t>S</a:t>
            </a:r>
            <a:r>
              <a:rPr lang="en-US" b="0" i="0" dirty="0">
                <a:solidFill>
                  <a:srgbClr val="383636"/>
                </a:solidFill>
                <a:effectLst/>
                <a:latin typeface="Calibri" panose="020F0502020204030204" pitchFamily="34" charset="0"/>
                <a:cs typeface="Calibri" panose="020F0502020204030204" pitchFamily="34" charset="0"/>
              </a:rPr>
              <a:t>ystematic reviews and RCT found:</a:t>
            </a:r>
          </a:p>
          <a:p>
            <a:pPr marL="285750" indent="-285750">
              <a:buFontTx/>
              <a:buChar char="-"/>
            </a:pPr>
            <a:r>
              <a:rPr lang="en-US" dirty="0">
                <a:solidFill>
                  <a:srgbClr val="383636"/>
                </a:solidFill>
                <a:latin typeface="Calibri" panose="020F0502020204030204" pitchFamily="34" charset="0"/>
                <a:cs typeface="Calibri" panose="020F0502020204030204" pitchFamily="34" charset="0"/>
              </a:rPr>
              <a:t>Very low carbohydrate diet effectively reduced A1c at 6 months, less difference beyond 1 year. </a:t>
            </a:r>
          </a:p>
          <a:p>
            <a:pPr marL="285750" indent="-285750">
              <a:buFontTx/>
              <a:buChar char="-"/>
            </a:pPr>
            <a:r>
              <a:rPr lang="en-US" dirty="0">
                <a:solidFill>
                  <a:srgbClr val="383636"/>
                </a:solidFill>
                <a:latin typeface="Calibri" panose="020F0502020204030204" pitchFamily="34" charset="0"/>
                <a:cs typeface="Calibri" panose="020F0502020204030204" pitchFamily="34" charset="0"/>
              </a:rPr>
              <a:t>Ketogenic Diet increased LDL and no sig. difference in A1c compared with low-carb Mediterranean diet. </a:t>
            </a:r>
            <a:endParaRPr lang="en-US" dirty="0">
              <a:solidFill>
                <a:srgbClr val="383636"/>
              </a:solidFill>
              <a:latin typeface="Helvetica Neue"/>
            </a:endParaRPr>
          </a:p>
          <a:p>
            <a:endParaRPr lang="en-US" dirty="0">
              <a:solidFill>
                <a:srgbClr val="383636"/>
              </a:solidFill>
              <a:latin typeface="Helvetica Neue"/>
            </a:endParaRPr>
          </a:p>
        </p:txBody>
      </p:sp>
      <p:pic>
        <p:nvPicPr>
          <p:cNvPr id="5" name="Picture 4">
            <a:extLst>
              <a:ext uri="{FF2B5EF4-FFF2-40B4-BE49-F238E27FC236}">
                <a16:creationId xmlns:a16="http://schemas.microsoft.com/office/drawing/2014/main" id="{BBE6D7F7-F3E7-9820-69A7-AB83DBC6A649}"/>
              </a:ext>
            </a:extLst>
          </p:cNvPr>
          <p:cNvPicPr>
            <a:picLocks noChangeAspect="1"/>
          </p:cNvPicPr>
          <p:nvPr/>
        </p:nvPicPr>
        <p:blipFill>
          <a:blip r:embed="rId4"/>
          <a:stretch>
            <a:fillRect/>
          </a:stretch>
        </p:blipFill>
        <p:spPr>
          <a:xfrm>
            <a:off x="5763057" y="6197349"/>
            <a:ext cx="3354817" cy="545273"/>
          </a:xfrm>
          <a:prstGeom prst="rect">
            <a:avLst/>
          </a:prstGeom>
        </p:spPr>
      </p:pic>
    </p:spTree>
    <p:extLst>
      <p:ext uri="{BB962C8B-B14F-4D97-AF65-F5344CB8AC3E}">
        <p14:creationId xmlns:p14="http://schemas.microsoft.com/office/powerpoint/2010/main" val="186798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271" y="1371601"/>
            <a:ext cx="217952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1219200"/>
          </a:xfrm>
        </p:spPr>
        <p:txBody>
          <a:bodyPr>
            <a:noAutofit/>
          </a:bodyPr>
          <a:lstStyle/>
          <a:p>
            <a:r>
              <a:rPr lang="en-US" sz="4000" dirty="0"/>
              <a:t>Very Low Carb Meal Plan Not Recommended for: </a:t>
            </a:r>
          </a:p>
        </p:txBody>
      </p:sp>
      <p:sp>
        <p:nvSpPr>
          <p:cNvPr id="3" name="Content Placeholder 2"/>
          <p:cNvSpPr>
            <a:spLocks noGrp="1"/>
          </p:cNvSpPr>
          <p:nvPr>
            <p:ph sz="quarter" idx="1"/>
          </p:nvPr>
        </p:nvSpPr>
        <p:spPr>
          <a:xfrm>
            <a:off x="457200" y="1471448"/>
            <a:ext cx="6705600" cy="5410200"/>
          </a:xfrm>
        </p:spPr>
        <p:txBody>
          <a:bodyPr>
            <a:normAutofit fontScale="85000" lnSpcReduction="20000"/>
          </a:bodyPr>
          <a:lstStyle/>
          <a:p>
            <a:pPr>
              <a:lnSpc>
                <a:spcPct val="120000"/>
              </a:lnSpc>
            </a:pPr>
            <a:r>
              <a:rPr lang="en-US" dirty="0"/>
              <a:t>Women who are pregnant or lactating or children</a:t>
            </a:r>
          </a:p>
          <a:p>
            <a:pPr>
              <a:lnSpc>
                <a:spcPct val="120000"/>
              </a:lnSpc>
            </a:pPr>
            <a:r>
              <a:rPr lang="en-US" dirty="0"/>
              <a:t>People with or at risk for disordered eating</a:t>
            </a:r>
          </a:p>
          <a:p>
            <a:pPr>
              <a:lnSpc>
                <a:spcPct val="120000"/>
              </a:lnSpc>
            </a:pPr>
            <a:r>
              <a:rPr lang="en-US" dirty="0"/>
              <a:t>People who have kidney disease</a:t>
            </a:r>
          </a:p>
          <a:p>
            <a:pPr>
              <a:lnSpc>
                <a:spcPct val="120000"/>
              </a:lnSpc>
            </a:pPr>
            <a:r>
              <a:rPr lang="en-US" dirty="0"/>
              <a:t> Avoid ketogenic diets if taking SGLT-2 Inhibitor due to high risk of ketoacidosis</a:t>
            </a:r>
          </a:p>
          <a:p>
            <a:pPr lvl="1">
              <a:lnSpc>
                <a:spcPct val="120000"/>
              </a:lnSpc>
            </a:pPr>
            <a:r>
              <a:rPr lang="en-US" dirty="0"/>
              <a:t>Educate on prevention, signs of DKA, how to measure ketones.</a:t>
            </a:r>
          </a:p>
        </p:txBody>
      </p:sp>
    </p:spTree>
    <p:extLst>
      <p:ext uri="{BB962C8B-B14F-4D97-AF65-F5344CB8AC3E}">
        <p14:creationId xmlns:p14="http://schemas.microsoft.com/office/powerpoint/2010/main" val="420997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8</a:t>
            </a:r>
          </a:p>
        </p:txBody>
      </p:sp>
      <p:sp>
        <p:nvSpPr>
          <p:cNvPr id="3" name="Content Placeholder 2"/>
          <p:cNvSpPr>
            <a:spLocks noGrp="1"/>
          </p:cNvSpPr>
          <p:nvPr>
            <p:ph sz="quarter" idx="1"/>
          </p:nvPr>
        </p:nvSpPr>
        <p:spPr>
          <a:xfrm>
            <a:off x="457200" y="1143000"/>
            <a:ext cx="8229600" cy="4937760"/>
          </a:xfrm>
        </p:spPr>
        <p:txBody>
          <a:bodyPr>
            <a:normAutofit fontScale="92500" lnSpcReduction="10000"/>
          </a:bodyPr>
          <a:lstStyle/>
          <a:p>
            <a:pPr marL="0" indent="0">
              <a:buNone/>
            </a:pPr>
            <a:r>
              <a:rPr lang="en-US" dirty="0"/>
              <a:t>For people newly diagnosed with type 2 diabetes with an elevated BMI AND waist circumference, which best reflects ADA Standard of Care recommendations?</a:t>
            </a:r>
          </a:p>
          <a:p>
            <a:pPr marL="548640" lvl="2" indent="0">
              <a:buNone/>
            </a:pPr>
            <a:r>
              <a:rPr lang="en-US" sz="2800" dirty="0"/>
              <a:t>A. </a:t>
            </a:r>
            <a:r>
              <a:rPr lang="en-US" sz="3200" dirty="0"/>
              <a:t>Avoid all desserts and processed foods</a:t>
            </a:r>
          </a:p>
          <a:p>
            <a:pPr marL="548640" lvl="2" indent="0">
              <a:buNone/>
            </a:pPr>
            <a:r>
              <a:rPr lang="en-US" sz="3200" dirty="0"/>
              <a:t>B. &gt; 3-7% weight loss from current body </a:t>
            </a:r>
          </a:p>
          <a:p>
            <a:pPr marL="548640" lvl="2" indent="0">
              <a:buNone/>
            </a:pPr>
            <a:r>
              <a:rPr lang="en-US" sz="3200" dirty="0"/>
              <a:t>weight may be beneficial</a:t>
            </a:r>
          </a:p>
          <a:p>
            <a:pPr marL="548640" lvl="2" indent="0">
              <a:buNone/>
            </a:pPr>
            <a:r>
              <a:rPr lang="en-US" sz="3200" dirty="0"/>
              <a:t>C. Eat less than 7% saturated fat</a:t>
            </a:r>
          </a:p>
          <a:p>
            <a:pPr marL="548640" lvl="2" indent="0">
              <a:buNone/>
            </a:pPr>
            <a:r>
              <a:rPr lang="en-US" sz="3200" dirty="0"/>
              <a:t>D. Consume about 30-45 gms of carb at each meal</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550" y="2633662"/>
            <a:ext cx="1263450" cy="1590675"/>
          </a:xfrm>
          <a:prstGeom prst="rect">
            <a:avLst/>
          </a:prstGeom>
        </p:spPr>
      </p:pic>
    </p:spTree>
    <p:custDataLst>
      <p:tags r:id="rId1"/>
    </p:custDataLst>
    <p:extLst>
      <p:ext uri="{BB962C8B-B14F-4D97-AF65-F5344CB8AC3E}">
        <p14:creationId xmlns:p14="http://schemas.microsoft.com/office/powerpoint/2010/main" val="292331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BMI</a:t>
            </a:r>
          </a:p>
        </p:txBody>
      </p:sp>
      <p:sp>
        <p:nvSpPr>
          <p:cNvPr id="3" name="Content Placeholder 2"/>
          <p:cNvSpPr>
            <a:spLocks noGrp="1"/>
          </p:cNvSpPr>
          <p:nvPr>
            <p:ph sz="quarter" idx="1"/>
          </p:nvPr>
        </p:nvSpPr>
        <p:spPr>
          <a:xfrm>
            <a:off x="457200" y="1143000"/>
            <a:ext cx="8229600" cy="4937760"/>
          </a:xfrm>
        </p:spPr>
        <p:txBody>
          <a:bodyPr>
            <a:normAutofit lnSpcReduction="10000"/>
          </a:bodyPr>
          <a:lstStyle/>
          <a:p>
            <a:r>
              <a:rPr lang="en-US" dirty="0"/>
              <a:t>WHO defines Obesity as:</a:t>
            </a:r>
            <a:r>
              <a:rPr lang="en-US" sz="1800" dirty="0">
                <a:effectLst/>
                <a:latin typeface="AdvOT7b515deb"/>
              </a:rPr>
              <a:t> </a:t>
            </a:r>
            <a:r>
              <a:rPr lang="en-US" i="1" dirty="0">
                <a:effectLst/>
                <a:cs typeface="Calibri" panose="020F0502020204030204" pitchFamily="34" charset="0"/>
              </a:rPr>
              <a:t>abnormal or excessive fat accumulation that presents a risk to health </a:t>
            </a:r>
          </a:p>
          <a:p>
            <a:r>
              <a:rPr lang="en-US" dirty="0">
                <a:cs typeface="Calibri" panose="020F0502020204030204" pitchFamily="34" charset="0"/>
              </a:rPr>
              <a:t>BMI poor indicator for ”excessive fat” and health risk</a:t>
            </a:r>
          </a:p>
          <a:p>
            <a:r>
              <a:rPr lang="en-US" dirty="0">
                <a:cs typeface="Calibri" panose="020F0502020204030204" pitchFamily="34" charset="0"/>
              </a:rPr>
              <a:t>Assess using: </a:t>
            </a:r>
          </a:p>
          <a:p>
            <a:pPr lvl="1"/>
            <a:r>
              <a:rPr lang="en-US" dirty="0">
                <a:cs typeface="Calibri" panose="020F0502020204030204" pitchFamily="34" charset="0"/>
              </a:rPr>
              <a:t>BMI, distribution measures like waist circumference and associated health and well-being consequences </a:t>
            </a:r>
          </a:p>
        </p:txBody>
      </p:sp>
      <p:pic>
        <p:nvPicPr>
          <p:cNvPr id="4" name="Picture 3">
            <a:extLst>
              <a:ext uri="{FF2B5EF4-FFF2-40B4-BE49-F238E27FC236}">
                <a16:creationId xmlns:a16="http://schemas.microsoft.com/office/drawing/2014/main" id="{8E184AA8-AB0D-90FC-8199-5790E14834BF}"/>
              </a:ext>
            </a:extLst>
          </p:cNvPr>
          <p:cNvPicPr>
            <a:picLocks noChangeAspect="1"/>
          </p:cNvPicPr>
          <p:nvPr/>
        </p:nvPicPr>
        <p:blipFill>
          <a:blip r:embed="rId4"/>
          <a:stretch>
            <a:fillRect/>
          </a:stretch>
        </p:blipFill>
        <p:spPr>
          <a:xfrm>
            <a:off x="4876800" y="6218532"/>
            <a:ext cx="3995057" cy="487068"/>
          </a:xfrm>
          <a:prstGeom prst="rect">
            <a:avLst/>
          </a:prstGeom>
        </p:spPr>
      </p:pic>
    </p:spTree>
    <p:custDataLst>
      <p:tags r:id="rId1"/>
    </p:custDataLst>
    <p:extLst>
      <p:ext uri="{BB962C8B-B14F-4D97-AF65-F5344CB8AC3E}">
        <p14:creationId xmlns:p14="http://schemas.microsoft.com/office/powerpoint/2010/main" val="623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Loss is Helpful</a:t>
            </a:r>
          </a:p>
        </p:txBody>
      </p:sp>
      <p:sp>
        <p:nvSpPr>
          <p:cNvPr id="3" name="Content Placeholder 2"/>
          <p:cNvSpPr>
            <a:spLocks noGrp="1"/>
          </p:cNvSpPr>
          <p:nvPr>
            <p:ph sz="quarter" idx="1"/>
          </p:nvPr>
        </p:nvSpPr>
        <p:spPr>
          <a:xfrm>
            <a:off x="381000" y="1185183"/>
            <a:ext cx="6248400" cy="5638800"/>
          </a:xfrm>
        </p:spPr>
        <p:txBody>
          <a:bodyPr>
            <a:normAutofit fontScale="85000" lnSpcReduction="20000"/>
          </a:bodyPr>
          <a:lstStyle/>
          <a:p>
            <a:pPr>
              <a:lnSpc>
                <a:spcPct val="120000"/>
              </a:lnSpc>
            </a:pPr>
            <a:r>
              <a:rPr lang="en-US" dirty="0"/>
              <a:t>Prediabetes weight loss: 3-7%,  higher to prevent diabetes progression. </a:t>
            </a:r>
          </a:p>
          <a:p>
            <a:pPr>
              <a:lnSpc>
                <a:spcPct val="120000"/>
              </a:lnSpc>
            </a:pPr>
            <a:r>
              <a:rPr lang="en-US" dirty="0">
                <a:cs typeface="Calibri" panose="020F0502020204030204" pitchFamily="34" charset="0"/>
              </a:rPr>
              <a:t>Diabetes: Strong evidence that</a:t>
            </a:r>
          </a:p>
          <a:p>
            <a:pPr lvl="1">
              <a:lnSpc>
                <a:spcPct val="120000"/>
              </a:lnSpc>
            </a:pPr>
            <a:r>
              <a:rPr lang="en-US" b="0" i="0" dirty="0">
                <a:solidFill>
                  <a:srgbClr val="383636"/>
                </a:solidFill>
                <a:effectLst/>
                <a:cs typeface="Calibri" panose="020F0502020204030204" pitchFamily="34" charset="0"/>
              </a:rPr>
              <a:t>Weight loss of </a:t>
            </a:r>
            <a:r>
              <a:rPr lang="en-US" i="0" dirty="0">
                <a:solidFill>
                  <a:srgbClr val="383636"/>
                </a:solidFill>
                <a:effectLst/>
                <a:cs typeface="Calibri" panose="020F0502020204030204" pitchFamily="34" charset="0"/>
              </a:rPr>
              <a:t>3–7%</a:t>
            </a:r>
            <a:r>
              <a:rPr lang="en-US" b="0" i="0" dirty="0">
                <a:solidFill>
                  <a:srgbClr val="383636"/>
                </a:solidFill>
                <a:effectLst/>
                <a:cs typeface="Calibri" panose="020F0502020204030204" pitchFamily="34" charset="0"/>
              </a:rPr>
              <a:t> improves glycemia &amp; </a:t>
            </a:r>
            <a:r>
              <a:rPr lang="en-US" b="0" i="0" dirty="0">
                <a:effectLst/>
                <a:cs typeface="Calibri" panose="020F0502020204030204" pitchFamily="34" charset="0"/>
              </a:rPr>
              <a:t>intermediate CVD risk</a:t>
            </a:r>
          </a:p>
          <a:p>
            <a:pPr lvl="1">
              <a:lnSpc>
                <a:spcPct val="120000"/>
              </a:lnSpc>
            </a:pPr>
            <a:r>
              <a:rPr lang="en-US" b="0" i="0" dirty="0">
                <a:effectLst/>
                <a:cs typeface="Calibri" panose="020F0502020204030204" pitchFamily="34" charset="0"/>
              </a:rPr>
              <a:t>&gt;10% loss, may lead to remission of type 2 diabetes, CVD, &amp; reduced mortality</a:t>
            </a:r>
            <a:endParaRPr lang="en-US" dirty="0">
              <a:cs typeface="Calibri" panose="020F0502020204030204" pitchFamily="34" charset="0"/>
            </a:endParaRPr>
          </a:p>
          <a:p>
            <a:pPr lvl="1">
              <a:lnSpc>
                <a:spcPct val="120000"/>
              </a:lnSpc>
            </a:pPr>
            <a:r>
              <a:rPr lang="en-US" dirty="0">
                <a:cs typeface="Calibri" panose="020F0502020204030204" pitchFamily="34" charset="0"/>
              </a:rPr>
              <a:t>Reduces need for medications</a:t>
            </a:r>
          </a:p>
          <a:p>
            <a:pPr>
              <a:lnSpc>
                <a:spcPct val="120000"/>
              </a:lnSpc>
            </a:pPr>
            <a:r>
              <a:rPr lang="en-US" dirty="0"/>
              <a:t>Optimal goal is weight maintenance</a:t>
            </a:r>
          </a:p>
        </p:txBody>
      </p:sp>
      <p:pic>
        <p:nvPicPr>
          <p:cNvPr id="4" name="Picture 3"/>
          <p:cNvPicPr>
            <a:picLocks noChangeAspect="1"/>
          </p:cNvPicPr>
          <p:nvPr/>
        </p:nvPicPr>
        <p:blipFill>
          <a:blip r:embed="rId3"/>
          <a:stretch>
            <a:fillRect/>
          </a:stretch>
        </p:blipFill>
        <p:spPr>
          <a:xfrm>
            <a:off x="6511787" y="1118931"/>
            <a:ext cx="2552700" cy="1692551"/>
          </a:xfrm>
          <a:prstGeom prst="rect">
            <a:avLst/>
          </a:prstGeom>
        </p:spPr>
      </p:pic>
      <p:sp>
        <p:nvSpPr>
          <p:cNvPr id="5" name="TextBox 4">
            <a:extLst>
              <a:ext uri="{FF2B5EF4-FFF2-40B4-BE49-F238E27FC236}">
                <a16:creationId xmlns:a16="http://schemas.microsoft.com/office/drawing/2014/main" id="{BEF16B30-2F50-B2F1-22B7-00DD145ED803}"/>
              </a:ext>
            </a:extLst>
          </p:cNvPr>
          <p:cNvSpPr txBox="1"/>
          <p:nvPr/>
        </p:nvSpPr>
        <p:spPr>
          <a:xfrm>
            <a:off x="6210300" y="4934153"/>
            <a:ext cx="2552700" cy="1477328"/>
          </a:xfrm>
          <a:prstGeom prst="rect">
            <a:avLst/>
          </a:prstGeom>
          <a:noFill/>
        </p:spPr>
        <p:txBody>
          <a:bodyPr wrap="square" rtlCol="0">
            <a:spAutoFit/>
          </a:bodyPr>
          <a:lstStyle/>
          <a:p>
            <a:pPr algn="ctr"/>
            <a:r>
              <a:rPr lang="en-US" dirty="0">
                <a:solidFill>
                  <a:srgbClr val="0070C0"/>
                </a:solidFill>
              </a:rPr>
              <a:t>“People with diabetes and overweight or obesity may benefit from any magnitude of weight loss.”</a:t>
            </a:r>
          </a:p>
        </p:txBody>
      </p:sp>
    </p:spTree>
    <p:extLst>
      <p:ext uri="{BB962C8B-B14F-4D97-AF65-F5344CB8AC3E}">
        <p14:creationId xmlns:p14="http://schemas.microsoft.com/office/powerpoint/2010/main" val="299924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Consult for Diabetes Ed</a:t>
            </a:r>
          </a:p>
        </p:txBody>
      </p:sp>
      <p:sp>
        <p:nvSpPr>
          <p:cNvPr id="3" name="Content Placeholder 2"/>
          <p:cNvSpPr>
            <a:spLocks noGrp="1"/>
          </p:cNvSpPr>
          <p:nvPr>
            <p:ph sz="quarter" idx="1"/>
          </p:nvPr>
        </p:nvSpPr>
        <p:spPr>
          <a:xfrm>
            <a:off x="457200" y="1143000"/>
            <a:ext cx="8229600" cy="5181600"/>
          </a:xfrm>
        </p:spPr>
        <p:txBody>
          <a:bodyPr>
            <a:normAutofit fontScale="70000" lnSpcReduction="20000"/>
          </a:bodyPr>
          <a:lstStyle/>
          <a:p>
            <a:pPr>
              <a:lnSpc>
                <a:spcPct val="120000"/>
              </a:lnSpc>
            </a:pPr>
            <a:r>
              <a:rPr lang="en-US" dirty="0"/>
              <a:t>JR, 63 y/o, </a:t>
            </a:r>
            <a:r>
              <a:rPr lang="en-US" dirty="0">
                <a:solidFill>
                  <a:srgbClr val="0070C0"/>
                </a:solidFill>
              </a:rPr>
              <a:t>BMI 32</a:t>
            </a:r>
            <a:r>
              <a:rPr lang="en-US" dirty="0"/>
              <a:t>, </a:t>
            </a:r>
            <a:r>
              <a:rPr lang="en-US" dirty="0">
                <a:solidFill>
                  <a:srgbClr val="0070C0"/>
                </a:solidFill>
              </a:rPr>
              <a:t>Waist circumference: 43”, A1c 9.3%, </a:t>
            </a:r>
            <a:r>
              <a:rPr lang="en-US" dirty="0"/>
              <a:t>Type 2 diabetes 10+ years. On Metformin 2000mg daily + Glipizide 20mg. Low income and doesn’t like to drive much due to poor vision. </a:t>
            </a:r>
            <a:r>
              <a:rPr lang="en-US" dirty="0">
                <a:solidFill>
                  <a:srgbClr val="0070C0"/>
                </a:solidFill>
              </a:rPr>
              <a:t>Interested in losing weight. </a:t>
            </a:r>
          </a:p>
          <a:p>
            <a:pPr>
              <a:lnSpc>
                <a:spcPct val="120000"/>
              </a:lnSpc>
            </a:pPr>
            <a:r>
              <a:rPr lang="en-US" dirty="0"/>
              <a:t>Nutrition, typical day</a:t>
            </a:r>
          </a:p>
          <a:p>
            <a:pPr lvl="1">
              <a:lnSpc>
                <a:spcPct val="120000"/>
              </a:lnSpc>
            </a:pPr>
            <a:r>
              <a:rPr lang="en-US" sz="3400" dirty="0"/>
              <a:t>Breakfast – doesn’t really eat. Has cup of coffee</a:t>
            </a:r>
          </a:p>
          <a:p>
            <a:pPr lvl="1">
              <a:lnSpc>
                <a:spcPct val="120000"/>
              </a:lnSpc>
            </a:pPr>
            <a:r>
              <a:rPr lang="en-US" sz="3400" dirty="0"/>
              <a:t>Lunch around 11am – packaged breakfast sandwich </a:t>
            </a:r>
          </a:p>
          <a:p>
            <a:pPr lvl="1">
              <a:lnSpc>
                <a:spcPct val="120000"/>
              </a:lnSpc>
            </a:pPr>
            <a:r>
              <a:rPr lang="en-US" sz="3400" dirty="0"/>
              <a:t>Dinner – Sandwich or burger</a:t>
            </a:r>
          </a:p>
          <a:p>
            <a:pPr lvl="1">
              <a:lnSpc>
                <a:spcPct val="120000"/>
              </a:lnSpc>
            </a:pPr>
            <a:r>
              <a:rPr lang="en-US" sz="3400" dirty="0"/>
              <a:t>Evening – Snacks, nuts, crackers, boiled egg</a:t>
            </a:r>
          </a:p>
          <a:p>
            <a:pPr lvl="1">
              <a:lnSpc>
                <a:spcPct val="120000"/>
              </a:lnSpc>
            </a:pPr>
            <a:r>
              <a:rPr lang="en-US" sz="3400" dirty="0"/>
              <a:t>Beverages – Diet sodas, tea, water</a:t>
            </a:r>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00" t="37254"/>
          <a:stretch/>
        </p:blipFill>
        <p:spPr bwMode="auto">
          <a:xfrm>
            <a:off x="7557655" y="4546056"/>
            <a:ext cx="1371600" cy="11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2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Achieve Weight Loss?</a:t>
            </a:r>
          </a:p>
        </p:txBody>
      </p:sp>
      <p:sp>
        <p:nvSpPr>
          <p:cNvPr id="3" name="Content Placeholder 2"/>
          <p:cNvSpPr>
            <a:spLocks noGrp="1"/>
          </p:cNvSpPr>
          <p:nvPr>
            <p:ph sz="quarter" idx="1"/>
          </p:nvPr>
        </p:nvSpPr>
        <p:spPr>
          <a:xfrm>
            <a:off x="457199" y="1360577"/>
            <a:ext cx="6994073" cy="2826425"/>
          </a:xfrm>
        </p:spPr>
        <p:txBody>
          <a:bodyPr>
            <a:normAutofit lnSpcReduction="10000"/>
          </a:bodyPr>
          <a:lstStyle/>
          <a:p>
            <a:r>
              <a:rPr lang="en-US" sz="3500" dirty="0"/>
              <a:t>Individualized plan</a:t>
            </a:r>
          </a:p>
          <a:p>
            <a:r>
              <a:rPr lang="en-US" sz="3500" dirty="0"/>
              <a:t>Energy deficit + enhanced activity + behavior therapy</a:t>
            </a:r>
          </a:p>
          <a:p>
            <a:r>
              <a:rPr lang="en-US" dirty="0"/>
              <a:t>Goal: 500 -750 kcal/day energy deficit (3,500 kcals = 1 pound)</a:t>
            </a:r>
          </a:p>
        </p:txBody>
      </p:sp>
      <p:pic>
        <p:nvPicPr>
          <p:cNvPr id="6" name="Picture 2">
            <a:extLst>
              <a:ext uri="{FF2B5EF4-FFF2-40B4-BE49-F238E27FC236}">
                <a16:creationId xmlns:a16="http://schemas.microsoft.com/office/drawing/2014/main" id="{AE7C1CAF-846C-A48D-A1DA-16F388993E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897" y="4187002"/>
            <a:ext cx="2758749"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9183FD3-E2B1-6BBC-9D77-40A6AE11FABF}"/>
              </a:ext>
            </a:extLst>
          </p:cNvPr>
          <p:cNvPicPr>
            <a:picLocks noChangeAspect="1"/>
          </p:cNvPicPr>
          <p:nvPr/>
        </p:nvPicPr>
        <p:blipFill>
          <a:blip r:embed="rId4"/>
          <a:stretch>
            <a:fillRect/>
          </a:stretch>
        </p:blipFill>
        <p:spPr>
          <a:xfrm>
            <a:off x="98592" y="6279737"/>
            <a:ext cx="3689476" cy="449812"/>
          </a:xfrm>
          <a:prstGeom prst="rect">
            <a:avLst/>
          </a:prstGeom>
        </p:spPr>
      </p:pic>
      <p:sp>
        <p:nvSpPr>
          <p:cNvPr id="8" name="TextBox 7">
            <a:extLst>
              <a:ext uri="{FF2B5EF4-FFF2-40B4-BE49-F238E27FC236}">
                <a16:creationId xmlns:a16="http://schemas.microsoft.com/office/drawing/2014/main" id="{AB67F20D-BE99-76A8-3D43-5FDC113D5EC8}"/>
              </a:ext>
            </a:extLst>
          </p:cNvPr>
          <p:cNvSpPr txBox="1"/>
          <p:nvPr/>
        </p:nvSpPr>
        <p:spPr>
          <a:xfrm>
            <a:off x="4475585" y="4187002"/>
            <a:ext cx="4572000" cy="2431435"/>
          </a:xfrm>
          <a:prstGeom prst="rect">
            <a:avLst/>
          </a:prstGeom>
          <a:noFill/>
        </p:spPr>
        <p:txBody>
          <a:bodyPr wrap="square">
            <a:spAutoFit/>
          </a:bodyPr>
          <a:lstStyle/>
          <a:p>
            <a:pPr algn="ctr"/>
            <a:r>
              <a:rPr lang="en-US" sz="1900" b="1" dirty="0">
                <a:latin typeface="Calibri" panose="020F0502020204030204" pitchFamily="34" charset="0"/>
                <a:cs typeface="Calibri" panose="020F0502020204030204" pitchFamily="34" charset="0"/>
              </a:rPr>
              <a:t>What is 500 kcals?</a:t>
            </a:r>
          </a:p>
          <a:p>
            <a:pPr lvl="1"/>
            <a:r>
              <a:rPr lang="en-US" sz="1900" dirty="0">
                <a:latin typeface="Calibri" panose="020F0502020204030204" pitchFamily="34" charset="0"/>
                <a:cs typeface="Calibri" panose="020F0502020204030204" pitchFamily="34" charset="0"/>
              </a:rPr>
              <a:t>1 Large Fry, 1 Double Cheeseburger, 1 King Size Snickers, 1 bagel w/ cream cheese, 4 oz tortilla chips,  ~ 3 cans sodas</a:t>
            </a:r>
          </a:p>
          <a:p>
            <a:pPr lvl="1"/>
            <a:endParaRPr lang="en-US" sz="1900" dirty="0">
              <a:latin typeface="Calibri" panose="020F0502020204030204" pitchFamily="34" charset="0"/>
              <a:cs typeface="Calibri" panose="020F0502020204030204" pitchFamily="34" charset="0"/>
            </a:endParaRPr>
          </a:p>
          <a:p>
            <a:pPr lvl="1"/>
            <a:r>
              <a:rPr lang="en-US" sz="1900" dirty="0">
                <a:latin typeface="Calibri" panose="020F0502020204030204" pitchFamily="34" charset="0"/>
                <a:cs typeface="Calibri" panose="020F0502020204030204" pitchFamily="34" charset="0"/>
              </a:rPr>
              <a:t>5 apples, 2 sweet potatoes, 5 eggs, 2 cups of beans, 1 cup almonds</a:t>
            </a:r>
          </a:p>
        </p:txBody>
      </p:sp>
    </p:spTree>
    <p:extLst>
      <p:ext uri="{BB962C8B-B14F-4D97-AF65-F5344CB8AC3E}">
        <p14:creationId xmlns:p14="http://schemas.microsoft.com/office/powerpoint/2010/main" val="224796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https://coveragetoolkit.org/health-equity/defining-health-equity/</a:t>
            </a:r>
            <a:endParaRPr lang="en-US" sz="1400" dirty="0"/>
          </a:p>
        </p:txBody>
      </p:sp>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Weight Loss/Maintenance Strategies</a:t>
            </a:r>
          </a:p>
        </p:txBody>
      </p:sp>
      <p:sp>
        <p:nvSpPr>
          <p:cNvPr id="3" name="Content Placeholder 2"/>
          <p:cNvSpPr>
            <a:spLocks noGrp="1"/>
          </p:cNvSpPr>
          <p:nvPr>
            <p:ph sz="quarter" idx="1"/>
          </p:nvPr>
        </p:nvSpPr>
        <p:spPr>
          <a:xfrm>
            <a:off x="381000" y="1533975"/>
            <a:ext cx="8382000" cy="5029200"/>
          </a:xfrm>
        </p:spPr>
        <p:txBody>
          <a:bodyPr>
            <a:normAutofit fontScale="85000" lnSpcReduction="20000"/>
          </a:bodyPr>
          <a:lstStyle/>
          <a:p>
            <a:r>
              <a:rPr lang="en-US" dirty="0"/>
              <a:t>Weekly self-weighing/tracking </a:t>
            </a:r>
          </a:p>
          <a:p>
            <a:r>
              <a:rPr lang="en-US" dirty="0"/>
              <a:t>Structured programs</a:t>
            </a:r>
          </a:p>
          <a:p>
            <a:r>
              <a:rPr lang="en-US" dirty="0"/>
              <a:t>Increase physical activity</a:t>
            </a:r>
          </a:p>
          <a:p>
            <a:pPr lvl="1"/>
            <a:r>
              <a:rPr lang="en-US" dirty="0"/>
              <a:t>200-300 minutes/week</a:t>
            </a:r>
          </a:p>
          <a:p>
            <a:r>
              <a:rPr lang="en-US" dirty="0"/>
              <a:t>Alter macronutrients </a:t>
            </a:r>
          </a:p>
          <a:p>
            <a:r>
              <a:rPr lang="en-US" dirty="0"/>
              <a:t>Use meal replacements </a:t>
            </a:r>
          </a:p>
          <a:p>
            <a:r>
              <a:rPr lang="en-US" dirty="0"/>
              <a:t>Eat “healthy” foods</a:t>
            </a:r>
          </a:p>
          <a:p>
            <a:r>
              <a:rPr lang="en-US" dirty="0"/>
              <a:t>Drink Water</a:t>
            </a:r>
          </a:p>
          <a:p>
            <a:r>
              <a:rPr lang="en-US" dirty="0"/>
              <a:t>Get Sleep, Consider </a:t>
            </a:r>
            <a:r>
              <a:rPr lang="en-US" dirty="0" err="1"/>
              <a:t>Chrononutrition</a:t>
            </a:r>
            <a:r>
              <a:rPr lang="en-US" dirty="0"/>
              <a:t> </a:t>
            </a:r>
          </a:p>
          <a:p>
            <a:r>
              <a:rPr lang="en-US" dirty="0"/>
              <a:t>Consider Incretin or metabolic surgery</a:t>
            </a:r>
          </a:p>
        </p:txBody>
      </p:sp>
      <p:pic>
        <p:nvPicPr>
          <p:cNvPr id="6" name="Picture 5">
            <a:extLst>
              <a:ext uri="{FF2B5EF4-FFF2-40B4-BE49-F238E27FC236}">
                <a16:creationId xmlns:a16="http://schemas.microsoft.com/office/drawing/2014/main" id="{B3A2C24F-0456-C09D-9B1E-CAB4ED11562A}"/>
              </a:ext>
            </a:extLst>
          </p:cNvPr>
          <p:cNvPicPr>
            <a:picLocks noChangeAspect="1"/>
          </p:cNvPicPr>
          <p:nvPr/>
        </p:nvPicPr>
        <p:blipFill>
          <a:blip r:embed="rId4"/>
          <a:stretch>
            <a:fillRect/>
          </a:stretch>
        </p:blipFill>
        <p:spPr>
          <a:xfrm>
            <a:off x="5334000" y="6388605"/>
            <a:ext cx="3733800" cy="455217"/>
          </a:xfrm>
          <a:prstGeom prst="rect">
            <a:avLst/>
          </a:prstGeom>
        </p:spPr>
      </p:pic>
      <p:pic>
        <p:nvPicPr>
          <p:cNvPr id="8" name="Picture 7" descr="A person measuring his waist&#10;&#10;Description automatically generated">
            <a:extLst>
              <a:ext uri="{FF2B5EF4-FFF2-40B4-BE49-F238E27FC236}">
                <a16:creationId xmlns:a16="http://schemas.microsoft.com/office/drawing/2014/main" id="{0B76A1B3-89AC-CA0F-8022-5140E55E38F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81600" y="2715764"/>
            <a:ext cx="3581400" cy="2384976"/>
          </a:xfrm>
          <a:prstGeom prst="rect">
            <a:avLst/>
          </a:prstGeom>
        </p:spPr>
      </p:pic>
    </p:spTree>
    <p:custDataLst>
      <p:tags r:id="rId1"/>
    </p:custDataLst>
    <p:extLst>
      <p:ext uri="{BB962C8B-B14F-4D97-AF65-F5344CB8AC3E}">
        <p14:creationId xmlns:p14="http://schemas.microsoft.com/office/powerpoint/2010/main" val="2919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CB64-6E46-5495-BD2E-5255281D8E84}"/>
              </a:ext>
            </a:extLst>
          </p:cNvPr>
          <p:cNvSpPr>
            <a:spLocks noGrp="1"/>
          </p:cNvSpPr>
          <p:nvPr>
            <p:ph type="title"/>
          </p:nvPr>
        </p:nvSpPr>
        <p:spPr>
          <a:xfrm>
            <a:off x="457200" y="228600"/>
            <a:ext cx="8229600" cy="914400"/>
          </a:xfrm>
        </p:spPr>
        <p:txBody>
          <a:bodyPr anchor="b">
            <a:normAutofit/>
          </a:bodyPr>
          <a:lstStyle/>
          <a:p>
            <a:r>
              <a:rPr lang="en-US" dirty="0"/>
              <a:t>Intermittent Fasting</a:t>
            </a:r>
          </a:p>
        </p:txBody>
      </p:sp>
      <p:sp>
        <p:nvSpPr>
          <p:cNvPr id="4" name="Content Placeholder 3">
            <a:extLst>
              <a:ext uri="{FF2B5EF4-FFF2-40B4-BE49-F238E27FC236}">
                <a16:creationId xmlns:a16="http://schemas.microsoft.com/office/drawing/2014/main" id="{3ECBB9C7-5DAB-9111-A572-B04FBA35DF10}"/>
              </a:ext>
            </a:extLst>
          </p:cNvPr>
          <p:cNvSpPr>
            <a:spLocks noGrp="1"/>
          </p:cNvSpPr>
          <p:nvPr>
            <p:ph sz="quarter" idx="1"/>
          </p:nvPr>
        </p:nvSpPr>
        <p:spPr>
          <a:xfrm>
            <a:off x="457200" y="1219200"/>
            <a:ext cx="4041648" cy="4937760"/>
          </a:xfrm>
        </p:spPr>
        <p:txBody>
          <a:bodyPr>
            <a:normAutofit/>
          </a:bodyPr>
          <a:lstStyle/>
          <a:p>
            <a:pPr marL="0" indent="0">
              <a:lnSpc>
                <a:spcPct val="90000"/>
              </a:lnSpc>
              <a:buNone/>
            </a:pPr>
            <a:r>
              <a:rPr lang="en-US" sz="2500" b="1" dirty="0"/>
              <a:t>Results</a:t>
            </a:r>
          </a:p>
          <a:p>
            <a:pPr>
              <a:lnSpc>
                <a:spcPct val="90000"/>
              </a:lnSpc>
            </a:pPr>
            <a:r>
              <a:rPr lang="en-US" sz="2500" b="0" i="0" dirty="0">
                <a:effectLst/>
              </a:rPr>
              <a:t>Each produces mild to moderate weight loss of 3–8% loss from baseline over short durations (8–12 weeks) </a:t>
            </a:r>
          </a:p>
          <a:p>
            <a:pPr>
              <a:lnSpc>
                <a:spcPct val="90000"/>
              </a:lnSpc>
            </a:pPr>
            <a:r>
              <a:rPr lang="en-US" sz="2500" dirty="0"/>
              <a:t>N</a:t>
            </a:r>
            <a:r>
              <a:rPr lang="en-US" sz="2500" b="0" i="0" dirty="0">
                <a:effectLst/>
              </a:rPr>
              <a:t>o significant differences in weight loss, waist </a:t>
            </a:r>
            <a:r>
              <a:rPr lang="en-US" sz="2500" b="0" i="0" dirty="0" err="1">
                <a:effectLst/>
              </a:rPr>
              <a:t>cir.</a:t>
            </a:r>
            <a:r>
              <a:rPr lang="en-US" sz="2500" b="0" i="0" dirty="0">
                <a:effectLst/>
              </a:rPr>
              <a:t> when compared with continuous calorie restriction.</a:t>
            </a:r>
          </a:p>
          <a:p>
            <a:pPr>
              <a:lnSpc>
                <a:spcPct val="90000"/>
              </a:lnSpc>
            </a:pPr>
            <a:r>
              <a:rPr lang="en-US" sz="2500" dirty="0"/>
              <a:t>Longer term studies needed</a:t>
            </a:r>
          </a:p>
          <a:p>
            <a:pPr>
              <a:lnSpc>
                <a:spcPct val="90000"/>
              </a:lnSpc>
            </a:pPr>
            <a:endParaRPr lang="en-US" sz="2500" dirty="0"/>
          </a:p>
        </p:txBody>
      </p:sp>
      <p:graphicFrame>
        <p:nvGraphicFramePr>
          <p:cNvPr id="6" name="Content Placeholder 2">
            <a:extLst>
              <a:ext uri="{FF2B5EF4-FFF2-40B4-BE49-F238E27FC236}">
                <a16:creationId xmlns:a16="http://schemas.microsoft.com/office/drawing/2014/main" id="{846FDA77-8F9E-A4B7-504C-C0983E52026F}"/>
              </a:ext>
            </a:extLst>
          </p:cNvPr>
          <p:cNvGraphicFramePr>
            <a:graphicFrameLocks noGrp="1"/>
          </p:cNvGraphicFramePr>
          <p:nvPr>
            <p:ph sz="quarter" idx="2"/>
          </p:nvPr>
        </p:nvGraphicFramePr>
        <p:xfrm>
          <a:off x="4632198" y="1216152"/>
          <a:ext cx="4041648"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286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4" name="TextBox 3"/>
          <p:cNvSpPr txBox="1"/>
          <p:nvPr/>
        </p:nvSpPr>
        <p:spPr>
          <a:xfrm>
            <a:off x="762000" y="3527550"/>
            <a:ext cx="1447800" cy="646331"/>
          </a:xfrm>
          <a:prstGeom prst="rect">
            <a:avLst/>
          </a:prstGeom>
          <a:noFill/>
        </p:spPr>
        <p:txBody>
          <a:bodyPr wrap="square" rtlCol="0">
            <a:spAutoFit/>
          </a:bodyPr>
          <a:lstStyle/>
          <a:p>
            <a:r>
              <a:rPr lang="en-US" dirty="0"/>
              <a:t>1 tsp sugar =4 </a:t>
            </a:r>
            <a:r>
              <a:rPr lang="en-US" dirty="0" err="1"/>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2445A7-D999-D26C-6707-D09DC0B1E8D4}"/>
              </a:ext>
            </a:extLst>
          </p:cNvPr>
          <p:cNvPicPr>
            <a:picLocks noChangeAspect="1"/>
          </p:cNvPicPr>
          <p:nvPr/>
        </p:nvPicPr>
        <p:blipFill>
          <a:blip r:embed="rId4"/>
          <a:stretch>
            <a:fillRect/>
          </a:stretch>
        </p:blipFill>
        <p:spPr>
          <a:xfrm>
            <a:off x="72120" y="1383119"/>
            <a:ext cx="8999759" cy="4800600"/>
          </a:xfrm>
          <a:prstGeom prst="rect">
            <a:avLst/>
          </a:prstGeom>
        </p:spPr>
      </p:pic>
      <p:sp>
        <p:nvSpPr>
          <p:cNvPr id="8" name="Title 1">
            <a:extLst>
              <a:ext uri="{FF2B5EF4-FFF2-40B4-BE49-F238E27FC236}">
                <a16:creationId xmlns:a16="http://schemas.microsoft.com/office/drawing/2014/main" id="{2D1B9C24-3D48-79E3-5D43-2533D5F07E15}"/>
              </a:ext>
            </a:extLst>
          </p:cNvPr>
          <p:cNvSpPr>
            <a:spLocks noGrp="1"/>
          </p:cNvSpPr>
          <p:nvPr>
            <p:ph type="title"/>
          </p:nvPr>
        </p:nvSpPr>
        <p:spPr>
          <a:xfrm>
            <a:off x="457200" y="152400"/>
            <a:ext cx="8229600" cy="990600"/>
          </a:xfrm>
        </p:spPr>
        <p:txBody>
          <a:bodyPr/>
          <a:lstStyle/>
          <a:p>
            <a:r>
              <a:rPr lang="en-US" dirty="0"/>
              <a:t>Reading the Food Label</a:t>
            </a:r>
          </a:p>
        </p:txBody>
      </p:sp>
      <p:sp>
        <p:nvSpPr>
          <p:cNvPr id="10" name="TextBox 9">
            <a:extLst>
              <a:ext uri="{FF2B5EF4-FFF2-40B4-BE49-F238E27FC236}">
                <a16:creationId xmlns:a16="http://schemas.microsoft.com/office/drawing/2014/main" id="{9C9B49A3-34FD-37DE-2E5B-1296514F7526}"/>
              </a:ext>
            </a:extLst>
          </p:cNvPr>
          <p:cNvSpPr txBox="1"/>
          <p:nvPr/>
        </p:nvSpPr>
        <p:spPr>
          <a:xfrm>
            <a:off x="457200" y="6318312"/>
            <a:ext cx="7315200"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https://</a:t>
            </a:r>
            <a:r>
              <a:rPr lang="en-US" sz="1600" dirty="0" err="1">
                <a:latin typeface="Calibri" panose="020F0502020204030204" pitchFamily="34" charset="0"/>
                <a:cs typeface="Calibri" panose="020F0502020204030204" pitchFamily="34" charset="0"/>
              </a:rPr>
              <a:t>www.fda.gov</a:t>
            </a:r>
            <a:r>
              <a:rPr lang="en-US" sz="1600" dirty="0">
                <a:latin typeface="Calibri" panose="020F0502020204030204" pitchFamily="34" charset="0"/>
                <a:cs typeface="Calibri" panose="020F0502020204030204" pitchFamily="34" charset="0"/>
              </a:rPr>
              <a:t>/food/food-labeling-nutrition/changes-nutrition-facts-label</a:t>
            </a:r>
          </a:p>
        </p:txBody>
      </p:sp>
      <p:pic>
        <p:nvPicPr>
          <p:cNvPr id="11" name="Picture 10">
            <a:extLst>
              <a:ext uri="{FF2B5EF4-FFF2-40B4-BE49-F238E27FC236}">
                <a16:creationId xmlns:a16="http://schemas.microsoft.com/office/drawing/2014/main" id="{8166BE1E-44D8-3D71-73F4-E05C61003A07}"/>
              </a:ext>
            </a:extLst>
          </p:cNvPr>
          <p:cNvPicPr>
            <a:picLocks noChangeAspect="1"/>
          </p:cNvPicPr>
          <p:nvPr/>
        </p:nvPicPr>
        <p:blipFill>
          <a:blip r:embed="rId4"/>
          <a:stretch>
            <a:fillRect/>
          </a:stretch>
        </p:blipFill>
        <p:spPr>
          <a:xfrm>
            <a:off x="118841" y="1315822"/>
            <a:ext cx="8999759" cy="4800600"/>
          </a:xfrm>
          <a:prstGeom prst="rect">
            <a:avLst/>
          </a:prstGeom>
        </p:spPr>
      </p:pic>
    </p:spTree>
    <p:custDataLst>
      <p:tags r:id="rId1"/>
    </p:custDataLst>
    <p:extLst>
      <p:ext uri="{BB962C8B-B14F-4D97-AF65-F5344CB8AC3E}">
        <p14:creationId xmlns:p14="http://schemas.microsoft.com/office/powerpoint/2010/main" val="115683978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6843" y="1159531"/>
            <a:ext cx="1981200" cy="1477328"/>
          </a:xfrm>
          <a:prstGeom prst="rect">
            <a:avLst/>
          </a:prstGeom>
          <a:noFill/>
        </p:spPr>
        <p:txBody>
          <a:bodyPr wrap="square" rtlCol="0">
            <a:spAutoFit/>
          </a:bodyPr>
          <a:lstStyle/>
          <a:p>
            <a:r>
              <a:rPr lang="en-US" dirty="0" err="1"/>
              <a:t>Fooducate</a:t>
            </a:r>
            <a:r>
              <a:rPr lang="en-US" dirty="0"/>
              <a:t> App – Gives grade and nutrition info. </a:t>
            </a:r>
          </a:p>
          <a:p>
            <a:r>
              <a:rPr lang="en-US" dirty="0"/>
              <a:t>Ideas for alternatives</a:t>
            </a:r>
          </a:p>
        </p:txBody>
      </p:sp>
      <p:pic>
        <p:nvPicPr>
          <p:cNvPr id="28" name="Picture 27">
            <a:extLst>
              <a:ext uri="{FF2B5EF4-FFF2-40B4-BE49-F238E27FC236}">
                <a16:creationId xmlns:a16="http://schemas.microsoft.com/office/drawing/2014/main" id="{57043337-6B07-42B2-92D3-6F0E52FEB2C7}"/>
              </a:ext>
            </a:extLst>
          </p:cNvPr>
          <p:cNvPicPr>
            <a:picLocks noChangeAspect="1"/>
          </p:cNvPicPr>
          <p:nvPr/>
        </p:nvPicPr>
        <p:blipFill>
          <a:blip r:embed="rId4"/>
          <a:stretch>
            <a:fillRect/>
          </a:stretch>
        </p:blipFill>
        <p:spPr>
          <a:xfrm>
            <a:off x="5099893" y="221236"/>
            <a:ext cx="3804642" cy="6440929"/>
          </a:xfrm>
          <a:prstGeom prst="rect">
            <a:avLst/>
          </a:prstGeom>
        </p:spPr>
      </p:pic>
      <p:sp>
        <p:nvSpPr>
          <p:cNvPr id="8" name="TextBox 7">
            <a:extLst>
              <a:ext uri="{FF2B5EF4-FFF2-40B4-BE49-F238E27FC236}">
                <a16:creationId xmlns:a16="http://schemas.microsoft.com/office/drawing/2014/main" id="{D1E6B8A3-72F5-DA2A-6BB5-FFEF7D9A19FC}"/>
              </a:ext>
            </a:extLst>
          </p:cNvPr>
          <p:cNvSpPr txBox="1"/>
          <p:nvPr/>
        </p:nvSpPr>
        <p:spPr>
          <a:xfrm>
            <a:off x="993279" y="804054"/>
            <a:ext cx="3352800" cy="369332"/>
          </a:xfrm>
          <a:prstGeom prst="rect">
            <a:avLst/>
          </a:prstGeom>
          <a:noFill/>
        </p:spPr>
        <p:txBody>
          <a:bodyPr wrap="square" rtlCol="0">
            <a:spAutoFit/>
          </a:bodyPr>
          <a:lstStyle/>
          <a:p>
            <a:r>
              <a:rPr lang="en-US" dirty="0"/>
              <a:t>Packaged Breakfast Sandwich</a:t>
            </a:r>
          </a:p>
        </p:txBody>
      </p:sp>
      <p:pic>
        <p:nvPicPr>
          <p:cNvPr id="10" name="Picture 9">
            <a:extLst>
              <a:ext uri="{FF2B5EF4-FFF2-40B4-BE49-F238E27FC236}">
                <a16:creationId xmlns:a16="http://schemas.microsoft.com/office/drawing/2014/main" id="{9205138E-C3A7-66EE-296F-0448C87186BD}"/>
              </a:ext>
            </a:extLst>
          </p:cNvPr>
          <p:cNvPicPr>
            <a:picLocks noChangeAspect="1"/>
          </p:cNvPicPr>
          <p:nvPr/>
        </p:nvPicPr>
        <p:blipFill>
          <a:blip r:embed="rId5"/>
          <a:stretch>
            <a:fillRect/>
          </a:stretch>
        </p:blipFill>
        <p:spPr>
          <a:xfrm>
            <a:off x="239465" y="1374818"/>
            <a:ext cx="5094535" cy="5274646"/>
          </a:xfrm>
          <a:prstGeom prst="rect">
            <a:avLst/>
          </a:prstGeom>
        </p:spPr>
      </p:pic>
    </p:spTree>
    <p:custDataLst>
      <p:tags r:id="rId1"/>
    </p:custDataLst>
    <p:extLst>
      <p:ext uri="{BB962C8B-B14F-4D97-AF65-F5344CB8AC3E}">
        <p14:creationId xmlns:p14="http://schemas.microsoft.com/office/powerpoint/2010/main" val="4113930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Autofit/>
          </a:bodyPr>
          <a:lstStyle/>
          <a:p>
            <a:pPr eaLnBrk="1" hangingPunct="1"/>
            <a:r>
              <a:rPr lang="en-US" sz="4000" dirty="0">
                <a:latin typeface="Tahoma" pitchFamily="34" charset="0"/>
              </a:rPr>
              <a:t>How Nutrients Affect Blood Glucose</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961467"/>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D76703-862D-4989-B5C5-28D50902FD05}"/>
              </a:ext>
            </a:extLst>
          </p:cNvPr>
          <p:cNvSpPr txBox="1"/>
          <p:nvPr/>
        </p:nvSpPr>
        <p:spPr>
          <a:xfrm>
            <a:off x="6442364" y="2873216"/>
            <a:ext cx="2514600" cy="1477328"/>
          </a:xfrm>
          <a:prstGeom prst="rect">
            <a:avLst/>
          </a:prstGeom>
          <a:noFill/>
        </p:spPr>
        <p:txBody>
          <a:bodyPr wrap="square" rtlCol="0">
            <a:spAutoFit/>
          </a:bodyPr>
          <a:lstStyle/>
          <a:p>
            <a:pPr algn="ctr"/>
            <a:r>
              <a:rPr lang="en-US" dirty="0">
                <a:solidFill>
                  <a:srgbClr val="0070C0"/>
                </a:solidFill>
              </a:rPr>
              <a:t>If type 1/MDI, may need additional insulin or change in dosing strategy for high fat/ protein meals</a:t>
            </a:r>
          </a:p>
        </p:txBody>
      </p:sp>
    </p:spTree>
    <p:custDataLst>
      <p:tags r:id="rId1"/>
    </p:custDataLst>
    <p:extLst>
      <p:ext uri="{BB962C8B-B14F-4D97-AF65-F5344CB8AC3E}">
        <p14:creationId xmlns:p14="http://schemas.microsoft.com/office/powerpoint/2010/main" val="12396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990600"/>
          </a:xfrm>
        </p:spPr>
        <p:txBody>
          <a:bodyPr lIns="91440" tIns="45720" rIns="91440" bIns="45720" anchor="b">
            <a:normAutofit fontScale="90000"/>
          </a:bodyPr>
          <a:lstStyle/>
          <a:p>
            <a:pPr eaLnBrk="1" hangingPunct="1"/>
            <a:r>
              <a:rPr lang="en-US" dirty="0">
                <a:latin typeface="Tahoma" pitchFamily="34" charset="0"/>
              </a:rPr>
              <a:t>Carbs affect Post-Meal Glucose</a:t>
            </a:r>
          </a:p>
        </p:txBody>
      </p:sp>
      <p:sp>
        <p:nvSpPr>
          <p:cNvPr id="1853443" name="Content Placeholder 2"/>
          <p:cNvSpPr>
            <a:spLocks noGrp="1"/>
          </p:cNvSpPr>
          <p:nvPr>
            <p:ph sz="quarter" idx="1"/>
          </p:nvPr>
        </p:nvSpPr>
        <p:spPr>
          <a:xfrm>
            <a:off x="482600" y="1430020"/>
            <a:ext cx="8229600" cy="4328160"/>
          </a:xfrm>
        </p:spPr>
        <p:txBody>
          <a:bodyPr>
            <a:normAutofit/>
          </a:bodyPr>
          <a:lstStyle/>
          <a:p>
            <a:pPr eaLnBrk="1" hangingPunct="1">
              <a:buFont typeface="Courier New" pitchFamily="49" charset="0"/>
              <a:buChar char="o"/>
              <a:defRPr/>
            </a:pPr>
            <a:r>
              <a:rPr lang="en-US" sz="4000" dirty="0"/>
              <a:t>Starch</a:t>
            </a:r>
          </a:p>
          <a:p>
            <a:pPr eaLnBrk="1" hangingPunct="1">
              <a:buFont typeface="Courier New" pitchFamily="49" charset="0"/>
              <a:buChar char="o"/>
              <a:defRPr/>
            </a:pPr>
            <a:r>
              <a:rPr lang="en-US" sz="4000" dirty="0"/>
              <a:t>Fruit</a:t>
            </a:r>
          </a:p>
          <a:p>
            <a:pPr eaLnBrk="1" hangingPunct="1">
              <a:buFont typeface="Courier New" pitchFamily="49" charset="0"/>
              <a:buChar char="o"/>
              <a:defRPr/>
            </a:pPr>
            <a:r>
              <a:rPr lang="en-US" sz="4000" dirty="0"/>
              <a:t>Milk</a:t>
            </a:r>
          </a:p>
          <a:p>
            <a:pPr eaLnBrk="1" hangingPunct="1">
              <a:buFont typeface="Courier New" pitchFamily="49" charset="0"/>
              <a:buChar char="o"/>
              <a:defRPr/>
            </a:pPr>
            <a:r>
              <a:rPr lang="en-US" sz="4000" dirty="0"/>
              <a:t>Desserts</a:t>
            </a:r>
          </a:p>
        </p:txBody>
      </p:sp>
      <p:pic>
        <p:nvPicPr>
          <p:cNvPr id="174084" name="Picture 7" descr="Starchy foods"/>
          <p:cNvPicPr>
            <a:picLocks noChangeAspect="1" noChangeArrowheads="1"/>
          </p:cNvPicPr>
          <p:nvPr/>
        </p:nvPicPr>
        <p:blipFill rotWithShape="1">
          <a:blip r:embed="rId4">
            <a:extLst>
              <a:ext uri="{28A0092B-C50C-407E-A947-70E740481C1C}">
                <a14:useLocalDpi xmlns:a14="http://schemas.microsoft.com/office/drawing/2010/main" val="0"/>
              </a:ext>
            </a:extLst>
          </a:blip>
          <a:srcRect t="16258"/>
          <a:stretch/>
        </p:blipFill>
        <p:spPr bwMode="auto">
          <a:xfrm>
            <a:off x="3480981" y="2743200"/>
            <a:ext cx="523121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59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a:xfrm>
            <a:off x="457200" y="1219200"/>
            <a:ext cx="8229600" cy="4937760"/>
          </a:xfrm>
        </p:spPr>
        <p:txBody>
          <a:bodyPr>
            <a:normAutofit fontScale="92500" lnSpcReduction="10000"/>
          </a:bodyPr>
          <a:lstStyle/>
          <a:p>
            <a:r>
              <a:rPr lang="en-US" dirty="0"/>
              <a:t>Based on the Food list for Diabetes: which of the following food choices equals ~ 15 gms of carbohydrate? (multiple)</a:t>
            </a:r>
          </a:p>
          <a:p>
            <a:pPr marL="548640" lvl="2" indent="0">
              <a:buNone/>
            </a:pPr>
            <a:r>
              <a:rPr lang="en-US" sz="3200" dirty="0"/>
              <a:t>A. ½ b</a:t>
            </a:r>
            <a:r>
              <a:rPr lang="en-US" sz="3600" dirty="0"/>
              <a:t>agel, 4 oz</a:t>
            </a:r>
          </a:p>
          <a:p>
            <a:pPr marL="548640" lvl="2" indent="0">
              <a:buNone/>
            </a:pPr>
            <a:r>
              <a:rPr lang="en-US" sz="3600" dirty="0"/>
              <a:t>B. 1 ¼ cup strawberries</a:t>
            </a:r>
          </a:p>
          <a:p>
            <a:pPr marL="548640" lvl="2" indent="0">
              <a:buNone/>
            </a:pPr>
            <a:r>
              <a:rPr lang="en-US" sz="3600" dirty="0"/>
              <a:t>C. 1 cup of milk</a:t>
            </a:r>
          </a:p>
          <a:p>
            <a:pPr marL="548640" lvl="2" indent="0">
              <a:buNone/>
            </a:pPr>
            <a:r>
              <a:rPr lang="en-US" sz="3600" dirty="0"/>
              <a:t>D. ½ cup of cooked rice</a:t>
            </a:r>
          </a:p>
          <a:p>
            <a:pPr marL="548640" lvl="2" indent="0">
              <a:buNone/>
            </a:pPr>
            <a:r>
              <a:rPr lang="en-US" sz="3600" dirty="0"/>
              <a:t>E. 1 oz trail mix with fruit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3688080"/>
            <a:ext cx="1747647" cy="2200275"/>
          </a:xfrm>
          <a:prstGeom prst="rect">
            <a:avLst/>
          </a:prstGeom>
        </p:spPr>
      </p:pic>
    </p:spTree>
    <p:custDataLst>
      <p:tags r:id="rId1"/>
    </p:custDataLst>
    <p:extLst>
      <p:ext uri="{BB962C8B-B14F-4D97-AF65-F5344CB8AC3E}">
        <p14:creationId xmlns:p14="http://schemas.microsoft.com/office/powerpoint/2010/main" val="211211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sz="4400" dirty="0">
                <a:latin typeface="Tahoma" pitchFamily="34" charset="0"/>
              </a:rPr>
              <a:t>Estimating Carbohydrate for Meals</a:t>
            </a:r>
            <a:br>
              <a:rPr lang="en-US" dirty="0">
                <a:latin typeface="Tahoma" pitchFamily="34" charset="0"/>
              </a:rPr>
            </a:br>
            <a:r>
              <a:rPr lang="en-US" dirty="0">
                <a:latin typeface="Tahoma" pitchFamily="34" charset="0"/>
              </a:rPr>
              <a:t>Example (Not ADA Standard)</a:t>
            </a:r>
          </a:p>
        </p:txBody>
      </p:sp>
      <p:sp>
        <p:nvSpPr>
          <p:cNvPr id="1855491" name="Rectangle 3"/>
          <p:cNvSpPr>
            <a:spLocks noGrp="1" noChangeArrowheads="1"/>
          </p:cNvSpPr>
          <p:nvPr>
            <p:ph sz="quarter" idx="1"/>
          </p:nvPr>
        </p:nvSpPr>
        <p:spPr>
          <a:xfrm>
            <a:off x="457200" y="1752600"/>
            <a:ext cx="8534400" cy="4724400"/>
          </a:xfrm>
        </p:spPr>
        <p:txBody>
          <a:bodyPr>
            <a:normAutofit/>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algn="r">
              <a:buNone/>
              <a:defRPr/>
            </a:pPr>
            <a:endParaRPr lang="en-US" sz="2400" dirty="0"/>
          </a:p>
          <a:p>
            <a:pPr algn="r">
              <a:buNone/>
              <a:defRPr/>
            </a:pPr>
            <a:r>
              <a:rPr lang="en-US" sz="2400" dirty="0"/>
              <a:t>		          </a:t>
            </a:r>
            <a:r>
              <a:rPr lang="en-US" sz="2400" dirty="0">
                <a:solidFill>
                  <a:schemeClr val="tx2">
                    <a:lumMod val="75000"/>
                  </a:schemeClr>
                </a:solidFill>
              </a:rPr>
              <a:t>Carbs affect Post-Meal Glucose</a:t>
            </a:r>
          </a:p>
          <a:p>
            <a:pPr algn="r">
              <a:buNone/>
              <a:defRPr/>
            </a:pPr>
            <a:r>
              <a:rPr lang="en-US" sz="2400" dirty="0">
                <a:solidFill>
                  <a:schemeClr val="tx2">
                    <a:lumMod val="75000"/>
                  </a:schemeClr>
                </a:solidFill>
              </a:rPr>
              <a:t>RDA – at least 130 grams of Carb a day</a:t>
            </a:r>
          </a:p>
          <a:p>
            <a:pPr algn="r">
              <a:buNone/>
              <a:defRPr/>
            </a:pPr>
            <a:r>
              <a:rPr lang="en-US" sz="2400" dirty="0">
                <a:solidFill>
                  <a:schemeClr val="tx2">
                    <a:lumMod val="75000"/>
                  </a:schemeClr>
                </a:solidFill>
              </a:rPr>
              <a:t>PWD get about 45% of Cals from carbs</a:t>
            </a:r>
          </a:p>
          <a:p>
            <a:pPr algn="r">
              <a:buNone/>
              <a:defRPr/>
            </a:pPr>
            <a:r>
              <a:rPr lang="en-US" sz="2400" dirty="0">
                <a:solidFill>
                  <a:schemeClr val="tx2">
                    <a:lumMod val="75000"/>
                  </a:schemeClr>
                </a:solidFill>
              </a:rPr>
              <a:t> </a:t>
            </a: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862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FC6B7B41-7107-E071-0964-C3A45AF59543}"/>
              </a:ext>
            </a:extLst>
          </p:cNvPr>
          <p:cNvGraphicFramePr>
            <a:graphicFrameLocks noGrp="1"/>
          </p:cNvGraphicFramePr>
          <p:nvPr/>
        </p:nvGraphicFramePr>
        <p:xfrm>
          <a:off x="2959100" y="5524500"/>
          <a:ext cx="6096000" cy="11125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08627452"/>
                    </a:ext>
                  </a:extLst>
                </a:gridCol>
                <a:gridCol w="1219200">
                  <a:extLst>
                    <a:ext uri="{9D8B030D-6E8A-4147-A177-3AD203B41FA5}">
                      <a16:colId xmlns:a16="http://schemas.microsoft.com/office/drawing/2014/main" val="1912634069"/>
                    </a:ext>
                  </a:extLst>
                </a:gridCol>
                <a:gridCol w="1219200">
                  <a:extLst>
                    <a:ext uri="{9D8B030D-6E8A-4147-A177-3AD203B41FA5}">
                      <a16:colId xmlns:a16="http://schemas.microsoft.com/office/drawing/2014/main" val="1637413212"/>
                    </a:ext>
                  </a:extLst>
                </a:gridCol>
                <a:gridCol w="1219200">
                  <a:extLst>
                    <a:ext uri="{9D8B030D-6E8A-4147-A177-3AD203B41FA5}">
                      <a16:colId xmlns:a16="http://schemas.microsoft.com/office/drawing/2014/main" val="2249716527"/>
                    </a:ext>
                  </a:extLst>
                </a:gridCol>
                <a:gridCol w="1219200">
                  <a:extLst>
                    <a:ext uri="{9D8B030D-6E8A-4147-A177-3AD203B41FA5}">
                      <a16:colId xmlns:a16="http://schemas.microsoft.com/office/drawing/2014/main" val="1585585751"/>
                    </a:ext>
                  </a:extLst>
                </a:gridCol>
              </a:tblGrid>
              <a:tr h="370840">
                <a:tc>
                  <a:txBody>
                    <a:bodyPr/>
                    <a:lstStyle/>
                    <a:p>
                      <a:r>
                        <a:rPr lang="en-US" b="1" dirty="0"/>
                        <a:t>Calories</a:t>
                      </a:r>
                    </a:p>
                  </a:txBody>
                  <a:tcPr/>
                </a:tc>
                <a:tc>
                  <a:txBody>
                    <a:bodyPr/>
                    <a:lstStyle/>
                    <a:p>
                      <a:r>
                        <a:rPr lang="en-US" dirty="0"/>
                        <a:t>20%</a:t>
                      </a:r>
                    </a:p>
                  </a:txBody>
                  <a:tcPr/>
                </a:tc>
                <a:tc>
                  <a:txBody>
                    <a:bodyPr/>
                    <a:lstStyle/>
                    <a:p>
                      <a:r>
                        <a:rPr lang="en-US" dirty="0"/>
                        <a:t>30%</a:t>
                      </a:r>
                    </a:p>
                  </a:txBody>
                  <a:tcPr/>
                </a:tc>
                <a:tc>
                  <a:txBody>
                    <a:bodyPr/>
                    <a:lstStyle/>
                    <a:p>
                      <a:r>
                        <a:rPr lang="en-US" dirty="0"/>
                        <a:t>40%</a:t>
                      </a:r>
                    </a:p>
                  </a:txBody>
                  <a:tcPr/>
                </a:tc>
                <a:tc>
                  <a:txBody>
                    <a:bodyPr/>
                    <a:lstStyle/>
                    <a:p>
                      <a:r>
                        <a:rPr lang="en-US" dirty="0"/>
                        <a:t>50%</a:t>
                      </a:r>
                    </a:p>
                  </a:txBody>
                  <a:tcPr/>
                </a:tc>
                <a:extLst>
                  <a:ext uri="{0D108BD9-81ED-4DB2-BD59-A6C34878D82A}">
                    <a16:rowId xmlns:a16="http://schemas.microsoft.com/office/drawing/2014/main" val="3284590999"/>
                  </a:ext>
                </a:extLst>
              </a:tr>
              <a:tr h="370840">
                <a:tc>
                  <a:txBody>
                    <a:bodyPr/>
                    <a:lstStyle/>
                    <a:p>
                      <a:r>
                        <a:rPr lang="en-US" b="1" dirty="0"/>
                        <a:t>1500</a:t>
                      </a:r>
                    </a:p>
                  </a:txBody>
                  <a:tcPr/>
                </a:tc>
                <a:tc>
                  <a:txBody>
                    <a:bodyPr/>
                    <a:lstStyle/>
                    <a:p>
                      <a:r>
                        <a:rPr lang="en-US" b="0" dirty="0"/>
                        <a:t>75 g</a:t>
                      </a:r>
                    </a:p>
                  </a:txBody>
                  <a:tcPr/>
                </a:tc>
                <a:tc>
                  <a:txBody>
                    <a:bodyPr/>
                    <a:lstStyle/>
                    <a:p>
                      <a:r>
                        <a:rPr lang="en-US" b="0" dirty="0"/>
                        <a:t>113 g</a:t>
                      </a:r>
                    </a:p>
                  </a:txBody>
                  <a:tcPr/>
                </a:tc>
                <a:tc>
                  <a:txBody>
                    <a:bodyPr/>
                    <a:lstStyle/>
                    <a:p>
                      <a:r>
                        <a:rPr lang="en-US" b="0" dirty="0"/>
                        <a:t>150 g</a:t>
                      </a:r>
                    </a:p>
                  </a:txBody>
                  <a:tcPr/>
                </a:tc>
                <a:tc>
                  <a:txBody>
                    <a:bodyPr/>
                    <a:lstStyle/>
                    <a:p>
                      <a:r>
                        <a:rPr lang="en-US" b="0" dirty="0"/>
                        <a:t>188 g</a:t>
                      </a:r>
                    </a:p>
                  </a:txBody>
                  <a:tcPr/>
                </a:tc>
                <a:extLst>
                  <a:ext uri="{0D108BD9-81ED-4DB2-BD59-A6C34878D82A}">
                    <a16:rowId xmlns:a16="http://schemas.microsoft.com/office/drawing/2014/main" val="2593756111"/>
                  </a:ext>
                </a:extLst>
              </a:tr>
              <a:tr h="370840">
                <a:tc>
                  <a:txBody>
                    <a:bodyPr/>
                    <a:lstStyle/>
                    <a:p>
                      <a:r>
                        <a:rPr lang="en-US" b="1" dirty="0"/>
                        <a:t>2000</a:t>
                      </a:r>
                    </a:p>
                  </a:txBody>
                  <a:tcPr/>
                </a:tc>
                <a:tc>
                  <a:txBody>
                    <a:bodyPr/>
                    <a:lstStyle/>
                    <a:p>
                      <a:r>
                        <a:rPr lang="en-US" b="0" dirty="0"/>
                        <a:t>100 g</a:t>
                      </a:r>
                    </a:p>
                  </a:txBody>
                  <a:tcPr/>
                </a:tc>
                <a:tc>
                  <a:txBody>
                    <a:bodyPr/>
                    <a:lstStyle/>
                    <a:p>
                      <a:r>
                        <a:rPr lang="en-US" b="0" dirty="0"/>
                        <a:t>150 g </a:t>
                      </a:r>
                    </a:p>
                  </a:txBody>
                  <a:tcPr/>
                </a:tc>
                <a:tc>
                  <a:txBody>
                    <a:bodyPr/>
                    <a:lstStyle/>
                    <a:p>
                      <a:r>
                        <a:rPr lang="en-US" b="0" dirty="0"/>
                        <a:t>200 g</a:t>
                      </a:r>
                    </a:p>
                  </a:txBody>
                  <a:tcPr/>
                </a:tc>
                <a:tc>
                  <a:txBody>
                    <a:bodyPr/>
                    <a:lstStyle/>
                    <a:p>
                      <a:r>
                        <a:rPr lang="en-US" b="0" dirty="0"/>
                        <a:t>250 g</a:t>
                      </a:r>
                    </a:p>
                  </a:txBody>
                  <a:tcPr/>
                </a:tc>
                <a:extLst>
                  <a:ext uri="{0D108BD9-81ED-4DB2-BD59-A6C34878D82A}">
                    <a16:rowId xmlns:a16="http://schemas.microsoft.com/office/drawing/2014/main" val="1510865139"/>
                  </a:ext>
                </a:extLst>
              </a:tr>
            </a:tbl>
          </a:graphicData>
        </a:graphic>
      </p:graphicFrame>
      <p:pic>
        <p:nvPicPr>
          <p:cNvPr id="3" name="Picture 2">
            <a:extLst>
              <a:ext uri="{FF2B5EF4-FFF2-40B4-BE49-F238E27FC236}">
                <a16:creationId xmlns:a16="http://schemas.microsoft.com/office/drawing/2014/main" id="{8B28E6AD-B313-B2A1-B3E4-F27320791001}"/>
              </a:ext>
            </a:extLst>
          </p:cNvPr>
          <p:cNvPicPr>
            <a:picLocks noChangeAspect="1"/>
          </p:cNvPicPr>
          <p:nvPr/>
        </p:nvPicPr>
        <p:blipFill>
          <a:blip r:embed="rId5"/>
          <a:stretch>
            <a:fillRect/>
          </a:stretch>
        </p:blipFill>
        <p:spPr>
          <a:xfrm>
            <a:off x="95828" y="6096000"/>
            <a:ext cx="2271300" cy="609600"/>
          </a:xfrm>
          <a:prstGeom prst="rect">
            <a:avLst/>
          </a:prstGeom>
        </p:spPr>
      </p:pic>
    </p:spTree>
    <p:custDataLst>
      <p:tags r:id="rId1"/>
    </p:custDataLst>
    <p:extLst>
      <p:ext uri="{BB962C8B-B14F-4D97-AF65-F5344CB8AC3E}">
        <p14:creationId xmlns:p14="http://schemas.microsoft.com/office/powerpoint/2010/main" val="183110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814690" y="2346711"/>
            <a:ext cx="1554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a:latin typeface="Tahoma" pitchFamily="34" charset="0"/>
                <a:cs typeface="Times New Roman" pitchFamily="18" charset="0"/>
              </a:rPr>
              <a:t>1 slice bread</a:t>
            </a:r>
            <a:endParaRPr lang="en-US" sz="1400" dirty="0">
              <a:latin typeface="Tahoma" pitchFamily="34" charset="0"/>
            </a:endParaRPr>
          </a:p>
        </p:txBody>
      </p:sp>
      <p:sp>
        <p:nvSpPr>
          <p:cNvPr id="180229" name="Text Box 5"/>
          <p:cNvSpPr txBox="1">
            <a:spLocks noChangeArrowheads="1"/>
          </p:cNvSpPr>
          <p:nvPr/>
        </p:nvSpPr>
        <p:spPr bwMode="auto">
          <a:xfrm>
            <a:off x="2031928" y="2217738"/>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Arial" charset="0"/>
                <a:cs typeface="Times New Roman" pitchFamily="18" charset="0"/>
              </a:rPr>
              <a:t>1 small ear of corn or 1/2 cup corn</a:t>
            </a:r>
            <a:endParaRPr lang="en-US" sz="1400" dirty="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4453754" y="6070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1" y="2891502"/>
            <a:ext cx="487361" cy="41843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3421061" y="2677045"/>
            <a:ext cx="541339" cy="53764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68978" y="4496051"/>
            <a:ext cx="746935" cy="9382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5101053" y="4509554"/>
            <a:ext cx="75154" cy="525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562600" y="4419600"/>
            <a:ext cx="1143000" cy="1066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696515" y="6220023"/>
            <a:ext cx="9115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6” tortilla</a:t>
            </a:r>
          </a:p>
        </p:txBody>
      </p:sp>
      <p:pic>
        <p:nvPicPr>
          <p:cNvPr id="180250"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445" y="1573374"/>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278486"/>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7353" y="51689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6562" y="1540297"/>
            <a:ext cx="1122363" cy="73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5433220" y="2274421"/>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1/3 cup cooked pasta</a:t>
            </a:r>
            <a:endParaRPr lang="en-US" sz="1400" dirty="0">
              <a:latin typeface="Tahoma" pitchFamily="34" charset="0"/>
            </a:endParaRPr>
          </a:p>
        </p:txBody>
      </p:sp>
      <p:pic>
        <p:nvPicPr>
          <p:cNvPr id="180256" name="Picture 37" descr="MPj0144238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172" y="1878174"/>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3529445" y="338507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3" name="Line 15">
            <a:extLst>
              <a:ext uri="{FF2B5EF4-FFF2-40B4-BE49-F238E27FC236}">
                <a16:creationId xmlns:a16="http://schemas.microsoft.com/office/drawing/2014/main" id="{82D9920A-420D-9C31-F8C3-FC0F854E3E6D}"/>
              </a:ext>
            </a:extLst>
          </p:cNvPr>
          <p:cNvSpPr>
            <a:spLocks noChangeShapeType="1"/>
          </p:cNvSpPr>
          <p:nvPr/>
        </p:nvSpPr>
        <p:spPr bwMode="auto">
          <a:xfrm flipH="1" flipV="1">
            <a:off x="4514078" y="2703935"/>
            <a:ext cx="57921" cy="48480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50" name="Picture 2" descr="Calories in Roti (1 serving)">
            <a:extLst>
              <a:ext uri="{FF2B5EF4-FFF2-40B4-BE49-F238E27FC236}">
                <a16:creationId xmlns:a16="http://schemas.microsoft.com/office/drawing/2014/main" id="{CC880929-9CFB-050B-98FE-374A3E1999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8225" y="5384257"/>
            <a:ext cx="1028423" cy="1028423"/>
          </a:xfrm>
          <a:prstGeom prst="rect">
            <a:avLst/>
          </a:prstGeom>
          <a:noFill/>
          <a:extLst>
            <a:ext uri="{909E8E84-426E-40DD-AFC4-6F175D3DCCD1}">
              <a14:hiddenFill xmlns:a14="http://schemas.microsoft.com/office/drawing/2010/main">
                <a:solidFill>
                  <a:srgbClr val="FFFFFF"/>
                </a:solidFill>
              </a14:hiddenFill>
            </a:ext>
          </a:extLst>
        </p:spPr>
      </p:pic>
      <p:sp>
        <p:nvSpPr>
          <p:cNvPr id="4" name="Line 17">
            <a:extLst>
              <a:ext uri="{FF2B5EF4-FFF2-40B4-BE49-F238E27FC236}">
                <a16:creationId xmlns:a16="http://schemas.microsoft.com/office/drawing/2014/main" id="{AA036B86-FD09-5D2B-64A4-600012DAEF39}"/>
              </a:ext>
            </a:extLst>
          </p:cNvPr>
          <p:cNvSpPr>
            <a:spLocks noChangeShapeType="1"/>
          </p:cNvSpPr>
          <p:nvPr/>
        </p:nvSpPr>
        <p:spPr bwMode="auto">
          <a:xfrm flipH="1">
            <a:off x="3910734" y="4425678"/>
            <a:ext cx="354660"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Rectangle 27">
            <a:extLst>
              <a:ext uri="{FF2B5EF4-FFF2-40B4-BE49-F238E27FC236}">
                <a16:creationId xmlns:a16="http://schemas.microsoft.com/office/drawing/2014/main" id="{7849F1F0-64DC-EF1B-6288-83F657B98527}"/>
              </a:ext>
            </a:extLst>
          </p:cNvPr>
          <p:cNvSpPr>
            <a:spLocks noChangeArrowheads="1"/>
          </p:cNvSpPr>
          <p:nvPr/>
        </p:nvSpPr>
        <p:spPr bwMode="auto">
          <a:xfrm>
            <a:off x="3528109" y="6412680"/>
            <a:ext cx="6726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6” roti</a:t>
            </a:r>
          </a:p>
        </p:txBody>
      </p:sp>
    </p:spTree>
    <p:custDataLst>
      <p:tags r:id="rId1"/>
    </p:custDataLst>
    <p:extLst>
      <p:ext uri="{BB962C8B-B14F-4D97-AF65-F5344CB8AC3E}">
        <p14:creationId xmlns:p14="http://schemas.microsoft.com/office/powerpoint/2010/main" val="329102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banana, 4”</a:t>
            </a:r>
            <a:endParaRPr lang="en-US" sz="1400" dirty="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3702917" y="348407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pic>
        <p:nvPicPr>
          <p:cNvPr id="1026" name="Picture 2" descr="Amazon.com: BULK Raisins Seedless Thompson, 1 LB : Grocery &amp; Gourmet Food">
            <a:extLst>
              <a:ext uri="{FF2B5EF4-FFF2-40B4-BE49-F238E27FC236}">
                <a16:creationId xmlns:a16="http://schemas.microsoft.com/office/drawing/2014/main" id="{A0549E9E-0AAC-A987-AEA0-A2FFCBBA2C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7508" y="5529301"/>
            <a:ext cx="1600990" cy="9485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1588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57200" y="1219200"/>
            <a:ext cx="4953000" cy="4937760"/>
          </a:xfrm>
        </p:spPr>
        <p:txBody>
          <a:bodyPr>
            <a:normAutofit/>
          </a:bodyPr>
          <a:lstStyle/>
          <a:p>
            <a:r>
              <a:rPr lang="en-US" sz="3200" b="0" i="0" dirty="0">
                <a:solidFill>
                  <a:srgbClr val="383636"/>
                </a:solidFill>
                <a:effectLst/>
                <a:latin typeface="Helvetica Neue"/>
              </a:rPr>
              <a:t>SDOH are defined as the economic, environmental, political, and social conditions in which people live and are responsible for a major part of health inequality worldwide.</a:t>
            </a:r>
            <a:endParaRPr lang="en-US" sz="3200" i="1" dirty="0"/>
          </a:p>
        </p:txBody>
      </p:sp>
      <p:pic>
        <p:nvPicPr>
          <p:cNvPr id="5" name="Picture 4">
            <a:extLst>
              <a:ext uri="{FF2B5EF4-FFF2-40B4-BE49-F238E27FC236}">
                <a16:creationId xmlns:a16="http://schemas.microsoft.com/office/drawing/2014/main" id="{51D3CCCA-670B-4740-A22E-138F7F7B84A2}"/>
              </a:ext>
            </a:extLst>
          </p:cNvPr>
          <p:cNvPicPr>
            <a:picLocks noChangeAspect="1"/>
          </p:cNvPicPr>
          <p:nvPr/>
        </p:nvPicPr>
        <p:blipFill>
          <a:blip r:embed="rId2"/>
          <a:stretch>
            <a:fillRect/>
          </a:stretch>
        </p:blipFill>
        <p:spPr>
          <a:xfrm>
            <a:off x="5614358" y="1371600"/>
            <a:ext cx="2992185" cy="2743200"/>
          </a:xfrm>
          <a:prstGeom prst="rect">
            <a:avLst/>
          </a:prstGeom>
        </p:spPr>
      </p:pic>
      <p:sp>
        <p:nvSpPr>
          <p:cNvPr id="6" name="TextBox 5">
            <a:extLst>
              <a:ext uri="{FF2B5EF4-FFF2-40B4-BE49-F238E27FC236}">
                <a16:creationId xmlns:a16="http://schemas.microsoft.com/office/drawing/2014/main" id="{8D929CA9-32DC-09CD-4682-ECF85A424E93}"/>
              </a:ext>
            </a:extLst>
          </p:cNvPr>
          <p:cNvSpPr txBox="1"/>
          <p:nvPr/>
        </p:nvSpPr>
        <p:spPr>
          <a:xfrm>
            <a:off x="4191000" y="5431160"/>
            <a:ext cx="4800600" cy="923330"/>
          </a:xfrm>
          <a:prstGeom prst="rect">
            <a:avLst/>
          </a:prstGeom>
          <a:noFill/>
        </p:spPr>
        <p:txBody>
          <a:bodyPr wrap="square">
            <a:spAutoFit/>
          </a:bodyPr>
          <a:lstStyle/>
          <a:p>
            <a:r>
              <a:rPr lang="en-US" b="0" i="0" dirty="0">
                <a:solidFill>
                  <a:srgbClr val="0070C0"/>
                </a:solidFill>
                <a:effectLst/>
                <a:latin typeface="Helvetica Neue"/>
              </a:rPr>
              <a:t>Greater exposure to adverse SDOH over the life course results in poor health</a:t>
            </a:r>
            <a:r>
              <a:rPr lang="en-US" dirty="0">
                <a:solidFill>
                  <a:srgbClr val="0070C0"/>
                </a:solidFill>
                <a:latin typeface="Helvetica Neue"/>
              </a:rPr>
              <a:t>. Use quality data to identify inequities &amp; take action. </a:t>
            </a:r>
            <a:endParaRPr lang="en-US" dirty="0">
              <a:solidFill>
                <a:srgbClr val="0070C0"/>
              </a:solidFill>
            </a:endParaRPr>
          </a:p>
        </p:txBody>
      </p:sp>
      <p:pic>
        <p:nvPicPr>
          <p:cNvPr id="7" name="Picture 6">
            <a:extLst>
              <a:ext uri="{FF2B5EF4-FFF2-40B4-BE49-F238E27FC236}">
                <a16:creationId xmlns:a16="http://schemas.microsoft.com/office/drawing/2014/main" id="{7A859CB4-5679-A3AC-1291-BAE21E8D5E30}"/>
              </a:ext>
            </a:extLst>
          </p:cNvPr>
          <p:cNvPicPr>
            <a:picLocks noChangeAspect="1"/>
          </p:cNvPicPr>
          <p:nvPr/>
        </p:nvPicPr>
        <p:blipFill>
          <a:blip r:embed="rId3"/>
          <a:stretch>
            <a:fillRect/>
          </a:stretch>
        </p:blipFill>
        <p:spPr>
          <a:xfrm>
            <a:off x="5796545" y="4165928"/>
            <a:ext cx="2667000" cy="749210"/>
          </a:xfrm>
          <a:prstGeom prst="rect">
            <a:avLst/>
          </a:prstGeom>
        </p:spPr>
      </p:pic>
    </p:spTree>
    <p:extLst>
      <p:ext uri="{BB962C8B-B14F-4D97-AF65-F5344CB8AC3E}">
        <p14:creationId xmlns:p14="http://schemas.microsoft.com/office/powerpoint/2010/main" val="5229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5" name="Text Box 6"/>
          <p:cNvSpPr txBox="1">
            <a:spLocks noChangeArrowheads="1"/>
          </p:cNvSpPr>
          <p:nvPr/>
        </p:nvSpPr>
        <p:spPr bwMode="auto">
          <a:xfrm>
            <a:off x="7010400" y="5453676"/>
            <a:ext cx="1381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6 oz light, no added sugar</a:t>
            </a:r>
          </a:p>
          <a:p>
            <a:pPr algn="ctr" eaLnBrk="1" hangingPunct="1"/>
            <a:r>
              <a:rPr lang="en-US" sz="1400" dirty="0">
                <a:latin typeface="Tahoma" pitchFamily="34" charset="0"/>
                <a:cs typeface="Times New Roman" pitchFamily="18" charset="0"/>
              </a:rPr>
              <a:t>fruit yogurt</a:t>
            </a:r>
            <a:endParaRPr lang="en-US" sz="1400" dirty="0">
              <a:latin typeface="Tahoma" pitchFamily="34" charset="0"/>
            </a:endParaRPr>
          </a:p>
        </p:txBody>
      </p:sp>
      <p:sp>
        <p:nvSpPr>
          <p:cNvPr id="182276" name="Text Box 7"/>
          <p:cNvSpPr txBox="1">
            <a:spLocks noChangeArrowheads="1"/>
          </p:cNvSpPr>
          <p:nvPr/>
        </p:nvSpPr>
        <p:spPr bwMode="auto">
          <a:xfrm>
            <a:off x="4383340" y="6232686"/>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oz soy milk, plain</a:t>
            </a:r>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oz milk</a:t>
            </a:r>
            <a:endParaRPr lang="en-US" sz="1400" dirty="0">
              <a:latin typeface="Tahoma" pitchFamily="34" charset="0"/>
            </a:endParaRPr>
          </a:p>
        </p:txBody>
      </p:sp>
      <p:sp>
        <p:nvSpPr>
          <p:cNvPr id="182278" name="Text Box 10"/>
          <p:cNvSpPr txBox="1">
            <a:spLocks noChangeArrowheads="1"/>
          </p:cNvSpPr>
          <p:nvPr/>
        </p:nvSpPr>
        <p:spPr bwMode="auto">
          <a:xfrm>
            <a:off x="6934200" y="3276600"/>
            <a:ext cx="16002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6 oz low-fat plain yogurt</a:t>
            </a:r>
            <a:endParaRPr lang="en-US" sz="1400" dirty="0">
              <a:latin typeface="Tahoma" pitchFamily="34" charset="0"/>
            </a:endParaRPr>
          </a:p>
        </p:txBody>
      </p:sp>
      <p:sp>
        <p:nvSpPr>
          <p:cNvPr id="182281" name="Line 13"/>
          <p:cNvSpPr>
            <a:spLocks noChangeShapeType="1"/>
          </p:cNvSpPr>
          <p:nvPr/>
        </p:nvSpPr>
        <p:spPr bwMode="auto">
          <a:xfrm flipV="1">
            <a:off x="6138702" y="3124200"/>
            <a:ext cx="795498" cy="5397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H="1" flipV="1">
            <a:off x="4799116" y="3124198"/>
            <a:ext cx="34109" cy="39363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4414" y="4305032"/>
            <a:ext cx="1066907" cy="55851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2284" name="Line 19"/>
          <p:cNvSpPr>
            <a:spLocks noChangeShapeType="1"/>
          </p:cNvSpPr>
          <p:nvPr/>
        </p:nvSpPr>
        <p:spPr bwMode="auto">
          <a:xfrm flipH="1">
            <a:off x="5334000" y="4791111"/>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543879" y="3429000"/>
            <a:ext cx="795497" cy="39363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2292" name="Text Box 38"/>
          <p:cNvSpPr txBox="1">
            <a:spLocks noChangeArrowheads="1"/>
          </p:cNvSpPr>
          <p:nvPr/>
        </p:nvSpPr>
        <p:spPr bwMode="auto">
          <a:xfrm>
            <a:off x="851510" y="2952937"/>
            <a:ext cx="17243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1 packet sugar-free</a:t>
            </a:r>
          </a:p>
          <a:p>
            <a:pPr algn="ctr"/>
            <a:r>
              <a:rPr lang="en-US" sz="1400" dirty="0">
                <a:latin typeface="Tahoma" pitchFamily="34" charset="0"/>
              </a:rPr>
              <a:t> hot cocoa</a:t>
            </a:r>
          </a:p>
        </p:txBody>
      </p:sp>
      <p:sp>
        <p:nvSpPr>
          <p:cNvPr id="182293" name="Text Box 39"/>
          <p:cNvSpPr txBox="1">
            <a:spLocks noChangeArrowheads="1"/>
          </p:cNvSpPr>
          <p:nvPr/>
        </p:nvSpPr>
        <p:spPr bwMode="auto">
          <a:xfrm>
            <a:off x="4037728" y="28194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45" y="397876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670" y="1403296"/>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529" y="1613731"/>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5661" y="4169053"/>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9925" y="2208429"/>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7627"/>
            <a:ext cx="8229600" cy="1145866"/>
          </a:xfrm>
        </p:spPr>
        <p:txBody>
          <a:bodyPr/>
          <a:lstStyle/>
          <a:p>
            <a:r>
              <a:rPr lang="en-US" dirty="0"/>
              <a:t>Carb Counting - Milk</a:t>
            </a:r>
          </a:p>
        </p:txBody>
      </p:sp>
      <p:sp>
        <p:nvSpPr>
          <p:cNvPr id="182280" name="Text Box 12"/>
          <p:cNvSpPr txBox="1">
            <a:spLocks noChangeArrowheads="1"/>
          </p:cNvSpPr>
          <p:nvPr/>
        </p:nvSpPr>
        <p:spPr bwMode="auto">
          <a:xfrm>
            <a:off x="3658826" y="3620335"/>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100-160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12 grams carb</a:t>
            </a:r>
            <a:endParaRPr lang="en-US" sz="2000" dirty="0">
              <a:solidFill>
                <a:schemeClr val="tx2">
                  <a:lumMod val="50000"/>
                </a:schemeClr>
              </a:solidFill>
              <a:latin typeface="Tahoma" pitchFamily="34" charset="0"/>
            </a:endParaRPr>
          </a:p>
        </p:txBody>
      </p:sp>
      <p:sp>
        <p:nvSpPr>
          <p:cNvPr id="3" name="Line 13">
            <a:extLst>
              <a:ext uri="{FF2B5EF4-FFF2-40B4-BE49-F238E27FC236}">
                <a16:creationId xmlns:a16="http://schemas.microsoft.com/office/drawing/2014/main" id="{B7633328-7742-FB5C-50ED-7F07B2788B70}"/>
              </a:ext>
            </a:extLst>
          </p:cNvPr>
          <p:cNvSpPr>
            <a:spLocks noChangeShapeType="1"/>
          </p:cNvSpPr>
          <p:nvPr/>
        </p:nvSpPr>
        <p:spPr bwMode="auto">
          <a:xfrm>
            <a:off x="6138226" y="4452482"/>
            <a:ext cx="99060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52" name="Picture 4" descr="Is soy 'milk' good for you? | BBC Good Food">
            <a:extLst>
              <a:ext uri="{FF2B5EF4-FFF2-40B4-BE49-F238E27FC236}">
                <a16:creationId xmlns:a16="http://schemas.microsoft.com/office/drawing/2014/main" id="{5121D635-605B-E28B-8C01-1F6780F62B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4840" y="5236863"/>
            <a:ext cx="990600" cy="8960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ce milk - Wikipedia">
            <a:extLst>
              <a:ext uri="{FF2B5EF4-FFF2-40B4-BE49-F238E27FC236}">
                <a16:creationId xmlns:a16="http://schemas.microsoft.com/office/drawing/2014/main" id="{A2CB214A-71AA-8408-EB9D-79F36726E8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6603" y="5224498"/>
            <a:ext cx="1381125" cy="920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375FB0C7-E478-4C65-5801-DD2574596AA9}"/>
              </a:ext>
            </a:extLst>
          </p:cNvPr>
          <p:cNvSpPr txBox="1">
            <a:spLocks noChangeArrowheads="1"/>
          </p:cNvSpPr>
          <p:nvPr/>
        </p:nvSpPr>
        <p:spPr bwMode="auto">
          <a:xfrm>
            <a:off x="2365083" y="617440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oz rice milk, plain</a:t>
            </a:r>
            <a:endParaRPr lang="en-US" sz="1400" dirty="0">
              <a:latin typeface="Tahoma" pitchFamily="34" charset="0"/>
            </a:endParaRPr>
          </a:p>
        </p:txBody>
      </p:sp>
    </p:spTree>
    <p:custDataLst>
      <p:tags r:id="rId1"/>
    </p:custDataLst>
    <p:extLst>
      <p:ext uri="{BB962C8B-B14F-4D97-AF65-F5344CB8AC3E}">
        <p14:creationId xmlns:p14="http://schemas.microsoft.com/office/powerpoint/2010/main" val="248078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33412" y="2398713"/>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2-inch square cake or brownie, unfrosted</a:t>
            </a:r>
          </a:p>
        </p:txBody>
      </p:sp>
      <p:sp>
        <p:nvSpPr>
          <p:cNvPr id="183299" name="Text Box 3"/>
          <p:cNvSpPr txBox="1">
            <a:spLocks noChangeArrowheads="1"/>
          </p:cNvSpPr>
          <p:nvPr/>
        </p:nvSpPr>
        <p:spPr bwMode="auto">
          <a:xfrm>
            <a:off x="7086600" y="5506172"/>
            <a:ext cx="1676400" cy="3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¼ cup sorbet</a:t>
            </a: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Arial" charset="0"/>
                <a:cs typeface="Times New Roman" pitchFamily="18" charset="0"/>
              </a:rPr>
              <a:t>½ cup sugar-free pudding</a:t>
            </a:r>
            <a:endParaRPr lang="en-US" sz="1400" dirty="0">
              <a:latin typeface="Arial" charset="0"/>
            </a:endParaRPr>
          </a:p>
        </p:txBody>
      </p:sp>
      <p:sp>
        <p:nvSpPr>
          <p:cNvPr id="183302" name="Text Box 6"/>
          <p:cNvSpPr txBox="1">
            <a:spLocks noChangeArrowheads="1"/>
          </p:cNvSpPr>
          <p:nvPr/>
        </p:nvSpPr>
        <p:spPr bwMode="auto">
          <a:xfrm>
            <a:off x="6781800" y="4472451"/>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1 tbsp syrup, jam, jelly, table sugar, honey</a:t>
            </a:r>
            <a:endParaRPr lang="en-US" sz="1400" dirty="0">
              <a:latin typeface="Tahoma" pitchFamily="34" charset="0"/>
            </a:endParaRPr>
          </a:p>
        </p:txBody>
      </p:sp>
      <p:sp>
        <p:nvSpPr>
          <p:cNvPr id="183304" name="Text Box 9"/>
          <p:cNvSpPr txBox="1">
            <a:spLocks noChangeArrowheads="1"/>
          </p:cNvSpPr>
          <p:nvPr/>
        </p:nvSpPr>
        <p:spPr bwMode="auto">
          <a:xfrm>
            <a:off x="876299" y="4611196"/>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small cookies</a:t>
            </a:r>
            <a:endParaRPr lang="en-US" sz="1400" dirty="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114800" y="3036888"/>
            <a:ext cx="228600" cy="3159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sp>
        <p:nvSpPr>
          <p:cNvPr id="183323" name="Text Box 8"/>
          <p:cNvSpPr txBox="1">
            <a:spLocks noChangeArrowheads="1"/>
          </p:cNvSpPr>
          <p:nvPr/>
        </p:nvSpPr>
        <p:spPr bwMode="auto">
          <a:xfrm>
            <a:off x="5384007" y="238849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regular </a:t>
            </a:r>
            <a:r>
              <a:rPr lang="en-US" sz="1400" dirty="0" err="1">
                <a:latin typeface="Tahoma" pitchFamily="34" charset="0"/>
                <a:cs typeface="Times New Roman" pitchFamily="18" charset="0"/>
              </a:rPr>
              <a:t>jello</a:t>
            </a:r>
            <a:endParaRPr lang="en-US" sz="1400" dirty="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07462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3660667" y="3418660"/>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pic>
        <p:nvPicPr>
          <p:cNvPr id="1028" name="Picture 4">
            <a:extLst>
              <a:ext uri="{FF2B5EF4-FFF2-40B4-BE49-F238E27FC236}">
                <a16:creationId xmlns:a16="http://schemas.microsoft.com/office/drawing/2014/main" id="{8949576B-2E90-9623-7AA2-8BA534DA6CA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210" r="7675"/>
          <a:stretch/>
        </p:blipFill>
        <p:spPr bwMode="auto">
          <a:xfrm>
            <a:off x="4255203" y="5315765"/>
            <a:ext cx="1385453" cy="7523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7">
            <a:extLst>
              <a:ext uri="{FF2B5EF4-FFF2-40B4-BE49-F238E27FC236}">
                <a16:creationId xmlns:a16="http://schemas.microsoft.com/office/drawing/2014/main" id="{A8B7D305-F401-AFFF-AA2F-D9C6C49E4989}"/>
              </a:ext>
            </a:extLst>
          </p:cNvPr>
          <p:cNvSpPr>
            <a:spLocks noChangeArrowheads="1"/>
          </p:cNvSpPr>
          <p:nvPr/>
        </p:nvSpPr>
        <p:spPr bwMode="auto">
          <a:xfrm>
            <a:off x="4191000" y="6119559"/>
            <a:ext cx="167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1 oz trail mix with fruit</a:t>
            </a:r>
          </a:p>
        </p:txBody>
      </p:sp>
    </p:spTree>
    <p:custDataLst>
      <p:tags r:id="rId1"/>
    </p:custDataLst>
    <p:extLst>
      <p:ext uri="{BB962C8B-B14F-4D97-AF65-F5344CB8AC3E}">
        <p14:creationId xmlns:p14="http://schemas.microsoft.com/office/powerpoint/2010/main" val="198473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17 teaspoons added sugar per day</a:t>
            </a:r>
          </a:p>
        </p:txBody>
      </p:sp>
      <p:sp>
        <p:nvSpPr>
          <p:cNvPr id="3" name="Content Placeholder 2"/>
          <p:cNvSpPr>
            <a:spLocks noGrp="1"/>
          </p:cNvSpPr>
          <p:nvPr>
            <p:ph idx="1"/>
          </p:nvPr>
        </p:nvSpPr>
        <p:spPr>
          <a:xfrm>
            <a:off x="457200" y="1524000"/>
            <a:ext cx="6096000" cy="4953000"/>
          </a:xfrm>
        </p:spPr>
        <p:txBody>
          <a:bodyPr>
            <a:normAutofit fontScale="92500" lnSpcReduction="20000"/>
          </a:bodyPr>
          <a:lstStyle/>
          <a:p>
            <a:r>
              <a:rPr lang="en-US" dirty="0"/>
              <a:t>WHO/DGA and AHA – Goals </a:t>
            </a:r>
          </a:p>
          <a:p>
            <a:pPr marL="274320" lvl="1" indent="0">
              <a:buNone/>
            </a:pPr>
            <a:r>
              <a:rPr lang="en-US" dirty="0"/>
              <a:t>&lt; ~ 5 - 10 teaspoons/day</a:t>
            </a:r>
          </a:p>
          <a:p>
            <a:pPr marL="274320" lvl="1" indent="0">
              <a:buNone/>
            </a:pPr>
            <a:endParaRPr lang="en-US" sz="1200" dirty="0">
              <a:effectLst/>
            </a:endParaRPr>
          </a:p>
          <a:p>
            <a:r>
              <a:rPr lang="en-US" dirty="0">
                <a:effectLst/>
              </a:rPr>
              <a:t>1 tsp = 4 </a:t>
            </a:r>
            <a:r>
              <a:rPr lang="en-US" dirty="0" err="1">
                <a:effectLst/>
              </a:rPr>
              <a:t>gms</a:t>
            </a:r>
            <a:r>
              <a:rPr lang="en-US" dirty="0">
                <a:effectLst/>
              </a:rPr>
              <a:t> sugar (15 </a:t>
            </a:r>
            <a:r>
              <a:rPr lang="en-US" dirty="0"/>
              <a:t>C</a:t>
            </a:r>
            <a:r>
              <a:rPr lang="en-US" dirty="0">
                <a:effectLst/>
              </a:rPr>
              <a:t>als)</a:t>
            </a:r>
          </a:p>
          <a:p>
            <a:r>
              <a:rPr lang="en-US" dirty="0"/>
              <a:t>15 </a:t>
            </a:r>
            <a:r>
              <a:rPr lang="en-US" dirty="0" err="1"/>
              <a:t>cals</a:t>
            </a:r>
            <a:r>
              <a:rPr lang="en-US" dirty="0"/>
              <a:t> x 19 teaspoons a day = </a:t>
            </a:r>
          </a:p>
          <a:p>
            <a:pPr lvl="1"/>
            <a:r>
              <a:rPr lang="en-US" dirty="0"/>
              <a:t>285 </a:t>
            </a:r>
            <a:r>
              <a:rPr lang="en-US" dirty="0" err="1"/>
              <a:t>cals</a:t>
            </a:r>
            <a:r>
              <a:rPr lang="en-US" dirty="0"/>
              <a:t> a day just from added sugars</a:t>
            </a:r>
            <a:br>
              <a:rPr lang="en-US" dirty="0">
                <a:effectLst/>
              </a:rPr>
            </a:br>
            <a:endParaRPr lang="en-US" dirty="0">
              <a:effectLst/>
            </a:endParaRPr>
          </a:p>
          <a:p>
            <a:r>
              <a:rPr lang="en-US" dirty="0">
                <a:effectLst/>
              </a:rPr>
              <a:t> 12oz. soda </a:t>
            </a:r>
            <a:r>
              <a:rPr lang="en-US" dirty="0"/>
              <a:t>=</a:t>
            </a:r>
            <a:r>
              <a:rPr lang="en-US" dirty="0">
                <a:effectLst/>
              </a:rPr>
              <a:t> 39 gm carb/10 </a:t>
            </a:r>
            <a:r>
              <a:rPr lang="en-US" dirty="0" err="1">
                <a:effectLst/>
              </a:rPr>
              <a:t>tsps</a:t>
            </a:r>
            <a:r>
              <a:rPr lang="en-US" dirty="0">
                <a:effectLst/>
              </a:rPr>
              <a:t> added sugar</a:t>
            </a:r>
          </a:p>
        </p:txBody>
      </p:sp>
      <p:pic>
        <p:nvPicPr>
          <p:cNvPr id="5" name="Picture 4"/>
          <p:cNvPicPr>
            <a:picLocks noChangeAspect="1"/>
          </p:cNvPicPr>
          <p:nvPr/>
        </p:nvPicPr>
        <p:blipFill>
          <a:blip r:embed="rId4"/>
          <a:stretch>
            <a:fillRect/>
          </a:stretch>
        </p:blipFill>
        <p:spPr>
          <a:xfrm>
            <a:off x="6406694" y="1752599"/>
            <a:ext cx="2401214" cy="2971800"/>
          </a:xfrm>
          <a:prstGeom prst="rect">
            <a:avLst/>
          </a:prstGeom>
        </p:spPr>
      </p:pic>
      <p:sp>
        <p:nvSpPr>
          <p:cNvPr id="6" name="TextBox 5">
            <a:extLst>
              <a:ext uri="{FF2B5EF4-FFF2-40B4-BE49-F238E27FC236}">
                <a16:creationId xmlns:a16="http://schemas.microsoft.com/office/drawing/2014/main" id="{10B63FFB-5013-285C-3F11-9C094197F4D8}"/>
              </a:ext>
            </a:extLst>
          </p:cNvPr>
          <p:cNvSpPr txBox="1"/>
          <p:nvPr/>
        </p:nvSpPr>
        <p:spPr>
          <a:xfrm>
            <a:off x="391886" y="6469129"/>
            <a:ext cx="7467600"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www.cdc.gov</a:t>
            </a:r>
            <a:r>
              <a:rPr lang="en-US" sz="1200" dirty="0">
                <a:latin typeface="Calibri" panose="020F0502020204030204" pitchFamily="34" charset="0"/>
                <a:cs typeface="Calibri" panose="020F0502020204030204" pitchFamily="34" charset="0"/>
              </a:rPr>
              <a:t>/nutrition/</a:t>
            </a:r>
            <a:r>
              <a:rPr lang="en-US" sz="1200" dirty="0" err="1">
                <a:latin typeface="Calibri" panose="020F0502020204030204" pitchFamily="34" charset="0"/>
                <a:cs typeface="Calibri" panose="020F0502020204030204" pitchFamily="34" charset="0"/>
              </a:rPr>
              <a:t>php</a:t>
            </a:r>
            <a:r>
              <a:rPr lang="en-US" sz="1200" dirty="0">
                <a:latin typeface="Calibri" panose="020F0502020204030204" pitchFamily="34" charset="0"/>
                <a:cs typeface="Calibri" panose="020F0502020204030204" pitchFamily="34" charset="0"/>
              </a:rPr>
              <a:t>/data-research/added-</a:t>
            </a:r>
            <a:r>
              <a:rPr lang="en-US" sz="1200" dirty="0" err="1">
                <a:latin typeface="Calibri" panose="020F0502020204030204" pitchFamily="34" charset="0"/>
                <a:cs typeface="Calibri" panose="020F0502020204030204" pitchFamily="34" charset="0"/>
              </a:rPr>
              <a:t>sugars.html</a:t>
            </a:r>
            <a:endParaRPr lang="en-US" sz="1200" dirty="0">
              <a:latin typeface="Calibri" panose="020F0502020204030204" pitchFamily="34" charset="0"/>
              <a:cs typeface="Calibri" panose="020F0502020204030204" pitchFamily="34" charset="0"/>
            </a:endParaRPr>
          </a:p>
        </p:txBody>
      </p:sp>
      <p:pic>
        <p:nvPicPr>
          <p:cNvPr id="12" name="Picture 11" descr="A close up of a label&#10;&#10;Description automatically generated">
            <a:extLst>
              <a:ext uri="{FF2B5EF4-FFF2-40B4-BE49-F238E27FC236}">
                <a16:creationId xmlns:a16="http://schemas.microsoft.com/office/drawing/2014/main" id="{A1803665-B073-7FA8-F9B9-04DD0AE7B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106" y="5749054"/>
            <a:ext cx="3632200" cy="997074"/>
          </a:xfrm>
          <a:prstGeom prst="rect">
            <a:avLst/>
          </a:prstGeom>
        </p:spPr>
      </p:pic>
      <p:cxnSp>
        <p:nvCxnSpPr>
          <p:cNvPr id="9" name="Straight Arrow Connector 8">
            <a:extLst>
              <a:ext uri="{FF2B5EF4-FFF2-40B4-BE49-F238E27FC236}">
                <a16:creationId xmlns:a16="http://schemas.microsoft.com/office/drawing/2014/main" id="{0F500AF8-9BD6-1F2E-0151-3782B99534EB}"/>
              </a:ext>
            </a:extLst>
          </p:cNvPr>
          <p:cNvCxnSpPr/>
          <p:nvPr/>
        </p:nvCxnSpPr>
        <p:spPr>
          <a:xfrm>
            <a:off x="4800600" y="6469129"/>
            <a:ext cx="7620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2465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2" y="304800"/>
            <a:ext cx="8458200" cy="869373"/>
          </a:xfrm>
        </p:spPr>
        <p:txBody>
          <a:bodyPr>
            <a:noAutofit/>
          </a:bodyPr>
          <a:lstStyle/>
          <a:p>
            <a:r>
              <a:rPr lang="en-US" sz="3600" dirty="0"/>
              <a:t>Reduce Refined Carbs, Added Sugars - ADA</a:t>
            </a:r>
          </a:p>
        </p:txBody>
      </p:sp>
      <p:sp>
        <p:nvSpPr>
          <p:cNvPr id="3" name="Content Placeholder 2"/>
          <p:cNvSpPr>
            <a:spLocks noGrp="1"/>
          </p:cNvSpPr>
          <p:nvPr>
            <p:ph sz="quarter" idx="1"/>
          </p:nvPr>
        </p:nvSpPr>
        <p:spPr>
          <a:xfrm>
            <a:off x="381000" y="1295400"/>
            <a:ext cx="4495800" cy="5029200"/>
          </a:xfrm>
        </p:spPr>
        <p:txBody>
          <a:bodyPr>
            <a:normAutofit fontScale="85000" lnSpcReduction="10000"/>
          </a:bodyPr>
          <a:lstStyle/>
          <a:p>
            <a:r>
              <a:rPr lang="en-US" dirty="0"/>
              <a:t>To manage </a:t>
            </a:r>
            <a:r>
              <a:rPr lang="en-US" dirty="0" err="1"/>
              <a:t>wt</a:t>
            </a:r>
            <a:r>
              <a:rPr lang="en-US" dirty="0"/>
              <a:t>, reduce CVD risk and fatty liver disease</a:t>
            </a:r>
          </a:p>
          <a:p>
            <a:r>
              <a:rPr lang="en-US" dirty="0"/>
              <a:t> ADA strongly discourages consumption of:</a:t>
            </a:r>
          </a:p>
          <a:p>
            <a:pPr lvl="1"/>
            <a:r>
              <a:rPr lang="en-US" dirty="0"/>
              <a:t>Sugar sweetened beverages</a:t>
            </a:r>
          </a:p>
          <a:p>
            <a:pPr lvl="1"/>
            <a:r>
              <a:rPr lang="en-US" dirty="0"/>
              <a:t>Processed “low-fat” or “non-fat” foods with high amounts of refined grains &amp; added sugar</a:t>
            </a:r>
          </a:p>
          <a:p>
            <a:pPr lvl="1"/>
            <a:endParaRPr lang="en-US" dirty="0"/>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74057"/>
            <a:ext cx="3747553" cy="284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6447" y="4404092"/>
            <a:ext cx="3747553" cy="1631216"/>
          </a:xfrm>
          <a:prstGeom prst="rect">
            <a:avLst/>
          </a:prstGeom>
          <a:noFill/>
        </p:spPr>
        <p:txBody>
          <a:bodyPr wrap="square" rtlCol="0">
            <a:spAutoFit/>
          </a:bodyPr>
          <a:lstStyle/>
          <a:p>
            <a:r>
              <a:rPr lang="en-US" sz="2000" i="1" dirty="0">
                <a:solidFill>
                  <a:srgbClr val="0070C0"/>
                </a:solidFill>
              </a:rPr>
              <a:t>Sugary and processed foods can displace healthier, more nutrient dense food choices</a:t>
            </a:r>
          </a:p>
          <a:p>
            <a:endParaRPr lang="en-US" sz="2000" i="1" dirty="0">
              <a:solidFill>
                <a:srgbClr val="0070C0"/>
              </a:solidFill>
            </a:endParaRPr>
          </a:p>
          <a:p>
            <a:r>
              <a:rPr lang="en-US" sz="2000" i="1" dirty="0">
                <a:solidFill>
                  <a:srgbClr val="0070C0"/>
                </a:solidFill>
              </a:rPr>
              <a:t>Water is recommended</a:t>
            </a:r>
          </a:p>
        </p:txBody>
      </p:sp>
    </p:spTree>
    <p:extLst>
      <p:ext uri="{BB962C8B-B14F-4D97-AF65-F5344CB8AC3E}">
        <p14:creationId xmlns:p14="http://schemas.microsoft.com/office/powerpoint/2010/main" val="288117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Non-Nutritive Sweeteners</a:t>
            </a:r>
          </a:p>
        </p:txBody>
      </p:sp>
      <p:sp>
        <p:nvSpPr>
          <p:cNvPr id="3" name="Content Placeholder 2"/>
          <p:cNvSpPr>
            <a:spLocks noGrp="1"/>
          </p:cNvSpPr>
          <p:nvPr>
            <p:ph sz="quarter" idx="1"/>
          </p:nvPr>
        </p:nvSpPr>
        <p:spPr>
          <a:xfrm>
            <a:off x="457200" y="1219200"/>
            <a:ext cx="5257800" cy="4937760"/>
          </a:xfrm>
        </p:spPr>
        <p:txBody>
          <a:bodyPr>
            <a:normAutofit fontScale="85000" lnSpcReduction="20000"/>
          </a:bodyPr>
          <a:lstStyle/>
          <a:p>
            <a:r>
              <a:rPr lang="en-US" dirty="0"/>
              <a:t>Use in moderation and short term to reduce overall calorie/carbohydrate.</a:t>
            </a:r>
          </a:p>
          <a:p>
            <a:r>
              <a:rPr lang="en-US" dirty="0"/>
              <a:t>Encourage decrease in both sweetened and non-nutritive sweetened beverages.</a:t>
            </a:r>
          </a:p>
          <a:p>
            <a:r>
              <a:rPr lang="en-US" dirty="0"/>
              <a:t>Emphasize water intake.</a:t>
            </a:r>
          </a:p>
          <a:p>
            <a:endParaRPr lang="en-US" sz="1500" b="1" dirty="0"/>
          </a:p>
          <a:p>
            <a:pPr marL="0" indent="0">
              <a:buNone/>
            </a:pPr>
            <a:r>
              <a:rPr lang="en-US" sz="2800" b="1" dirty="0"/>
              <a:t>How: </a:t>
            </a:r>
            <a:r>
              <a:rPr lang="en-US" sz="2800" dirty="0"/>
              <a:t>add lemon, lime, or cucumber slices to water, choose no calorie waters</a:t>
            </a:r>
          </a:p>
        </p:txBody>
      </p:sp>
      <p:pic>
        <p:nvPicPr>
          <p:cNvPr id="5" name="Picture 4"/>
          <p:cNvPicPr>
            <a:picLocks noChangeAspect="1"/>
          </p:cNvPicPr>
          <p:nvPr/>
        </p:nvPicPr>
        <p:blipFill>
          <a:blip r:embed="rId3"/>
          <a:stretch>
            <a:fillRect/>
          </a:stretch>
        </p:blipFill>
        <p:spPr>
          <a:xfrm>
            <a:off x="5715000" y="1295400"/>
            <a:ext cx="2971800" cy="4267505"/>
          </a:xfrm>
          <a:prstGeom prst="rect">
            <a:avLst/>
          </a:prstGeom>
        </p:spPr>
      </p:pic>
      <p:sp>
        <p:nvSpPr>
          <p:cNvPr id="4" name="TextBox 3">
            <a:extLst>
              <a:ext uri="{FF2B5EF4-FFF2-40B4-BE49-F238E27FC236}">
                <a16:creationId xmlns:a16="http://schemas.microsoft.com/office/drawing/2014/main" id="{00C64A00-75B4-CECB-AB7E-5253C61642F7}"/>
              </a:ext>
            </a:extLst>
          </p:cNvPr>
          <p:cNvSpPr txBox="1"/>
          <p:nvPr/>
        </p:nvSpPr>
        <p:spPr>
          <a:xfrm>
            <a:off x="96896" y="6319520"/>
            <a:ext cx="8950207" cy="369332"/>
          </a:xfrm>
          <a:prstGeom prst="rect">
            <a:avLst/>
          </a:prstGeom>
          <a:noFill/>
        </p:spPr>
        <p:txBody>
          <a:bodyPr wrap="none" rtlCol="0">
            <a:spAutoFit/>
          </a:bodyPr>
          <a:lstStyle/>
          <a:p>
            <a:pPr marL="0" marR="0">
              <a:spcBef>
                <a:spcPts val="0"/>
              </a:spcBef>
              <a:spcAft>
                <a:spcPts val="0"/>
              </a:spcAft>
            </a:pPr>
            <a:r>
              <a:rPr lang="en-US" sz="1800" b="1" u="sng"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hlinkClick r:id="rId4"/>
              </a:rPr>
              <a:t>https://www.fda.gov/food/food-additives-petitions/aspartame-and-other-sweeteners-food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50FB75B-58ED-BCBB-F1E6-9B7336EA539D}"/>
              </a:ext>
            </a:extLst>
          </p:cNvPr>
          <p:cNvPicPr>
            <a:picLocks noChangeAspect="1"/>
          </p:cNvPicPr>
          <p:nvPr/>
        </p:nvPicPr>
        <p:blipFill>
          <a:blip r:embed="rId5"/>
          <a:stretch>
            <a:fillRect/>
          </a:stretch>
        </p:blipFill>
        <p:spPr>
          <a:xfrm>
            <a:off x="5684520" y="5662576"/>
            <a:ext cx="3362583" cy="546535"/>
          </a:xfrm>
          <a:prstGeom prst="rect">
            <a:avLst/>
          </a:prstGeom>
        </p:spPr>
      </p:pic>
    </p:spTree>
    <p:extLst>
      <p:ext uri="{BB962C8B-B14F-4D97-AF65-F5344CB8AC3E}">
        <p14:creationId xmlns:p14="http://schemas.microsoft.com/office/powerpoint/2010/main" val="129597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90DE9-7213-B350-E29E-139652153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A0CB9-1234-FB21-BE87-74E9653A3EAF}"/>
              </a:ext>
            </a:extLst>
          </p:cNvPr>
          <p:cNvSpPr>
            <a:spLocks noGrp="1"/>
          </p:cNvSpPr>
          <p:nvPr>
            <p:ph type="title"/>
          </p:nvPr>
        </p:nvSpPr>
        <p:spPr/>
        <p:txBody>
          <a:bodyPr/>
          <a:lstStyle/>
          <a:p>
            <a:r>
              <a:rPr lang="en-US" dirty="0"/>
              <a:t>New Consult for Diabetes Ed</a:t>
            </a:r>
          </a:p>
        </p:txBody>
      </p:sp>
      <p:sp>
        <p:nvSpPr>
          <p:cNvPr id="3" name="Content Placeholder 2">
            <a:extLst>
              <a:ext uri="{FF2B5EF4-FFF2-40B4-BE49-F238E27FC236}">
                <a16:creationId xmlns:a16="http://schemas.microsoft.com/office/drawing/2014/main" id="{854B89DF-7461-2626-03D7-7BFE3D3BEC92}"/>
              </a:ext>
            </a:extLst>
          </p:cNvPr>
          <p:cNvSpPr>
            <a:spLocks noGrp="1"/>
          </p:cNvSpPr>
          <p:nvPr>
            <p:ph sz="quarter" idx="1"/>
          </p:nvPr>
        </p:nvSpPr>
        <p:spPr>
          <a:xfrm>
            <a:off x="457200" y="1143000"/>
            <a:ext cx="8229600" cy="5181600"/>
          </a:xfrm>
        </p:spPr>
        <p:txBody>
          <a:bodyPr>
            <a:normAutofit fontScale="70000" lnSpcReduction="20000"/>
          </a:bodyPr>
          <a:lstStyle/>
          <a:p>
            <a:pPr>
              <a:lnSpc>
                <a:spcPct val="120000"/>
              </a:lnSpc>
            </a:pPr>
            <a:r>
              <a:rPr lang="en-US" dirty="0"/>
              <a:t>JR, 63 y/o, </a:t>
            </a:r>
            <a:r>
              <a:rPr lang="en-US" dirty="0">
                <a:solidFill>
                  <a:srgbClr val="0070C0"/>
                </a:solidFill>
              </a:rPr>
              <a:t>BMI 32</a:t>
            </a:r>
            <a:r>
              <a:rPr lang="en-US" dirty="0"/>
              <a:t>, </a:t>
            </a:r>
            <a:r>
              <a:rPr lang="en-US" dirty="0">
                <a:solidFill>
                  <a:srgbClr val="0070C0"/>
                </a:solidFill>
              </a:rPr>
              <a:t>Waist circumference: 43”, A1c 9.3%, </a:t>
            </a:r>
            <a:r>
              <a:rPr lang="en-US" dirty="0"/>
              <a:t>Type 2 diabetes 10+ years. On Metformin 2000mg daily + Glipizide 20mg. Low income and doesn’t like to drive much due to poor vision. </a:t>
            </a:r>
            <a:r>
              <a:rPr lang="en-US" dirty="0">
                <a:solidFill>
                  <a:srgbClr val="0070C0"/>
                </a:solidFill>
              </a:rPr>
              <a:t>Interested in losing weight. </a:t>
            </a:r>
          </a:p>
          <a:p>
            <a:pPr>
              <a:lnSpc>
                <a:spcPct val="120000"/>
              </a:lnSpc>
            </a:pPr>
            <a:r>
              <a:rPr lang="en-US" dirty="0"/>
              <a:t>Nutrition, typical day</a:t>
            </a:r>
          </a:p>
          <a:p>
            <a:pPr lvl="1">
              <a:lnSpc>
                <a:spcPct val="120000"/>
              </a:lnSpc>
            </a:pPr>
            <a:r>
              <a:rPr lang="en-US" sz="3400" dirty="0"/>
              <a:t>Breakfast – doesn’t really eat. Has cup of coffee</a:t>
            </a:r>
          </a:p>
          <a:p>
            <a:pPr lvl="1">
              <a:lnSpc>
                <a:spcPct val="120000"/>
              </a:lnSpc>
            </a:pPr>
            <a:r>
              <a:rPr lang="en-US" sz="3400" dirty="0"/>
              <a:t>Lunch around 11am – packaged breakfast sandwich </a:t>
            </a:r>
          </a:p>
          <a:p>
            <a:pPr lvl="1">
              <a:lnSpc>
                <a:spcPct val="120000"/>
              </a:lnSpc>
            </a:pPr>
            <a:r>
              <a:rPr lang="en-US" sz="3400" dirty="0"/>
              <a:t>Dinner – Sandwich or burger</a:t>
            </a:r>
          </a:p>
          <a:p>
            <a:pPr lvl="1">
              <a:lnSpc>
                <a:spcPct val="120000"/>
              </a:lnSpc>
            </a:pPr>
            <a:r>
              <a:rPr lang="en-US" sz="3400" dirty="0"/>
              <a:t>Evening – Snacks, nuts, crackers, boiled egg</a:t>
            </a:r>
          </a:p>
          <a:p>
            <a:pPr lvl="1">
              <a:lnSpc>
                <a:spcPct val="120000"/>
              </a:lnSpc>
            </a:pPr>
            <a:r>
              <a:rPr lang="en-US" sz="3400" dirty="0"/>
              <a:t>Beverages – Diet sodas, tea, water</a:t>
            </a:r>
            <a:endParaRPr lang="en-US" dirty="0"/>
          </a:p>
        </p:txBody>
      </p:sp>
      <p:pic>
        <p:nvPicPr>
          <p:cNvPr id="4098" name="Picture 2">
            <a:extLst>
              <a:ext uri="{FF2B5EF4-FFF2-40B4-BE49-F238E27FC236}">
                <a16:creationId xmlns:a16="http://schemas.microsoft.com/office/drawing/2014/main" id="{0623CA9C-8200-62B0-7E79-E85F4586FB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00" t="37254"/>
          <a:stretch/>
        </p:blipFill>
        <p:spPr bwMode="auto">
          <a:xfrm>
            <a:off x="7557655" y="4546056"/>
            <a:ext cx="1371600" cy="11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9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10</a:t>
            </a:r>
          </a:p>
        </p:txBody>
      </p:sp>
      <p:sp>
        <p:nvSpPr>
          <p:cNvPr id="3" name="Content Placeholder 2"/>
          <p:cNvSpPr>
            <a:spLocks noGrp="1"/>
          </p:cNvSpPr>
          <p:nvPr>
            <p:ph sz="quarter" idx="1"/>
          </p:nvPr>
        </p:nvSpPr>
        <p:spPr>
          <a:xfrm>
            <a:off x="457200" y="1219200"/>
            <a:ext cx="7391400" cy="4937760"/>
          </a:xfrm>
        </p:spPr>
        <p:txBody>
          <a:bodyPr>
            <a:normAutofit/>
          </a:bodyPr>
          <a:lstStyle/>
          <a:p>
            <a:r>
              <a:rPr lang="en-US" sz="3900" dirty="0"/>
              <a:t>A person with diabetes presents with unexplained weight loss, what are some possible causes?  </a:t>
            </a:r>
          </a:p>
          <a:p>
            <a:pPr marL="548640" lvl="2" indent="0">
              <a:buNone/>
            </a:pPr>
            <a:r>
              <a:rPr lang="en-US" sz="3600" dirty="0"/>
              <a:t>A. Taking less insulin than needed</a:t>
            </a:r>
          </a:p>
          <a:p>
            <a:pPr marL="548640" lvl="2" indent="0">
              <a:buNone/>
            </a:pPr>
            <a:r>
              <a:rPr lang="en-US" sz="3500" dirty="0"/>
              <a:t>B. Disordered eating</a:t>
            </a:r>
          </a:p>
          <a:p>
            <a:pPr marL="548640" lvl="2" indent="0">
              <a:buNone/>
            </a:pPr>
            <a:r>
              <a:rPr lang="en-US" sz="3500" dirty="0"/>
              <a:t>C. Finances</a:t>
            </a:r>
          </a:p>
          <a:p>
            <a:pPr marL="548640" lvl="2" indent="0">
              <a:buNone/>
            </a:pPr>
            <a:r>
              <a:rPr lang="en-US" sz="3500" dirty="0"/>
              <a:t>D. Poor dentition</a:t>
            </a:r>
          </a:p>
          <a:p>
            <a:pPr marL="548640" lvl="2" indent="0">
              <a:buNone/>
            </a:pPr>
            <a:r>
              <a:rPr lang="en-US" sz="3500" dirty="0"/>
              <a:t>E. All the above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353" y="2057400"/>
            <a:ext cx="1747647" cy="2200275"/>
          </a:xfrm>
          <a:prstGeom prst="rect">
            <a:avLst/>
          </a:prstGeom>
        </p:spPr>
      </p:pic>
    </p:spTree>
    <p:custDataLst>
      <p:tags r:id="rId1"/>
    </p:custDataLst>
    <p:extLst>
      <p:ext uri="{BB962C8B-B14F-4D97-AF65-F5344CB8AC3E}">
        <p14:creationId xmlns:p14="http://schemas.microsoft.com/office/powerpoint/2010/main" val="395491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CCA1-BE24-8EF9-0FB2-7EE42718099D}"/>
              </a:ext>
            </a:extLst>
          </p:cNvPr>
          <p:cNvSpPr>
            <a:spLocks noGrp="1"/>
          </p:cNvSpPr>
          <p:nvPr>
            <p:ph type="title"/>
          </p:nvPr>
        </p:nvSpPr>
        <p:spPr/>
        <p:txBody>
          <a:bodyPr/>
          <a:lstStyle/>
          <a:p>
            <a:r>
              <a:rPr lang="en-US" dirty="0"/>
              <a:t>Disordered Eating</a:t>
            </a:r>
          </a:p>
        </p:txBody>
      </p:sp>
      <p:sp>
        <p:nvSpPr>
          <p:cNvPr id="3" name="Content Placeholder 2">
            <a:extLst>
              <a:ext uri="{FF2B5EF4-FFF2-40B4-BE49-F238E27FC236}">
                <a16:creationId xmlns:a16="http://schemas.microsoft.com/office/drawing/2014/main" id="{C71A509C-239B-7100-60FA-7B1AFAA14563}"/>
              </a:ext>
            </a:extLst>
          </p:cNvPr>
          <p:cNvSpPr>
            <a:spLocks noGrp="1"/>
          </p:cNvSpPr>
          <p:nvPr>
            <p:ph sz="quarter" idx="1"/>
          </p:nvPr>
        </p:nvSpPr>
        <p:spPr>
          <a:xfrm>
            <a:off x="304800" y="1295400"/>
            <a:ext cx="4041648" cy="4937760"/>
          </a:xfrm>
        </p:spPr>
        <p:txBody>
          <a:bodyPr>
            <a:normAutofit fontScale="77500" lnSpcReduction="20000"/>
          </a:bodyPr>
          <a:lstStyle/>
          <a:p>
            <a:r>
              <a:rPr lang="en-US" dirty="0"/>
              <a:t>For people with type 1</a:t>
            </a:r>
          </a:p>
          <a:p>
            <a:pPr lvl="1">
              <a:lnSpc>
                <a:spcPct val="120000"/>
              </a:lnSpc>
            </a:pPr>
            <a:r>
              <a:rPr lang="en-US" dirty="0"/>
              <a:t>insulin omission causing glycosuria to lose weight is the most reported disordered eating behavior. </a:t>
            </a:r>
          </a:p>
          <a:p>
            <a:pPr lvl="1">
              <a:lnSpc>
                <a:spcPct val="120000"/>
              </a:lnSpc>
            </a:pPr>
            <a:r>
              <a:rPr lang="en-US" dirty="0"/>
              <a:t>Have high rates of diabetes distress and fear of hypoglycemia.</a:t>
            </a:r>
          </a:p>
        </p:txBody>
      </p:sp>
      <p:sp>
        <p:nvSpPr>
          <p:cNvPr id="4" name="Content Placeholder 3">
            <a:extLst>
              <a:ext uri="{FF2B5EF4-FFF2-40B4-BE49-F238E27FC236}">
                <a16:creationId xmlns:a16="http://schemas.microsoft.com/office/drawing/2014/main" id="{57D4C499-A167-49F7-0B8B-46A2249924D8}"/>
              </a:ext>
            </a:extLst>
          </p:cNvPr>
          <p:cNvSpPr>
            <a:spLocks noGrp="1"/>
          </p:cNvSpPr>
          <p:nvPr>
            <p:ph sz="quarter" idx="2"/>
          </p:nvPr>
        </p:nvSpPr>
        <p:spPr>
          <a:xfrm>
            <a:off x="4632198" y="1216152"/>
            <a:ext cx="4041648" cy="5260848"/>
          </a:xfrm>
        </p:spPr>
        <p:txBody>
          <a:bodyPr>
            <a:normAutofit fontScale="77500" lnSpcReduction="20000"/>
          </a:bodyPr>
          <a:lstStyle/>
          <a:p>
            <a:r>
              <a:rPr lang="en-US" dirty="0"/>
              <a:t>For people with type 2</a:t>
            </a:r>
          </a:p>
          <a:p>
            <a:pPr lvl="1">
              <a:lnSpc>
                <a:spcPct val="120000"/>
              </a:lnSpc>
            </a:pPr>
            <a:r>
              <a:rPr lang="en-US" dirty="0"/>
              <a:t>bingeing episodes with an accompanying sense of loss of control most reported.</a:t>
            </a:r>
          </a:p>
          <a:p>
            <a:pPr lvl="1">
              <a:lnSpc>
                <a:spcPct val="120000"/>
              </a:lnSpc>
            </a:pPr>
            <a:r>
              <a:rPr lang="en-US" dirty="0"/>
              <a:t>If treated with insulin, intentional omission is also frequently reported.</a:t>
            </a:r>
          </a:p>
          <a:p>
            <a:pPr marL="0" indent="0">
              <a:lnSpc>
                <a:spcPct val="120000"/>
              </a:lnSpc>
              <a:buNone/>
            </a:pPr>
            <a:endParaRPr lang="en-US" sz="3000" dirty="0"/>
          </a:p>
          <a:p>
            <a:pPr marL="0" indent="0" algn="ctr">
              <a:lnSpc>
                <a:spcPct val="120000"/>
              </a:lnSpc>
              <a:buNone/>
            </a:pPr>
            <a:r>
              <a:rPr lang="en-US" sz="3000" dirty="0">
                <a:solidFill>
                  <a:srgbClr val="0070C0"/>
                </a:solidFill>
              </a:rPr>
              <a:t>People with diabetes and diagnosable eating disorders have high rates of other psychiatric disorders</a:t>
            </a:r>
          </a:p>
        </p:txBody>
      </p:sp>
      <p:pic>
        <p:nvPicPr>
          <p:cNvPr id="6" name="Picture 5" descr="Woman with pink curly hair">
            <a:extLst>
              <a:ext uri="{FF2B5EF4-FFF2-40B4-BE49-F238E27FC236}">
                <a16:creationId xmlns:a16="http://schemas.microsoft.com/office/drawing/2014/main" id="{A659A90B-3842-F7F8-4B72-B140780BF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445000"/>
            <a:ext cx="3352800" cy="2235200"/>
          </a:xfrm>
          <a:prstGeom prst="rect">
            <a:avLst/>
          </a:prstGeom>
        </p:spPr>
      </p:pic>
    </p:spTree>
    <p:extLst>
      <p:ext uri="{BB962C8B-B14F-4D97-AF65-F5344CB8AC3E}">
        <p14:creationId xmlns:p14="http://schemas.microsoft.com/office/powerpoint/2010/main" val="85824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Screen for Disordered Eating	</a:t>
            </a:r>
          </a:p>
        </p:txBody>
      </p:sp>
      <p:sp>
        <p:nvSpPr>
          <p:cNvPr id="7" name="Content Placeholder 6"/>
          <p:cNvSpPr>
            <a:spLocks noGrp="1"/>
          </p:cNvSpPr>
          <p:nvPr>
            <p:ph sz="quarter" idx="1"/>
          </p:nvPr>
        </p:nvSpPr>
        <p:spPr>
          <a:xfrm>
            <a:off x="457200" y="1219200"/>
            <a:ext cx="6096000" cy="5638800"/>
          </a:xfrm>
        </p:spPr>
        <p:txBody>
          <a:bodyPr>
            <a:normAutofit fontScale="85000" lnSpcReduction="20000"/>
          </a:bodyPr>
          <a:lstStyle/>
          <a:p>
            <a:pPr marL="0" indent="0">
              <a:buNone/>
            </a:pPr>
            <a:r>
              <a:rPr lang="en-US" dirty="0"/>
              <a:t>“</a:t>
            </a:r>
            <a:r>
              <a:rPr lang="en-US" dirty="0" err="1"/>
              <a:t>DiaBulimia</a:t>
            </a:r>
            <a:r>
              <a:rPr lang="en-US" dirty="0"/>
              <a:t>”  </a:t>
            </a:r>
          </a:p>
          <a:p>
            <a:r>
              <a:rPr lang="en-US" sz="3300" dirty="0"/>
              <a:t>Anyone with insulin dependent diabetes who omits/restricts insulin as means of weight loss</a:t>
            </a:r>
          </a:p>
          <a:p>
            <a:r>
              <a:rPr lang="en-US" sz="3300" dirty="0"/>
              <a:t>Tends to start in adolescence, more likely to occur in women than men. </a:t>
            </a:r>
          </a:p>
          <a:p>
            <a:r>
              <a:rPr lang="en-US" sz="3300" dirty="0"/>
              <a:t>Signs: unexplainable hyperglycemia/ elevate A1c, weight loss, lack of marks from </a:t>
            </a:r>
            <a:r>
              <a:rPr lang="en-US" sz="3300" dirty="0" err="1"/>
              <a:t>fingerpricks</a:t>
            </a:r>
            <a:r>
              <a:rPr lang="en-US" sz="3300" dirty="0"/>
              <a:t>, lack of prescription refills for diabetes meds, records that don’t match A1c. May have other classic symptoms of eating disorders</a:t>
            </a:r>
          </a:p>
          <a:p>
            <a:r>
              <a:rPr lang="en-US" sz="3300" dirty="0"/>
              <a:t>Treatment – Mental health specialist and team</a:t>
            </a:r>
          </a:p>
        </p:txBody>
      </p:sp>
      <p:pic>
        <p:nvPicPr>
          <p:cNvPr id="2" name="Picture 1"/>
          <p:cNvPicPr>
            <a:picLocks noChangeAspect="1"/>
          </p:cNvPicPr>
          <p:nvPr/>
        </p:nvPicPr>
        <p:blipFill>
          <a:blip r:embed="rId4"/>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8716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11</a:t>
            </a:r>
          </a:p>
        </p:txBody>
      </p:sp>
      <p:sp>
        <p:nvSpPr>
          <p:cNvPr id="3" name="Content Placeholder 2"/>
          <p:cNvSpPr>
            <a:spLocks noGrp="1"/>
          </p:cNvSpPr>
          <p:nvPr>
            <p:ph sz="quarter" idx="1"/>
          </p:nvPr>
        </p:nvSpPr>
        <p:spPr>
          <a:xfrm>
            <a:off x="457200" y="1219200"/>
            <a:ext cx="7315200" cy="5257800"/>
          </a:xfrm>
        </p:spPr>
        <p:txBody>
          <a:bodyPr>
            <a:normAutofit lnSpcReduction="10000"/>
          </a:bodyPr>
          <a:lstStyle/>
          <a:p>
            <a:r>
              <a:rPr lang="en-US" sz="3900" dirty="0"/>
              <a:t>Which of the following is true about alcohol and diabetes based on ADA Standards?  </a:t>
            </a:r>
          </a:p>
          <a:p>
            <a:pPr marL="548640" lvl="2" indent="0">
              <a:buNone/>
            </a:pPr>
            <a:r>
              <a:rPr lang="en-US" sz="3200" dirty="0"/>
              <a:t>A. </a:t>
            </a:r>
            <a:r>
              <a:rPr lang="en-US" sz="3000" dirty="0"/>
              <a:t>Only white wine decreases blood sugars</a:t>
            </a:r>
          </a:p>
          <a:p>
            <a:pPr marL="548640" lvl="2" indent="0">
              <a:buNone/>
            </a:pPr>
            <a:r>
              <a:rPr lang="en-US" sz="3000" dirty="0"/>
              <a:t>B. Men less than 2 drinks and women less than one drink a day</a:t>
            </a:r>
          </a:p>
          <a:p>
            <a:pPr marL="548640" lvl="2" indent="0">
              <a:buNone/>
            </a:pPr>
            <a:r>
              <a:rPr lang="en-US" sz="3000" dirty="0"/>
              <a:t>C. Alcohol increases risk of hyperglycemia</a:t>
            </a:r>
          </a:p>
          <a:p>
            <a:pPr marL="548640" lvl="2" indent="0">
              <a:buNone/>
            </a:pPr>
            <a:r>
              <a:rPr lang="en-US" sz="3000" dirty="0"/>
              <a:t>D. 6 ounces of wine is considered one serving.</a:t>
            </a:r>
            <a:endParaRPr lang="en-US" sz="35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3394" y="1981200"/>
            <a:ext cx="1240754" cy="1562100"/>
          </a:xfrm>
          <a:prstGeom prst="rect">
            <a:avLst/>
          </a:prstGeom>
        </p:spPr>
      </p:pic>
    </p:spTree>
    <p:custDataLst>
      <p:tags r:id="rId1"/>
    </p:custDataLst>
    <p:extLst>
      <p:ext uri="{BB962C8B-B14F-4D97-AF65-F5344CB8AC3E}">
        <p14:creationId xmlns:p14="http://schemas.microsoft.com/office/powerpoint/2010/main" val="121067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S_UNIQUEID" val="551"/>
</p:tagLst>
</file>

<file path=ppt/tags/tag75.xml><?xml version="1.0" encoding="utf-8"?>
<p:tagLst xmlns:a="http://schemas.openxmlformats.org/drawingml/2006/main" xmlns:r="http://schemas.openxmlformats.org/officeDocument/2006/relationships" xmlns:p="http://schemas.openxmlformats.org/presentationml/2006/main">
  <p:tag name="AUDIO_ID" val="665"/>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46062</TotalTime>
  <Words>14874</Words>
  <Application>Microsoft Office PowerPoint</Application>
  <PresentationFormat>On-screen Show (4:3)</PresentationFormat>
  <Paragraphs>1900</Paragraphs>
  <Slides>179</Slides>
  <Notes>97</Notes>
  <HiddenSlides>0</HiddenSlides>
  <MMClips>1</MMClips>
  <ScaleCrop>false</ScaleCrop>
  <HeadingPairs>
    <vt:vector size="8" baseType="variant">
      <vt:variant>
        <vt:lpstr>Fonts Used</vt:lpstr>
      </vt:variant>
      <vt:variant>
        <vt:i4>30</vt:i4>
      </vt:variant>
      <vt:variant>
        <vt:lpstr>Theme</vt:lpstr>
      </vt:variant>
      <vt:variant>
        <vt:i4>8</vt:i4>
      </vt:variant>
      <vt:variant>
        <vt:lpstr>Embedded OLE Servers</vt:lpstr>
      </vt:variant>
      <vt:variant>
        <vt:i4>1</vt:i4>
      </vt:variant>
      <vt:variant>
        <vt:lpstr>Slide Titles</vt:lpstr>
      </vt:variant>
      <vt:variant>
        <vt:i4>179</vt:i4>
      </vt:variant>
    </vt:vector>
  </HeadingPairs>
  <TitlesOfParts>
    <vt:vector size="218" baseType="lpstr">
      <vt:lpstr>ＭＳ Ｐゴシック</vt:lpstr>
      <vt:lpstr>__Roboto_22b3a9</vt:lpstr>
      <vt:lpstr>AdvOT7b515deb</vt:lpstr>
      <vt:lpstr>Aptos</vt:lpstr>
      <vt:lpstr>Arial</vt:lpstr>
      <vt:lpstr>Arial Black</vt:lpstr>
      <vt:lpstr>BlinkMacSystemFont</vt:lpstr>
      <vt:lpstr>Bookman Old Style</vt:lpstr>
      <vt:lpstr>Calibri</vt:lpstr>
      <vt:lpstr>Cambria</vt:lpstr>
      <vt:lpstr>Courier New</vt:lpstr>
      <vt:lpstr>Georgia</vt:lpstr>
      <vt:lpstr>Gill Sans MT</vt:lpstr>
      <vt:lpstr>Google Sans</vt:lpstr>
      <vt:lpstr>Helvetica</vt:lpstr>
      <vt:lpstr>Helvetica Neue</vt:lpstr>
      <vt:lpstr>HelveticaNeueLT</vt:lpstr>
      <vt:lpstr>Lato</vt:lpstr>
      <vt:lpstr>Monaco</vt:lpstr>
      <vt:lpstr>Monotype Sorts</vt:lpstr>
      <vt:lpstr>Open Sans</vt:lpstr>
      <vt:lpstr>Segoe UI</vt:lpstr>
      <vt:lpstr>signika_negativeregular</vt:lpstr>
      <vt:lpstr>Symbol</vt:lpstr>
      <vt:lpstr>Tahoma</vt:lpstr>
      <vt:lpstr>Times</vt:lpstr>
      <vt:lpstr>Times New Roman</vt:lpstr>
      <vt:lpstr>Trebuchet MS</vt:lpstr>
      <vt:lpstr>Wingdings</vt:lpstr>
      <vt:lpstr>Wingdings 3</vt:lpstr>
      <vt:lpstr>1_Origin</vt:lpstr>
      <vt:lpstr>Origin</vt:lpstr>
      <vt:lpstr>2_Origin</vt:lpstr>
      <vt:lpstr>3_Origin</vt:lpstr>
      <vt:lpstr>4_Origin</vt:lpstr>
      <vt:lpstr>5_Origin</vt:lpstr>
      <vt:lpstr>6_Origin</vt:lpstr>
      <vt:lpstr>7_Origin</vt:lpstr>
      <vt:lpstr>Clip</vt:lpstr>
      <vt:lpstr>Diabetes- Back to the Basics and Beyond Kaiser Permanente  August 15, 2025 </vt:lpstr>
      <vt:lpstr>Standards of Care Update - Back to the Basics and Beyond</vt:lpstr>
      <vt:lpstr>CDC Announces</vt:lpstr>
      <vt:lpstr>Poll Question 1</vt:lpstr>
      <vt:lpstr>Type 2 Diabetes in America 2025 </vt:lpstr>
      <vt:lpstr>Diabetes Prevalence by Ethnic Group</vt:lpstr>
      <vt:lpstr>Equality vs Equity</vt:lpstr>
      <vt:lpstr>Address Barriers to Self Management</vt:lpstr>
      <vt:lpstr>Social Determinants of Health</vt:lpstr>
      <vt:lpstr>PowerPoint Presentation</vt:lpstr>
      <vt:lpstr>Hormones Effect on Glucose</vt:lpstr>
      <vt:lpstr>Pre Diabetes &amp; Type 2- Screening Guidelines (ADA 2025 Clinical Practice Guidelines)</vt:lpstr>
      <vt:lpstr>Diabetes 2 - Who is at Risk?  (ADA 2024 Clinical Practice Guidelines)</vt:lpstr>
      <vt:lpstr>Diabetes Screening Guidelines  (ADA 2025 Clinical Practice Guidelines – Cheat Sheet)</vt:lpstr>
      <vt:lpstr>Poll Question 2 </vt:lpstr>
      <vt:lpstr>Natural History of Diabetes</vt:lpstr>
      <vt:lpstr>PreDiabetes is FREAKING ME OUT</vt:lpstr>
      <vt:lpstr>Poll Question 3</vt:lpstr>
      <vt:lpstr>3. Detecting PreDiabetes Matters</vt:lpstr>
      <vt:lpstr>Get About 7 Hours of Quality Sleep to Prevent Diabetes</vt:lpstr>
      <vt:lpstr>3. Pharmacologic Interventions</vt:lpstr>
      <vt:lpstr>Let’s Break it Down ADA 2025</vt:lpstr>
      <vt:lpstr>Metformin is “Usually” 1st Line  </vt:lpstr>
      <vt:lpstr>PowerPoint Presentation</vt:lpstr>
      <vt:lpstr>PowerPoint Presentation</vt:lpstr>
      <vt:lpstr>Poll question 4</vt:lpstr>
      <vt:lpstr>Medication Taking Behaviors</vt:lpstr>
      <vt:lpstr>Type 1 ~ Immune Mediated  5-10% of Diabetes</vt:lpstr>
      <vt:lpstr>Type 1 – 10% of all Diabetes</vt:lpstr>
      <vt:lpstr>Poll 5. What Kind of Diabetes? </vt:lpstr>
      <vt:lpstr>Type 1 Diabetes Features?</vt:lpstr>
      <vt:lpstr>Type 1 Diabetes Progression</vt:lpstr>
      <vt:lpstr>Pharmacologic Intervention to Delay Symptomatic Type 1 (in Stage 2)</vt:lpstr>
      <vt:lpstr>Type 1 (stage 2) Delayed with Teplizumab by 2 years     www.DiabetesTrialNet.org</vt:lpstr>
      <vt:lpstr>What kind of Diabetes?</vt:lpstr>
      <vt:lpstr>Type 1 &amp; Type 2 - Double Diabetes?</vt:lpstr>
      <vt:lpstr>What type of Diabetes?</vt:lpstr>
      <vt:lpstr>Latent AutoImmunity Diabetes in Adults (LADA)</vt:lpstr>
      <vt:lpstr>LADA Clinical Features Compared to Type 2</vt:lpstr>
      <vt:lpstr>Signs of Diabetes</vt:lpstr>
      <vt:lpstr>PowerPoint Presentation</vt:lpstr>
      <vt:lpstr>What is Type 2 Diabetes?</vt:lpstr>
      <vt:lpstr>Ominous Octet</vt:lpstr>
      <vt:lpstr>Poll Question 6</vt:lpstr>
      <vt:lpstr> SGLT2 Inhibitors- “Glucoretics” </vt:lpstr>
      <vt:lpstr>SGLT-2i Indications Summary</vt:lpstr>
      <vt:lpstr>Comparison of Type 1,Type 2, LADA</vt:lpstr>
      <vt:lpstr>Other Specific Types of DM</vt:lpstr>
      <vt:lpstr>Type 3c Diabetes (Pancreatogenic)</vt:lpstr>
      <vt:lpstr>Pancreatitis</vt:lpstr>
      <vt:lpstr>DiaBingo</vt:lpstr>
      <vt:lpstr>Sulfonylureas - Secretagogues or “Squirters”</vt:lpstr>
      <vt:lpstr>Reducing Hypoglycemia</vt:lpstr>
      <vt:lpstr>Hypoglycemia – A Big Deal</vt:lpstr>
      <vt:lpstr>Hypoglycemia (Glucose) Alert Values</vt:lpstr>
      <vt:lpstr>PowerPoint Presentation</vt:lpstr>
      <vt:lpstr>PowerPoint Presentation</vt:lpstr>
      <vt:lpstr>Hypo Marker of CV Events &amp; Mortality</vt:lpstr>
      <vt:lpstr>SDOH and Hypoglycemia</vt:lpstr>
      <vt:lpstr>PowerPoint Presentation</vt:lpstr>
      <vt:lpstr>Poll Question 7</vt:lpstr>
      <vt:lpstr>Quick Question 8</vt:lpstr>
      <vt:lpstr>Weight is a Heavy Issue</vt:lpstr>
      <vt:lpstr>Medical Nutrition Therapy Works</vt:lpstr>
      <vt:lpstr>Healthy Eating Patterns/Approaches</vt:lpstr>
      <vt:lpstr>Plant-based, Vegetarian or Vegan Diet Patterns </vt:lpstr>
      <vt:lpstr>Mediterranean Diet</vt:lpstr>
      <vt:lpstr>USDA  MyPlate.gov</vt:lpstr>
      <vt:lpstr>Medical Nutrition Therapy – ADA  Macronutrient Distribution </vt:lpstr>
      <vt:lpstr>Limit Highly Processed Carbs and Added Sugars  Eat more HIGH Fiber foods:</vt:lpstr>
      <vt:lpstr>Fiber – the New “F” Word</vt:lpstr>
      <vt:lpstr>Eating Patterns: Key Nutrition Principles</vt:lpstr>
      <vt:lpstr>Carbs and Lowering Glucose</vt:lpstr>
      <vt:lpstr>Very Low Carb Meal Plan Not Recommended for: </vt:lpstr>
      <vt:lpstr>Poll Question 8</vt:lpstr>
      <vt:lpstr>Use of BMI</vt:lpstr>
      <vt:lpstr>Weight Loss is Helpful</vt:lpstr>
      <vt:lpstr>New Consult for Diabetes Ed</vt:lpstr>
      <vt:lpstr>How to Achieve Weight Loss?</vt:lpstr>
      <vt:lpstr>Weight Loss/Maintenance Strategies</vt:lpstr>
      <vt:lpstr>Intermittent Fasting</vt:lpstr>
      <vt:lpstr>Reading the Food Label</vt:lpstr>
      <vt:lpstr>PowerPoint Presentation</vt:lpstr>
      <vt:lpstr>How Nutrients Affect Blood Glucose</vt:lpstr>
      <vt:lpstr>Carbs affect Post-Meal Glucose</vt:lpstr>
      <vt:lpstr>Poll Question 9</vt:lpstr>
      <vt:lpstr>Estimating Carbohydrate for Meals Example (Not ADA Standard)</vt:lpstr>
      <vt:lpstr>Carb Counting - Starch</vt:lpstr>
      <vt:lpstr>Carb Counting- Fruit</vt:lpstr>
      <vt:lpstr>Carb Counting - Milk</vt:lpstr>
      <vt:lpstr>Carb  Counting - Sweets</vt:lpstr>
      <vt:lpstr>Average American Consumes 17 teaspoons added sugar per day</vt:lpstr>
      <vt:lpstr>Reduce Refined Carbs, Added Sugars - ADA</vt:lpstr>
      <vt:lpstr>Non-Nutritive Sweeteners</vt:lpstr>
      <vt:lpstr>New Consult for Diabetes Ed</vt:lpstr>
      <vt:lpstr>Poll Question 10</vt:lpstr>
      <vt:lpstr>Disordered Eating</vt:lpstr>
      <vt:lpstr>Screen for Disordered Eating </vt:lpstr>
      <vt:lpstr>Poll Question 11</vt:lpstr>
      <vt:lpstr>Assessing Malnutrition</vt:lpstr>
      <vt:lpstr>Actions of GLP-1 and GIP</vt:lpstr>
      <vt:lpstr>Pocket Card: GLP-1 &amp; GIP RA  </vt:lpstr>
      <vt:lpstr>Counseling Points: GLP-1 RA &amp; GLP-1/GIP</vt:lpstr>
      <vt:lpstr>Poll Question 12</vt:lpstr>
      <vt:lpstr>Let’s Break it Down ADA 2025</vt:lpstr>
      <vt:lpstr>GLP-1/GIP Receptor Agonist Indications</vt:lpstr>
      <vt:lpstr>GLP-1 /GIPs Approved for Weight Loss</vt:lpstr>
      <vt:lpstr>Exercise Standards </vt:lpstr>
      <vt:lpstr>A hard truth</vt:lpstr>
      <vt:lpstr>Good Exercise Info / Quotes</vt:lpstr>
      <vt:lpstr>6. Glycemic Goals &amp; Hypo</vt:lpstr>
      <vt:lpstr>6. Glycemic Targets for Non-Pregnant Adults</vt:lpstr>
      <vt:lpstr>6. Glycemic Targets Individualize Targets – ADA  </vt:lpstr>
      <vt:lpstr>A1c and Estimated Avg Glucose (eAG)  </vt:lpstr>
      <vt:lpstr>Ambulatory Glucose Profile </vt:lpstr>
      <vt:lpstr>PowerPoint Presentation</vt:lpstr>
      <vt:lpstr>ADA 2025 Goals Summary  </vt:lpstr>
      <vt:lpstr>DiaBingo- G</vt:lpstr>
      <vt:lpstr>Chronic Kidney Disease– 2025 Update</vt:lpstr>
      <vt:lpstr> Standard 11 – Protect Kidneys</vt:lpstr>
      <vt:lpstr>Kidney Goals and MNT</vt:lpstr>
      <vt:lpstr>Poll Question 13</vt:lpstr>
      <vt:lpstr>A 67 yr old man, smokes ppd</vt:lpstr>
      <vt:lpstr>10. Cardiovascular Disease and Risk Management</vt:lpstr>
      <vt:lpstr>PowerPoint Presentation</vt:lpstr>
      <vt:lpstr>BP Treatment in addition to Lifestyle</vt:lpstr>
      <vt:lpstr>Hypertension Management</vt:lpstr>
      <vt:lpstr>Poll Question 14</vt:lpstr>
      <vt:lpstr>Lipid Goals – Primary Prevention</vt:lpstr>
      <vt:lpstr>Statin Dosing</vt:lpstr>
      <vt:lpstr>Lipid Goals for People with ASCVD</vt:lpstr>
      <vt:lpstr>PowerPoint Presentation</vt:lpstr>
      <vt:lpstr>Coronary Vessel Disease Meds</vt:lpstr>
      <vt:lpstr>A 67 yr old man, smokes ppd</vt:lpstr>
      <vt:lpstr>A 67 yr old man, smokes ppd</vt:lpstr>
      <vt:lpstr>DiaBingo - N</vt:lpstr>
      <vt:lpstr>Wait, What About Emotions?</vt:lpstr>
      <vt:lpstr>Diabetes Visit – What do you think?</vt:lpstr>
      <vt:lpstr>Missed Appointments due to Stigma and Shame</vt:lpstr>
      <vt:lpstr>Embark Trial</vt:lpstr>
      <vt:lpstr>Releasing the Brake </vt:lpstr>
      <vt:lpstr>Embark Trial – Emotions as Priority</vt:lpstr>
      <vt:lpstr>PowerPoint Presentation</vt:lpstr>
      <vt:lpstr>Diabetes Visit – Let’s Go through</vt:lpstr>
      <vt:lpstr>Diabetes Distress – Assess Annually</vt:lpstr>
      <vt:lpstr>Diabetes Distress Stories</vt:lpstr>
      <vt:lpstr>PowerPoint Presentation</vt:lpstr>
      <vt:lpstr>Having the Conversation</vt:lpstr>
      <vt:lpstr>Case Study with MR</vt:lpstr>
      <vt:lpstr>Case Scenario with MR </vt:lpstr>
      <vt:lpstr>MR says</vt:lpstr>
      <vt:lpstr>We ask MR</vt:lpstr>
      <vt:lpstr>At least 42 factors affect glucose!</vt:lpstr>
      <vt:lpstr>BGM vs CGM – What do you do with all this info?</vt:lpstr>
      <vt:lpstr>Time in Range</vt:lpstr>
      <vt:lpstr>Ambulatory Glucose Profile Report</vt:lpstr>
      <vt:lpstr>Example of A More Helpful Expectation: From Perfectionism to “Healthy Good Enough”</vt:lpstr>
      <vt:lpstr>RT not sure what to tell partner</vt:lpstr>
      <vt:lpstr>Having the Conversation</vt:lpstr>
      <vt:lpstr>Hypoglycemia Conversation</vt:lpstr>
      <vt:lpstr>List of typical “Problem Causers.”</vt:lpstr>
      <vt:lpstr>PowerPoint Presentation</vt:lpstr>
      <vt:lpstr>The 5 M’s</vt:lpstr>
      <vt:lpstr>Informed vs Wise Decisions</vt:lpstr>
      <vt:lpstr>Making the Wise Choice </vt:lpstr>
      <vt:lpstr>Insulin Duration and Stacking</vt:lpstr>
      <vt:lpstr>Having the Conversation</vt:lpstr>
      <vt:lpstr>Stacking Conversation</vt:lpstr>
      <vt:lpstr>Be a Detective – What is the Issue?</vt:lpstr>
      <vt:lpstr>What is happening here?</vt:lpstr>
      <vt:lpstr>Diabetes Detectives</vt:lpstr>
      <vt:lpstr>RT Loves Eating Out</vt:lpstr>
      <vt:lpstr>RT Sets up Experiment/ Takes Action</vt:lpstr>
      <vt:lpstr>Checking in with RT 2 weeks later</vt:lpstr>
      <vt:lpstr>Checking in with RT 2 weeks later</vt:lpstr>
      <vt:lpstr>PowerPoint Presentation</vt:lpstr>
      <vt:lpstr>PowerPoint Presentation</vt:lpstr>
      <vt:lpstr>PowerPoint Presentation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802</cp:revision>
  <cp:lastPrinted>2025-07-24T21:49:49Z</cp:lastPrinted>
  <dcterms:created xsi:type="dcterms:W3CDTF">2014-04-17T17:56:59Z</dcterms:created>
  <dcterms:modified xsi:type="dcterms:W3CDTF">2025-07-24T21:49:55Z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