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  <p:sldId id="271" r:id="rId10"/>
    <p:sldId id="272" r:id="rId11"/>
    <p:sldId id="264" r:id="rId12"/>
    <p:sldId id="265" r:id="rId13"/>
    <p:sldId id="266" r:id="rId14"/>
    <p:sldId id="277" r:id="rId15"/>
    <p:sldId id="273" r:id="rId16"/>
    <p:sldId id="267" r:id="rId17"/>
    <p:sldId id="268" r:id="rId18"/>
    <p:sldId id="269" r:id="rId19"/>
    <p:sldId id="270" r:id="rId20"/>
    <p:sldId id="276" r:id="rId21"/>
    <p:sldId id="274" r:id="rId22"/>
    <p:sldId id="275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E164F-2F35-41A7-8662-76A0F3402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82AB2E-E88B-48D2-A049-E36FB1C7AE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749D99-CDA7-46BD-9D1E-2492EA24D1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0135D-C092-4D1B-B181-B3BE02044F4A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A313BE-9E53-4F88-8C97-BF94070B4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BEC0F8-4706-4F48-A3E3-8DF748F71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EBFD0-8074-4737-93F7-506482CA79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645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97037-E902-4492-9A50-A0DA3CC71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2FDE29-B041-41D8-9EB6-8C3E81F106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1F8061-022E-4B50-9B68-7935EFEF6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0135D-C092-4D1B-B181-B3BE02044F4A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6B6685-BD01-49B6-8188-E65ADA4FC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D1631E-1471-4479-93CD-725EEBB0A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EBFD0-8074-4737-93F7-506482CA79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308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6EEB238-6616-41A9-A03C-4ACE09C4BB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BCE2C9-B975-4916-BEB3-412CEA1C36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198816-F63D-401F-B173-6BDF5108F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0135D-C092-4D1B-B181-B3BE02044F4A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0EA0FB-2860-4CE6-A6B9-15728FA60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0937E5-5C3D-4F5A-B7E6-C0565673D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EBFD0-8074-4737-93F7-506482CA79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862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2BD051-7833-47EB-A9F2-E3F5BF971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D8CFB5-E9BE-43B7-89EF-3B0EB0269D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CAAF7F-799C-4D53-BA97-D92D519B1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0135D-C092-4D1B-B181-B3BE02044F4A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71B3E6-D736-40EC-967E-8B011307F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56BEFA-16AC-42CD-9049-49C5622FC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EBFD0-8074-4737-93F7-506482CA79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469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7E4AA4-36EB-425E-B066-FD0A7D47F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DFF3BA-ACBF-49FC-8D2E-8D446F2B91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3B0D2E-C2C0-49A7-BE83-C46421452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0135D-C092-4D1B-B181-B3BE02044F4A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A31E40-F9C4-4D86-A202-441277868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6532DA-38EE-40DD-BBC5-CEC597C1A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EBFD0-8074-4737-93F7-506482CA79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824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B56667-1B7B-4386-BA32-3D2711B1A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882BF3-D917-4EBE-A734-E54A5FDF6A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252944-F5A7-4C3C-A8F2-CE335E9793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459CC1-45BA-4A26-A279-D993ADBD7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0135D-C092-4D1B-B181-B3BE02044F4A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6AA46D-3DD6-4DB8-94DF-9BADA32C0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EF1387-5B79-4A85-B821-A991A9BF5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EBFD0-8074-4737-93F7-506482CA79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731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A0DE2F-AB7A-46A9-843B-2595D69651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16165D-62FF-468C-B3D8-438EFC9759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AFFD21-EA2B-41D6-BC9B-CBBF0EE23D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9322048-948E-46C8-9092-DD1F7DE5AB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9B29D1F-F8D1-43C5-A3D8-458505E1EA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0A43878-61EE-4052-BFB1-F58229973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0135D-C092-4D1B-B181-B3BE02044F4A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2D558F-D8C9-40DA-BA74-DD5F6BD73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557AD0-AE90-40BA-AEC9-485E3F0D7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EBFD0-8074-4737-93F7-506482CA79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092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9A7DE8-834B-4A6D-AD94-AE75CE690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82EF9DA-9D2C-4AB6-B29D-157C9B75A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0135D-C092-4D1B-B181-B3BE02044F4A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E9BD6E-C33E-4DC2-9D24-E70576BB6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4D4A2F-AC0B-4A76-86F8-69E3C5F61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EBFD0-8074-4737-93F7-506482CA79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8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0CA7A85-69EC-4308-BAE2-3AFE30181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0135D-C092-4D1B-B181-B3BE02044F4A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F229F7-CC24-42BE-B626-67DF95AD8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8E2722-7A92-4639-8025-D7DCDDCC4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EBFD0-8074-4737-93F7-506482CA79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783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933637-5285-4477-9171-9BCCBE5FC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9A9340-C7EA-4596-9D94-2BA8744CDB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2EDD23-F25F-4668-9A10-F772791928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5A80EB-80A0-498B-A05D-07E495019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0135D-C092-4D1B-B181-B3BE02044F4A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B75F98-BF0E-4B7C-A312-A4AE50098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C96846-2AD2-4147-956D-A3E457F52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EBFD0-8074-4737-93F7-506482CA79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781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DCFAB-F231-4177-A404-A2B9BDA29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078E63-7DDA-425F-9CEC-290BC9537C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15F649-5BF3-4062-9489-662563FF20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450CE8-5F40-45C3-8B29-793847FF6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0135D-C092-4D1B-B181-B3BE02044F4A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FD1743-F425-45FA-93B9-AA2284EDE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44EBF4-E900-41E3-A071-35DDEC326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EBFD0-8074-4737-93F7-506482CA79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576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80EEB7-52A5-423F-81DF-DE64F2516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FAB808-D6FE-4B4C-B5FB-14B7FE5AE1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620301-DDD2-4870-806A-67417113F4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0135D-C092-4D1B-B181-B3BE02044F4A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F901E4-8AF4-4A15-9160-73FB0723DC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F12D05-9623-4560-96E9-7E1B6DE848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6EBFD0-8074-4737-93F7-506482CA79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810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11809-8699-44B9-9473-56C5716487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Diabetes and Beyond?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79AC7A-8A87-4C50-8C05-84ECC494EBF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Alan A. Parsa, MD FACE</a:t>
            </a:r>
          </a:p>
        </p:txBody>
      </p:sp>
    </p:spTree>
    <p:extLst>
      <p:ext uri="{BB962C8B-B14F-4D97-AF65-F5344CB8AC3E}">
        <p14:creationId xmlns:p14="http://schemas.microsoft.com/office/powerpoint/2010/main" val="9921243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7204C1-845F-4775-882F-E6C14CC17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manage MODY long term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679276-E4F4-43C1-95E7-ABA76EC00E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r>
              <a:rPr lang="en-US" dirty="0"/>
              <a:t>Evaluate family members  (autosomal dominant)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76255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E3B6C5-5537-40C3-B3A1-FEB6A95E1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Lets take a look back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50657D-E6F9-4DF6-90AC-DE154154F4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many forms of diabetes did you think there were and how many do you now know of? </a:t>
            </a:r>
          </a:p>
          <a:p>
            <a:endParaRPr lang="en-US" dirty="0"/>
          </a:p>
          <a:p>
            <a:r>
              <a:rPr lang="en-US" dirty="0"/>
              <a:t>Are there more forms of diabetes that are emerging? </a:t>
            </a:r>
          </a:p>
        </p:txBody>
      </p:sp>
    </p:spTree>
    <p:extLst>
      <p:ext uri="{BB962C8B-B14F-4D97-AF65-F5344CB8AC3E}">
        <p14:creationId xmlns:p14="http://schemas.microsoft.com/office/powerpoint/2010/main" val="21030807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7B3BD6-0870-4609-9E8C-C2A8852DC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Lets review the forms of DM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8D397A-5184-4A7D-B7A6-546F2CC062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Monogenic forms of Diabetes</a:t>
            </a:r>
          </a:p>
          <a:p>
            <a:pPr lvl="1"/>
            <a:r>
              <a:rPr lang="en-US" dirty="0"/>
              <a:t>Neonatal Diabetes</a:t>
            </a:r>
          </a:p>
          <a:p>
            <a:pPr lvl="1"/>
            <a:r>
              <a:rPr lang="en-US" dirty="0"/>
              <a:t>MODY</a:t>
            </a:r>
          </a:p>
          <a:p>
            <a:r>
              <a:rPr lang="en-US" dirty="0"/>
              <a:t>Polygenic forms</a:t>
            </a:r>
          </a:p>
          <a:p>
            <a:pPr lvl="1"/>
            <a:r>
              <a:rPr lang="en-US" dirty="0"/>
              <a:t>Type 1 DM</a:t>
            </a:r>
          </a:p>
          <a:p>
            <a:pPr lvl="1"/>
            <a:r>
              <a:rPr lang="en-US" dirty="0"/>
              <a:t>LADA</a:t>
            </a:r>
          </a:p>
          <a:p>
            <a:pPr lvl="1"/>
            <a:r>
              <a:rPr lang="en-US" dirty="0"/>
              <a:t>Type 2 DM</a:t>
            </a:r>
          </a:p>
          <a:p>
            <a:pPr lvl="1"/>
            <a:r>
              <a:rPr lang="en-US" dirty="0"/>
              <a:t>Type 3 DM : Cerebral Insulin resistance leading to Alzheimer disease</a:t>
            </a:r>
          </a:p>
          <a:p>
            <a:pPr lvl="1"/>
            <a:r>
              <a:rPr lang="en-US" dirty="0"/>
              <a:t>Type 4 DM : Age related insulin resistance  (not necessarily obese)</a:t>
            </a:r>
          </a:p>
          <a:p>
            <a:pPr lvl="1"/>
            <a:r>
              <a:rPr lang="en-US" dirty="0"/>
              <a:t>Type 5 DM : Malnutrition-related Diabetes</a:t>
            </a:r>
          </a:p>
        </p:txBody>
      </p:sp>
    </p:spTree>
    <p:extLst>
      <p:ext uri="{BB962C8B-B14F-4D97-AF65-F5344CB8AC3E}">
        <p14:creationId xmlns:p14="http://schemas.microsoft.com/office/powerpoint/2010/main" val="10866360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5390C-51E0-4AB3-931F-A41DD6B73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that it?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F8E56C-71B5-449A-94FA-8F1C02F781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Oh yea:</a:t>
            </a:r>
          </a:p>
          <a:p>
            <a:endParaRPr lang="en-US" dirty="0"/>
          </a:p>
          <a:p>
            <a:r>
              <a:rPr lang="en-US" dirty="0"/>
              <a:t> Type3c (</a:t>
            </a:r>
            <a:r>
              <a:rPr lang="en-US" dirty="0" err="1"/>
              <a:t>pancreatogenic</a:t>
            </a:r>
            <a:r>
              <a:rPr lang="en-US" dirty="0"/>
              <a:t> diabetes)</a:t>
            </a:r>
          </a:p>
          <a:p>
            <a:pPr lvl="1"/>
            <a:r>
              <a:rPr lang="en-US" dirty="0"/>
              <a:t>Loss of beta cells from:</a:t>
            </a:r>
          </a:p>
          <a:p>
            <a:pPr lvl="2"/>
            <a:r>
              <a:rPr lang="en-US" dirty="0"/>
              <a:t>Destruction (pancreatitis/cystic fibrosis) </a:t>
            </a:r>
          </a:p>
          <a:p>
            <a:pPr lvl="2"/>
            <a:r>
              <a:rPr lang="en-US" dirty="0"/>
              <a:t>Removal (surgery) </a:t>
            </a:r>
          </a:p>
        </p:txBody>
      </p:sp>
    </p:spTree>
    <p:extLst>
      <p:ext uri="{BB962C8B-B14F-4D97-AF65-F5344CB8AC3E}">
        <p14:creationId xmlns:p14="http://schemas.microsoft.com/office/powerpoint/2010/main" val="21300900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DC0CE-691B-479A-AC49-55BB00E5B6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Drug Induced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3D91ED-D2AD-4FE4-9C44-6E29ED4A49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Corticosteroids</a:t>
            </a:r>
          </a:p>
          <a:p>
            <a:pPr lvl="1"/>
            <a:r>
              <a:rPr lang="en-US" dirty="0"/>
              <a:t>Prednisone</a:t>
            </a:r>
          </a:p>
          <a:p>
            <a:r>
              <a:rPr lang="en-US" dirty="0"/>
              <a:t>Antipsychotics</a:t>
            </a:r>
          </a:p>
          <a:p>
            <a:pPr lvl="1"/>
            <a:r>
              <a:rPr lang="en-US" dirty="0"/>
              <a:t>Olanzapine</a:t>
            </a:r>
          </a:p>
          <a:p>
            <a:pPr lvl="1"/>
            <a:r>
              <a:rPr lang="en-US" dirty="0"/>
              <a:t>Clozapine</a:t>
            </a:r>
          </a:p>
          <a:p>
            <a:r>
              <a:rPr lang="en-US" dirty="0"/>
              <a:t>Antibiotics</a:t>
            </a:r>
          </a:p>
          <a:p>
            <a:pPr lvl="1"/>
            <a:r>
              <a:rPr lang="en-US" dirty="0"/>
              <a:t>Fluroquinolones (cipro, </a:t>
            </a:r>
            <a:r>
              <a:rPr lang="en-US" dirty="0" err="1"/>
              <a:t>levo</a:t>
            </a:r>
            <a:r>
              <a:rPr lang="en-US" dirty="0"/>
              <a:t>)</a:t>
            </a:r>
          </a:p>
          <a:p>
            <a:r>
              <a:rPr lang="en-US" dirty="0"/>
              <a:t>Statins (typically higher doses)</a:t>
            </a:r>
          </a:p>
          <a:p>
            <a:r>
              <a:rPr lang="en-US" dirty="0"/>
              <a:t>Antirejection (tacrolimus)</a:t>
            </a:r>
          </a:p>
        </p:txBody>
      </p:sp>
    </p:spTree>
    <p:extLst>
      <p:ext uri="{BB962C8B-B14F-4D97-AF65-F5344CB8AC3E}">
        <p14:creationId xmlns:p14="http://schemas.microsoft.com/office/powerpoint/2010/main" val="16882511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22068-BEC0-46F2-ADAC-B70D53DE8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does pathophysiology effect treatment?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1E8F2B-FEEF-4D6E-8CE4-064CB76DC6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Understanding physiology helps direct treatment and avoid mistreatment </a:t>
            </a:r>
          </a:p>
        </p:txBody>
      </p:sp>
    </p:spTree>
    <p:extLst>
      <p:ext uri="{BB962C8B-B14F-4D97-AF65-F5344CB8AC3E}">
        <p14:creationId xmlns:p14="http://schemas.microsoft.com/office/powerpoint/2010/main" val="24159386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CEE9C-2A30-44E3-9AA6-4444D4AD4E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the treatments?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8B6B0-3048-4E03-9FE0-D67C501FA8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Monogenic forms of Diabetes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Neonatal diabetes?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MODY?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3241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B8C44-66CD-4BD4-84F7-7F046D7625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Autoimmune Diabetes Mellitus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69B53A-9F56-4D97-ADF5-4C456619C5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Type 1 DM</a:t>
            </a:r>
          </a:p>
          <a:p>
            <a:endParaRPr lang="en-US" dirty="0"/>
          </a:p>
          <a:p>
            <a:r>
              <a:rPr lang="en-US" dirty="0"/>
              <a:t>Latent Autoimmune Diabetes in Adults (LADA)</a:t>
            </a:r>
          </a:p>
        </p:txBody>
      </p:sp>
    </p:spTree>
    <p:extLst>
      <p:ext uri="{BB962C8B-B14F-4D97-AF65-F5344CB8AC3E}">
        <p14:creationId xmlns:p14="http://schemas.microsoft.com/office/powerpoint/2010/main" val="10169133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2928C-0AA6-476A-B8EB-78EF73ED9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Polygenic forms of Diabetes Mellitus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C479EF-7789-4B38-8444-85673493D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Type 2 DM</a:t>
            </a:r>
          </a:p>
          <a:p>
            <a:pPr lvl="1"/>
            <a:r>
              <a:rPr lang="en-US" dirty="0"/>
              <a:t>You know this one</a:t>
            </a:r>
          </a:p>
          <a:p>
            <a:r>
              <a:rPr lang="en-US" dirty="0"/>
              <a:t>Type 3 DM</a:t>
            </a:r>
          </a:p>
          <a:p>
            <a:pPr lvl="1"/>
            <a:r>
              <a:rPr lang="en-US" dirty="0"/>
              <a:t>Cerebral Insulin resistance leading to Alzheimer disease</a:t>
            </a:r>
          </a:p>
          <a:p>
            <a:r>
              <a:rPr lang="en-US" dirty="0"/>
              <a:t>Type 4 DM</a:t>
            </a:r>
          </a:p>
          <a:p>
            <a:pPr lvl="1"/>
            <a:r>
              <a:rPr lang="en-US" dirty="0"/>
              <a:t>Age related insulin resistance  (not necessarily obese)</a:t>
            </a:r>
          </a:p>
          <a:p>
            <a:r>
              <a:rPr lang="en-US" dirty="0"/>
              <a:t>Type 5 DM</a:t>
            </a:r>
          </a:p>
          <a:p>
            <a:pPr lvl="1"/>
            <a:r>
              <a:rPr lang="en-US" dirty="0"/>
              <a:t>Malnutrition-related Diabetes</a:t>
            </a:r>
          </a:p>
        </p:txBody>
      </p:sp>
    </p:spTree>
    <p:extLst>
      <p:ext uri="{BB962C8B-B14F-4D97-AF65-F5344CB8AC3E}">
        <p14:creationId xmlns:p14="http://schemas.microsoft.com/office/powerpoint/2010/main" val="40998200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F339F-E674-4F53-A01C-8028E4FAD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Beta Cell Loss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71BA6E-75E6-41EC-8AA3-629717F2CD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Type 3c – </a:t>
            </a:r>
            <a:r>
              <a:rPr lang="en-US" dirty="0" err="1"/>
              <a:t>pancreatogenic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81994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CE694F-4AE4-4FAA-B589-D00C5528B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 for the afternoon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F9234E-489E-43AB-97DD-B82E75891C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MODY – what is it and why do we care</a:t>
            </a:r>
          </a:p>
          <a:p>
            <a:endParaRPr lang="en-US" dirty="0"/>
          </a:p>
          <a:p>
            <a:r>
              <a:rPr lang="en-US" dirty="0"/>
              <a:t>Quick review of different forms of diabetes mellitus </a:t>
            </a:r>
          </a:p>
          <a:p>
            <a:endParaRPr lang="en-US" dirty="0"/>
          </a:p>
          <a:p>
            <a:r>
              <a:rPr lang="en-US" dirty="0"/>
              <a:t>How important is pharmacologic choices</a:t>
            </a:r>
          </a:p>
          <a:p>
            <a:endParaRPr lang="en-US" dirty="0"/>
          </a:p>
          <a:p>
            <a:r>
              <a:rPr lang="en-US" dirty="0"/>
              <a:t>Long term goals</a:t>
            </a:r>
          </a:p>
        </p:txBody>
      </p:sp>
    </p:spTree>
    <p:extLst>
      <p:ext uri="{BB962C8B-B14F-4D97-AF65-F5344CB8AC3E}">
        <p14:creationId xmlns:p14="http://schemas.microsoft.com/office/powerpoint/2010/main" val="105174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DC0CE-691B-479A-AC49-55BB00E5B6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Drug Induced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3D91ED-D2AD-4FE4-9C44-6E29ED4A49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Corticosteroids</a:t>
            </a:r>
          </a:p>
          <a:p>
            <a:pPr lvl="1"/>
            <a:r>
              <a:rPr lang="en-US" dirty="0"/>
              <a:t>Prednisone</a:t>
            </a:r>
          </a:p>
          <a:p>
            <a:r>
              <a:rPr lang="en-US" dirty="0"/>
              <a:t>Antipsychotics</a:t>
            </a:r>
          </a:p>
          <a:p>
            <a:pPr lvl="1"/>
            <a:r>
              <a:rPr lang="en-US" dirty="0"/>
              <a:t>Olanzapine</a:t>
            </a:r>
          </a:p>
          <a:p>
            <a:pPr lvl="1"/>
            <a:r>
              <a:rPr lang="en-US" dirty="0"/>
              <a:t>Clozapine</a:t>
            </a:r>
          </a:p>
          <a:p>
            <a:r>
              <a:rPr lang="en-US" dirty="0"/>
              <a:t>Antibiotics</a:t>
            </a:r>
          </a:p>
          <a:p>
            <a:pPr lvl="1"/>
            <a:r>
              <a:rPr lang="en-US" dirty="0"/>
              <a:t>Fluroquinolones (cipro, </a:t>
            </a:r>
            <a:r>
              <a:rPr lang="en-US" dirty="0" err="1"/>
              <a:t>levo</a:t>
            </a:r>
            <a:r>
              <a:rPr lang="en-US" dirty="0"/>
              <a:t>)</a:t>
            </a:r>
          </a:p>
          <a:p>
            <a:r>
              <a:rPr lang="en-US" dirty="0"/>
              <a:t>Statins (typically higher doses)</a:t>
            </a:r>
          </a:p>
          <a:p>
            <a:r>
              <a:rPr lang="en-US" dirty="0"/>
              <a:t>Antirejection (tacrolimus)</a:t>
            </a:r>
          </a:p>
        </p:txBody>
      </p:sp>
    </p:spTree>
    <p:extLst>
      <p:ext uri="{BB962C8B-B14F-4D97-AF65-F5344CB8AC3E}">
        <p14:creationId xmlns:p14="http://schemas.microsoft.com/office/powerpoint/2010/main" val="30481018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2CF3B8-1F6C-4190-9DD1-956E3977C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should evaluate and treat DM?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9D5E13-D302-4AE9-9F0E-16E8BAF25F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Depends on comfort level and desire</a:t>
            </a:r>
          </a:p>
        </p:txBody>
      </p:sp>
    </p:spTree>
    <p:extLst>
      <p:ext uri="{BB962C8B-B14F-4D97-AF65-F5344CB8AC3E}">
        <p14:creationId xmlns:p14="http://schemas.microsoft.com/office/powerpoint/2010/main" val="21879381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D8584-53F1-4013-8E8C-D60EBED39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F73A94-C2D5-43F0-9697-0D52C06D20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553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C0E31-E524-4D03-AAE4-40D1A1130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Maturity-Onset Diabetes of the Young </a:t>
            </a:r>
            <a:br>
              <a:rPr lang="en-US" dirty="0"/>
            </a:br>
            <a:r>
              <a:rPr lang="en-US" dirty="0"/>
              <a:t>(MODY)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ED17F1-F153-407B-9049-48D6C60260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Rare form of Diabetes</a:t>
            </a:r>
          </a:p>
          <a:p>
            <a:r>
              <a:rPr lang="en-US" dirty="0"/>
              <a:t>Accounts for around 5 % of all U.S DM</a:t>
            </a:r>
          </a:p>
          <a:p>
            <a:r>
              <a:rPr lang="en-US" dirty="0"/>
              <a:t>A monogenetic form of diabetes (Autosomal Dominant)</a:t>
            </a:r>
          </a:p>
          <a:p>
            <a:r>
              <a:rPr lang="en-US" dirty="0"/>
              <a:t>If a parent has the gene mutation, child has 50% chance of inheritance </a:t>
            </a:r>
          </a:p>
          <a:p>
            <a:r>
              <a:rPr lang="en-US" dirty="0"/>
              <a:t>Typically develops MODY before age of 25 (regardless of lifestyle)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962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6E8B9-6985-4465-B6AA-DA213F5AE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MODY Symptoms ? Or Symptoms of DM?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4688D2-5EF9-4C19-9702-F3544403A1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Polyuria</a:t>
            </a:r>
          </a:p>
          <a:p>
            <a:r>
              <a:rPr lang="en-US" dirty="0"/>
              <a:t>Polydipsia</a:t>
            </a:r>
          </a:p>
          <a:p>
            <a:r>
              <a:rPr lang="en-US" dirty="0"/>
              <a:t>Dehydration</a:t>
            </a:r>
          </a:p>
          <a:p>
            <a:r>
              <a:rPr lang="en-US" dirty="0"/>
              <a:t>Blurry vision</a:t>
            </a:r>
          </a:p>
          <a:p>
            <a:r>
              <a:rPr lang="en-US" dirty="0"/>
              <a:t>Recurrent yeast infection</a:t>
            </a:r>
          </a:p>
          <a:p>
            <a:r>
              <a:rPr lang="en-US" dirty="0"/>
              <a:t>Recurrent skin infection</a:t>
            </a:r>
          </a:p>
        </p:txBody>
      </p:sp>
    </p:spTree>
    <p:extLst>
      <p:ext uri="{BB962C8B-B14F-4D97-AF65-F5344CB8AC3E}">
        <p14:creationId xmlns:p14="http://schemas.microsoft.com/office/powerpoint/2010/main" val="40509293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C2A602-1C83-45CD-AE4C-2E1C19ADB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DC9C089-375B-4999-8E4B-45F566D669E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61611" y="245805"/>
            <a:ext cx="8468778" cy="6366390"/>
          </a:xfrm>
        </p:spPr>
      </p:pic>
    </p:spTree>
    <p:extLst>
      <p:ext uri="{BB962C8B-B14F-4D97-AF65-F5344CB8AC3E}">
        <p14:creationId xmlns:p14="http://schemas.microsoft.com/office/powerpoint/2010/main" val="9289557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EB554-A97F-4FCD-9BE3-ECECFDFAF3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B62DC21-9C21-4038-844F-F545F1DB7B9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48989" y="444469"/>
            <a:ext cx="10094022" cy="5969062"/>
          </a:xfrm>
        </p:spPr>
      </p:pic>
    </p:spTree>
    <p:extLst>
      <p:ext uri="{BB962C8B-B14F-4D97-AF65-F5344CB8AC3E}">
        <p14:creationId xmlns:p14="http://schemas.microsoft.com/office/powerpoint/2010/main" val="22673387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AA966-CCBC-4CFA-B3F9-2187A51E2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Neonatal Diabetes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2A2329-C7F5-4499-A314-7E9612FD55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Diagnosed before the age of 6 months</a:t>
            </a:r>
          </a:p>
          <a:p>
            <a:r>
              <a:rPr lang="en-US" dirty="0"/>
              <a:t>Due to insufficient insulin production</a:t>
            </a:r>
          </a:p>
          <a:p>
            <a:r>
              <a:rPr lang="en-US" dirty="0"/>
              <a:t>Transient or permanent </a:t>
            </a:r>
          </a:p>
          <a:p>
            <a:r>
              <a:rPr lang="en-US" dirty="0"/>
              <a:t>Monogenic with over 20 mutations identified </a:t>
            </a:r>
          </a:p>
        </p:txBody>
      </p:sp>
    </p:spTree>
    <p:extLst>
      <p:ext uri="{BB962C8B-B14F-4D97-AF65-F5344CB8AC3E}">
        <p14:creationId xmlns:p14="http://schemas.microsoft.com/office/powerpoint/2010/main" val="1967147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597729-7473-44B2-9EB9-52939EA83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Treatment of MODY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AFEF14-4F66-459F-982B-06902E13F4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Depends of form:</a:t>
            </a:r>
          </a:p>
          <a:p>
            <a:pPr lvl="1"/>
            <a:r>
              <a:rPr lang="en-US" dirty="0"/>
              <a:t>Does it cause Insulin resistance? Defect in Insulin secretion? </a:t>
            </a:r>
          </a:p>
          <a:p>
            <a:pPr lvl="1"/>
            <a:endParaRPr lang="en-US" dirty="0"/>
          </a:p>
          <a:p>
            <a:r>
              <a:rPr lang="en-US" dirty="0"/>
              <a:t>MODY 1 and 3 – Sulfonylurea works well</a:t>
            </a:r>
          </a:p>
          <a:p>
            <a:r>
              <a:rPr lang="en-US" dirty="0"/>
              <a:t>GCK – MODY – no therapy is typically needed</a:t>
            </a:r>
          </a:p>
          <a:p>
            <a:r>
              <a:rPr lang="en-US" dirty="0"/>
              <a:t>Other Types: insulin therapy may be needed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9575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C13413-92B5-4D51-9677-8FDF287525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should we care? It’s rare!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6CC3B5-FC69-4CC1-8C8D-254BDA9351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Will treating MODY like Type 2 lead to improper treatment? </a:t>
            </a:r>
          </a:p>
        </p:txBody>
      </p:sp>
    </p:spTree>
    <p:extLst>
      <p:ext uri="{BB962C8B-B14F-4D97-AF65-F5344CB8AC3E}">
        <p14:creationId xmlns:p14="http://schemas.microsoft.com/office/powerpoint/2010/main" val="22942520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5957</TotalTime>
  <Words>485</Words>
  <Application>Microsoft Office PowerPoint</Application>
  <PresentationFormat>Widescreen</PresentationFormat>
  <Paragraphs>115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Office Theme</vt:lpstr>
      <vt:lpstr>Diabetes and Beyond?</vt:lpstr>
      <vt:lpstr>Plan for the afternoon</vt:lpstr>
      <vt:lpstr>Maturity-Onset Diabetes of the Young  (MODY)</vt:lpstr>
      <vt:lpstr>MODY Symptoms ? Or Symptoms of DM?</vt:lpstr>
      <vt:lpstr>PowerPoint Presentation</vt:lpstr>
      <vt:lpstr>PowerPoint Presentation</vt:lpstr>
      <vt:lpstr>Neonatal Diabetes</vt:lpstr>
      <vt:lpstr>Treatment of MODY</vt:lpstr>
      <vt:lpstr>Why should we care? It’s rare!</vt:lpstr>
      <vt:lpstr>How to manage MODY long term</vt:lpstr>
      <vt:lpstr>Lets take a look back </vt:lpstr>
      <vt:lpstr>Lets review the forms of DM</vt:lpstr>
      <vt:lpstr>Is that it? </vt:lpstr>
      <vt:lpstr>Drug Induced</vt:lpstr>
      <vt:lpstr>How does pathophysiology effect treatment?</vt:lpstr>
      <vt:lpstr>What are the treatments? </vt:lpstr>
      <vt:lpstr>Autoimmune Diabetes Mellitus</vt:lpstr>
      <vt:lpstr>Polygenic forms of Diabetes Mellitus </vt:lpstr>
      <vt:lpstr>Beta Cell Loss</vt:lpstr>
      <vt:lpstr>Drug Induced</vt:lpstr>
      <vt:lpstr>Who should evaluate and treat DM?</vt:lpstr>
      <vt:lpstr>Questions?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Alan Parsa</dc:creator>
  <cp:lastModifiedBy>Beverly Thomassian</cp:lastModifiedBy>
  <cp:revision>32</cp:revision>
  <dcterms:created xsi:type="dcterms:W3CDTF">2025-07-17T07:43:10Z</dcterms:created>
  <dcterms:modified xsi:type="dcterms:W3CDTF">2025-08-29T02:59:30Z</dcterms:modified>
</cp:coreProperties>
</file>