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2.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3.xml" ContentType="application/vnd.openxmlformats-officedocument.theme+xml"/>
  <Override PartName="/ppt/theme/themeOverride1.xml" ContentType="application/vnd.openxmlformats-officedocument.themeOverride+xml"/>
  <Override PartName="/ppt/theme/themeOverride2.xml" ContentType="application/vnd.openxmlformats-officedocument.themeOverride+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4.xml" ContentType="application/vnd.openxmlformats-officedocument.theme+xml"/>
  <Override PartName="/ppt/theme/themeOverride3.xml" ContentType="application/vnd.openxmlformats-officedocument.themeOverride+xml"/>
  <Override PartName="/ppt/theme/themeOverride4.xml" ContentType="application/vnd.openxmlformats-officedocument.themeOverride+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theme/theme5.xml" ContentType="application/vnd.openxmlformats-officedocument.theme+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tags/tag7.xml" ContentType="application/vnd.openxmlformats-officedocument.presentationml.tags+xml"/>
  <Override PartName="/ppt/notesSlides/notesSlide5.xml" ContentType="application/vnd.openxmlformats-officedocument.presentationml.notesSlide+xml"/>
  <Override PartName="/ppt/tags/tag8.xml" ContentType="application/vnd.openxmlformats-officedocument.presentationml.tags+xml"/>
  <Override PartName="/ppt/notesSlides/notesSlide6.xml" ContentType="application/vnd.openxmlformats-officedocument.presentationml.notesSlide+xml"/>
  <Override PartName="/ppt/tags/tag9.xml" ContentType="application/vnd.openxmlformats-officedocument.presentationml.tags+xml"/>
  <Override PartName="/ppt/tags/tag10.xml" ContentType="application/vnd.openxmlformats-officedocument.presentationml.tags+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11.xml" ContentType="application/vnd.openxmlformats-officedocument.presentationml.tags+xml"/>
  <Override PartName="/ppt/notesSlides/notesSlide8.xml" ContentType="application/vnd.openxmlformats-officedocument.presentationml.notesSlide+xml"/>
  <Override PartName="/ppt/tags/tag12.xml" ContentType="application/vnd.openxmlformats-officedocument.presentationml.tags+xml"/>
  <Override PartName="/ppt/notesSlides/notesSlide9.xml" ContentType="application/vnd.openxmlformats-officedocument.presentationml.notesSlide+xml"/>
  <Override PartName="/ppt/tags/tag13.xml" ContentType="application/vnd.openxmlformats-officedocument.presentationml.tags+xml"/>
  <Override PartName="/ppt/notesSlides/notesSlide10.xml" ContentType="application/vnd.openxmlformats-officedocument.presentationml.notesSlide+xml"/>
  <Override PartName="/ppt/tags/tag14.xml" ContentType="application/vnd.openxmlformats-officedocument.presentationml.tags+xml"/>
  <Override PartName="/ppt/tags/tag15.xml" ContentType="application/vnd.openxmlformats-officedocument.presentationml.tags+xml"/>
  <Override PartName="/ppt/notesSlides/notesSlide11.xml" ContentType="application/vnd.openxmlformats-officedocument.presentationml.notesSlide+xml"/>
  <Override PartName="/ppt/tags/tag16.xml" ContentType="application/vnd.openxmlformats-officedocument.presentationml.tags+xml"/>
  <Override PartName="/ppt/notesSlides/notesSlide1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tags/tag17.xml" ContentType="application/vnd.openxmlformats-officedocument.presentationml.tag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tags/tag18.xml" ContentType="application/vnd.openxmlformats-officedocument.presentationml.tags+xml"/>
  <Override PartName="/ppt/notesSlides/notesSlide15.xml" ContentType="application/vnd.openxmlformats-officedocument.presentationml.notesSlide+xml"/>
  <Override PartName="/ppt/ink/ink1.xml" ContentType="application/inkml+xml"/>
  <Override PartName="/ppt/ink/ink2.xml" ContentType="application/inkml+xml"/>
  <Override PartName="/ppt/notesSlides/notesSlide16.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7.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tags/tag19.xml" ContentType="application/vnd.openxmlformats-officedocument.presentationml.tags+xml"/>
  <Override PartName="/ppt/notesSlides/notesSlide20.xml" ContentType="application/vnd.openxmlformats-officedocument.presentationml.notesSlide+xml"/>
  <Override PartName="/ppt/tags/tag20.xml" ContentType="application/vnd.openxmlformats-officedocument.presentationml.tags+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tags/tag21.xml" ContentType="application/vnd.openxmlformats-officedocument.presentationml.tags+xml"/>
  <Override PartName="/ppt/notesSlides/notesSlide26.xml" ContentType="application/vnd.openxmlformats-officedocument.presentationml.notesSlide+xml"/>
  <Override PartName="/ppt/tags/tag22.xml" ContentType="application/vnd.openxmlformats-officedocument.presentationml.tags+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tags/tag23.xml" ContentType="application/vnd.openxmlformats-officedocument.presentationml.tags+xml"/>
  <Override PartName="/ppt/tags/tag24.xml" ContentType="application/vnd.openxmlformats-officedocument.presentationml.tags+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tags/tag25.xml" ContentType="application/vnd.openxmlformats-officedocument.presentationml.tags+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tags/tag26.xml" ContentType="application/vnd.openxmlformats-officedocument.presentationml.tags+xml"/>
  <Override PartName="/ppt/notesSlides/notesSlide34.xml" ContentType="application/vnd.openxmlformats-officedocument.presentationml.notesSlide+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ink/ink12.xml" ContentType="application/inkml+xml"/>
  <Override PartName="/ppt/ink/ink13.xml" ContentType="application/inkml+xml"/>
  <Override PartName="/ppt/ink/ink14.xml" ContentType="application/inkml+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tags/tag30.xml" ContentType="application/vnd.openxmlformats-officedocument.presentationml.tags+xml"/>
  <Override PartName="/ppt/tags/tag31.xml" ContentType="application/vnd.openxmlformats-officedocument.presentationml.tags+xml"/>
  <Override PartName="/ppt/notesSlides/notesSlide39.xml" ContentType="application/vnd.openxmlformats-officedocument.presentationml.notesSlide+xml"/>
  <Override PartName="/ppt/tags/tag32.xml" ContentType="application/vnd.openxmlformats-officedocument.presentationml.tags+xml"/>
  <Override PartName="/ppt/tags/tag33.xml" ContentType="application/vnd.openxmlformats-officedocument.presentationml.tags+xml"/>
  <Override PartName="/ppt/notesSlides/notesSlide40.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tags/tag34.xml" ContentType="application/vnd.openxmlformats-officedocument.presentationml.tags+xml"/>
  <Override PartName="/ppt/tags/tag35.xml" ContentType="application/vnd.openxmlformats-officedocument.presentationml.tags+xml"/>
  <Override PartName="/ppt/notesSlides/notesSlide41.xml" ContentType="application/vnd.openxmlformats-officedocument.presentationml.notesSlide+xml"/>
  <Override PartName="/ppt/tags/tag36.xml" ContentType="application/vnd.openxmlformats-officedocument.presentationml.tags+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tags/tag37.xml" ContentType="application/vnd.openxmlformats-officedocument.presentationml.tags+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tags/tag38.xml" ContentType="application/vnd.openxmlformats-officedocument.presentationml.tags+xml"/>
  <Override PartName="/ppt/notesSlides/notesSlide46.xml" ContentType="application/vnd.openxmlformats-officedocument.presentationml.notesSlide+xml"/>
  <Override PartName="/ppt/comments/modernComment_7FFFE637_5A7C8B82.xml" ContentType="application/vnd.ms-powerpoint.comments+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tags/tag39.xml" ContentType="application/vnd.openxmlformats-officedocument.presentationml.tags+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tags/tag40.xml" ContentType="application/vnd.openxmlformats-officedocument.presentationml.tags+xml"/>
  <Override PartName="/ppt/notesSlides/notesSlide53.xml" ContentType="application/vnd.openxmlformats-officedocument.presentationml.notesSlide+xml"/>
  <Override PartName="/ppt/tags/tag41.xml" ContentType="application/vnd.openxmlformats-officedocument.presentationml.tags+xml"/>
  <Override PartName="/ppt/tags/tag42.xml" ContentType="application/vnd.openxmlformats-officedocument.presentationml.tags+xml"/>
  <Override PartName="/ppt/notesSlides/notesSlide54.xml" ContentType="application/vnd.openxmlformats-officedocument.presentationml.notesSlide+xml"/>
  <Override PartName="/ppt/tags/tag43.xml" ContentType="application/vnd.openxmlformats-officedocument.presentationml.tags+xml"/>
  <Override PartName="/ppt/notesSlides/notesSlide55.xml" ContentType="application/vnd.openxmlformats-officedocument.presentationml.notesSlide+xml"/>
  <Override PartName="/ppt/tags/tag44.xml" ContentType="application/vnd.openxmlformats-officedocument.presentationml.tags+xml"/>
  <Override PartName="/ppt/notesSlides/notesSlide56.xml" ContentType="application/vnd.openxmlformats-officedocument.presentationml.notesSlide+xml"/>
  <Override PartName="/ppt/tags/tag45.xml" ContentType="application/vnd.openxmlformats-officedocument.presentationml.tags+xml"/>
  <Override PartName="/ppt/notesSlides/notesSlide57.xml" ContentType="application/vnd.openxmlformats-officedocument.presentationml.notesSlide+xml"/>
  <Override PartName="/ppt/tags/tag46.xml" ContentType="application/vnd.openxmlformats-officedocument.presentationml.tags+xml"/>
  <Override PartName="/ppt/notesSlides/notesSlide58.xml" ContentType="application/vnd.openxmlformats-officedocument.presentationml.notesSlide+xml"/>
  <Override PartName="/ppt/tags/tag47.xml" ContentType="application/vnd.openxmlformats-officedocument.presentationml.tags+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tags/tag48.xml" ContentType="application/vnd.openxmlformats-officedocument.presentationml.tags+xml"/>
  <Override PartName="/ppt/notesSlides/notesSlide62.xml" ContentType="application/vnd.openxmlformats-officedocument.presentationml.notesSlide+xml"/>
  <Override PartName="/ppt/tags/tag49.xml" ContentType="application/vnd.openxmlformats-officedocument.presentationml.tags+xml"/>
  <Override PartName="/ppt/notesSlides/notesSlide63.xml" ContentType="application/vnd.openxmlformats-officedocument.presentationml.notesSlide+xml"/>
  <Override PartName="/ppt/tags/tag50.xml" ContentType="application/vnd.openxmlformats-officedocument.presentationml.tags+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tags/tag51.xml" ContentType="application/vnd.openxmlformats-officedocument.presentationml.tags+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tags/tag52.xml" ContentType="application/vnd.openxmlformats-officedocument.presentationml.tags+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tags/tag53.xml" ContentType="application/vnd.openxmlformats-officedocument.presentationml.tags+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tags/tag54.xml" ContentType="application/vnd.openxmlformats-officedocument.presentationml.tags+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tags/tag55.xml" ContentType="application/vnd.openxmlformats-officedocument.presentationml.tags+xml"/>
  <Override PartName="/ppt/notesSlides/notesSlide77.xml" ContentType="application/vnd.openxmlformats-officedocument.presentationml.notesSlide+xml"/>
  <Override PartName="/ppt/comments/modernComment_7FFFE687_F592B396.xml" ContentType="application/vnd.ms-powerpoint.comments+xml"/>
  <Override PartName="/ppt/tags/tag56.xml" ContentType="application/vnd.openxmlformats-officedocument.presentationml.tags+xml"/>
  <Override PartName="/ppt/notesSlides/notesSlide78.xml" ContentType="application/vnd.openxmlformats-officedocument.presentationml.notesSlide+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comments/modernComment_115_EBB7C1FB.xml" ContentType="application/vnd.ms-powerpoint.comments+xml"/>
  <Override PartName="/ppt/comments/modernComment_7FFFE62A_15FD2117.xml" ContentType="application/vnd.ms-powerpoint.comments+xml"/>
  <Override PartName="/ppt/notesSlides/notesSlide81.xml" ContentType="application/vnd.openxmlformats-officedocument.presentationml.notesSlide+xml"/>
  <Override PartName="/ppt/tags/tag60.xml" ContentType="application/vnd.openxmlformats-officedocument.presentationml.tags+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comments/modernComment_128_3093917D.xml" ContentType="application/vnd.ms-powerpoint.comments+xml"/>
  <Override PartName="/ppt/notesSlides/notesSlide84.xml" ContentType="application/vnd.openxmlformats-officedocument.presentationml.notesSlide+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notesSlides/notesSlide85.xml" ContentType="application/vnd.openxmlformats-officedocument.presentationml.notesSlide+xml"/>
  <Override PartName="/ppt/tags/tag65.xml" ContentType="application/vnd.openxmlformats-officedocument.presentationml.tags+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notesSlides/notesSlide88.xml" ContentType="application/vnd.openxmlformats-officedocument.presentationml.notesSlide+xml"/>
  <Override PartName="/ppt/tags/tag70.xml" ContentType="application/vnd.openxmlformats-officedocument.presentationml.tags+xml"/>
  <Override PartName="/ppt/notesSlides/notesSlide89.xml" ContentType="application/vnd.openxmlformats-officedocument.presentationml.notesSlide+xml"/>
  <Override PartName="/ppt/tags/tag71.xml" ContentType="application/vnd.openxmlformats-officedocument.presentationml.tags+xml"/>
  <Override PartName="/ppt/notesSlides/notesSlide90.xml" ContentType="application/vnd.openxmlformats-officedocument.presentationml.notesSlide+xml"/>
  <Override PartName="/ppt/tags/tag72.xml" ContentType="application/vnd.openxmlformats-officedocument.presentationml.tags+xml"/>
  <Override PartName="/ppt/notesSlides/notesSlide91.xml" ContentType="application/vnd.openxmlformats-officedocument.presentationml.notesSlide+xml"/>
  <Override PartName="/ppt/tags/tag73.xml" ContentType="application/vnd.openxmlformats-officedocument.presentationml.tags+xml"/>
  <Override PartName="/ppt/notesSlides/notesSlide92.xml" ContentType="application/vnd.openxmlformats-officedocument.presentationml.notesSlide+xml"/>
  <Override PartName="/ppt/tags/tag74.xml" ContentType="application/vnd.openxmlformats-officedocument.presentationml.tags+xml"/>
  <Override PartName="/ppt/tags/tag75.xml" ContentType="application/vnd.openxmlformats-officedocument.presentationml.tags+xml"/>
  <Override PartName="/ppt/notesSlides/notesSlide93.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714" r:id="rId2"/>
    <p:sldMasterId id="2147483755" r:id="rId3"/>
    <p:sldMasterId id="2147483802" r:id="rId4"/>
    <p:sldMasterId id="2147483816" r:id="rId5"/>
    <p:sldMasterId id="2147483932" r:id="rId6"/>
  </p:sldMasterIdLst>
  <p:notesMasterIdLst>
    <p:notesMasterId r:id="rId249"/>
  </p:notesMasterIdLst>
  <p:handoutMasterIdLst>
    <p:handoutMasterId r:id="rId250"/>
  </p:handoutMasterIdLst>
  <p:sldIdLst>
    <p:sldId id="2145707595" r:id="rId7"/>
    <p:sldId id="2141411156" r:id="rId8"/>
    <p:sldId id="2145707007" r:id="rId9"/>
    <p:sldId id="2145707221" r:id="rId10"/>
    <p:sldId id="897" r:id="rId11"/>
    <p:sldId id="857" r:id="rId12"/>
    <p:sldId id="2145707596" r:id="rId13"/>
    <p:sldId id="3743" r:id="rId14"/>
    <p:sldId id="2145707203" r:id="rId15"/>
    <p:sldId id="480" r:id="rId16"/>
    <p:sldId id="2141411157" r:id="rId17"/>
    <p:sldId id="760" r:id="rId18"/>
    <p:sldId id="2145707207" r:id="rId19"/>
    <p:sldId id="2145707662" r:id="rId20"/>
    <p:sldId id="980" r:id="rId21"/>
    <p:sldId id="2145707598" r:id="rId22"/>
    <p:sldId id="955" r:id="rId23"/>
    <p:sldId id="1224" r:id="rId24"/>
    <p:sldId id="2145707600" r:id="rId25"/>
    <p:sldId id="2145707601" r:id="rId26"/>
    <p:sldId id="735" r:id="rId27"/>
    <p:sldId id="1014" r:id="rId28"/>
    <p:sldId id="2147477106" r:id="rId29"/>
    <p:sldId id="2147477107" r:id="rId30"/>
    <p:sldId id="2147477108" r:id="rId31"/>
    <p:sldId id="2147477109" r:id="rId32"/>
    <p:sldId id="2147477110" r:id="rId33"/>
    <p:sldId id="2147477111" r:id="rId34"/>
    <p:sldId id="2147477112" r:id="rId35"/>
    <p:sldId id="2147477113" r:id="rId36"/>
    <p:sldId id="2147477114" r:id="rId37"/>
    <p:sldId id="2147477115" r:id="rId38"/>
    <p:sldId id="3578" r:id="rId39"/>
    <p:sldId id="2141411072" r:id="rId40"/>
    <p:sldId id="2141411127" r:id="rId41"/>
    <p:sldId id="528" r:id="rId42"/>
    <p:sldId id="2145707602" r:id="rId43"/>
    <p:sldId id="2145707528" r:id="rId44"/>
    <p:sldId id="2145707546" r:id="rId45"/>
    <p:sldId id="1117" r:id="rId46"/>
    <p:sldId id="785" r:id="rId47"/>
    <p:sldId id="577" r:id="rId48"/>
    <p:sldId id="578" r:id="rId49"/>
    <p:sldId id="2141411105" r:id="rId50"/>
    <p:sldId id="2147477029" r:id="rId51"/>
    <p:sldId id="2145707658" r:id="rId52"/>
    <p:sldId id="2141411102" r:id="rId53"/>
    <p:sldId id="2912" r:id="rId54"/>
    <p:sldId id="2145707608" r:id="rId55"/>
    <p:sldId id="2145707609" r:id="rId56"/>
    <p:sldId id="2147477058" r:id="rId57"/>
    <p:sldId id="2145707661" r:id="rId58"/>
    <p:sldId id="2145707544" r:id="rId59"/>
    <p:sldId id="2145707029" r:id="rId60"/>
    <p:sldId id="1317" r:id="rId61"/>
    <p:sldId id="2145707505" r:id="rId62"/>
    <p:sldId id="2145707656" r:id="rId63"/>
    <p:sldId id="2145707664" r:id="rId64"/>
    <p:sldId id="2147477125" r:id="rId65"/>
    <p:sldId id="2147477126" r:id="rId66"/>
    <p:sldId id="2147477055" r:id="rId67"/>
    <p:sldId id="2147477056" r:id="rId68"/>
    <p:sldId id="2145707640" r:id="rId69"/>
    <p:sldId id="2147477129" r:id="rId70"/>
    <p:sldId id="2147477131" r:id="rId71"/>
    <p:sldId id="355" r:id="rId72"/>
    <p:sldId id="730" r:id="rId73"/>
    <p:sldId id="3747" r:id="rId74"/>
    <p:sldId id="2147477118" r:id="rId75"/>
    <p:sldId id="3595" r:id="rId76"/>
    <p:sldId id="2145707421" r:id="rId77"/>
    <p:sldId id="3645" r:id="rId78"/>
    <p:sldId id="1353" r:id="rId79"/>
    <p:sldId id="2145707530" r:id="rId80"/>
    <p:sldId id="2147477119" r:id="rId81"/>
    <p:sldId id="2145707531" r:id="rId82"/>
    <p:sldId id="3596" r:id="rId83"/>
    <p:sldId id="3606" r:id="rId84"/>
    <p:sldId id="3646" r:id="rId85"/>
    <p:sldId id="2147477120" r:id="rId86"/>
    <p:sldId id="3584" r:id="rId87"/>
    <p:sldId id="2145707218" r:id="rId88"/>
    <p:sldId id="2145707419" r:id="rId89"/>
    <p:sldId id="313" r:id="rId90"/>
    <p:sldId id="1352" r:id="rId91"/>
    <p:sldId id="3647" r:id="rId92"/>
    <p:sldId id="2141411043" r:id="rId93"/>
    <p:sldId id="1350" r:id="rId94"/>
    <p:sldId id="2145707422" r:id="rId95"/>
    <p:sldId id="3648" r:id="rId96"/>
    <p:sldId id="3602" r:id="rId97"/>
    <p:sldId id="2145707013" r:id="rId98"/>
    <p:sldId id="3589" r:id="rId99"/>
    <p:sldId id="882" r:id="rId100"/>
    <p:sldId id="2147477064" r:id="rId101"/>
    <p:sldId id="2145707232" r:id="rId102"/>
    <p:sldId id="2145707552" r:id="rId103"/>
    <p:sldId id="2147477121" r:id="rId104"/>
    <p:sldId id="2147477062" r:id="rId105"/>
    <p:sldId id="1141" r:id="rId106"/>
    <p:sldId id="2147477104" r:id="rId107"/>
    <p:sldId id="3649" r:id="rId108"/>
    <p:sldId id="3573" r:id="rId109"/>
    <p:sldId id="2145707559" r:id="rId110"/>
    <p:sldId id="2147477122" r:id="rId111"/>
    <p:sldId id="2145707583" r:id="rId112"/>
    <p:sldId id="2145707428" r:id="rId113"/>
    <p:sldId id="2145707068" r:id="rId114"/>
    <p:sldId id="2145707069" r:id="rId115"/>
    <p:sldId id="2145707556" r:id="rId116"/>
    <p:sldId id="1369" r:id="rId117"/>
    <p:sldId id="2145707555" r:id="rId118"/>
    <p:sldId id="3650" r:id="rId119"/>
    <p:sldId id="3588" r:id="rId120"/>
    <p:sldId id="2145707557" r:id="rId121"/>
    <p:sldId id="2145707584" r:id="rId122"/>
    <p:sldId id="2145707585" r:id="rId123"/>
    <p:sldId id="2145707586" r:id="rId124"/>
    <p:sldId id="2050" r:id="rId125"/>
    <p:sldId id="2145707588" r:id="rId126"/>
    <p:sldId id="2145707592" r:id="rId127"/>
    <p:sldId id="2145707560" r:id="rId128"/>
    <p:sldId id="2145707561" r:id="rId129"/>
    <p:sldId id="2145707430" r:id="rId130"/>
    <p:sldId id="2145707237" r:id="rId131"/>
    <p:sldId id="1341" r:id="rId132"/>
    <p:sldId id="2145707424" r:id="rId133"/>
    <p:sldId id="2147477123" r:id="rId134"/>
    <p:sldId id="2145707425" r:id="rId135"/>
    <p:sldId id="2145707018" r:id="rId136"/>
    <p:sldId id="2147477116" r:id="rId137"/>
    <p:sldId id="2147477124" r:id="rId138"/>
    <p:sldId id="264" r:id="rId139"/>
    <p:sldId id="2145707110" r:id="rId140"/>
    <p:sldId id="2145707020" r:id="rId141"/>
    <p:sldId id="2145707042" r:id="rId142"/>
    <p:sldId id="2145707219" r:id="rId143"/>
    <p:sldId id="3604" r:id="rId144"/>
    <p:sldId id="781" r:id="rId145"/>
    <p:sldId id="2141411140" r:id="rId146"/>
    <p:sldId id="2141411144" r:id="rId147"/>
    <p:sldId id="2145707573" r:id="rId148"/>
    <p:sldId id="748" r:id="rId149"/>
    <p:sldId id="747" r:id="rId150"/>
    <p:sldId id="3328" r:id="rId151"/>
    <p:sldId id="2145707575" r:id="rId152"/>
    <p:sldId id="2147477105" r:id="rId153"/>
    <p:sldId id="437" r:id="rId154"/>
    <p:sldId id="1048" r:id="rId155"/>
    <p:sldId id="3350" r:id="rId156"/>
    <p:sldId id="2147477069" r:id="rId157"/>
    <p:sldId id="2145707487" r:id="rId158"/>
    <p:sldId id="2145707524" r:id="rId159"/>
    <p:sldId id="2145707610" r:id="rId160"/>
    <p:sldId id="3560" r:id="rId161"/>
    <p:sldId id="3698" r:id="rId162"/>
    <p:sldId id="2147477047" r:id="rId163"/>
    <p:sldId id="2145707151" r:id="rId164"/>
    <p:sldId id="3752" r:id="rId165"/>
    <p:sldId id="746" r:id="rId166"/>
    <p:sldId id="2145707165" r:id="rId167"/>
    <p:sldId id="2145707534" r:id="rId168"/>
    <p:sldId id="2147477066" r:id="rId169"/>
    <p:sldId id="2141411146" r:id="rId170"/>
    <p:sldId id="2145707626" r:id="rId171"/>
    <p:sldId id="713" r:id="rId172"/>
    <p:sldId id="2141411115" r:id="rId173"/>
    <p:sldId id="2145707493" r:id="rId174"/>
    <p:sldId id="2145707169" r:id="rId175"/>
    <p:sldId id="2145707171" r:id="rId176"/>
    <p:sldId id="2145707172" r:id="rId177"/>
    <p:sldId id="3750" r:id="rId178"/>
    <p:sldId id="2147477070" r:id="rId179"/>
    <p:sldId id="3630" r:id="rId180"/>
    <p:sldId id="2145707202" r:id="rId181"/>
    <p:sldId id="2141411145" r:id="rId182"/>
    <p:sldId id="3061" r:id="rId183"/>
    <p:sldId id="2145707423" r:id="rId184"/>
    <p:sldId id="3608" r:id="rId185"/>
    <p:sldId id="1207" r:id="rId186"/>
    <p:sldId id="544" r:id="rId187"/>
    <p:sldId id="2145707603" r:id="rId188"/>
    <p:sldId id="1208" r:id="rId189"/>
    <p:sldId id="1214" r:id="rId190"/>
    <p:sldId id="1213" r:id="rId191"/>
    <p:sldId id="2141411138" r:id="rId192"/>
    <p:sldId id="2145707483" r:id="rId193"/>
    <p:sldId id="2145707196" r:id="rId194"/>
    <p:sldId id="2141411162" r:id="rId195"/>
    <p:sldId id="2145707182" r:id="rId196"/>
    <p:sldId id="3580" r:id="rId197"/>
    <p:sldId id="2859" r:id="rId198"/>
    <p:sldId id="2930" r:id="rId199"/>
    <p:sldId id="2141411040" r:id="rId200"/>
    <p:sldId id="2145707213" r:id="rId201"/>
    <p:sldId id="2732" r:id="rId202"/>
    <p:sldId id="2733" r:id="rId203"/>
    <p:sldId id="2145707227" r:id="rId204"/>
    <p:sldId id="2145707564" r:id="rId205"/>
    <p:sldId id="1219" r:id="rId206"/>
    <p:sldId id="2147477127" r:id="rId207"/>
    <p:sldId id="2141411047" r:id="rId208"/>
    <p:sldId id="2141411048" r:id="rId209"/>
    <p:sldId id="1337" r:id="rId210"/>
    <p:sldId id="1220" r:id="rId211"/>
    <p:sldId id="984" r:id="rId212"/>
    <p:sldId id="277" r:id="rId213"/>
    <p:sldId id="2147477034" r:id="rId214"/>
    <p:sldId id="3739" r:id="rId215"/>
    <p:sldId id="3751" r:id="rId216"/>
    <p:sldId id="2145707579" r:id="rId217"/>
    <p:sldId id="2147477074" r:id="rId218"/>
    <p:sldId id="296" r:id="rId219"/>
    <p:sldId id="2141411131" r:id="rId220"/>
    <p:sldId id="2147477079" r:id="rId221"/>
    <p:sldId id="2141411161" r:id="rId222"/>
    <p:sldId id="3579" r:id="rId223"/>
    <p:sldId id="997" r:id="rId224"/>
    <p:sldId id="2141411141" r:id="rId225"/>
    <p:sldId id="1222" r:id="rId226"/>
    <p:sldId id="1223" r:id="rId227"/>
    <p:sldId id="687" r:id="rId228"/>
    <p:sldId id="2145707026" r:id="rId229"/>
    <p:sldId id="3754" r:id="rId230"/>
    <p:sldId id="468" r:id="rId231"/>
    <p:sldId id="1296" r:id="rId232"/>
    <p:sldId id="2147477128" r:id="rId233"/>
    <p:sldId id="985" r:id="rId234"/>
    <p:sldId id="986" r:id="rId235"/>
    <p:sldId id="2181" r:id="rId236"/>
    <p:sldId id="1004" r:id="rId237"/>
    <p:sldId id="2147477100" r:id="rId238"/>
    <p:sldId id="2147477101" r:id="rId239"/>
    <p:sldId id="2147477102" r:id="rId240"/>
    <p:sldId id="2145707653" r:id="rId241"/>
    <p:sldId id="2145707652" r:id="rId242"/>
    <p:sldId id="378" r:id="rId243"/>
    <p:sldId id="2145707648" r:id="rId244"/>
    <p:sldId id="2145707543" r:id="rId245"/>
    <p:sldId id="2683" r:id="rId246"/>
    <p:sldId id="3375" r:id="rId247"/>
    <p:sldId id="665" r:id="rId248"/>
  </p:sldIdLst>
  <p:sldSz cx="9144000" cy="6858000" type="screen4x3"/>
  <p:notesSz cx="7315200" cy="9601200"/>
  <p:custDataLst>
    <p:tags r:id="rId251"/>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 uri="{2D200454-40CA-4A62-9FC3-DE9A4176ACB9}">
      <p15:notesGuideLst xmlns:p15="http://schemas.microsoft.com/office/powerpoint/2012/main">
        <p15:guide id="1" orient="horz" pos="3024" userDrawn="1">
          <p15:clr>
            <a:srgbClr val="A4A3A4"/>
          </p15:clr>
        </p15:guide>
        <p15:guide id="2" pos="2304" userDrawn="1">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B39DF41F-75EB-A6A9-B2DE-7AAFE457D87A}" name="Diana Isaacs" initials="DI" userId="60c2d3b95ecfd9e2" providerId="Windows Live"/>
  <p188:author id="{90CE3A54-1E4E-4F99-9604-F6D6D213E6C9}" name="Beverly Thomassian" initials="BT" userId="a7e8311c0d2c4024" providerId="Windows Live"/>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Beverly Thomassian" initials="BT" lastIdx="1" clrIdx="0">
    <p:extLst>
      <p:ext uri="{19B8F6BF-5375-455C-9EA6-DF929625EA0E}">
        <p15:presenceInfo xmlns:p15="http://schemas.microsoft.com/office/powerpoint/2012/main" userId="a7e8311c0d2c4024"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3C9D8"/>
    <a:srgbClr val="CCECFF"/>
    <a:srgbClr val="5E3886"/>
    <a:srgbClr val="B317AC"/>
    <a:srgbClr val="99FFCC"/>
    <a:srgbClr val="B1D45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3EC5B8E-5640-49F7-8AAD-16EA5D827B73}" v="94" dt="2025-09-05T04:33:35.11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22153" autoAdjust="0"/>
    <p:restoredTop sz="93673" autoAdjust="0"/>
  </p:normalViewPr>
  <p:slideViewPr>
    <p:cSldViewPr>
      <p:cViewPr varScale="1">
        <p:scale>
          <a:sx n="95" d="100"/>
          <a:sy n="95" d="100"/>
        </p:scale>
        <p:origin x="1692" y="-126"/>
      </p:cViewPr>
      <p:guideLst>
        <p:guide orient="horz" pos="2160"/>
        <p:guide pos="2880"/>
      </p:guideLst>
    </p:cSldViewPr>
  </p:slideViewPr>
  <p:outlineViewPr>
    <p:cViewPr>
      <p:scale>
        <a:sx n="33" d="100"/>
        <a:sy n="33" d="100"/>
      </p:scale>
      <p:origin x="0" y="-1632"/>
    </p:cViewPr>
  </p:outlineViewPr>
  <p:notesTextViewPr>
    <p:cViewPr>
      <p:scale>
        <a:sx n="3" d="2"/>
        <a:sy n="3" d="2"/>
      </p:scale>
      <p:origin x="0" y="0"/>
    </p:cViewPr>
  </p:notesTextViewPr>
  <p:sorterViewPr>
    <p:cViewPr varScale="1">
      <p:scale>
        <a:sx n="1" d="1"/>
        <a:sy n="1" d="1"/>
      </p:scale>
      <p:origin x="0" y="0"/>
    </p:cViewPr>
  </p:sorterViewPr>
  <p:notesViewPr>
    <p:cSldViewPr>
      <p:cViewPr varScale="1">
        <p:scale>
          <a:sx n="80" d="100"/>
          <a:sy n="80" d="100"/>
        </p:scale>
        <p:origin x="3888" y="102"/>
      </p:cViewPr>
      <p:guideLst>
        <p:guide orient="horz" pos="3024"/>
        <p:guide pos="2304"/>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1.xml"/><Relationship Id="rId21" Type="http://schemas.openxmlformats.org/officeDocument/2006/relationships/slide" Target="slides/slide15.xml"/><Relationship Id="rId42" Type="http://schemas.openxmlformats.org/officeDocument/2006/relationships/slide" Target="slides/slide36.xml"/><Relationship Id="rId63" Type="http://schemas.openxmlformats.org/officeDocument/2006/relationships/slide" Target="slides/slide57.xml"/><Relationship Id="rId84" Type="http://schemas.openxmlformats.org/officeDocument/2006/relationships/slide" Target="slides/slide78.xml"/><Relationship Id="rId138" Type="http://schemas.openxmlformats.org/officeDocument/2006/relationships/slide" Target="slides/slide132.xml"/><Relationship Id="rId159" Type="http://schemas.openxmlformats.org/officeDocument/2006/relationships/slide" Target="slides/slide153.xml"/><Relationship Id="rId170" Type="http://schemas.openxmlformats.org/officeDocument/2006/relationships/slide" Target="slides/slide164.xml"/><Relationship Id="rId191" Type="http://schemas.openxmlformats.org/officeDocument/2006/relationships/slide" Target="slides/slide185.xml"/><Relationship Id="rId205" Type="http://schemas.openxmlformats.org/officeDocument/2006/relationships/slide" Target="slides/slide199.xml"/><Relationship Id="rId226" Type="http://schemas.openxmlformats.org/officeDocument/2006/relationships/slide" Target="slides/slide220.xml"/><Relationship Id="rId247" Type="http://schemas.openxmlformats.org/officeDocument/2006/relationships/slide" Target="slides/slide241.xml"/><Relationship Id="rId107" Type="http://schemas.openxmlformats.org/officeDocument/2006/relationships/slide" Target="slides/slide101.xml"/><Relationship Id="rId11" Type="http://schemas.openxmlformats.org/officeDocument/2006/relationships/slide" Target="slides/slide5.xml"/><Relationship Id="rId32" Type="http://schemas.openxmlformats.org/officeDocument/2006/relationships/slide" Target="slides/slide26.xml"/><Relationship Id="rId53" Type="http://schemas.openxmlformats.org/officeDocument/2006/relationships/slide" Target="slides/slide47.xml"/><Relationship Id="rId74" Type="http://schemas.openxmlformats.org/officeDocument/2006/relationships/slide" Target="slides/slide68.xml"/><Relationship Id="rId128" Type="http://schemas.openxmlformats.org/officeDocument/2006/relationships/slide" Target="slides/slide122.xml"/><Relationship Id="rId149" Type="http://schemas.openxmlformats.org/officeDocument/2006/relationships/slide" Target="slides/slide143.xml"/><Relationship Id="rId5" Type="http://schemas.openxmlformats.org/officeDocument/2006/relationships/slideMaster" Target="slideMasters/slideMaster5.xml"/><Relationship Id="rId95" Type="http://schemas.openxmlformats.org/officeDocument/2006/relationships/slide" Target="slides/slide89.xml"/><Relationship Id="rId160" Type="http://schemas.openxmlformats.org/officeDocument/2006/relationships/slide" Target="slides/slide154.xml"/><Relationship Id="rId181" Type="http://schemas.openxmlformats.org/officeDocument/2006/relationships/slide" Target="slides/slide175.xml"/><Relationship Id="rId216" Type="http://schemas.openxmlformats.org/officeDocument/2006/relationships/slide" Target="slides/slide210.xml"/><Relationship Id="rId237" Type="http://schemas.openxmlformats.org/officeDocument/2006/relationships/slide" Target="slides/slide231.xml"/><Relationship Id="rId258" Type="http://schemas.microsoft.com/office/2018/10/relationships/authors" Target="authors.xml"/><Relationship Id="rId22" Type="http://schemas.openxmlformats.org/officeDocument/2006/relationships/slide" Target="slides/slide16.xml"/><Relationship Id="rId43" Type="http://schemas.openxmlformats.org/officeDocument/2006/relationships/slide" Target="slides/slide37.xml"/><Relationship Id="rId64" Type="http://schemas.openxmlformats.org/officeDocument/2006/relationships/slide" Target="slides/slide58.xml"/><Relationship Id="rId118" Type="http://schemas.openxmlformats.org/officeDocument/2006/relationships/slide" Target="slides/slide112.xml"/><Relationship Id="rId139" Type="http://schemas.openxmlformats.org/officeDocument/2006/relationships/slide" Target="slides/slide133.xml"/><Relationship Id="rId85" Type="http://schemas.openxmlformats.org/officeDocument/2006/relationships/slide" Target="slides/slide79.xml"/><Relationship Id="rId150" Type="http://schemas.openxmlformats.org/officeDocument/2006/relationships/slide" Target="slides/slide144.xml"/><Relationship Id="rId171" Type="http://schemas.openxmlformats.org/officeDocument/2006/relationships/slide" Target="slides/slide165.xml"/><Relationship Id="rId192" Type="http://schemas.openxmlformats.org/officeDocument/2006/relationships/slide" Target="slides/slide186.xml"/><Relationship Id="rId206" Type="http://schemas.openxmlformats.org/officeDocument/2006/relationships/slide" Target="slides/slide200.xml"/><Relationship Id="rId227" Type="http://schemas.openxmlformats.org/officeDocument/2006/relationships/slide" Target="slides/slide221.xml"/><Relationship Id="rId248" Type="http://schemas.openxmlformats.org/officeDocument/2006/relationships/slide" Target="slides/slide242.xml"/><Relationship Id="rId12" Type="http://schemas.openxmlformats.org/officeDocument/2006/relationships/slide" Target="slides/slide6.xml"/><Relationship Id="rId33" Type="http://schemas.openxmlformats.org/officeDocument/2006/relationships/slide" Target="slides/slide27.xml"/><Relationship Id="rId108" Type="http://schemas.openxmlformats.org/officeDocument/2006/relationships/slide" Target="slides/slide102.xml"/><Relationship Id="rId129" Type="http://schemas.openxmlformats.org/officeDocument/2006/relationships/slide" Target="slides/slide123.xml"/><Relationship Id="rId54" Type="http://schemas.openxmlformats.org/officeDocument/2006/relationships/slide" Target="slides/slide48.xml"/><Relationship Id="rId75" Type="http://schemas.openxmlformats.org/officeDocument/2006/relationships/slide" Target="slides/slide69.xml"/><Relationship Id="rId96" Type="http://schemas.openxmlformats.org/officeDocument/2006/relationships/slide" Target="slides/slide90.xml"/><Relationship Id="rId140" Type="http://schemas.openxmlformats.org/officeDocument/2006/relationships/slide" Target="slides/slide134.xml"/><Relationship Id="rId161" Type="http://schemas.openxmlformats.org/officeDocument/2006/relationships/slide" Target="slides/slide155.xml"/><Relationship Id="rId182" Type="http://schemas.openxmlformats.org/officeDocument/2006/relationships/slide" Target="slides/slide176.xml"/><Relationship Id="rId217" Type="http://schemas.openxmlformats.org/officeDocument/2006/relationships/slide" Target="slides/slide211.xml"/><Relationship Id="rId6" Type="http://schemas.openxmlformats.org/officeDocument/2006/relationships/slideMaster" Target="slideMasters/slideMaster6.xml"/><Relationship Id="rId238" Type="http://schemas.openxmlformats.org/officeDocument/2006/relationships/slide" Target="slides/slide232.xml"/><Relationship Id="rId23" Type="http://schemas.openxmlformats.org/officeDocument/2006/relationships/slide" Target="slides/slide17.xml"/><Relationship Id="rId119" Type="http://schemas.openxmlformats.org/officeDocument/2006/relationships/slide" Target="slides/slide113.xml"/><Relationship Id="rId44" Type="http://schemas.openxmlformats.org/officeDocument/2006/relationships/slide" Target="slides/slide38.xml"/><Relationship Id="rId65" Type="http://schemas.openxmlformats.org/officeDocument/2006/relationships/slide" Target="slides/slide59.xml"/><Relationship Id="rId86" Type="http://schemas.openxmlformats.org/officeDocument/2006/relationships/slide" Target="slides/slide80.xml"/><Relationship Id="rId130" Type="http://schemas.openxmlformats.org/officeDocument/2006/relationships/slide" Target="slides/slide124.xml"/><Relationship Id="rId151" Type="http://schemas.openxmlformats.org/officeDocument/2006/relationships/slide" Target="slides/slide145.xml"/><Relationship Id="rId172" Type="http://schemas.openxmlformats.org/officeDocument/2006/relationships/slide" Target="slides/slide166.xml"/><Relationship Id="rId193" Type="http://schemas.openxmlformats.org/officeDocument/2006/relationships/slide" Target="slides/slide187.xml"/><Relationship Id="rId207" Type="http://schemas.openxmlformats.org/officeDocument/2006/relationships/slide" Target="slides/slide201.xml"/><Relationship Id="rId228" Type="http://schemas.openxmlformats.org/officeDocument/2006/relationships/slide" Target="slides/slide222.xml"/><Relationship Id="rId249" Type="http://schemas.openxmlformats.org/officeDocument/2006/relationships/notesMaster" Target="notesMasters/notesMaster1.xml"/><Relationship Id="rId13" Type="http://schemas.openxmlformats.org/officeDocument/2006/relationships/slide" Target="slides/slide7.xml"/><Relationship Id="rId109" Type="http://schemas.openxmlformats.org/officeDocument/2006/relationships/slide" Target="slides/slide103.xml"/><Relationship Id="rId34" Type="http://schemas.openxmlformats.org/officeDocument/2006/relationships/slide" Target="slides/slide28.xml"/><Relationship Id="rId55" Type="http://schemas.openxmlformats.org/officeDocument/2006/relationships/slide" Target="slides/slide49.xml"/><Relationship Id="rId76" Type="http://schemas.openxmlformats.org/officeDocument/2006/relationships/slide" Target="slides/slide70.xml"/><Relationship Id="rId97" Type="http://schemas.openxmlformats.org/officeDocument/2006/relationships/slide" Target="slides/slide91.xml"/><Relationship Id="rId120" Type="http://schemas.openxmlformats.org/officeDocument/2006/relationships/slide" Target="slides/slide114.xml"/><Relationship Id="rId141" Type="http://schemas.openxmlformats.org/officeDocument/2006/relationships/slide" Target="slides/slide135.xml"/><Relationship Id="rId7" Type="http://schemas.openxmlformats.org/officeDocument/2006/relationships/slide" Target="slides/slide1.xml"/><Relationship Id="rId162" Type="http://schemas.openxmlformats.org/officeDocument/2006/relationships/slide" Target="slides/slide156.xml"/><Relationship Id="rId183" Type="http://schemas.openxmlformats.org/officeDocument/2006/relationships/slide" Target="slides/slide177.xml"/><Relationship Id="rId218" Type="http://schemas.openxmlformats.org/officeDocument/2006/relationships/slide" Target="slides/slide212.xml"/><Relationship Id="rId239" Type="http://schemas.openxmlformats.org/officeDocument/2006/relationships/slide" Target="slides/slide233.xml"/><Relationship Id="rId250" Type="http://schemas.openxmlformats.org/officeDocument/2006/relationships/handoutMaster" Target="handoutMasters/handoutMaster1.xml"/><Relationship Id="rId24" Type="http://schemas.openxmlformats.org/officeDocument/2006/relationships/slide" Target="slides/slide18.xml"/><Relationship Id="rId45" Type="http://schemas.openxmlformats.org/officeDocument/2006/relationships/slide" Target="slides/slide39.xml"/><Relationship Id="rId66" Type="http://schemas.openxmlformats.org/officeDocument/2006/relationships/slide" Target="slides/slide60.xml"/><Relationship Id="rId87" Type="http://schemas.openxmlformats.org/officeDocument/2006/relationships/slide" Target="slides/slide81.xml"/><Relationship Id="rId110" Type="http://schemas.openxmlformats.org/officeDocument/2006/relationships/slide" Target="slides/slide104.xml"/><Relationship Id="rId131" Type="http://schemas.openxmlformats.org/officeDocument/2006/relationships/slide" Target="slides/slide125.xml"/><Relationship Id="rId152" Type="http://schemas.openxmlformats.org/officeDocument/2006/relationships/slide" Target="slides/slide146.xml"/><Relationship Id="rId173" Type="http://schemas.openxmlformats.org/officeDocument/2006/relationships/slide" Target="slides/slide167.xml"/><Relationship Id="rId194" Type="http://schemas.openxmlformats.org/officeDocument/2006/relationships/slide" Target="slides/slide188.xml"/><Relationship Id="rId208" Type="http://schemas.openxmlformats.org/officeDocument/2006/relationships/slide" Target="slides/slide202.xml"/><Relationship Id="rId229" Type="http://schemas.openxmlformats.org/officeDocument/2006/relationships/slide" Target="slides/slide223.xml"/><Relationship Id="rId240" Type="http://schemas.openxmlformats.org/officeDocument/2006/relationships/slide" Target="slides/slide234.xml"/><Relationship Id="rId14" Type="http://schemas.openxmlformats.org/officeDocument/2006/relationships/slide" Target="slides/slide8.xml"/><Relationship Id="rId35" Type="http://schemas.openxmlformats.org/officeDocument/2006/relationships/slide" Target="slides/slide29.xml"/><Relationship Id="rId56" Type="http://schemas.openxmlformats.org/officeDocument/2006/relationships/slide" Target="slides/slide50.xml"/><Relationship Id="rId77" Type="http://schemas.openxmlformats.org/officeDocument/2006/relationships/slide" Target="slides/slide71.xml"/><Relationship Id="rId100" Type="http://schemas.openxmlformats.org/officeDocument/2006/relationships/slide" Target="slides/slide94.xml"/><Relationship Id="rId8" Type="http://schemas.openxmlformats.org/officeDocument/2006/relationships/slide" Target="slides/slide2.xml"/><Relationship Id="rId98" Type="http://schemas.openxmlformats.org/officeDocument/2006/relationships/slide" Target="slides/slide92.xml"/><Relationship Id="rId121" Type="http://schemas.openxmlformats.org/officeDocument/2006/relationships/slide" Target="slides/slide115.xml"/><Relationship Id="rId142" Type="http://schemas.openxmlformats.org/officeDocument/2006/relationships/slide" Target="slides/slide136.xml"/><Relationship Id="rId163" Type="http://schemas.openxmlformats.org/officeDocument/2006/relationships/slide" Target="slides/slide157.xml"/><Relationship Id="rId184" Type="http://schemas.openxmlformats.org/officeDocument/2006/relationships/slide" Target="slides/slide178.xml"/><Relationship Id="rId219" Type="http://schemas.openxmlformats.org/officeDocument/2006/relationships/slide" Target="slides/slide213.xml"/><Relationship Id="rId230" Type="http://schemas.openxmlformats.org/officeDocument/2006/relationships/slide" Target="slides/slide224.xml"/><Relationship Id="rId251" Type="http://schemas.openxmlformats.org/officeDocument/2006/relationships/tags" Target="tags/tag1.xml"/><Relationship Id="rId25" Type="http://schemas.openxmlformats.org/officeDocument/2006/relationships/slide" Target="slides/slide19.xml"/><Relationship Id="rId46" Type="http://schemas.openxmlformats.org/officeDocument/2006/relationships/slide" Target="slides/slide40.xml"/><Relationship Id="rId67" Type="http://schemas.openxmlformats.org/officeDocument/2006/relationships/slide" Target="slides/slide61.xml"/><Relationship Id="rId88" Type="http://schemas.openxmlformats.org/officeDocument/2006/relationships/slide" Target="slides/slide82.xml"/><Relationship Id="rId111" Type="http://schemas.openxmlformats.org/officeDocument/2006/relationships/slide" Target="slides/slide105.xml"/><Relationship Id="rId132" Type="http://schemas.openxmlformats.org/officeDocument/2006/relationships/slide" Target="slides/slide126.xml"/><Relationship Id="rId153" Type="http://schemas.openxmlformats.org/officeDocument/2006/relationships/slide" Target="slides/slide147.xml"/><Relationship Id="rId174" Type="http://schemas.openxmlformats.org/officeDocument/2006/relationships/slide" Target="slides/slide168.xml"/><Relationship Id="rId195" Type="http://schemas.openxmlformats.org/officeDocument/2006/relationships/slide" Target="slides/slide189.xml"/><Relationship Id="rId209" Type="http://schemas.openxmlformats.org/officeDocument/2006/relationships/slide" Target="slides/slide203.xml"/><Relationship Id="rId220" Type="http://schemas.openxmlformats.org/officeDocument/2006/relationships/slide" Target="slides/slide214.xml"/><Relationship Id="rId241" Type="http://schemas.openxmlformats.org/officeDocument/2006/relationships/slide" Target="slides/slide235.xml"/><Relationship Id="rId15" Type="http://schemas.openxmlformats.org/officeDocument/2006/relationships/slide" Target="slides/slide9.xml"/><Relationship Id="rId36" Type="http://schemas.openxmlformats.org/officeDocument/2006/relationships/slide" Target="slides/slide30.xml"/><Relationship Id="rId57" Type="http://schemas.openxmlformats.org/officeDocument/2006/relationships/slide" Target="slides/slide51.xml"/><Relationship Id="rId78" Type="http://schemas.openxmlformats.org/officeDocument/2006/relationships/slide" Target="slides/slide72.xml"/><Relationship Id="rId99" Type="http://schemas.openxmlformats.org/officeDocument/2006/relationships/slide" Target="slides/slide93.xml"/><Relationship Id="rId101" Type="http://schemas.openxmlformats.org/officeDocument/2006/relationships/slide" Target="slides/slide95.xml"/><Relationship Id="rId122" Type="http://schemas.openxmlformats.org/officeDocument/2006/relationships/slide" Target="slides/slide116.xml"/><Relationship Id="rId143" Type="http://schemas.openxmlformats.org/officeDocument/2006/relationships/slide" Target="slides/slide137.xml"/><Relationship Id="rId164" Type="http://schemas.openxmlformats.org/officeDocument/2006/relationships/slide" Target="slides/slide158.xml"/><Relationship Id="rId185" Type="http://schemas.openxmlformats.org/officeDocument/2006/relationships/slide" Target="slides/slide179.xml"/><Relationship Id="rId9" Type="http://schemas.openxmlformats.org/officeDocument/2006/relationships/slide" Target="slides/slide3.xml"/><Relationship Id="rId210" Type="http://schemas.openxmlformats.org/officeDocument/2006/relationships/slide" Target="slides/slide204.xml"/><Relationship Id="rId26" Type="http://schemas.openxmlformats.org/officeDocument/2006/relationships/slide" Target="slides/slide20.xml"/><Relationship Id="rId231" Type="http://schemas.openxmlformats.org/officeDocument/2006/relationships/slide" Target="slides/slide225.xml"/><Relationship Id="rId252" Type="http://schemas.openxmlformats.org/officeDocument/2006/relationships/commentAuthors" Target="commentAuthors.xml"/><Relationship Id="rId47" Type="http://schemas.openxmlformats.org/officeDocument/2006/relationships/slide" Target="slides/slide41.xml"/><Relationship Id="rId68" Type="http://schemas.openxmlformats.org/officeDocument/2006/relationships/slide" Target="slides/slide62.xml"/><Relationship Id="rId89" Type="http://schemas.openxmlformats.org/officeDocument/2006/relationships/slide" Target="slides/slide83.xml"/><Relationship Id="rId112" Type="http://schemas.openxmlformats.org/officeDocument/2006/relationships/slide" Target="slides/slide106.xml"/><Relationship Id="rId133" Type="http://schemas.openxmlformats.org/officeDocument/2006/relationships/slide" Target="slides/slide127.xml"/><Relationship Id="rId154" Type="http://schemas.openxmlformats.org/officeDocument/2006/relationships/slide" Target="slides/slide148.xml"/><Relationship Id="rId175" Type="http://schemas.openxmlformats.org/officeDocument/2006/relationships/slide" Target="slides/slide169.xml"/><Relationship Id="rId196" Type="http://schemas.openxmlformats.org/officeDocument/2006/relationships/slide" Target="slides/slide190.xml"/><Relationship Id="rId200" Type="http://schemas.openxmlformats.org/officeDocument/2006/relationships/slide" Target="slides/slide194.xml"/><Relationship Id="rId16" Type="http://schemas.openxmlformats.org/officeDocument/2006/relationships/slide" Target="slides/slide10.xml"/><Relationship Id="rId221" Type="http://schemas.openxmlformats.org/officeDocument/2006/relationships/slide" Target="slides/slide215.xml"/><Relationship Id="rId242" Type="http://schemas.openxmlformats.org/officeDocument/2006/relationships/slide" Target="slides/slide236.xml"/><Relationship Id="rId37" Type="http://schemas.openxmlformats.org/officeDocument/2006/relationships/slide" Target="slides/slide31.xml"/><Relationship Id="rId58" Type="http://schemas.openxmlformats.org/officeDocument/2006/relationships/slide" Target="slides/slide52.xml"/><Relationship Id="rId79" Type="http://schemas.openxmlformats.org/officeDocument/2006/relationships/slide" Target="slides/slide73.xml"/><Relationship Id="rId102" Type="http://schemas.openxmlformats.org/officeDocument/2006/relationships/slide" Target="slides/slide96.xml"/><Relationship Id="rId123" Type="http://schemas.openxmlformats.org/officeDocument/2006/relationships/slide" Target="slides/slide117.xml"/><Relationship Id="rId144" Type="http://schemas.openxmlformats.org/officeDocument/2006/relationships/slide" Target="slides/slide138.xml"/><Relationship Id="rId90" Type="http://schemas.openxmlformats.org/officeDocument/2006/relationships/slide" Target="slides/slide84.xml"/><Relationship Id="rId165" Type="http://schemas.openxmlformats.org/officeDocument/2006/relationships/slide" Target="slides/slide159.xml"/><Relationship Id="rId186" Type="http://schemas.openxmlformats.org/officeDocument/2006/relationships/slide" Target="slides/slide180.xml"/><Relationship Id="rId211" Type="http://schemas.openxmlformats.org/officeDocument/2006/relationships/slide" Target="slides/slide205.xml"/><Relationship Id="rId232" Type="http://schemas.openxmlformats.org/officeDocument/2006/relationships/slide" Target="slides/slide226.xml"/><Relationship Id="rId253" Type="http://schemas.openxmlformats.org/officeDocument/2006/relationships/presProps" Target="presProps.xml"/><Relationship Id="rId27" Type="http://schemas.openxmlformats.org/officeDocument/2006/relationships/slide" Target="slides/slide21.xml"/><Relationship Id="rId48" Type="http://schemas.openxmlformats.org/officeDocument/2006/relationships/slide" Target="slides/slide42.xml"/><Relationship Id="rId69" Type="http://schemas.openxmlformats.org/officeDocument/2006/relationships/slide" Target="slides/slide63.xml"/><Relationship Id="rId113" Type="http://schemas.openxmlformats.org/officeDocument/2006/relationships/slide" Target="slides/slide107.xml"/><Relationship Id="rId134" Type="http://schemas.openxmlformats.org/officeDocument/2006/relationships/slide" Target="slides/slide128.xml"/><Relationship Id="rId80" Type="http://schemas.openxmlformats.org/officeDocument/2006/relationships/slide" Target="slides/slide74.xml"/><Relationship Id="rId155" Type="http://schemas.openxmlformats.org/officeDocument/2006/relationships/slide" Target="slides/slide149.xml"/><Relationship Id="rId176" Type="http://schemas.openxmlformats.org/officeDocument/2006/relationships/slide" Target="slides/slide170.xml"/><Relationship Id="rId197" Type="http://schemas.openxmlformats.org/officeDocument/2006/relationships/slide" Target="slides/slide191.xml"/><Relationship Id="rId201" Type="http://schemas.openxmlformats.org/officeDocument/2006/relationships/slide" Target="slides/slide195.xml"/><Relationship Id="rId222" Type="http://schemas.openxmlformats.org/officeDocument/2006/relationships/slide" Target="slides/slide216.xml"/><Relationship Id="rId243" Type="http://schemas.openxmlformats.org/officeDocument/2006/relationships/slide" Target="slides/slide237.xml"/><Relationship Id="rId17" Type="http://schemas.openxmlformats.org/officeDocument/2006/relationships/slide" Target="slides/slide11.xml"/><Relationship Id="rId38" Type="http://schemas.openxmlformats.org/officeDocument/2006/relationships/slide" Target="slides/slide32.xml"/><Relationship Id="rId59" Type="http://schemas.openxmlformats.org/officeDocument/2006/relationships/slide" Target="slides/slide53.xml"/><Relationship Id="rId103" Type="http://schemas.openxmlformats.org/officeDocument/2006/relationships/slide" Target="slides/slide97.xml"/><Relationship Id="rId124" Type="http://schemas.openxmlformats.org/officeDocument/2006/relationships/slide" Target="slides/slide118.xml"/><Relationship Id="rId70" Type="http://schemas.openxmlformats.org/officeDocument/2006/relationships/slide" Target="slides/slide64.xml"/><Relationship Id="rId91" Type="http://schemas.openxmlformats.org/officeDocument/2006/relationships/slide" Target="slides/slide85.xml"/><Relationship Id="rId145" Type="http://schemas.openxmlformats.org/officeDocument/2006/relationships/slide" Target="slides/slide139.xml"/><Relationship Id="rId166" Type="http://schemas.openxmlformats.org/officeDocument/2006/relationships/slide" Target="slides/slide160.xml"/><Relationship Id="rId187" Type="http://schemas.openxmlformats.org/officeDocument/2006/relationships/slide" Target="slides/slide181.xml"/><Relationship Id="rId1" Type="http://schemas.openxmlformats.org/officeDocument/2006/relationships/slideMaster" Target="slideMasters/slideMaster1.xml"/><Relationship Id="rId212" Type="http://schemas.openxmlformats.org/officeDocument/2006/relationships/slide" Target="slides/slide206.xml"/><Relationship Id="rId233" Type="http://schemas.openxmlformats.org/officeDocument/2006/relationships/slide" Target="slides/slide227.xml"/><Relationship Id="rId254" Type="http://schemas.openxmlformats.org/officeDocument/2006/relationships/viewProps" Target="viewProps.xml"/><Relationship Id="rId28" Type="http://schemas.openxmlformats.org/officeDocument/2006/relationships/slide" Target="slides/slide22.xml"/><Relationship Id="rId49" Type="http://schemas.openxmlformats.org/officeDocument/2006/relationships/slide" Target="slides/slide43.xml"/><Relationship Id="rId114" Type="http://schemas.openxmlformats.org/officeDocument/2006/relationships/slide" Target="slides/slide108.xml"/><Relationship Id="rId60" Type="http://schemas.openxmlformats.org/officeDocument/2006/relationships/slide" Target="slides/slide54.xml"/><Relationship Id="rId81" Type="http://schemas.openxmlformats.org/officeDocument/2006/relationships/slide" Target="slides/slide75.xml"/><Relationship Id="rId135" Type="http://schemas.openxmlformats.org/officeDocument/2006/relationships/slide" Target="slides/slide129.xml"/><Relationship Id="rId156" Type="http://schemas.openxmlformats.org/officeDocument/2006/relationships/slide" Target="slides/slide150.xml"/><Relationship Id="rId177" Type="http://schemas.openxmlformats.org/officeDocument/2006/relationships/slide" Target="slides/slide171.xml"/><Relationship Id="rId198" Type="http://schemas.openxmlformats.org/officeDocument/2006/relationships/slide" Target="slides/slide192.xml"/><Relationship Id="rId202" Type="http://schemas.openxmlformats.org/officeDocument/2006/relationships/slide" Target="slides/slide196.xml"/><Relationship Id="rId223" Type="http://schemas.openxmlformats.org/officeDocument/2006/relationships/slide" Target="slides/slide217.xml"/><Relationship Id="rId244" Type="http://schemas.openxmlformats.org/officeDocument/2006/relationships/slide" Target="slides/slide238.xml"/><Relationship Id="rId18" Type="http://schemas.openxmlformats.org/officeDocument/2006/relationships/slide" Target="slides/slide12.xml"/><Relationship Id="rId39" Type="http://schemas.openxmlformats.org/officeDocument/2006/relationships/slide" Target="slides/slide33.xml"/><Relationship Id="rId50" Type="http://schemas.openxmlformats.org/officeDocument/2006/relationships/slide" Target="slides/slide44.xml"/><Relationship Id="rId104" Type="http://schemas.openxmlformats.org/officeDocument/2006/relationships/slide" Target="slides/slide98.xml"/><Relationship Id="rId125" Type="http://schemas.openxmlformats.org/officeDocument/2006/relationships/slide" Target="slides/slide119.xml"/><Relationship Id="rId146" Type="http://schemas.openxmlformats.org/officeDocument/2006/relationships/slide" Target="slides/slide140.xml"/><Relationship Id="rId167" Type="http://schemas.openxmlformats.org/officeDocument/2006/relationships/slide" Target="slides/slide161.xml"/><Relationship Id="rId188" Type="http://schemas.openxmlformats.org/officeDocument/2006/relationships/slide" Target="slides/slide182.xml"/><Relationship Id="rId71" Type="http://schemas.openxmlformats.org/officeDocument/2006/relationships/slide" Target="slides/slide65.xml"/><Relationship Id="rId92" Type="http://schemas.openxmlformats.org/officeDocument/2006/relationships/slide" Target="slides/slide86.xml"/><Relationship Id="rId213" Type="http://schemas.openxmlformats.org/officeDocument/2006/relationships/slide" Target="slides/slide207.xml"/><Relationship Id="rId234" Type="http://schemas.openxmlformats.org/officeDocument/2006/relationships/slide" Target="slides/slide228.xml"/><Relationship Id="rId2" Type="http://schemas.openxmlformats.org/officeDocument/2006/relationships/slideMaster" Target="slideMasters/slideMaster2.xml"/><Relationship Id="rId29" Type="http://schemas.openxmlformats.org/officeDocument/2006/relationships/slide" Target="slides/slide23.xml"/><Relationship Id="rId255" Type="http://schemas.openxmlformats.org/officeDocument/2006/relationships/theme" Target="theme/theme1.xml"/><Relationship Id="rId40" Type="http://schemas.openxmlformats.org/officeDocument/2006/relationships/slide" Target="slides/slide34.xml"/><Relationship Id="rId115" Type="http://schemas.openxmlformats.org/officeDocument/2006/relationships/slide" Target="slides/slide109.xml"/><Relationship Id="rId136" Type="http://schemas.openxmlformats.org/officeDocument/2006/relationships/slide" Target="slides/slide130.xml"/><Relationship Id="rId157" Type="http://schemas.openxmlformats.org/officeDocument/2006/relationships/slide" Target="slides/slide151.xml"/><Relationship Id="rId178" Type="http://schemas.openxmlformats.org/officeDocument/2006/relationships/slide" Target="slides/slide172.xml"/><Relationship Id="rId61" Type="http://schemas.openxmlformats.org/officeDocument/2006/relationships/slide" Target="slides/slide55.xml"/><Relationship Id="rId82" Type="http://schemas.openxmlformats.org/officeDocument/2006/relationships/slide" Target="slides/slide76.xml"/><Relationship Id="rId199" Type="http://schemas.openxmlformats.org/officeDocument/2006/relationships/slide" Target="slides/slide193.xml"/><Relationship Id="rId203" Type="http://schemas.openxmlformats.org/officeDocument/2006/relationships/slide" Target="slides/slide197.xml"/><Relationship Id="rId19" Type="http://schemas.openxmlformats.org/officeDocument/2006/relationships/slide" Target="slides/slide13.xml"/><Relationship Id="rId224" Type="http://schemas.openxmlformats.org/officeDocument/2006/relationships/slide" Target="slides/slide218.xml"/><Relationship Id="rId245" Type="http://schemas.openxmlformats.org/officeDocument/2006/relationships/slide" Target="slides/slide239.xml"/><Relationship Id="rId30" Type="http://schemas.openxmlformats.org/officeDocument/2006/relationships/slide" Target="slides/slide24.xml"/><Relationship Id="rId105" Type="http://schemas.openxmlformats.org/officeDocument/2006/relationships/slide" Target="slides/slide99.xml"/><Relationship Id="rId126" Type="http://schemas.openxmlformats.org/officeDocument/2006/relationships/slide" Target="slides/slide120.xml"/><Relationship Id="rId147" Type="http://schemas.openxmlformats.org/officeDocument/2006/relationships/slide" Target="slides/slide141.xml"/><Relationship Id="rId168" Type="http://schemas.openxmlformats.org/officeDocument/2006/relationships/slide" Target="slides/slide162.xml"/><Relationship Id="rId51" Type="http://schemas.openxmlformats.org/officeDocument/2006/relationships/slide" Target="slides/slide45.xml"/><Relationship Id="rId72" Type="http://schemas.openxmlformats.org/officeDocument/2006/relationships/slide" Target="slides/slide66.xml"/><Relationship Id="rId93" Type="http://schemas.openxmlformats.org/officeDocument/2006/relationships/slide" Target="slides/slide87.xml"/><Relationship Id="rId189" Type="http://schemas.openxmlformats.org/officeDocument/2006/relationships/slide" Target="slides/slide183.xml"/><Relationship Id="rId3" Type="http://schemas.openxmlformats.org/officeDocument/2006/relationships/slideMaster" Target="slideMasters/slideMaster3.xml"/><Relationship Id="rId214" Type="http://schemas.openxmlformats.org/officeDocument/2006/relationships/slide" Target="slides/slide208.xml"/><Relationship Id="rId235" Type="http://schemas.openxmlformats.org/officeDocument/2006/relationships/slide" Target="slides/slide229.xml"/><Relationship Id="rId256" Type="http://schemas.openxmlformats.org/officeDocument/2006/relationships/tableStyles" Target="tableStyles.xml"/><Relationship Id="rId116" Type="http://schemas.openxmlformats.org/officeDocument/2006/relationships/slide" Target="slides/slide110.xml"/><Relationship Id="rId137" Type="http://schemas.openxmlformats.org/officeDocument/2006/relationships/slide" Target="slides/slide131.xml"/><Relationship Id="rId158" Type="http://schemas.openxmlformats.org/officeDocument/2006/relationships/slide" Target="slides/slide152.xml"/><Relationship Id="rId20" Type="http://schemas.openxmlformats.org/officeDocument/2006/relationships/slide" Target="slides/slide14.xml"/><Relationship Id="rId41" Type="http://schemas.openxmlformats.org/officeDocument/2006/relationships/slide" Target="slides/slide35.xml"/><Relationship Id="rId62" Type="http://schemas.openxmlformats.org/officeDocument/2006/relationships/slide" Target="slides/slide56.xml"/><Relationship Id="rId83" Type="http://schemas.openxmlformats.org/officeDocument/2006/relationships/slide" Target="slides/slide77.xml"/><Relationship Id="rId179" Type="http://schemas.openxmlformats.org/officeDocument/2006/relationships/slide" Target="slides/slide173.xml"/><Relationship Id="rId190" Type="http://schemas.openxmlformats.org/officeDocument/2006/relationships/slide" Target="slides/slide184.xml"/><Relationship Id="rId204" Type="http://schemas.openxmlformats.org/officeDocument/2006/relationships/slide" Target="slides/slide198.xml"/><Relationship Id="rId225" Type="http://schemas.openxmlformats.org/officeDocument/2006/relationships/slide" Target="slides/slide219.xml"/><Relationship Id="rId246" Type="http://schemas.openxmlformats.org/officeDocument/2006/relationships/slide" Target="slides/slide240.xml"/><Relationship Id="rId106" Type="http://schemas.openxmlformats.org/officeDocument/2006/relationships/slide" Target="slides/slide100.xml"/><Relationship Id="rId127" Type="http://schemas.openxmlformats.org/officeDocument/2006/relationships/slide" Target="slides/slide121.xml"/><Relationship Id="rId10" Type="http://schemas.openxmlformats.org/officeDocument/2006/relationships/slide" Target="slides/slide4.xml"/><Relationship Id="rId31" Type="http://schemas.openxmlformats.org/officeDocument/2006/relationships/slide" Target="slides/slide25.xml"/><Relationship Id="rId52" Type="http://schemas.openxmlformats.org/officeDocument/2006/relationships/slide" Target="slides/slide46.xml"/><Relationship Id="rId73" Type="http://schemas.openxmlformats.org/officeDocument/2006/relationships/slide" Target="slides/slide67.xml"/><Relationship Id="rId94" Type="http://schemas.openxmlformats.org/officeDocument/2006/relationships/slide" Target="slides/slide88.xml"/><Relationship Id="rId148" Type="http://schemas.openxmlformats.org/officeDocument/2006/relationships/slide" Target="slides/slide142.xml"/><Relationship Id="rId169" Type="http://schemas.openxmlformats.org/officeDocument/2006/relationships/slide" Target="slides/slide163.xml"/><Relationship Id="rId4" Type="http://schemas.openxmlformats.org/officeDocument/2006/relationships/slideMaster" Target="slideMasters/slideMaster4.xml"/><Relationship Id="rId180" Type="http://schemas.openxmlformats.org/officeDocument/2006/relationships/slide" Target="slides/slide174.xml"/><Relationship Id="rId215" Type="http://schemas.openxmlformats.org/officeDocument/2006/relationships/slide" Target="slides/slide209.xml"/><Relationship Id="rId236" Type="http://schemas.openxmlformats.org/officeDocument/2006/relationships/slide" Target="slides/slide230.xml"/><Relationship Id="rId257" Type="http://schemas.microsoft.com/office/2015/10/relationships/revisionInfo" Target="revisionInfo.xml"/></Relationships>
</file>

<file path=ppt/comments/modernComment_115_EBB7C1FB.xml><?xml version="1.0" encoding="utf-8"?>
<p188:cmLst xmlns:a="http://schemas.openxmlformats.org/drawingml/2006/main" xmlns:r="http://schemas.openxmlformats.org/officeDocument/2006/relationships" xmlns:p188="http://schemas.microsoft.com/office/powerpoint/2018/8/main">
  <p188:cm id="{33E725F9-EB43-447A-9B6B-86F9C70B994C}" authorId="{B39DF41F-75EB-A6A9-B2DE-7AAFE457D87A}" created="2025-07-20T20:04:33.070">
    <ac:deMkLst xmlns:ac="http://schemas.microsoft.com/office/drawing/2013/main/command">
      <pc:docMk xmlns:pc="http://schemas.microsoft.com/office/powerpoint/2013/main/command"/>
      <pc:sldMk xmlns:pc="http://schemas.microsoft.com/office/powerpoint/2013/main/command" cId="3954688507" sldId="277"/>
      <ac:picMk id="35" creationId="{57EAAC80-F697-3189-D413-BBD3B7CEBA6C}"/>
    </ac:deMkLst>
    <p188:txBody>
      <a:bodyPr/>
      <a:lstStyle/>
      <a:p>
        <a:r>
          <a:rPr lang="en-US"/>
          <a:t>The diagram was messed up, so I went back to the original source and replaced. </a:t>
        </a:r>
      </a:p>
    </p188:txBody>
  </p188:cm>
</p188:cmLst>
</file>

<file path=ppt/comments/modernComment_128_3093917D.xml><?xml version="1.0" encoding="utf-8"?>
<p188:cmLst xmlns:a="http://schemas.openxmlformats.org/drawingml/2006/main" xmlns:r="http://schemas.openxmlformats.org/officeDocument/2006/relationships" xmlns:p188="http://schemas.microsoft.com/office/powerpoint/2018/8/main">
  <p188:cm id="{4A0CEEFA-63AB-4B5F-964A-8E556AE55B06}" authorId="{B39DF41F-75EB-A6A9-B2DE-7AAFE457D87A}" created="2025-08-24T01:55:16.461">
    <pc:sldMkLst xmlns:pc="http://schemas.microsoft.com/office/powerpoint/2013/main/command">
      <pc:docMk/>
      <pc:sldMk cId="2596390964" sldId="296"/>
    </pc:sldMkLst>
    <p188:txBody>
      <a:bodyPr/>
      <a:lstStyle/>
      <a:p>
        <a:r>
          <a:rPr lang="en-US"/>
          <a:t>Added the abbreviations for AA at the bottom. </a:t>
        </a:r>
      </a:p>
    </p188:txBody>
  </p188:cm>
</p188:cmLst>
</file>

<file path=ppt/comments/modernComment_7FFFE62A_15FD2117.xml><?xml version="1.0" encoding="utf-8"?>
<p188:cmLst xmlns:a="http://schemas.openxmlformats.org/drawingml/2006/main" xmlns:r="http://schemas.openxmlformats.org/officeDocument/2006/relationships" xmlns:p188="http://schemas.microsoft.com/office/powerpoint/2018/8/main">
  <p188:cm id="{77762EA6-3996-413C-A802-DF355192452D}" authorId="{B39DF41F-75EB-A6A9-B2DE-7AAFE457D87A}" created="2025-07-20T20:15:42.458">
    <ac:deMkLst xmlns:ac="http://schemas.microsoft.com/office/drawing/2013/main/command">
      <pc:docMk xmlns:pc="http://schemas.microsoft.com/office/powerpoint/2013/main/command"/>
      <pc:sldMk xmlns:pc="http://schemas.microsoft.com/office/powerpoint/2013/main/command" cId="368910615" sldId="2147477034"/>
      <ac:spMk id="2" creationId="{2DAF0A5F-6A72-EBCC-D471-FD82222B305A}"/>
    </ac:deMkLst>
    <p188:txBody>
      <a:bodyPr/>
      <a:lstStyle/>
      <a:p>
        <a:r>
          <a:rPr lang="en-US"/>
          <a:t>New slide</a:t>
        </a:r>
      </a:p>
    </p188:txBody>
  </p188:cm>
</p188:cmLst>
</file>

<file path=ppt/comments/modernComment_7FFFE637_5A7C8B82.xml><?xml version="1.0" encoding="utf-8"?>
<p188:cmLst xmlns:a="http://schemas.openxmlformats.org/drawingml/2006/main" xmlns:r="http://schemas.openxmlformats.org/officeDocument/2006/relationships" xmlns:p188="http://schemas.microsoft.com/office/powerpoint/2018/8/main">
  <p188:cm id="{6D2E40CA-F768-4F72-8414-726FB649D519}" authorId="{B39DF41F-75EB-A6A9-B2DE-7AAFE457D87A}" created="2025-08-25T02:19:23.837">
    <ac:deMkLst xmlns:ac="http://schemas.microsoft.com/office/drawing/2013/main/command">
      <pc:docMk xmlns:pc="http://schemas.microsoft.com/office/powerpoint/2013/main/command"/>
      <pc:sldMk xmlns:pc="http://schemas.microsoft.com/office/powerpoint/2013/main/command" cId="1518111618" sldId="2147477047"/>
      <ac:picMk id="9" creationId="{07590AEE-0912-3BB6-49F9-D3C3098CFD92}"/>
    </ac:deMkLst>
    <p188:txBody>
      <a:bodyPr/>
      <a:lstStyle/>
      <a:p>
        <a:r>
          <a:rPr lang="en-US"/>
          <a:t>New slide</a:t>
        </a:r>
      </a:p>
    </p188:txBody>
  </p188:cm>
</p188:cmLst>
</file>

<file path=ppt/comments/modernComment_7FFFE687_F592B396.xml><?xml version="1.0" encoding="utf-8"?>
<p188:cmLst xmlns:a="http://schemas.openxmlformats.org/drawingml/2006/main" xmlns:r="http://schemas.openxmlformats.org/officeDocument/2006/relationships" xmlns:p188="http://schemas.microsoft.com/office/powerpoint/2018/8/main">
  <p188:cm id="{D0053AFF-28D3-4232-BE3E-38A9B5627933}" authorId="{90CE3A54-1E4E-4F99-9604-F6D6D213E6C9}" created="2025-08-24T22:57:23.464">
    <pc:sldMkLst xmlns:pc="http://schemas.microsoft.com/office/powerpoint/2013/main/command">
      <pc:docMk/>
      <pc:sldMk cId="4120032150" sldId="2147477035"/>
    </pc:sldMkLst>
    <p188:txBody>
      <a:bodyPr/>
      <a:lstStyle/>
      <a:p>
        <a:r>
          <a:rPr lang="en-US"/>
          <a:t>Updated slide with new stats</a:t>
        </a:r>
      </a:p>
    </p188:txBody>
  </p188:cm>
</p188:cmLst>
</file>

<file path=ppt/diagrams/_rels/data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image" Target="../media/image34.png"/></Relationships>
</file>

<file path=ppt/diagrams/_rels/data11.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image" Target="../media/image154.svg"/><Relationship Id="rId1" Type="http://schemas.openxmlformats.org/officeDocument/2006/relationships/image" Target="../media/image153.png"/><Relationship Id="rId6" Type="http://schemas.openxmlformats.org/officeDocument/2006/relationships/image" Target="../media/image158.svg"/><Relationship Id="rId5" Type="http://schemas.openxmlformats.org/officeDocument/2006/relationships/image" Target="../media/image157.png"/><Relationship Id="rId4" Type="http://schemas.openxmlformats.org/officeDocument/2006/relationships/image" Target="../media/image156.svg"/></Relationships>
</file>

<file path=ppt/diagrams/_rels/data12.xml.rels><?xml version="1.0" encoding="UTF-8" standalone="yes"?>
<Relationships xmlns="http://schemas.openxmlformats.org/package/2006/relationships"><Relationship Id="rId1" Type="http://schemas.openxmlformats.org/officeDocument/2006/relationships/image" Target="../media/image180.jpeg"/></Relationships>
</file>

<file path=ppt/diagrams/_rels/data3.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svg"/><Relationship Id="rId1" Type="http://schemas.openxmlformats.org/officeDocument/2006/relationships/image" Target="../media/image62.png"/><Relationship Id="rId6" Type="http://schemas.openxmlformats.org/officeDocument/2006/relationships/image" Target="../media/image67.svg"/><Relationship Id="rId5" Type="http://schemas.openxmlformats.org/officeDocument/2006/relationships/image" Target="../media/image66.png"/><Relationship Id="rId4" Type="http://schemas.openxmlformats.org/officeDocument/2006/relationships/image" Target="../media/image65.svg"/></Relationships>
</file>

<file path=ppt/diagrams/_rels/drawing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image" Target="../media/image34.png"/></Relationships>
</file>

<file path=ppt/diagrams/_rels/drawing11.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image" Target="../media/image154.svg"/><Relationship Id="rId1" Type="http://schemas.openxmlformats.org/officeDocument/2006/relationships/image" Target="../media/image153.png"/><Relationship Id="rId6" Type="http://schemas.openxmlformats.org/officeDocument/2006/relationships/image" Target="../media/image158.svg"/><Relationship Id="rId5" Type="http://schemas.openxmlformats.org/officeDocument/2006/relationships/image" Target="../media/image157.png"/><Relationship Id="rId4" Type="http://schemas.openxmlformats.org/officeDocument/2006/relationships/image" Target="../media/image156.svg"/></Relationships>
</file>

<file path=ppt/diagrams/_rels/drawing12.xml.rels><?xml version="1.0" encoding="UTF-8" standalone="yes"?>
<Relationships xmlns="http://schemas.openxmlformats.org/package/2006/relationships"><Relationship Id="rId1" Type="http://schemas.openxmlformats.org/officeDocument/2006/relationships/image" Target="../media/image180.jpeg"/></Relationships>
</file>

<file path=ppt/diagrams/_rels/drawing3.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svg"/><Relationship Id="rId1" Type="http://schemas.openxmlformats.org/officeDocument/2006/relationships/image" Target="../media/image62.png"/><Relationship Id="rId6" Type="http://schemas.openxmlformats.org/officeDocument/2006/relationships/image" Target="../media/image67.svg"/><Relationship Id="rId5" Type="http://schemas.openxmlformats.org/officeDocument/2006/relationships/image" Target="../media/image66.png"/><Relationship Id="rId4" Type="http://schemas.openxmlformats.org/officeDocument/2006/relationships/image" Target="../media/image65.svg"/></Relationships>
</file>

<file path=ppt/diagrams/colors1.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B5B7744-917A-4FD6-AA16-3CB0263912D1}" type="doc">
      <dgm:prSet loTypeId="urn:microsoft.com/office/officeart/2005/8/layout/hList7#1" loCatId="relationship" qsTypeId="urn:microsoft.com/office/officeart/2005/8/quickstyle/simple1" qsCatId="simple" csTypeId="urn:microsoft.com/office/officeart/2005/8/colors/accent0_1" csCatId="mainScheme" phldr="1"/>
      <dgm:spPr/>
    </dgm:pt>
    <dgm:pt modelId="{714289C4-44BF-4423-B73A-D36C7D29CD8B}">
      <dgm:prSet phldrT="[Text]" custT="1"/>
      <dgm:spPr/>
      <dgm:t>
        <a:bodyPr/>
        <a:lstStyle/>
        <a:p>
          <a:r>
            <a:rPr lang="en-US" sz="2400" b="1" u="sng" dirty="0"/>
            <a:t>No diabetes</a:t>
          </a:r>
        </a:p>
        <a:p>
          <a:r>
            <a:rPr lang="en-US" sz="2400" b="1" dirty="0"/>
            <a:t>FBG &lt;100</a:t>
          </a:r>
        </a:p>
        <a:p>
          <a:r>
            <a:rPr lang="en-US" sz="2400" b="1" dirty="0"/>
            <a:t>Random &lt;140</a:t>
          </a:r>
        </a:p>
        <a:p>
          <a:r>
            <a:rPr lang="en-US" sz="2400" b="1" dirty="0"/>
            <a:t>A1c &lt;5.7%</a:t>
          </a:r>
        </a:p>
      </dgm:t>
    </dgm:pt>
    <dgm:pt modelId="{5AA015D8-B11C-4C72-B385-36C1E774D1A2}" type="parTrans" cxnId="{2E994245-FA34-4D67-9E2B-743453B3ABA0}">
      <dgm:prSet/>
      <dgm:spPr/>
      <dgm:t>
        <a:bodyPr/>
        <a:lstStyle/>
        <a:p>
          <a:endParaRPr lang="en-US"/>
        </a:p>
      </dgm:t>
    </dgm:pt>
    <dgm:pt modelId="{883B5228-B675-48FD-ADE3-882F219A32FD}" type="sibTrans" cxnId="{2E994245-FA34-4D67-9E2B-743453B3ABA0}">
      <dgm:prSet/>
      <dgm:spPr/>
      <dgm:t>
        <a:bodyPr/>
        <a:lstStyle/>
        <a:p>
          <a:endParaRPr lang="en-US"/>
        </a:p>
      </dgm:t>
    </dgm:pt>
    <dgm:pt modelId="{DAFD5B8F-7307-420F-8AA9-469750D54466}">
      <dgm:prSet phldrT="[Text]" custT="1"/>
      <dgm:spPr/>
      <dgm:t>
        <a:bodyPr/>
        <a:lstStyle/>
        <a:p>
          <a:r>
            <a:rPr lang="en-US" sz="2400" b="1" u="sng" dirty="0"/>
            <a:t>Prediabetes</a:t>
          </a:r>
        </a:p>
        <a:p>
          <a:r>
            <a:rPr lang="en-US" sz="2000" b="1" dirty="0"/>
            <a:t>FBG 100-125</a:t>
          </a:r>
        </a:p>
        <a:p>
          <a:r>
            <a:rPr lang="en-US" sz="2000" b="1" dirty="0"/>
            <a:t>Random 140 - 199</a:t>
          </a:r>
        </a:p>
        <a:p>
          <a:r>
            <a:rPr lang="en-US" sz="2000" b="1" dirty="0"/>
            <a:t>A1c ~ 5.7- 6.4% </a:t>
          </a:r>
        </a:p>
        <a:p>
          <a:r>
            <a:rPr lang="en-US" sz="2000" b="1" dirty="0"/>
            <a:t>50% working pancreas</a:t>
          </a:r>
        </a:p>
      </dgm:t>
    </dgm:pt>
    <dgm:pt modelId="{63002CCC-C05A-4123-9188-6CE2F4212990}" type="parTrans" cxnId="{818E502A-FE27-4D49-AAD0-FDEFDFC89433}">
      <dgm:prSet/>
      <dgm:spPr/>
      <dgm:t>
        <a:bodyPr/>
        <a:lstStyle/>
        <a:p>
          <a:endParaRPr lang="en-US"/>
        </a:p>
      </dgm:t>
    </dgm:pt>
    <dgm:pt modelId="{BDA7D873-F110-416A-8950-D7A412F1A1A1}" type="sibTrans" cxnId="{818E502A-FE27-4D49-AAD0-FDEFDFC89433}">
      <dgm:prSet/>
      <dgm:spPr/>
      <dgm:t>
        <a:bodyPr/>
        <a:lstStyle/>
        <a:p>
          <a:endParaRPr lang="en-US"/>
        </a:p>
      </dgm:t>
    </dgm:pt>
    <dgm:pt modelId="{53A7C8F1-6573-416B-BAD0-E203C790D54C}">
      <dgm:prSet phldrT="[Text]" custT="1"/>
      <dgm:spPr/>
      <dgm:t>
        <a:bodyPr/>
        <a:lstStyle/>
        <a:p>
          <a:r>
            <a:rPr lang="en-US" sz="2400" b="1" u="sng">
              <a:latin typeface="+mn-lt"/>
            </a:rPr>
            <a:t>D</a:t>
          </a:r>
          <a:r>
            <a:rPr kumimoji="0" lang="en-US" sz="2400" b="1" i="0" u="sng" strike="noStrike" cap="none" spc="0" normalizeH="0" baseline="0" noProof="0">
              <a:ln/>
              <a:effectLst/>
              <a:uLnTx/>
              <a:uFillTx/>
              <a:latin typeface="+mn-lt"/>
              <a:ea typeface="+mn-ea"/>
              <a:cs typeface="+mn-cs"/>
            </a:rPr>
            <a:t>iabetes</a:t>
          </a:r>
        </a:p>
        <a:p>
          <a:pPr rtl="0"/>
          <a:r>
            <a:rPr kumimoji="0" lang="en-US" sz="2400" b="1" i="0" u="none" strike="noStrike" cap="none" spc="0" normalizeH="0" baseline="0" noProof="0">
              <a:ln/>
              <a:effectLst/>
              <a:uLnTx/>
              <a:uFillTx/>
              <a:latin typeface="+mn-lt"/>
            </a:rPr>
            <a:t>FBG 126 +</a:t>
          </a:r>
        </a:p>
        <a:p>
          <a:pPr rtl="0"/>
          <a:r>
            <a:rPr kumimoji="0" lang="en-US" sz="2400" b="1" i="0" u="none" strike="noStrike" cap="none" spc="0" normalizeH="0" baseline="0" noProof="0">
              <a:ln/>
              <a:effectLst/>
              <a:uLnTx/>
              <a:uFillTx/>
              <a:latin typeface="+mn-lt"/>
            </a:rPr>
            <a:t>Random 200</a:t>
          </a:r>
          <a:r>
            <a:rPr kumimoji="0" lang="en-US" sz="2400" b="1" i="0" u="none" strike="noStrike" cap="none" spc="0" normalizeH="0" noProof="0">
              <a:ln/>
              <a:effectLst/>
              <a:uLnTx/>
              <a:uFillTx/>
              <a:latin typeface="+mn-lt"/>
            </a:rPr>
            <a:t> +</a:t>
          </a:r>
          <a:endParaRPr kumimoji="0" lang="en-US" sz="2400" b="1" i="0" u="none" strike="noStrike" cap="none" spc="0" normalizeH="0" baseline="0" noProof="0">
            <a:ln/>
            <a:effectLst/>
            <a:uLnTx/>
            <a:uFillTx/>
            <a:latin typeface="+mn-lt"/>
          </a:endParaRPr>
        </a:p>
        <a:p>
          <a:r>
            <a:rPr kumimoji="0" lang="en-US" sz="2400" b="1" i="0" u="none" strike="noStrike" cap="none" spc="0" normalizeH="0" baseline="0" noProof="0">
              <a:ln/>
              <a:effectLst/>
              <a:uLnTx/>
              <a:uFillTx/>
              <a:latin typeface="+mn-lt"/>
            </a:rPr>
            <a:t>A1c</a:t>
          </a:r>
          <a:r>
            <a:rPr kumimoji="0" lang="en-US" sz="2400" b="1" i="0" u="none" strike="noStrike" cap="none" spc="0" normalizeH="0" noProof="0">
              <a:ln/>
              <a:effectLst/>
              <a:uLnTx/>
              <a:uFillTx/>
              <a:latin typeface="+mn-lt"/>
            </a:rPr>
            <a:t> </a:t>
          </a:r>
          <a:r>
            <a:rPr kumimoji="0" lang="en-US" sz="2400" b="1" i="0" u="none" strike="noStrike" cap="none" spc="0" normalizeH="0" baseline="0" noProof="0">
              <a:ln/>
              <a:effectLst/>
              <a:uLnTx/>
              <a:uFillTx/>
              <a:latin typeface="+mn-lt"/>
            </a:rPr>
            <a:t>6.5% or +   </a:t>
          </a:r>
        </a:p>
        <a:p>
          <a:pPr rtl="0"/>
          <a:r>
            <a:rPr lang="en-US" sz="2400" b="1"/>
            <a:t>20% working pancreas</a:t>
          </a:r>
          <a:endParaRPr lang="en-US" sz="2400" b="1" dirty="0"/>
        </a:p>
      </dgm:t>
    </dgm:pt>
    <dgm:pt modelId="{D9354FAC-CB2C-4D5E-AC16-2B482560F86D}" type="parTrans" cxnId="{9F26229F-1FC4-476A-A7FD-B16E1578B86D}">
      <dgm:prSet/>
      <dgm:spPr/>
      <dgm:t>
        <a:bodyPr/>
        <a:lstStyle/>
        <a:p>
          <a:endParaRPr lang="en-US"/>
        </a:p>
      </dgm:t>
    </dgm:pt>
    <dgm:pt modelId="{886A07C9-7549-4FDD-82D5-820D0D3FDA16}" type="sibTrans" cxnId="{9F26229F-1FC4-476A-A7FD-B16E1578B86D}">
      <dgm:prSet/>
      <dgm:spPr/>
      <dgm:t>
        <a:bodyPr/>
        <a:lstStyle/>
        <a:p>
          <a:endParaRPr lang="en-US"/>
        </a:p>
      </dgm:t>
    </dgm:pt>
    <dgm:pt modelId="{21B2BCE8-470C-4505-93DC-36DDE14B2DFF}" type="pres">
      <dgm:prSet presAssocID="{5B5B7744-917A-4FD6-AA16-3CB0263912D1}" presName="Name0" presStyleCnt="0">
        <dgm:presLayoutVars>
          <dgm:dir/>
          <dgm:resizeHandles val="exact"/>
        </dgm:presLayoutVars>
      </dgm:prSet>
      <dgm:spPr/>
    </dgm:pt>
    <dgm:pt modelId="{D737B785-468C-4A0C-9BAF-B33CE9B38ADA}" type="pres">
      <dgm:prSet presAssocID="{5B5B7744-917A-4FD6-AA16-3CB0263912D1}" presName="fgShape" presStyleLbl="fgShp" presStyleIdx="0" presStyleCnt="1" custLinFactNeighborX="103" custLinFactNeighborY="21462"/>
      <dgm:spPr/>
    </dgm:pt>
    <dgm:pt modelId="{E3446D0B-132A-4581-B805-7D509ABBE1A9}" type="pres">
      <dgm:prSet presAssocID="{5B5B7744-917A-4FD6-AA16-3CB0263912D1}" presName="linComp" presStyleCnt="0"/>
      <dgm:spPr/>
    </dgm:pt>
    <dgm:pt modelId="{F0280A93-2598-4B79-BCF2-5A74016DDAA6}" type="pres">
      <dgm:prSet presAssocID="{714289C4-44BF-4423-B73A-D36C7D29CD8B}" presName="compNode" presStyleCnt="0"/>
      <dgm:spPr/>
    </dgm:pt>
    <dgm:pt modelId="{3325B67F-1C1F-4C7F-87F7-63A9F5F04916}" type="pres">
      <dgm:prSet presAssocID="{714289C4-44BF-4423-B73A-D36C7D29CD8B}" presName="bkgdShape" presStyleLbl="node1" presStyleIdx="0" presStyleCnt="3" custLinFactNeighborX="-64"/>
      <dgm:spPr/>
    </dgm:pt>
    <dgm:pt modelId="{5A6B1BA2-8CEC-4075-979B-58B751678363}" type="pres">
      <dgm:prSet presAssocID="{714289C4-44BF-4423-B73A-D36C7D29CD8B}" presName="nodeTx" presStyleLbl="node1" presStyleIdx="0" presStyleCnt="3">
        <dgm:presLayoutVars>
          <dgm:bulletEnabled val="1"/>
        </dgm:presLayoutVars>
      </dgm:prSet>
      <dgm:spPr/>
    </dgm:pt>
    <dgm:pt modelId="{E679BF5D-7D68-48F1-9595-1ED90F266B6A}" type="pres">
      <dgm:prSet presAssocID="{714289C4-44BF-4423-B73A-D36C7D29CD8B}" presName="invisiNode" presStyleLbl="node1" presStyleIdx="0" presStyleCnt="3"/>
      <dgm:spPr/>
    </dgm:pt>
    <dgm:pt modelId="{1B13010B-D7B8-48A4-9EA8-0FF90A870D10}" type="pres">
      <dgm:prSet presAssocID="{714289C4-44BF-4423-B73A-D36C7D29CD8B}" presName="imagNode" presStyleLbl="fgImgPlace1" presStyleIdx="0" presStyleCnt="3" custScaleX="122489" custScaleY="110658" custLinFactNeighborX="-2643" custLinFactNeighborY="2395"/>
      <dgm:spPr>
        <a:blipFill rotWithShape="0">
          <a:blip xmlns:r="http://schemas.openxmlformats.org/officeDocument/2006/relationships" r:embed="rId1">
            <a:duotone>
              <a:schemeClr val="dk1">
                <a:hueOff val="0"/>
                <a:satOff val="0"/>
                <a:lumOff val="0"/>
                <a:alphaOff val="0"/>
                <a:shade val="20000"/>
                <a:satMod val="200000"/>
              </a:schemeClr>
              <a:schemeClr val="dk1">
                <a:hueOff val="0"/>
                <a:satOff val="0"/>
                <a:lumOff val="0"/>
                <a:alphaOff val="0"/>
                <a:tint val="12000"/>
                <a:satMod val="190000"/>
              </a:schemeClr>
            </a:duotone>
          </a:blip>
          <a:stretch>
            <a:fillRect/>
          </a:stretch>
        </a:blipFill>
      </dgm:spPr>
    </dgm:pt>
    <dgm:pt modelId="{A40BD255-8246-4A86-AC24-6E13AC11D8D0}" type="pres">
      <dgm:prSet presAssocID="{883B5228-B675-48FD-ADE3-882F219A32FD}" presName="sibTrans" presStyleLbl="sibTrans2D1" presStyleIdx="0" presStyleCnt="0"/>
      <dgm:spPr/>
    </dgm:pt>
    <dgm:pt modelId="{B4EC43FF-F280-4D81-B573-0BBE26119323}" type="pres">
      <dgm:prSet presAssocID="{DAFD5B8F-7307-420F-8AA9-469750D54466}" presName="compNode" presStyleCnt="0"/>
      <dgm:spPr/>
    </dgm:pt>
    <dgm:pt modelId="{4C98858D-9DCD-4D61-A6D2-9C95CB504251}" type="pres">
      <dgm:prSet presAssocID="{DAFD5B8F-7307-420F-8AA9-469750D54466}" presName="bkgdShape" presStyleLbl="node1" presStyleIdx="1" presStyleCnt="3" custLinFactNeighborX="-118"/>
      <dgm:spPr/>
    </dgm:pt>
    <dgm:pt modelId="{1DFC81E9-AEE7-4738-A0AB-51EC388659CE}" type="pres">
      <dgm:prSet presAssocID="{DAFD5B8F-7307-420F-8AA9-469750D54466}" presName="nodeTx" presStyleLbl="node1" presStyleIdx="1" presStyleCnt="3">
        <dgm:presLayoutVars>
          <dgm:bulletEnabled val="1"/>
        </dgm:presLayoutVars>
      </dgm:prSet>
      <dgm:spPr/>
    </dgm:pt>
    <dgm:pt modelId="{5642C667-2035-465B-88FA-BD5286D1ED4A}" type="pres">
      <dgm:prSet presAssocID="{DAFD5B8F-7307-420F-8AA9-469750D54466}" presName="invisiNode" presStyleLbl="node1" presStyleIdx="1" presStyleCnt="3"/>
      <dgm:spPr/>
    </dgm:pt>
    <dgm:pt modelId="{3606B1B6-912D-4BB2-940E-606747701328}" type="pres">
      <dgm:prSet presAssocID="{DAFD5B8F-7307-420F-8AA9-469750D54466}" presName="imagNode" presStyleLbl="fgImgPlace1" presStyleIdx="1" presStyleCnt="3" custScaleX="60724" custScaleY="66163" custLinFactNeighborX="2870" custLinFactNeighborY="-5329"/>
      <dgm:spPr>
        <a:blipFill rotWithShape="0">
          <a:blip xmlns:r="http://schemas.openxmlformats.org/officeDocument/2006/relationships" r:embed="rId2">
            <a:duotone>
              <a:schemeClr val="dk1">
                <a:hueOff val="0"/>
                <a:satOff val="0"/>
                <a:lumOff val="0"/>
                <a:alphaOff val="0"/>
                <a:shade val="20000"/>
                <a:satMod val="200000"/>
              </a:schemeClr>
              <a:schemeClr val="dk1">
                <a:hueOff val="0"/>
                <a:satOff val="0"/>
                <a:lumOff val="0"/>
                <a:alphaOff val="0"/>
                <a:tint val="12000"/>
                <a:satMod val="190000"/>
              </a:schemeClr>
            </a:duotone>
          </a:blip>
          <a:stretch>
            <a:fillRect/>
          </a:stretch>
        </a:blipFill>
      </dgm:spPr>
    </dgm:pt>
    <dgm:pt modelId="{6FCB4B09-5AE8-4BCF-9C2E-5DB02F534E9D}" type="pres">
      <dgm:prSet presAssocID="{BDA7D873-F110-416A-8950-D7A412F1A1A1}" presName="sibTrans" presStyleLbl="sibTrans2D1" presStyleIdx="0" presStyleCnt="0"/>
      <dgm:spPr/>
    </dgm:pt>
    <dgm:pt modelId="{552AA70C-A20B-4D1F-9285-6CFC3143FB01}" type="pres">
      <dgm:prSet presAssocID="{53A7C8F1-6573-416B-BAD0-E203C790D54C}" presName="compNode" presStyleCnt="0"/>
      <dgm:spPr/>
    </dgm:pt>
    <dgm:pt modelId="{84406800-1B15-4073-9BE5-7AED3F8CD968}" type="pres">
      <dgm:prSet presAssocID="{53A7C8F1-6573-416B-BAD0-E203C790D54C}" presName="bkgdShape" presStyleLbl="node1" presStyleIdx="2" presStyleCnt="3" custLinFactNeighborX="8192"/>
      <dgm:spPr/>
    </dgm:pt>
    <dgm:pt modelId="{80C2ACF9-BD38-4248-9C5A-D57702DCA3FA}" type="pres">
      <dgm:prSet presAssocID="{53A7C8F1-6573-416B-BAD0-E203C790D54C}" presName="nodeTx" presStyleLbl="node1" presStyleIdx="2" presStyleCnt="3">
        <dgm:presLayoutVars>
          <dgm:bulletEnabled val="1"/>
        </dgm:presLayoutVars>
      </dgm:prSet>
      <dgm:spPr/>
    </dgm:pt>
    <dgm:pt modelId="{A550690B-CD28-43E2-88E8-918DBD12128C}" type="pres">
      <dgm:prSet presAssocID="{53A7C8F1-6573-416B-BAD0-E203C790D54C}" presName="invisiNode" presStyleLbl="node1" presStyleIdx="2" presStyleCnt="3"/>
      <dgm:spPr/>
    </dgm:pt>
    <dgm:pt modelId="{693F3127-73CA-4418-9BEB-76AC94A2C0E0}" type="pres">
      <dgm:prSet presAssocID="{53A7C8F1-6573-416B-BAD0-E203C790D54C}" presName="imagNode" presStyleLbl="fgImgPlace1" presStyleIdx="2" presStyleCnt="3" custScaleX="37897" custScaleY="42985"/>
      <dgm:spPr>
        <a:blipFill rotWithShape="0">
          <a:blip xmlns:r="http://schemas.openxmlformats.org/officeDocument/2006/relationships" r:embed="rId3">
            <a:duotone>
              <a:schemeClr val="dk1">
                <a:hueOff val="0"/>
                <a:satOff val="0"/>
                <a:lumOff val="0"/>
                <a:alphaOff val="0"/>
                <a:shade val="20000"/>
                <a:satMod val="200000"/>
              </a:schemeClr>
              <a:schemeClr val="dk1">
                <a:hueOff val="0"/>
                <a:satOff val="0"/>
                <a:lumOff val="0"/>
                <a:alphaOff val="0"/>
                <a:tint val="12000"/>
                <a:satMod val="190000"/>
              </a:schemeClr>
            </a:duotone>
          </a:blip>
          <a:stretch>
            <a:fillRect/>
          </a:stretch>
        </a:blipFill>
      </dgm:spPr>
    </dgm:pt>
  </dgm:ptLst>
  <dgm:cxnLst>
    <dgm:cxn modelId="{A8A91A08-7FAD-4D56-A2DA-A317AF9D3FC3}" type="presOf" srcId="{5B5B7744-917A-4FD6-AA16-3CB0263912D1}" destId="{21B2BCE8-470C-4505-93DC-36DDE14B2DFF}" srcOrd="0" destOrd="0" presId="urn:microsoft.com/office/officeart/2005/8/layout/hList7#1"/>
    <dgm:cxn modelId="{A0B7020C-BDD3-43D5-8961-FDDFF0DD7181}" type="presOf" srcId="{883B5228-B675-48FD-ADE3-882F219A32FD}" destId="{A40BD255-8246-4A86-AC24-6E13AC11D8D0}" srcOrd="0" destOrd="0" presId="urn:microsoft.com/office/officeart/2005/8/layout/hList7#1"/>
    <dgm:cxn modelId="{818E502A-FE27-4D49-AAD0-FDEFDFC89433}" srcId="{5B5B7744-917A-4FD6-AA16-3CB0263912D1}" destId="{DAFD5B8F-7307-420F-8AA9-469750D54466}" srcOrd="1" destOrd="0" parTransId="{63002CCC-C05A-4123-9188-6CE2F4212990}" sibTransId="{BDA7D873-F110-416A-8950-D7A412F1A1A1}"/>
    <dgm:cxn modelId="{A04C1A2C-1122-48C2-BCED-1AD1FE6B0A02}" type="presOf" srcId="{DAFD5B8F-7307-420F-8AA9-469750D54466}" destId="{4C98858D-9DCD-4D61-A6D2-9C95CB504251}" srcOrd="0" destOrd="0" presId="urn:microsoft.com/office/officeart/2005/8/layout/hList7#1"/>
    <dgm:cxn modelId="{2E994245-FA34-4D67-9E2B-743453B3ABA0}" srcId="{5B5B7744-917A-4FD6-AA16-3CB0263912D1}" destId="{714289C4-44BF-4423-B73A-D36C7D29CD8B}" srcOrd="0" destOrd="0" parTransId="{5AA015D8-B11C-4C72-B385-36C1E774D1A2}" sibTransId="{883B5228-B675-48FD-ADE3-882F219A32FD}"/>
    <dgm:cxn modelId="{1F3B2F66-923E-4ED1-94EC-087CCAEB5571}" type="presOf" srcId="{714289C4-44BF-4423-B73A-D36C7D29CD8B}" destId="{5A6B1BA2-8CEC-4075-979B-58B751678363}" srcOrd="1" destOrd="0" presId="urn:microsoft.com/office/officeart/2005/8/layout/hList7#1"/>
    <dgm:cxn modelId="{FEE8B375-E5B9-4256-A081-FDB5EAF23C5C}" type="presOf" srcId="{BDA7D873-F110-416A-8950-D7A412F1A1A1}" destId="{6FCB4B09-5AE8-4BCF-9C2E-5DB02F534E9D}" srcOrd="0" destOrd="0" presId="urn:microsoft.com/office/officeart/2005/8/layout/hList7#1"/>
    <dgm:cxn modelId="{3CEE4779-FE93-4B83-B15B-1F7EB0E3AE19}" type="presOf" srcId="{714289C4-44BF-4423-B73A-D36C7D29CD8B}" destId="{3325B67F-1C1F-4C7F-87F7-63A9F5F04916}" srcOrd="0" destOrd="0" presId="urn:microsoft.com/office/officeart/2005/8/layout/hList7#1"/>
    <dgm:cxn modelId="{B8860381-5E57-4376-887F-243C4DA6D588}" type="presOf" srcId="{DAFD5B8F-7307-420F-8AA9-469750D54466}" destId="{1DFC81E9-AEE7-4738-A0AB-51EC388659CE}" srcOrd="1" destOrd="0" presId="urn:microsoft.com/office/officeart/2005/8/layout/hList7#1"/>
    <dgm:cxn modelId="{2A465C8E-B522-4363-B8FB-3A1382FB3E08}" type="presOf" srcId="{53A7C8F1-6573-416B-BAD0-E203C790D54C}" destId="{80C2ACF9-BD38-4248-9C5A-D57702DCA3FA}" srcOrd="1" destOrd="0" presId="urn:microsoft.com/office/officeart/2005/8/layout/hList7#1"/>
    <dgm:cxn modelId="{9F26229F-1FC4-476A-A7FD-B16E1578B86D}" srcId="{5B5B7744-917A-4FD6-AA16-3CB0263912D1}" destId="{53A7C8F1-6573-416B-BAD0-E203C790D54C}" srcOrd="2" destOrd="0" parTransId="{D9354FAC-CB2C-4D5E-AC16-2B482560F86D}" sibTransId="{886A07C9-7549-4FDD-82D5-820D0D3FDA16}"/>
    <dgm:cxn modelId="{58439EDC-DA71-4A68-87E7-380784EE1251}" type="presOf" srcId="{53A7C8F1-6573-416B-BAD0-E203C790D54C}" destId="{84406800-1B15-4073-9BE5-7AED3F8CD968}" srcOrd="0" destOrd="0" presId="urn:microsoft.com/office/officeart/2005/8/layout/hList7#1"/>
    <dgm:cxn modelId="{A36FBB1D-7C60-4135-8A61-7853C5254008}" type="presParOf" srcId="{21B2BCE8-470C-4505-93DC-36DDE14B2DFF}" destId="{D737B785-468C-4A0C-9BAF-B33CE9B38ADA}" srcOrd="0" destOrd="0" presId="urn:microsoft.com/office/officeart/2005/8/layout/hList7#1"/>
    <dgm:cxn modelId="{89D970A0-6E46-4809-AE60-BDE62411E76E}" type="presParOf" srcId="{21B2BCE8-470C-4505-93DC-36DDE14B2DFF}" destId="{E3446D0B-132A-4581-B805-7D509ABBE1A9}" srcOrd="1" destOrd="0" presId="urn:microsoft.com/office/officeart/2005/8/layout/hList7#1"/>
    <dgm:cxn modelId="{B4245A2A-6431-413C-ABF5-8551847D9054}" type="presParOf" srcId="{E3446D0B-132A-4581-B805-7D509ABBE1A9}" destId="{F0280A93-2598-4B79-BCF2-5A74016DDAA6}" srcOrd="0" destOrd="0" presId="urn:microsoft.com/office/officeart/2005/8/layout/hList7#1"/>
    <dgm:cxn modelId="{7ACA20BB-7163-4ABB-A6A8-8DE71494846E}" type="presParOf" srcId="{F0280A93-2598-4B79-BCF2-5A74016DDAA6}" destId="{3325B67F-1C1F-4C7F-87F7-63A9F5F04916}" srcOrd="0" destOrd="0" presId="urn:microsoft.com/office/officeart/2005/8/layout/hList7#1"/>
    <dgm:cxn modelId="{8F35D427-EAAF-4E7F-B4E2-E45AAD3ABD8F}" type="presParOf" srcId="{F0280A93-2598-4B79-BCF2-5A74016DDAA6}" destId="{5A6B1BA2-8CEC-4075-979B-58B751678363}" srcOrd="1" destOrd="0" presId="urn:microsoft.com/office/officeart/2005/8/layout/hList7#1"/>
    <dgm:cxn modelId="{FC4B540C-FEB8-42BF-AFFF-27ABC43621D0}" type="presParOf" srcId="{F0280A93-2598-4B79-BCF2-5A74016DDAA6}" destId="{E679BF5D-7D68-48F1-9595-1ED90F266B6A}" srcOrd="2" destOrd="0" presId="urn:microsoft.com/office/officeart/2005/8/layout/hList7#1"/>
    <dgm:cxn modelId="{B5F6B2B3-231B-461D-A831-52BAE28AC04B}" type="presParOf" srcId="{F0280A93-2598-4B79-BCF2-5A74016DDAA6}" destId="{1B13010B-D7B8-48A4-9EA8-0FF90A870D10}" srcOrd="3" destOrd="0" presId="urn:microsoft.com/office/officeart/2005/8/layout/hList7#1"/>
    <dgm:cxn modelId="{2A7D27C1-219C-4091-8DCA-B857D6C686DD}" type="presParOf" srcId="{E3446D0B-132A-4581-B805-7D509ABBE1A9}" destId="{A40BD255-8246-4A86-AC24-6E13AC11D8D0}" srcOrd="1" destOrd="0" presId="urn:microsoft.com/office/officeart/2005/8/layout/hList7#1"/>
    <dgm:cxn modelId="{EB028F38-EACA-4640-9156-CF9032A7EF34}" type="presParOf" srcId="{E3446D0B-132A-4581-B805-7D509ABBE1A9}" destId="{B4EC43FF-F280-4D81-B573-0BBE26119323}" srcOrd="2" destOrd="0" presId="urn:microsoft.com/office/officeart/2005/8/layout/hList7#1"/>
    <dgm:cxn modelId="{76FE2118-FF28-4DC9-8A8A-B49FB125CBFE}" type="presParOf" srcId="{B4EC43FF-F280-4D81-B573-0BBE26119323}" destId="{4C98858D-9DCD-4D61-A6D2-9C95CB504251}" srcOrd="0" destOrd="0" presId="urn:microsoft.com/office/officeart/2005/8/layout/hList7#1"/>
    <dgm:cxn modelId="{C6222A37-8884-46EA-8872-82B4244A8128}" type="presParOf" srcId="{B4EC43FF-F280-4D81-B573-0BBE26119323}" destId="{1DFC81E9-AEE7-4738-A0AB-51EC388659CE}" srcOrd="1" destOrd="0" presId="urn:microsoft.com/office/officeart/2005/8/layout/hList7#1"/>
    <dgm:cxn modelId="{6D179E3F-9E77-4D13-A09F-EDEDF8C58FCF}" type="presParOf" srcId="{B4EC43FF-F280-4D81-B573-0BBE26119323}" destId="{5642C667-2035-465B-88FA-BD5286D1ED4A}" srcOrd="2" destOrd="0" presId="urn:microsoft.com/office/officeart/2005/8/layout/hList7#1"/>
    <dgm:cxn modelId="{63EDDFCB-154B-431E-850E-E874746E6966}" type="presParOf" srcId="{B4EC43FF-F280-4D81-B573-0BBE26119323}" destId="{3606B1B6-912D-4BB2-940E-606747701328}" srcOrd="3" destOrd="0" presId="urn:microsoft.com/office/officeart/2005/8/layout/hList7#1"/>
    <dgm:cxn modelId="{0D94C501-B74C-419B-A196-0E24F249A630}" type="presParOf" srcId="{E3446D0B-132A-4581-B805-7D509ABBE1A9}" destId="{6FCB4B09-5AE8-4BCF-9C2E-5DB02F534E9D}" srcOrd="3" destOrd="0" presId="urn:microsoft.com/office/officeart/2005/8/layout/hList7#1"/>
    <dgm:cxn modelId="{CBB87F29-3280-423E-8247-5DE01A63BA58}" type="presParOf" srcId="{E3446D0B-132A-4581-B805-7D509ABBE1A9}" destId="{552AA70C-A20B-4D1F-9285-6CFC3143FB01}" srcOrd="4" destOrd="0" presId="urn:microsoft.com/office/officeart/2005/8/layout/hList7#1"/>
    <dgm:cxn modelId="{F5DB21C8-32C2-42B3-910D-1E8F9CFB9753}" type="presParOf" srcId="{552AA70C-A20B-4D1F-9285-6CFC3143FB01}" destId="{84406800-1B15-4073-9BE5-7AED3F8CD968}" srcOrd="0" destOrd="0" presId="urn:microsoft.com/office/officeart/2005/8/layout/hList7#1"/>
    <dgm:cxn modelId="{2391190D-7805-48F3-A92D-D2352708628C}" type="presParOf" srcId="{552AA70C-A20B-4D1F-9285-6CFC3143FB01}" destId="{80C2ACF9-BD38-4248-9C5A-D57702DCA3FA}" srcOrd="1" destOrd="0" presId="urn:microsoft.com/office/officeart/2005/8/layout/hList7#1"/>
    <dgm:cxn modelId="{EBA766D0-52DC-4BFE-BA0E-B76904A52288}" type="presParOf" srcId="{552AA70C-A20B-4D1F-9285-6CFC3143FB01}" destId="{A550690B-CD28-43E2-88E8-918DBD12128C}" srcOrd="2" destOrd="0" presId="urn:microsoft.com/office/officeart/2005/8/layout/hList7#1"/>
    <dgm:cxn modelId="{18D3CC98-DCFC-40C6-A700-B2919893E7CE}" type="presParOf" srcId="{552AA70C-A20B-4D1F-9285-6CFC3143FB01}" destId="{693F3127-73CA-4418-9BEB-76AC94A2C0E0}" srcOrd="3" destOrd="0" presId="urn:microsoft.com/office/officeart/2005/8/layout/hList7#1"/>
  </dgm:cxnLst>
  <dgm:bg/>
  <dgm:whole/>
  <dgm:extLst>
    <a:ext uri="http://schemas.microsoft.com/office/drawing/2008/diagram">
      <dsp:dataModelExt xmlns:dsp="http://schemas.microsoft.com/office/drawing/2008/diagram" relId="rId9" minVer="http://schemas.openxmlformats.org/drawingml/2006/diagram"/>
    </a:ext>
    <a:ext uri="{C62137D5-CB1D-491B-B009-E17868A290BF}">
      <dgm14:recolorImg xmlns:dgm14="http://schemas.microsoft.com/office/drawing/2010/diagram" val="1"/>
    </a:ext>
  </dgm:extLst>
</dgm:dataModel>
</file>

<file path=ppt/diagrams/data10.xml><?xml version="1.0" encoding="utf-8"?>
<dgm:dataModel xmlns:dgm="http://schemas.openxmlformats.org/drawingml/2006/diagram" xmlns:a="http://schemas.openxmlformats.org/drawingml/2006/main">
  <dgm:ptLst>
    <dgm:pt modelId="{F37249FB-E124-4EBD-BF17-340DEBB56157}"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n-US"/>
        </a:p>
      </dgm:t>
    </dgm:pt>
    <dgm:pt modelId="{AAA1C6BD-E32C-4040-B960-0D6C8ABC0160}">
      <dgm:prSet/>
      <dgm:spPr/>
      <dgm:t>
        <a:bodyPr/>
        <a:lstStyle/>
        <a:p>
          <a:r>
            <a:rPr lang="en-US" b="0" i="0"/>
            <a:t>Food insecurity, housing instability, underinsured, under-resourced living areas is associated with increased risk of hypoglycemia-related emergency department visits</a:t>
          </a:r>
          <a:endParaRPr lang="en-US"/>
        </a:p>
      </dgm:t>
    </dgm:pt>
    <dgm:pt modelId="{00848FB9-3D0C-4E0B-91C6-B876F5A1F54C}" type="parTrans" cxnId="{E2C86513-CBF6-4A32-A24B-2D8DFE7DDE4B}">
      <dgm:prSet/>
      <dgm:spPr/>
      <dgm:t>
        <a:bodyPr/>
        <a:lstStyle/>
        <a:p>
          <a:endParaRPr lang="en-US"/>
        </a:p>
      </dgm:t>
    </dgm:pt>
    <dgm:pt modelId="{4B9E1A3B-5AB5-4B16-9BA4-D6687C1594A4}" type="sibTrans" cxnId="{E2C86513-CBF6-4A32-A24B-2D8DFE7DDE4B}">
      <dgm:prSet/>
      <dgm:spPr/>
      <dgm:t>
        <a:bodyPr/>
        <a:lstStyle/>
        <a:p>
          <a:endParaRPr lang="en-US"/>
        </a:p>
      </dgm:t>
    </dgm:pt>
    <dgm:pt modelId="{A39B4ECF-BF92-4935-90DA-A849855B8436}">
      <dgm:prSet/>
      <dgm:spPr/>
      <dgm:t>
        <a:bodyPr/>
        <a:lstStyle/>
        <a:p>
          <a:r>
            <a:rPr lang="en-US" dirty="0"/>
            <a:t>Identify if fasting part of religious observances</a:t>
          </a:r>
        </a:p>
      </dgm:t>
    </dgm:pt>
    <dgm:pt modelId="{42454ECF-610A-40E0-9A0B-413234B4C087}" type="parTrans" cxnId="{1C04BB5F-F1DD-46B8-AC2E-BC80161EB18E}">
      <dgm:prSet/>
      <dgm:spPr/>
      <dgm:t>
        <a:bodyPr/>
        <a:lstStyle/>
        <a:p>
          <a:endParaRPr lang="en-US"/>
        </a:p>
      </dgm:t>
    </dgm:pt>
    <dgm:pt modelId="{04AE2EE3-3877-46B3-9F4B-8FD3F7CEF2AF}" type="sibTrans" cxnId="{1C04BB5F-F1DD-46B8-AC2E-BC80161EB18E}">
      <dgm:prSet/>
      <dgm:spPr/>
      <dgm:t>
        <a:bodyPr/>
        <a:lstStyle/>
        <a:p>
          <a:endParaRPr lang="en-US"/>
        </a:p>
      </dgm:t>
    </dgm:pt>
    <dgm:pt modelId="{D3907174-F24A-46BB-A22A-DCED80F598D8}">
      <dgm:prSet/>
      <dgm:spPr/>
      <dgm:t>
        <a:bodyPr/>
        <a:lstStyle/>
        <a:p>
          <a:r>
            <a:rPr lang="en-US"/>
            <a:t>Young children and older adults at highest risk</a:t>
          </a:r>
        </a:p>
      </dgm:t>
    </dgm:pt>
    <dgm:pt modelId="{7BB6FD67-B047-4975-B09F-2D94885F2142}" type="parTrans" cxnId="{3149E721-2DD4-42AD-AC16-94FC5AA4A3E2}">
      <dgm:prSet/>
      <dgm:spPr/>
      <dgm:t>
        <a:bodyPr/>
        <a:lstStyle/>
        <a:p>
          <a:endParaRPr lang="en-US"/>
        </a:p>
      </dgm:t>
    </dgm:pt>
    <dgm:pt modelId="{03ACA1F9-3C24-45EB-8986-95682EB2D13A}" type="sibTrans" cxnId="{3149E721-2DD4-42AD-AC16-94FC5AA4A3E2}">
      <dgm:prSet/>
      <dgm:spPr/>
      <dgm:t>
        <a:bodyPr/>
        <a:lstStyle/>
        <a:p>
          <a:endParaRPr lang="en-US"/>
        </a:p>
      </dgm:t>
    </dgm:pt>
    <dgm:pt modelId="{12134FA6-C138-48A7-BDA0-508A91F20C73}">
      <dgm:prSet/>
      <dgm:spPr/>
      <dgm:t>
        <a:bodyPr/>
        <a:lstStyle/>
        <a:p>
          <a:r>
            <a:rPr lang="en-US" b="0" i="0"/>
            <a:t>Insulin pumps with automated low-glucose suspend and automated insulin delivery systems have been shown to be effective in reducing hypoglycemia in type 1 diabetes</a:t>
          </a:r>
          <a:endParaRPr lang="en-US"/>
        </a:p>
      </dgm:t>
    </dgm:pt>
    <dgm:pt modelId="{FDAE37B8-FC24-4E44-8097-46612936F830}" type="parTrans" cxnId="{968B2ED5-BB85-4CD0-80E7-3C4CFD3E07BB}">
      <dgm:prSet/>
      <dgm:spPr/>
      <dgm:t>
        <a:bodyPr/>
        <a:lstStyle/>
        <a:p>
          <a:endParaRPr lang="en-US"/>
        </a:p>
      </dgm:t>
    </dgm:pt>
    <dgm:pt modelId="{B5D34863-98EC-47F4-97A6-A90EEE191E3B}" type="sibTrans" cxnId="{968B2ED5-BB85-4CD0-80E7-3C4CFD3E07BB}">
      <dgm:prSet/>
      <dgm:spPr/>
      <dgm:t>
        <a:bodyPr/>
        <a:lstStyle/>
        <a:p>
          <a:endParaRPr lang="en-US"/>
        </a:p>
      </dgm:t>
    </dgm:pt>
    <dgm:pt modelId="{BDAF4020-4236-440F-8BBD-DCE3B23697F8}" type="pres">
      <dgm:prSet presAssocID="{F37249FB-E124-4EBD-BF17-340DEBB56157}" presName="vert0" presStyleCnt="0">
        <dgm:presLayoutVars>
          <dgm:dir/>
          <dgm:animOne val="branch"/>
          <dgm:animLvl val="lvl"/>
        </dgm:presLayoutVars>
      </dgm:prSet>
      <dgm:spPr/>
    </dgm:pt>
    <dgm:pt modelId="{DE199D17-4EB5-4924-A986-ADBBA43FE192}" type="pres">
      <dgm:prSet presAssocID="{AAA1C6BD-E32C-4040-B960-0D6C8ABC0160}" presName="thickLine" presStyleLbl="alignNode1" presStyleIdx="0" presStyleCnt="4"/>
      <dgm:spPr/>
    </dgm:pt>
    <dgm:pt modelId="{1A04B29D-5AC0-40FF-9DE7-878A80102328}" type="pres">
      <dgm:prSet presAssocID="{AAA1C6BD-E32C-4040-B960-0D6C8ABC0160}" presName="horz1" presStyleCnt="0"/>
      <dgm:spPr/>
    </dgm:pt>
    <dgm:pt modelId="{612AE73C-6F71-4305-AADB-B7E2B75E47F0}" type="pres">
      <dgm:prSet presAssocID="{AAA1C6BD-E32C-4040-B960-0D6C8ABC0160}" presName="tx1" presStyleLbl="revTx" presStyleIdx="0" presStyleCnt="4"/>
      <dgm:spPr/>
    </dgm:pt>
    <dgm:pt modelId="{6E2C008D-95C1-4EED-9625-A328E42D33C6}" type="pres">
      <dgm:prSet presAssocID="{AAA1C6BD-E32C-4040-B960-0D6C8ABC0160}" presName="vert1" presStyleCnt="0"/>
      <dgm:spPr/>
    </dgm:pt>
    <dgm:pt modelId="{BCD409EB-1EDC-4A49-B3BF-7747A19F910D}" type="pres">
      <dgm:prSet presAssocID="{A39B4ECF-BF92-4935-90DA-A849855B8436}" presName="thickLine" presStyleLbl="alignNode1" presStyleIdx="1" presStyleCnt="4"/>
      <dgm:spPr/>
    </dgm:pt>
    <dgm:pt modelId="{3B43BAF0-BBB7-47DD-9169-6862E48B173A}" type="pres">
      <dgm:prSet presAssocID="{A39B4ECF-BF92-4935-90DA-A849855B8436}" presName="horz1" presStyleCnt="0"/>
      <dgm:spPr/>
    </dgm:pt>
    <dgm:pt modelId="{9D09718B-F78E-4962-B283-D1C25C95208E}" type="pres">
      <dgm:prSet presAssocID="{A39B4ECF-BF92-4935-90DA-A849855B8436}" presName="tx1" presStyleLbl="revTx" presStyleIdx="1" presStyleCnt="4"/>
      <dgm:spPr/>
    </dgm:pt>
    <dgm:pt modelId="{B8C2B4EF-2B1A-479C-844C-5E74D4CF266B}" type="pres">
      <dgm:prSet presAssocID="{A39B4ECF-BF92-4935-90DA-A849855B8436}" presName="vert1" presStyleCnt="0"/>
      <dgm:spPr/>
    </dgm:pt>
    <dgm:pt modelId="{87B13E99-2151-4504-BE49-CF33F95C8AAB}" type="pres">
      <dgm:prSet presAssocID="{D3907174-F24A-46BB-A22A-DCED80F598D8}" presName="thickLine" presStyleLbl="alignNode1" presStyleIdx="2" presStyleCnt="4"/>
      <dgm:spPr/>
    </dgm:pt>
    <dgm:pt modelId="{8AB911E8-D157-4604-8068-66BE77AAEA3B}" type="pres">
      <dgm:prSet presAssocID="{D3907174-F24A-46BB-A22A-DCED80F598D8}" presName="horz1" presStyleCnt="0"/>
      <dgm:spPr/>
    </dgm:pt>
    <dgm:pt modelId="{317804F3-34D0-4E20-B641-BCED269559EB}" type="pres">
      <dgm:prSet presAssocID="{D3907174-F24A-46BB-A22A-DCED80F598D8}" presName="tx1" presStyleLbl="revTx" presStyleIdx="2" presStyleCnt="4"/>
      <dgm:spPr/>
    </dgm:pt>
    <dgm:pt modelId="{D5F3FCC9-082F-4A13-AF45-5D9BA40BAB81}" type="pres">
      <dgm:prSet presAssocID="{D3907174-F24A-46BB-A22A-DCED80F598D8}" presName="vert1" presStyleCnt="0"/>
      <dgm:spPr/>
    </dgm:pt>
    <dgm:pt modelId="{DFC969EF-87D5-4687-80AF-42CD0C25510E}" type="pres">
      <dgm:prSet presAssocID="{12134FA6-C138-48A7-BDA0-508A91F20C73}" presName="thickLine" presStyleLbl="alignNode1" presStyleIdx="3" presStyleCnt="4"/>
      <dgm:spPr/>
    </dgm:pt>
    <dgm:pt modelId="{F5E62758-6CCE-4B27-9E41-DEBB69D835D7}" type="pres">
      <dgm:prSet presAssocID="{12134FA6-C138-48A7-BDA0-508A91F20C73}" presName="horz1" presStyleCnt="0"/>
      <dgm:spPr/>
    </dgm:pt>
    <dgm:pt modelId="{5668B740-782A-4E2B-949A-2A5F7EB620CD}" type="pres">
      <dgm:prSet presAssocID="{12134FA6-C138-48A7-BDA0-508A91F20C73}" presName="tx1" presStyleLbl="revTx" presStyleIdx="3" presStyleCnt="4"/>
      <dgm:spPr/>
    </dgm:pt>
    <dgm:pt modelId="{A6418E78-51C6-420A-9CFE-A803409A7349}" type="pres">
      <dgm:prSet presAssocID="{12134FA6-C138-48A7-BDA0-508A91F20C73}" presName="vert1" presStyleCnt="0"/>
      <dgm:spPr/>
    </dgm:pt>
  </dgm:ptLst>
  <dgm:cxnLst>
    <dgm:cxn modelId="{C9EF2306-06B9-4EFB-80D9-661D8EEAAD8F}" type="presOf" srcId="{12134FA6-C138-48A7-BDA0-508A91F20C73}" destId="{5668B740-782A-4E2B-949A-2A5F7EB620CD}" srcOrd="0" destOrd="0" presId="urn:microsoft.com/office/officeart/2008/layout/LinedList"/>
    <dgm:cxn modelId="{E2C86513-CBF6-4A32-A24B-2D8DFE7DDE4B}" srcId="{F37249FB-E124-4EBD-BF17-340DEBB56157}" destId="{AAA1C6BD-E32C-4040-B960-0D6C8ABC0160}" srcOrd="0" destOrd="0" parTransId="{00848FB9-3D0C-4E0B-91C6-B876F5A1F54C}" sibTransId="{4B9E1A3B-5AB5-4B16-9BA4-D6687C1594A4}"/>
    <dgm:cxn modelId="{3149E721-2DD4-42AD-AC16-94FC5AA4A3E2}" srcId="{F37249FB-E124-4EBD-BF17-340DEBB56157}" destId="{D3907174-F24A-46BB-A22A-DCED80F598D8}" srcOrd="2" destOrd="0" parTransId="{7BB6FD67-B047-4975-B09F-2D94885F2142}" sibTransId="{03ACA1F9-3C24-45EB-8986-95682EB2D13A}"/>
    <dgm:cxn modelId="{C686D039-7161-4EEB-8A7F-DA447E4AF545}" type="presOf" srcId="{F37249FB-E124-4EBD-BF17-340DEBB56157}" destId="{BDAF4020-4236-440F-8BBD-DCE3B23697F8}" srcOrd="0" destOrd="0" presId="urn:microsoft.com/office/officeart/2008/layout/LinedList"/>
    <dgm:cxn modelId="{1C04BB5F-F1DD-46B8-AC2E-BC80161EB18E}" srcId="{F37249FB-E124-4EBD-BF17-340DEBB56157}" destId="{A39B4ECF-BF92-4935-90DA-A849855B8436}" srcOrd="1" destOrd="0" parTransId="{42454ECF-610A-40E0-9A0B-413234B4C087}" sibTransId="{04AE2EE3-3877-46B3-9F4B-8FD3F7CEF2AF}"/>
    <dgm:cxn modelId="{A673857B-742D-4931-8E17-AC8DFFB148EC}" type="presOf" srcId="{D3907174-F24A-46BB-A22A-DCED80F598D8}" destId="{317804F3-34D0-4E20-B641-BCED269559EB}" srcOrd="0" destOrd="0" presId="urn:microsoft.com/office/officeart/2008/layout/LinedList"/>
    <dgm:cxn modelId="{E2263EA2-5833-4E7C-BA8A-CC8EC76072C6}" type="presOf" srcId="{AAA1C6BD-E32C-4040-B960-0D6C8ABC0160}" destId="{612AE73C-6F71-4305-AADB-B7E2B75E47F0}" srcOrd="0" destOrd="0" presId="urn:microsoft.com/office/officeart/2008/layout/LinedList"/>
    <dgm:cxn modelId="{8B96EAC1-F5B2-4503-BE7D-F8894596B8CF}" type="presOf" srcId="{A39B4ECF-BF92-4935-90DA-A849855B8436}" destId="{9D09718B-F78E-4962-B283-D1C25C95208E}" srcOrd="0" destOrd="0" presId="urn:microsoft.com/office/officeart/2008/layout/LinedList"/>
    <dgm:cxn modelId="{968B2ED5-BB85-4CD0-80E7-3C4CFD3E07BB}" srcId="{F37249FB-E124-4EBD-BF17-340DEBB56157}" destId="{12134FA6-C138-48A7-BDA0-508A91F20C73}" srcOrd="3" destOrd="0" parTransId="{FDAE37B8-FC24-4E44-8097-46612936F830}" sibTransId="{B5D34863-98EC-47F4-97A6-A90EEE191E3B}"/>
    <dgm:cxn modelId="{23825DDE-794D-446F-8127-3490DEC21064}" type="presParOf" srcId="{BDAF4020-4236-440F-8BBD-DCE3B23697F8}" destId="{DE199D17-4EB5-4924-A986-ADBBA43FE192}" srcOrd="0" destOrd="0" presId="urn:microsoft.com/office/officeart/2008/layout/LinedList"/>
    <dgm:cxn modelId="{9E92CDAE-0BE5-4677-B8AC-F050A87AEA6B}" type="presParOf" srcId="{BDAF4020-4236-440F-8BBD-DCE3B23697F8}" destId="{1A04B29D-5AC0-40FF-9DE7-878A80102328}" srcOrd="1" destOrd="0" presId="urn:microsoft.com/office/officeart/2008/layout/LinedList"/>
    <dgm:cxn modelId="{0B9645E1-06D8-4EAA-86FD-A5EE75012EFB}" type="presParOf" srcId="{1A04B29D-5AC0-40FF-9DE7-878A80102328}" destId="{612AE73C-6F71-4305-AADB-B7E2B75E47F0}" srcOrd="0" destOrd="0" presId="urn:microsoft.com/office/officeart/2008/layout/LinedList"/>
    <dgm:cxn modelId="{EA6006C2-82E7-4B22-A0D1-64BDEACF1981}" type="presParOf" srcId="{1A04B29D-5AC0-40FF-9DE7-878A80102328}" destId="{6E2C008D-95C1-4EED-9625-A328E42D33C6}" srcOrd="1" destOrd="0" presId="urn:microsoft.com/office/officeart/2008/layout/LinedList"/>
    <dgm:cxn modelId="{18771A29-A36D-4D89-B3CA-59B2C40B2176}" type="presParOf" srcId="{BDAF4020-4236-440F-8BBD-DCE3B23697F8}" destId="{BCD409EB-1EDC-4A49-B3BF-7747A19F910D}" srcOrd="2" destOrd="0" presId="urn:microsoft.com/office/officeart/2008/layout/LinedList"/>
    <dgm:cxn modelId="{6F3D4FA3-77CB-4467-B610-D0A53F05E9B1}" type="presParOf" srcId="{BDAF4020-4236-440F-8BBD-DCE3B23697F8}" destId="{3B43BAF0-BBB7-47DD-9169-6862E48B173A}" srcOrd="3" destOrd="0" presId="urn:microsoft.com/office/officeart/2008/layout/LinedList"/>
    <dgm:cxn modelId="{F61152B8-FA09-4873-A306-D03C427C03F1}" type="presParOf" srcId="{3B43BAF0-BBB7-47DD-9169-6862E48B173A}" destId="{9D09718B-F78E-4962-B283-D1C25C95208E}" srcOrd="0" destOrd="0" presId="urn:microsoft.com/office/officeart/2008/layout/LinedList"/>
    <dgm:cxn modelId="{1240131D-3B94-4BC8-A5CA-F006CFDF422D}" type="presParOf" srcId="{3B43BAF0-BBB7-47DD-9169-6862E48B173A}" destId="{B8C2B4EF-2B1A-479C-844C-5E74D4CF266B}" srcOrd="1" destOrd="0" presId="urn:microsoft.com/office/officeart/2008/layout/LinedList"/>
    <dgm:cxn modelId="{85701513-12E4-45DE-9830-7599FC29B7F9}" type="presParOf" srcId="{BDAF4020-4236-440F-8BBD-DCE3B23697F8}" destId="{87B13E99-2151-4504-BE49-CF33F95C8AAB}" srcOrd="4" destOrd="0" presId="urn:microsoft.com/office/officeart/2008/layout/LinedList"/>
    <dgm:cxn modelId="{F16A79DE-0A19-4E15-86B2-B6B624A4FE5A}" type="presParOf" srcId="{BDAF4020-4236-440F-8BBD-DCE3B23697F8}" destId="{8AB911E8-D157-4604-8068-66BE77AAEA3B}" srcOrd="5" destOrd="0" presId="urn:microsoft.com/office/officeart/2008/layout/LinedList"/>
    <dgm:cxn modelId="{FB3C134B-CB82-4696-8363-2C941BDAB3CA}" type="presParOf" srcId="{8AB911E8-D157-4604-8068-66BE77AAEA3B}" destId="{317804F3-34D0-4E20-B641-BCED269559EB}" srcOrd="0" destOrd="0" presId="urn:microsoft.com/office/officeart/2008/layout/LinedList"/>
    <dgm:cxn modelId="{45328109-C772-4F1E-871F-5440062654BD}" type="presParOf" srcId="{8AB911E8-D157-4604-8068-66BE77AAEA3B}" destId="{D5F3FCC9-082F-4A13-AF45-5D9BA40BAB81}" srcOrd="1" destOrd="0" presId="urn:microsoft.com/office/officeart/2008/layout/LinedList"/>
    <dgm:cxn modelId="{0A7733D8-018F-49AA-A135-B34668ACADB4}" type="presParOf" srcId="{BDAF4020-4236-440F-8BBD-DCE3B23697F8}" destId="{DFC969EF-87D5-4687-80AF-42CD0C25510E}" srcOrd="6" destOrd="0" presId="urn:microsoft.com/office/officeart/2008/layout/LinedList"/>
    <dgm:cxn modelId="{E7AA6A5C-73BC-4354-BD86-25C09C4041D7}" type="presParOf" srcId="{BDAF4020-4236-440F-8BBD-DCE3B23697F8}" destId="{F5E62758-6CCE-4B27-9E41-DEBB69D835D7}" srcOrd="7" destOrd="0" presId="urn:microsoft.com/office/officeart/2008/layout/LinedList"/>
    <dgm:cxn modelId="{0B5B2182-DE0E-4DA7-8100-7F242A17C889}" type="presParOf" srcId="{F5E62758-6CCE-4B27-9E41-DEBB69D835D7}" destId="{5668B740-782A-4E2B-949A-2A5F7EB620CD}" srcOrd="0" destOrd="0" presId="urn:microsoft.com/office/officeart/2008/layout/LinedList"/>
    <dgm:cxn modelId="{0E8D5103-2CFD-4F29-86DA-A54F1E1F0207}" type="presParOf" srcId="{F5E62758-6CCE-4B27-9E41-DEBB69D835D7}" destId="{A6418E78-51C6-420A-9CFE-A803409A7349}"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878D4F77-09B6-4CBA-9B5B-DF869A3A8E87}" type="doc">
      <dgm:prSet loTypeId="urn:microsoft.com/office/officeart/2018/2/layout/IconVerticalSolidList" loCatId="icon" qsTypeId="urn:microsoft.com/office/officeart/2005/8/quickstyle/simple1" qsCatId="simple" csTypeId="urn:microsoft.com/office/officeart/2005/8/colors/accent2_2" csCatId="accent2" phldr="1"/>
      <dgm:spPr/>
      <dgm:t>
        <a:bodyPr/>
        <a:lstStyle/>
        <a:p>
          <a:endParaRPr lang="en-US"/>
        </a:p>
      </dgm:t>
    </dgm:pt>
    <dgm:pt modelId="{F9C63721-A6A9-4641-80AA-CC4C27C5729A}">
      <dgm:prSet/>
      <dgm:spPr/>
      <dgm:t>
        <a:bodyPr/>
        <a:lstStyle/>
        <a:p>
          <a:r>
            <a:rPr lang="en-US"/>
            <a:t>'Type 3 Diabetes' reflects the link between metabolic and brain health</a:t>
          </a:r>
        </a:p>
      </dgm:t>
    </dgm:pt>
    <dgm:pt modelId="{CAB46E10-330A-458F-B1EB-34ADC77C6D0B}" type="parTrans" cxnId="{7F5FC480-3932-421E-AAEE-8DADF7827851}">
      <dgm:prSet/>
      <dgm:spPr/>
      <dgm:t>
        <a:bodyPr/>
        <a:lstStyle/>
        <a:p>
          <a:endParaRPr lang="en-US"/>
        </a:p>
      </dgm:t>
    </dgm:pt>
    <dgm:pt modelId="{36B0E5CE-A05F-4E6F-AF75-C749AE7F4ACF}" type="sibTrans" cxnId="{7F5FC480-3932-421E-AAEE-8DADF7827851}">
      <dgm:prSet/>
      <dgm:spPr/>
      <dgm:t>
        <a:bodyPr/>
        <a:lstStyle/>
        <a:p>
          <a:endParaRPr lang="en-US"/>
        </a:p>
      </dgm:t>
    </dgm:pt>
    <dgm:pt modelId="{03F1D7CF-887A-4FF7-93D2-8B0F7B9330C2}">
      <dgm:prSet/>
      <dgm:spPr/>
      <dgm:t>
        <a:bodyPr/>
        <a:lstStyle/>
        <a:p>
          <a:r>
            <a:rPr lang="en-US"/>
            <a:t>Early intervention can support cognitive function</a:t>
          </a:r>
        </a:p>
      </dgm:t>
    </dgm:pt>
    <dgm:pt modelId="{AAC750CD-411A-496D-9696-A8201469BBEB}" type="parTrans" cxnId="{3BB78D52-C8E3-49B5-9ABA-1140BAD2C246}">
      <dgm:prSet/>
      <dgm:spPr/>
      <dgm:t>
        <a:bodyPr/>
        <a:lstStyle/>
        <a:p>
          <a:endParaRPr lang="en-US"/>
        </a:p>
      </dgm:t>
    </dgm:pt>
    <dgm:pt modelId="{6F76ACFC-EDD3-4410-A917-5514E93AB6AD}" type="sibTrans" cxnId="{3BB78D52-C8E3-49B5-9ABA-1140BAD2C246}">
      <dgm:prSet/>
      <dgm:spPr/>
      <dgm:t>
        <a:bodyPr/>
        <a:lstStyle/>
        <a:p>
          <a:endParaRPr lang="en-US"/>
        </a:p>
      </dgm:t>
    </dgm:pt>
    <dgm:pt modelId="{FF61C44B-4CEF-4F2A-9D08-18841B97DFB1}">
      <dgm:prSet/>
      <dgm:spPr/>
      <dgm:t>
        <a:bodyPr/>
        <a:lstStyle/>
        <a:p>
          <a:r>
            <a:rPr lang="en-US"/>
            <a:t>Encourages whole-person, compassionate care</a:t>
          </a:r>
        </a:p>
      </dgm:t>
    </dgm:pt>
    <dgm:pt modelId="{92252A96-3E58-4F84-909D-9A3AB2F3A079}" type="parTrans" cxnId="{DC806AAE-B64C-4461-98CE-28C196C38EDF}">
      <dgm:prSet/>
      <dgm:spPr/>
      <dgm:t>
        <a:bodyPr/>
        <a:lstStyle/>
        <a:p>
          <a:endParaRPr lang="en-US"/>
        </a:p>
      </dgm:t>
    </dgm:pt>
    <dgm:pt modelId="{73E79F79-1745-4BB5-827A-C922466CBE7E}" type="sibTrans" cxnId="{DC806AAE-B64C-4461-98CE-28C196C38EDF}">
      <dgm:prSet/>
      <dgm:spPr/>
      <dgm:t>
        <a:bodyPr/>
        <a:lstStyle/>
        <a:p>
          <a:endParaRPr lang="en-US"/>
        </a:p>
      </dgm:t>
    </dgm:pt>
    <dgm:pt modelId="{BF745BE9-2699-4EF7-B407-4DDA9547E274}" type="pres">
      <dgm:prSet presAssocID="{878D4F77-09B6-4CBA-9B5B-DF869A3A8E87}" presName="root" presStyleCnt="0">
        <dgm:presLayoutVars>
          <dgm:dir/>
          <dgm:resizeHandles val="exact"/>
        </dgm:presLayoutVars>
      </dgm:prSet>
      <dgm:spPr/>
    </dgm:pt>
    <dgm:pt modelId="{C8819024-6051-4D00-807B-39D9709747AD}" type="pres">
      <dgm:prSet presAssocID="{F9C63721-A6A9-4641-80AA-CC4C27C5729A}" presName="compNode" presStyleCnt="0"/>
      <dgm:spPr/>
    </dgm:pt>
    <dgm:pt modelId="{068ED140-5BB1-487F-8B2C-14D2E2CEF617}" type="pres">
      <dgm:prSet presAssocID="{F9C63721-A6A9-4641-80AA-CC4C27C5729A}" presName="bgRect" presStyleLbl="bgShp" presStyleIdx="0" presStyleCnt="3"/>
      <dgm:spPr/>
    </dgm:pt>
    <dgm:pt modelId="{32266642-7ECD-4CD9-BF77-B543A09B4A58}" type="pres">
      <dgm:prSet presAssocID="{F9C63721-A6A9-4641-80AA-CC4C27C5729A}"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Brain"/>
        </a:ext>
      </dgm:extLst>
    </dgm:pt>
    <dgm:pt modelId="{3EBD90A0-DFE1-42AF-8FD7-57C8EBF309AE}" type="pres">
      <dgm:prSet presAssocID="{F9C63721-A6A9-4641-80AA-CC4C27C5729A}" presName="spaceRect" presStyleCnt="0"/>
      <dgm:spPr/>
    </dgm:pt>
    <dgm:pt modelId="{92C9347F-8078-4025-98BA-B4E964FDA6AA}" type="pres">
      <dgm:prSet presAssocID="{F9C63721-A6A9-4641-80AA-CC4C27C5729A}" presName="parTx" presStyleLbl="revTx" presStyleIdx="0" presStyleCnt="3">
        <dgm:presLayoutVars>
          <dgm:chMax val="0"/>
          <dgm:chPref val="0"/>
        </dgm:presLayoutVars>
      </dgm:prSet>
      <dgm:spPr/>
    </dgm:pt>
    <dgm:pt modelId="{1A11C95E-E2A9-4653-8F82-E194324A83D2}" type="pres">
      <dgm:prSet presAssocID="{36B0E5CE-A05F-4E6F-AF75-C749AE7F4ACF}" presName="sibTrans" presStyleCnt="0"/>
      <dgm:spPr/>
    </dgm:pt>
    <dgm:pt modelId="{D7DA61FD-2315-4912-8147-8C3292980FD6}" type="pres">
      <dgm:prSet presAssocID="{03F1D7CF-887A-4FF7-93D2-8B0F7B9330C2}" presName="compNode" presStyleCnt="0"/>
      <dgm:spPr/>
    </dgm:pt>
    <dgm:pt modelId="{AFDD0F69-26BA-4EBB-8537-F779C54B82DE}" type="pres">
      <dgm:prSet presAssocID="{03F1D7CF-887A-4FF7-93D2-8B0F7B9330C2}" presName="bgRect" presStyleLbl="bgShp" presStyleIdx="1" presStyleCnt="3"/>
      <dgm:spPr/>
    </dgm:pt>
    <dgm:pt modelId="{5FD9EE34-067F-48B7-AABA-6E17BC319046}" type="pres">
      <dgm:prSet presAssocID="{03F1D7CF-887A-4FF7-93D2-8B0F7B9330C2}"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Brain in head"/>
        </a:ext>
      </dgm:extLst>
    </dgm:pt>
    <dgm:pt modelId="{6E9C8F9F-3D65-46F7-AF8F-646BB3471009}" type="pres">
      <dgm:prSet presAssocID="{03F1D7CF-887A-4FF7-93D2-8B0F7B9330C2}" presName="spaceRect" presStyleCnt="0"/>
      <dgm:spPr/>
    </dgm:pt>
    <dgm:pt modelId="{E7B4B168-FF64-4326-9C17-BFF9EB316CAD}" type="pres">
      <dgm:prSet presAssocID="{03F1D7CF-887A-4FF7-93D2-8B0F7B9330C2}" presName="parTx" presStyleLbl="revTx" presStyleIdx="1" presStyleCnt="3">
        <dgm:presLayoutVars>
          <dgm:chMax val="0"/>
          <dgm:chPref val="0"/>
        </dgm:presLayoutVars>
      </dgm:prSet>
      <dgm:spPr/>
    </dgm:pt>
    <dgm:pt modelId="{BEE1CB26-DBFB-493A-B25F-3968CA3237B8}" type="pres">
      <dgm:prSet presAssocID="{6F76ACFC-EDD3-4410-A917-5514E93AB6AD}" presName="sibTrans" presStyleCnt="0"/>
      <dgm:spPr/>
    </dgm:pt>
    <dgm:pt modelId="{04F95E72-75C4-495D-8077-D6646AF9175E}" type="pres">
      <dgm:prSet presAssocID="{FF61C44B-4CEF-4F2A-9D08-18841B97DFB1}" presName="compNode" presStyleCnt="0"/>
      <dgm:spPr/>
    </dgm:pt>
    <dgm:pt modelId="{3FD64533-4BA8-44B1-B301-A9542BBDBD40}" type="pres">
      <dgm:prSet presAssocID="{FF61C44B-4CEF-4F2A-9D08-18841B97DFB1}" presName="bgRect" presStyleLbl="bgShp" presStyleIdx="2" presStyleCnt="3"/>
      <dgm:spPr/>
    </dgm:pt>
    <dgm:pt modelId="{2967EFB9-4D18-4E61-81F0-2B8D2C090808}" type="pres">
      <dgm:prSet presAssocID="{FF61C44B-4CEF-4F2A-9D08-18841B97DFB1}"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Heart"/>
        </a:ext>
      </dgm:extLst>
    </dgm:pt>
    <dgm:pt modelId="{544B4780-CC6C-43E3-8C4B-003230E0A217}" type="pres">
      <dgm:prSet presAssocID="{FF61C44B-4CEF-4F2A-9D08-18841B97DFB1}" presName="spaceRect" presStyleCnt="0"/>
      <dgm:spPr/>
    </dgm:pt>
    <dgm:pt modelId="{6305ED9D-1F02-4CDB-B2DF-CD9A9543E53C}" type="pres">
      <dgm:prSet presAssocID="{FF61C44B-4CEF-4F2A-9D08-18841B97DFB1}" presName="parTx" presStyleLbl="revTx" presStyleIdx="2" presStyleCnt="3">
        <dgm:presLayoutVars>
          <dgm:chMax val="0"/>
          <dgm:chPref val="0"/>
        </dgm:presLayoutVars>
      </dgm:prSet>
      <dgm:spPr/>
    </dgm:pt>
  </dgm:ptLst>
  <dgm:cxnLst>
    <dgm:cxn modelId="{2D6F712A-8CAA-4751-AB9C-2EF540DB53A6}" type="presOf" srcId="{FF61C44B-4CEF-4F2A-9D08-18841B97DFB1}" destId="{6305ED9D-1F02-4CDB-B2DF-CD9A9543E53C}" srcOrd="0" destOrd="0" presId="urn:microsoft.com/office/officeart/2018/2/layout/IconVerticalSolidList"/>
    <dgm:cxn modelId="{3BB78D52-C8E3-49B5-9ABA-1140BAD2C246}" srcId="{878D4F77-09B6-4CBA-9B5B-DF869A3A8E87}" destId="{03F1D7CF-887A-4FF7-93D2-8B0F7B9330C2}" srcOrd="1" destOrd="0" parTransId="{AAC750CD-411A-496D-9696-A8201469BBEB}" sibTransId="{6F76ACFC-EDD3-4410-A917-5514E93AB6AD}"/>
    <dgm:cxn modelId="{7F5FC480-3932-421E-AAEE-8DADF7827851}" srcId="{878D4F77-09B6-4CBA-9B5B-DF869A3A8E87}" destId="{F9C63721-A6A9-4641-80AA-CC4C27C5729A}" srcOrd="0" destOrd="0" parTransId="{CAB46E10-330A-458F-B1EB-34ADC77C6D0B}" sibTransId="{36B0E5CE-A05F-4E6F-AF75-C749AE7F4ACF}"/>
    <dgm:cxn modelId="{C1E9D38D-DAAE-438A-93AA-BF4F2A73E780}" type="presOf" srcId="{03F1D7CF-887A-4FF7-93D2-8B0F7B9330C2}" destId="{E7B4B168-FF64-4326-9C17-BFF9EB316CAD}" srcOrd="0" destOrd="0" presId="urn:microsoft.com/office/officeart/2018/2/layout/IconVerticalSolidList"/>
    <dgm:cxn modelId="{DC806AAE-B64C-4461-98CE-28C196C38EDF}" srcId="{878D4F77-09B6-4CBA-9B5B-DF869A3A8E87}" destId="{FF61C44B-4CEF-4F2A-9D08-18841B97DFB1}" srcOrd="2" destOrd="0" parTransId="{92252A96-3E58-4F84-909D-9A3AB2F3A079}" sibTransId="{73E79F79-1745-4BB5-827A-C922466CBE7E}"/>
    <dgm:cxn modelId="{5C9D8AC1-94E8-46EF-9AAE-7DCD169AFE91}" type="presOf" srcId="{878D4F77-09B6-4CBA-9B5B-DF869A3A8E87}" destId="{BF745BE9-2699-4EF7-B407-4DDA9547E274}" srcOrd="0" destOrd="0" presId="urn:microsoft.com/office/officeart/2018/2/layout/IconVerticalSolidList"/>
    <dgm:cxn modelId="{A39934EC-6F84-4F42-906E-B31592041A7C}" type="presOf" srcId="{F9C63721-A6A9-4641-80AA-CC4C27C5729A}" destId="{92C9347F-8078-4025-98BA-B4E964FDA6AA}" srcOrd="0" destOrd="0" presId="urn:microsoft.com/office/officeart/2018/2/layout/IconVerticalSolidList"/>
    <dgm:cxn modelId="{D4794E30-308F-4DC3-8D60-2394ACFA2E58}" type="presParOf" srcId="{BF745BE9-2699-4EF7-B407-4DDA9547E274}" destId="{C8819024-6051-4D00-807B-39D9709747AD}" srcOrd="0" destOrd="0" presId="urn:microsoft.com/office/officeart/2018/2/layout/IconVerticalSolidList"/>
    <dgm:cxn modelId="{4717A6C1-5174-490F-B435-FCFA38D4A321}" type="presParOf" srcId="{C8819024-6051-4D00-807B-39D9709747AD}" destId="{068ED140-5BB1-487F-8B2C-14D2E2CEF617}" srcOrd="0" destOrd="0" presId="urn:microsoft.com/office/officeart/2018/2/layout/IconVerticalSolidList"/>
    <dgm:cxn modelId="{AEF835DD-9549-4599-A4C2-EF0576147726}" type="presParOf" srcId="{C8819024-6051-4D00-807B-39D9709747AD}" destId="{32266642-7ECD-4CD9-BF77-B543A09B4A58}" srcOrd="1" destOrd="0" presId="urn:microsoft.com/office/officeart/2018/2/layout/IconVerticalSolidList"/>
    <dgm:cxn modelId="{F24D56DC-C09F-4FB3-B1C4-1AA64DD47F44}" type="presParOf" srcId="{C8819024-6051-4D00-807B-39D9709747AD}" destId="{3EBD90A0-DFE1-42AF-8FD7-57C8EBF309AE}" srcOrd="2" destOrd="0" presId="urn:microsoft.com/office/officeart/2018/2/layout/IconVerticalSolidList"/>
    <dgm:cxn modelId="{CCD6BC28-D55E-4966-B068-5FD9B91C3F81}" type="presParOf" srcId="{C8819024-6051-4D00-807B-39D9709747AD}" destId="{92C9347F-8078-4025-98BA-B4E964FDA6AA}" srcOrd="3" destOrd="0" presId="urn:microsoft.com/office/officeart/2018/2/layout/IconVerticalSolidList"/>
    <dgm:cxn modelId="{46B90434-696A-48E7-957B-305CB8A6A57F}" type="presParOf" srcId="{BF745BE9-2699-4EF7-B407-4DDA9547E274}" destId="{1A11C95E-E2A9-4653-8F82-E194324A83D2}" srcOrd="1" destOrd="0" presId="urn:microsoft.com/office/officeart/2018/2/layout/IconVerticalSolidList"/>
    <dgm:cxn modelId="{ADFB53C8-0310-4AB1-B9B6-79C5173C03FB}" type="presParOf" srcId="{BF745BE9-2699-4EF7-B407-4DDA9547E274}" destId="{D7DA61FD-2315-4912-8147-8C3292980FD6}" srcOrd="2" destOrd="0" presId="urn:microsoft.com/office/officeart/2018/2/layout/IconVerticalSolidList"/>
    <dgm:cxn modelId="{BEDDAE0B-12B1-4612-A648-DF0A9277FBF9}" type="presParOf" srcId="{D7DA61FD-2315-4912-8147-8C3292980FD6}" destId="{AFDD0F69-26BA-4EBB-8537-F779C54B82DE}" srcOrd="0" destOrd="0" presId="urn:microsoft.com/office/officeart/2018/2/layout/IconVerticalSolidList"/>
    <dgm:cxn modelId="{24F42351-D4DD-438B-A3C4-88B70F6D82D9}" type="presParOf" srcId="{D7DA61FD-2315-4912-8147-8C3292980FD6}" destId="{5FD9EE34-067F-48B7-AABA-6E17BC319046}" srcOrd="1" destOrd="0" presId="urn:microsoft.com/office/officeart/2018/2/layout/IconVerticalSolidList"/>
    <dgm:cxn modelId="{2295D509-C5A3-4923-A5FF-93826B801727}" type="presParOf" srcId="{D7DA61FD-2315-4912-8147-8C3292980FD6}" destId="{6E9C8F9F-3D65-46F7-AF8F-646BB3471009}" srcOrd="2" destOrd="0" presId="urn:microsoft.com/office/officeart/2018/2/layout/IconVerticalSolidList"/>
    <dgm:cxn modelId="{737D3771-38BA-4BA8-B1BD-657CD52F9CD5}" type="presParOf" srcId="{D7DA61FD-2315-4912-8147-8C3292980FD6}" destId="{E7B4B168-FF64-4326-9C17-BFF9EB316CAD}" srcOrd="3" destOrd="0" presId="urn:microsoft.com/office/officeart/2018/2/layout/IconVerticalSolidList"/>
    <dgm:cxn modelId="{0BD9D260-0F02-4B27-83AF-E000607157F0}" type="presParOf" srcId="{BF745BE9-2699-4EF7-B407-4DDA9547E274}" destId="{BEE1CB26-DBFB-493A-B25F-3968CA3237B8}" srcOrd="3" destOrd="0" presId="urn:microsoft.com/office/officeart/2018/2/layout/IconVerticalSolidList"/>
    <dgm:cxn modelId="{D2BA2301-8589-41C2-9A2C-1EF94CFDE412}" type="presParOf" srcId="{BF745BE9-2699-4EF7-B407-4DDA9547E274}" destId="{04F95E72-75C4-495D-8077-D6646AF9175E}" srcOrd="4" destOrd="0" presId="urn:microsoft.com/office/officeart/2018/2/layout/IconVerticalSolidList"/>
    <dgm:cxn modelId="{1604A4E6-4C85-424F-BAF1-5F767B0CC73F}" type="presParOf" srcId="{04F95E72-75C4-495D-8077-D6646AF9175E}" destId="{3FD64533-4BA8-44B1-B301-A9542BBDBD40}" srcOrd="0" destOrd="0" presId="urn:microsoft.com/office/officeart/2018/2/layout/IconVerticalSolidList"/>
    <dgm:cxn modelId="{C7163503-77C4-4A20-A374-80893AB72D6C}" type="presParOf" srcId="{04F95E72-75C4-495D-8077-D6646AF9175E}" destId="{2967EFB9-4D18-4E61-81F0-2B8D2C090808}" srcOrd="1" destOrd="0" presId="urn:microsoft.com/office/officeart/2018/2/layout/IconVerticalSolidList"/>
    <dgm:cxn modelId="{0EDC71D7-6B8C-4DCB-AD5E-33048EF2EF56}" type="presParOf" srcId="{04F95E72-75C4-495D-8077-D6646AF9175E}" destId="{544B4780-CC6C-43E3-8C4B-003230E0A217}" srcOrd="2" destOrd="0" presId="urn:microsoft.com/office/officeart/2018/2/layout/IconVerticalSolidList"/>
    <dgm:cxn modelId="{7E631D21-99B8-409F-BC62-D5AD221E909E}" type="presParOf" srcId="{04F95E72-75C4-495D-8077-D6646AF9175E}" destId="{6305ED9D-1F02-4CDB-B2DF-CD9A9543E53C}"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AC91ABD1-055C-4F8F-ADB6-3C4EB91D18F5}" type="doc">
      <dgm:prSet loTypeId="urn:microsoft.com/office/officeart/2005/8/layout/hList1" loCatId="list" qsTypeId="urn:microsoft.com/office/officeart/2005/8/quickstyle/simple2" qsCatId="simple" csTypeId="urn:microsoft.com/office/officeart/2005/8/colors/accent3_2" csCatId="accent3" phldr="1"/>
      <dgm:spPr/>
      <dgm:t>
        <a:bodyPr/>
        <a:lstStyle/>
        <a:p>
          <a:endParaRPr lang="en-US"/>
        </a:p>
      </dgm:t>
    </dgm:pt>
    <dgm:pt modelId="{22B3DEB3-EA32-4632-8D79-0926AFEC0F06}">
      <dgm:prSet/>
      <dgm:spPr/>
      <dgm:t>
        <a:bodyPr/>
        <a:lstStyle/>
        <a:p>
          <a:r>
            <a:rPr lang="en-US" dirty="0">
              <a:solidFill>
                <a:srgbClr val="0070C0"/>
              </a:solidFill>
            </a:rPr>
            <a:t>A1c less than 7% (individualize)</a:t>
          </a:r>
        </a:p>
      </dgm:t>
    </dgm:pt>
    <dgm:pt modelId="{349341ED-3DEE-4084-B06B-F57DD801CBEB}" type="parTrans" cxnId="{65180CEF-473B-46D8-872F-CB779EA1AC92}">
      <dgm:prSet/>
      <dgm:spPr/>
      <dgm:t>
        <a:bodyPr/>
        <a:lstStyle/>
        <a:p>
          <a:endParaRPr lang="en-US"/>
        </a:p>
      </dgm:t>
    </dgm:pt>
    <dgm:pt modelId="{2E345A7A-7716-4B21-B16E-9EB37604CC66}" type="sibTrans" cxnId="{65180CEF-473B-46D8-872F-CB779EA1AC92}">
      <dgm:prSet/>
      <dgm:spPr/>
      <dgm:t>
        <a:bodyPr/>
        <a:lstStyle/>
        <a:p>
          <a:endParaRPr lang="en-US"/>
        </a:p>
      </dgm:t>
    </dgm:pt>
    <dgm:pt modelId="{3999FB6B-3090-4FF8-9BD5-530459409A92}">
      <dgm:prSet custT="1"/>
      <dgm:spPr/>
      <dgm:t>
        <a:bodyPr/>
        <a:lstStyle/>
        <a:p>
          <a:r>
            <a:rPr lang="en-US" sz="2800" dirty="0"/>
            <a:t>Pre-meal BG 80-130</a:t>
          </a:r>
        </a:p>
      </dgm:t>
    </dgm:pt>
    <dgm:pt modelId="{C480BB37-0CBE-4543-9D61-5F444D14DAAA}" type="parTrans" cxnId="{0BF2DFE8-1C4C-44A0-AB83-92A1B8827CF2}">
      <dgm:prSet/>
      <dgm:spPr/>
      <dgm:t>
        <a:bodyPr/>
        <a:lstStyle/>
        <a:p>
          <a:endParaRPr lang="en-US"/>
        </a:p>
      </dgm:t>
    </dgm:pt>
    <dgm:pt modelId="{08A40A30-1F48-4C7B-B3F3-F8389A05E13A}" type="sibTrans" cxnId="{0BF2DFE8-1C4C-44A0-AB83-92A1B8827CF2}">
      <dgm:prSet/>
      <dgm:spPr/>
      <dgm:t>
        <a:bodyPr/>
        <a:lstStyle/>
        <a:p>
          <a:endParaRPr lang="en-US"/>
        </a:p>
      </dgm:t>
    </dgm:pt>
    <dgm:pt modelId="{EA04FFEB-9D34-4416-A8E3-0238ACEA3C71}">
      <dgm:prSet custT="1"/>
      <dgm:spPr/>
      <dgm:t>
        <a:bodyPr/>
        <a:lstStyle/>
        <a:p>
          <a:r>
            <a:rPr lang="en-US" sz="2800" dirty="0"/>
            <a:t>Post meal BG &lt;180</a:t>
          </a:r>
        </a:p>
      </dgm:t>
    </dgm:pt>
    <dgm:pt modelId="{8427D646-1A9E-49EA-A521-0C64CEB14999}" type="parTrans" cxnId="{6042363D-6F63-4F94-A16A-8DC11F352491}">
      <dgm:prSet/>
      <dgm:spPr/>
      <dgm:t>
        <a:bodyPr/>
        <a:lstStyle/>
        <a:p>
          <a:endParaRPr lang="en-US"/>
        </a:p>
      </dgm:t>
    </dgm:pt>
    <dgm:pt modelId="{80A46680-79DF-4EFC-B924-F62F818EF9AD}" type="sibTrans" cxnId="{6042363D-6F63-4F94-A16A-8DC11F352491}">
      <dgm:prSet/>
      <dgm:spPr/>
      <dgm:t>
        <a:bodyPr/>
        <a:lstStyle/>
        <a:p>
          <a:endParaRPr lang="en-US"/>
        </a:p>
      </dgm:t>
    </dgm:pt>
    <dgm:pt modelId="{517447EA-412B-4991-936E-33297EE3E48B}">
      <dgm:prSet custT="1"/>
      <dgm:spPr/>
      <dgm:t>
        <a:bodyPr/>
        <a:lstStyle/>
        <a:p>
          <a:r>
            <a:rPr lang="en-US" sz="2800" dirty="0"/>
            <a:t>Time in Range (70-180) 70% of time</a:t>
          </a:r>
        </a:p>
      </dgm:t>
    </dgm:pt>
    <dgm:pt modelId="{F6130BA8-AC4A-430E-A8B2-2AC4D6F57744}" type="parTrans" cxnId="{A3D3E2F7-F056-4A19-BDA8-532BDF611982}">
      <dgm:prSet/>
      <dgm:spPr/>
      <dgm:t>
        <a:bodyPr/>
        <a:lstStyle/>
        <a:p>
          <a:endParaRPr lang="en-US"/>
        </a:p>
      </dgm:t>
    </dgm:pt>
    <dgm:pt modelId="{B93019DB-91B4-4E0D-9B9C-EB2AF1EBB1E8}" type="sibTrans" cxnId="{A3D3E2F7-F056-4A19-BDA8-532BDF611982}">
      <dgm:prSet/>
      <dgm:spPr/>
      <dgm:t>
        <a:bodyPr/>
        <a:lstStyle/>
        <a:p>
          <a:endParaRPr lang="en-US"/>
        </a:p>
      </dgm:t>
    </dgm:pt>
    <dgm:pt modelId="{0735A8E4-44B2-43CC-BF2E-89A3CCDB4C70}">
      <dgm:prSet custT="1"/>
      <dgm:spPr/>
      <dgm:t>
        <a:bodyPr/>
        <a:lstStyle/>
        <a:p>
          <a:r>
            <a:rPr lang="en-US" sz="2400" dirty="0">
              <a:solidFill>
                <a:srgbClr val="0070C0"/>
              </a:solidFill>
            </a:rPr>
            <a:t>Blood Pressure </a:t>
          </a:r>
        </a:p>
        <a:p>
          <a:r>
            <a:rPr lang="en-US" sz="2400" dirty="0">
              <a:solidFill>
                <a:srgbClr val="0070C0"/>
              </a:solidFill>
            </a:rPr>
            <a:t>&lt;130/80</a:t>
          </a:r>
        </a:p>
      </dgm:t>
    </dgm:pt>
    <dgm:pt modelId="{216AC97E-BEDF-41FC-9C7C-F3044924C920}" type="parTrans" cxnId="{FE41743F-6241-452C-8E15-A95C11F13BB8}">
      <dgm:prSet/>
      <dgm:spPr/>
      <dgm:t>
        <a:bodyPr/>
        <a:lstStyle/>
        <a:p>
          <a:endParaRPr lang="en-US"/>
        </a:p>
      </dgm:t>
    </dgm:pt>
    <dgm:pt modelId="{08E7CCFB-9E87-4F8D-B683-28F598025678}" type="sibTrans" cxnId="{FE41743F-6241-452C-8E15-A95C11F13BB8}">
      <dgm:prSet/>
      <dgm:spPr/>
      <dgm:t>
        <a:bodyPr/>
        <a:lstStyle/>
        <a:p>
          <a:endParaRPr lang="en-US"/>
        </a:p>
      </dgm:t>
    </dgm:pt>
    <dgm:pt modelId="{16552E76-7028-4D52-B586-875962D87952}">
      <dgm:prSet custT="1"/>
      <dgm:spPr/>
      <dgm:t>
        <a:bodyPr/>
        <a:lstStyle/>
        <a:p>
          <a:r>
            <a:rPr lang="en-US" sz="3200" dirty="0">
              <a:solidFill>
                <a:srgbClr val="0070C0"/>
              </a:solidFill>
            </a:rPr>
            <a:t>Cholesterol </a:t>
          </a:r>
        </a:p>
      </dgm:t>
    </dgm:pt>
    <dgm:pt modelId="{38D58956-0E67-4C65-A088-A58A7BE071E2}" type="parTrans" cxnId="{2C20231A-CA79-4B8E-9CE8-E7D617E803AE}">
      <dgm:prSet/>
      <dgm:spPr/>
      <dgm:t>
        <a:bodyPr/>
        <a:lstStyle/>
        <a:p>
          <a:endParaRPr lang="en-US"/>
        </a:p>
      </dgm:t>
    </dgm:pt>
    <dgm:pt modelId="{EBA697D1-8EFA-48BD-A99A-62726BBC22D8}" type="sibTrans" cxnId="{2C20231A-CA79-4B8E-9CE8-E7D617E803AE}">
      <dgm:prSet/>
      <dgm:spPr/>
      <dgm:t>
        <a:bodyPr/>
        <a:lstStyle/>
        <a:p>
          <a:endParaRPr lang="en-US"/>
        </a:p>
      </dgm:t>
    </dgm:pt>
    <dgm:pt modelId="{B5A320F2-6211-4A2C-9724-F328C10E2C33}">
      <dgm:prSet/>
      <dgm:spPr/>
      <dgm:t>
        <a:bodyPr/>
        <a:lstStyle/>
        <a:p>
          <a:pPr>
            <a:lnSpc>
              <a:spcPct val="100000"/>
            </a:lnSpc>
          </a:pPr>
          <a:r>
            <a:rPr lang="en-US" dirty="0">
              <a:latin typeface="Calibri" panose="020F0502020204030204" pitchFamily="34" charset="0"/>
              <a:ea typeface="Calibri" panose="020F0502020204030204" pitchFamily="34" charset="0"/>
              <a:cs typeface="Calibri" panose="020F0502020204030204" pitchFamily="34" charset="0"/>
            </a:rPr>
            <a:t>Statin therapy based on age &amp; risk status</a:t>
          </a:r>
        </a:p>
      </dgm:t>
    </dgm:pt>
    <dgm:pt modelId="{4E43C9F0-5A89-4ADD-8A59-ECF2C773BB87}" type="parTrans" cxnId="{DC4EE5DC-EACD-4D0C-B8E2-90FDA4FA8166}">
      <dgm:prSet/>
      <dgm:spPr/>
      <dgm:t>
        <a:bodyPr/>
        <a:lstStyle/>
        <a:p>
          <a:endParaRPr lang="en-US"/>
        </a:p>
      </dgm:t>
    </dgm:pt>
    <dgm:pt modelId="{BF0C997B-E5D7-4C6F-8B53-BE158E53585F}" type="sibTrans" cxnId="{DC4EE5DC-EACD-4D0C-B8E2-90FDA4FA8166}">
      <dgm:prSet/>
      <dgm:spPr/>
      <dgm:t>
        <a:bodyPr/>
        <a:lstStyle/>
        <a:p>
          <a:endParaRPr lang="en-US"/>
        </a:p>
      </dgm:t>
    </dgm:pt>
    <dgm:pt modelId="{C3FAA866-38E0-4315-BFA7-030FCF114F32}">
      <dgm:prSet/>
      <dgm:spPr/>
      <dgm:t>
        <a:bodyPr/>
        <a:lstStyle/>
        <a:p>
          <a:pPr>
            <a:lnSpc>
              <a:spcPct val="100000"/>
            </a:lnSpc>
          </a:pPr>
          <a:r>
            <a:rPr lang="en-US" dirty="0">
              <a:latin typeface="Calibri" panose="020F0502020204030204" pitchFamily="34" charset="0"/>
              <a:ea typeface="Calibri" panose="020F0502020204030204" pitchFamily="34" charset="0"/>
              <a:cs typeface="Calibri" panose="020F0502020204030204" pitchFamily="34" charset="0"/>
            </a:rPr>
            <a:t>If 40+ with ASCVD Risk, decrease LDL by 50%, LDL &lt;70</a:t>
          </a:r>
        </a:p>
      </dgm:t>
    </dgm:pt>
    <dgm:pt modelId="{D091B41A-F5D0-4811-94F7-CEF5876D72E0}" type="parTrans" cxnId="{2516E6E8-26B1-451F-91B2-FF0876781CF4}">
      <dgm:prSet/>
      <dgm:spPr/>
      <dgm:t>
        <a:bodyPr/>
        <a:lstStyle/>
        <a:p>
          <a:endParaRPr lang="en-US"/>
        </a:p>
      </dgm:t>
    </dgm:pt>
    <dgm:pt modelId="{F6ADC4EC-5806-40DD-B1B9-6AA99D3AE7BF}" type="sibTrans" cxnId="{2516E6E8-26B1-451F-91B2-FF0876781CF4}">
      <dgm:prSet/>
      <dgm:spPr/>
      <dgm:t>
        <a:bodyPr/>
        <a:lstStyle/>
        <a:p>
          <a:endParaRPr lang="en-US"/>
        </a:p>
      </dgm:t>
    </dgm:pt>
    <dgm:pt modelId="{ED71FFC3-1CDD-4022-8FF1-5AE9AA4CD027}">
      <dgm:prSet/>
      <dgm:spPr/>
      <dgm:t>
        <a:bodyPr/>
        <a:lstStyle/>
        <a:p>
          <a:pPr>
            <a:lnSpc>
              <a:spcPct val="100000"/>
            </a:lnSpc>
          </a:pPr>
          <a:r>
            <a:rPr lang="en-US" dirty="0">
              <a:latin typeface="Calibri" panose="020F0502020204030204" pitchFamily="34" charset="0"/>
              <a:ea typeface="Calibri" panose="020F0502020204030204" pitchFamily="34" charset="0"/>
              <a:cs typeface="Calibri" panose="020F0502020204030204" pitchFamily="34" charset="0"/>
            </a:rPr>
            <a:t>If 40+ with ASCVD, decrease LDL by 50%, LDL &lt;55</a:t>
          </a:r>
        </a:p>
      </dgm:t>
    </dgm:pt>
    <dgm:pt modelId="{EC3A86E3-6E09-4926-B923-8621E9335C7F}" type="parTrans" cxnId="{FF27EC21-C080-430C-9B66-41298F0EC8AF}">
      <dgm:prSet/>
      <dgm:spPr/>
      <dgm:t>
        <a:bodyPr/>
        <a:lstStyle/>
        <a:p>
          <a:endParaRPr lang="en-US"/>
        </a:p>
      </dgm:t>
    </dgm:pt>
    <dgm:pt modelId="{ABF60C88-3793-4D73-A678-A4D8451B494E}" type="sibTrans" cxnId="{FF27EC21-C080-430C-9B66-41298F0EC8AF}">
      <dgm:prSet/>
      <dgm:spPr/>
      <dgm:t>
        <a:bodyPr/>
        <a:lstStyle/>
        <a:p>
          <a:endParaRPr lang="en-US"/>
        </a:p>
      </dgm:t>
    </dgm:pt>
    <dgm:pt modelId="{94124377-B63B-424D-AE4D-C8CC9B4CE3C9}" type="pres">
      <dgm:prSet presAssocID="{AC91ABD1-055C-4F8F-ADB6-3C4EB91D18F5}" presName="Name0" presStyleCnt="0">
        <dgm:presLayoutVars>
          <dgm:dir/>
          <dgm:animLvl val="lvl"/>
          <dgm:resizeHandles val="exact"/>
        </dgm:presLayoutVars>
      </dgm:prSet>
      <dgm:spPr/>
    </dgm:pt>
    <dgm:pt modelId="{8DC3CA85-4FD5-4CF9-9221-0B81FC8F99DE}" type="pres">
      <dgm:prSet presAssocID="{22B3DEB3-EA32-4632-8D79-0926AFEC0F06}" presName="composite" presStyleCnt="0"/>
      <dgm:spPr/>
    </dgm:pt>
    <dgm:pt modelId="{4872154C-EA5B-4D81-878E-F905A5C23E2F}" type="pres">
      <dgm:prSet presAssocID="{22B3DEB3-EA32-4632-8D79-0926AFEC0F06}" presName="parTx" presStyleLbl="alignNode1" presStyleIdx="0" presStyleCnt="3">
        <dgm:presLayoutVars>
          <dgm:chMax val="0"/>
          <dgm:chPref val="0"/>
          <dgm:bulletEnabled val="1"/>
        </dgm:presLayoutVars>
      </dgm:prSet>
      <dgm:spPr/>
    </dgm:pt>
    <dgm:pt modelId="{640B5F80-DEF7-4D18-BEBA-D4065BE70367}" type="pres">
      <dgm:prSet presAssocID="{22B3DEB3-EA32-4632-8D79-0926AFEC0F06}" presName="desTx" presStyleLbl="alignAccFollowNode1" presStyleIdx="0" presStyleCnt="3">
        <dgm:presLayoutVars>
          <dgm:bulletEnabled val="1"/>
        </dgm:presLayoutVars>
      </dgm:prSet>
      <dgm:spPr/>
    </dgm:pt>
    <dgm:pt modelId="{B7E64E77-760C-4DA6-8E6B-FFE0B2DE8CF5}" type="pres">
      <dgm:prSet presAssocID="{2E345A7A-7716-4B21-B16E-9EB37604CC66}" presName="space" presStyleCnt="0"/>
      <dgm:spPr/>
    </dgm:pt>
    <dgm:pt modelId="{7F23C7A7-7BD6-44DC-ABE5-9F6781B98690}" type="pres">
      <dgm:prSet presAssocID="{0735A8E4-44B2-43CC-BF2E-89A3CCDB4C70}" presName="composite" presStyleCnt="0"/>
      <dgm:spPr/>
    </dgm:pt>
    <dgm:pt modelId="{38A44A9E-E78B-49FD-9BD4-97C4FC159060}" type="pres">
      <dgm:prSet presAssocID="{0735A8E4-44B2-43CC-BF2E-89A3CCDB4C70}" presName="parTx" presStyleLbl="alignNode1" presStyleIdx="1" presStyleCnt="3">
        <dgm:presLayoutVars>
          <dgm:chMax val="0"/>
          <dgm:chPref val="0"/>
          <dgm:bulletEnabled val="1"/>
        </dgm:presLayoutVars>
      </dgm:prSet>
      <dgm:spPr/>
    </dgm:pt>
    <dgm:pt modelId="{F1CF1BBD-31D1-4969-96C1-207E25C55671}" type="pres">
      <dgm:prSet presAssocID="{0735A8E4-44B2-43CC-BF2E-89A3CCDB4C70}" presName="desTx" presStyleLbl="alignAccFollowNode1" presStyleIdx="1" presStyleCnt="3">
        <dgm:presLayoutVars>
          <dgm:bulletEnabled val="1"/>
        </dgm:presLayoutVars>
      </dgm:prSet>
      <dgm:spPr>
        <a:blipFill rotWithShape="0">
          <a:blip xmlns:r="http://schemas.openxmlformats.org/officeDocument/2006/relationships" r:embed="rId1" cstate="print">
            <a:extLst>
              <a:ext uri="{28A0092B-C50C-407E-A947-70E740481C1C}">
                <a14:useLocalDpi xmlns:a14="http://schemas.microsoft.com/office/drawing/2010/main" val="0"/>
              </a:ext>
            </a:extLst>
          </a:blip>
          <a:srcRect/>
          <a:stretch>
            <a:fillRect l="-69000" r="-69000"/>
          </a:stretch>
        </a:blipFill>
      </dgm:spPr>
    </dgm:pt>
    <dgm:pt modelId="{5BC2DA95-BB8B-4685-AA28-D389B6E26D88}" type="pres">
      <dgm:prSet presAssocID="{08E7CCFB-9E87-4F8D-B683-28F598025678}" presName="space" presStyleCnt="0"/>
      <dgm:spPr/>
    </dgm:pt>
    <dgm:pt modelId="{5FFD60B6-BC09-4B0D-B0AF-115253852851}" type="pres">
      <dgm:prSet presAssocID="{16552E76-7028-4D52-B586-875962D87952}" presName="composite" presStyleCnt="0"/>
      <dgm:spPr/>
    </dgm:pt>
    <dgm:pt modelId="{2B8F0E08-6CE4-404D-AB9F-C96B6482D818}" type="pres">
      <dgm:prSet presAssocID="{16552E76-7028-4D52-B586-875962D87952}" presName="parTx" presStyleLbl="alignNode1" presStyleIdx="2" presStyleCnt="3">
        <dgm:presLayoutVars>
          <dgm:chMax val="0"/>
          <dgm:chPref val="0"/>
          <dgm:bulletEnabled val="1"/>
        </dgm:presLayoutVars>
      </dgm:prSet>
      <dgm:spPr/>
    </dgm:pt>
    <dgm:pt modelId="{BF5A0C15-693D-4F97-A249-FA65EFF8FA38}" type="pres">
      <dgm:prSet presAssocID="{16552E76-7028-4D52-B586-875962D87952}" presName="desTx" presStyleLbl="alignAccFollowNode1" presStyleIdx="2" presStyleCnt="3" custScaleY="94886">
        <dgm:presLayoutVars>
          <dgm:bulletEnabled val="1"/>
        </dgm:presLayoutVars>
      </dgm:prSet>
      <dgm:spPr/>
    </dgm:pt>
  </dgm:ptLst>
  <dgm:cxnLst>
    <dgm:cxn modelId="{72F48614-AD6B-42E7-A64F-D33F83CE0166}" type="presOf" srcId="{B5A320F2-6211-4A2C-9724-F328C10E2C33}" destId="{BF5A0C15-693D-4F97-A249-FA65EFF8FA38}" srcOrd="0" destOrd="0" presId="urn:microsoft.com/office/officeart/2005/8/layout/hList1"/>
    <dgm:cxn modelId="{2C20231A-CA79-4B8E-9CE8-E7D617E803AE}" srcId="{AC91ABD1-055C-4F8F-ADB6-3C4EB91D18F5}" destId="{16552E76-7028-4D52-B586-875962D87952}" srcOrd="2" destOrd="0" parTransId="{38D58956-0E67-4C65-A088-A58A7BE071E2}" sibTransId="{EBA697D1-8EFA-48BD-A99A-62726BBC22D8}"/>
    <dgm:cxn modelId="{FF27EC21-C080-430C-9B66-41298F0EC8AF}" srcId="{16552E76-7028-4D52-B586-875962D87952}" destId="{ED71FFC3-1CDD-4022-8FF1-5AE9AA4CD027}" srcOrd="2" destOrd="0" parTransId="{EC3A86E3-6E09-4926-B923-8621E9335C7F}" sibTransId="{ABF60C88-3793-4D73-A678-A4D8451B494E}"/>
    <dgm:cxn modelId="{6042363D-6F63-4F94-A16A-8DC11F352491}" srcId="{22B3DEB3-EA32-4632-8D79-0926AFEC0F06}" destId="{EA04FFEB-9D34-4416-A8E3-0238ACEA3C71}" srcOrd="1" destOrd="0" parTransId="{8427D646-1A9E-49EA-A521-0C64CEB14999}" sibTransId="{80A46680-79DF-4EFC-B924-F62F818EF9AD}"/>
    <dgm:cxn modelId="{FE41743F-6241-452C-8E15-A95C11F13BB8}" srcId="{AC91ABD1-055C-4F8F-ADB6-3C4EB91D18F5}" destId="{0735A8E4-44B2-43CC-BF2E-89A3CCDB4C70}" srcOrd="1" destOrd="0" parTransId="{216AC97E-BEDF-41FC-9C7C-F3044924C920}" sibTransId="{08E7CCFB-9E87-4F8D-B683-28F598025678}"/>
    <dgm:cxn modelId="{1B2FAE4C-CDEB-49F1-A919-4C4F3EB03F58}" type="presOf" srcId="{22B3DEB3-EA32-4632-8D79-0926AFEC0F06}" destId="{4872154C-EA5B-4D81-878E-F905A5C23E2F}" srcOrd="0" destOrd="0" presId="urn:microsoft.com/office/officeart/2005/8/layout/hList1"/>
    <dgm:cxn modelId="{B0B37257-F9DB-4AFB-ABB7-169646578CF7}" type="presOf" srcId="{EA04FFEB-9D34-4416-A8E3-0238ACEA3C71}" destId="{640B5F80-DEF7-4D18-BEBA-D4065BE70367}" srcOrd="0" destOrd="1" presId="urn:microsoft.com/office/officeart/2005/8/layout/hList1"/>
    <dgm:cxn modelId="{8823D67C-3425-43B5-841B-0CEAEF056F5A}" type="presOf" srcId="{3999FB6B-3090-4FF8-9BD5-530459409A92}" destId="{640B5F80-DEF7-4D18-BEBA-D4065BE70367}" srcOrd="0" destOrd="0" presId="urn:microsoft.com/office/officeart/2005/8/layout/hList1"/>
    <dgm:cxn modelId="{202E2F7D-871F-4D45-9531-7EC740D73B6F}" type="presOf" srcId="{AC91ABD1-055C-4F8F-ADB6-3C4EB91D18F5}" destId="{94124377-B63B-424D-AE4D-C8CC9B4CE3C9}" srcOrd="0" destOrd="0" presId="urn:microsoft.com/office/officeart/2005/8/layout/hList1"/>
    <dgm:cxn modelId="{00149286-7B90-405B-A9CC-2B9149CA0791}" type="presOf" srcId="{ED71FFC3-1CDD-4022-8FF1-5AE9AA4CD027}" destId="{BF5A0C15-693D-4F97-A249-FA65EFF8FA38}" srcOrd="0" destOrd="2" presId="urn:microsoft.com/office/officeart/2005/8/layout/hList1"/>
    <dgm:cxn modelId="{04648D87-9BCC-41DE-BE89-A8EB3131F7CD}" type="presOf" srcId="{0735A8E4-44B2-43CC-BF2E-89A3CCDB4C70}" destId="{38A44A9E-E78B-49FD-9BD4-97C4FC159060}" srcOrd="0" destOrd="0" presId="urn:microsoft.com/office/officeart/2005/8/layout/hList1"/>
    <dgm:cxn modelId="{120D1E92-186E-405C-9A11-286EE41F5596}" type="presOf" srcId="{16552E76-7028-4D52-B586-875962D87952}" destId="{2B8F0E08-6CE4-404D-AB9F-C96B6482D818}" srcOrd="0" destOrd="0" presId="urn:microsoft.com/office/officeart/2005/8/layout/hList1"/>
    <dgm:cxn modelId="{53C2B3BA-9D29-48BC-B2AC-FDC500442074}" type="presOf" srcId="{C3FAA866-38E0-4315-BFA7-030FCF114F32}" destId="{BF5A0C15-693D-4F97-A249-FA65EFF8FA38}" srcOrd="0" destOrd="1" presId="urn:microsoft.com/office/officeart/2005/8/layout/hList1"/>
    <dgm:cxn modelId="{DC4EE5DC-EACD-4D0C-B8E2-90FDA4FA8166}" srcId="{16552E76-7028-4D52-B586-875962D87952}" destId="{B5A320F2-6211-4A2C-9724-F328C10E2C33}" srcOrd="0" destOrd="0" parTransId="{4E43C9F0-5A89-4ADD-8A59-ECF2C773BB87}" sibTransId="{BF0C997B-E5D7-4C6F-8B53-BE158E53585F}"/>
    <dgm:cxn modelId="{9FD58DE4-DFED-44EB-B339-863FA70CC970}" type="presOf" srcId="{517447EA-412B-4991-936E-33297EE3E48B}" destId="{640B5F80-DEF7-4D18-BEBA-D4065BE70367}" srcOrd="0" destOrd="2" presId="urn:microsoft.com/office/officeart/2005/8/layout/hList1"/>
    <dgm:cxn modelId="{0BF2DFE8-1C4C-44A0-AB83-92A1B8827CF2}" srcId="{22B3DEB3-EA32-4632-8D79-0926AFEC0F06}" destId="{3999FB6B-3090-4FF8-9BD5-530459409A92}" srcOrd="0" destOrd="0" parTransId="{C480BB37-0CBE-4543-9D61-5F444D14DAAA}" sibTransId="{08A40A30-1F48-4C7B-B3F3-F8389A05E13A}"/>
    <dgm:cxn modelId="{2516E6E8-26B1-451F-91B2-FF0876781CF4}" srcId="{16552E76-7028-4D52-B586-875962D87952}" destId="{C3FAA866-38E0-4315-BFA7-030FCF114F32}" srcOrd="1" destOrd="0" parTransId="{D091B41A-F5D0-4811-94F7-CEF5876D72E0}" sibTransId="{F6ADC4EC-5806-40DD-B1B9-6AA99D3AE7BF}"/>
    <dgm:cxn modelId="{65180CEF-473B-46D8-872F-CB779EA1AC92}" srcId="{AC91ABD1-055C-4F8F-ADB6-3C4EB91D18F5}" destId="{22B3DEB3-EA32-4632-8D79-0926AFEC0F06}" srcOrd="0" destOrd="0" parTransId="{349341ED-3DEE-4084-B06B-F57DD801CBEB}" sibTransId="{2E345A7A-7716-4B21-B16E-9EB37604CC66}"/>
    <dgm:cxn modelId="{A3D3E2F7-F056-4A19-BDA8-532BDF611982}" srcId="{22B3DEB3-EA32-4632-8D79-0926AFEC0F06}" destId="{517447EA-412B-4991-936E-33297EE3E48B}" srcOrd="2" destOrd="0" parTransId="{F6130BA8-AC4A-430E-A8B2-2AC4D6F57744}" sibTransId="{B93019DB-91B4-4E0D-9B9C-EB2AF1EBB1E8}"/>
    <dgm:cxn modelId="{F2848AA9-696D-484A-B9C4-B3E357507F4D}" type="presParOf" srcId="{94124377-B63B-424D-AE4D-C8CC9B4CE3C9}" destId="{8DC3CA85-4FD5-4CF9-9221-0B81FC8F99DE}" srcOrd="0" destOrd="0" presId="urn:microsoft.com/office/officeart/2005/8/layout/hList1"/>
    <dgm:cxn modelId="{A9A4A80C-248E-44EA-BDAE-0E8F26BDA59F}" type="presParOf" srcId="{8DC3CA85-4FD5-4CF9-9221-0B81FC8F99DE}" destId="{4872154C-EA5B-4D81-878E-F905A5C23E2F}" srcOrd="0" destOrd="0" presId="urn:microsoft.com/office/officeart/2005/8/layout/hList1"/>
    <dgm:cxn modelId="{4DD56E4E-AA43-408D-B798-5354D61AEF3B}" type="presParOf" srcId="{8DC3CA85-4FD5-4CF9-9221-0B81FC8F99DE}" destId="{640B5F80-DEF7-4D18-BEBA-D4065BE70367}" srcOrd="1" destOrd="0" presId="urn:microsoft.com/office/officeart/2005/8/layout/hList1"/>
    <dgm:cxn modelId="{05DEBE82-1AC3-4732-9E48-10241C7EDEE9}" type="presParOf" srcId="{94124377-B63B-424D-AE4D-C8CC9B4CE3C9}" destId="{B7E64E77-760C-4DA6-8E6B-FFE0B2DE8CF5}" srcOrd="1" destOrd="0" presId="urn:microsoft.com/office/officeart/2005/8/layout/hList1"/>
    <dgm:cxn modelId="{2B59ACC1-E511-4094-A2DC-1E4D2876821D}" type="presParOf" srcId="{94124377-B63B-424D-AE4D-C8CC9B4CE3C9}" destId="{7F23C7A7-7BD6-44DC-ABE5-9F6781B98690}" srcOrd="2" destOrd="0" presId="urn:microsoft.com/office/officeart/2005/8/layout/hList1"/>
    <dgm:cxn modelId="{F982F817-A3FF-478E-9A09-07060808978E}" type="presParOf" srcId="{7F23C7A7-7BD6-44DC-ABE5-9F6781B98690}" destId="{38A44A9E-E78B-49FD-9BD4-97C4FC159060}" srcOrd="0" destOrd="0" presId="urn:microsoft.com/office/officeart/2005/8/layout/hList1"/>
    <dgm:cxn modelId="{2F48EADD-9EE3-47EE-A1DF-77E1DAB37CB3}" type="presParOf" srcId="{7F23C7A7-7BD6-44DC-ABE5-9F6781B98690}" destId="{F1CF1BBD-31D1-4969-96C1-207E25C55671}" srcOrd="1" destOrd="0" presId="urn:microsoft.com/office/officeart/2005/8/layout/hList1"/>
    <dgm:cxn modelId="{79D60319-A807-4C99-807D-901762102E9E}" type="presParOf" srcId="{94124377-B63B-424D-AE4D-C8CC9B4CE3C9}" destId="{5BC2DA95-BB8B-4685-AA28-D389B6E26D88}" srcOrd="3" destOrd="0" presId="urn:microsoft.com/office/officeart/2005/8/layout/hList1"/>
    <dgm:cxn modelId="{ECBD3385-28B9-42DA-94E7-FDC728945C2E}" type="presParOf" srcId="{94124377-B63B-424D-AE4D-C8CC9B4CE3C9}" destId="{5FFD60B6-BC09-4B0D-B0AF-115253852851}" srcOrd="4" destOrd="0" presId="urn:microsoft.com/office/officeart/2005/8/layout/hList1"/>
    <dgm:cxn modelId="{D839733E-DB8A-4656-A810-5DF70CAE5D27}" type="presParOf" srcId="{5FFD60B6-BC09-4B0D-B0AF-115253852851}" destId="{2B8F0E08-6CE4-404D-AB9F-C96B6482D818}" srcOrd="0" destOrd="0" presId="urn:microsoft.com/office/officeart/2005/8/layout/hList1"/>
    <dgm:cxn modelId="{D66FE9F7-7B21-4024-B3AF-FD31707820C6}" type="presParOf" srcId="{5FFD60B6-BC09-4B0D-B0AF-115253852851}" destId="{BF5A0C15-693D-4F97-A249-FA65EFF8FA38}" srcOrd="1" destOrd="0" presId="urn:microsoft.com/office/officeart/2005/8/layout/hLis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A0309674-4A35-437C-BEAA-2E9B6632305A}" type="doc">
      <dgm:prSet loTypeId="urn:microsoft.com/office/officeart/2005/8/layout/hChevron3" loCatId="process" qsTypeId="urn:microsoft.com/office/officeart/2005/8/quickstyle/simple1" qsCatId="simple" csTypeId="urn:microsoft.com/office/officeart/2005/8/colors/accent1_4" csCatId="accent1" phldr="1"/>
      <dgm:spPr/>
      <dgm:t>
        <a:bodyPr/>
        <a:lstStyle/>
        <a:p>
          <a:endParaRPr lang="en-US"/>
        </a:p>
      </dgm:t>
    </dgm:pt>
    <dgm:pt modelId="{843F0A8E-F7CA-4B51-8977-AE1172D9DD8B}">
      <dgm:prSet phldrT="[Text]" custT="1"/>
      <dgm:spPr/>
      <dgm:t>
        <a:bodyPr/>
        <a:lstStyle/>
        <a:p>
          <a:r>
            <a:rPr lang="en-US" sz="2800" b="1" dirty="0">
              <a:latin typeface="Calibri" panose="020F0502020204030204" pitchFamily="34" charset="0"/>
              <a:cs typeface="Calibri" panose="020F0502020204030204" pitchFamily="34" charset="0"/>
            </a:rPr>
            <a:t>Food</a:t>
          </a:r>
        </a:p>
      </dgm:t>
    </dgm:pt>
    <dgm:pt modelId="{F26C66B2-06FF-41B8-99C5-9B350E9BFDCC}" type="parTrans" cxnId="{169F2EC8-3341-4B3D-824C-D2FA672FD085}">
      <dgm:prSet/>
      <dgm:spPr/>
      <dgm:t>
        <a:bodyPr/>
        <a:lstStyle/>
        <a:p>
          <a:endParaRPr lang="en-US" sz="1600" b="1">
            <a:latin typeface="Calibri" panose="020F0502020204030204" pitchFamily="34" charset="0"/>
            <a:cs typeface="Calibri" panose="020F0502020204030204" pitchFamily="34" charset="0"/>
          </a:endParaRPr>
        </a:p>
      </dgm:t>
    </dgm:pt>
    <dgm:pt modelId="{4BF8A541-D840-497D-A929-CA2873542CD8}" type="sibTrans" cxnId="{169F2EC8-3341-4B3D-824C-D2FA672FD085}">
      <dgm:prSet/>
      <dgm:spPr/>
      <dgm:t>
        <a:bodyPr/>
        <a:lstStyle/>
        <a:p>
          <a:endParaRPr lang="en-US" sz="1600" b="1">
            <a:latin typeface="Calibri" panose="020F0502020204030204" pitchFamily="34" charset="0"/>
            <a:cs typeface="Calibri" panose="020F0502020204030204" pitchFamily="34" charset="0"/>
          </a:endParaRPr>
        </a:p>
      </dgm:t>
    </dgm:pt>
    <dgm:pt modelId="{20CB36B7-C6BB-4401-B45D-65D8F3EAA30E}">
      <dgm:prSet phldrT="[Text]" custT="1"/>
      <dgm:spPr/>
      <dgm:t>
        <a:bodyPr/>
        <a:lstStyle/>
        <a:p>
          <a:r>
            <a:rPr lang="en-US" sz="2000" b="1" dirty="0">
              <a:latin typeface="Calibri" panose="020F0502020204030204" pitchFamily="34" charset="0"/>
              <a:cs typeface="Calibri" panose="020F0502020204030204" pitchFamily="34" charset="0"/>
            </a:rPr>
            <a:t>Meds</a:t>
          </a:r>
        </a:p>
      </dgm:t>
    </dgm:pt>
    <dgm:pt modelId="{1D56AC36-223C-40FE-9B46-8148742EF224}" type="parTrans" cxnId="{BBC7F8CB-F0EF-47F0-BD0E-1D132FEBC725}">
      <dgm:prSet/>
      <dgm:spPr/>
      <dgm:t>
        <a:bodyPr/>
        <a:lstStyle/>
        <a:p>
          <a:endParaRPr lang="en-US" sz="1600" b="1">
            <a:latin typeface="Calibri" panose="020F0502020204030204" pitchFamily="34" charset="0"/>
            <a:cs typeface="Calibri" panose="020F0502020204030204" pitchFamily="34" charset="0"/>
          </a:endParaRPr>
        </a:p>
      </dgm:t>
    </dgm:pt>
    <dgm:pt modelId="{299DF2FC-175B-4C7B-A6AC-E66C729CD772}" type="sibTrans" cxnId="{BBC7F8CB-F0EF-47F0-BD0E-1D132FEBC725}">
      <dgm:prSet/>
      <dgm:spPr/>
      <dgm:t>
        <a:bodyPr/>
        <a:lstStyle/>
        <a:p>
          <a:endParaRPr lang="en-US" sz="1600" b="1">
            <a:latin typeface="Calibri" panose="020F0502020204030204" pitchFamily="34" charset="0"/>
            <a:cs typeface="Calibri" panose="020F0502020204030204" pitchFamily="34" charset="0"/>
          </a:endParaRPr>
        </a:p>
      </dgm:t>
    </dgm:pt>
    <dgm:pt modelId="{5F998711-4374-4A96-8767-15C3D7077CBC}">
      <dgm:prSet phldrT="[Text]" custT="1"/>
      <dgm:spPr/>
      <dgm:t>
        <a:bodyPr/>
        <a:lstStyle/>
        <a:p>
          <a:r>
            <a:rPr lang="en-US" sz="2400" b="1" dirty="0">
              <a:latin typeface="Calibri" panose="020F0502020204030204" pitchFamily="34" charset="0"/>
              <a:cs typeface="Calibri" panose="020F0502020204030204" pitchFamily="34" charset="0"/>
            </a:rPr>
            <a:t>Activity</a:t>
          </a:r>
        </a:p>
      </dgm:t>
    </dgm:pt>
    <dgm:pt modelId="{572421B7-C603-456C-84B7-FC068807E277}" type="parTrans" cxnId="{A3AF8604-EFFA-4157-81FE-BA381523BE2A}">
      <dgm:prSet/>
      <dgm:spPr/>
      <dgm:t>
        <a:bodyPr/>
        <a:lstStyle/>
        <a:p>
          <a:endParaRPr lang="en-US" sz="1600" b="1">
            <a:latin typeface="Calibri" panose="020F0502020204030204" pitchFamily="34" charset="0"/>
            <a:cs typeface="Calibri" panose="020F0502020204030204" pitchFamily="34" charset="0"/>
          </a:endParaRPr>
        </a:p>
      </dgm:t>
    </dgm:pt>
    <dgm:pt modelId="{32824943-FE69-48E7-B427-28524FC57559}" type="sibTrans" cxnId="{A3AF8604-EFFA-4157-81FE-BA381523BE2A}">
      <dgm:prSet/>
      <dgm:spPr/>
      <dgm:t>
        <a:bodyPr/>
        <a:lstStyle/>
        <a:p>
          <a:endParaRPr lang="en-US" sz="1600" b="1">
            <a:latin typeface="Calibri" panose="020F0502020204030204" pitchFamily="34" charset="0"/>
            <a:cs typeface="Calibri" panose="020F0502020204030204" pitchFamily="34" charset="0"/>
          </a:endParaRPr>
        </a:p>
      </dgm:t>
    </dgm:pt>
    <dgm:pt modelId="{FD1C2759-4AD0-4038-A7C8-110AAEAF9096}">
      <dgm:prSet phldrT="[Text]" custT="1"/>
      <dgm:spPr/>
      <dgm:t>
        <a:bodyPr/>
        <a:lstStyle/>
        <a:p>
          <a:r>
            <a:rPr lang="en-US" sz="1800" b="1" dirty="0">
              <a:latin typeface="Calibri" panose="020F0502020204030204" pitchFamily="34" charset="0"/>
              <a:cs typeface="Calibri" panose="020F0502020204030204" pitchFamily="34" charset="0"/>
            </a:rPr>
            <a:t>Biological</a:t>
          </a:r>
        </a:p>
      </dgm:t>
    </dgm:pt>
    <dgm:pt modelId="{D1C3069D-4B8B-4ABE-9C02-020090C574C3}" type="parTrans" cxnId="{3C7C4BE9-0A5E-44C2-8B2A-F9D811F3C8BB}">
      <dgm:prSet/>
      <dgm:spPr/>
      <dgm:t>
        <a:bodyPr/>
        <a:lstStyle/>
        <a:p>
          <a:endParaRPr lang="en-US" sz="1600" b="1">
            <a:latin typeface="Calibri" panose="020F0502020204030204" pitchFamily="34" charset="0"/>
            <a:cs typeface="Calibri" panose="020F0502020204030204" pitchFamily="34" charset="0"/>
          </a:endParaRPr>
        </a:p>
      </dgm:t>
    </dgm:pt>
    <dgm:pt modelId="{C6AEDAB1-0EFD-424F-A7A7-21D00836B729}" type="sibTrans" cxnId="{3C7C4BE9-0A5E-44C2-8B2A-F9D811F3C8BB}">
      <dgm:prSet/>
      <dgm:spPr/>
      <dgm:t>
        <a:bodyPr/>
        <a:lstStyle/>
        <a:p>
          <a:endParaRPr lang="en-US" sz="1600" b="1">
            <a:latin typeface="Calibri" panose="020F0502020204030204" pitchFamily="34" charset="0"/>
            <a:cs typeface="Calibri" panose="020F0502020204030204" pitchFamily="34" charset="0"/>
          </a:endParaRPr>
        </a:p>
      </dgm:t>
    </dgm:pt>
    <dgm:pt modelId="{DBCBB8C0-23F2-4FD6-9EF6-C188E3CCA669}">
      <dgm:prSet phldrT="[Text]" custT="1"/>
      <dgm:spPr/>
      <dgm:t>
        <a:bodyPr/>
        <a:lstStyle/>
        <a:p>
          <a:r>
            <a:rPr lang="en-US" sz="1600" b="1" dirty="0">
              <a:latin typeface="Calibri" panose="020F0502020204030204" pitchFamily="34" charset="0"/>
              <a:cs typeface="Calibri" panose="020F0502020204030204" pitchFamily="34" charset="0"/>
            </a:rPr>
            <a:t>Environ-mental</a:t>
          </a:r>
        </a:p>
      </dgm:t>
    </dgm:pt>
    <dgm:pt modelId="{FC4FC7A3-DD6A-4442-A88A-C69593A281DC}" type="parTrans" cxnId="{E49303B1-9CEC-489A-92DB-C9753F62AA32}">
      <dgm:prSet/>
      <dgm:spPr/>
      <dgm:t>
        <a:bodyPr/>
        <a:lstStyle/>
        <a:p>
          <a:endParaRPr lang="en-US" sz="1600" b="1">
            <a:latin typeface="Calibri" panose="020F0502020204030204" pitchFamily="34" charset="0"/>
            <a:cs typeface="Calibri" panose="020F0502020204030204" pitchFamily="34" charset="0"/>
          </a:endParaRPr>
        </a:p>
      </dgm:t>
    </dgm:pt>
    <dgm:pt modelId="{E99F5E26-9240-48E0-A316-49461FA9A3D2}" type="sibTrans" cxnId="{E49303B1-9CEC-489A-92DB-C9753F62AA32}">
      <dgm:prSet/>
      <dgm:spPr/>
      <dgm:t>
        <a:bodyPr/>
        <a:lstStyle/>
        <a:p>
          <a:endParaRPr lang="en-US" sz="1600" b="1">
            <a:latin typeface="Calibri" panose="020F0502020204030204" pitchFamily="34" charset="0"/>
            <a:cs typeface="Calibri" panose="020F0502020204030204" pitchFamily="34" charset="0"/>
          </a:endParaRPr>
        </a:p>
      </dgm:t>
    </dgm:pt>
    <dgm:pt modelId="{78C10338-E269-4C7E-ACE4-86CDC3745D70}">
      <dgm:prSet custT="1"/>
      <dgm:spPr/>
      <dgm:t>
        <a:bodyPr/>
        <a:lstStyle/>
        <a:p>
          <a:r>
            <a:rPr lang="en-US" sz="1400" b="1" dirty="0">
              <a:latin typeface="Calibri" panose="020F0502020204030204" pitchFamily="34" charset="0"/>
              <a:cs typeface="Calibri" panose="020F0502020204030204" pitchFamily="34" charset="0"/>
            </a:rPr>
            <a:t>Behavioral and decision making</a:t>
          </a:r>
          <a:endParaRPr lang="en-US" sz="1800" b="1" dirty="0">
            <a:latin typeface="Calibri" panose="020F0502020204030204" pitchFamily="34" charset="0"/>
            <a:cs typeface="Calibri" panose="020F0502020204030204" pitchFamily="34" charset="0"/>
          </a:endParaRPr>
        </a:p>
      </dgm:t>
    </dgm:pt>
    <dgm:pt modelId="{A1B29B7D-C9B0-4939-A360-8FFDB08E6145}" type="parTrans" cxnId="{B2A22B62-505B-411B-8C67-86357B9E7731}">
      <dgm:prSet/>
      <dgm:spPr/>
      <dgm:t>
        <a:bodyPr/>
        <a:lstStyle/>
        <a:p>
          <a:endParaRPr lang="en-US" sz="1600" b="1">
            <a:latin typeface="Calibri" panose="020F0502020204030204" pitchFamily="34" charset="0"/>
            <a:cs typeface="Calibri" panose="020F0502020204030204" pitchFamily="34" charset="0"/>
          </a:endParaRPr>
        </a:p>
      </dgm:t>
    </dgm:pt>
    <dgm:pt modelId="{8EC29D60-1836-475D-9C25-7010759E28D6}" type="sibTrans" cxnId="{B2A22B62-505B-411B-8C67-86357B9E7731}">
      <dgm:prSet/>
      <dgm:spPr/>
      <dgm:t>
        <a:bodyPr/>
        <a:lstStyle/>
        <a:p>
          <a:endParaRPr lang="en-US" sz="1600" b="1">
            <a:latin typeface="Calibri" panose="020F0502020204030204" pitchFamily="34" charset="0"/>
            <a:cs typeface="Calibri" panose="020F0502020204030204" pitchFamily="34" charset="0"/>
          </a:endParaRPr>
        </a:p>
      </dgm:t>
    </dgm:pt>
    <dgm:pt modelId="{7758B190-C5A6-4457-BC6E-B05FE2B3D8BA}" type="pres">
      <dgm:prSet presAssocID="{A0309674-4A35-437C-BEAA-2E9B6632305A}" presName="Name0" presStyleCnt="0">
        <dgm:presLayoutVars>
          <dgm:dir/>
          <dgm:resizeHandles val="exact"/>
        </dgm:presLayoutVars>
      </dgm:prSet>
      <dgm:spPr/>
    </dgm:pt>
    <dgm:pt modelId="{0BF5CB36-0B21-476F-8B0A-48E33DC98C8B}" type="pres">
      <dgm:prSet presAssocID="{843F0A8E-F7CA-4B51-8977-AE1172D9DD8B}" presName="parTxOnly" presStyleLbl="node1" presStyleIdx="0" presStyleCnt="6">
        <dgm:presLayoutVars>
          <dgm:bulletEnabled val="1"/>
        </dgm:presLayoutVars>
      </dgm:prSet>
      <dgm:spPr/>
    </dgm:pt>
    <dgm:pt modelId="{2306D26D-E098-4963-846D-0E8AB3E437DF}" type="pres">
      <dgm:prSet presAssocID="{4BF8A541-D840-497D-A929-CA2873542CD8}" presName="parSpace" presStyleCnt="0"/>
      <dgm:spPr/>
    </dgm:pt>
    <dgm:pt modelId="{A4CB3E0C-BE8F-40A4-B10D-DE9B98B7BB2F}" type="pres">
      <dgm:prSet presAssocID="{20CB36B7-C6BB-4401-B45D-65D8F3EAA30E}" presName="parTxOnly" presStyleLbl="node1" presStyleIdx="1" presStyleCnt="6">
        <dgm:presLayoutVars>
          <dgm:bulletEnabled val="1"/>
        </dgm:presLayoutVars>
      </dgm:prSet>
      <dgm:spPr/>
    </dgm:pt>
    <dgm:pt modelId="{3561C442-9E63-46A3-B907-2CEA8983DD41}" type="pres">
      <dgm:prSet presAssocID="{299DF2FC-175B-4C7B-A6AC-E66C729CD772}" presName="parSpace" presStyleCnt="0"/>
      <dgm:spPr/>
    </dgm:pt>
    <dgm:pt modelId="{30C3E686-6CE8-4B17-B5C5-0D6189DEF84B}" type="pres">
      <dgm:prSet presAssocID="{5F998711-4374-4A96-8767-15C3D7077CBC}" presName="parTxOnly" presStyleLbl="node1" presStyleIdx="2" presStyleCnt="6">
        <dgm:presLayoutVars>
          <dgm:bulletEnabled val="1"/>
        </dgm:presLayoutVars>
      </dgm:prSet>
      <dgm:spPr/>
    </dgm:pt>
    <dgm:pt modelId="{D60B99A6-9E6F-4A06-8E44-B37E2A0D0DE4}" type="pres">
      <dgm:prSet presAssocID="{32824943-FE69-48E7-B427-28524FC57559}" presName="parSpace" presStyleCnt="0"/>
      <dgm:spPr/>
    </dgm:pt>
    <dgm:pt modelId="{1EC0783F-515C-4D9E-A61E-12A7EFEFF120}" type="pres">
      <dgm:prSet presAssocID="{FD1C2759-4AD0-4038-A7C8-110AAEAF9096}" presName="parTxOnly" presStyleLbl="node1" presStyleIdx="3" presStyleCnt="6">
        <dgm:presLayoutVars>
          <dgm:bulletEnabled val="1"/>
        </dgm:presLayoutVars>
      </dgm:prSet>
      <dgm:spPr/>
    </dgm:pt>
    <dgm:pt modelId="{72276D57-118B-4331-AAC6-EA20BA76BE19}" type="pres">
      <dgm:prSet presAssocID="{C6AEDAB1-0EFD-424F-A7A7-21D00836B729}" presName="parSpace" presStyleCnt="0"/>
      <dgm:spPr/>
    </dgm:pt>
    <dgm:pt modelId="{2D077320-8B91-4D8D-BAFE-2A20472EE195}" type="pres">
      <dgm:prSet presAssocID="{DBCBB8C0-23F2-4FD6-9EF6-C188E3CCA669}" presName="parTxOnly" presStyleLbl="node1" presStyleIdx="4" presStyleCnt="6">
        <dgm:presLayoutVars>
          <dgm:bulletEnabled val="1"/>
        </dgm:presLayoutVars>
      </dgm:prSet>
      <dgm:spPr/>
    </dgm:pt>
    <dgm:pt modelId="{9546F042-51E4-40EC-9ACC-3675C7D15F36}" type="pres">
      <dgm:prSet presAssocID="{E99F5E26-9240-48E0-A316-49461FA9A3D2}" presName="parSpace" presStyleCnt="0"/>
      <dgm:spPr/>
    </dgm:pt>
    <dgm:pt modelId="{FE9FBCD8-0DFB-423B-8D0B-3A4B468982B1}" type="pres">
      <dgm:prSet presAssocID="{78C10338-E269-4C7E-ACE4-86CDC3745D70}" presName="parTxOnly" presStyleLbl="node1" presStyleIdx="5" presStyleCnt="6">
        <dgm:presLayoutVars>
          <dgm:bulletEnabled val="1"/>
        </dgm:presLayoutVars>
      </dgm:prSet>
      <dgm:spPr/>
    </dgm:pt>
  </dgm:ptLst>
  <dgm:cxnLst>
    <dgm:cxn modelId="{BC310E00-F622-4A27-9987-B30896BBBAEE}" type="presOf" srcId="{20CB36B7-C6BB-4401-B45D-65D8F3EAA30E}" destId="{A4CB3E0C-BE8F-40A4-B10D-DE9B98B7BB2F}" srcOrd="0" destOrd="0" presId="urn:microsoft.com/office/officeart/2005/8/layout/hChevron3"/>
    <dgm:cxn modelId="{A3AF8604-EFFA-4157-81FE-BA381523BE2A}" srcId="{A0309674-4A35-437C-BEAA-2E9B6632305A}" destId="{5F998711-4374-4A96-8767-15C3D7077CBC}" srcOrd="2" destOrd="0" parTransId="{572421B7-C603-456C-84B7-FC068807E277}" sibTransId="{32824943-FE69-48E7-B427-28524FC57559}"/>
    <dgm:cxn modelId="{B826671F-7C27-4DB8-8DBA-EF7FA1403890}" type="presOf" srcId="{843F0A8E-F7CA-4B51-8977-AE1172D9DD8B}" destId="{0BF5CB36-0B21-476F-8B0A-48E33DC98C8B}" srcOrd="0" destOrd="0" presId="urn:microsoft.com/office/officeart/2005/8/layout/hChevron3"/>
    <dgm:cxn modelId="{B2A22B62-505B-411B-8C67-86357B9E7731}" srcId="{A0309674-4A35-437C-BEAA-2E9B6632305A}" destId="{78C10338-E269-4C7E-ACE4-86CDC3745D70}" srcOrd="5" destOrd="0" parTransId="{A1B29B7D-C9B0-4939-A360-8FFDB08E6145}" sibTransId="{8EC29D60-1836-475D-9C25-7010759E28D6}"/>
    <dgm:cxn modelId="{FAFDB553-4B65-4F32-BBD7-9E958DA4E8C0}" type="presOf" srcId="{78C10338-E269-4C7E-ACE4-86CDC3745D70}" destId="{FE9FBCD8-0DFB-423B-8D0B-3A4B468982B1}" srcOrd="0" destOrd="0" presId="urn:microsoft.com/office/officeart/2005/8/layout/hChevron3"/>
    <dgm:cxn modelId="{385DF191-E929-40DC-831C-51DBFAA6040D}" type="presOf" srcId="{A0309674-4A35-437C-BEAA-2E9B6632305A}" destId="{7758B190-C5A6-4457-BC6E-B05FE2B3D8BA}" srcOrd="0" destOrd="0" presId="urn:microsoft.com/office/officeart/2005/8/layout/hChevron3"/>
    <dgm:cxn modelId="{C7FC85AC-6C45-465A-B976-14C4FE94DC86}" type="presOf" srcId="{FD1C2759-4AD0-4038-A7C8-110AAEAF9096}" destId="{1EC0783F-515C-4D9E-A61E-12A7EFEFF120}" srcOrd="0" destOrd="0" presId="urn:microsoft.com/office/officeart/2005/8/layout/hChevron3"/>
    <dgm:cxn modelId="{E49303B1-9CEC-489A-92DB-C9753F62AA32}" srcId="{A0309674-4A35-437C-BEAA-2E9B6632305A}" destId="{DBCBB8C0-23F2-4FD6-9EF6-C188E3CCA669}" srcOrd="4" destOrd="0" parTransId="{FC4FC7A3-DD6A-4442-A88A-C69593A281DC}" sibTransId="{E99F5E26-9240-48E0-A316-49461FA9A3D2}"/>
    <dgm:cxn modelId="{B85618C0-03CF-46D4-8B12-4D00A26EB1B7}" type="presOf" srcId="{5F998711-4374-4A96-8767-15C3D7077CBC}" destId="{30C3E686-6CE8-4B17-B5C5-0D6189DEF84B}" srcOrd="0" destOrd="0" presId="urn:microsoft.com/office/officeart/2005/8/layout/hChevron3"/>
    <dgm:cxn modelId="{169F2EC8-3341-4B3D-824C-D2FA672FD085}" srcId="{A0309674-4A35-437C-BEAA-2E9B6632305A}" destId="{843F0A8E-F7CA-4B51-8977-AE1172D9DD8B}" srcOrd="0" destOrd="0" parTransId="{F26C66B2-06FF-41B8-99C5-9B350E9BFDCC}" sibTransId="{4BF8A541-D840-497D-A929-CA2873542CD8}"/>
    <dgm:cxn modelId="{BBC7F8CB-F0EF-47F0-BD0E-1D132FEBC725}" srcId="{A0309674-4A35-437C-BEAA-2E9B6632305A}" destId="{20CB36B7-C6BB-4401-B45D-65D8F3EAA30E}" srcOrd="1" destOrd="0" parTransId="{1D56AC36-223C-40FE-9B46-8148742EF224}" sibTransId="{299DF2FC-175B-4C7B-A6AC-E66C729CD772}"/>
    <dgm:cxn modelId="{2D214AD4-269E-4D79-A460-D4E839859BEE}" type="presOf" srcId="{DBCBB8C0-23F2-4FD6-9EF6-C188E3CCA669}" destId="{2D077320-8B91-4D8D-BAFE-2A20472EE195}" srcOrd="0" destOrd="0" presId="urn:microsoft.com/office/officeart/2005/8/layout/hChevron3"/>
    <dgm:cxn modelId="{3C7C4BE9-0A5E-44C2-8B2A-F9D811F3C8BB}" srcId="{A0309674-4A35-437C-BEAA-2E9B6632305A}" destId="{FD1C2759-4AD0-4038-A7C8-110AAEAF9096}" srcOrd="3" destOrd="0" parTransId="{D1C3069D-4B8B-4ABE-9C02-020090C574C3}" sibTransId="{C6AEDAB1-0EFD-424F-A7A7-21D00836B729}"/>
    <dgm:cxn modelId="{0D9A8FCC-C8C8-4843-82A5-E5F1A9F215C9}" type="presParOf" srcId="{7758B190-C5A6-4457-BC6E-B05FE2B3D8BA}" destId="{0BF5CB36-0B21-476F-8B0A-48E33DC98C8B}" srcOrd="0" destOrd="0" presId="urn:microsoft.com/office/officeart/2005/8/layout/hChevron3"/>
    <dgm:cxn modelId="{E63DBD7C-D7F3-4FA0-9441-1957DDBEE4A1}" type="presParOf" srcId="{7758B190-C5A6-4457-BC6E-B05FE2B3D8BA}" destId="{2306D26D-E098-4963-846D-0E8AB3E437DF}" srcOrd="1" destOrd="0" presId="urn:microsoft.com/office/officeart/2005/8/layout/hChevron3"/>
    <dgm:cxn modelId="{91A2EAFF-0B06-4F1D-9459-92127E67A77C}" type="presParOf" srcId="{7758B190-C5A6-4457-BC6E-B05FE2B3D8BA}" destId="{A4CB3E0C-BE8F-40A4-B10D-DE9B98B7BB2F}" srcOrd="2" destOrd="0" presId="urn:microsoft.com/office/officeart/2005/8/layout/hChevron3"/>
    <dgm:cxn modelId="{AAF20FB1-C5EA-4D9A-A65D-FF7EBB948AB5}" type="presParOf" srcId="{7758B190-C5A6-4457-BC6E-B05FE2B3D8BA}" destId="{3561C442-9E63-46A3-B907-2CEA8983DD41}" srcOrd="3" destOrd="0" presId="urn:microsoft.com/office/officeart/2005/8/layout/hChevron3"/>
    <dgm:cxn modelId="{13ACEAF1-B57D-4B48-8BED-B0688435508E}" type="presParOf" srcId="{7758B190-C5A6-4457-BC6E-B05FE2B3D8BA}" destId="{30C3E686-6CE8-4B17-B5C5-0D6189DEF84B}" srcOrd="4" destOrd="0" presId="urn:microsoft.com/office/officeart/2005/8/layout/hChevron3"/>
    <dgm:cxn modelId="{9866708A-C793-40DD-B172-46D2229368E0}" type="presParOf" srcId="{7758B190-C5A6-4457-BC6E-B05FE2B3D8BA}" destId="{D60B99A6-9E6F-4A06-8E44-B37E2A0D0DE4}" srcOrd="5" destOrd="0" presId="urn:microsoft.com/office/officeart/2005/8/layout/hChevron3"/>
    <dgm:cxn modelId="{F14CCFD0-68B6-4893-8941-79EBB2CE286F}" type="presParOf" srcId="{7758B190-C5A6-4457-BC6E-B05FE2B3D8BA}" destId="{1EC0783F-515C-4D9E-A61E-12A7EFEFF120}" srcOrd="6" destOrd="0" presId="urn:microsoft.com/office/officeart/2005/8/layout/hChevron3"/>
    <dgm:cxn modelId="{7C0F3CF1-9D54-49CC-9DAB-D4E7C5BCBEF7}" type="presParOf" srcId="{7758B190-C5A6-4457-BC6E-B05FE2B3D8BA}" destId="{72276D57-118B-4331-AAC6-EA20BA76BE19}" srcOrd="7" destOrd="0" presId="urn:microsoft.com/office/officeart/2005/8/layout/hChevron3"/>
    <dgm:cxn modelId="{3376563C-D675-4256-8B9B-4154EAD3B6D9}" type="presParOf" srcId="{7758B190-C5A6-4457-BC6E-B05FE2B3D8BA}" destId="{2D077320-8B91-4D8D-BAFE-2A20472EE195}" srcOrd="8" destOrd="0" presId="urn:microsoft.com/office/officeart/2005/8/layout/hChevron3"/>
    <dgm:cxn modelId="{EB45323F-F16A-4BAB-A1A1-FFC339DFEC04}" type="presParOf" srcId="{7758B190-C5A6-4457-BC6E-B05FE2B3D8BA}" destId="{9546F042-51E4-40EC-9ACC-3675C7D15F36}" srcOrd="9" destOrd="0" presId="urn:microsoft.com/office/officeart/2005/8/layout/hChevron3"/>
    <dgm:cxn modelId="{041DAA73-3AB7-4D5D-B077-7C8070EF4C76}" type="presParOf" srcId="{7758B190-C5A6-4457-BC6E-B05FE2B3D8BA}" destId="{FE9FBCD8-0DFB-423B-8D0B-3A4B468982B1}" srcOrd="10" destOrd="0" presId="urn:microsoft.com/office/officeart/2005/8/layout/hChevron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7627FE7E-F417-4589-B1E2-0299AEB456D4}" type="doc">
      <dgm:prSet loTypeId="urn:microsoft.com/office/officeart/2005/8/layout/matrix2" loCatId="matrix" qsTypeId="urn:microsoft.com/office/officeart/2005/8/quickstyle/simple1" qsCatId="simple" csTypeId="urn:microsoft.com/office/officeart/2005/8/colors/colorful1" csCatId="colorful" phldr="1"/>
      <dgm:spPr/>
      <dgm:t>
        <a:bodyPr/>
        <a:lstStyle/>
        <a:p>
          <a:endParaRPr lang="en-US"/>
        </a:p>
      </dgm:t>
    </dgm:pt>
    <dgm:pt modelId="{81151B48-F447-490D-B324-E692F82698EA}">
      <dgm:prSet phldrT="[Text]"/>
      <dgm:spPr/>
      <dgm:t>
        <a:bodyPr/>
        <a:lstStyle/>
        <a:p>
          <a:r>
            <a:rPr lang="en-US" dirty="0"/>
            <a:t>DPP-4  Inhibitor</a:t>
          </a:r>
        </a:p>
      </dgm:t>
    </dgm:pt>
    <dgm:pt modelId="{C686A1A0-2369-4491-AD65-3CB4D4B0CB8A}" type="parTrans" cxnId="{90BADFE8-3D0D-4C2E-B0C2-AA2A0F99DD64}">
      <dgm:prSet/>
      <dgm:spPr/>
      <dgm:t>
        <a:bodyPr/>
        <a:lstStyle/>
        <a:p>
          <a:endParaRPr lang="en-US"/>
        </a:p>
      </dgm:t>
    </dgm:pt>
    <dgm:pt modelId="{247AFBDD-DD92-427A-B10E-30CC896EA4A3}" type="sibTrans" cxnId="{90BADFE8-3D0D-4C2E-B0C2-AA2A0F99DD64}">
      <dgm:prSet/>
      <dgm:spPr/>
      <dgm:t>
        <a:bodyPr/>
        <a:lstStyle/>
        <a:p>
          <a:endParaRPr lang="en-US"/>
        </a:p>
      </dgm:t>
    </dgm:pt>
    <dgm:pt modelId="{641D5040-F0DA-4A7F-A38B-C67095CE19A5}">
      <dgm:prSet phldrT="[Text]"/>
      <dgm:spPr/>
      <dgm:t>
        <a:bodyPr/>
        <a:lstStyle/>
        <a:p>
          <a:r>
            <a:rPr lang="en-US" dirty="0"/>
            <a:t>GLP-1 RA / GIP</a:t>
          </a:r>
        </a:p>
      </dgm:t>
    </dgm:pt>
    <dgm:pt modelId="{04654C33-D884-404D-B98F-A43646F74789}" type="parTrans" cxnId="{31D22EF5-FC9B-4812-835F-1CE6F3FC8E64}">
      <dgm:prSet/>
      <dgm:spPr/>
      <dgm:t>
        <a:bodyPr/>
        <a:lstStyle/>
        <a:p>
          <a:endParaRPr lang="en-US"/>
        </a:p>
      </dgm:t>
    </dgm:pt>
    <dgm:pt modelId="{03D6E768-11E4-4E75-B449-9E27503F1784}" type="sibTrans" cxnId="{31D22EF5-FC9B-4812-835F-1CE6F3FC8E64}">
      <dgm:prSet/>
      <dgm:spPr/>
      <dgm:t>
        <a:bodyPr/>
        <a:lstStyle/>
        <a:p>
          <a:endParaRPr lang="en-US"/>
        </a:p>
      </dgm:t>
    </dgm:pt>
    <dgm:pt modelId="{197ABAC7-D203-4DE0-A61C-46A18E7968B8}">
      <dgm:prSet phldrT="[Text]"/>
      <dgm:spPr/>
      <dgm:t>
        <a:bodyPr/>
        <a:lstStyle/>
        <a:p>
          <a:r>
            <a:rPr lang="en-US" dirty="0"/>
            <a:t>SGLT-2 Inhibitor</a:t>
          </a:r>
        </a:p>
      </dgm:t>
    </dgm:pt>
    <dgm:pt modelId="{D41BF091-E456-4ACD-9A2E-2CAF327E91BE}" type="parTrans" cxnId="{25B31C99-9F30-4463-81A2-BFCFAA916DF3}">
      <dgm:prSet/>
      <dgm:spPr/>
      <dgm:t>
        <a:bodyPr/>
        <a:lstStyle/>
        <a:p>
          <a:endParaRPr lang="en-US"/>
        </a:p>
      </dgm:t>
    </dgm:pt>
    <dgm:pt modelId="{115565AD-9C8C-49F7-B279-36AE74554F6A}" type="sibTrans" cxnId="{25B31C99-9F30-4463-81A2-BFCFAA916DF3}">
      <dgm:prSet/>
      <dgm:spPr/>
      <dgm:t>
        <a:bodyPr/>
        <a:lstStyle/>
        <a:p>
          <a:endParaRPr lang="en-US"/>
        </a:p>
      </dgm:t>
    </dgm:pt>
    <dgm:pt modelId="{117D3F5F-7746-478F-BF14-3C3DC02173FA}">
      <dgm:prSet phldrT="[Text]"/>
      <dgm:spPr/>
      <dgm:t>
        <a:bodyPr/>
        <a:lstStyle/>
        <a:p>
          <a:r>
            <a:rPr lang="en-US" dirty="0"/>
            <a:t>TZD, Metformin</a:t>
          </a:r>
        </a:p>
      </dgm:t>
    </dgm:pt>
    <dgm:pt modelId="{6AC90A5C-F1FD-4063-B78B-42685AA55B94}" type="parTrans" cxnId="{DF823221-7D21-4BFB-BCC0-6691406F27DF}">
      <dgm:prSet/>
      <dgm:spPr/>
      <dgm:t>
        <a:bodyPr/>
        <a:lstStyle/>
        <a:p>
          <a:endParaRPr lang="en-US"/>
        </a:p>
      </dgm:t>
    </dgm:pt>
    <dgm:pt modelId="{31762E0F-9472-4959-A6AE-AF62DEAD954C}" type="sibTrans" cxnId="{DF823221-7D21-4BFB-BCC0-6691406F27DF}">
      <dgm:prSet/>
      <dgm:spPr/>
      <dgm:t>
        <a:bodyPr/>
        <a:lstStyle/>
        <a:p>
          <a:endParaRPr lang="en-US"/>
        </a:p>
      </dgm:t>
    </dgm:pt>
    <dgm:pt modelId="{CF210463-D217-4998-A239-E35F8D21A123}" type="pres">
      <dgm:prSet presAssocID="{7627FE7E-F417-4589-B1E2-0299AEB456D4}" presName="matrix" presStyleCnt="0">
        <dgm:presLayoutVars>
          <dgm:chMax val="1"/>
          <dgm:dir/>
          <dgm:resizeHandles val="exact"/>
        </dgm:presLayoutVars>
      </dgm:prSet>
      <dgm:spPr/>
    </dgm:pt>
    <dgm:pt modelId="{1CDEC285-DFA0-452D-8169-AE05E84AC5C0}" type="pres">
      <dgm:prSet presAssocID="{7627FE7E-F417-4589-B1E2-0299AEB456D4}" presName="axisShape" presStyleLbl="bgShp" presStyleIdx="0" presStyleCnt="1"/>
      <dgm:spPr/>
    </dgm:pt>
    <dgm:pt modelId="{56C5CC79-3384-45D3-82DB-92BD4AC3025A}" type="pres">
      <dgm:prSet presAssocID="{7627FE7E-F417-4589-B1E2-0299AEB456D4}" presName="rect1" presStyleLbl="node1" presStyleIdx="0" presStyleCnt="4" custScaleX="118207" custLinFactNeighborX="-14096" custLinFactNeighborY="2694">
        <dgm:presLayoutVars>
          <dgm:chMax val="0"/>
          <dgm:chPref val="0"/>
          <dgm:bulletEnabled val="1"/>
        </dgm:presLayoutVars>
      </dgm:prSet>
      <dgm:spPr/>
    </dgm:pt>
    <dgm:pt modelId="{FFB482AC-98EA-4249-9FE9-A5794B4BC943}" type="pres">
      <dgm:prSet presAssocID="{7627FE7E-F417-4589-B1E2-0299AEB456D4}" presName="rect2" presStyleLbl="node1" presStyleIdx="1" presStyleCnt="4" custScaleX="109789">
        <dgm:presLayoutVars>
          <dgm:chMax val="0"/>
          <dgm:chPref val="0"/>
          <dgm:bulletEnabled val="1"/>
        </dgm:presLayoutVars>
      </dgm:prSet>
      <dgm:spPr/>
    </dgm:pt>
    <dgm:pt modelId="{73735AA7-2BD1-4131-8E6E-427B87B3029D}" type="pres">
      <dgm:prSet presAssocID="{7627FE7E-F417-4589-B1E2-0299AEB456D4}" presName="rect3" presStyleLbl="node1" presStyleIdx="2" presStyleCnt="4" custScaleX="118207" custLinFactNeighborX="-7146" custLinFactNeighborY="2069">
        <dgm:presLayoutVars>
          <dgm:chMax val="0"/>
          <dgm:chPref val="0"/>
          <dgm:bulletEnabled val="1"/>
        </dgm:presLayoutVars>
      </dgm:prSet>
      <dgm:spPr/>
    </dgm:pt>
    <dgm:pt modelId="{3CA77CB0-FC42-4A2C-BE83-F6EC72FDA92C}" type="pres">
      <dgm:prSet presAssocID="{7627FE7E-F417-4589-B1E2-0299AEB456D4}" presName="rect4" presStyleLbl="node1" presStyleIdx="3" presStyleCnt="4" custScaleX="118207" custLinFactNeighborX="7475" custLinFactNeighborY="2069">
        <dgm:presLayoutVars>
          <dgm:chMax val="0"/>
          <dgm:chPref val="0"/>
          <dgm:bulletEnabled val="1"/>
        </dgm:presLayoutVars>
      </dgm:prSet>
      <dgm:spPr/>
    </dgm:pt>
  </dgm:ptLst>
  <dgm:cxnLst>
    <dgm:cxn modelId="{DF823221-7D21-4BFB-BCC0-6691406F27DF}" srcId="{7627FE7E-F417-4589-B1E2-0299AEB456D4}" destId="{117D3F5F-7746-478F-BF14-3C3DC02173FA}" srcOrd="3" destOrd="0" parTransId="{6AC90A5C-F1FD-4063-B78B-42685AA55B94}" sibTransId="{31762E0F-9472-4959-A6AE-AF62DEAD954C}"/>
    <dgm:cxn modelId="{1C70124C-3236-4386-8EF7-205421C6ACFC}" type="presOf" srcId="{641D5040-F0DA-4A7F-A38B-C67095CE19A5}" destId="{FFB482AC-98EA-4249-9FE9-A5794B4BC943}" srcOrd="0" destOrd="0" presId="urn:microsoft.com/office/officeart/2005/8/layout/matrix2"/>
    <dgm:cxn modelId="{BDC8B86F-D205-47B2-9BD3-71837D47E6BF}" type="presOf" srcId="{7627FE7E-F417-4589-B1E2-0299AEB456D4}" destId="{CF210463-D217-4998-A239-E35F8D21A123}" srcOrd="0" destOrd="0" presId="urn:microsoft.com/office/officeart/2005/8/layout/matrix2"/>
    <dgm:cxn modelId="{5BFCBE7C-ABA5-4A6F-A801-778E96CB1E37}" type="presOf" srcId="{197ABAC7-D203-4DE0-A61C-46A18E7968B8}" destId="{73735AA7-2BD1-4131-8E6E-427B87B3029D}" srcOrd="0" destOrd="0" presId="urn:microsoft.com/office/officeart/2005/8/layout/matrix2"/>
    <dgm:cxn modelId="{25B31C99-9F30-4463-81A2-BFCFAA916DF3}" srcId="{7627FE7E-F417-4589-B1E2-0299AEB456D4}" destId="{197ABAC7-D203-4DE0-A61C-46A18E7968B8}" srcOrd="2" destOrd="0" parTransId="{D41BF091-E456-4ACD-9A2E-2CAF327E91BE}" sibTransId="{115565AD-9C8C-49F7-B279-36AE74554F6A}"/>
    <dgm:cxn modelId="{CC563DA6-0D4F-4396-82C4-A283F5D09680}" type="presOf" srcId="{81151B48-F447-490D-B324-E692F82698EA}" destId="{56C5CC79-3384-45D3-82DB-92BD4AC3025A}" srcOrd="0" destOrd="0" presId="urn:microsoft.com/office/officeart/2005/8/layout/matrix2"/>
    <dgm:cxn modelId="{90BADFE8-3D0D-4C2E-B0C2-AA2A0F99DD64}" srcId="{7627FE7E-F417-4589-B1E2-0299AEB456D4}" destId="{81151B48-F447-490D-B324-E692F82698EA}" srcOrd="0" destOrd="0" parTransId="{C686A1A0-2369-4491-AD65-3CB4D4B0CB8A}" sibTransId="{247AFBDD-DD92-427A-B10E-30CC896EA4A3}"/>
    <dgm:cxn modelId="{31D22EF5-FC9B-4812-835F-1CE6F3FC8E64}" srcId="{7627FE7E-F417-4589-B1E2-0299AEB456D4}" destId="{641D5040-F0DA-4A7F-A38B-C67095CE19A5}" srcOrd="1" destOrd="0" parTransId="{04654C33-D884-404D-B98F-A43646F74789}" sibTransId="{03D6E768-11E4-4E75-B449-9E27503F1784}"/>
    <dgm:cxn modelId="{C9D84EFA-A41A-44BF-B7DA-A88510881FCA}" type="presOf" srcId="{117D3F5F-7746-478F-BF14-3C3DC02173FA}" destId="{3CA77CB0-FC42-4A2C-BE83-F6EC72FDA92C}" srcOrd="0" destOrd="0" presId="urn:microsoft.com/office/officeart/2005/8/layout/matrix2"/>
    <dgm:cxn modelId="{96A46B33-FB4F-4DCE-85D7-30D9B9EE8857}" type="presParOf" srcId="{CF210463-D217-4998-A239-E35F8D21A123}" destId="{1CDEC285-DFA0-452D-8169-AE05E84AC5C0}" srcOrd="0" destOrd="0" presId="urn:microsoft.com/office/officeart/2005/8/layout/matrix2"/>
    <dgm:cxn modelId="{7F1605B1-1B00-487D-90E1-18D850474EFB}" type="presParOf" srcId="{CF210463-D217-4998-A239-E35F8D21A123}" destId="{56C5CC79-3384-45D3-82DB-92BD4AC3025A}" srcOrd="1" destOrd="0" presId="urn:microsoft.com/office/officeart/2005/8/layout/matrix2"/>
    <dgm:cxn modelId="{4EECEBC9-4A04-425D-BF23-F1571897E404}" type="presParOf" srcId="{CF210463-D217-4998-A239-E35F8D21A123}" destId="{FFB482AC-98EA-4249-9FE9-A5794B4BC943}" srcOrd="2" destOrd="0" presId="urn:microsoft.com/office/officeart/2005/8/layout/matrix2"/>
    <dgm:cxn modelId="{DB934722-8218-4EA8-A9C3-3A431439FB5A}" type="presParOf" srcId="{CF210463-D217-4998-A239-E35F8D21A123}" destId="{73735AA7-2BD1-4131-8E6E-427B87B3029D}" srcOrd="3" destOrd="0" presId="urn:microsoft.com/office/officeart/2005/8/layout/matrix2"/>
    <dgm:cxn modelId="{4DD7DB54-AF3D-45C4-9029-966946E05003}" type="presParOf" srcId="{CF210463-D217-4998-A239-E35F8D21A123}" destId="{3CA77CB0-FC42-4A2C-BE83-F6EC72FDA92C}" srcOrd="4" destOrd="0" presId="urn:microsoft.com/office/officeart/2005/8/layout/matrix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FB179AD-B917-4401-B067-32E7424D721D}"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US"/>
        </a:p>
      </dgm:t>
    </dgm:pt>
    <dgm:pt modelId="{F0F4747C-5AAA-4B2F-B8BA-F0B9C791236E}">
      <dgm:prSet/>
      <dgm:spPr/>
      <dgm:t>
        <a:bodyPr/>
        <a:lstStyle/>
        <a:p>
          <a:r>
            <a:rPr lang="en-US"/>
            <a:t>Randomized, double-blind, placebo-controlled intervention</a:t>
          </a:r>
        </a:p>
      </dgm:t>
    </dgm:pt>
    <dgm:pt modelId="{92ED06DD-9A7B-4FA7-88AC-78549E1035B6}" type="parTrans" cxnId="{23BA4DC4-6749-4252-8633-804A66E6C8A2}">
      <dgm:prSet/>
      <dgm:spPr/>
      <dgm:t>
        <a:bodyPr/>
        <a:lstStyle/>
        <a:p>
          <a:endParaRPr lang="en-US"/>
        </a:p>
      </dgm:t>
    </dgm:pt>
    <dgm:pt modelId="{596973D3-B25A-425B-B5E2-D427E30D562F}" type="sibTrans" cxnId="{23BA4DC4-6749-4252-8633-804A66E6C8A2}">
      <dgm:prSet/>
      <dgm:spPr/>
      <dgm:t>
        <a:bodyPr/>
        <a:lstStyle/>
        <a:p>
          <a:endParaRPr lang="en-US"/>
        </a:p>
      </dgm:t>
    </dgm:pt>
    <dgm:pt modelId="{97192469-E8F1-457E-9B60-18B5BA4159F2}">
      <dgm:prSet/>
      <dgm:spPr/>
      <dgm:t>
        <a:bodyPr/>
        <a:lstStyle/>
        <a:p>
          <a:r>
            <a:rPr lang="en-US"/>
            <a:t>N = 136 participants with confirmed hypercortisolism</a:t>
          </a:r>
        </a:p>
      </dgm:t>
    </dgm:pt>
    <dgm:pt modelId="{D848DB12-2F47-452A-8A1F-09D304EF64C1}" type="parTrans" cxnId="{D680078A-6DA2-43BF-972E-3A36C267A40F}">
      <dgm:prSet/>
      <dgm:spPr/>
      <dgm:t>
        <a:bodyPr/>
        <a:lstStyle/>
        <a:p>
          <a:endParaRPr lang="en-US"/>
        </a:p>
      </dgm:t>
    </dgm:pt>
    <dgm:pt modelId="{3BCD1C0B-12C3-4B3C-9534-FA8F58999F62}" type="sibTrans" cxnId="{D680078A-6DA2-43BF-972E-3A36C267A40F}">
      <dgm:prSet/>
      <dgm:spPr/>
      <dgm:t>
        <a:bodyPr/>
        <a:lstStyle/>
        <a:p>
          <a:endParaRPr lang="en-US"/>
        </a:p>
      </dgm:t>
    </dgm:pt>
    <dgm:pt modelId="{FB912F46-A3AE-46B0-A6B8-01D3423D1684}">
      <dgm:prSet/>
      <dgm:spPr/>
      <dgm:t>
        <a:bodyPr/>
        <a:lstStyle/>
        <a:p>
          <a:r>
            <a:rPr lang="en-US"/>
            <a:t>Mifepristone: 300 mg daily escalating up to 900 mg over 24 weeks</a:t>
          </a:r>
        </a:p>
      </dgm:t>
    </dgm:pt>
    <dgm:pt modelId="{2C5FB303-197C-4553-A86C-F7C013FA3A76}" type="parTrans" cxnId="{1BBF3AF8-395A-411B-A8D6-F7475975B435}">
      <dgm:prSet/>
      <dgm:spPr/>
      <dgm:t>
        <a:bodyPr/>
        <a:lstStyle/>
        <a:p>
          <a:endParaRPr lang="en-US"/>
        </a:p>
      </dgm:t>
    </dgm:pt>
    <dgm:pt modelId="{9E085F42-86DE-4A2A-B53D-72D3646E05AF}" type="sibTrans" cxnId="{1BBF3AF8-395A-411B-A8D6-F7475975B435}">
      <dgm:prSet/>
      <dgm:spPr/>
      <dgm:t>
        <a:bodyPr/>
        <a:lstStyle/>
        <a:p>
          <a:endParaRPr lang="en-US"/>
        </a:p>
      </dgm:t>
    </dgm:pt>
    <dgm:pt modelId="{C0BDEBF0-FDB7-49E5-BD3B-E9E88CFC8BC4}">
      <dgm:prSet/>
      <dgm:spPr/>
      <dgm:t>
        <a:bodyPr/>
        <a:lstStyle/>
        <a:p>
          <a:r>
            <a:rPr lang="en-US"/>
            <a:t>Primary endpoint: HbA1c reduction; Secondary: weight, meds, safety.</a:t>
          </a:r>
        </a:p>
      </dgm:t>
    </dgm:pt>
    <dgm:pt modelId="{5C05125C-9FA7-4859-B58D-A5E272438807}" type="parTrans" cxnId="{0EB0B14B-604B-4D0C-A8BB-960C0AD2E881}">
      <dgm:prSet/>
      <dgm:spPr/>
      <dgm:t>
        <a:bodyPr/>
        <a:lstStyle/>
        <a:p>
          <a:endParaRPr lang="en-US"/>
        </a:p>
      </dgm:t>
    </dgm:pt>
    <dgm:pt modelId="{A4DE81C5-D15F-4883-8683-5C488D5450EC}" type="sibTrans" cxnId="{0EB0B14B-604B-4D0C-A8BB-960C0AD2E881}">
      <dgm:prSet/>
      <dgm:spPr/>
      <dgm:t>
        <a:bodyPr/>
        <a:lstStyle/>
        <a:p>
          <a:endParaRPr lang="en-US"/>
        </a:p>
      </dgm:t>
    </dgm:pt>
    <dgm:pt modelId="{DDD800A0-8CF4-4426-8D79-A902F46D643C}">
      <dgm:prSet/>
      <dgm:spPr/>
      <dgm:t>
        <a:bodyPr/>
        <a:lstStyle/>
        <a:p>
          <a:r>
            <a:rPr lang="en-US" dirty="0"/>
            <a:t>Mifepristone is a glucocorticoid (cortisol) receptor Antagonist.</a:t>
          </a:r>
        </a:p>
      </dgm:t>
    </dgm:pt>
    <dgm:pt modelId="{C6BE638F-FA0A-48C0-A068-8D65D77B2BBB}" type="parTrans" cxnId="{A1646D25-03E0-4D7A-9620-06AF2FAB41C4}">
      <dgm:prSet/>
      <dgm:spPr/>
      <dgm:t>
        <a:bodyPr/>
        <a:lstStyle/>
        <a:p>
          <a:endParaRPr lang="en-US"/>
        </a:p>
      </dgm:t>
    </dgm:pt>
    <dgm:pt modelId="{88BC6EDF-B525-4E92-988F-54F35B445B90}" type="sibTrans" cxnId="{A1646D25-03E0-4D7A-9620-06AF2FAB41C4}">
      <dgm:prSet/>
      <dgm:spPr/>
      <dgm:t>
        <a:bodyPr/>
        <a:lstStyle/>
        <a:p>
          <a:endParaRPr lang="en-US"/>
        </a:p>
      </dgm:t>
    </dgm:pt>
    <dgm:pt modelId="{309318E9-DA1B-48FE-8F7A-A0AD16E317EF}">
      <dgm:prSet/>
      <dgm:spPr/>
      <dgm:t>
        <a:bodyPr/>
        <a:lstStyle/>
        <a:p>
          <a:r>
            <a:rPr lang="en-US" dirty="0"/>
            <a:t>SE’s include: fatigue, N/V, hypokalemia, edema, HTN</a:t>
          </a:r>
        </a:p>
      </dgm:t>
    </dgm:pt>
    <dgm:pt modelId="{10C0223E-B037-444C-AE8C-EAC34F1D71FD}" type="parTrans" cxnId="{5C81AEE7-5CE0-42B3-BC0A-7AADEC01BD16}">
      <dgm:prSet/>
      <dgm:spPr/>
      <dgm:t>
        <a:bodyPr/>
        <a:lstStyle/>
        <a:p>
          <a:endParaRPr lang="en-US"/>
        </a:p>
      </dgm:t>
    </dgm:pt>
    <dgm:pt modelId="{7A73D69E-DFA6-4B4E-844D-01F19E4165F2}" type="sibTrans" cxnId="{5C81AEE7-5CE0-42B3-BC0A-7AADEC01BD16}">
      <dgm:prSet/>
      <dgm:spPr/>
      <dgm:t>
        <a:bodyPr/>
        <a:lstStyle/>
        <a:p>
          <a:endParaRPr lang="en-US"/>
        </a:p>
      </dgm:t>
    </dgm:pt>
    <dgm:pt modelId="{B5AD4097-7F0C-4D8C-ACAA-7B1815686ED2}">
      <dgm:prSet/>
      <dgm:spPr/>
      <dgm:t>
        <a:bodyPr/>
        <a:lstStyle/>
        <a:p>
          <a:r>
            <a:rPr lang="en-US" dirty="0"/>
            <a:t>10% experience adverse side effects from glucocorticoid withdraw.</a:t>
          </a:r>
        </a:p>
      </dgm:t>
    </dgm:pt>
    <dgm:pt modelId="{1A5D143E-54E0-4737-803F-F3E8830FAC36}" type="parTrans" cxnId="{41C78BC4-7BA8-478C-AA0F-334B05DFCC2E}">
      <dgm:prSet/>
      <dgm:spPr/>
      <dgm:t>
        <a:bodyPr/>
        <a:lstStyle/>
        <a:p>
          <a:endParaRPr lang="en-US"/>
        </a:p>
      </dgm:t>
    </dgm:pt>
    <dgm:pt modelId="{B2CF7347-548B-4AD1-A1ED-1AFAF60ABB75}" type="sibTrans" cxnId="{41C78BC4-7BA8-478C-AA0F-334B05DFCC2E}">
      <dgm:prSet/>
      <dgm:spPr/>
      <dgm:t>
        <a:bodyPr/>
        <a:lstStyle/>
        <a:p>
          <a:endParaRPr lang="en-US"/>
        </a:p>
      </dgm:t>
    </dgm:pt>
    <dgm:pt modelId="{05DD2E7B-959F-41ED-AE16-A08B10CA7086}" type="pres">
      <dgm:prSet presAssocID="{DFB179AD-B917-4401-B067-32E7424D721D}" presName="diagram" presStyleCnt="0">
        <dgm:presLayoutVars>
          <dgm:dir/>
          <dgm:resizeHandles val="exact"/>
        </dgm:presLayoutVars>
      </dgm:prSet>
      <dgm:spPr/>
    </dgm:pt>
    <dgm:pt modelId="{797C5CE4-E4D7-42BF-893D-4E4D034440BB}" type="pres">
      <dgm:prSet presAssocID="{F0F4747C-5AAA-4B2F-B8BA-F0B9C791236E}" presName="node" presStyleLbl="node1" presStyleIdx="0" presStyleCnt="7">
        <dgm:presLayoutVars>
          <dgm:bulletEnabled val="1"/>
        </dgm:presLayoutVars>
      </dgm:prSet>
      <dgm:spPr/>
    </dgm:pt>
    <dgm:pt modelId="{8E75123E-006E-4EE8-B7B8-FADC38EF70FC}" type="pres">
      <dgm:prSet presAssocID="{596973D3-B25A-425B-B5E2-D427E30D562F}" presName="sibTrans" presStyleCnt="0"/>
      <dgm:spPr/>
    </dgm:pt>
    <dgm:pt modelId="{79232D0A-B246-42F6-BE8F-EB2577039388}" type="pres">
      <dgm:prSet presAssocID="{97192469-E8F1-457E-9B60-18B5BA4159F2}" presName="node" presStyleLbl="node1" presStyleIdx="1" presStyleCnt="7">
        <dgm:presLayoutVars>
          <dgm:bulletEnabled val="1"/>
        </dgm:presLayoutVars>
      </dgm:prSet>
      <dgm:spPr/>
    </dgm:pt>
    <dgm:pt modelId="{0EF51AB7-E1B9-4DBD-BC7D-02B5CECCA3EA}" type="pres">
      <dgm:prSet presAssocID="{3BCD1C0B-12C3-4B3C-9534-FA8F58999F62}" presName="sibTrans" presStyleCnt="0"/>
      <dgm:spPr/>
    </dgm:pt>
    <dgm:pt modelId="{03F81B66-2517-41B1-B744-29770833E2E9}" type="pres">
      <dgm:prSet presAssocID="{FB912F46-A3AE-46B0-A6B8-01D3423D1684}" presName="node" presStyleLbl="node1" presStyleIdx="2" presStyleCnt="7">
        <dgm:presLayoutVars>
          <dgm:bulletEnabled val="1"/>
        </dgm:presLayoutVars>
      </dgm:prSet>
      <dgm:spPr/>
    </dgm:pt>
    <dgm:pt modelId="{011AB9C8-B932-4CCE-84F7-799CC2F6520D}" type="pres">
      <dgm:prSet presAssocID="{9E085F42-86DE-4A2A-B53D-72D3646E05AF}" presName="sibTrans" presStyleCnt="0"/>
      <dgm:spPr/>
    </dgm:pt>
    <dgm:pt modelId="{34887E73-152F-4736-AB45-656DFCA8FBB0}" type="pres">
      <dgm:prSet presAssocID="{C0BDEBF0-FDB7-49E5-BD3B-E9E88CFC8BC4}" presName="node" presStyleLbl="node1" presStyleIdx="3" presStyleCnt="7">
        <dgm:presLayoutVars>
          <dgm:bulletEnabled val="1"/>
        </dgm:presLayoutVars>
      </dgm:prSet>
      <dgm:spPr/>
    </dgm:pt>
    <dgm:pt modelId="{39066BD2-14C5-45B3-B8DB-03CBEB3DAE17}" type="pres">
      <dgm:prSet presAssocID="{A4DE81C5-D15F-4883-8683-5C488D5450EC}" presName="sibTrans" presStyleCnt="0"/>
      <dgm:spPr/>
    </dgm:pt>
    <dgm:pt modelId="{EF128E94-6F4E-4492-9CB6-651BC54AF403}" type="pres">
      <dgm:prSet presAssocID="{DDD800A0-8CF4-4426-8D79-A902F46D643C}" presName="node" presStyleLbl="node1" presStyleIdx="4" presStyleCnt="7">
        <dgm:presLayoutVars>
          <dgm:bulletEnabled val="1"/>
        </dgm:presLayoutVars>
      </dgm:prSet>
      <dgm:spPr/>
    </dgm:pt>
    <dgm:pt modelId="{B919F2CE-F475-4525-BE46-E1D2005D5403}" type="pres">
      <dgm:prSet presAssocID="{88BC6EDF-B525-4E92-988F-54F35B445B90}" presName="sibTrans" presStyleCnt="0"/>
      <dgm:spPr/>
    </dgm:pt>
    <dgm:pt modelId="{0FDBE600-1BF6-4BBF-B502-23AB131ACCD4}" type="pres">
      <dgm:prSet presAssocID="{309318E9-DA1B-48FE-8F7A-A0AD16E317EF}" presName="node" presStyleLbl="node1" presStyleIdx="5" presStyleCnt="7" custLinFactX="-4444" custLinFactY="21605" custLinFactNeighborX="-100000" custLinFactNeighborY="100000">
        <dgm:presLayoutVars>
          <dgm:bulletEnabled val="1"/>
        </dgm:presLayoutVars>
      </dgm:prSet>
      <dgm:spPr/>
    </dgm:pt>
    <dgm:pt modelId="{D959FCE3-BA16-48DA-9CCE-C72BCF07208D}" type="pres">
      <dgm:prSet presAssocID="{7A73D69E-DFA6-4B4E-844D-01F19E4165F2}" presName="sibTrans" presStyleCnt="0"/>
      <dgm:spPr/>
    </dgm:pt>
    <dgm:pt modelId="{3F077164-049A-4451-97BB-35C03486F6EA}" type="pres">
      <dgm:prSet presAssocID="{B5AD4097-7F0C-4D8C-ACAA-7B1815686ED2}" presName="node" presStyleLbl="node1" presStyleIdx="6" presStyleCnt="7" custLinFactX="10000" custLinFactY="-18519" custLinFactNeighborX="100000" custLinFactNeighborY="-100000">
        <dgm:presLayoutVars>
          <dgm:bulletEnabled val="1"/>
        </dgm:presLayoutVars>
      </dgm:prSet>
      <dgm:spPr/>
    </dgm:pt>
  </dgm:ptLst>
  <dgm:cxnLst>
    <dgm:cxn modelId="{A1646D25-03E0-4D7A-9620-06AF2FAB41C4}" srcId="{DFB179AD-B917-4401-B067-32E7424D721D}" destId="{DDD800A0-8CF4-4426-8D79-A902F46D643C}" srcOrd="4" destOrd="0" parTransId="{C6BE638F-FA0A-48C0-A068-8D65D77B2BBB}" sibTransId="{88BC6EDF-B525-4E92-988F-54F35B445B90}"/>
    <dgm:cxn modelId="{963EFC5D-8308-4E8B-89D2-7A5EF869B8D9}" type="presOf" srcId="{DFB179AD-B917-4401-B067-32E7424D721D}" destId="{05DD2E7B-959F-41ED-AE16-A08B10CA7086}" srcOrd="0" destOrd="0" presId="urn:microsoft.com/office/officeart/2005/8/layout/default"/>
    <dgm:cxn modelId="{7C2DE749-BD8F-4C4D-9480-13A0FE51BD1F}" type="presOf" srcId="{97192469-E8F1-457E-9B60-18B5BA4159F2}" destId="{79232D0A-B246-42F6-BE8F-EB2577039388}" srcOrd="0" destOrd="0" presId="urn:microsoft.com/office/officeart/2005/8/layout/default"/>
    <dgm:cxn modelId="{5E675D6B-0C31-4972-A2AE-E4E613522D70}" type="presOf" srcId="{C0BDEBF0-FDB7-49E5-BD3B-E9E88CFC8BC4}" destId="{34887E73-152F-4736-AB45-656DFCA8FBB0}" srcOrd="0" destOrd="0" presId="urn:microsoft.com/office/officeart/2005/8/layout/default"/>
    <dgm:cxn modelId="{0EB0B14B-604B-4D0C-A8BB-960C0AD2E881}" srcId="{DFB179AD-B917-4401-B067-32E7424D721D}" destId="{C0BDEBF0-FDB7-49E5-BD3B-E9E88CFC8BC4}" srcOrd="3" destOrd="0" parTransId="{5C05125C-9FA7-4859-B58D-A5E272438807}" sibTransId="{A4DE81C5-D15F-4883-8683-5C488D5450EC}"/>
    <dgm:cxn modelId="{F5B6BA54-6907-4723-B713-1FF49F2E8752}" type="presOf" srcId="{309318E9-DA1B-48FE-8F7A-A0AD16E317EF}" destId="{0FDBE600-1BF6-4BBF-B502-23AB131ACCD4}" srcOrd="0" destOrd="0" presId="urn:microsoft.com/office/officeart/2005/8/layout/default"/>
    <dgm:cxn modelId="{AFEBB584-130B-40AE-BCFF-CFE5BEB2E231}" type="presOf" srcId="{B5AD4097-7F0C-4D8C-ACAA-7B1815686ED2}" destId="{3F077164-049A-4451-97BB-35C03486F6EA}" srcOrd="0" destOrd="0" presId="urn:microsoft.com/office/officeart/2005/8/layout/default"/>
    <dgm:cxn modelId="{D680078A-6DA2-43BF-972E-3A36C267A40F}" srcId="{DFB179AD-B917-4401-B067-32E7424D721D}" destId="{97192469-E8F1-457E-9B60-18B5BA4159F2}" srcOrd="1" destOrd="0" parTransId="{D848DB12-2F47-452A-8A1F-09D304EF64C1}" sibTransId="{3BCD1C0B-12C3-4B3C-9534-FA8F58999F62}"/>
    <dgm:cxn modelId="{94858691-E61E-46DC-A287-47315DEC5311}" type="presOf" srcId="{FB912F46-A3AE-46B0-A6B8-01D3423D1684}" destId="{03F81B66-2517-41B1-B744-29770833E2E9}" srcOrd="0" destOrd="0" presId="urn:microsoft.com/office/officeart/2005/8/layout/default"/>
    <dgm:cxn modelId="{074181A6-5A76-44D2-BDA7-79C8E0BE8EFB}" type="presOf" srcId="{DDD800A0-8CF4-4426-8D79-A902F46D643C}" destId="{EF128E94-6F4E-4492-9CB6-651BC54AF403}" srcOrd="0" destOrd="0" presId="urn:microsoft.com/office/officeart/2005/8/layout/default"/>
    <dgm:cxn modelId="{9E74C8A8-556D-4A83-8ACB-B3757838A4AD}" type="presOf" srcId="{F0F4747C-5AAA-4B2F-B8BA-F0B9C791236E}" destId="{797C5CE4-E4D7-42BF-893D-4E4D034440BB}" srcOrd="0" destOrd="0" presId="urn:microsoft.com/office/officeart/2005/8/layout/default"/>
    <dgm:cxn modelId="{23BA4DC4-6749-4252-8633-804A66E6C8A2}" srcId="{DFB179AD-B917-4401-B067-32E7424D721D}" destId="{F0F4747C-5AAA-4B2F-B8BA-F0B9C791236E}" srcOrd="0" destOrd="0" parTransId="{92ED06DD-9A7B-4FA7-88AC-78549E1035B6}" sibTransId="{596973D3-B25A-425B-B5E2-D427E30D562F}"/>
    <dgm:cxn modelId="{41C78BC4-7BA8-478C-AA0F-334B05DFCC2E}" srcId="{DFB179AD-B917-4401-B067-32E7424D721D}" destId="{B5AD4097-7F0C-4D8C-ACAA-7B1815686ED2}" srcOrd="6" destOrd="0" parTransId="{1A5D143E-54E0-4737-803F-F3E8830FAC36}" sibTransId="{B2CF7347-548B-4AD1-A1ED-1AFAF60ABB75}"/>
    <dgm:cxn modelId="{5C81AEE7-5CE0-42B3-BC0A-7AADEC01BD16}" srcId="{DFB179AD-B917-4401-B067-32E7424D721D}" destId="{309318E9-DA1B-48FE-8F7A-A0AD16E317EF}" srcOrd="5" destOrd="0" parTransId="{10C0223E-B037-444C-AE8C-EAC34F1D71FD}" sibTransId="{7A73D69E-DFA6-4B4E-844D-01F19E4165F2}"/>
    <dgm:cxn modelId="{1BBF3AF8-395A-411B-A8D6-F7475975B435}" srcId="{DFB179AD-B917-4401-B067-32E7424D721D}" destId="{FB912F46-A3AE-46B0-A6B8-01D3423D1684}" srcOrd="2" destOrd="0" parTransId="{2C5FB303-197C-4553-A86C-F7C013FA3A76}" sibTransId="{9E085F42-86DE-4A2A-B53D-72D3646E05AF}"/>
    <dgm:cxn modelId="{A99F9822-6CEF-4293-B9AB-53A53D1BA8FA}" type="presParOf" srcId="{05DD2E7B-959F-41ED-AE16-A08B10CA7086}" destId="{797C5CE4-E4D7-42BF-893D-4E4D034440BB}" srcOrd="0" destOrd="0" presId="urn:microsoft.com/office/officeart/2005/8/layout/default"/>
    <dgm:cxn modelId="{28243C61-1744-42C2-BD9A-544F101E5963}" type="presParOf" srcId="{05DD2E7B-959F-41ED-AE16-A08B10CA7086}" destId="{8E75123E-006E-4EE8-B7B8-FADC38EF70FC}" srcOrd="1" destOrd="0" presId="urn:microsoft.com/office/officeart/2005/8/layout/default"/>
    <dgm:cxn modelId="{D394B3F8-C04E-4D10-9E90-9FE307648721}" type="presParOf" srcId="{05DD2E7B-959F-41ED-AE16-A08B10CA7086}" destId="{79232D0A-B246-42F6-BE8F-EB2577039388}" srcOrd="2" destOrd="0" presId="urn:microsoft.com/office/officeart/2005/8/layout/default"/>
    <dgm:cxn modelId="{14799E50-1AE6-4864-9778-743B11B7ECEB}" type="presParOf" srcId="{05DD2E7B-959F-41ED-AE16-A08B10CA7086}" destId="{0EF51AB7-E1B9-4DBD-BC7D-02B5CECCA3EA}" srcOrd="3" destOrd="0" presId="urn:microsoft.com/office/officeart/2005/8/layout/default"/>
    <dgm:cxn modelId="{9CDA757C-3C71-4D26-8C8B-8E0BD23FEDBB}" type="presParOf" srcId="{05DD2E7B-959F-41ED-AE16-A08B10CA7086}" destId="{03F81B66-2517-41B1-B744-29770833E2E9}" srcOrd="4" destOrd="0" presId="urn:microsoft.com/office/officeart/2005/8/layout/default"/>
    <dgm:cxn modelId="{8339736A-4EF7-4912-ADEF-6D53D3134475}" type="presParOf" srcId="{05DD2E7B-959F-41ED-AE16-A08B10CA7086}" destId="{011AB9C8-B932-4CCE-84F7-799CC2F6520D}" srcOrd="5" destOrd="0" presId="urn:microsoft.com/office/officeart/2005/8/layout/default"/>
    <dgm:cxn modelId="{BC80B797-08CA-4D84-A98C-999547564E76}" type="presParOf" srcId="{05DD2E7B-959F-41ED-AE16-A08B10CA7086}" destId="{34887E73-152F-4736-AB45-656DFCA8FBB0}" srcOrd="6" destOrd="0" presId="urn:microsoft.com/office/officeart/2005/8/layout/default"/>
    <dgm:cxn modelId="{B40E1821-8001-43A9-964F-E2B61E9A73D6}" type="presParOf" srcId="{05DD2E7B-959F-41ED-AE16-A08B10CA7086}" destId="{39066BD2-14C5-45B3-B8DB-03CBEB3DAE17}" srcOrd="7" destOrd="0" presId="urn:microsoft.com/office/officeart/2005/8/layout/default"/>
    <dgm:cxn modelId="{2EE85B32-75B7-4479-9C73-9A86A2209368}" type="presParOf" srcId="{05DD2E7B-959F-41ED-AE16-A08B10CA7086}" destId="{EF128E94-6F4E-4492-9CB6-651BC54AF403}" srcOrd="8" destOrd="0" presId="urn:microsoft.com/office/officeart/2005/8/layout/default"/>
    <dgm:cxn modelId="{9AE9A868-2944-40F9-AD6D-0D2C75BB4713}" type="presParOf" srcId="{05DD2E7B-959F-41ED-AE16-A08B10CA7086}" destId="{B919F2CE-F475-4525-BE46-E1D2005D5403}" srcOrd="9" destOrd="0" presId="urn:microsoft.com/office/officeart/2005/8/layout/default"/>
    <dgm:cxn modelId="{DCB21B0A-5B93-41C2-9A6E-D67B24157F3E}" type="presParOf" srcId="{05DD2E7B-959F-41ED-AE16-A08B10CA7086}" destId="{0FDBE600-1BF6-4BBF-B502-23AB131ACCD4}" srcOrd="10" destOrd="0" presId="urn:microsoft.com/office/officeart/2005/8/layout/default"/>
    <dgm:cxn modelId="{2624D390-1552-404A-982C-593185F1CA22}" type="presParOf" srcId="{05DD2E7B-959F-41ED-AE16-A08B10CA7086}" destId="{D959FCE3-BA16-48DA-9CCE-C72BCF07208D}" srcOrd="11" destOrd="0" presId="urn:microsoft.com/office/officeart/2005/8/layout/default"/>
    <dgm:cxn modelId="{463316C4-490F-471C-BCDF-5A40637FA09A}" type="presParOf" srcId="{05DD2E7B-959F-41ED-AE16-A08B10CA7086}" destId="{3F077164-049A-4451-97BB-35C03486F6EA}" srcOrd="12"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8FB6AF2A-7803-4A88-92C6-37A9BB8E07D7}" type="doc">
      <dgm:prSet loTypeId="urn:microsoft.com/office/officeart/2018/2/layout/IconVerticalSolidList" loCatId="icon" qsTypeId="urn:microsoft.com/office/officeart/2005/8/quickstyle/simple1" qsCatId="simple" csTypeId="urn:microsoft.com/office/officeart/2005/8/colors/accent2_2" csCatId="accent2" phldr="1"/>
      <dgm:spPr/>
      <dgm:t>
        <a:bodyPr/>
        <a:lstStyle/>
        <a:p>
          <a:endParaRPr lang="en-US"/>
        </a:p>
      </dgm:t>
    </dgm:pt>
    <dgm:pt modelId="{940B9BB3-A78A-4512-B78D-7CC471AD1018}">
      <dgm:prSet/>
      <dgm:spPr/>
      <dgm:t>
        <a:bodyPr/>
        <a:lstStyle/>
        <a:p>
          <a:r>
            <a:rPr lang="en-US"/>
            <a:t>A1c ↓ ~1.5% vs. 0.2% in placebo group</a:t>
          </a:r>
        </a:p>
      </dgm:t>
    </dgm:pt>
    <dgm:pt modelId="{69CB6C16-DE5F-4D77-8C9E-4AE1D433FF0F}" type="parTrans" cxnId="{2ECBAE7E-71BE-4945-A0C2-675B7ED8A749}">
      <dgm:prSet/>
      <dgm:spPr/>
      <dgm:t>
        <a:bodyPr/>
        <a:lstStyle/>
        <a:p>
          <a:endParaRPr lang="en-US"/>
        </a:p>
      </dgm:t>
    </dgm:pt>
    <dgm:pt modelId="{B77A776B-32F7-4C7E-8150-1BDAF4672190}" type="sibTrans" cxnId="{2ECBAE7E-71BE-4945-A0C2-675B7ED8A749}">
      <dgm:prSet/>
      <dgm:spPr/>
      <dgm:t>
        <a:bodyPr/>
        <a:lstStyle/>
        <a:p>
          <a:endParaRPr lang="en-US"/>
        </a:p>
      </dgm:t>
    </dgm:pt>
    <dgm:pt modelId="{24485360-EDCF-43D1-AD3A-C230A5783542}">
      <dgm:prSet/>
      <dgm:spPr/>
      <dgm:t>
        <a:bodyPr/>
        <a:lstStyle/>
        <a:p>
          <a:r>
            <a:rPr lang="en-US"/>
            <a:t>Weight ↓ ~10 pounds; waist circumference ↓ ~2 inches</a:t>
          </a:r>
        </a:p>
      </dgm:t>
    </dgm:pt>
    <dgm:pt modelId="{97A2F5B6-069A-48B4-BB77-41244E159E66}" type="parTrans" cxnId="{BE34C474-02E0-44E2-85AD-DD536EDAE25E}">
      <dgm:prSet/>
      <dgm:spPr/>
      <dgm:t>
        <a:bodyPr/>
        <a:lstStyle/>
        <a:p>
          <a:endParaRPr lang="en-US"/>
        </a:p>
      </dgm:t>
    </dgm:pt>
    <dgm:pt modelId="{268CCC5C-1DC9-4BA5-B5CF-32A622C56304}" type="sibTrans" cxnId="{BE34C474-02E0-44E2-85AD-DD536EDAE25E}">
      <dgm:prSet/>
      <dgm:spPr/>
      <dgm:t>
        <a:bodyPr/>
        <a:lstStyle/>
        <a:p>
          <a:endParaRPr lang="en-US"/>
        </a:p>
      </dgm:t>
    </dgm:pt>
    <dgm:pt modelId="{75DC4946-CDE3-4466-8E90-91399128DBA2}">
      <dgm:prSet/>
      <dgm:spPr/>
      <dgm:t>
        <a:bodyPr/>
        <a:lstStyle/>
        <a:p>
          <a:r>
            <a:rPr lang="en-US"/>
            <a:t>Many reduced or stopped other diabetes meds, including insulin.</a:t>
          </a:r>
        </a:p>
      </dgm:t>
    </dgm:pt>
    <dgm:pt modelId="{30EAA982-A1C9-4287-B7E3-B1BD33C6E2DB}" type="parTrans" cxnId="{E95E9CBB-EED9-4D6A-A115-0756F94D9754}">
      <dgm:prSet/>
      <dgm:spPr/>
      <dgm:t>
        <a:bodyPr/>
        <a:lstStyle/>
        <a:p>
          <a:endParaRPr lang="en-US"/>
        </a:p>
      </dgm:t>
    </dgm:pt>
    <dgm:pt modelId="{1FC856A2-52E2-44BD-B0C3-0F1DCC832C97}" type="sibTrans" cxnId="{E95E9CBB-EED9-4D6A-A115-0756F94D9754}">
      <dgm:prSet/>
      <dgm:spPr/>
      <dgm:t>
        <a:bodyPr/>
        <a:lstStyle/>
        <a:p>
          <a:endParaRPr lang="en-US"/>
        </a:p>
      </dgm:t>
    </dgm:pt>
    <dgm:pt modelId="{B634039C-23AF-4CD0-85DB-0D5348CD1BEC}" type="pres">
      <dgm:prSet presAssocID="{8FB6AF2A-7803-4A88-92C6-37A9BB8E07D7}" presName="root" presStyleCnt="0">
        <dgm:presLayoutVars>
          <dgm:dir/>
          <dgm:resizeHandles val="exact"/>
        </dgm:presLayoutVars>
      </dgm:prSet>
      <dgm:spPr/>
    </dgm:pt>
    <dgm:pt modelId="{D4BC4997-55CC-49C2-AE48-DB0F3E2716E3}" type="pres">
      <dgm:prSet presAssocID="{940B9BB3-A78A-4512-B78D-7CC471AD1018}" presName="compNode" presStyleCnt="0"/>
      <dgm:spPr/>
    </dgm:pt>
    <dgm:pt modelId="{83F08A7D-3D60-485D-A7F0-6D6E70A9FDE7}" type="pres">
      <dgm:prSet presAssocID="{940B9BB3-A78A-4512-B78D-7CC471AD1018}" presName="bgRect" presStyleLbl="bgShp" presStyleIdx="0" presStyleCnt="3"/>
      <dgm:spPr/>
    </dgm:pt>
    <dgm:pt modelId="{AEDE7F2C-5D68-4E71-B543-4A1D20E9B38C}" type="pres">
      <dgm:prSet presAssocID="{940B9BB3-A78A-4512-B78D-7CC471AD1018}"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Rat"/>
        </a:ext>
      </dgm:extLst>
    </dgm:pt>
    <dgm:pt modelId="{0D8389CE-6899-40EE-AC98-111C5FE731A3}" type="pres">
      <dgm:prSet presAssocID="{940B9BB3-A78A-4512-B78D-7CC471AD1018}" presName="spaceRect" presStyleCnt="0"/>
      <dgm:spPr/>
    </dgm:pt>
    <dgm:pt modelId="{36EB173A-839A-4C89-AC80-094E574E5A1C}" type="pres">
      <dgm:prSet presAssocID="{940B9BB3-A78A-4512-B78D-7CC471AD1018}" presName="parTx" presStyleLbl="revTx" presStyleIdx="0" presStyleCnt="3">
        <dgm:presLayoutVars>
          <dgm:chMax val="0"/>
          <dgm:chPref val="0"/>
        </dgm:presLayoutVars>
      </dgm:prSet>
      <dgm:spPr/>
    </dgm:pt>
    <dgm:pt modelId="{0FA13DDF-9D3F-4856-9711-94A476469998}" type="pres">
      <dgm:prSet presAssocID="{B77A776B-32F7-4C7E-8150-1BDAF4672190}" presName="sibTrans" presStyleCnt="0"/>
      <dgm:spPr/>
    </dgm:pt>
    <dgm:pt modelId="{D81A7E28-90A3-43CD-9E32-81100C37EBE8}" type="pres">
      <dgm:prSet presAssocID="{24485360-EDCF-43D1-AD3A-C230A5783542}" presName="compNode" presStyleCnt="0"/>
      <dgm:spPr/>
    </dgm:pt>
    <dgm:pt modelId="{8B208EC7-0973-4D13-AE2E-5E98884ABB71}" type="pres">
      <dgm:prSet presAssocID="{24485360-EDCF-43D1-AD3A-C230A5783542}" presName="bgRect" presStyleLbl="bgShp" presStyleIdx="1" presStyleCnt="3"/>
      <dgm:spPr/>
    </dgm:pt>
    <dgm:pt modelId="{F0D892EB-8A7D-4F65-9EB4-D7492C60DE04}" type="pres">
      <dgm:prSet presAssocID="{24485360-EDCF-43D1-AD3A-C230A5783542}"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Scale"/>
        </a:ext>
      </dgm:extLst>
    </dgm:pt>
    <dgm:pt modelId="{3FB6AA14-AE61-4331-AE6D-8744B92EA612}" type="pres">
      <dgm:prSet presAssocID="{24485360-EDCF-43D1-AD3A-C230A5783542}" presName="spaceRect" presStyleCnt="0"/>
      <dgm:spPr/>
    </dgm:pt>
    <dgm:pt modelId="{D2C50C0E-3E0E-4284-8EB0-FEFA085F0E0D}" type="pres">
      <dgm:prSet presAssocID="{24485360-EDCF-43D1-AD3A-C230A5783542}" presName="parTx" presStyleLbl="revTx" presStyleIdx="1" presStyleCnt="3">
        <dgm:presLayoutVars>
          <dgm:chMax val="0"/>
          <dgm:chPref val="0"/>
        </dgm:presLayoutVars>
      </dgm:prSet>
      <dgm:spPr/>
    </dgm:pt>
    <dgm:pt modelId="{08B7D6B9-0F5D-4E30-85C8-F0DC89566B8A}" type="pres">
      <dgm:prSet presAssocID="{268CCC5C-1DC9-4BA5-B5CF-32A622C56304}" presName="sibTrans" presStyleCnt="0"/>
      <dgm:spPr/>
    </dgm:pt>
    <dgm:pt modelId="{2C665558-1854-4E7F-AAAC-11A96CC55B37}" type="pres">
      <dgm:prSet presAssocID="{75DC4946-CDE3-4466-8E90-91399128DBA2}" presName="compNode" presStyleCnt="0"/>
      <dgm:spPr/>
    </dgm:pt>
    <dgm:pt modelId="{BE8D6514-33D5-448E-AB93-C394E742F004}" type="pres">
      <dgm:prSet presAssocID="{75DC4946-CDE3-4466-8E90-91399128DBA2}" presName="bgRect" presStyleLbl="bgShp" presStyleIdx="2" presStyleCnt="3"/>
      <dgm:spPr/>
    </dgm:pt>
    <dgm:pt modelId="{222BAD06-51B6-42D5-A7D4-74E9C742EF78}" type="pres">
      <dgm:prSet presAssocID="{75DC4946-CDE3-4466-8E90-91399128DBA2}"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Kidney"/>
        </a:ext>
      </dgm:extLst>
    </dgm:pt>
    <dgm:pt modelId="{94762306-4186-4519-9BA6-B2B21066A7D1}" type="pres">
      <dgm:prSet presAssocID="{75DC4946-CDE3-4466-8E90-91399128DBA2}" presName="spaceRect" presStyleCnt="0"/>
      <dgm:spPr/>
    </dgm:pt>
    <dgm:pt modelId="{196EC748-5121-4881-833E-92966ADA1BF6}" type="pres">
      <dgm:prSet presAssocID="{75DC4946-CDE3-4466-8E90-91399128DBA2}" presName="parTx" presStyleLbl="revTx" presStyleIdx="2" presStyleCnt="3">
        <dgm:presLayoutVars>
          <dgm:chMax val="0"/>
          <dgm:chPref val="0"/>
        </dgm:presLayoutVars>
      </dgm:prSet>
      <dgm:spPr/>
    </dgm:pt>
  </dgm:ptLst>
  <dgm:cxnLst>
    <dgm:cxn modelId="{6F23E74C-063C-4CBE-9829-26E9A6C55AFB}" type="presOf" srcId="{940B9BB3-A78A-4512-B78D-7CC471AD1018}" destId="{36EB173A-839A-4C89-AC80-094E574E5A1C}" srcOrd="0" destOrd="0" presId="urn:microsoft.com/office/officeart/2018/2/layout/IconVerticalSolidList"/>
    <dgm:cxn modelId="{BE34C474-02E0-44E2-85AD-DD536EDAE25E}" srcId="{8FB6AF2A-7803-4A88-92C6-37A9BB8E07D7}" destId="{24485360-EDCF-43D1-AD3A-C230A5783542}" srcOrd="1" destOrd="0" parTransId="{97A2F5B6-069A-48B4-BB77-41244E159E66}" sibTransId="{268CCC5C-1DC9-4BA5-B5CF-32A622C56304}"/>
    <dgm:cxn modelId="{2ECBAE7E-71BE-4945-A0C2-675B7ED8A749}" srcId="{8FB6AF2A-7803-4A88-92C6-37A9BB8E07D7}" destId="{940B9BB3-A78A-4512-B78D-7CC471AD1018}" srcOrd="0" destOrd="0" parTransId="{69CB6C16-DE5F-4D77-8C9E-4AE1D433FF0F}" sibTransId="{B77A776B-32F7-4C7E-8150-1BDAF4672190}"/>
    <dgm:cxn modelId="{794FB19C-C038-4372-B00B-B131644B2D35}" type="presOf" srcId="{75DC4946-CDE3-4466-8E90-91399128DBA2}" destId="{196EC748-5121-4881-833E-92966ADA1BF6}" srcOrd="0" destOrd="0" presId="urn:microsoft.com/office/officeart/2018/2/layout/IconVerticalSolidList"/>
    <dgm:cxn modelId="{E95E9CBB-EED9-4D6A-A115-0756F94D9754}" srcId="{8FB6AF2A-7803-4A88-92C6-37A9BB8E07D7}" destId="{75DC4946-CDE3-4466-8E90-91399128DBA2}" srcOrd="2" destOrd="0" parTransId="{30EAA982-A1C9-4287-B7E3-B1BD33C6E2DB}" sibTransId="{1FC856A2-52E2-44BD-B0C3-0F1DCC832C97}"/>
    <dgm:cxn modelId="{B5C2D2C6-7C83-42EA-8AB8-C366C474C49B}" type="presOf" srcId="{8FB6AF2A-7803-4A88-92C6-37A9BB8E07D7}" destId="{B634039C-23AF-4CD0-85DB-0D5348CD1BEC}" srcOrd="0" destOrd="0" presId="urn:microsoft.com/office/officeart/2018/2/layout/IconVerticalSolidList"/>
    <dgm:cxn modelId="{82961DDA-47C8-45CD-BE8C-0EB057717A67}" type="presOf" srcId="{24485360-EDCF-43D1-AD3A-C230A5783542}" destId="{D2C50C0E-3E0E-4284-8EB0-FEFA085F0E0D}" srcOrd="0" destOrd="0" presId="urn:microsoft.com/office/officeart/2018/2/layout/IconVerticalSolidList"/>
    <dgm:cxn modelId="{5CA088C2-60C3-44DD-8246-653EF2A32BFB}" type="presParOf" srcId="{B634039C-23AF-4CD0-85DB-0D5348CD1BEC}" destId="{D4BC4997-55CC-49C2-AE48-DB0F3E2716E3}" srcOrd="0" destOrd="0" presId="urn:microsoft.com/office/officeart/2018/2/layout/IconVerticalSolidList"/>
    <dgm:cxn modelId="{DEDCCA4A-7060-49F0-9A70-8627CD04AA2C}" type="presParOf" srcId="{D4BC4997-55CC-49C2-AE48-DB0F3E2716E3}" destId="{83F08A7D-3D60-485D-A7F0-6D6E70A9FDE7}" srcOrd="0" destOrd="0" presId="urn:microsoft.com/office/officeart/2018/2/layout/IconVerticalSolidList"/>
    <dgm:cxn modelId="{CE7AEDD8-E370-421B-B0FA-1E02928B7DFE}" type="presParOf" srcId="{D4BC4997-55CC-49C2-AE48-DB0F3E2716E3}" destId="{AEDE7F2C-5D68-4E71-B543-4A1D20E9B38C}" srcOrd="1" destOrd="0" presId="urn:microsoft.com/office/officeart/2018/2/layout/IconVerticalSolidList"/>
    <dgm:cxn modelId="{367AC4B1-2C5A-4867-B3F0-F80D60C0DDCE}" type="presParOf" srcId="{D4BC4997-55CC-49C2-AE48-DB0F3E2716E3}" destId="{0D8389CE-6899-40EE-AC98-111C5FE731A3}" srcOrd="2" destOrd="0" presId="urn:microsoft.com/office/officeart/2018/2/layout/IconVerticalSolidList"/>
    <dgm:cxn modelId="{E9D15BDC-3277-4D34-9B90-E00C57EBE4D4}" type="presParOf" srcId="{D4BC4997-55CC-49C2-AE48-DB0F3E2716E3}" destId="{36EB173A-839A-4C89-AC80-094E574E5A1C}" srcOrd="3" destOrd="0" presId="urn:microsoft.com/office/officeart/2018/2/layout/IconVerticalSolidList"/>
    <dgm:cxn modelId="{639967AD-F3BF-41B0-9F23-1926824DF903}" type="presParOf" srcId="{B634039C-23AF-4CD0-85DB-0D5348CD1BEC}" destId="{0FA13DDF-9D3F-4856-9711-94A476469998}" srcOrd="1" destOrd="0" presId="urn:microsoft.com/office/officeart/2018/2/layout/IconVerticalSolidList"/>
    <dgm:cxn modelId="{9CC4B592-4F34-46A7-9CAD-E3B191F69DA5}" type="presParOf" srcId="{B634039C-23AF-4CD0-85DB-0D5348CD1BEC}" destId="{D81A7E28-90A3-43CD-9E32-81100C37EBE8}" srcOrd="2" destOrd="0" presId="urn:microsoft.com/office/officeart/2018/2/layout/IconVerticalSolidList"/>
    <dgm:cxn modelId="{24AB9CB2-90C0-484B-80D8-A1D32189F6FB}" type="presParOf" srcId="{D81A7E28-90A3-43CD-9E32-81100C37EBE8}" destId="{8B208EC7-0973-4D13-AE2E-5E98884ABB71}" srcOrd="0" destOrd="0" presId="urn:microsoft.com/office/officeart/2018/2/layout/IconVerticalSolidList"/>
    <dgm:cxn modelId="{432943B7-CE39-4320-88DC-73832F55532D}" type="presParOf" srcId="{D81A7E28-90A3-43CD-9E32-81100C37EBE8}" destId="{F0D892EB-8A7D-4F65-9EB4-D7492C60DE04}" srcOrd="1" destOrd="0" presId="urn:microsoft.com/office/officeart/2018/2/layout/IconVerticalSolidList"/>
    <dgm:cxn modelId="{37E933D3-00C3-47A0-A453-826849908EFF}" type="presParOf" srcId="{D81A7E28-90A3-43CD-9E32-81100C37EBE8}" destId="{3FB6AA14-AE61-4331-AE6D-8744B92EA612}" srcOrd="2" destOrd="0" presId="urn:microsoft.com/office/officeart/2018/2/layout/IconVerticalSolidList"/>
    <dgm:cxn modelId="{0D06F68B-8810-4FD4-851D-F3E3B7A5C227}" type="presParOf" srcId="{D81A7E28-90A3-43CD-9E32-81100C37EBE8}" destId="{D2C50C0E-3E0E-4284-8EB0-FEFA085F0E0D}" srcOrd="3" destOrd="0" presId="urn:microsoft.com/office/officeart/2018/2/layout/IconVerticalSolidList"/>
    <dgm:cxn modelId="{A9F84463-D94F-41C2-A88B-B195D4040154}" type="presParOf" srcId="{B634039C-23AF-4CD0-85DB-0D5348CD1BEC}" destId="{08B7D6B9-0F5D-4E30-85C8-F0DC89566B8A}" srcOrd="3" destOrd="0" presId="urn:microsoft.com/office/officeart/2018/2/layout/IconVerticalSolidList"/>
    <dgm:cxn modelId="{81544AA9-1F06-4762-AFAD-A0924105BF26}" type="presParOf" srcId="{B634039C-23AF-4CD0-85DB-0D5348CD1BEC}" destId="{2C665558-1854-4E7F-AAAC-11A96CC55B37}" srcOrd="4" destOrd="0" presId="urn:microsoft.com/office/officeart/2018/2/layout/IconVerticalSolidList"/>
    <dgm:cxn modelId="{2501695A-2403-41E2-8BCA-76F26C594416}" type="presParOf" srcId="{2C665558-1854-4E7F-AAAC-11A96CC55B37}" destId="{BE8D6514-33D5-448E-AB93-C394E742F004}" srcOrd="0" destOrd="0" presId="urn:microsoft.com/office/officeart/2018/2/layout/IconVerticalSolidList"/>
    <dgm:cxn modelId="{5790CEA6-8344-4C2E-BBEC-83498700087F}" type="presParOf" srcId="{2C665558-1854-4E7F-AAAC-11A96CC55B37}" destId="{222BAD06-51B6-42D5-A7D4-74E9C742EF78}" srcOrd="1" destOrd="0" presId="urn:microsoft.com/office/officeart/2018/2/layout/IconVerticalSolidList"/>
    <dgm:cxn modelId="{7A89F1BD-EBB3-4AA2-B22B-345100D703DD}" type="presParOf" srcId="{2C665558-1854-4E7F-AAAC-11A96CC55B37}" destId="{94762306-4186-4519-9BA6-B2B21066A7D1}" srcOrd="2" destOrd="0" presId="urn:microsoft.com/office/officeart/2018/2/layout/IconVerticalSolidList"/>
    <dgm:cxn modelId="{0E941A0B-774A-4658-BB96-DC47009C0EDC}" type="presParOf" srcId="{2C665558-1854-4E7F-AAAC-11A96CC55B37}" destId="{196EC748-5121-4881-833E-92966ADA1BF6}"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88B1EF57-8DD9-44D7-BD1D-A179E4FE9B75}"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US"/>
        </a:p>
      </dgm:t>
    </dgm:pt>
    <dgm:pt modelId="{23D44258-8C15-449B-967F-F8E3154720BA}">
      <dgm:prSet/>
      <dgm:spPr/>
      <dgm:t>
        <a:bodyPr/>
        <a:lstStyle/>
        <a:p>
          <a:r>
            <a:rPr lang="en-US" dirty="0"/>
            <a:t>Cortisol increases gluconeogenesis in the liver</a:t>
          </a:r>
        </a:p>
      </dgm:t>
    </dgm:pt>
    <dgm:pt modelId="{5560F980-59C6-4798-83DF-37E45D06DA13}" type="parTrans" cxnId="{4B2FD35D-E2A9-49EA-AFD3-3690FF44B23C}">
      <dgm:prSet/>
      <dgm:spPr/>
      <dgm:t>
        <a:bodyPr/>
        <a:lstStyle/>
        <a:p>
          <a:endParaRPr lang="en-US"/>
        </a:p>
      </dgm:t>
    </dgm:pt>
    <dgm:pt modelId="{A5517D19-407F-4056-8B7A-2BD207D53315}" type="sibTrans" cxnId="{4B2FD35D-E2A9-49EA-AFD3-3690FF44B23C}">
      <dgm:prSet/>
      <dgm:spPr/>
      <dgm:t>
        <a:bodyPr/>
        <a:lstStyle/>
        <a:p>
          <a:endParaRPr lang="en-US"/>
        </a:p>
      </dgm:t>
    </dgm:pt>
    <dgm:pt modelId="{5F0E1AFE-509C-4B3E-AC43-A0FB3BEF6A7C}">
      <dgm:prSet/>
      <dgm:spPr/>
      <dgm:t>
        <a:bodyPr/>
        <a:lstStyle/>
        <a:p>
          <a:r>
            <a:rPr lang="en-US" dirty="0"/>
            <a:t>Reduces peripheral glucose uptake → insulin resistance</a:t>
          </a:r>
        </a:p>
      </dgm:t>
    </dgm:pt>
    <dgm:pt modelId="{DBA3300B-1CD3-447E-A42C-EFFDC99675EC}" type="parTrans" cxnId="{BE02B548-56FB-4DF4-B502-53E93E872308}">
      <dgm:prSet/>
      <dgm:spPr/>
      <dgm:t>
        <a:bodyPr/>
        <a:lstStyle/>
        <a:p>
          <a:endParaRPr lang="en-US"/>
        </a:p>
      </dgm:t>
    </dgm:pt>
    <dgm:pt modelId="{1A685366-7B1A-42BE-B6F2-FF43325697F0}" type="sibTrans" cxnId="{BE02B548-56FB-4DF4-B502-53E93E872308}">
      <dgm:prSet/>
      <dgm:spPr/>
      <dgm:t>
        <a:bodyPr/>
        <a:lstStyle/>
        <a:p>
          <a:endParaRPr lang="en-US"/>
        </a:p>
      </dgm:t>
    </dgm:pt>
    <dgm:pt modelId="{5D8CACC3-06B2-406C-A3EE-2B65279E606D}">
      <dgm:prSet/>
      <dgm:spPr/>
      <dgm:t>
        <a:bodyPr/>
        <a:lstStyle/>
        <a:p>
          <a:r>
            <a:rPr lang="en-US"/>
            <a:t>Stimulates protein catabolism and lipolysis</a:t>
          </a:r>
        </a:p>
      </dgm:t>
    </dgm:pt>
    <dgm:pt modelId="{F63B284D-C37F-44CC-B82E-F811E5619C77}" type="parTrans" cxnId="{70A6D0D3-221F-49BB-AA9D-B0C2D7F19353}">
      <dgm:prSet/>
      <dgm:spPr/>
      <dgm:t>
        <a:bodyPr/>
        <a:lstStyle/>
        <a:p>
          <a:endParaRPr lang="en-US"/>
        </a:p>
      </dgm:t>
    </dgm:pt>
    <dgm:pt modelId="{6047F17D-90F9-4208-B687-224BE1510DFE}" type="sibTrans" cxnId="{70A6D0D3-221F-49BB-AA9D-B0C2D7F19353}">
      <dgm:prSet/>
      <dgm:spPr/>
      <dgm:t>
        <a:bodyPr/>
        <a:lstStyle/>
        <a:p>
          <a:endParaRPr lang="en-US"/>
        </a:p>
      </dgm:t>
    </dgm:pt>
    <dgm:pt modelId="{2873F473-03D9-48E9-B5BE-68A333685FC3}">
      <dgm:prSet/>
      <dgm:spPr/>
      <dgm:t>
        <a:bodyPr/>
        <a:lstStyle/>
        <a:p>
          <a:r>
            <a:rPr lang="en-US"/>
            <a:t>Chronic cortisol elevation → persistent hyperglycemia</a:t>
          </a:r>
        </a:p>
      </dgm:t>
    </dgm:pt>
    <dgm:pt modelId="{5065C818-805D-4040-A399-EEDADBA46B73}" type="parTrans" cxnId="{39226067-4861-4467-9450-EE050F4FD579}">
      <dgm:prSet/>
      <dgm:spPr/>
      <dgm:t>
        <a:bodyPr/>
        <a:lstStyle/>
        <a:p>
          <a:endParaRPr lang="en-US"/>
        </a:p>
      </dgm:t>
    </dgm:pt>
    <dgm:pt modelId="{0BF5BDD5-902B-4689-8A26-F58523F7E3A6}" type="sibTrans" cxnId="{39226067-4861-4467-9450-EE050F4FD579}">
      <dgm:prSet/>
      <dgm:spPr/>
      <dgm:t>
        <a:bodyPr/>
        <a:lstStyle/>
        <a:p>
          <a:endParaRPr lang="en-US"/>
        </a:p>
      </dgm:t>
    </dgm:pt>
    <dgm:pt modelId="{176C0EE8-09CC-4F6B-9959-D240A21A82D8}" type="pres">
      <dgm:prSet presAssocID="{88B1EF57-8DD9-44D7-BD1D-A179E4FE9B75}" presName="linear" presStyleCnt="0">
        <dgm:presLayoutVars>
          <dgm:animLvl val="lvl"/>
          <dgm:resizeHandles val="exact"/>
        </dgm:presLayoutVars>
      </dgm:prSet>
      <dgm:spPr/>
    </dgm:pt>
    <dgm:pt modelId="{DAC1D329-8F7E-42EC-89B5-BA87F4AF6A31}" type="pres">
      <dgm:prSet presAssocID="{23D44258-8C15-449B-967F-F8E3154720BA}" presName="parentText" presStyleLbl="node1" presStyleIdx="0" presStyleCnt="4">
        <dgm:presLayoutVars>
          <dgm:chMax val="0"/>
          <dgm:bulletEnabled val="1"/>
        </dgm:presLayoutVars>
      </dgm:prSet>
      <dgm:spPr/>
    </dgm:pt>
    <dgm:pt modelId="{2569500D-F4C5-45B5-89F3-9BFF148359CD}" type="pres">
      <dgm:prSet presAssocID="{A5517D19-407F-4056-8B7A-2BD207D53315}" presName="spacer" presStyleCnt="0"/>
      <dgm:spPr/>
    </dgm:pt>
    <dgm:pt modelId="{AF9C3809-362C-49CF-A0BA-1EE447728556}" type="pres">
      <dgm:prSet presAssocID="{5F0E1AFE-509C-4B3E-AC43-A0FB3BEF6A7C}" presName="parentText" presStyleLbl="node1" presStyleIdx="1" presStyleCnt="4">
        <dgm:presLayoutVars>
          <dgm:chMax val="0"/>
          <dgm:bulletEnabled val="1"/>
        </dgm:presLayoutVars>
      </dgm:prSet>
      <dgm:spPr/>
    </dgm:pt>
    <dgm:pt modelId="{030F646A-CE9A-47DC-B1AF-E80E00CD2F8D}" type="pres">
      <dgm:prSet presAssocID="{1A685366-7B1A-42BE-B6F2-FF43325697F0}" presName="spacer" presStyleCnt="0"/>
      <dgm:spPr/>
    </dgm:pt>
    <dgm:pt modelId="{94092555-4192-450B-9E66-58BE53A853EE}" type="pres">
      <dgm:prSet presAssocID="{5D8CACC3-06B2-406C-A3EE-2B65279E606D}" presName="parentText" presStyleLbl="node1" presStyleIdx="2" presStyleCnt="4">
        <dgm:presLayoutVars>
          <dgm:chMax val="0"/>
          <dgm:bulletEnabled val="1"/>
        </dgm:presLayoutVars>
      </dgm:prSet>
      <dgm:spPr/>
    </dgm:pt>
    <dgm:pt modelId="{5AA97707-36EA-40D5-BD97-DCD765D71CF0}" type="pres">
      <dgm:prSet presAssocID="{6047F17D-90F9-4208-B687-224BE1510DFE}" presName="spacer" presStyleCnt="0"/>
      <dgm:spPr/>
    </dgm:pt>
    <dgm:pt modelId="{6ADC18D9-2CB0-4B5D-89B4-D13F129D2A21}" type="pres">
      <dgm:prSet presAssocID="{2873F473-03D9-48E9-B5BE-68A333685FC3}" presName="parentText" presStyleLbl="node1" presStyleIdx="3" presStyleCnt="4">
        <dgm:presLayoutVars>
          <dgm:chMax val="0"/>
          <dgm:bulletEnabled val="1"/>
        </dgm:presLayoutVars>
      </dgm:prSet>
      <dgm:spPr/>
    </dgm:pt>
  </dgm:ptLst>
  <dgm:cxnLst>
    <dgm:cxn modelId="{6A0D5914-8F26-4F7C-AB5C-0BDF8CF18EAC}" type="presOf" srcId="{2873F473-03D9-48E9-B5BE-68A333685FC3}" destId="{6ADC18D9-2CB0-4B5D-89B4-D13F129D2A21}" srcOrd="0" destOrd="0" presId="urn:microsoft.com/office/officeart/2005/8/layout/vList2"/>
    <dgm:cxn modelId="{44FD2B25-66C8-4A49-8B8F-09303332934C}" type="presOf" srcId="{23D44258-8C15-449B-967F-F8E3154720BA}" destId="{DAC1D329-8F7E-42EC-89B5-BA87F4AF6A31}" srcOrd="0" destOrd="0" presId="urn:microsoft.com/office/officeart/2005/8/layout/vList2"/>
    <dgm:cxn modelId="{4B2FD35D-E2A9-49EA-AFD3-3690FF44B23C}" srcId="{88B1EF57-8DD9-44D7-BD1D-A179E4FE9B75}" destId="{23D44258-8C15-449B-967F-F8E3154720BA}" srcOrd="0" destOrd="0" parTransId="{5560F980-59C6-4798-83DF-37E45D06DA13}" sibTransId="{A5517D19-407F-4056-8B7A-2BD207D53315}"/>
    <dgm:cxn modelId="{3C656F44-7912-4366-9762-A42FFE68F338}" type="presOf" srcId="{88B1EF57-8DD9-44D7-BD1D-A179E4FE9B75}" destId="{176C0EE8-09CC-4F6B-9959-D240A21A82D8}" srcOrd="0" destOrd="0" presId="urn:microsoft.com/office/officeart/2005/8/layout/vList2"/>
    <dgm:cxn modelId="{39226067-4861-4467-9450-EE050F4FD579}" srcId="{88B1EF57-8DD9-44D7-BD1D-A179E4FE9B75}" destId="{2873F473-03D9-48E9-B5BE-68A333685FC3}" srcOrd="3" destOrd="0" parTransId="{5065C818-805D-4040-A399-EEDADBA46B73}" sibTransId="{0BF5BDD5-902B-4689-8A26-F58523F7E3A6}"/>
    <dgm:cxn modelId="{BE02B548-56FB-4DF4-B502-53E93E872308}" srcId="{88B1EF57-8DD9-44D7-BD1D-A179E4FE9B75}" destId="{5F0E1AFE-509C-4B3E-AC43-A0FB3BEF6A7C}" srcOrd="1" destOrd="0" parTransId="{DBA3300B-1CD3-447E-A42C-EFFDC99675EC}" sibTransId="{1A685366-7B1A-42BE-B6F2-FF43325697F0}"/>
    <dgm:cxn modelId="{C8961350-B8A1-4231-91B0-CD8191C2E73F}" type="presOf" srcId="{5D8CACC3-06B2-406C-A3EE-2B65279E606D}" destId="{94092555-4192-450B-9E66-58BE53A853EE}" srcOrd="0" destOrd="0" presId="urn:microsoft.com/office/officeart/2005/8/layout/vList2"/>
    <dgm:cxn modelId="{F2BA96A5-8498-49C1-8E52-C3EB335473EF}" type="presOf" srcId="{5F0E1AFE-509C-4B3E-AC43-A0FB3BEF6A7C}" destId="{AF9C3809-362C-49CF-A0BA-1EE447728556}" srcOrd="0" destOrd="0" presId="urn:microsoft.com/office/officeart/2005/8/layout/vList2"/>
    <dgm:cxn modelId="{70A6D0D3-221F-49BB-AA9D-B0C2D7F19353}" srcId="{88B1EF57-8DD9-44D7-BD1D-A179E4FE9B75}" destId="{5D8CACC3-06B2-406C-A3EE-2B65279E606D}" srcOrd="2" destOrd="0" parTransId="{F63B284D-C37F-44CC-B82E-F811E5619C77}" sibTransId="{6047F17D-90F9-4208-B687-224BE1510DFE}"/>
    <dgm:cxn modelId="{45B47DB1-E545-4CAC-8989-FEA01D03590C}" type="presParOf" srcId="{176C0EE8-09CC-4F6B-9959-D240A21A82D8}" destId="{DAC1D329-8F7E-42EC-89B5-BA87F4AF6A31}" srcOrd="0" destOrd="0" presId="urn:microsoft.com/office/officeart/2005/8/layout/vList2"/>
    <dgm:cxn modelId="{D611C732-6309-4E3A-8909-3797927F6CAA}" type="presParOf" srcId="{176C0EE8-09CC-4F6B-9959-D240A21A82D8}" destId="{2569500D-F4C5-45B5-89F3-9BFF148359CD}" srcOrd="1" destOrd="0" presId="urn:microsoft.com/office/officeart/2005/8/layout/vList2"/>
    <dgm:cxn modelId="{C4721990-4E23-4139-BC0E-C59BA9305FD7}" type="presParOf" srcId="{176C0EE8-09CC-4F6B-9959-D240A21A82D8}" destId="{AF9C3809-362C-49CF-A0BA-1EE447728556}" srcOrd="2" destOrd="0" presId="urn:microsoft.com/office/officeart/2005/8/layout/vList2"/>
    <dgm:cxn modelId="{035B34AE-CE41-4867-94E0-5B8A5CAFBDF7}" type="presParOf" srcId="{176C0EE8-09CC-4F6B-9959-D240A21A82D8}" destId="{030F646A-CE9A-47DC-B1AF-E80E00CD2F8D}" srcOrd="3" destOrd="0" presId="urn:microsoft.com/office/officeart/2005/8/layout/vList2"/>
    <dgm:cxn modelId="{8D7E45E7-B008-4950-A63D-0FDB8F2732C0}" type="presParOf" srcId="{176C0EE8-09CC-4F6B-9959-D240A21A82D8}" destId="{94092555-4192-450B-9E66-58BE53A853EE}" srcOrd="4" destOrd="0" presId="urn:microsoft.com/office/officeart/2005/8/layout/vList2"/>
    <dgm:cxn modelId="{AD33D35B-FACC-4D08-941A-FD126BAE8FBA}" type="presParOf" srcId="{176C0EE8-09CC-4F6B-9959-D240A21A82D8}" destId="{5AA97707-36EA-40D5-BD97-DCD765D71CF0}" srcOrd="5" destOrd="0" presId="urn:microsoft.com/office/officeart/2005/8/layout/vList2"/>
    <dgm:cxn modelId="{7DCD4ECD-E2C5-49E5-9914-CB4378E134BD}" type="presParOf" srcId="{176C0EE8-09CC-4F6B-9959-D240A21A82D8}" destId="{6ADC18D9-2CB0-4B5D-89B4-D13F129D2A21}" srcOrd="6"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F461816B-E8A5-4BED-85A9-91B440E6CA25}" type="doc">
      <dgm:prSet loTypeId="urn:microsoft.com/office/officeart/2005/8/layout/default" loCatId="list" qsTypeId="urn:microsoft.com/office/officeart/2005/8/quickstyle/simple1" qsCatId="simple" csTypeId="urn:microsoft.com/office/officeart/2005/8/colors/colorful2" csCatId="colorful" phldr="1"/>
      <dgm:spPr/>
      <dgm:t>
        <a:bodyPr/>
        <a:lstStyle/>
        <a:p>
          <a:endParaRPr lang="en-US"/>
        </a:p>
      </dgm:t>
    </dgm:pt>
    <dgm:pt modelId="{9BAAA77F-2C26-4B57-9E87-E46CF2E4289D}">
      <dgm:prSet phldrT="[Text]"/>
      <dgm:spPr/>
      <dgm:t>
        <a:bodyPr/>
        <a:lstStyle/>
        <a:p>
          <a:r>
            <a:rPr lang="en-US" dirty="0"/>
            <a:t>A1C lowering</a:t>
          </a:r>
        </a:p>
      </dgm:t>
    </dgm:pt>
    <dgm:pt modelId="{B8BB54E7-7D4F-46BD-8848-A3419EB0DE87}" type="parTrans" cxnId="{07F872FB-E5DF-4AAA-A5BA-6302FD504609}">
      <dgm:prSet/>
      <dgm:spPr/>
      <dgm:t>
        <a:bodyPr/>
        <a:lstStyle/>
        <a:p>
          <a:endParaRPr lang="en-US"/>
        </a:p>
      </dgm:t>
    </dgm:pt>
    <dgm:pt modelId="{96D45247-A9B1-4057-8F3F-07540C324349}" type="sibTrans" cxnId="{07F872FB-E5DF-4AAA-A5BA-6302FD504609}">
      <dgm:prSet/>
      <dgm:spPr/>
      <dgm:t>
        <a:bodyPr/>
        <a:lstStyle/>
        <a:p>
          <a:endParaRPr lang="en-US"/>
        </a:p>
      </dgm:t>
    </dgm:pt>
    <dgm:pt modelId="{44132214-B276-4EEB-B75A-34E72D88DE56}">
      <dgm:prSet/>
      <dgm:spPr/>
      <dgm:t>
        <a:bodyPr/>
        <a:lstStyle/>
        <a:p>
          <a:r>
            <a:rPr lang="en-US"/>
            <a:t>Weight loss</a:t>
          </a:r>
          <a:endParaRPr lang="en-US" dirty="0"/>
        </a:p>
      </dgm:t>
    </dgm:pt>
    <dgm:pt modelId="{8D0EF25B-DC65-4B04-A917-FBA6069AEB81}" type="parTrans" cxnId="{37227A91-4D8C-48F8-83CF-0FA28D4EC04E}">
      <dgm:prSet/>
      <dgm:spPr/>
      <dgm:t>
        <a:bodyPr/>
        <a:lstStyle/>
        <a:p>
          <a:endParaRPr lang="en-US"/>
        </a:p>
      </dgm:t>
    </dgm:pt>
    <dgm:pt modelId="{AFB2908B-369A-47C5-8D12-281F53AD83CC}" type="sibTrans" cxnId="{37227A91-4D8C-48F8-83CF-0FA28D4EC04E}">
      <dgm:prSet/>
      <dgm:spPr/>
      <dgm:t>
        <a:bodyPr/>
        <a:lstStyle/>
        <a:p>
          <a:endParaRPr lang="en-US"/>
        </a:p>
      </dgm:t>
    </dgm:pt>
    <dgm:pt modelId="{68CC02E5-0314-4115-B7F9-E9B97699A4C6}">
      <dgm:prSet/>
      <dgm:spPr/>
      <dgm:t>
        <a:bodyPr/>
        <a:lstStyle/>
        <a:p>
          <a:r>
            <a:rPr lang="en-US" dirty="0"/>
            <a:t>Cardiovascular</a:t>
          </a:r>
        </a:p>
      </dgm:t>
    </dgm:pt>
    <dgm:pt modelId="{234E9E8D-B0AB-4151-9583-A9D142BADFA5}" type="parTrans" cxnId="{3269BF53-1E44-4E17-B74F-7622B028F0A2}">
      <dgm:prSet/>
      <dgm:spPr/>
      <dgm:t>
        <a:bodyPr/>
        <a:lstStyle/>
        <a:p>
          <a:endParaRPr lang="en-US"/>
        </a:p>
      </dgm:t>
    </dgm:pt>
    <dgm:pt modelId="{63AA4F84-BE76-41F9-835B-A39E83BDCEBB}" type="sibTrans" cxnId="{3269BF53-1E44-4E17-B74F-7622B028F0A2}">
      <dgm:prSet/>
      <dgm:spPr/>
      <dgm:t>
        <a:bodyPr/>
        <a:lstStyle/>
        <a:p>
          <a:endParaRPr lang="en-US"/>
        </a:p>
      </dgm:t>
    </dgm:pt>
    <dgm:pt modelId="{31549CA6-209B-4E30-919A-DC9EFDD689EB}">
      <dgm:prSet/>
      <dgm:spPr/>
      <dgm:t>
        <a:bodyPr/>
        <a:lstStyle/>
        <a:p>
          <a:r>
            <a:rPr lang="en-US" dirty="0"/>
            <a:t>Renal</a:t>
          </a:r>
        </a:p>
      </dgm:t>
    </dgm:pt>
    <dgm:pt modelId="{0BB69C2B-942E-4B95-97E5-5E8EE990067F}" type="parTrans" cxnId="{1CB7D00F-E489-49B0-9989-B45481D51A89}">
      <dgm:prSet/>
      <dgm:spPr/>
      <dgm:t>
        <a:bodyPr/>
        <a:lstStyle/>
        <a:p>
          <a:endParaRPr lang="en-US"/>
        </a:p>
      </dgm:t>
    </dgm:pt>
    <dgm:pt modelId="{F17F4822-5E5B-4207-B0AB-777E8F0B755A}" type="sibTrans" cxnId="{1CB7D00F-E489-49B0-9989-B45481D51A89}">
      <dgm:prSet/>
      <dgm:spPr/>
      <dgm:t>
        <a:bodyPr/>
        <a:lstStyle/>
        <a:p>
          <a:endParaRPr lang="en-US"/>
        </a:p>
      </dgm:t>
    </dgm:pt>
    <dgm:pt modelId="{BF950F98-5799-4EE0-BA46-70F9D90DE13E}">
      <dgm:prSet/>
      <dgm:spPr/>
      <dgm:t>
        <a:bodyPr/>
        <a:lstStyle/>
        <a:p>
          <a:r>
            <a:rPr lang="en-US" dirty="0"/>
            <a:t>Heart failure</a:t>
          </a:r>
        </a:p>
      </dgm:t>
    </dgm:pt>
    <dgm:pt modelId="{EF468EF0-F3A8-4A92-A342-6E0A34406891}" type="parTrans" cxnId="{040EAC75-DF7B-451D-811B-2513DD0591A2}">
      <dgm:prSet/>
      <dgm:spPr/>
      <dgm:t>
        <a:bodyPr/>
        <a:lstStyle/>
        <a:p>
          <a:endParaRPr lang="en-US"/>
        </a:p>
      </dgm:t>
    </dgm:pt>
    <dgm:pt modelId="{AA050D5C-A167-4B13-A6EE-BCD5A0C85506}" type="sibTrans" cxnId="{040EAC75-DF7B-451D-811B-2513DD0591A2}">
      <dgm:prSet/>
      <dgm:spPr/>
      <dgm:t>
        <a:bodyPr/>
        <a:lstStyle/>
        <a:p>
          <a:endParaRPr lang="en-US"/>
        </a:p>
      </dgm:t>
    </dgm:pt>
    <dgm:pt modelId="{28A08FF5-EB93-43C9-B096-450342C8468D}">
      <dgm:prSet/>
      <dgm:spPr/>
      <dgm:t>
        <a:bodyPr/>
        <a:lstStyle/>
        <a:p>
          <a:r>
            <a:rPr lang="en-US" dirty="0"/>
            <a:t>Blood pressure lowering </a:t>
          </a:r>
        </a:p>
      </dgm:t>
    </dgm:pt>
    <dgm:pt modelId="{F01FD116-1447-4B5D-8B8A-DC74E03F801D}" type="parTrans" cxnId="{8E74DE00-B181-46AA-93FB-FA21B7E3E992}">
      <dgm:prSet/>
      <dgm:spPr/>
      <dgm:t>
        <a:bodyPr/>
        <a:lstStyle/>
        <a:p>
          <a:endParaRPr lang="en-US"/>
        </a:p>
      </dgm:t>
    </dgm:pt>
    <dgm:pt modelId="{F32D6C99-97B8-4165-8082-5A5ED7BD865F}" type="sibTrans" cxnId="{8E74DE00-B181-46AA-93FB-FA21B7E3E992}">
      <dgm:prSet/>
      <dgm:spPr/>
      <dgm:t>
        <a:bodyPr/>
        <a:lstStyle/>
        <a:p>
          <a:endParaRPr lang="en-US"/>
        </a:p>
      </dgm:t>
    </dgm:pt>
    <dgm:pt modelId="{1D9A7F9F-0870-44E9-B777-5033D13AACA7}" type="pres">
      <dgm:prSet presAssocID="{F461816B-E8A5-4BED-85A9-91B440E6CA25}" presName="diagram" presStyleCnt="0">
        <dgm:presLayoutVars>
          <dgm:dir/>
          <dgm:resizeHandles val="exact"/>
        </dgm:presLayoutVars>
      </dgm:prSet>
      <dgm:spPr/>
    </dgm:pt>
    <dgm:pt modelId="{82F70EB6-BDEC-489D-89F6-26A186592C34}" type="pres">
      <dgm:prSet presAssocID="{9BAAA77F-2C26-4B57-9E87-E46CF2E4289D}" presName="node" presStyleLbl="node1" presStyleIdx="0" presStyleCnt="6">
        <dgm:presLayoutVars>
          <dgm:bulletEnabled val="1"/>
        </dgm:presLayoutVars>
      </dgm:prSet>
      <dgm:spPr/>
    </dgm:pt>
    <dgm:pt modelId="{FAA56211-3228-47FB-8336-EE7CD7D86A67}" type="pres">
      <dgm:prSet presAssocID="{96D45247-A9B1-4057-8F3F-07540C324349}" presName="sibTrans" presStyleCnt="0"/>
      <dgm:spPr/>
    </dgm:pt>
    <dgm:pt modelId="{56D64140-1D42-4A8A-8C26-6A08A38C8607}" type="pres">
      <dgm:prSet presAssocID="{44132214-B276-4EEB-B75A-34E72D88DE56}" presName="node" presStyleLbl="node1" presStyleIdx="1" presStyleCnt="6">
        <dgm:presLayoutVars>
          <dgm:bulletEnabled val="1"/>
        </dgm:presLayoutVars>
      </dgm:prSet>
      <dgm:spPr/>
    </dgm:pt>
    <dgm:pt modelId="{5ABB4DD8-9934-4767-BB3E-5825BF063EE9}" type="pres">
      <dgm:prSet presAssocID="{AFB2908B-369A-47C5-8D12-281F53AD83CC}" presName="sibTrans" presStyleCnt="0"/>
      <dgm:spPr/>
    </dgm:pt>
    <dgm:pt modelId="{6F91AC0C-9A58-409F-929E-77F0C5840F2E}" type="pres">
      <dgm:prSet presAssocID="{68CC02E5-0314-4115-B7F9-E9B97699A4C6}" presName="node" presStyleLbl="node1" presStyleIdx="2" presStyleCnt="6">
        <dgm:presLayoutVars>
          <dgm:bulletEnabled val="1"/>
        </dgm:presLayoutVars>
      </dgm:prSet>
      <dgm:spPr/>
    </dgm:pt>
    <dgm:pt modelId="{4A4E4F49-D89E-46CA-9D0B-67C1ED4EAB3A}" type="pres">
      <dgm:prSet presAssocID="{63AA4F84-BE76-41F9-835B-A39E83BDCEBB}" presName="sibTrans" presStyleCnt="0"/>
      <dgm:spPr/>
    </dgm:pt>
    <dgm:pt modelId="{8FDD55A0-6520-4B00-9B88-8CE60EDF9BF2}" type="pres">
      <dgm:prSet presAssocID="{31549CA6-209B-4E30-919A-DC9EFDD689EB}" presName="node" presStyleLbl="node1" presStyleIdx="3" presStyleCnt="6">
        <dgm:presLayoutVars>
          <dgm:bulletEnabled val="1"/>
        </dgm:presLayoutVars>
      </dgm:prSet>
      <dgm:spPr/>
    </dgm:pt>
    <dgm:pt modelId="{189B94B3-6093-435F-B344-E87A3CDA404F}" type="pres">
      <dgm:prSet presAssocID="{F17F4822-5E5B-4207-B0AB-777E8F0B755A}" presName="sibTrans" presStyleCnt="0"/>
      <dgm:spPr/>
    </dgm:pt>
    <dgm:pt modelId="{0A980518-64F4-43CC-B5F6-9FB4FAFBDDAD}" type="pres">
      <dgm:prSet presAssocID="{BF950F98-5799-4EE0-BA46-70F9D90DE13E}" presName="node" presStyleLbl="node1" presStyleIdx="4" presStyleCnt="6">
        <dgm:presLayoutVars>
          <dgm:bulletEnabled val="1"/>
        </dgm:presLayoutVars>
      </dgm:prSet>
      <dgm:spPr/>
    </dgm:pt>
    <dgm:pt modelId="{14D28ABF-593A-4DFF-A8BD-3024F3652A57}" type="pres">
      <dgm:prSet presAssocID="{AA050D5C-A167-4B13-A6EE-BCD5A0C85506}" presName="sibTrans" presStyleCnt="0"/>
      <dgm:spPr/>
    </dgm:pt>
    <dgm:pt modelId="{9C517C85-2AF3-49AE-9D9C-FA1D1F32A48A}" type="pres">
      <dgm:prSet presAssocID="{28A08FF5-EB93-43C9-B096-450342C8468D}" presName="node" presStyleLbl="node1" presStyleIdx="5" presStyleCnt="6">
        <dgm:presLayoutVars>
          <dgm:bulletEnabled val="1"/>
        </dgm:presLayoutVars>
      </dgm:prSet>
      <dgm:spPr/>
    </dgm:pt>
  </dgm:ptLst>
  <dgm:cxnLst>
    <dgm:cxn modelId="{8E74DE00-B181-46AA-93FB-FA21B7E3E992}" srcId="{F461816B-E8A5-4BED-85A9-91B440E6CA25}" destId="{28A08FF5-EB93-43C9-B096-450342C8468D}" srcOrd="5" destOrd="0" parTransId="{F01FD116-1447-4B5D-8B8A-DC74E03F801D}" sibTransId="{F32D6C99-97B8-4165-8082-5A5ED7BD865F}"/>
    <dgm:cxn modelId="{1CB7D00F-E489-49B0-9989-B45481D51A89}" srcId="{F461816B-E8A5-4BED-85A9-91B440E6CA25}" destId="{31549CA6-209B-4E30-919A-DC9EFDD689EB}" srcOrd="3" destOrd="0" parTransId="{0BB69C2B-942E-4B95-97E5-5E8EE990067F}" sibTransId="{F17F4822-5E5B-4207-B0AB-777E8F0B755A}"/>
    <dgm:cxn modelId="{8F489D33-0D29-42A5-A1CE-98DB2825C2A3}" type="presOf" srcId="{28A08FF5-EB93-43C9-B096-450342C8468D}" destId="{9C517C85-2AF3-49AE-9D9C-FA1D1F32A48A}" srcOrd="0" destOrd="0" presId="urn:microsoft.com/office/officeart/2005/8/layout/default"/>
    <dgm:cxn modelId="{6B98B872-8C67-4A12-82AD-60D356A1B5FA}" type="presOf" srcId="{F461816B-E8A5-4BED-85A9-91B440E6CA25}" destId="{1D9A7F9F-0870-44E9-B777-5033D13AACA7}" srcOrd="0" destOrd="0" presId="urn:microsoft.com/office/officeart/2005/8/layout/default"/>
    <dgm:cxn modelId="{3269BF53-1E44-4E17-B74F-7622B028F0A2}" srcId="{F461816B-E8A5-4BED-85A9-91B440E6CA25}" destId="{68CC02E5-0314-4115-B7F9-E9B97699A4C6}" srcOrd="2" destOrd="0" parTransId="{234E9E8D-B0AB-4151-9583-A9D142BADFA5}" sibTransId="{63AA4F84-BE76-41F9-835B-A39E83BDCEBB}"/>
    <dgm:cxn modelId="{040EAC75-DF7B-451D-811B-2513DD0591A2}" srcId="{F461816B-E8A5-4BED-85A9-91B440E6CA25}" destId="{BF950F98-5799-4EE0-BA46-70F9D90DE13E}" srcOrd="4" destOrd="0" parTransId="{EF468EF0-F3A8-4A92-A342-6E0A34406891}" sibTransId="{AA050D5C-A167-4B13-A6EE-BCD5A0C85506}"/>
    <dgm:cxn modelId="{1D9DBF77-5D95-4ED8-A7D5-AD6838EBDE7D}" type="presOf" srcId="{44132214-B276-4EEB-B75A-34E72D88DE56}" destId="{56D64140-1D42-4A8A-8C26-6A08A38C8607}" srcOrd="0" destOrd="0" presId="urn:microsoft.com/office/officeart/2005/8/layout/default"/>
    <dgm:cxn modelId="{E601DA7D-3D24-4523-8B5C-7333C02213A2}" type="presOf" srcId="{31549CA6-209B-4E30-919A-DC9EFDD689EB}" destId="{8FDD55A0-6520-4B00-9B88-8CE60EDF9BF2}" srcOrd="0" destOrd="0" presId="urn:microsoft.com/office/officeart/2005/8/layout/default"/>
    <dgm:cxn modelId="{37227A91-4D8C-48F8-83CF-0FA28D4EC04E}" srcId="{F461816B-E8A5-4BED-85A9-91B440E6CA25}" destId="{44132214-B276-4EEB-B75A-34E72D88DE56}" srcOrd="1" destOrd="0" parTransId="{8D0EF25B-DC65-4B04-A917-FBA6069AEB81}" sibTransId="{AFB2908B-369A-47C5-8D12-281F53AD83CC}"/>
    <dgm:cxn modelId="{8155EEA6-45F3-42A5-817E-66D127F80726}" type="presOf" srcId="{9BAAA77F-2C26-4B57-9E87-E46CF2E4289D}" destId="{82F70EB6-BDEC-489D-89F6-26A186592C34}" srcOrd="0" destOrd="0" presId="urn:microsoft.com/office/officeart/2005/8/layout/default"/>
    <dgm:cxn modelId="{8C7424BD-86B2-46DC-B42C-095072DD167D}" type="presOf" srcId="{68CC02E5-0314-4115-B7F9-E9B97699A4C6}" destId="{6F91AC0C-9A58-409F-929E-77F0C5840F2E}" srcOrd="0" destOrd="0" presId="urn:microsoft.com/office/officeart/2005/8/layout/default"/>
    <dgm:cxn modelId="{D33F8BF3-00DC-4D0E-9B4C-C7D650C549F1}" type="presOf" srcId="{BF950F98-5799-4EE0-BA46-70F9D90DE13E}" destId="{0A980518-64F4-43CC-B5F6-9FB4FAFBDDAD}" srcOrd="0" destOrd="0" presId="urn:microsoft.com/office/officeart/2005/8/layout/default"/>
    <dgm:cxn modelId="{07F872FB-E5DF-4AAA-A5BA-6302FD504609}" srcId="{F461816B-E8A5-4BED-85A9-91B440E6CA25}" destId="{9BAAA77F-2C26-4B57-9E87-E46CF2E4289D}" srcOrd="0" destOrd="0" parTransId="{B8BB54E7-7D4F-46BD-8848-A3419EB0DE87}" sibTransId="{96D45247-A9B1-4057-8F3F-07540C324349}"/>
    <dgm:cxn modelId="{A216460D-69AC-42EC-B1A0-05F8DC9DC531}" type="presParOf" srcId="{1D9A7F9F-0870-44E9-B777-5033D13AACA7}" destId="{82F70EB6-BDEC-489D-89F6-26A186592C34}" srcOrd="0" destOrd="0" presId="urn:microsoft.com/office/officeart/2005/8/layout/default"/>
    <dgm:cxn modelId="{3BFA05AF-E333-4778-9E0A-9A17ACAE9205}" type="presParOf" srcId="{1D9A7F9F-0870-44E9-B777-5033D13AACA7}" destId="{FAA56211-3228-47FB-8336-EE7CD7D86A67}" srcOrd="1" destOrd="0" presId="urn:microsoft.com/office/officeart/2005/8/layout/default"/>
    <dgm:cxn modelId="{42C3080A-DAA8-43B4-BDCB-C31F83F03318}" type="presParOf" srcId="{1D9A7F9F-0870-44E9-B777-5033D13AACA7}" destId="{56D64140-1D42-4A8A-8C26-6A08A38C8607}" srcOrd="2" destOrd="0" presId="urn:microsoft.com/office/officeart/2005/8/layout/default"/>
    <dgm:cxn modelId="{47DD6B27-A8F5-418F-AD9D-1DBE73F5E696}" type="presParOf" srcId="{1D9A7F9F-0870-44E9-B777-5033D13AACA7}" destId="{5ABB4DD8-9934-4767-BB3E-5825BF063EE9}" srcOrd="3" destOrd="0" presId="urn:microsoft.com/office/officeart/2005/8/layout/default"/>
    <dgm:cxn modelId="{E17AD29A-CDA3-4BA4-AC9F-87FB93BDF9CD}" type="presParOf" srcId="{1D9A7F9F-0870-44E9-B777-5033D13AACA7}" destId="{6F91AC0C-9A58-409F-929E-77F0C5840F2E}" srcOrd="4" destOrd="0" presId="urn:microsoft.com/office/officeart/2005/8/layout/default"/>
    <dgm:cxn modelId="{BBBC2705-9784-45A2-9D81-066953727D13}" type="presParOf" srcId="{1D9A7F9F-0870-44E9-B777-5033D13AACA7}" destId="{4A4E4F49-D89E-46CA-9D0B-67C1ED4EAB3A}" srcOrd="5" destOrd="0" presId="urn:microsoft.com/office/officeart/2005/8/layout/default"/>
    <dgm:cxn modelId="{2585AD8E-647D-4CB7-8A9B-FD620E79B26F}" type="presParOf" srcId="{1D9A7F9F-0870-44E9-B777-5033D13AACA7}" destId="{8FDD55A0-6520-4B00-9B88-8CE60EDF9BF2}" srcOrd="6" destOrd="0" presId="urn:microsoft.com/office/officeart/2005/8/layout/default"/>
    <dgm:cxn modelId="{9AFAF2A2-B671-4E1C-8149-A75A5CB4A355}" type="presParOf" srcId="{1D9A7F9F-0870-44E9-B777-5033D13AACA7}" destId="{189B94B3-6093-435F-B344-E87A3CDA404F}" srcOrd="7" destOrd="0" presId="urn:microsoft.com/office/officeart/2005/8/layout/default"/>
    <dgm:cxn modelId="{A11FF79F-5B39-4CB8-B02A-8B74CC43D050}" type="presParOf" srcId="{1D9A7F9F-0870-44E9-B777-5033D13AACA7}" destId="{0A980518-64F4-43CC-B5F6-9FB4FAFBDDAD}" srcOrd="8" destOrd="0" presId="urn:microsoft.com/office/officeart/2005/8/layout/default"/>
    <dgm:cxn modelId="{036F7D12-CD21-41B5-9B59-0B26F7DC331C}" type="presParOf" srcId="{1D9A7F9F-0870-44E9-B777-5033D13AACA7}" destId="{14D28ABF-593A-4DFF-A8BD-3024F3652A57}" srcOrd="9" destOrd="0" presId="urn:microsoft.com/office/officeart/2005/8/layout/default"/>
    <dgm:cxn modelId="{2DBAE660-4CB4-4D4B-B35E-DE9932F081B6}" type="presParOf" srcId="{1D9A7F9F-0870-44E9-B777-5033D13AACA7}" destId="{9C517C85-2AF3-49AE-9D9C-FA1D1F32A48A}" srcOrd="10"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1AD4E854-A968-410A-8892-963E73470DF9}" type="doc">
      <dgm:prSet loTypeId="urn:microsoft.com/office/officeart/2005/8/layout/default" loCatId="list" qsTypeId="urn:microsoft.com/office/officeart/2005/8/quickstyle/simple1" qsCatId="simple" csTypeId="urn:microsoft.com/office/officeart/2005/8/colors/colorful1" csCatId="colorful" phldr="1"/>
      <dgm:spPr/>
      <dgm:t>
        <a:bodyPr/>
        <a:lstStyle/>
        <a:p>
          <a:endParaRPr lang="en-US"/>
        </a:p>
      </dgm:t>
    </dgm:pt>
    <dgm:pt modelId="{DDA6DD5D-28C5-4981-97EC-784BBFDA9208}">
      <dgm:prSet phldrT="[Text]"/>
      <dgm:spPr/>
      <dgm:t>
        <a:bodyPr/>
        <a:lstStyle/>
        <a:p>
          <a:r>
            <a:rPr lang="en-US" dirty="0"/>
            <a:t>Genitourinary infections</a:t>
          </a:r>
        </a:p>
      </dgm:t>
    </dgm:pt>
    <dgm:pt modelId="{551FB8E6-9044-41B7-8E41-63FE5FE71378}" type="parTrans" cxnId="{7F11C233-A441-4D2C-8C55-93161A96CB86}">
      <dgm:prSet/>
      <dgm:spPr/>
      <dgm:t>
        <a:bodyPr/>
        <a:lstStyle/>
        <a:p>
          <a:endParaRPr lang="en-US"/>
        </a:p>
      </dgm:t>
    </dgm:pt>
    <dgm:pt modelId="{40B1B0E2-75F2-416B-B255-B240F27FE63D}" type="sibTrans" cxnId="{7F11C233-A441-4D2C-8C55-93161A96CB86}">
      <dgm:prSet/>
      <dgm:spPr/>
      <dgm:t>
        <a:bodyPr/>
        <a:lstStyle/>
        <a:p>
          <a:endParaRPr lang="en-US"/>
        </a:p>
      </dgm:t>
    </dgm:pt>
    <dgm:pt modelId="{D1E9012E-1797-4CB2-AB24-08B8ED2339D1}">
      <dgm:prSet/>
      <dgm:spPr/>
      <dgm:t>
        <a:bodyPr/>
        <a:lstStyle/>
        <a:p>
          <a:r>
            <a:rPr lang="en-US" dirty="0"/>
            <a:t>Volume depletion</a:t>
          </a:r>
        </a:p>
      </dgm:t>
    </dgm:pt>
    <dgm:pt modelId="{22752534-C66C-4B6C-AFFE-E47B33186D6E}" type="parTrans" cxnId="{7A0C2479-B2CF-4DA6-BB62-6E83C17A5F3F}">
      <dgm:prSet/>
      <dgm:spPr/>
      <dgm:t>
        <a:bodyPr/>
        <a:lstStyle/>
        <a:p>
          <a:endParaRPr lang="en-US"/>
        </a:p>
      </dgm:t>
    </dgm:pt>
    <dgm:pt modelId="{2F9F9D7D-2E48-466E-9211-0BFF8D21A715}" type="sibTrans" cxnId="{7A0C2479-B2CF-4DA6-BB62-6E83C17A5F3F}">
      <dgm:prSet/>
      <dgm:spPr/>
      <dgm:t>
        <a:bodyPr/>
        <a:lstStyle/>
        <a:p>
          <a:endParaRPr lang="en-US"/>
        </a:p>
      </dgm:t>
    </dgm:pt>
    <dgm:pt modelId="{CB2D926B-04A2-43FD-8013-5AC61F714BB8}">
      <dgm:prSet/>
      <dgm:spPr/>
      <dgm:t>
        <a:bodyPr/>
        <a:lstStyle/>
        <a:p>
          <a:r>
            <a:rPr lang="en-US" dirty="0"/>
            <a:t>Increased urination</a:t>
          </a:r>
        </a:p>
      </dgm:t>
    </dgm:pt>
    <dgm:pt modelId="{05CB6365-7267-452D-8E08-C7DF9FB36BAB}" type="parTrans" cxnId="{D9838975-891F-49F0-9F2D-C478E1671132}">
      <dgm:prSet/>
      <dgm:spPr/>
      <dgm:t>
        <a:bodyPr/>
        <a:lstStyle/>
        <a:p>
          <a:endParaRPr lang="en-US"/>
        </a:p>
      </dgm:t>
    </dgm:pt>
    <dgm:pt modelId="{4CDE96EE-049C-4064-831D-3AC9019018FA}" type="sibTrans" cxnId="{D9838975-891F-49F0-9F2D-C478E1671132}">
      <dgm:prSet/>
      <dgm:spPr/>
      <dgm:t>
        <a:bodyPr/>
        <a:lstStyle/>
        <a:p>
          <a:endParaRPr lang="en-US"/>
        </a:p>
      </dgm:t>
    </dgm:pt>
    <dgm:pt modelId="{5B635DD9-E351-49E7-81F1-96B933A23D7E}">
      <dgm:prSet/>
      <dgm:spPr/>
      <dgm:t>
        <a:bodyPr/>
        <a:lstStyle/>
        <a:p>
          <a:r>
            <a:rPr lang="en-US" dirty="0"/>
            <a:t>Hypotension </a:t>
          </a:r>
        </a:p>
      </dgm:t>
    </dgm:pt>
    <dgm:pt modelId="{FACCE134-9167-42FE-9F1C-97DB6500F4D6}" type="parTrans" cxnId="{B6A40E5C-BE2F-4321-A7BD-9DC8B97D43B9}">
      <dgm:prSet/>
      <dgm:spPr/>
      <dgm:t>
        <a:bodyPr/>
        <a:lstStyle/>
        <a:p>
          <a:endParaRPr lang="en-US"/>
        </a:p>
      </dgm:t>
    </dgm:pt>
    <dgm:pt modelId="{6CA5D351-BD18-431A-956D-90594179AE07}" type="sibTrans" cxnId="{B6A40E5C-BE2F-4321-A7BD-9DC8B97D43B9}">
      <dgm:prSet/>
      <dgm:spPr/>
      <dgm:t>
        <a:bodyPr/>
        <a:lstStyle/>
        <a:p>
          <a:endParaRPr lang="en-US"/>
        </a:p>
      </dgm:t>
    </dgm:pt>
    <dgm:pt modelId="{64C096AF-2D9E-4C9D-8BD3-0D63DB761D3B}">
      <dgm:prSet/>
      <dgm:spPr/>
      <dgm:t>
        <a:bodyPr/>
        <a:lstStyle/>
        <a:p>
          <a:r>
            <a:rPr lang="en-US" dirty="0"/>
            <a:t>UTI</a:t>
          </a:r>
        </a:p>
      </dgm:t>
    </dgm:pt>
    <dgm:pt modelId="{F0077D98-4F59-40B1-BCE3-60F5006E2FB3}" type="parTrans" cxnId="{62C9CFAA-9128-4D1F-9F6F-DA55707A48E9}">
      <dgm:prSet/>
      <dgm:spPr/>
      <dgm:t>
        <a:bodyPr/>
        <a:lstStyle/>
        <a:p>
          <a:endParaRPr lang="en-US"/>
        </a:p>
      </dgm:t>
    </dgm:pt>
    <dgm:pt modelId="{2EE55954-0ACC-4D44-8975-7BB008B55E66}" type="sibTrans" cxnId="{62C9CFAA-9128-4D1F-9F6F-DA55707A48E9}">
      <dgm:prSet/>
      <dgm:spPr/>
      <dgm:t>
        <a:bodyPr/>
        <a:lstStyle/>
        <a:p>
          <a:endParaRPr lang="en-US"/>
        </a:p>
      </dgm:t>
    </dgm:pt>
    <dgm:pt modelId="{C49DC432-EA5F-4E6D-9426-F80E5E39ABDD}">
      <dgm:prSet/>
      <dgm:spPr/>
      <dgm:t>
        <a:bodyPr/>
        <a:lstStyle/>
        <a:p>
          <a:r>
            <a:rPr lang="en-US" dirty="0"/>
            <a:t>Diabetes ketoacidosis (DKA)</a:t>
          </a:r>
        </a:p>
      </dgm:t>
    </dgm:pt>
    <dgm:pt modelId="{52B5C9E0-BC3A-49C8-8063-8C8D1E68AE58}" type="sibTrans" cxnId="{BF6AD94F-D8BF-46AB-B427-7958436E7871}">
      <dgm:prSet/>
      <dgm:spPr/>
      <dgm:t>
        <a:bodyPr/>
        <a:lstStyle/>
        <a:p>
          <a:endParaRPr lang="en-US"/>
        </a:p>
      </dgm:t>
    </dgm:pt>
    <dgm:pt modelId="{905BEBF4-36CC-4E5B-A61E-9CDF0318BD48}" type="parTrans" cxnId="{BF6AD94F-D8BF-46AB-B427-7958436E7871}">
      <dgm:prSet/>
      <dgm:spPr/>
      <dgm:t>
        <a:bodyPr/>
        <a:lstStyle/>
        <a:p>
          <a:endParaRPr lang="en-US"/>
        </a:p>
      </dgm:t>
    </dgm:pt>
    <dgm:pt modelId="{FDCCA9A8-DD05-44FF-93A8-545F47903C0B}" type="pres">
      <dgm:prSet presAssocID="{1AD4E854-A968-410A-8892-963E73470DF9}" presName="diagram" presStyleCnt="0">
        <dgm:presLayoutVars>
          <dgm:dir/>
          <dgm:resizeHandles val="exact"/>
        </dgm:presLayoutVars>
      </dgm:prSet>
      <dgm:spPr/>
    </dgm:pt>
    <dgm:pt modelId="{24CC86CC-37D2-413A-978A-43FF7B81E24F}" type="pres">
      <dgm:prSet presAssocID="{DDA6DD5D-28C5-4981-97EC-784BBFDA9208}" presName="node" presStyleLbl="node1" presStyleIdx="0" presStyleCnt="6">
        <dgm:presLayoutVars>
          <dgm:bulletEnabled val="1"/>
        </dgm:presLayoutVars>
      </dgm:prSet>
      <dgm:spPr/>
    </dgm:pt>
    <dgm:pt modelId="{D8F8561C-2AB7-42AD-BCEE-307E65F131B3}" type="pres">
      <dgm:prSet presAssocID="{40B1B0E2-75F2-416B-B255-B240F27FE63D}" presName="sibTrans" presStyleCnt="0"/>
      <dgm:spPr/>
    </dgm:pt>
    <dgm:pt modelId="{BE8198F7-13E9-4D8B-9AA4-217BDBF1EF9C}" type="pres">
      <dgm:prSet presAssocID="{D1E9012E-1797-4CB2-AB24-08B8ED2339D1}" presName="node" presStyleLbl="node1" presStyleIdx="1" presStyleCnt="6">
        <dgm:presLayoutVars>
          <dgm:bulletEnabled val="1"/>
        </dgm:presLayoutVars>
      </dgm:prSet>
      <dgm:spPr/>
    </dgm:pt>
    <dgm:pt modelId="{B860A05F-0E9C-49D5-B9F6-438478002CBB}" type="pres">
      <dgm:prSet presAssocID="{2F9F9D7D-2E48-466E-9211-0BFF8D21A715}" presName="sibTrans" presStyleCnt="0"/>
      <dgm:spPr/>
    </dgm:pt>
    <dgm:pt modelId="{7DF6BD01-C8D1-4B2C-A29B-A4DE1E4D6406}" type="pres">
      <dgm:prSet presAssocID="{CB2D926B-04A2-43FD-8013-5AC61F714BB8}" presName="node" presStyleLbl="node1" presStyleIdx="2" presStyleCnt="6">
        <dgm:presLayoutVars>
          <dgm:bulletEnabled val="1"/>
        </dgm:presLayoutVars>
      </dgm:prSet>
      <dgm:spPr/>
    </dgm:pt>
    <dgm:pt modelId="{D762D548-9D19-4FDC-A11F-7526EECD416B}" type="pres">
      <dgm:prSet presAssocID="{4CDE96EE-049C-4064-831D-3AC9019018FA}" presName="sibTrans" presStyleCnt="0"/>
      <dgm:spPr/>
    </dgm:pt>
    <dgm:pt modelId="{739A9A59-9483-4CA9-92F9-13FA27BF7B40}" type="pres">
      <dgm:prSet presAssocID="{5B635DD9-E351-49E7-81F1-96B933A23D7E}" presName="node" presStyleLbl="node1" presStyleIdx="3" presStyleCnt="6">
        <dgm:presLayoutVars>
          <dgm:bulletEnabled val="1"/>
        </dgm:presLayoutVars>
      </dgm:prSet>
      <dgm:spPr/>
    </dgm:pt>
    <dgm:pt modelId="{E9861BA3-1CF7-474A-BBCC-CBA1AC116096}" type="pres">
      <dgm:prSet presAssocID="{6CA5D351-BD18-431A-956D-90594179AE07}" presName="sibTrans" presStyleCnt="0"/>
      <dgm:spPr/>
    </dgm:pt>
    <dgm:pt modelId="{66483604-3F2E-4533-95D3-93C6316DAA0B}" type="pres">
      <dgm:prSet presAssocID="{64C096AF-2D9E-4C9D-8BD3-0D63DB761D3B}" presName="node" presStyleLbl="node1" presStyleIdx="4" presStyleCnt="6">
        <dgm:presLayoutVars>
          <dgm:bulletEnabled val="1"/>
        </dgm:presLayoutVars>
      </dgm:prSet>
      <dgm:spPr/>
    </dgm:pt>
    <dgm:pt modelId="{D8CEC4B2-D2AB-47AA-8573-90E1E51E1191}" type="pres">
      <dgm:prSet presAssocID="{2EE55954-0ACC-4D44-8975-7BB008B55E66}" presName="sibTrans" presStyleCnt="0"/>
      <dgm:spPr/>
    </dgm:pt>
    <dgm:pt modelId="{44163750-5E48-44CF-B8E5-28AC45778A50}" type="pres">
      <dgm:prSet presAssocID="{C49DC432-EA5F-4E6D-9426-F80E5E39ABDD}" presName="node" presStyleLbl="node1" presStyleIdx="5" presStyleCnt="6">
        <dgm:presLayoutVars>
          <dgm:bulletEnabled val="1"/>
        </dgm:presLayoutVars>
      </dgm:prSet>
      <dgm:spPr/>
    </dgm:pt>
  </dgm:ptLst>
  <dgm:cxnLst>
    <dgm:cxn modelId="{7F11C233-A441-4D2C-8C55-93161A96CB86}" srcId="{1AD4E854-A968-410A-8892-963E73470DF9}" destId="{DDA6DD5D-28C5-4981-97EC-784BBFDA9208}" srcOrd="0" destOrd="0" parTransId="{551FB8E6-9044-41B7-8E41-63FE5FE71378}" sibTransId="{40B1B0E2-75F2-416B-B255-B240F27FE63D}"/>
    <dgm:cxn modelId="{9C036D34-3AD5-4922-A472-659818553062}" type="presOf" srcId="{1AD4E854-A968-410A-8892-963E73470DF9}" destId="{FDCCA9A8-DD05-44FF-93A8-545F47903C0B}" srcOrd="0" destOrd="0" presId="urn:microsoft.com/office/officeart/2005/8/layout/default"/>
    <dgm:cxn modelId="{B6A40E5C-BE2F-4321-A7BD-9DC8B97D43B9}" srcId="{1AD4E854-A968-410A-8892-963E73470DF9}" destId="{5B635DD9-E351-49E7-81F1-96B933A23D7E}" srcOrd="3" destOrd="0" parTransId="{FACCE134-9167-42FE-9F1C-97DB6500F4D6}" sibTransId="{6CA5D351-BD18-431A-956D-90594179AE07}"/>
    <dgm:cxn modelId="{BF6AD94F-D8BF-46AB-B427-7958436E7871}" srcId="{1AD4E854-A968-410A-8892-963E73470DF9}" destId="{C49DC432-EA5F-4E6D-9426-F80E5E39ABDD}" srcOrd="5" destOrd="0" parTransId="{905BEBF4-36CC-4E5B-A61E-9CDF0318BD48}" sibTransId="{52B5C9E0-BC3A-49C8-8063-8C8D1E68AE58}"/>
    <dgm:cxn modelId="{C414DB72-6292-44FC-9EDA-1397FD258EF8}" type="presOf" srcId="{DDA6DD5D-28C5-4981-97EC-784BBFDA9208}" destId="{24CC86CC-37D2-413A-978A-43FF7B81E24F}" srcOrd="0" destOrd="0" presId="urn:microsoft.com/office/officeart/2005/8/layout/default"/>
    <dgm:cxn modelId="{D9838975-891F-49F0-9F2D-C478E1671132}" srcId="{1AD4E854-A968-410A-8892-963E73470DF9}" destId="{CB2D926B-04A2-43FD-8013-5AC61F714BB8}" srcOrd="2" destOrd="0" parTransId="{05CB6365-7267-452D-8E08-C7DF9FB36BAB}" sibTransId="{4CDE96EE-049C-4064-831D-3AC9019018FA}"/>
    <dgm:cxn modelId="{7A0C2479-B2CF-4DA6-BB62-6E83C17A5F3F}" srcId="{1AD4E854-A968-410A-8892-963E73470DF9}" destId="{D1E9012E-1797-4CB2-AB24-08B8ED2339D1}" srcOrd="1" destOrd="0" parTransId="{22752534-C66C-4B6C-AFFE-E47B33186D6E}" sibTransId="{2F9F9D7D-2E48-466E-9211-0BFF8D21A715}"/>
    <dgm:cxn modelId="{5F952E92-D7DB-4359-A5E9-4EF22BC0D932}" type="presOf" srcId="{C49DC432-EA5F-4E6D-9426-F80E5E39ABDD}" destId="{44163750-5E48-44CF-B8E5-28AC45778A50}" srcOrd="0" destOrd="0" presId="urn:microsoft.com/office/officeart/2005/8/layout/default"/>
    <dgm:cxn modelId="{5DEC119B-E555-4E1B-833F-DFB6569289B1}" type="presOf" srcId="{D1E9012E-1797-4CB2-AB24-08B8ED2339D1}" destId="{BE8198F7-13E9-4D8B-9AA4-217BDBF1EF9C}" srcOrd="0" destOrd="0" presId="urn:microsoft.com/office/officeart/2005/8/layout/default"/>
    <dgm:cxn modelId="{274F9EA2-1CD9-44EE-BE04-29DDE9E4CC41}" type="presOf" srcId="{5B635DD9-E351-49E7-81F1-96B933A23D7E}" destId="{739A9A59-9483-4CA9-92F9-13FA27BF7B40}" srcOrd="0" destOrd="0" presId="urn:microsoft.com/office/officeart/2005/8/layout/default"/>
    <dgm:cxn modelId="{62C9CFAA-9128-4D1F-9F6F-DA55707A48E9}" srcId="{1AD4E854-A968-410A-8892-963E73470DF9}" destId="{64C096AF-2D9E-4C9D-8BD3-0D63DB761D3B}" srcOrd="4" destOrd="0" parTransId="{F0077D98-4F59-40B1-BCE3-60F5006E2FB3}" sibTransId="{2EE55954-0ACC-4D44-8975-7BB008B55E66}"/>
    <dgm:cxn modelId="{C4C334EB-838B-4F30-AED5-C2C2CA4863BF}" type="presOf" srcId="{64C096AF-2D9E-4C9D-8BD3-0D63DB761D3B}" destId="{66483604-3F2E-4533-95D3-93C6316DAA0B}" srcOrd="0" destOrd="0" presId="urn:microsoft.com/office/officeart/2005/8/layout/default"/>
    <dgm:cxn modelId="{6AF116FD-0499-4487-A5F8-CA01BE76309A}" type="presOf" srcId="{CB2D926B-04A2-43FD-8013-5AC61F714BB8}" destId="{7DF6BD01-C8D1-4B2C-A29B-A4DE1E4D6406}" srcOrd="0" destOrd="0" presId="urn:microsoft.com/office/officeart/2005/8/layout/default"/>
    <dgm:cxn modelId="{0D6EA4C6-31AC-484A-B8B4-9BB1BBE92336}" type="presParOf" srcId="{FDCCA9A8-DD05-44FF-93A8-545F47903C0B}" destId="{24CC86CC-37D2-413A-978A-43FF7B81E24F}" srcOrd="0" destOrd="0" presId="urn:microsoft.com/office/officeart/2005/8/layout/default"/>
    <dgm:cxn modelId="{A2D30994-EA73-431B-A895-53ACCE0A1524}" type="presParOf" srcId="{FDCCA9A8-DD05-44FF-93A8-545F47903C0B}" destId="{D8F8561C-2AB7-42AD-BCEE-307E65F131B3}" srcOrd="1" destOrd="0" presId="urn:microsoft.com/office/officeart/2005/8/layout/default"/>
    <dgm:cxn modelId="{AA2C4AE4-3F28-40FA-93F7-88F98AB69E90}" type="presParOf" srcId="{FDCCA9A8-DD05-44FF-93A8-545F47903C0B}" destId="{BE8198F7-13E9-4D8B-9AA4-217BDBF1EF9C}" srcOrd="2" destOrd="0" presId="urn:microsoft.com/office/officeart/2005/8/layout/default"/>
    <dgm:cxn modelId="{ACA43CC8-B390-427D-8EF1-10BD34C8B26C}" type="presParOf" srcId="{FDCCA9A8-DD05-44FF-93A8-545F47903C0B}" destId="{B860A05F-0E9C-49D5-B9F6-438478002CBB}" srcOrd="3" destOrd="0" presId="urn:microsoft.com/office/officeart/2005/8/layout/default"/>
    <dgm:cxn modelId="{40A3DD95-06BB-4636-A4B0-10D876AC79BB}" type="presParOf" srcId="{FDCCA9A8-DD05-44FF-93A8-545F47903C0B}" destId="{7DF6BD01-C8D1-4B2C-A29B-A4DE1E4D6406}" srcOrd="4" destOrd="0" presId="urn:microsoft.com/office/officeart/2005/8/layout/default"/>
    <dgm:cxn modelId="{50E49D57-E8F4-4F8D-AC48-CC07019CE298}" type="presParOf" srcId="{FDCCA9A8-DD05-44FF-93A8-545F47903C0B}" destId="{D762D548-9D19-4FDC-A11F-7526EECD416B}" srcOrd="5" destOrd="0" presId="urn:microsoft.com/office/officeart/2005/8/layout/default"/>
    <dgm:cxn modelId="{DF5504D2-7C1E-4001-83FA-D57ADA958EB7}" type="presParOf" srcId="{FDCCA9A8-DD05-44FF-93A8-545F47903C0B}" destId="{739A9A59-9483-4CA9-92F9-13FA27BF7B40}" srcOrd="6" destOrd="0" presId="urn:microsoft.com/office/officeart/2005/8/layout/default"/>
    <dgm:cxn modelId="{930CC825-C41C-44C4-90D2-921FC6954025}" type="presParOf" srcId="{FDCCA9A8-DD05-44FF-93A8-545F47903C0B}" destId="{E9861BA3-1CF7-474A-BBCC-CBA1AC116096}" srcOrd="7" destOrd="0" presId="urn:microsoft.com/office/officeart/2005/8/layout/default"/>
    <dgm:cxn modelId="{001F0922-6ED6-444F-BDA1-307F34E71637}" type="presParOf" srcId="{FDCCA9A8-DD05-44FF-93A8-545F47903C0B}" destId="{66483604-3F2E-4533-95D3-93C6316DAA0B}" srcOrd="8" destOrd="0" presId="urn:microsoft.com/office/officeart/2005/8/layout/default"/>
    <dgm:cxn modelId="{D97573C1-5AED-4415-BDFE-BCBF3B45BBAA}" type="presParOf" srcId="{FDCCA9A8-DD05-44FF-93A8-545F47903C0B}" destId="{D8CEC4B2-D2AB-47AA-8573-90E1E51E1191}" srcOrd="9" destOrd="0" presId="urn:microsoft.com/office/officeart/2005/8/layout/default"/>
    <dgm:cxn modelId="{937B5EDD-2A8F-4719-9F4B-9007BE6BD696}" type="presParOf" srcId="{FDCCA9A8-DD05-44FF-93A8-545F47903C0B}" destId="{44163750-5E48-44CF-B8E5-28AC45778A50}" srcOrd="10"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68884A32-57E4-4C24-849A-1FD7E99C552D}" type="doc">
      <dgm:prSet loTypeId="urn:microsoft.com/office/officeart/2005/8/layout/process4" loCatId="process" qsTypeId="urn:microsoft.com/office/officeart/2005/8/quickstyle/simple2" qsCatId="simple" csTypeId="urn:microsoft.com/office/officeart/2005/8/colors/accent1_2" csCatId="accent1"/>
      <dgm:spPr/>
      <dgm:t>
        <a:bodyPr/>
        <a:lstStyle/>
        <a:p>
          <a:endParaRPr lang="en-US"/>
        </a:p>
      </dgm:t>
    </dgm:pt>
    <dgm:pt modelId="{408F188B-A6B6-468D-BA9C-4240FF22AB4E}">
      <dgm:prSet/>
      <dgm:spPr/>
      <dgm:t>
        <a:bodyPr/>
        <a:lstStyle/>
        <a:p>
          <a:r>
            <a:rPr lang="en-US"/>
            <a:t>The goals of treatment for diabetes are to prevent or delay complications and optimize quality of life.</a:t>
          </a:r>
        </a:p>
      </dgm:t>
    </dgm:pt>
    <dgm:pt modelId="{D58B038A-21F7-42B3-96EC-F40EFEF7152E}" type="parTrans" cxnId="{83D42B72-AC34-43D1-AEEB-20F4F0FD04A5}">
      <dgm:prSet/>
      <dgm:spPr/>
      <dgm:t>
        <a:bodyPr/>
        <a:lstStyle/>
        <a:p>
          <a:endParaRPr lang="en-US"/>
        </a:p>
      </dgm:t>
    </dgm:pt>
    <dgm:pt modelId="{77F0A324-FA43-45EA-AEFA-B1557DC98529}" type="sibTrans" cxnId="{83D42B72-AC34-43D1-AEEB-20F4F0FD04A5}">
      <dgm:prSet/>
      <dgm:spPr/>
      <dgm:t>
        <a:bodyPr/>
        <a:lstStyle/>
        <a:p>
          <a:endParaRPr lang="en-US"/>
        </a:p>
      </dgm:t>
    </dgm:pt>
    <dgm:pt modelId="{8882077D-7286-4AC4-90E1-292EAFEAF6A1}">
      <dgm:prSet/>
      <dgm:spPr/>
      <dgm:t>
        <a:bodyPr/>
        <a:lstStyle/>
        <a:p>
          <a:r>
            <a:rPr lang="en-US"/>
            <a:t>Goals and plans co-created by the care team and individual based on preferences, values, and goals. </a:t>
          </a:r>
        </a:p>
      </dgm:t>
    </dgm:pt>
    <dgm:pt modelId="{A88410DF-60C7-4317-9862-147F2F8B8A63}" type="parTrans" cxnId="{89957CDA-86EA-4050-98EF-393B9E94B096}">
      <dgm:prSet/>
      <dgm:spPr/>
      <dgm:t>
        <a:bodyPr/>
        <a:lstStyle/>
        <a:p>
          <a:endParaRPr lang="en-US"/>
        </a:p>
      </dgm:t>
    </dgm:pt>
    <dgm:pt modelId="{0DE7E57D-9D13-41BA-AC8B-401F9FAC4F85}" type="sibTrans" cxnId="{89957CDA-86EA-4050-98EF-393B9E94B096}">
      <dgm:prSet/>
      <dgm:spPr/>
      <dgm:t>
        <a:bodyPr/>
        <a:lstStyle/>
        <a:p>
          <a:endParaRPr lang="en-US"/>
        </a:p>
      </dgm:t>
    </dgm:pt>
    <dgm:pt modelId="{A1ABC700-1162-4370-9E32-8497D6BB55D5}">
      <dgm:prSet/>
      <dgm:spPr/>
      <dgm:t>
        <a:bodyPr/>
        <a:lstStyle/>
        <a:p>
          <a:r>
            <a:rPr lang="en-US"/>
            <a:t>Management plan considers the person’s:</a:t>
          </a:r>
        </a:p>
      </dgm:t>
    </dgm:pt>
    <dgm:pt modelId="{79516B34-7102-4608-9961-CC48124127A7}" type="parTrans" cxnId="{63A1D98A-4B5F-432A-8105-0FD250804BD3}">
      <dgm:prSet/>
      <dgm:spPr/>
      <dgm:t>
        <a:bodyPr/>
        <a:lstStyle/>
        <a:p>
          <a:endParaRPr lang="en-US"/>
        </a:p>
      </dgm:t>
    </dgm:pt>
    <dgm:pt modelId="{70911568-7E50-4E18-9FE2-23D2E85FCCB5}" type="sibTrans" cxnId="{63A1D98A-4B5F-432A-8105-0FD250804BD3}">
      <dgm:prSet/>
      <dgm:spPr/>
      <dgm:t>
        <a:bodyPr/>
        <a:lstStyle/>
        <a:p>
          <a:endParaRPr lang="en-US"/>
        </a:p>
      </dgm:t>
    </dgm:pt>
    <dgm:pt modelId="{55A69D49-2F21-446C-A56F-91A979C17A99}">
      <dgm:prSet/>
      <dgm:spPr/>
      <dgm:t>
        <a:bodyPr/>
        <a:lstStyle/>
        <a:p>
          <a:r>
            <a:rPr lang="en-US"/>
            <a:t>Age, cognitive abilities, school/work schedule and conditions,</a:t>
          </a:r>
        </a:p>
      </dgm:t>
    </dgm:pt>
    <dgm:pt modelId="{335590D5-88BC-49DC-AB7B-60F9D9F56BA8}" type="parTrans" cxnId="{D805412B-190C-45CE-B36F-74D5C2524BBE}">
      <dgm:prSet/>
      <dgm:spPr/>
      <dgm:t>
        <a:bodyPr/>
        <a:lstStyle/>
        <a:p>
          <a:endParaRPr lang="en-US"/>
        </a:p>
      </dgm:t>
    </dgm:pt>
    <dgm:pt modelId="{6CA3B459-89D1-441B-8629-1684543AC06D}" type="sibTrans" cxnId="{D805412B-190C-45CE-B36F-74D5C2524BBE}">
      <dgm:prSet/>
      <dgm:spPr/>
      <dgm:t>
        <a:bodyPr/>
        <a:lstStyle/>
        <a:p>
          <a:endParaRPr lang="en-US"/>
        </a:p>
      </dgm:t>
    </dgm:pt>
    <dgm:pt modelId="{8CAF2A57-50D8-49D1-896B-BE17B9102CA5}">
      <dgm:prSet/>
      <dgm:spPr/>
      <dgm:t>
        <a:bodyPr/>
        <a:lstStyle/>
        <a:p>
          <a:r>
            <a:rPr lang="en-US"/>
            <a:t>Health beliefs, support systems, social situation, financial concerns, cultural factors, literacy and numeracy </a:t>
          </a:r>
        </a:p>
      </dgm:t>
    </dgm:pt>
    <dgm:pt modelId="{99DEFB79-B01E-4DCE-B8EC-350D637435A6}" type="parTrans" cxnId="{A0ADBDA1-BFFB-47F8-A37B-FF17B3F79527}">
      <dgm:prSet/>
      <dgm:spPr/>
      <dgm:t>
        <a:bodyPr/>
        <a:lstStyle/>
        <a:p>
          <a:endParaRPr lang="en-US"/>
        </a:p>
      </dgm:t>
    </dgm:pt>
    <dgm:pt modelId="{CEDC1E9E-E01E-49F6-9065-3244BF7FFB31}" type="sibTrans" cxnId="{A0ADBDA1-BFFB-47F8-A37B-FF17B3F79527}">
      <dgm:prSet/>
      <dgm:spPr/>
      <dgm:t>
        <a:bodyPr/>
        <a:lstStyle/>
        <a:p>
          <a:endParaRPr lang="en-US"/>
        </a:p>
      </dgm:t>
    </dgm:pt>
    <dgm:pt modelId="{5B74B22C-9A5F-405E-84BF-87CE443372AB}">
      <dgm:prSet/>
      <dgm:spPr/>
      <dgm:t>
        <a:bodyPr/>
        <a:lstStyle/>
        <a:p>
          <a:r>
            <a:rPr lang="en-US"/>
            <a:t>Eating patterns, physical activity, (mathematical literacy)</a:t>
          </a:r>
        </a:p>
      </dgm:t>
    </dgm:pt>
    <dgm:pt modelId="{5838581C-E66C-43B2-A315-6E3C0E4EAB60}" type="parTrans" cxnId="{98354819-1794-4CE1-B4EF-933475247D2A}">
      <dgm:prSet/>
      <dgm:spPr/>
      <dgm:t>
        <a:bodyPr/>
        <a:lstStyle/>
        <a:p>
          <a:endParaRPr lang="en-US"/>
        </a:p>
      </dgm:t>
    </dgm:pt>
    <dgm:pt modelId="{371CA0F6-CE2B-4697-B2B1-E9A66924D9CD}" type="sibTrans" cxnId="{98354819-1794-4CE1-B4EF-933475247D2A}">
      <dgm:prSet/>
      <dgm:spPr/>
      <dgm:t>
        <a:bodyPr/>
        <a:lstStyle/>
        <a:p>
          <a:endParaRPr lang="en-US"/>
        </a:p>
      </dgm:t>
    </dgm:pt>
    <dgm:pt modelId="{43EE0954-F458-4FFD-A9AC-C7D69FDDCFB7}">
      <dgm:prSet/>
      <dgm:spPr/>
      <dgm:t>
        <a:bodyPr/>
        <a:lstStyle/>
        <a:p>
          <a:r>
            <a:rPr lang="en-US"/>
            <a:t>Diabetes history (duration, complications, and current use of medications), comorbidities, disabilities, health priorities, other medical conditions</a:t>
          </a:r>
        </a:p>
      </dgm:t>
    </dgm:pt>
    <dgm:pt modelId="{6E50420F-D082-4060-93EC-E47449891BE6}" type="parTrans" cxnId="{F0CA612B-5FA1-4D76-9DF8-7E1176CA107F}">
      <dgm:prSet/>
      <dgm:spPr/>
      <dgm:t>
        <a:bodyPr/>
        <a:lstStyle/>
        <a:p>
          <a:endParaRPr lang="en-US"/>
        </a:p>
      </dgm:t>
    </dgm:pt>
    <dgm:pt modelId="{E5B65EDA-CFD1-4C57-8515-C42B5205AD7E}" type="sibTrans" cxnId="{F0CA612B-5FA1-4D76-9DF8-7E1176CA107F}">
      <dgm:prSet/>
      <dgm:spPr/>
      <dgm:t>
        <a:bodyPr/>
        <a:lstStyle/>
        <a:p>
          <a:endParaRPr lang="en-US"/>
        </a:p>
      </dgm:t>
    </dgm:pt>
    <dgm:pt modelId="{38A631C3-F26E-4D3F-BE4B-FF04219EFCF7}">
      <dgm:prSet/>
      <dgm:spPr/>
      <dgm:t>
        <a:bodyPr/>
        <a:lstStyle/>
        <a:p>
          <a:r>
            <a:rPr lang="en-US"/>
            <a:t>Preferences for care, access to health care services, and life expectancy</a:t>
          </a:r>
        </a:p>
      </dgm:t>
    </dgm:pt>
    <dgm:pt modelId="{628B1056-4817-4170-9713-63593A07B1CD}" type="parTrans" cxnId="{098BB4F7-8701-4398-923B-755A78617D6E}">
      <dgm:prSet/>
      <dgm:spPr/>
      <dgm:t>
        <a:bodyPr/>
        <a:lstStyle/>
        <a:p>
          <a:endParaRPr lang="en-US"/>
        </a:p>
      </dgm:t>
    </dgm:pt>
    <dgm:pt modelId="{C3F55D78-8DE9-4DAE-B7B8-4BF74D58EACF}" type="sibTrans" cxnId="{098BB4F7-8701-4398-923B-755A78617D6E}">
      <dgm:prSet/>
      <dgm:spPr/>
      <dgm:t>
        <a:bodyPr/>
        <a:lstStyle/>
        <a:p>
          <a:endParaRPr lang="en-US"/>
        </a:p>
      </dgm:t>
    </dgm:pt>
    <dgm:pt modelId="{07E4D4A4-C5B9-4E01-8A0E-BAB28FE33FF9}" type="pres">
      <dgm:prSet presAssocID="{68884A32-57E4-4C24-849A-1FD7E99C552D}" presName="Name0" presStyleCnt="0">
        <dgm:presLayoutVars>
          <dgm:dir/>
          <dgm:animLvl val="lvl"/>
          <dgm:resizeHandles val="exact"/>
        </dgm:presLayoutVars>
      </dgm:prSet>
      <dgm:spPr/>
    </dgm:pt>
    <dgm:pt modelId="{CDB07DDE-16FE-4E03-B087-84FAD0B77EA4}" type="pres">
      <dgm:prSet presAssocID="{A1ABC700-1162-4370-9E32-8497D6BB55D5}" presName="boxAndChildren" presStyleCnt="0"/>
      <dgm:spPr/>
    </dgm:pt>
    <dgm:pt modelId="{0B2CA57A-0CA6-41BD-A5F9-864C242A6F53}" type="pres">
      <dgm:prSet presAssocID="{A1ABC700-1162-4370-9E32-8497D6BB55D5}" presName="parentTextBox" presStyleLbl="node1" presStyleIdx="0" presStyleCnt="3"/>
      <dgm:spPr/>
    </dgm:pt>
    <dgm:pt modelId="{4857FE97-A342-47B5-AD34-6A8D87591F98}" type="pres">
      <dgm:prSet presAssocID="{A1ABC700-1162-4370-9E32-8497D6BB55D5}" presName="entireBox" presStyleLbl="node1" presStyleIdx="0" presStyleCnt="3"/>
      <dgm:spPr/>
    </dgm:pt>
    <dgm:pt modelId="{50C23CA1-1D25-474D-9690-C5F1F19BD87C}" type="pres">
      <dgm:prSet presAssocID="{A1ABC700-1162-4370-9E32-8497D6BB55D5}" presName="descendantBox" presStyleCnt="0"/>
      <dgm:spPr/>
    </dgm:pt>
    <dgm:pt modelId="{723FEA8D-C708-4210-A918-65218164AC83}" type="pres">
      <dgm:prSet presAssocID="{55A69D49-2F21-446C-A56F-91A979C17A99}" presName="childTextBox" presStyleLbl="fgAccFollowNode1" presStyleIdx="0" presStyleCnt="5">
        <dgm:presLayoutVars>
          <dgm:bulletEnabled val="1"/>
        </dgm:presLayoutVars>
      </dgm:prSet>
      <dgm:spPr/>
    </dgm:pt>
    <dgm:pt modelId="{987FF2C8-DECF-4C06-89A7-94F42B6306DF}" type="pres">
      <dgm:prSet presAssocID="{8CAF2A57-50D8-49D1-896B-BE17B9102CA5}" presName="childTextBox" presStyleLbl="fgAccFollowNode1" presStyleIdx="1" presStyleCnt="5">
        <dgm:presLayoutVars>
          <dgm:bulletEnabled val="1"/>
        </dgm:presLayoutVars>
      </dgm:prSet>
      <dgm:spPr/>
    </dgm:pt>
    <dgm:pt modelId="{3A8FADF7-C528-4381-B9E3-D90EE44F69DC}" type="pres">
      <dgm:prSet presAssocID="{5B74B22C-9A5F-405E-84BF-87CE443372AB}" presName="childTextBox" presStyleLbl="fgAccFollowNode1" presStyleIdx="2" presStyleCnt="5">
        <dgm:presLayoutVars>
          <dgm:bulletEnabled val="1"/>
        </dgm:presLayoutVars>
      </dgm:prSet>
      <dgm:spPr/>
    </dgm:pt>
    <dgm:pt modelId="{333BEC10-A41E-4632-BEEE-C6AB48F8C37F}" type="pres">
      <dgm:prSet presAssocID="{43EE0954-F458-4FFD-A9AC-C7D69FDDCFB7}" presName="childTextBox" presStyleLbl="fgAccFollowNode1" presStyleIdx="3" presStyleCnt="5">
        <dgm:presLayoutVars>
          <dgm:bulletEnabled val="1"/>
        </dgm:presLayoutVars>
      </dgm:prSet>
      <dgm:spPr/>
    </dgm:pt>
    <dgm:pt modelId="{684B556D-9215-4062-BBE4-73834C90A899}" type="pres">
      <dgm:prSet presAssocID="{38A631C3-F26E-4D3F-BE4B-FF04219EFCF7}" presName="childTextBox" presStyleLbl="fgAccFollowNode1" presStyleIdx="4" presStyleCnt="5">
        <dgm:presLayoutVars>
          <dgm:bulletEnabled val="1"/>
        </dgm:presLayoutVars>
      </dgm:prSet>
      <dgm:spPr/>
    </dgm:pt>
    <dgm:pt modelId="{F64EE241-BF2B-448D-AA20-4DD1A7C0201F}" type="pres">
      <dgm:prSet presAssocID="{0DE7E57D-9D13-41BA-AC8B-401F9FAC4F85}" presName="sp" presStyleCnt="0"/>
      <dgm:spPr/>
    </dgm:pt>
    <dgm:pt modelId="{A249EC3F-29D8-449C-B591-2D23481811EE}" type="pres">
      <dgm:prSet presAssocID="{8882077D-7286-4AC4-90E1-292EAFEAF6A1}" presName="arrowAndChildren" presStyleCnt="0"/>
      <dgm:spPr/>
    </dgm:pt>
    <dgm:pt modelId="{26B5A276-0CA5-4DF0-A2E1-BFF5A8974D77}" type="pres">
      <dgm:prSet presAssocID="{8882077D-7286-4AC4-90E1-292EAFEAF6A1}" presName="parentTextArrow" presStyleLbl="node1" presStyleIdx="1" presStyleCnt="3"/>
      <dgm:spPr/>
    </dgm:pt>
    <dgm:pt modelId="{65B97AC5-0AD0-4BC3-9388-0EB6C7C23CD7}" type="pres">
      <dgm:prSet presAssocID="{77F0A324-FA43-45EA-AEFA-B1557DC98529}" presName="sp" presStyleCnt="0"/>
      <dgm:spPr/>
    </dgm:pt>
    <dgm:pt modelId="{7E80C984-060C-4092-B354-1FA07C585E24}" type="pres">
      <dgm:prSet presAssocID="{408F188B-A6B6-468D-BA9C-4240FF22AB4E}" presName="arrowAndChildren" presStyleCnt="0"/>
      <dgm:spPr/>
    </dgm:pt>
    <dgm:pt modelId="{B7C45E85-09EC-4122-B4B7-E4CD01AA162A}" type="pres">
      <dgm:prSet presAssocID="{408F188B-A6B6-468D-BA9C-4240FF22AB4E}" presName="parentTextArrow" presStyleLbl="node1" presStyleIdx="2" presStyleCnt="3"/>
      <dgm:spPr/>
    </dgm:pt>
  </dgm:ptLst>
  <dgm:cxnLst>
    <dgm:cxn modelId="{4F640D03-89EE-481D-8DA4-4DFF5490CCE8}" type="presOf" srcId="{8CAF2A57-50D8-49D1-896B-BE17B9102CA5}" destId="{987FF2C8-DECF-4C06-89A7-94F42B6306DF}" srcOrd="0" destOrd="0" presId="urn:microsoft.com/office/officeart/2005/8/layout/process4"/>
    <dgm:cxn modelId="{7DADCB10-8CEB-47FD-BA1A-145B88D726F1}" type="presOf" srcId="{8882077D-7286-4AC4-90E1-292EAFEAF6A1}" destId="{26B5A276-0CA5-4DF0-A2E1-BFF5A8974D77}" srcOrd="0" destOrd="0" presId="urn:microsoft.com/office/officeart/2005/8/layout/process4"/>
    <dgm:cxn modelId="{98354819-1794-4CE1-B4EF-933475247D2A}" srcId="{A1ABC700-1162-4370-9E32-8497D6BB55D5}" destId="{5B74B22C-9A5F-405E-84BF-87CE443372AB}" srcOrd="2" destOrd="0" parTransId="{5838581C-E66C-43B2-A315-6E3C0E4EAB60}" sibTransId="{371CA0F6-CE2B-4697-B2B1-E9A66924D9CD}"/>
    <dgm:cxn modelId="{CBBFD724-4196-4E2C-BC70-76FC6CBFFEA1}" type="presOf" srcId="{A1ABC700-1162-4370-9E32-8497D6BB55D5}" destId="{4857FE97-A342-47B5-AD34-6A8D87591F98}" srcOrd="1" destOrd="0" presId="urn:microsoft.com/office/officeart/2005/8/layout/process4"/>
    <dgm:cxn modelId="{D805412B-190C-45CE-B36F-74D5C2524BBE}" srcId="{A1ABC700-1162-4370-9E32-8497D6BB55D5}" destId="{55A69D49-2F21-446C-A56F-91A979C17A99}" srcOrd="0" destOrd="0" parTransId="{335590D5-88BC-49DC-AB7B-60F9D9F56BA8}" sibTransId="{6CA3B459-89D1-441B-8629-1684543AC06D}"/>
    <dgm:cxn modelId="{F0CA612B-5FA1-4D76-9DF8-7E1176CA107F}" srcId="{A1ABC700-1162-4370-9E32-8497D6BB55D5}" destId="{43EE0954-F458-4FFD-A9AC-C7D69FDDCFB7}" srcOrd="3" destOrd="0" parTransId="{6E50420F-D082-4060-93EC-E47449891BE6}" sibTransId="{E5B65EDA-CFD1-4C57-8515-C42B5205AD7E}"/>
    <dgm:cxn modelId="{8265753A-DBEB-4CDC-AE85-5D4CB9D72719}" type="presOf" srcId="{55A69D49-2F21-446C-A56F-91A979C17A99}" destId="{723FEA8D-C708-4210-A918-65218164AC83}" srcOrd="0" destOrd="0" presId="urn:microsoft.com/office/officeart/2005/8/layout/process4"/>
    <dgm:cxn modelId="{D9D1D55C-D815-4E0F-BB5E-2D0DBBDAB0E7}" type="presOf" srcId="{A1ABC700-1162-4370-9E32-8497D6BB55D5}" destId="{0B2CA57A-0CA6-41BD-A5F9-864C242A6F53}" srcOrd="0" destOrd="0" presId="urn:microsoft.com/office/officeart/2005/8/layout/process4"/>
    <dgm:cxn modelId="{85E58E42-42E5-4D53-BB2C-2D6F4387E469}" type="presOf" srcId="{68884A32-57E4-4C24-849A-1FD7E99C552D}" destId="{07E4D4A4-C5B9-4E01-8A0E-BAB28FE33FF9}" srcOrd="0" destOrd="0" presId="urn:microsoft.com/office/officeart/2005/8/layout/process4"/>
    <dgm:cxn modelId="{83D42B72-AC34-43D1-AEEB-20F4F0FD04A5}" srcId="{68884A32-57E4-4C24-849A-1FD7E99C552D}" destId="{408F188B-A6B6-468D-BA9C-4240FF22AB4E}" srcOrd="0" destOrd="0" parTransId="{D58B038A-21F7-42B3-96EC-F40EFEF7152E}" sibTransId="{77F0A324-FA43-45EA-AEFA-B1557DC98529}"/>
    <dgm:cxn modelId="{5F2EE37D-79C3-4165-A236-2D4CE6A126FE}" type="presOf" srcId="{408F188B-A6B6-468D-BA9C-4240FF22AB4E}" destId="{B7C45E85-09EC-4122-B4B7-E4CD01AA162A}" srcOrd="0" destOrd="0" presId="urn:microsoft.com/office/officeart/2005/8/layout/process4"/>
    <dgm:cxn modelId="{EA1A3788-D25F-4170-923F-18F9B14C7E26}" type="presOf" srcId="{5B74B22C-9A5F-405E-84BF-87CE443372AB}" destId="{3A8FADF7-C528-4381-B9E3-D90EE44F69DC}" srcOrd="0" destOrd="0" presId="urn:microsoft.com/office/officeart/2005/8/layout/process4"/>
    <dgm:cxn modelId="{63A1D98A-4B5F-432A-8105-0FD250804BD3}" srcId="{68884A32-57E4-4C24-849A-1FD7E99C552D}" destId="{A1ABC700-1162-4370-9E32-8497D6BB55D5}" srcOrd="2" destOrd="0" parTransId="{79516B34-7102-4608-9961-CC48124127A7}" sibTransId="{70911568-7E50-4E18-9FE2-23D2E85FCCB5}"/>
    <dgm:cxn modelId="{A0ADBDA1-BFFB-47F8-A37B-FF17B3F79527}" srcId="{A1ABC700-1162-4370-9E32-8497D6BB55D5}" destId="{8CAF2A57-50D8-49D1-896B-BE17B9102CA5}" srcOrd="1" destOrd="0" parTransId="{99DEFB79-B01E-4DCE-B8EC-350D637435A6}" sibTransId="{CEDC1E9E-E01E-49F6-9065-3244BF7FFB31}"/>
    <dgm:cxn modelId="{DA415CA3-4636-4CCE-BA8D-12156A7B7631}" type="presOf" srcId="{43EE0954-F458-4FFD-A9AC-C7D69FDDCFB7}" destId="{333BEC10-A41E-4632-BEEE-C6AB48F8C37F}" srcOrd="0" destOrd="0" presId="urn:microsoft.com/office/officeart/2005/8/layout/process4"/>
    <dgm:cxn modelId="{89957CDA-86EA-4050-98EF-393B9E94B096}" srcId="{68884A32-57E4-4C24-849A-1FD7E99C552D}" destId="{8882077D-7286-4AC4-90E1-292EAFEAF6A1}" srcOrd="1" destOrd="0" parTransId="{A88410DF-60C7-4317-9862-147F2F8B8A63}" sibTransId="{0DE7E57D-9D13-41BA-AC8B-401F9FAC4F85}"/>
    <dgm:cxn modelId="{E1DBC1ED-CE21-4DFA-8606-BDD111A1341A}" type="presOf" srcId="{38A631C3-F26E-4D3F-BE4B-FF04219EFCF7}" destId="{684B556D-9215-4062-BBE4-73834C90A899}" srcOrd="0" destOrd="0" presId="urn:microsoft.com/office/officeart/2005/8/layout/process4"/>
    <dgm:cxn modelId="{098BB4F7-8701-4398-923B-755A78617D6E}" srcId="{A1ABC700-1162-4370-9E32-8497D6BB55D5}" destId="{38A631C3-F26E-4D3F-BE4B-FF04219EFCF7}" srcOrd="4" destOrd="0" parTransId="{628B1056-4817-4170-9713-63593A07B1CD}" sibTransId="{C3F55D78-8DE9-4DAE-B7B8-4BF74D58EACF}"/>
    <dgm:cxn modelId="{7B126EF2-F7BC-4B64-A4CF-F742910F8A82}" type="presParOf" srcId="{07E4D4A4-C5B9-4E01-8A0E-BAB28FE33FF9}" destId="{CDB07DDE-16FE-4E03-B087-84FAD0B77EA4}" srcOrd="0" destOrd="0" presId="urn:microsoft.com/office/officeart/2005/8/layout/process4"/>
    <dgm:cxn modelId="{FB681616-E241-4122-9F8A-ED139FC0B534}" type="presParOf" srcId="{CDB07DDE-16FE-4E03-B087-84FAD0B77EA4}" destId="{0B2CA57A-0CA6-41BD-A5F9-864C242A6F53}" srcOrd="0" destOrd="0" presId="urn:microsoft.com/office/officeart/2005/8/layout/process4"/>
    <dgm:cxn modelId="{7A09735E-5D0D-4ACC-8270-0A7BE3168994}" type="presParOf" srcId="{CDB07DDE-16FE-4E03-B087-84FAD0B77EA4}" destId="{4857FE97-A342-47B5-AD34-6A8D87591F98}" srcOrd="1" destOrd="0" presId="urn:microsoft.com/office/officeart/2005/8/layout/process4"/>
    <dgm:cxn modelId="{43F0B5A3-3124-4FA7-9305-ADF65368E582}" type="presParOf" srcId="{CDB07DDE-16FE-4E03-B087-84FAD0B77EA4}" destId="{50C23CA1-1D25-474D-9690-C5F1F19BD87C}" srcOrd="2" destOrd="0" presId="urn:microsoft.com/office/officeart/2005/8/layout/process4"/>
    <dgm:cxn modelId="{2C746526-0D06-4E74-9A02-1A6C0222AD95}" type="presParOf" srcId="{50C23CA1-1D25-474D-9690-C5F1F19BD87C}" destId="{723FEA8D-C708-4210-A918-65218164AC83}" srcOrd="0" destOrd="0" presId="urn:microsoft.com/office/officeart/2005/8/layout/process4"/>
    <dgm:cxn modelId="{6CA2CFD7-6334-41AC-9FA2-6397E1B12FEE}" type="presParOf" srcId="{50C23CA1-1D25-474D-9690-C5F1F19BD87C}" destId="{987FF2C8-DECF-4C06-89A7-94F42B6306DF}" srcOrd="1" destOrd="0" presId="urn:microsoft.com/office/officeart/2005/8/layout/process4"/>
    <dgm:cxn modelId="{8D834C33-082C-481C-956E-9BBB1D24A792}" type="presParOf" srcId="{50C23CA1-1D25-474D-9690-C5F1F19BD87C}" destId="{3A8FADF7-C528-4381-B9E3-D90EE44F69DC}" srcOrd="2" destOrd="0" presId="urn:microsoft.com/office/officeart/2005/8/layout/process4"/>
    <dgm:cxn modelId="{755DF1A9-4D47-41FE-BF64-8D285CD0079F}" type="presParOf" srcId="{50C23CA1-1D25-474D-9690-C5F1F19BD87C}" destId="{333BEC10-A41E-4632-BEEE-C6AB48F8C37F}" srcOrd="3" destOrd="0" presId="urn:microsoft.com/office/officeart/2005/8/layout/process4"/>
    <dgm:cxn modelId="{12F305D4-8CD2-4996-858A-63B7E08E646D}" type="presParOf" srcId="{50C23CA1-1D25-474D-9690-C5F1F19BD87C}" destId="{684B556D-9215-4062-BBE4-73834C90A899}" srcOrd="4" destOrd="0" presId="urn:microsoft.com/office/officeart/2005/8/layout/process4"/>
    <dgm:cxn modelId="{A07F1B22-A524-4EDA-9379-D181BB1E712F}" type="presParOf" srcId="{07E4D4A4-C5B9-4E01-8A0E-BAB28FE33FF9}" destId="{F64EE241-BF2B-448D-AA20-4DD1A7C0201F}" srcOrd="1" destOrd="0" presId="urn:microsoft.com/office/officeart/2005/8/layout/process4"/>
    <dgm:cxn modelId="{6445C5A7-1689-4B64-A8CE-0296E045A7C7}" type="presParOf" srcId="{07E4D4A4-C5B9-4E01-8A0E-BAB28FE33FF9}" destId="{A249EC3F-29D8-449C-B591-2D23481811EE}" srcOrd="2" destOrd="0" presId="urn:microsoft.com/office/officeart/2005/8/layout/process4"/>
    <dgm:cxn modelId="{AEABD9D5-169A-4EEB-8E8D-20155ED651D0}" type="presParOf" srcId="{A249EC3F-29D8-449C-B591-2D23481811EE}" destId="{26B5A276-0CA5-4DF0-A2E1-BFF5A8974D77}" srcOrd="0" destOrd="0" presId="urn:microsoft.com/office/officeart/2005/8/layout/process4"/>
    <dgm:cxn modelId="{C02734C8-AA3C-4890-9291-E8FE308EB3FF}" type="presParOf" srcId="{07E4D4A4-C5B9-4E01-8A0E-BAB28FE33FF9}" destId="{65B97AC5-0AD0-4BC3-9388-0EB6C7C23CD7}" srcOrd="3" destOrd="0" presId="urn:microsoft.com/office/officeart/2005/8/layout/process4"/>
    <dgm:cxn modelId="{6A7CF6E3-A2A4-4768-BC69-35B9BBA56425}" type="presParOf" srcId="{07E4D4A4-C5B9-4E01-8A0E-BAB28FE33FF9}" destId="{7E80C984-060C-4092-B354-1FA07C585E24}" srcOrd="4" destOrd="0" presId="urn:microsoft.com/office/officeart/2005/8/layout/process4"/>
    <dgm:cxn modelId="{89BF58EE-5E8F-4FF5-8709-7B53B28954E8}" type="presParOf" srcId="{7E80C984-060C-4092-B354-1FA07C585E24}" destId="{B7C45E85-09EC-4122-B4B7-E4CD01AA162A}" srcOrd="0" destOrd="0" presId="urn:microsoft.com/office/officeart/2005/8/layout/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B1FE6ADF-06F3-44C1-830F-A52C2C7B2057}" type="doc">
      <dgm:prSet loTypeId="urn:microsoft.com/office/officeart/2016/7/layout/RepeatingBendingProcessNew" loCatId="process" qsTypeId="urn:microsoft.com/office/officeart/2005/8/quickstyle/simple5" qsCatId="simple" csTypeId="urn:microsoft.com/office/officeart/2005/8/colors/accent1_2" csCatId="accent1" phldr="1"/>
      <dgm:spPr/>
      <dgm:t>
        <a:bodyPr/>
        <a:lstStyle/>
        <a:p>
          <a:endParaRPr lang="en-US"/>
        </a:p>
      </dgm:t>
    </dgm:pt>
    <dgm:pt modelId="{E8EBBDEC-6AEF-4578-A50E-54FF42E5CD12}">
      <dgm:prSet/>
      <dgm:spPr/>
      <dgm:t>
        <a:bodyPr/>
        <a:lstStyle/>
        <a:p>
          <a:r>
            <a:rPr lang="en-US"/>
            <a:t>Assessing risk of diabetes complications </a:t>
          </a:r>
        </a:p>
      </dgm:t>
    </dgm:pt>
    <dgm:pt modelId="{DCA4CABF-4D2A-4398-9CCF-651A2D4788F4}" type="parTrans" cxnId="{D29B37B5-3274-4077-B41D-206AF5E102AB}">
      <dgm:prSet/>
      <dgm:spPr/>
      <dgm:t>
        <a:bodyPr/>
        <a:lstStyle/>
        <a:p>
          <a:endParaRPr lang="en-US"/>
        </a:p>
      </dgm:t>
    </dgm:pt>
    <dgm:pt modelId="{81EFEFE4-D375-4682-B57F-EB18EAF57D8E}" type="sibTrans" cxnId="{D29B37B5-3274-4077-B41D-206AF5E102AB}">
      <dgm:prSet/>
      <dgm:spPr/>
      <dgm:t>
        <a:bodyPr/>
        <a:lstStyle/>
        <a:p>
          <a:endParaRPr lang="en-US"/>
        </a:p>
      </dgm:t>
    </dgm:pt>
    <dgm:pt modelId="{0DF4937A-BE2D-422C-B717-CCF58F03AE9E}">
      <dgm:prSet/>
      <dgm:spPr/>
      <dgm:t>
        <a:bodyPr/>
        <a:lstStyle/>
        <a:p>
          <a:r>
            <a:rPr lang="en-US"/>
            <a:t>• ASCVD and heart failure history </a:t>
          </a:r>
        </a:p>
      </dgm:t>
    </dgm:pt>
    <dgm:pt modelId="{4558BFBF-4FE8-428D-8F53-4C1EB9B6564F}" type="parTrans" cxnId="{93BC3DD5-82B9-4C1B-B533-CAC0F2B2653A}">
      <dgm:prSet/>
      <dgm:spPr/>
      <dgm:t>
        <a:bodyPr/>
        <a:lstStyle/>
        <a:p>
          <a:endParaRPr lang="en-US"/>
        </a:p>
      </dgm:t>
    </dgm:pt>
    <dgm:pt modelId="{916C15F5-6A9C-48BB-92DE-C4650FF4590A}" type="sibTrans" cxnId="{93BC3DD5-82B9-4C1B-B533-CAC0F2B2653A}">
      <dgm:prSet/>
      <dgm:spPr/>
      <dgm:t>
        <a:bodyPr/>
        <a:lstStyle/>
        <a:p>
          <a:endParaRPr lang="en-US"/>
        </a:p>
      </dgm:t>
    </dgm:pt>
    <dgm:pt modelId="{159DDFC2-213F-417C-8BF4-3534220CED84}">
      <dgm:prSet/>
      <dgm:spPr/>
      <dgm:t>
        <a:bodyPr/>
        <a:lstStyle/>
        <a:p>
          <a:r>
            <a:rPr lang="en-US"/>
            <a:t>• ASCVD risk factors and 10-year ASCVD risk assessment </a:t>
          </a:r>
        </a:p>
      </dgm:t>
    </dgm:pt>
    <dgm:pt modelId="{B132AFD6-2F56-4013-9EB7-3848511E53FA}" type="parTrans" cxnId="{A1575954-BBA7-422F-8A14-183A50149BC4}">
      <dgm:prSet/>
      <dgm:spPr/>
      <dgm:t>
        <a:bodyPr/>
        <a:lstStyle/>
        <a:p>
          <a:endParaRPr lang="en-US"/>
        </a:p>
      </dgm:t>
    </dgm:pt>
    <dgm:pt modelId="{D387DCD1-E24A-4032-BF84-042E6CAF5675}" type="sibTrans" cxnId="{A1575954-BBA7-422F-8A14-183A50149BC4}">
      <dgm:prSet/>
      <dgm:spPr/>
      <dgm:t>
        <a:bodyPr/>
        <a:lstStyle/>
        <a:p>
          <a:endParaRPr lang="en-US"/>
        </a:p>
      </dgm:t>
    </dgm:pt>
    <dgm:pt modelId="{BC2A80FB-9F1D-48AE-A2B1-DF48A1F0419D}">
      <dgm:prSet/>
      <dgm:spPr/>
      <dgm:t>
        <a:bodyPr/>
        <a:lstStyle/>
        <a:p>
          <a:r>
            <a:rPr lang="en-US"/>
            <a:t>• Staging of chronic kidney disease  </a:t>
          </a:r>
        </a:p>
      </dgm:t>
    </dgm:pt>
    <dgm:pt modelId="{3EF9575F-6C7C-4A1F-BF2D-96BE950C29C9}" type="parTrans" cxnId="{805C2951-2333-4BD4-A1D1-6A7F57CC5479}">
      <dgm:prSet/>
      <dgm:spPr/>
      <dgm:t>
        <a:bodyPr/>
        <a:lstStyle/>
        <a:p>
          <a:endParaRPr lang="en-US"/>
        </a:p>
      </dgm:t>
    </dgm:pt>
    <dgm:pt modelId="{A0E2FCB1-8D43-4068-80F7-9C40C3DBD3C5}" type="sibTrans" cxnId="{805C2951-2333-4BD4-A1D1-6A7F57CC5479}">
      <dgm:prSet/>
      <dgm:spPr/>
      <dgm:t>
        <a:bodyPr/>
        <a:lstStyle/>
        <a:p>
          <a:endParaRPr lang="en-US"/>
        </a:p>
      </dgm:t>
    </dgm:pt>
    <dgm:pt modelId="{55B9E849-4BAF-4747-85CD-36FA32FD1C63}">
      <dgm:prSet/>
      <dgm:spPr/>
      <dgm:t>
        <a:bodyPr/>
        <a:lstStyle/>
        <a:p>
          <a:r>
            <a:rPr lang="en-US"/>
            <a:t>• Hypoglycemia risk  </a:t>
          </a:r>
        </a:p>
      </dgm:t>
    </dgm:pt>
    <dgm:pt modelId="{420D7545-9D30-43A8-B3B2-438274757559}" type="parTrans" cxnId="{54498673-01CA-428E-9417-2EED22FF893F}">
      <dgm:prSet/>
      <dgm:spPr/>
      <dgm:t>
        <a:bodyPr/>
        <a:lstStyle/>
        <a:p>
          <a:endParaRPr lang="en-US"/>
        </a:p>
      </dgm:t>
    </dgm:pt>
    <dgm:pt modelId="{889D5FAA-AC89-4174-8277-3E320094D5D1}" type="sibTrans" cxnId="{54498673-01CA-428E-9417-2EED22FF893F}">
      <dgm:prSet/>
      <dgm:spPr/>
      <dgm:t>
        <a:bodyPr/>
        <a:lstStyle/>
        <a:p>
          <a:endParaRPr lang="en-US"/>
        </a:p>
      </dgm:t>
    </dgm:pt>
    <dgm:pt modelId="{AD6C9171-4B77-468B-B77D-3B40D79E8BE8}">
      <dgm:prSet/>
      <dgm:spPr/>
      <dgm:t>
        <a:bodyPr/>
        <a:lstStyle/>
        <a:p>
          <a:r>
            <a:rPr lang="en-US"/>
            <a:t>• Assessment for retinopathy </a:t>
          </a:r>
        </a:p>
      </dgm:t>
    </dgm:pt>
    <dgm:pt modelId="{D6CEB073-E6AE-408A-8397-3D7349178DC6}" type="parTrans" cxnId="{C18E2C07-6EC4-48CC-B134-0D88A65A0204}">
      <dgm:prSet/>
      <dgm:spPr/>
      <dgm:t>
        <a:bodyPr/>
        <a:lstStyle/>
        <a:p>
          <a:endParaRPr lang="en-US"/>
        </a:p>
      </dgm:t>
    </dgm:pt>
    <dgm:pt modelId="{A029A638-EF0A-47EF-8947-5B29F3D935E7}" type="sibTrans" cxnId="{C18E2C07-6EC4-48CC-B134-0D88A65A0204}">
      <dgm:prSet/>
      <dgm:spPr/>
      <dgm:t>
        <a:bodyPr/>
        <a:lstStyle/>
        <a:p>
          <a:endParaRPr lang="en-US"/>
        </a:p>
      </dgm:t>
    </dgm:pt>
    <dgm:pt modelId="{A592B563-782F-4DAC-B5F3-FBC0DBC2494F}">
      <dgm:prSet/>
      <dgm:spPr/>
      <dgm:t>
        <a:bodyPr/>
        <a:lstStyle/>
        <a:p>
          <a:r>
            <a:rPr lang="en-US"/>
            <a:t>• Assessment for neuropathy </a:t>
          </a:r>
        </a:p>
      </dgm:t>
    </dgm:pt>
    <dgm:pt modelId="{9023D693-9AC9-4DCC-80B4-928AC05E0606}" type="parTrans" cxnId="{69C02513-F269-4C0C-893B-A21B25179E7B}">
      <dgm:prSet/>
      <dgm:spPr/>
      <dgm:t>
        <a:bodyPr/>
        <a:lstStyle/>
        <a:p>
          <a:endParaRPr lang="en-US"/>
        </a:p>
      </dgm:t>
    </dgm:pt>
    <dgm:pt modelId="{D2C2D9BC-EC43-4D17-BC17-2D65CE711E14}" type="sibTrans" cxnId="{69C02513-F269-4C0C-893B-A21B25179E7B}">
      <dgm:prSet/>
      <dgm:spPr/>
      <dgm:t>
        <a:bodyPr/>
        <a:lstStyle/>
        <a:p>
          <a:endParaRPr lang="en-US"/>
        </a:p>
      </dgm:t>
    </dgm:pt>
    <dgm:pt modelId="{2E9F91D3-E0D4-4211-B98A-9547EDF7E2F6}">
      <dgm:prSet/>
      <dgm:spPr/>
      <dgm:t>
        <a:bodyPr/>
        <a:lstStyle/>
        <a:p>
          <a:r>
            <a:rPr lang="en-US" dirty="0"/>
            <a:t>• Assessment for MASLD/MASH </a:t>
          </a:r>
        </a:p>
      </dgm:t>
    </dgm:pt>
    <dgm:pt modelId="{FD29F1D9-ED7D-45AC-8357-5B8373AC0E9D}" type="parTrans" cxnId="{18B3CBB3-0B56-4E3E-A148-FC520B3F484E}">
      <dgm:prSet/>
      <dgm:spPr/>
      <dgm:t>
        <a:bodyPr/>
        <a:lstStyle/>
        <a:p>
          <a:endParaRPr lang="en-US"/>
        </a:p>
      </dgm:t>
    </dgm:pt>
    <dgm:pt modelId="{916B5B41-CA07-49A2-859D-5A1947339EA4}" type="sibTrans" cxnId="{18B3CBB3-0B56-4E3E-A148-FC520B3F484E}">
      <dgm:prSet/>
      <dgm:spPr/>
      <dgm:t>
        <a:bodyPr/>
        <a:lstStyle/>
        <a:p>
          <a:endParaRPr lang="en-US"/>
        </a:p>
      </dgm:t>
    </dgm:pt>
    <dgm:pt modelId="{19AD3A39-ED46-4195-95FD-B9CC2DE0E1BF}">
      <dgm:prSet/>
      <dgm:spPr/>
      <dgm:t>
        <a:bodyPr/>
        <a:lstStyle/>
        <a:p>
          <a:r>
            <a:rPr lang="en-US"/>
            <a:t>Goal setting </a:t>
          </a:r>
        </a:p>
      </dgm:t>
    </dgm:pt>
    <dgm:pt modelId="{6985537F-AB82-429B-A22E-E644C99FC9E9}" type="parTrans" cxnId="{C1BCB163-346D-4E70-A961-3E354E244F18}">
      <dgm:prSet/>
      <dgm:spPr/>
      <dgm:t>
        <a:bodyPr/>
        <a:lstStyle/>
        <a:p>
          <a:endParaRPr lang="en-US"/>
        </a:p>
      </dgm:t>
    </dgm:pt>
    <dgm:pt modelId="{B50BA5EA-A218-468E-AAF8-B345BCC857AF}" type="sibTrans" cxnId="{C1BCB163-346D-4E70-A961-3E354E244F18}">
      <dgm:prSet/>
      <dgm:spPr/>
      <dgm:t>
        <a:bodyPr/>
        <a:lstStyle/>
        <a:p>
          <a:endParaRPr lang="en-US"/>
        </a:p>
      </dgm:t>
    </dgm:pt>
    <dgm:pt modelId="{33EC9E3A-A0CF-48FD-9162-319DF01A57F9}">
      <dgm:prSet/>
      <dgm:spPr/>
      <dgm:t>
        <a:bodyPr/>
        <a:lstStyle/>
        <a:p>
          <a:r>
            <a:rPr lang="en-US"/>
            <a:t>• Set A1C/blood glucose/time in range </a:t>
          </a:r>
        </a:p>
      </dgm:t>
    </dgm:pt>
    <dgm:pt modelId="{646B40EB-8C91-46F3-9A16-1226782DCE62}" type="parTrans" cxnId="{67D7A55F-C090-4D76-A8F3-1D4B17F53920}">
      <dgm:prSet/>
      <dgm:spPr/>
      <dgm:t>
        <a:bodyPr/>
        <a:lstStyle/>
        <a:p>
          <a:endParaRPr lang="en-US"/>
        </a:p>
      </dgm:t>
    </dgm:pt>
    <dgm:pt modelId="{9F6A8495-BD7F-474C-885D-0A109CC81A06}" type="sibTrans" cxnId="{67D7A55F-C090-4D76-A8F3-1D4B17F53920}">
      <dgm:prSet/>
      <dgm:spPr/>
      <dgm:t>
        <a:bodyPr/>
        <a:lstStyle/>
        <a:p>
          <a:endParaRPr lang="en-US"/>
        </a:p>
      </dgm:t>
    </dgm:pt>
    <dgm:pt modelId="{25F359AC-F5B5-4DA0-8233-4B6A3E91820B}">
      <dgm:prSet/>
      <dgm:spPr/>
      <dgm:t>
        <a:bodyPr/>
        <a:lstStyle/>
        <a:p>
          <a:r>
            <a:rPr lang="en-US"/>
            <a:t>• If hypertension is present, establish blood pressure goal </a:t>
          </a:r>
        </a:p>
      </dgm:t>
    </dgm:pt>
    <dgm:pt modelId="{E40268C0-4F67-4117-A530-223CA9E1D2B4}" type="parTrans" cxnId="{CF8927F0-CDB1-4E5C-AB43-C700F6BC924F}">
      <dgm:prSet/>
      <dgm:spPr/>
      <dgm:t>
        <a:bodyPr/>
        <a:lstStyle/>
        <a:p>
          <a:endParaRPr lang="en-US"/>
        </a:p>
      </dgm:t>
    </dgm:pt>
    <dgm:pt modelId="{2AC99D03-68EC-46EB-AD61-C6B36C7AD0E2}" type="sibTrans" cxnId="{CF8927F0-CDB1-4E5C-AB43-C700F6BC924F}">
      <dgm:prSet/>
      <dgm:spPr/>
      <dgm:t>
        <a:bodyPr/>
        <a:lstStyle/>
        <a:p>
          <a:endParaRPr lang="en-US"/>
        </a:p>
      </dgm:t>
    </dgm:pt>
    <dgm:pt modelId="{F334FCB2-55F1-4E06-B7C1-DCD3F7E59CE3}">
      <dgm:prSet/>
      <dgm:spPr/>
      <dgm:t>
        <a:bodyPr/>
        <a:lstStyle/>
        <a:p>
          <a:r>
            <a:rPr lang="en-US"/>
            <a:t>• Weight management and physical activity goals </a:t>
          </a:r>
        </a:p>
      </dgm:t>
    </dgm:pt>
    <dgm:pt modelId="{FF3408E2-6ED0-4AB3-9CA3-ED6B2B686D0B}" type="parTrans" cxnId="{A3FEAC90-ADDA-4AC0-B358-FFA276CAD26F}">
      <dgm:prSet/>
      <dgm:spPr/>
      <dgm:t>
        <a:bodyPr/>
        <a:lstStyle/>
        <a:p>
          <a:endParaRPr lang="en-US"/>
        </a:p>
      </dgm:t>
    </dgm:pt>
    <dgm:pt modelId="{2D071BA4-AB3D-4D68-8EB1-20334BF3B1C4}" type="sibTrans" cxnId="{A3FEAC90-ADDA-4AC0-B358-FFA276CAD26F}">
      <dgm:prSet/>
      <dgm:spPr/>
      <dgm:t>
        <a:bodyPr/>
        <a:lstStyle/>
        <a:p>
          <a:endParaRPr lang="en-US"/>
        </a:p>
      </dgm:t>
    </dgm:pt>
    <dgm:pt modelId="{07762323-165C-4C04-828C-C71CF01A6759}">
      <dgm:prSet/>
      <dgm:spPr/>
      <dgm:t>
        <a:bodyPr/>
        <a:lstStyle/>
        <a:p>
          <a:r>
            <a:rPr lang="en-US"/>
            <a:t>• Diabetes self-management goals </a:t>
          </a:r>
        </a:p>
      </dgm:t>
    </dgm:pt>
    <dgm:pt modelId="{6B6C5E7E-EEB6-407E-B264-023604662979}" type="parTrans" cxnId="{98130F19-BCBE-48EF-BE66-3DEA4ABF2BEB}">
      <dgm:prSet/>
      <dgm:spPr/>
      <dgm:t>
        <a:bodyPr/>
        <a:lstStyle/>
        <a:p>
          <a:endParaRPr lang="en-US"/>
        </a:p>
      </dgm:t>
    </dgm:pt>
    <dgm:pt modelId="{82C698C2-5579-4292-862A-CD9426C34A4D}" type="sibTrans" cxnId="{98130F19-BCBE-48EF-BE66-3DEA4ABF2BEB}">
      <dgm:prSet/>
      <dgm:spPr/>
      <dgm:t>
        <a:bodyPr/>
        <a:lstStyle/>
        <a:p>
          <a:endParaRPr lang="en-US"/>
        </a:p>
      </dgm:t>
    </dgm:pt>
    <dgm:pt modelId="{D049EB3A-ABBD-4C6E-9BBF-7C723D02EF55}" type="pres">
      <dgm:prSet presAssocID="{B1FE6ADF-06F3-44C1-830F-A52C2C7B2057}" presName="Name0" presStyleCnt="0">
        <dgm:presLayoutVars>
          <dgm:dir/>
          <dgm:resizeHandles val="exact"/>
        </dgm:presLayoutVars>
      </dgm:prSet>
      <dgm:spPr/>
    </dgm:pt>
    <dgm:pt modelId="{2760AA6C-E9EE-447A-9052-6C5EEA4E458F}" type="pres">
      <dgm:prSet presAssocID="{E8EBBDEC-6AEF-4578-A50E-54FF42E5CD12}" presName="node" presStyleLbl="node1" presStyleIdx="0" presStyleCnt="13">
        <dgm:presLayoutVars>
          <dgm:bulletEnabled val="1"/>
        </dgm:presLayoutVars>
      </dgm:prSet>
      <dgm:spPr/>
    </dgm:pt>
    <dgm:pt modelId="{AE26B614-67BF-4500-9086-50FE281B8480}" type="pres">
      <dgm:prSet presAssocID="{81EFEFE4-D375-4682-B57F-EB18EAF57D8E}" presName="sibTrans" presStyleLbl="sibTrans1D1" presStyleIdx="0" presStyleCnt="12"/>
      <dgm:spPr/>
    </dgm:pt>
    <dgm:pt modelId="{2378EF43-CAAE-4930-BDB7-82707217B257}" type="pres">
      <dgm:prSet presAssocID="{81EFEFE4-D375-4682-B57F-EB18EAF57D8E}" presName="connectorText" presStyleLbl="sibTrans1D1" presStyleIdx="0" presStyleCnt="12"/>
      <dgm:spPr/>
    </dgm:pt>
    <dgm:pt modelId="{3BC9A4E5-F60F-416B-9EF8-69B5D3B10029}" type="pres">
      <dgm:prSet presAssocID="{0DF4937A-BE2D-422C-B717-CCF58F03AE9E}" presName="node" presStyleLbl="node1" presStyleIdx="1" presStyleCnt="13">
        <dgm:presLayoutVars>
          <dgm:bulletEnabled val="1"/>
        </dgm:presLayoutVars>
      </dgm:prSet>
      <dgm:spPr/>
    </dgm:pt>
    <dgm:pt modelId="{FBD91E81-F389-4FEB-A6E4-DF1B1E308131}" type="pres">
      <dgm:prSet presAssocID="{916C15F5-6A9C-48BB-92DE-C4650FF4590A}" presName="sibTrans" presStyleLbl="sibTrans1D1" presStyleIdx="1" presStyleCnt="12"/>
      <dgm:spPr/>
    </dgm:pt>
    <dgm:pt modelId="{659A8F93-952F-4A46-96FC-7030284C4CC7}" type="pres">
      <dgm:prSet presAssocID="{916C15F5-6A9C-48BB-92DE-C4650FF4590A}" presName="connectorText" presStyleLbl="sibTrans1D1" presStyleIdx="1" presStyleCnt="12"/>
      <dgm:spPr/>
    </dgm:pt>
    <dgm:pt modelId="{33C5868E-C58A-47E3-A861-2ADD4601FD79}" type="pres">
      <dgm:prSet presAssocID="{159DDFC2-213F-417C-8BF4-3534220CED84}" presName="node" presStyleLbl="node1" presStyleIdx="2" presStyleCnt="13">
        <dgm:presLayoutVars>
          <dgm:bulletEnabled val="1"/>
        </dgm:presLayoutVars>
      </dgm:prSet>
      <dgm:spPr/>
    </dgm:pt>
    <dgm:pt modelId="{8AE2BD46-C768-43C4-B4CA-E8CC2AE66071}" type="pres">
      <dgm:prSet presAssocID="{D387DCD1-E24A-4032-BF84-042E6CAF5675}" presName="sibTrans" presStyleLbl="sibTrans1D1" presStyleIdx="2" presStyleCnt="12"/>
      <dgm:spPr/>
    </dgm:pt>
    <dgm:pt modelId="{A3E8E35B-5AB7-4A22-9701-FE4766BA27AC}" type="pres">
      <dgm:prSet presAssocID="{D387DCD1-E24A-4032-BF84-042E6CAF5675}" presName="connectorText" presStyleLbl="sibTrans1D1" presStyleIdx="2" presStyleCnt="12"/>
      <dgm:spPr/>
    </dgm:pt>
    <dgm:pt modelId="{03639361-8459-43F5-9E38-1E004BCE9DFF}" type="pres">
      <dgm:prSet presAssocID="{BC2A80FB-9F1D-48AE-A2B1-DF48A1F0419D}" presName="node" presStyleLbl="node1" presStyleIdx="3" presStyleCnt="13">
        <dgm:presLayoutVars>
          <dgm:bulletEnabled val="1"/>
        </dgm:presLayoutVars>
      </dgm:prSet>
      <dgm:spPr/>
    </dgm:pt>
    <dgm:pt modelId="{DAC4706F-3EEA-4E67-AC2D-F5706F1509BA}" type="pres">
      <dgm:prSet presAssocID="{A0E2FCB1-8D43-4068-80F7-9C40C3DBD3C5}" presName="sibTrans" presStyleLbl="sibTrans1D1" presStyleIdx="3" presStyleCnt="12"/>
      <dgm:spPr/>
    </dgm:pt>
    <dgm:pt modelId="{7AEBF359-BEF5-4D6E-9BD4-2F447B83A8CA}" type="pres">
      <dgm:prSet presAssocID="{A0E2FCB1-8D43-4068-80F7-9C40C3DBD3C5}" presName="connectorText" presStyleLbl="sibTrans1D1" presStyleIdx="3" presStyleCnt="12"/>
      <dgm:spPr/>
    </dgm:pt>
    <dgm:pt modelId="{32920E30-2308-4E84-A121-46F4A9DBFAA4}" type="pres">
      <dgm:prSet presAssocID="{55B9E849-4BAF-4747-85CD-36FA32FD1C63}" presName="node" presStyleLbl="node1" presStyleIdx="4" presStyleCnt="13">
        <dgm:presLayoutVars>
          <dgm:bulletEnabled val="1"/>
        </dgm:presLayoutVars>
      </dgm:prSet>
      <dgm:spPr/>
    </dgm:pt>
    <dgm:pt modelId="{E161F2F4-581B-496F-A0F4-E20F496542E9}" type="pres">
      <dgm:prSet presAssocID="{889D5FAA-AC89-4174-8277-3E320094D5D1}" presName="sibTrans" presStyleLbl="sibTrans1D1" presStyleIdx="4" presStyleCnt="12"/>
      <dgm:spPr/>
    </dgm:pt>
    <dgm:pt modelId="{B80340D9-FF92-44A5-9970-D4A7008D4152}" type="pres">
      <dgm:prSet presAssocID="{889D5FAA-AC89-4174-8277-3E320094D5D1}" presName="connectorText" presStyleLbl="sibTrans1D1" presStyleIdx="4" presStyleCnt="12"/>
      <dgm:spPr/>
    </dgm:pt>
    <dgm:pt modelId="{DE14D9AD-645A-4C36-98DF-FCB2D40EBD98}" type="pres">
      <dgm:prSet presAssocID="{AD6C9171-4B77-468B-B77D-3B40D79E8BE8}" presName="node" presStyleLbl="node1" presStyleIdx="5" presStyleCnt="13">
        <dgm:presLayoutVars>
          <dgm:bulletEnabled val="1"/>
        </dgm:presLayoutVars>
      </dgm:prSet>
      <dgm:spPr/>
    </dgm:pt>
    <dgm:pt modelId="{5D4356EE-9978-4DB0-887B-C6CC649BDE7D}" type="pres">
      <dgm:prSet presAssocID="{A029A638-EF0A-47EF-8947-5B29F3D935E7}" presName="sibTrans" presStyleLbl="sibTrans1D1" presStyleIdx="5" presStyleCnt="12"/>
      <dgm:spPr/>
    </dgm:pt>
    <dgm:pt modelId="{E5E3F92F-D21B-42FF-AAB6-8A9054AD73D2}" type="pres">
      <dgm:prSet presAssocID="{A029A638-EF0A-47EF-8947-5B29F3D935E7}" presName="connectorText" presStyleLbl="sibTrans1D1" presStyleIdx="5" presStyleCnt="12"/>
      <dgm:spPr/>
    </dgm:pt>
    <dgm:pt modelId="{F12A64F2-5BF6-48EA-8F97-11477A077A6A}" type="pres">
      <dgm:prSet presAssocID="{A592B563-782F-4DAC-B5F3-FBC0DBC2494F}" presName="node" presStyleLbl="node1" presStyleIdx="6" presStyleCnt="13">
        <dgm:presLayoutVars>
          <dgm:bulletEnabled val="1"/>
        </dgm:presLayoutVars>
      </dgm:prSet>
      <dgm:spPr/>
    </dgm:pt>
    <dgm:pt modelId="{BE751F98-82BE-4B1C-B36B-93CAA62462DD}" type="pres">
      <dgm:prSet presAssocID="{D2C2D9BC-EC43-4D17-BC17-2D65CE711E14}" presName="sibTrans" presStyleLbl="sibTrans1D1" presStyleIdx="6" presStyleCnt="12"/>
      <dgm:spPr/>
    </dgm:pt>
    <dgm:pt modelId="{B5A50A54-3780-4BDD-9C2A-103EE6A02AAB}" type="pres">
      <dgm:prSet presAssocID="{D2C2D9BC-EC43-4D17-BC17-2D65CE711E14}" presName="connectorText" presStyleLbl="sibTrans1D1" presStyleIdx="6" presStyleCnt="12"/>
      <dgm:spPr/>
    </dgm:pt>
    <dgm:pt modelId="{02A5FECA-E4F6-43EE-A36D-8B5CEDB33D21}" type="pres">
      <dgm:prSet presAssocID="{2E9F91D3-E0D4-4211-B98A-9547EDF7E2F6}" presName="node" presStyleLbl="node1" presStyleIdx="7" presStyleCnt="13">
        <dgm:presLayoutVars>
          <dgm:bulletEnabled val="1"/>
        </dgm:presLayoutVars>
      </dgm:prSet>
      <dgm:spPr/>
    </dgm:pt>
    <dgm:pt modelId="{26359692-CE19-4D53-9D33-086F07362CF8}" type="pres">
      <dgm:prSet presAssocID="{916B5B41-CA07-49A2-859D-5A1947339EA4}" presName="sibTrans" presStyleLbl="sibTrans1D1" presStyleIdx="7" presStyleCnt="12"/>
      <dgm:spPr/>
    </dgm:pt>
    <dgm:pt modelId="{01A49775-10AF-45BD-9B28-117FBD6B795E}" type="pres">
      <dgm:prSet presAssocID="{916B5B41-CA07-49A2-859D-5A1947339EA4}" presName="connectorText" presStyleLbl="sibTrans1D1" presStyleIdx="7" presStyleCnt="12"/>
      <dgm:spPr/>
    </dgm:pt>
    <dgm:pt modelId="{2E9AC0D8-9704-4308-B00A-BFDEF1B5AC84}" type="pres">
      <dgm:prSet presAssocID="{19AD3A39-ED46-4195-95FD-B9CC2DE0E1BF}" presName="node" presStyleLbl="node1" presStyleIdx="8" presStyleCnt="13">
        <dgm:presLayoutVars>
          <dgm:bulletEnabled val="1"/>
        </dgm:presLayoutVars>
      </dgm:prSet>
      <dgm:spPr/>
    </dgm:pt>
    <dgm:pt modelId="{487A7177-A24E-43E9-A49E-DE6EC23FF115}" type="pres">
      <dgm:prSet presAssocID="{B50BA5EA-A218-468E-AAF8-B345BCC857AF}" presName="sibTrans" presStyleLbl="sibTrans1D1" presStyleIdx="8" presStyleCnt="12"/>
      <dgm:spPr/>
    </dgm:pt>
    <dgm:pt modelId="{E1A75CAB-003E-47C9-BB1D-D842539354C2}" type="pres">
      <dgm:prSet presAssocID="{B50BA5EA-A218-468E-AAF8-B345BCC857AF}" presName="connectorText" presStyleLbl="sibTrans1D1" presStyleIdx="8" presStyleCnt="12"/>
      <dgm:spPr/>
    </dgm:pt>
    <dgm:pt modelId="{FC739110-13FB-4AEC-B3B1-E2D2AE5BFAB1}" type="pres">
      <dgm:prSet presAssocID="{33EC9E3A-A0CF-48FD-9162-319DF01A57F9}" presName="node" presStyleLbl="node1" presStyleIdx="9" presStyleCnt="13">
        <dgm:presLayoutVars>
          <dgm:bulletEnabled val="1"/>
        </dgm:presLayoutVars>
      </dgm:prSet>
      <dgm:spPr/>
    </dgm:pt>
    <dgm:pt modelId="{4A3422D5-28C5-49AE-862E-EFE5D8F91015}" type="pres">
      <dgm:prSet presAssocID="{9F6A8495-BD7F-474C-885D-0A109CC81A06}" presName="sibTrans" presStyleLbl="sibTrans1D1" presStyleIdx="9" presStyleCnt="12"/>
      <dgm:spPr/>
    </dgm:pt>
    <dgm:pt modelId="{7BE52552-ABDF-46BF-B7DE-477090BF7AAD}" type="pres">
      <dgm:prSet presAssocID="{9F6A8495-BD7F-474C-885D-0A109CC81A06}" presName="connectorText" presStyleLbl="sibTrans1D1" presStyleIdx="9" presStyleCnt="12"/>
      <dgm:spPr/>
    </dgm:pt>
    <dgm:pt modelId="{0F71589E-79A9-46B5-923D-7C0AF893CB0C}" type="pres">
      <dgm:prSet presAssocID="{25F359AC-F5B5-4DA0-8233-4B6A3E91820B}" presName="node" presStyleLbl="node1" presStyleIdx="10" presStyleCnt="13">
        <dgm:presLayoutVars>
          <dgm:bulletEnabled val="1"/>
        </dgm:presLayoutVars>
      </dgm:prSet>
      <dgm:spPr/>
    </dgm:pt>
    <dgm:pt modelId="{A61E4D53-3C1C-4FEF-847E-BC46239632FF}" type="pres">
      <dgm:prSet presAssocID="{2AC99D03-68EC-46EB-AD61-C6B36C7AD0E2}" presName="sibTrans" presStyleLbl="sibTrans1D1" presStyleIdx="10" presStyleCnt="12"/>
      <dgm:spPr/>
    </dgm:pt>
    <dgm:pt modelId="{CDB9B392-5BC6-43CD-9377-13CCF4806971}" type="pres">
      <dgm:prSet presAssocID="{2AC99D03-68EC-46EB-AD61-C6B36C7AD0E2}" presName="connectorText" presStyleLbl="sibTrans1D1" presStyleIdx="10" presStyleCnt="12"/>
      <dgm:spPr/>
    </dgm:pt>
    <dgm:pt modelId="{EFB316D5-3056-4F08-B80A-72842F7DA088}" type="pres">
      <dgm:prSet presAssocID="{F334FCB2-55F1-4E06-B7C1-DCD3F7E59CE3}" presName="node" presStyleLbl="node1" presStyleIdx="11" presStyleCnt="13">
        <dgm:presLayoutVars>
          <dgm:bulletEnabled val="1"/>
        </dgm:presLayoutVars>
      </dgm:prSet>
      <dgm:spPr/>
    </dgm:pt>
    <dgm:pt modelId="{29EC1C6A-2F07-4654-ABE0-E872CF017AD1}" type="pres">
      <dgm:prSet presAssocID="{2D071BA4-AB3D-4D68-8EB1-20334BF3B1C4}" presName="sibTrans" presStyleLbl="sibTrans1D1" presStyleIdx="11" presStyleCnt="12"/>
      <dgm:spPr/>
    </dgm:pt>
    <dgm:pt modelId="{559F8F3B-8945-4E8F-B1E9-132CAE890EB1}" type="pres">
      <dgm:prSet presAssocID="{2D071BA4-AB3D-4D68-8EB1-20334BF3B1C4}" presName="connectorText" presStyleLbl="sibTrans1D1" presStyleIdx="11" presStyleCnt="12"/>
      <dgm:spPr/>
    </dgm:pt>
    <dgm:pt modelId="{3AE7B924-5E63-44AD-9419-D45E8B031FD1}" type="pres">
      <dgm:prSet presAssocID="{07762323-165C-4C04-828C-C71CF01A6759}" presName="node" presStyleLbl="node1" presStyleIdx="12" presStyleCnt="13">
        <dgm:presLayoutVars>
          <dgm:bulletEnabled val="1"/>
        </dgm:presLayoutVars>
      </dgm:prSet>
      <dgm:spPr/>
    </dgm:pt>
  </dgm:ptLst>
  <dgm:cxnLst>
    <dgm:cxn modelId="{C18E2C07-6EC4-48CC-B134-0D88A65A0204}" srcId="{B1FE6ADF-06F3-44C1-830F-A52C2C7B2057}" destId="{AD6C9171-4B77-468B-B77D-3B40D79E8BE8}" srcOrd="5" destOrd="0" parTransId="{D6CEB073-E6AE-408A-8397-3D7349178DC6}" sibTransId="{A029A638-EF0A-47EF-8947-5B29F3D935E7}"/>
    <dgm:cxn modelId="{D3988007-59B5-4771-B0A2-3C457341E779}" type="presOf" srcId="{A029A638-EF0A-47EF-8947-5B29F3D935E7}" destId="{5D4356EE-9978-4DB0-887B-C6CC649BDE7D}" srcOrd="0" destOrd="0" presId="urn:microsoft.com/office/officeart/2016/7/layout/RepeatingBendingProcessNew"/>
    <dgm:cxn modelId="{CE073211-5C0D-46BC-9A50-10F178F2CE49}" type="presOf" srcId="{33EC9E3A-A0CF-48FD-9162-319DF01A57F9}" destId="{FC739110-13FB-4AEC-B3B1-E2D2AE5BFAB1}" srcOrd="0" destOrd="0" presId="urn:microsoft.com/office/officeart/2016/7/layout/RepeatingBendingProcessNew"/>
    <dgm:cxn modelId="{69C02513-F269-4C0C-893B-A21B25179E7B}" srcId="{B1FE6ADF-06F3-44C1-830F-A52C2C7B2057}" destId="{A592B563-782F-4DAC-B5F3-FBC0DBC2494F}" srcOrd="6" destOrd="0" parTransId="{9023D693-9AC9-4DCC-80B4-928AC05E0606}" sibTransId="{D2C2D9BC-EC43-4D17-BC17-2D65CE711E14}"/>
    <dgm:cxn modelId="{90388A14-1A55-40C6-8F14-9899D2E71A2B}" type="presOf" srcId="{2E9F91D3-E0D4-4211-B98A-9547EDF7E2F6}" destId="{02A5FECA-E4F6-43EE-A36D-8B5CEDB33D21}" srcOrd="0" destOrd="0" presId="urn:microsoft.com/office/officeart/2016/7/layout/RepeatingBendingProcessNew"/>
    <dgm:cxn modelId="{669F5616-0BE2-4D1F-87D8-08F219FDA70B}" type="presOf" srcId="{889D5FAA-AC89-4174-8277-3E320094D5D1}" destId="{E161F2F4-581B-496F-A0F4-E20F496542E9}" srcOrd="0" destOrd="0" presId="urn:microsoft.com/office/officeart/2016/7/layout/RepeatingBendingProcessNew"/>
    <dgm:cxn modelId="{98130F19-BCBE-48EF-BE66-3DEA4ABF2BEB}" srcId="{B1FE6ADF-06F3-44C1-830F-A52C2C7B2057}" destId="{07762323-165C-4C04-828C-C71CF01A6759}" srcOrd="12" destOrd="0" parTransId="{6B6C5E7E-EEB6-407E-B264-023604662979}" sibTransId="{82C698C2-5579-4292-862A-CD9426C34A4D}"/>
    <dgm:cxn modelId="{514E512A-8704-4B75-8D14-15F570AF9A58}" type="presOf" srcId="{D2C2D9BC-EC43-4D17-BC17-2D65CE711E14}" destId="{BE751F98-82BE-4B1C-B36B-93CAA62462DD}" srcOrd="0" destOrd="0" presId="urn:microsoft.com/office/officeart/2016/7/layout/RepeatingBendingProcessNew"/>
    <dgm:cxn modelId="{25798E2C-E212-4456-B6E8-9E6F2AA7D0E1}" type="presOf" srcId="{2D071BA4-AB3D-4D68-8EB1-20334BF3B1C4}" destId="{559F8F3B-8945-4E8F-B1E9-132CAE890EB1}" srcOrd="1" destOrd="0" presId="urn:microsoft.com/office/officeart/2016/7/layout/RepeatingBendingProcessNew"/>
    <dgm:cxn modelId="{E5A2E53E-B252-4DC2-91DB-E00906A7A243}" type="presOf" srcId="{B1FE6ADF-06F3-44C1-830F-A52C2C7B2057}" destId="{D049EB3A-ABBD-4C6E-9BBF-7C723D02EF55}" srcOrd="0" destOrd="0" presId="urn:microsoft.com/office/officeart/2016/7/layout/RepeatingBendingProcessNew"/>
    <dgm:cxn modelId="{67D7A55F-C090-4D76-A8F3-1D4B17F53920}" srcId="{B1FE6ADF-06F3-44C1-830F-A52C2C7B2057}" destId="{33EC9E3A-A0CF-48FD-9162-319DF01A57F9}" srcOrd="9" destOrd="0" parTransId="{646B40EB-8C91-46F3-9A16-1226782DCE62}" sibTransId="{9F6A8495-BD7F-474C-885D-0A109CC81A06}"/>
    <dgm:cxn modelId="{94C47062-AEC4-4D59-A327-F5FAEEA2FDB5}" type="presOf" srcId="{E8EBBDEC-6AEF-4578-A50E-54FF42E5CD12}" destId="{2760AA6C-E9EE-447A-9052-6C5EEA4E458F}" srcOrd="0" destOrd="0" presId="urn:microsoft.com/office/officeart/2016/7/layout/RepeatingBendingProcessNew"/>
    <dgm:cxn modelId="{C1BCB163-346D-4E70-A961-3E354E244F18}" srcId="{B1FE6ADF-06F3-44C1-830F-A52C2C7B2057}" destId="{19AD3A39-ED46-4195-95FD-B9CC2DE0E1BF}" srcOrd="8" destOrd="0" parTransId="{6985537F-AB82-429B-A22E-E644C99FC9E9}" sibTransId="{B50BA5EA-A218-468E-AAF8-B345BCC857AF}"/>
    <dgm:cxn modelId="{088D3E44-03D6-4B1F-9699-BDDD2408110C}" type="presOf" srcId="{B50BA5EA-A218-468E-AAF8-B345BCC857AF}" destId="{E1A75CAB-003E-47C9-BB1D-D842539354C2}" srcOrd="1" destOrd="0" presId="urn:microsoft.com/office/officeart/2016/7/layout/RepeatingBendingProcessNew"/>
    <dgm:cxn modelId="{17016D65-0C42-47ED-BB81-64462FE5D091}" type="presOf" srcId="{D387DCD1-E24A-4032-BF84-042E6CAF5675}" destId="{8AE2BD46-C768-43C4-B4CA-E8CC2AE66071}" srcOrd="0" destOrd="0" presId="urn:microsoft.com/office/officeart/2016/7/layout/RepeatingBendingProcessNew"/>
    <dgm:cxn modelId="{FE99B166-75C7-414E-94E4-CBBC6777B4DC}" type="presOf" srcId="{159DDFC2-213F-417C-8BF4-3534220CED84}" destId="{33C5868E-C58A-47E3-A861-2ADD4601FD79}" srcOrd="0" destOrd="0" presId="urn:microsoft.com/office/officeart/2016/7/layout/RepeatingBendingProcessNew"/>
    <dgm:cxn modelId="{F0C93748-9849-4ECB-BF81-1463184FD474}" type="presOf" srcId="{BC2A80FB-9F1D-48AE-A2B1-DF48A1F0419D}" destId="{03639361-8459-43F5-9E38-1E004BCE9DFF}" srcOrd="0" destOrd="0" presId="urn:microsoft.com/office/officeart/2016/7/layout/RepeatingBendingProcessNew"/>
    <dgm:cxn modelId="{E15FCE4B-2B90-419C-B3F8-B4345B40AABC}" type="presOf" srcId="{19AD3A39-ED46-4195-95FD-B9CC2DE0E1BF}" destId="{2E9AC0D8-9704-4308-B00A-BFDEF1B5AC84}" srcOrd="0" destOrd="0" presId="urn:microsoft.com/office/officeart/2016/7/layout/RepeatingBendingProcessNew"/>
    <dgm:cxn modelId="{B164994F-2307-4014-A0EF-C869F0013E46}" type="presOf" srcId="{D387DCD1-E24A-4032-BF84-042E6CAF5675}" destId="{A3E8E35B-5AB7-4A22-9701-FE4766BA27AC}" srcOrd="1" destOrd="0" presId="urn:microsoft.com/office/officeart/2016/7/layout/RepeatingBendingProcessNew"/>
    <dgm:cxn modelId="{805C2951-2333-4BD4-A1D1-6A7F57CC5479}" srcId="{B1FE6ADF-06F3-44C1-830F-A52C2C7B2057}" destId="{BC2A80FB-9F1D-48AE-A2B1-DF48A1F0419D}" srcOrd="3" destOrd="0" parTransId="{3EF9575F-6C7C-4A1F-BF2D-96BE950C29C9}" sibTransId="{A0E2FCB1-8D43-4068-80F7-9C40C3DBD3C5}"/>
    <dgm:cxn modelId="{622D1E52-F036-423C-97F1-11CBD05C9981}" type="presOf" srcId="{81EFEFE4-D375-4682-B57F-EB18EAF57D8E}" destId="{AE26B614-67BF-4500-9086-50FE281B8480}" srcOrd="0" destOrd="0" presId="urn:microsoft.com/office/officeart/2016/7/layout/RepeatingBendingProcessNew"/>
    <dgm:cxn modelId="{54498673-01CA-428E-9417-2EED22FF893F}" srcId="{B1FE6ADF-06F3-44C1-830F-A52C2C7B2057}" destId="{55B9E849-4BAF-4747-85CD-36FA32FD1C63}" srcOrd="4" destOrd="0" parTransId="{420D7545-9D30-43A8-B3B2-438274757559}" sibTransId="{889D5FAA-AC89-4174-8277-3E320094D5D1}"/>
    <dgm:cxn modelId="{A9F94E54-FD29-4148-8A7D-2CE930436152}" type="presOf" srcId="{2D071BA4-AB3D-4D68-8EB1-20334BF3B1C4}" destId="{29EC1C6A-2F07-4654-ABE0-E872CF017AD1}" srcOrd="0" destOrd="0" presId="urn:microsoft.com/office/officeart/2016/7/layout/RepeatingBendingProcessNew"/>
    <dgm:cxn modelId="{A1575954-BBA7-422F-8A14-183A50149BC4}" srcId="{B1FE6ADF-06F3-44C1-830F-A52C2C7B2057}" destId="{159DDFC2-213F-417C-8BF4-3534220CED84}" srcOrd="2" destOrd="0" parTransId="{B132AFD6-2F56-4013-9EB7-3848511E53FA}" sibTransId="{D387DCD1-E24A-4032-BF84-042E6CAF5675}"/>
    <dgm:cxn modelId="{5BFB9D57-DA65-450F-B00D-327F1AE7246C}" type="presOf" srcId="{2AC99D03-68EC-46EB-AD61-C6B36C7AD0E2}" destId="{A61E4D53-3C1C-4FEF-847E-BC46239632FF}" srcOrd="0" destOrd="0" presId="urn:microsoft.com/office/officeart/2016/7/layout/RepeatingBendingProcessNew"/>
    <dgm:cxn modelId="{5728017E-01AA-4C7A-A270-80C63E31C130}" type="presOf" srcId="{2AC99D03-68EC-46EB-AD61-C6B36C7AD0E2}" destId="{CDB9B392-5BC6-43CD-9377-13CCF4806971}" srcOrd="1" destOrd="0" presId="urn:microsoft.com/office/officeart/2016/7/layout/RepeatingBendingProcessNew"/>
    <dgm:cxn modelId="{9F222B90-5A4A-4354-8EFD-6B122FCB21DF}" type="presOf" srcId="{916C15F5-6A9C-48BB-92DE-C4650FF4590A}" destId="{FBD91E81-F389-4FEB-A6E4-DF1B1E308131}" srcOrd="0" destOrd="0" presId="urn:microsoft.com/office/officeart/2016/7/layout/RepeatingBendingProcessNew"/>
    <dgm:cxn modelId="{320E6590-2B8B-48AE-9B8F-339039240F22}" type="presOf" srcId="{889D5FAA-AC89-4174-8277-3E320094D5D1}" destId="{B80340D9-FF92-44A5-9970-D4A7008D4152}" srcOrd="1" destOrd="0" presId="urn:microsoft.com/office/officeart/2016/7/layout/RepeatingBendingProcessNew"/>
    <dgm:cxn modelId="{9B926790-D6B7-4A86-B813-09E830AF21A8}" type="presOf" srcId="{0DF4937A-BE2D-422C-B717-CCF58F03AE9E}" destId="{3BC9A4E5-F60F-416B-9EF8-69B5D3B10029}" srcOrd="0" destOrd="0" presId="urn:microsoft.com/office/officeart/2016/7/layout/RepeatingBendingProcessNew"/>
    <dgm:cxn modelId="{BD677790-0F2F-4BD9-8B4D-406C8502E8E8}" type="presOf" srcId="{07762323-165C-4C04-828C-C71CF01A6759}" destId="{3AE7B924-5E63-44AD-9419-D45E8B031FD1}" srcOrd="0" destOrd="0" presId="urn:microsoft.com/office/officeart/2016/7/layout/RepeatingBendingProcessNew"/>
    <dgm:cxn modelId="{A3FEAC90-ADDA-4AC0-B358-FFA276CAD26F}" srcId="{B1FE6ADF-06F3-44C1-830F-A52C2C7B2057}" destId="{F334FCB2-55F1-4E06-B7C1-DCD3F7E59CE3}" srcOrd="11" destOrd="0" parTransId="{FF3408E2-6ED0-4AB3-9CA3-ED6B2B686D0B}" sibTransId="{2D071BA4-AB3D-4D68-8EB1-20334BF3B1C4}"/>
    <dgm:cxn modelId="{6359009A-2C82-422D-93AF-0057F7FACEC5}" type="presOf" srcId="{A592B563-782F-4DAC-B5F3-FBC0DBC2494F}" destId="{F12A64F2-5BF6-48EA-8F97-11477A077A6A}" srcOrd="0" destOrd="0" presId="urn:microsoft.com/office/officeart/2016/7/layout/RepeatingBendingProcessNew"/>
    <dgm:cxn modelId="{D088C99A-B947-4E41-BC87-661B88C7721E}" type="presOf" srcId="{81EFEFE4-D375-4682-B57F-EB18EAF57D8E}" destId="{2378EF43-CAAE-4930-BDB7-82707217B257}" srcOrd="1" destOrd="0" presId="urn:microsoft.com/office/officeart/2016/7/layout/RepeatingBendingProcessNew"/>
    <dgm:cxn modelId="{C5E28BA3-48AE-4FB6-AA7B-35A61F6C6D7B}" type="presOf" srcId="{916B5B41-CA07-49A2-859D-5A1947339EA4}" destId="{01A49775-10AF-45BD-9B28-117FBD6B795E}" srcOrd="1" destOrd="0" presId="urn:microsoft.com/office/officeart/2016/7/layout/RepeatingBendingProcessNew"/>
    <dgm:cxn modelId="{053BCBA5-E41C-438B-BE11-309F098B4ABB}" type="presOf" srcId="{916C15F5-6A9C-48BB-92DE-C4650FF4590A}" destId="{659A8F93-952F-4A46-96FC-7030284C4CC7}" srcOrd="1" destOrd="0" presId="urn:microsoft.com/office/officeart/2016/7/layout/RepeatingBendingProcessNew"/>
    <dgm:cxn modelId="{18B3CBB3-0B56-4E3E-A148-FC520B3F484E}" srcId="{B1FE6ADF-06F3-44C1-830F-A52C2C7B2057}" destId="{2E9F91D3-E0D4-4211-B98A-9547EDF7E2F6}" srcOrd="7" destOrd="0" parTransId="{FD29F1D9-ED7D-45AC-8357-5B8373AC0E9D}" sibTransId="{916B5B41-CA07-49A2-859D-5A1947339EA4}"/>
    <dgm:cxn modelId="{C8B760B4-0B91-40C8-B0B6-9EF85BA5B45C}" type="presOf" srcId="{916B5B41-CA07-49A2-859D-5A1947339EA4}" destId="{26359692-CE19-4D53-9D33-086F07362CF8}" srcOrd="0" destOrd="0" presId="urn:microsoft.com/office/officeart/2016/7/layout/RepeatingBendingProcessNew"/>
    <dgm:cxn modelId="{D29B37B5-3274-4077-B41D-206AF5E102AB}" srcId="{B1FE6ADF-06F3-44C1-830F-A52C2C7B2057}" destId="{E8EBBDEC-6AEF-4578-A50E-54FF42E5CD12}" srcOrd="0" destOrd="0" parTransId="{DCA4CABF-4D2A-4398-9CCF-651A2D4788F4}" sibTransId="{81EFEFE4-D375-4682-B57F-EB18EAF57D8E}"/>
    <dgm:cxn modelId="{238DD7C1-296C-462F-AB20-EF2BB8579C04}" type="presOf" srcId="{AD6C9171-4B77-468B-B77D-3B40D79E8BE8}" destId="{DE14D9AD-645A-4C36-98DF-FCB2D40EBD98}" srcOrd="0" destOrd="0" presId="urn:microsoft.com/office/officeart/2016/7/layout/RepeatingBendingProcessNew"/>
    <dgm:cxn modelId="{34910FC5-02B7-4A2E-B959-25CA84852B8F}" type="presOf" srcId="{55B9E849-4BAF-4747-85CD-36FA32FD1C63}" destId="{32920E30-2308-4E84-A121-46F4A9DBFAA4}" srcOrd="0" destOrd="0" presId="urn:microsoft.com/office/officeart/2016/7/layout/RepeatingBendingProcessNew"/>
    <dgm:cxn modelId="{07478CC6-24EC-4F9A-8160-08B65ADBF997}" type="presOf" srcId="{A0E2FCB1-8D43-4068-80F7-9C40C3DBD3C5}" destId="{7AEBF359-BEF5-4D6E-9BD4-2F447B83A8CA}" srcOrd="1" destOrd="0" presId="urn:microsoft.com/office/officeart/2016/7/layout/RepeatingBendingProcessNew"/>
    <dgm:cxn modelId="{BFD5A6CC-97C1-4806-ADDF-8BC6E774BE66}" type="presOf" srcId="{D2C2D9BC-EC43-4D17-BC17-2D65CE711E14}" destId="{B5A50A54-3780-4BDD-9C2A-103EE6A02AAB}" srcOrd="1" destOrd="0" presId="urn:microsoft.com/office/officeart/2016/7/layout/RepeatingBendingProcessNew"/>
    <dgm:cxn modelId="{4FC61FCF-0E9D-4F3E-B5A5-1661C4F7E9FE}" type="presOf" srcId="{B50BA5EA-A218-468E-AAF8-B345BCC857AF}" destId="{487A7177-A24E-43E9-A49E-DE6EC23FF115}" srcOrd="0" destOrd="0" presId="urn:microsoft.com/office/officeart/2016/7/layout/RepeatingBendingProcessNew"/>
    <dgm:cxn modelId="{93BC3DD5-82B9-4C1B-B533-CAC0F2B2653A}" srcId="{B1FE6ADF-06F3-44C1-830F-A52C2C7B2057}" destId="{0DF4937A-BE2D-422C-B717-CCF58F03AE9E}" srcOrd="1" destOrd="0" parTransId="{4558BFBF-4FE8-428D-8F53-4C1EB9B6564F}" sibTransId="{916C15F5-6A9C-48BB-92DE-C4650FF4590A}"/>
    <dgm:cxn modelId="{CF8927F0-CDB1-4E5C-AB43-C700F6BC924F}" srcId="{B1FE6ADF-06F3-44C1-830F-A52C2C7B2057}" destId="{25F359AC-F5B5-4DA0-8233-4B6A3E91820B}" srcOrd="10" destOrd="0" parTransId="{E40268C0-4F67-4117-A530-223CA9E1D2B4}" sibTransId="{2AC99D03-68EC-46EB-AD61-C6B36C7AD0E2}"/>
    <dgm:cxn modelId="{A1EA01F1-1388-4CEF-A1A9-6F6FF4DDD4CA}" type="presOf" srcId="{A0E2FCB1-8D43-4068-80F7-9C40C3DBD3C5}" destId="{DAC4706F-3EEA-4E67-AC2D-F5706F1509BA}" srcOrd="0" destOrd="0" presId="urn:microsoft.com/office/officeart/2016/7/layout/RepeatingBendingProcessNew"/>
    <dgm:cxn modelId="{B7F6F5F1-0DA7-4B77-84B5-8B132A9D6176}" type="presOf" srcId="{9F6A8495-BD7F-474C-885D-0A109CC81A06}" destId="{4A3422D5-28C5-49AE-862E-EFE5D8F91015}" srcOrd="0" destOrd="0" presId="urn:microsoft.com/office/officeart/2016/7/layout/RepeatingBendingProcessNew"/>
    <dgm:cxn modelId="{F54615F8-9B02-4C52-B89E-B4798ED16918}" type="presOf" srcId="{9F6A8495-BD7F-474C-885D-0A109CC81A06}" destId="{7BE52552-ABDF-46BF-B7DE-477090BF7AAD}" srcOrd="1" destOrd="0" presId="urn:microsoft.com/office/officeart/2016/7/layout/RepeatingBendingProcessNew"/>
    <dgm:cxn modelId="{F9197EF8-F3EA-4E31-99D1-CC0685659494}" type="presOf" srcId="{F334FCB2-55F1-4E06-B7C1-DCD3F7E59CE3}" destId="{EFB316D5-3056-4F08-B80A-72842F7DA088}" srcOrd="0" destOrd="0" presId="urn:microsoft.com/office/officeart/2016/7/layout/RepeatingBendingProcessNew"/>
    <dgm:cxn modelId="{D1232AF9-7AB0-4C0D-9EA2-E8DC807229E4}" type="presOf" srcId="{A029A638-EF0A-47EF-8947-5B29F3D935E7}" destId="{E5E3F92F-D21B-42FF-AAB6-8A9054AD73D2}" srcOrd="1" destOrd="0" presId="urn:microsoft.com/office/officeart/2016/7/layout/RepeatingBendingProcessNew"/>
    <dgm:cxn modelId="{ECE39CFC-5FB9-49E1-976E-EEDD430A94F5}" type="presOf" srcId="{25F359AC-F5B5-4DA0-8233-4B6A3E91820B}" destId="{0F71589E-79A9-46B5-923D-7C0AF893CB0C}" srcOrd="0" destOrd="0" presId="urn:microsoft.com/office/officeart/2016/7/layout/RepeatingBendingProcessNew"/>
    <dgm:cxn modelId="{1FA946E5-537C-405C-AB58-27BA65C47659}" type="presParOf" srcId="{D049EB3A-ABBD-4C6E-9BBF-7C723D02EF55}" destId="{2760AA6C-E9EE-447A-9052-6C5EEA4E458F}" srcOrd="0" destOrd="0" presId="urn:microsoft.com/office/officeart/2016/7/layout/RepeatingBendingProcessNew"/>
    <dgm:cxn modelId="{865C7E35-3AFE-4894-8D6E-A42A33E978E2}" type="presParOf" srcId="{D049EB3A-ABBD-4C6E-9BBF-7C723D02EF55}" destId="{AE26B614-67BF-4500-9086-50FE281B8480}" srcOrd="1" destOrd="0" presId="urn:microsoft.com/office/officeart/2016/7/layout/RepeatingBendingProcessNew"/>
    <dgm:cxn modelId="{07ECAD4C-ABE3-4DF0-9C8E-A23A7117882D}" type="presParOf" srcId="{AE26B614-67BF-4500-9086-50FE281B8480}" destId="{2378EF43-CAAE-4930-BDB7-82707217B257}" srcOrd="0" destOrd="0" presId="urn:microsoft.com/office/officeart/2016/7/layout/RepeatingBendingProcessNew"/>
    <dgm:cxn modelId="{F9C6F32D-4E2E-4F3A-B1BD-98B2886731C4}" type="presParOf" srcId="{D049EB3A-ABBD-4C6E-9BBF-7C723D02EF55}" destId="{3BC9A4E5-F60F-416B-9EF8-69B5D3B10029}" srcOrd="2" destOrd="0" presId="urn:microsoft.com/office/officeart/2016/7/layout/RepeatingBendingProcessNew"/>
    <dgm:cxn modelId="{6762763E-50F8-4048-A836-9B88DEA7FA03}" type="presParOf" srcId="{D049EB3A-ABBD-4C6E-9BBF-7C723D02EF55}" destId="{FBD91E81-F389-4FEB-A6E4-DF1B1E308131}" srcOrd="3" destOrd="0" presId="urn:microsoft.com/office/officeart/2016/7/layout/RepeatingBendingProcessNew"/>
    <dgm:cxn modelId="{469CAC80-3A52-440F-AD42-7FEEB0787BB9}" type="presParOf" srcId="{FBD91E81-F389-4FEB-A6E4-DF1B1E308131}" destId="{659A8F93-952F-4A46-96FC-7030284C4CC7}" srcOrd="0" destOrd="0" presId="urn:microsoft.com/office/officeart/2016/7/layout/RepeatingBendingProcessNew"/>
    <dgm:cxn modelId="{729F7C47-DF65-4ADE-9AED-077CD920FBCA}" type="presParOf" srcId="{D049EB3A-ABBD-4C6E-9BBF-7C723D02EF55}" destId="{33C5868E-C58A-47E3-A861-2ADD4601FD79}" srcOrd="4" destOrd="0" presId="urn:microsoft.com/office/officeart/2016/7/layout/RepeatingBendingProcessNew"/>
    <dgm:cxn modelId="{17103301-18E2-4A98-9EBC-0F0A3B5EC0DB}" type="presParOf" srcId="{D049EB3A-ABBD-4C6E-9BBF-7C723D02EF55}" destId="{8AE2BD46-C768-43C4-B4CA-E8CC2AE66071}" srcOrd="5" destOrd="0" presId="urn:microsoft.com/office/officeart/2016/7/layout/RepeatingBendingProcessNew"/>
    <dgm:cxn modelId="{7360F9B6-AB0C-4218-A963-8D96A0F4B867}" type="presParOf" srcId="{8AE2BD46-C768-43C4-B4CA-E8CC2AE66071}" destId="{A3E8E35B-5AB7-4A22-9701-FE4766BA27AC}" srcOrd="0" destOrd="0" presId="urn:microsoft.com/office/officeart/2016/7/layout/RepeatingBendingProcessNew"/>
    <dgm:cxn modelId="{C5AB2868-5802-4509-A6DE-A4C3EF4E5469}" type="presParOf" srcId="{D049EB3A-ABBD-4C6E-9BBF-7C723D02EF55}" destId="{03639361-8459-43F5-9E38-1E004BCE9DFF}" srcOrd="6" destOrd="0" presId="urn:microsoft.com/office/officeart/2016/7/layout/RepeatingBendingProcessNew"/>
    <dgm:cxn modelId="{B9D910D5-B670-4863-9255-CBF6D5B9A420}" type="presParOf" srcId="{D049EB3A-ABBD-4C6E-9BBF-7C723D02EF55}" destId="{DAC4706F-3EEA-4E67-AC2D-F5706F1509BA}" srcOrd="7" destOrd="0" presId="urn:microsoft.com/office/officeart/2016/7/layout/RepeatingBendingProcessNew"/>
    <dgm:cxn modelId="{0045868C-7F77-4754-88A4-74B1AF70935B}" type="presParOf" srcId="{DAC4706F-3EEA-4E67-AC2D-F5706F1509BA}" destId="{7AEBF359-BEF5-4D6E-9BD4-2F447B83A8CA}" srcOrd="0" destOrd="0" presId="urn:microsoft.com/office/officeart/2016/7/layout/RepeatingBendingProcessNew"/>
    <dgm:cxn modelId="{8F58F723-28C7-4597-8B9D-A61B892D48A4}" type="presParOf" srcId="{D049EB3A-ABBD-4C6E-9BBF-7C723D02EF55}" destId="{32920E30-2308-4E84-A121-46F4A9DBFAA4}" srcOrd="8" destOrd="0" presId="urn:microsoft.com/office/officeart/2016/7/layout/RepeatingBendingProcessNew"/>
    <dgm:cxn modelId="{FF3A76B5-0E75-408A-A8D2-FCB118D38FF6}" type="presParOf" srcId="{D049EB3A-ABBD-4C6E-9BBF-7C723D02EF55}" destId="{E161F2F4-581B-496F-A0F4-E20F496542E9}" srcOrd="9" destOrd="0" presId="urn:microsoft.com/office/officeart/2016/7/layout/RepeatingBendingProcessNew"/>
    <dgm:cxn modelId="{3CF402C4-0618-47EF-8C78-09FE046FA690}" type="presParOf" srcId="{E161F2F4-581B-496F-A0F4-E20F496542E9}" destId="{B80340D9-FF92-44A5-9970-D4A7008D4152}" srcOrd="0" destOrd="0" presId="urn:microsoft.com/office/officeart/2016/7/layout/RepeatingBendingProcessNew"/>
    <dgm:cxn modelId="{96A14791-0972-46E1-B375-ADDAC1EC4BD3}" type="presParOf" srcId="{D049EB3A-ABBD-4C6E-9BBF-7C723D02EF55}" destId="{DE14D9AD-645A-4C36-98DF-FCB2D40EBD98}" srcOrd="10" destOrd="0" presId="urn:microsoft.com/office/officeart/2016/7/layout/RepeatingBendingProcessNew"/>
    <dgm:cxn modelId="{BD7DA32E-ADD0-49AD-A11B-745FCA2C5E2D}" type="presParOf" srcId="{D049EB3A-ABBD-4C6E-9BBF-7C723D02EF55}" destId="{5D4356EE-9978-4DB0-887B-C6CC649BDE7D}" srcOrd="11" destOrd="0" presId="urn:microsoft.com/office/officeart/2016/7/layout/RepeatingBendingProcessNew"/>
    <dgm:cxn modelId="{4CBF27FA-6E7E-46FC-A522-491B6AD998B8}" type="presParOf" srcId="{5D4356EE-9978-4DB0-887B-C6CC649BDE7D}" destId="{E5E3F92F-D21B-42FF-AAB6-8A9054AD73D2}" srcOrd="0" destOrd="0" presId="urn:microsoft.com/office/officeart/2016/7/layout/RepeatingBendingProcessNew"/>
    <dgm:cxn modelId="{28BA21E1-DB01-4C04-ADD0-5602DA4CC9CF}" type="presParOf" srcId="{D049EB3A-ABBD-4C6E-9BBF-7C723D02EF55}" destId="{F12A64F2-5BF6-48EA-8F97-11477A077A6A}" srcOrd="12" destOrd="0" presId="urn:microsoft.com/office/officeart/2016/7/layout/RepeatingBendingProcessNew"/>
    <dgm:cxn modelId="{1496D4ED-5FEA-42EB-8B53-975CCF30302E}" type="presParOf" srcId="{D049EB3A-ABBD-4C6E-9BBF-7C723D02EF55}" destId="{BE751F98-82BE-4B1C-B36B-93CAA62462DD}" srcOrd="13" destOrd="0" presId="urn:microsoft.com/office/officeart/2016/7/layout/RepeatingBendingProcessNew"/>
    <dgm:cxn modelId="{827DDF4D-3B6E-4C5B-9791-A9F1FA2BA642}" type="presParOf" srcId="{BE751F98-82BE-4B1C-B36B-93CAA62462DD}" destId="{B5A50A54-3780-4BDD-9C2A-103EE6A02AAB}" srcOrd="0" destOrd="0" presId="urn:microsoft.com/office/officeart/2016/7/layout/RepeatingBendingProcessNew"/>
    <dgm:cxn modelId="{4672B39F-613C-49AA-940A-9792FD44D39A}" type="presParOf" srcId="{D049EB3A-ABBD-4C6E-9BBF-7C723D02EF55}" destId="{02A5FECA-E4F6-43EE-A36D-8B5CEDB33D21}" srcOrd="14" destOrd="0" presId="urn:microsoft.com/office/officeart/2016/7/layout/RepeatingBendingProcessNew"/>
    <dgm:cxn modelId="{180CF7FB-493A-4FF1-8FE9-EE9AAC8FD474}" type="presParOf" srcId="{D049EB3A-ABBD-4C6E-9BBF-7C723D02EF55}" destId="{26359692-CE19-4D53-9D33-086F07362CF8}" srcOrd="15" destOrd="0" presId="urn:microsoft.com/office/officeart/2016/7/layout/RepeatingBendingProcessNew"/>
    <dgm:cxn modelId="{062FE121-8AD4-4EEC-8639-F4F4F7B34379}" type="presParOf" srcId="{26359692-CE19-4D53-9D33-086F07362CF8}" destId="{01A49775-10AF-45BD-9B28-117FBD6B795E}" srcOrd="0" destOrd="0" presId="urn:microsoft.com/office/officeart/2016/7/layout/RepeatingBendingProcessNew"/>
    <dgm:cxn modelId="{0A63CC2D-55F9-4DAF-88FD-3752F571BE93}" type="presParOf" srcId="{D049EB3A-ABBD-4C6E-9BBF-7C723D02EF55}" destId="{2E9AC0D8-9704-4308-B00A-BFDEF1B5AC84}" srcOrd="16" destOrd="0" presId="urn:microsoft.com/office/officeart/2016/7/layout/RepeatingBendingProcessNew"/>
    <dgm:cxn modelId="{0D6C711D-1A8B-4DBC-9F72-F1BF847BCCF9}" type="presParOf" srcId="{D049EB3A-ABBD-4C6E-9BBF-7C723D02EF55}" destId="{487A7177-A24E-43E9-A49E-DE6EC23FF115}" srcOrd="17" destOrd="0" presId="urn:microsoft.com/office/officeart/2016/7/layout/RepeatingBendingProcessNew"/>
    <dgm:cxn modelId="{7F4B51D3-B6D2-4912-A50F-0E860E9AC9D3}" type="presParOf" srcId="{487A7177-A24E-43E9-A49E-DE6EC23FF115}" destId="{E1A75CAB-003E-47C9-BB1D-D842539354C2}" srcOrd="0" destOrd="0" presId="urn:microsoft.com/office/officeart/2016/7/layout/RepeatingBendingProcessNew"/>
    <dgm:cxn modelId="{43AC91D9-31AE-4DC1-BD81-4C8EDDF43ED2}" type="presParOf" srcId="{D049EB3A-ABBD-4C6E-9BBF-7C723D02EF55}" destId="{FC739110-13FB-4AEC-B3B1-E2D2AE5BFAB1}" srcOrd="18" destOrd="0" presId="urn:microsoft.com/office/officeart/2016/7/layout/RepeatingBendingProcessNew"/>
    <dgm:cxn modelId="{CACFD7EF-513A-4F5B-B39C-65FDE1E2B328}" type="presParOf" srcId="{D049EB3A-ABBD-4C6E-9BBF-7C723D02EF55}" destId="{4A3422D5-28C5-49AE-862E-EFE5D8F91015}" srcOrd="19" destOrd="0" presId="urn:microsoft.com/office/officeart/2016/7/layout/RepeatingBendingProcessNew"/>
    <dgm:cxn modelId="{C359AEEB-BAE3-4A93-99F9-2DB397761703}" type="presParOf" srcId="{4A3422D5-28C5-49AE-862E-EFE5D8F91015}" destId="{7BE52552-ABDF-46BF-B7DE-477090BF7AAD}" srcOrd="0" destOrd="0" presId="urn:microsoft.com/office/officeart/2016/7/layout/RepeatingBendingProcessNew"/>
    <dgm:cxn modelId="{8392DE94-CCFC-4770-B167-1F00F561694E}" type="presParOf" srcId="{D049EB3A-ABBD-4C6E-9BBF-7C723D02EF55}" destId="{0F71589E-79A9-46B5-923D-7C0AF893CB0C}" srcOrd="20" destOrd="0" presId="urn:microsoft.com/office/officeart/2016/7/layout/RepeatingBendingProcessNew"/>
    <dgm:cxn modelId="{4664B469-9853-4956-ADAA-C1481EFAA143}" type="presParOf" srcId="{D049EB3A-ABBD-4C6E-9BBF-7C723D02EF55}" destId="{A61E4D53-3C1C-4FEF-847E-BC46239632FF}" srcOrd="21" destOrd="0" presId="urn:microsoft.com/office/officeart/2016/7/layout/RepeatingBendingProcessNew"/>
    <dgm:cxn modelId="{AF5BA7E6-FE25-4551-A9C2-80598E453060}" type="presParOf" srcId="{A61E4D53-3C1C-4FEF-847E-BC46239632FF}" destId="{CDB9B392-5BC6-43CD-9377-13CCF4806971}" srcOrd="0" destOrd="0" presId="urn:microsoft.com/office/officeart/2016/7/layout/RepeatingBendingProcessNew"/>
    <dgm:cxn modelId="{175FE71D-C3BE-4334-9B5F-A946061F044E}" type="presParOf" srcId="{D049EB3A-ABBD-4C6E-9BBF-7C723D02EF55}" destId="{EFB316D5-3056-4F08-B80A-72842F7DA088}" srcOrd="22" destOrd="0" presId="urn:microsoft.com/office/officeart/2016/7/layout/RepeatingBendingProcessNew"/>
    <dgm:cxn modelId="{C20D5CD5-04D7-444B-B904-38EC03A745E4}" type="presParOf" srcId="{D049EB3A-ABBD-4C6E-9BBF-7C723D02EF55}" destId="{29EC1C6A-2F07-4654-ABE0-E872CF017AD1}" srcOrd="23" destOrd="0" presId="urn:microsoft.com/office/officeart/2016/7/layout/RepeatingBendingProcessNew"/>
    <dgm:cxn modelId="{D2B454CF-1CE4-457C-9DC8-E2747E471BBD}" type="presParOf" srcId="{29EC1C6A-2F07-4654-ABE0-E872CF017AD1}" destId="{559F8F3B-8945-4E8F-B1E9-132CAE890EB1}" srcOrd="0" destOrd="0" presId="urn:microsoft.com/office/officeart/2016/7/layout/RepeatingBendingProcessNew"/>
    <dgm:cxn modelId="{7BFC48A3-0BAB-4810-84D3-F3C36F07B094}" type="presParOf" srcId="{D049EB3A-ABBD-4C6E-9BBF-7C723D02EF55}" destId="{3AE7B924-5E63-44AD-9419-D45E8B031FD1}" srcOrd="24" destOrd="0" presId="urn:microsoft.com/office/officeart/2016/7/layout/RepeatingBendingProcessNew"/>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7610E6CC-5F44-4D96-BC9B-F64ABFD24382}" type="doc">
      <dgm:prSet loTypeId="urn:microsoft.com/office/officeart/2005/8/layout/vList2" loCatId="list" qsTypeId="urn:microsoft.com/office/officeart/2005/8/quickstyle/simple4" qsCatId="simple" csTypeId="urn:microsoft.com/office/officeart/2005/8/colors/accent2_2" csCatId="accent2" phldr="1"/>
      <dgm:spPr/>
      <dgm:t>
        <a:bodyPr/>
        <a:lstStyle/>
        <a:p>
          <a:endParaRPr lang="en-US"/>
        </a:p>
      </dgm:t>
    </dgm:pt>
    <dgm:pt modelId="{81661DF2-8C29-452A-9C9A-CDFE7AB5C9D3}">
      <dgm:prSet/>
      <dgm:spPr>
        <a:solidFill>
          <a:srgbClr val="A725A7"/>
        </a:solidFill>
      </dgm:spPr>
      <dgm:t>
        <a:bodyPr/>
        <a:lstStyle/>
        <a:p>
          <a:r>
            <a:rPr lang="en-US"/>
            <a:t>Meter</a:t>
          </a:r>
        </a:p>
      </dgm:t>
    </dgm:pt>
    <dgm:pt modelId="{C778B4A7-E1D4-455D-9008-B3C1C1F876E7}" type="parTrans" cxnId="{3BE766D3-C717-407F-B215-4D906820CAF6}">
      <dgm:prSet/>
      <dgm:spPr/>
      <dgm:t>
        <a:bodyPr/>
        <a:lstStyle/>
        <a:p>
          <a:endParaRPr lang="en-US"/>
        </a:p>
      </dgm:t>
    </dgm:pt>
    <dgm:pt modelId="{94265767-6BEF-45D2-B1D8-F3666A1F1C62}" type="sibTrans" cxnId="{3BE766D3-C717-407F-B215-4D906820CAF6}">
      <dgm:prSet/>
      <dgm:spPr/>
      <dgm:t>
        <a:bodyPr/>
        <a:lstStyle/>
        <a:p>
          <a:endParaRPr lang="en-US"/>
        </a:p>
      </dgm:t>
    </dgm:pt>
    <dgm:pt modelId="{AE3CBEB2-1904-4E50-A03F-DA3D529597CF}">
      <dgm:prSet/>
      <dgm:spPr/>
      <dgm:t>
        <a:bodyPr/>
        <a:lstStyle/>
        <a:p>
          <a:r>
            <a:rPr lang="en-US"/>
            <a:t>Strips that aren’t expired?</a:t>
          </a:r>
        </a:p>
      </dgm:t>
    </dgm:pt>
    <dgm:pt modelId="{6E43CED3-D63D-4169-A4EF-C418224BF22D}" type="parTrans" cxnId="{7D2CCEE5-1110-47FB-94E8-E16EEC3D93C4}">
      <dgm:prSet/>
      <dgm:spPr/>
      <dgm:t>
        <a:bodyPr/>
        <a:lstStyle/>
        <a:p>
          <a:endParaRPr lang="en-US"/>
        </a:p>
      </dgm:t>
    </dgm:pt>
    <dgm:pt modelId="{6D3666BF-C352-4A74-B3DE-5D3389E853FF}" type="sibTrans" cxnId="{7D2CCEE5-1110-47FB-94E8-E16EEC3D93C4}">
      <dgm:prSet/>
      <dgm:spPr/>
      <dgm:t>
        <a:bodyPr/>
        <a:lstStyle/>
        <a:p>
          <a:endParaRPr lang="en-US"/>
        </a:p>
      </dgm:t>
    </dgm:pt>
    <dgm:pt modelId="{B74A851D-AB9C-49C3-85A1-366877D80AAF}">
      <dgm:prSet/>
      <dgm:spPr>
        <a:solidFill>
          <a:schemeClr val="accent3">
            <a:lumMod val="75000"/>
          </a:schemeClr>
        </a:solidFill>
      </dgm:spPr>
      <dgm:t>
        <a:bodyPr/>
        <a:lstStyle/>
        <a:p>
          <a:r>
            <a:rPr lang="en-US" dirty="0"/>
            <a:t>List of Meds</a:t>
          </a:r>
        </a:p>
      </dgm:t>
    </dgm:pt>
    <dgm:pt modelId="{14991F2A-5172-41CC-92AE-269BD613D7BF}" type="parTrans" cxnId="{AFFC6C19-C144-4FD9-A61A-C11159F6F3F4}">
      <dgm:prSet/>
      <dgm:spPr/>
      <dgm:t>
        <a:bodyPr/>
        <a:lstStyle/>
        <a:p>
          <a:endParaRPr lang="en-US"/>
        </a:p>
      </dgm:t>
    </dgm:pt>
    <dgm:pt modelId="{D9F83639-CB4A-45FD-891A-438B41292F23}" type="sibTrans" cxnId="{AFFC6C19-C144-4FD9-A61A-C11159F6F3F4}">
      <dgm:prSet/>
      <dgm:spPr/>
      <dgm:t>
        <a:bodyPr/>
        <a:lstStyle/>
        <a:p>
          <a:endParaRPr lang="en-US"/>
        </a:p>
      </dgm:t>
    </dgm:pt>
    <dgm:pt modelId="{85F5EFBF-8342-4860-98F3-B0EBE67E2D2B}">
      <dgm:prSet/>
      <dgm:spPr>
        <a:solidFill>
          <a:schemeClr val="bg2">
            <a:lumMod val="50000"/>
          </a:schemeClr>
        </a:solidFill>
      </dgm:spPr>
      <dgm:t>
        <a:bodyPr/>
        <a:lstStyle/>
        <a:p>
          <a:r>
            <a:rPr lang="en-US" dirty="0"/>
            <a:t>Plan for Lows</a:t>
          </a:r>
        </a:p>
      </dgm:t>
    </dgm:pt>
    <dgm:pt modelId="{2AA5884E-D449-4FB1-9D1B-D46A7DBAB1E5}" type="parTrans" cxnId="{4AC92343-2BCF-42BD-B082-3295FBC69146}">
      <dgm:prSet/>
      <dgm:spPr/>
      <dgm:t>
        <a:bodyPr/>
        <a:lstStyle/>
        <a:p>
          <a:endParaRPr lang="en-US"/>
        </a:p>
      </dgm:t>
    </dgm:pt>
    <dgm:pt modelId="{439BE2C6-3B71-486E-83C3-86DF1179C79C}" type="sibTrans" cxnId="{4AC92343-2BCF-42BD-B082-3295FBC69146}">
      <dgm:prSet/>
      <dgm:spPr/>
      <dgm:t>
        <a:bodyPr/>
        <a:lstStyle/>
        <a:p>
          <a:endParaRPr lang="en-US"/>
        </a:p>
      </dgm:t>
    </dgm:pt>
    <dgm:pt modelId="{92C096D1-322A-474A-B30B-02E699C281C1}">
      <dgm:prSet/>
      <dgm:spPr>
        <a:solidFill>
          <a:schemeClr val="accent1"/>
        </a:solidFill>
      </dgm:spPr>
      <dgm:t>
        <a:bodyPr/>
        <a:lstStyle/>
        <a:p>
          <a:r>
            <a:rPr lang="en-US" dirty="0"/>
            <a:t>Emergency Plan</a:t>
          </a:r>
        </a:p>
      </dgm:t>
    </dgm:pt>
    <dgm:pt modelId="{AB9BBCCE-6487-4E02-9EEB-643148A928F8}" type="parTrans" cxnId="{EF31D752-CABC-48DB-8445-9BA979B885F3}">
      <dgm:prSet/>
      <dgm:spPr/>
      <dgm:t>
        <a:bodyPr/>
        <a:lstStyle/>
        <a:p>
          <a:endParaRPr lang="en-US"/>
        </a:p>
      </dgm:t>
    </dgm:pt>
    <dgm:pt modelId="{E97DEBB5-BDA8-4863-A647-86BB8E9F3520}" type="sibTrans" cxnId="{EF31D752-CABC-48DB-8445-9BA979B885F3}">
      <dgm:prSet/>
      <dgm:spPr/>
      <dgm:t>
        <a:bodyPr/>
        <a:lstStyle/>
        <a:p>
          <a:endParaRPr lang="en-US"/>
        </a:p>
      </dgm:t>
    </dgm:pt>
    <dgm:pt modelId="{56D1FFD5-AF39-44EE-B153-5A52C8FD2EC4}">
      <dgm:prSet/>
      <dgm:spPr>
        <a:solidFill>
          <a:srgbClr val="C00000"/>
        </a:solidFill>
      </dgm:spPr>
      <dgm:t>
        <a:bodyPr/>
        <a:lstStyle/>
        <a:p>
          <a:r>
            <a:rPr lang="en-US"/>
            <a:t>Power back-up</a:t>
          </a:r>
        </a:p>
      </dgm:t>
    </dgm:pt>
    <dgm:pt modelId="{AEF56CE5-173E-4A71-95DE-B29AA09C077F}" type="parTrans" cxnId="{A317676A-E7A4-4DF0-B4DA-26ACDED60CF4}">
      <dgm:prSet/>
      <dgm:spPr/>
      <dgm:t>
        <a:bodyPr/>
        <a:lstStyle/>
        <a:p>
          <a:endParaRPr lang="en-US"/>
        </a:p>
      </dgm:t>
    </dgm:pt>
    <dgm:pt modelId="{3DD1DA0A-5316-4269-BB48-82935DF639B1}" type="sibTrans" cxnId="{A317676A-E7A4-4DF0-B4DA-26ACDED60CF4}">
      <dgm:prSet/>
      <dgm:spPr/>
      <dgm:t>
        <a:bodyPr/>
        <a:lstStyle/>
        <a:p>
          <a:endParaRPr lang="en-US"/>
        </a:p>
      </dgm:t>
    </dgm:pt>
    <dgm:pt modelId="{09014113-2F1C-40F6-8182-6CA625A1911E}" type="pres">
      <dgm:prSet presAssocID="{7610E6CC-5F44-4D96-BC9B-F64ABFD24382}" presName="linear" presStyleCnt="0">
        <dgm:presLayoutVars>
          <dgm:animLvl val="lvl"/>
          <dgm:resizeHandles val="exact"/>
        </dgm:presLayoutVars>
      </dgm:prSet>
      <dgm:spPr/>
    </dgm:pt>
    <dgm:pt modelId="{F14E4A98-754C-42D7-8AC1-9201DA9E6EDB}" type="pres">
      <dgm:prSet presAssocID="{81661DF2-8C29-452A-9C9A-CDFE7AB5C9D3}" presName="parentText" presStyleLbl="node1" presStyleIdx="0" presStyleCnt="5">
        <dgm:presLayoutVars>
          <dgm:chMax val="0"/>
          <dgm:bulletEnabled val="1"/>
        </dgm:presLayoutVars>
      </dgm:prSet>
      <dgm:spPr/>
    </dgm:pt>
    <dgm:pt modelId="{FC7514E2-8989-4B46-AA52-E0A60CC36169}" type="pres">
      <dgm:prSet presAssocID="{81661DF2-8C29-452A-9C9A-CDFE7AB5C9D3}" presName="childText" presStyleLbl="revTx" presStyleIdx="0" presStyleCnt="1">
        <dgm:presLayoutVars>
          <dgm:bulletEnabled val="1"/>
        </dgm:presLayoutVars>
      </dgm:prSet>
      <dgm:spPr/>
    </dgm:pt>
    <dgm:pt modelId="{445FAFFC-22D0-4EE0-9CE6-CEE1E6F0A530}" type="pres">
      <dgm:prSet presAssocID="{B74A851D-AB9C-49C3-85A1-366877D80AAF}" presName="parentText" presStyleLbl="node1" presStyleIdx="1" presStyleCnt="5">
        <dgm:presLayoutVars>
          <dgm:chMax val="0"/>
          <dgm:bulletEnabled val="1"/>
        </dgm:presLayoutVars>
      </dgm:prSet>
      <dgm:spPr/>
    </dgm:pt>
    <dgm:pt modelId="{B8CF0AE5-0666-417C-828B-5E2588574F77}" type="pres">
      <dgm:prSet presAssocID="{D9F83639-CB4A-45FD-891A-438B41292F23}" presName="spacer" presStyleCnt="0"/>
      <dgm:spPr/>
    </dgm:pt>
    <dgm:pt modelId="{A83D165A-EB93-44BA-B864-5DFFB5530403}" type="pres">
      <dgm:prSet presAssocID="{85F5EFBF-8342-4860-98F3-B0EBE67E2D2B}" presName="parentText" presStyleLbl="node1" presStyleIdx="2" presStyleCnt="5">
        <dgm:presLayoutVars>
          <dgm:chMax val="0"/>
          <dgm:bulletEnabled val="1"/>
        </dgm:presLayoutVars>
      </dgm:prSet>
      <dgm:spPr/>
    </dgm:pt>
    <dgm:pt modelId="{82FDC944-C2BD-417F-8D0A-A45F699D84AD}" type="pres">
      <dgm:prSet presAssocID="{439BE2C6-3B71-486E-83C3-86DF1179C79C}" presName="spacer" presStyleCnt="0"/>
      <dgm:spPr/>
    </dgm:pt>
    <dgm:pt modelId="{369323F5-A809-44DE-8643-DDA7CD4E6C0C}" type="pres">
      <dgm:prSet presAssocID="{92C096D1-322A-474A-B30B-02E699C281C1}" presName="parentText" presStyleLbl="node1" presStyleIdx="3" presStyleCnt="5">
        <dgm:presLayoutVars>
          <dgm:chMax val="0"/>
          <dgm:bulletEnabled val="1"/>
        </dgm:presLayoutVars>
      </dgm:prSet>
      <dgm:spPr/>
    </dgm:pt>
    <dgm:pt modelId="{86D6EBC9-DD42-4588-A945-37CC21046DE3}" type="pres">
      <dgm:prSet presAssocID="{E97DEBB5-BDA8-4863-A647-86BB8E9F3520}" presName="spacer" presStyleCnt="0"/>
      <dgm:spPr/>
    </dgm:pt>
    <dgm:pt modelId="{CFEC2DCD-92A3-4A46-9C0D-4BA287297EB2}" type="pres">
      <dgm:prSet presAssocID="{56D1FFD5-AF39-44EE-B153-5A52C8FD2EC4}" presName="parentText" presStyleLbl="node1" presStyleIdx="4" presStyleCnt="5">
        <dgm:presLayoutVars>
          <dgm:chMax val="0"/>
          <dgm:bulletEnabled val="1"/>
        </dgm:presLayoutVars>
      </dgm:prSet>
      <dgm:spPr/>
    </dgm:pt>
  </dgm:ptLst>
  <dgm:cxnLst>
    <dgm:cxn modelId="{7DDF4315-FD30-48B5-ABA9-514E9C2A1801}" type="presOf" srcId="{56D1FFD5-AF39-44EE-B153-5A52C8FD2EC4}" destId="{CFEC2DCD-92A3-4A46-9C0D-4BA287297EB2}" srcOrd="0" destOrd="0" presId="urn:microsoft.com/office/officeart/2005/8/layout/vList2"/>
    <dgm:cxn modelId="{AFFC6C19-C144-4FD9-A61A-C11159F6F3F4}" srcId="{7610E6CC-5F44-4D96-BC9B-F64ABFD24382}" destId="{B74A851D-AB9C-49C3-85A1-366877D80AAF}" srcOrd="1" destOrd="0" parTransId="{14991F2A-5172-41CC-92AE-269BD613D7BF}" sibTransId="{D9F83639-CB4A-45FD-891A-438B41292F23}"/>
    <dgm:cxn modelId="{DE733D1B-F444-4D2B-8CC5-9510F150C987}" type="presOf" srcId="{92C096D1-322A-474A-B30B-02E699C281C1}" destId="{369323F5-A809-44DE-8643-DDA7CD4E6C0C}" srcOrd="0" destOrd="0" presId="urn:microsoft.com/office/officeart/2005/8/layout/vList2"/>
    <dgm:cxn modelId="{B5F19520-0AF8-438D-8149-2CAFCC566276}" type="presOf" srcId="{85F5EFBF-8342-4860-98F3-B0EBE67E2D2B}" destId="{A83D165A-EB93-44BA-B864-5DFFB5530403}" srcOrd="0" destOrd="0" presId="urn:microsoft.com/office/officeart/2005/8/layout/vList2"/>
    <dgm:cxn modelId="{43E08023-B90F-49DD-8446-5E431E75C680}" type="presOf" srcId="{7610E6CC-5F44-4D96-BC9B-F64ABFD24382}" destId="{09014113-2F1C-40F6-8182-6CA625A1911E}" srcOrd="0" destOrd="0" presId="urn:microsoft.com/office/officeart/2005/8/layout/vList2"/>
    <dgm:cxn modelId="{4AC92343-2BCF-42BD-B082-3295FBC69146}" srcId="{7610E6CC-5F44-4D96-BC9B-F64ABFD24382}" destId="{85F5EFBF-8342-4860-98F3-B0EBE67E2D2B}" srcOrd="2" destOrd="0" parTransId="{2AA5884E-D449-4FB1-9D1B-D46A7DBAB1E5}" sibTransId="{439BE2C6-3B71-486E-83C3-86DF1179C79C}"/>
    <dgm:cxn modelId="{A317676A-E7A4-4DF0-B4DA-26ACDED60CF4}" srcId="{7610E6CC-5F44-4D96-BC9B-F64ABFD24382}" destId="{56D1FFD5-AF39-44EE-B153-5A52C8FD2EC4}" srcOrd="4" destOrd="0" parTransId="{AEF56CE5-173E-4A71-95DE-B29AA09C077F}" sibTransId="{3DD1DA0A-5316-4269-BB48-82935DF639B1}"/>
    <dgm:cxn modelId="{EF31D752-CABC-48DB-8445-9BA979B885F3}" srcId="{7610E6CC-5F44-4D96-BC9B-F64ABFD24382}" destId="{92C096D1-322A-474A-B30B-02E699C281C1}" srcOrd="3" destOrd="0" parTransId="{AB9BBCCE-6487-4E02-9EEB-643148A928F8}" sibTransId="{E97DEBB5-BDA8-4863-A647-86BB8E9F3520}"/>
    <dgm:cxn modelId="{4D4BB573-F481-4A12-9EB1-9EAD36878A46}" type="presOf" srcId="{B74A851D-AB9C-49C3-85A1-366877D80AAF}" destId="{445FAFFC-22D0-4EE0-9CE6-CEE1E6F0A530}" srcOrd="0" destOrd="0" presId="urn:microsoft.com/office/officeart/2005/8/layout/vList2"/>
    <dgm:cxn modelId="{3BE766D3-C717-407F-B215-4D906820CAF6}" srcId="{7610E6CC-5F44-4D96-BC9B-F64ABFD24382}" destId="{81661DF2-8C29-452A-9C9A-CDFE7AB5C9D3}" srcOrd="0" destOrd="0" parTransId="{C778B4A7-E1D4-455D-9008-B3C1C1F876E7}" sibTransId="{94265767-6BEF-45D2-B1D8-F3666A1F1C62}"/>
    <dgm:cxn modelId="{7D2CCEE5-1110-47FB-94E8-E16EEC3D93C4}" srcId="{81661DF2-8C29-452A-9C9A-CDFE7AB5C9D3}" destId="{AE3CBEB2-1904-4E50-A03F-DA3D529597CF}" srcOrd="0" destOrd="0" parTransId="{6E43CED3-D63D-4169-A4EF-C418224BF22D}" sibTransId="{6D3666BF-C352-4A74-B3DE-5D3389E853FF}"/>
    <dgm:cxn modelId="{D58AB0EE-5028-4EFC-ADAE-084D2D3F2741}" type="presOf" srcId="{81661DF2-8C29-452A-9C9A-CDFE7AB5C9D3}" destId="{F14E4A98-754C-42D7-8AC1-9201DA9E6EDB}" srcOrd="0" destOrd="0" presId="urn:microsoft.com/office/officeart/2005/8/layout/vList2"/>
    <dgm:cxn modelId="{D9267AF7-B663-4401-AD39-90FDD037B47B}" type="presOf" srcId="{AE3CBEB2-1904-4E50-A03F-DA3D529597CF}" destId="{FC7514E2-8989-4B46-AA52-E0A60CC36169}" srcOrd="0" destOrd="0" presId="urn:microsoft.com/office/officeart/2005/8/layout/vList2"/>
    <dgm:cxn modelId="{6CD0E672-4CF3-43AD-9DA9-0A1CA078E7E6}" type="presParOf" srcId="{09014113-2F1C-40F6-8182-6CA625A1911E}" destId="{F14E4A98-754C-42D7-8AC1-9201DA9E6EDB}" srcOrd="0" destOrd="0" presId="urn:microsoft.com/office/officeart/2005/8/layout/vList2"/>
    <dgm:cxn modelId="{D6B6DA7F-CDA9-4E55-9B93-5812BB3ECAA4}" type="presParOf" srcId="{09014113-2F1C-40F6-8182-6CA625A1911E}" destId="{FC7514E2-8989-4B46-AA52-E0A60CC36169}" srcOrd="1" destOrd="0" presId="urn:microsoft.com/office/officeart/2005/8/layout/vList2"/>
    <dgm:cxn modelId="{AE740A30-1F74-4108-93C9-B8CAACFDD02A}" type="presParOf" srcId="{09014113-2F1C-40F6-8182-6CA625A1911E}" destId="{445FAFFC-22D0-4EE0-9CE6-CEE1E6F0A530}" srcOrd="2" destOrd="0" presId="urn:microsoft.com/office/officeart/2005/8/layout/vList2"/>
    <dgm:cxn modelId="{4C77C692-61A1-4C1F-92C5-418C7CED2BA3}" type="presParOf" srcId="{09014113-2F1C-40F6-8182-6CA625A1911E}" destId="{B8CF0AE5-0666-417C-828B-5E2588574F77}" srcOrd="3" destOrd="0" presId="urn:microsoft.com/office/officeart/2005/8/layout/vList2"/>
    <dgm:cxn modelId="{FF3D039E-459B-482E-B6DC-E2D5C9BCAFC5}" type="presParOf" srcId="{09014113-2F1C-40F6-8182-6CA625A1911E}" destId="{A83D165A-EB93-44BA-B864-5DFFB5530403}" srcOrd="4" destOrd="0" presId="urn:microsoft.com/office/officeart/2005/8/layout/vList2"/>
    <dgm:cxn modelId="{EBDE546B-5B91-498B-BA7B-2AE2713A77B6}" type="presParOf" srcId="{09014113-2F1C-40F6-8182-6CA625A1911E}" destId="{82FDC944-C2BD-417F-8D0A-A45F699D84AD}" srcOrd="5" destOrd="0" presId="urn:microsoft.com/office/officeart/2005/8/layout/vList2"/>
    <dgm:cxn modelId="{1A86F093-DAB7-49C8-A129-8E4B83AF027B}" type="presParOf" srcId="{09014113-2F1C-40F6-8182-6CA625A1911E}" destId="{369323F5-A809-44DE-8643-DDA7CD4E6C0C}" srcOrd="6" destOrd="0" presId="urn:microsoft.com/office/officeart/2005/8/layout/vList2"/>
    <dgm:cxn modelId="{A3E3E76E-5205-4406-BB74-D7A85451658A}" type="presParOf" srcId="{09014113-2F1C-40F6-8182-6CA625A1911E}" destId="{86D6EBC9-DD42-4588-A945-37CC21046DE3}" srcOrd="7" destOrd="0" presId="urn:microsoft.com/office/officeart/2005/8/layout/vList2"/>
    <dgm:cxn modelId="{0E854E72-713A-4D41-ACD4-4144C60151D5}" type="presParOf" srcId="{09014113-2F1C-40F6-8182-6CA625A1911E}" destId="{CFEC2DCD-92A3-4A46-9C0D-4BA287297EB2}" srcOrd="8"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325B67F-1C1F-4C7F-87F7-63A9F5F04916}">
      <dsp:nvSpPr>
        <dsp:cNvPr id="0" name=""/>
        <dsp:cNvSpPr/>
      </dsp:nvSpPr>
      <dsp:spPr>
        <a:xfrm>
          <a:off x="6" y="0"/>
          <a:ext cx="2500213" cy="4809067"/>
        </a:xfrm>
        <a:prstGeom prst="roundRect">
          <a:avLst>
            <a:gd name="adj" fmla="val 10000"/>
          </a:avLst>
        </a:prstGeom>
        <a:solidFill>
          <a:schemeClr val="lt1">
            <a:hueOff val="0"/>
            <a:satOff val="0"/>
            <a:lumOff val="0"/>
            <a:alphaOff val="0"/>
          </a:schemeClr>
        </a:solidFill>
        <a:ln w="1905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en-US" sz="2400" b="1" u="sng" kern="1200" dirty="0"/>
            <a:t>No diabetes</a:t>
          </a:r>
        </a:p>
        <a:p>
          <a:pPr marL="0" lvl="0" indent="0" algn="ctr" defTabSz="1066800">
            <a:lnSpc>
              <a:spcPct val="90000"/>
            </a:lnSpc>
            <a:spcBef>
              <a:spcPct val="0"/>
            </a:spcBef>
            <a:spcAft>
              <a:spcPct val="35000"/>
            </a:spcAft>
            <a:buNone/>
          </a:pPr>
          <a:r>
            <a:rPr lang="en-US" sz="2400" b="1" kern="1200" dirty="0"/>
            <a:t>FBG &lt;100</a:t>
          </a:r>
        </a:p>
        <a:p>
          <a:pPr marL="0" lvl="0" indent="0" algn="ctr" defTabSz="1066800">
            <a:lnSpc>
              <a:spcPct val="90000"/>
            </a:lnSpc>
            <a:spcBef>
              <a:spcPct val="0"/>
            </a:spcBef>
            <a:spcAft>
              <a:spcPct val="35000"/>
            </a:spcAft>
            <a:buNone/>
          </a:pPr>
          <a:r>
            <a:rPr lang="en-US" sz="2400" b="1" kern="1200" dirty="0"/>
            <a:t>Random &lt;140</a:t>
          </a:r>
        </a:p>
        <a:p>
          <a:pPr marL="0" lvl="0" indent="0" algn="ctr" defTabSz="1066800">
            <a:lnSpc>
              <a:spcPct val="90000"/>
            </a:lnSpc>
            <a:spcBef>
              <a:spcPct val="0"/>
            </a:spcBef>
            <a:spcAft>
              <a:spcPct val="35000"/>
            </a:spcAft>
            <a:buNone/>
          </a:pPr>
          <a:r>
            <a:rPr lang="en-US" sz="2400" b="1" kern="1200" dirty="0"/>
            <a:t>A1c &lt;5.7%</a:t>
          </a:r>
        </a:p>
      </dsp:txBody>
      <dsp:txXfrm>
        <a:off x="6" y="1923626"/>
        <a:ext cx="2500213" cy="1923626"/>
      </dsp:txXfrm>
    </dsp:sp>
    <dsp:sp modelId="{1B13010B-D7B8-48A4-9EA8-0FF90A870D10}">
      <dsp:nvSpPr>
        <dsp:cNvPr id="0" name=""/>
        <dsp:cNvSpPr/>
      </dsp:nvSpPr>
      <dsp:spPr>
        <a:xfrm>
          <a:off x="228606" y="241558"/>
          <a:ext cx="1961562" cy="1772098"/>
        </a:xfrm>
        <a:prstGeom prst="ellipse">
          <a:avLst/>
        </a:prstGeom>
        <a:blipFill rotWithShape="0">
          <a:blip xmlns:r="http://schemas.openxmlformats.org/officeDocument/2006/relationships" r:embed="rId1">
            <a:duotone>
              <a:schemeClr val="dk1">
                <a:hueOff val="0"/>
                <a:satOff val="0"/>
                <a:lumOff val="0"/>
                <a:alphaOff val="0"/>
                <a:shade val="20000"/>
                <a:satMod val="200000"/>
              </a:schemeClr>
              <a:schemeClr val="dk1">
                <a:hueOff val="0"/>
                <a:satOff val="0"/>
                <a:lumOff val="0"/>
                <a:alphaOff val="0"/>
                <a:tint val="12000"/>
                <a:satMod val="190000"/>
              </a:schemeClr>
            </a:duotone>
          </a:blip>
          <a:stretch>
            <a:fillRect/>
          </a:stretch>
        </a:blipFill>
        <a:ln w="1905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C98858D-9DCD-4D61-A6D2-9C95CB504251}">
      <dsp:nvSpPr>
        <dsp:cNvPr id="0" name=""/>
        <dsp:cNvSpPr/>
      </dsp:nvSpPr>
      <dsp:spPr>
        <a:xfrm>
          <a:off x="2573876" y="0"/>
          <a:ext cx="2500213" cy="4809067"/>
        </a:xfrm>
        <a:prstGeom prst="roundRect">
          <a:avLst>
            <a:gd name="adj" fmla="val 10000"/>
          </a:avLst>
        </a:prstGeom>
        <a:solidFill>
          <a:schemeClr val="lt1">
            <a:hueOff val="0"/>
            <a:satOff val="0"/>
            <a:lumOff val="0"/>
            <a:alphaOff val="0"/>
          </a:schemeClr>
        </a:solidFill>
        <a:ln w="1905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en-US" sz="2400" b="1" u="sng" kern="1200" dirty="0"/>
            <a:t>Prediabetes</a:t>
          </a:r>
        </a:p>
        <a:p>
          <a:pPr marL="0" lvl="0" indent="0" algn="ctr" defTabSz="1066800">
            <a:lnSpc>
              <a:spcPct val="90000"/>
            </a:lnSpc>
            <a:spcBef>
              <a:spcPct val="0"/>
            </a:spcBef>
            <a:spcAft>
              <a:spcPct val="35000"/>
            </a:spcAft>
            <a:buNone/>
          </a:pPr>
          <a:r>
            <a:rPr lang="en-US" sz="2000" b="1" kern="1200" dirty="0"/>
            <a:t>FBG 100-125</a:t>
          </a:r>
        </a:p>
        <a:p>
          <a:pPr marL="0" lvl="0" indent="0" algn="ctr" defTabSz="1066800">
            <a:lnSpc>
              <a:spcPct val="90000"/>
            </a:lnSpc>
            <a:spcBef>
              <a:spcPct val="0"/>
            </a:spcBef>
            <a:spcAft>
              <a:spcPct val="35000"/>
            </a:spcAft>
            <a:buNone/>
          </a:pPr>
          <a:r>
            <a:rPr lang="en-US" sz="2000" b="1" kern="1200" dirty="0"/>
            <a:t>Random 140 - 199</a:t>
          </a:r>
        </a:p>
        <a:p>
          <a:pPr marL="0" lvl="0" indent="0" algn="ctr" defTabSz="1066800">
            <a:lnSpc>
              <a:spcPct val="90000"/>
            </a:lnSpc>
            <a:spcBef>
              <a:spcPct val="0"/>
            </a:spcBef>
            <a:spcAft>
              <a:spcPct val="35000"/>
            </a:spcAft>
            <a:buNone/>
          </a:pPr>
          <a:r>
            <a:rPr lang="en-US" sz="2000" b="1" kern="1200" dirty="0"/>
            <a:t>A1c ~ 5.7- 6.4% </a:t>
          </a:r>
        </a:p>
        <a:p>
          <a:pPr marL="0" lvl="0" indent="0" algn="ctr" defTabSz="1066800">
            <a:lnSpc>
              <a:spcPct val="90000"/>
            </a:lnSpc>
            <a:spcBef>
              <a:spcPct val="0"/>
            </a:spcBef>
            <a:spcAft>
              <a:spcPct val="35000"/>
            </a:spcAft>
            <a:buNone/>
          </a:pPr>
          <a:r>
            <a:rPr lang="en-US" sz="2000" b="1" kern="1200" dirty="0"/>
            <a:t>50% working pancreas</a:t>
          </a:r>
        </a:p>
      </dsp:txBody>
      <dsp:txXfrm>
        <a:off x="2573876" y="1923626"/>
        <a:ext cx="2500213" cy="1923626"/>
      </dsp:txXfrm>
    </dsp:sp>
    <dsp:sp modelId="{3606B1B6-912D-4BB2-940E-606747701328}">
      <dsp:nvSpPr>
        <dsp:cNvPr id="0" name=""/>
        <dsp:cNvSpPr/>
      </dsp:nvSpPr>
      <dsp:spPr>
        <a:xfrm>
          <a:off x="3386671" y="474140"/>
          <a:ext cx="972445" cy="1059547"/>
        </a:xfrm>
        <a:prstGeom prst="ellipse">
          <a:avLst/>
        </a:prstGeom>
        <a:blipFill rotWithShape="0">
          <a:blip xmlns:r="http://schemas.openxmlformats.org/officeDocument/2006/relationships" r:embed="rId2">
            <a:duotone>
              <a:schemeClr val="dk1">
                <a:hueOff val="0"/>
                <a:satOff val="0"/>
                <a:lumOff val="0"/>
                <a:alphaOff val="0"/>
                <a:shade val="20000"/>
                <a:satMod val="200000"/>
              </a:schemeClr>
              <a:schemeClr val="dk1">
                <a:hueOff val="0"/>
                <a:satOff val="0"/>
                <a:lumOff val="0"/>
                <a:alphaOff val="0"/>
                <a:tint val="12000"/>
                <a:satMod val="190000"/>
              </a:schemeClr>
            </a:duotone>
          </a:blip>
          <a:stretch>
            <a:fillRect/>
          </a:stretch>
        </a:blipFill>
        <a:ln w="1905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4406800-1B15-4073-9BE5-7AED3F8CD968}">
      <dsp:nvSpPr>
        <dsp:cNvPr id="0" name=""/>
        <dsp:cNvSpPr/>
      </dsp:nvSpPr>
      <dsp:spPr>
        <a:xfrm>
          <a:off x="5153653" y="0"/>
          <a:ext cx="2500213" cy="4809067"/>
        </a:xfrm>
        <a:prstGeom prst="roundRect">
          <a:avLst>
            <a:gd name="adj" fmla="val 10000"/>
          </a:avLst>
        </a:prstGeom>
        <a:solidFill>
          <a:schemeClr val="lt1">
            <a:hueOff val="0"/>
            <a:satOff val="0"/>
            <a:lumOff val="0"/>
            <a:alphaOff val="0"/>
          </a:schemeClr>
        </a:solidFill>
        <a:ln w="1905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en-US" sz="2400" b="1" u="sng" kern="1200">
              <a:latin typeface="+mn-lt"/>
            </a:rPr>
            <a:t>D</a:t>
          </a:r>
          <a:r>
            <a:rPr kumimoji="0" lang="en-US" sz="2400" b="1" i="0" u="sng" strike="noStrike" kern="1200" cap="none" spc="0" normalizeH="0" baseline="0" noProof="0">
              <a:ln/>
              <a:effectLst/>
              <a:uLnTx/>
              <a:uFillTx/>
              <a:latin typeface="+mn-lt"/>
              <a:ea typeface="+mn-ea"/>
              <a:cs typeface="+mn-cs"/>
            </a:rPr>
            <a:t>iabetes</a:t>
          </a:r>
        </a:p>
        <a:p>
          <a:pPr marL="0" lvl="0" indent="0" algn="ctr" defTabSz="1066800" rtl="0">
            <a:lnSpc>
              <a:spcPct val="90000"/>
            </a:lnSpc>
            <a:spcBef>
              <a:spcPct val="0"/>
            </a:spcBef>
            <a:spcAft>
              <a:spcPct val="35000"/>
            </a:spcAft>
            <a:buNone/>
          </a:pPr>
          <a:r>
            <a:rPr kumimoji="0" lang="en-US" sz="2400" b="1" i="0" u="none" strike="noStrike" kern="1200" cap="none" spc="0" normalizeH="0" baseline="0" noProof="0">
              <a:ln/>
              <a:effectLst/>
              <a:uLnTx/>
              <a:uFillTx/>
              <a:latin typeface="+mn-lt"/>
            </a:rPr>
            <a:t>FBG 126 +</a:t>
          </a:r>
        </a:p>
        <a:p>
          <a:pPr marL="0" lvl="0" indent="0" algn="ctr" defTabSz="1066800" rtl="0">
            <a:lnSpc>
              <a:spcPct val="90000"/>
            </a:lnSpc>
            <a:spcBef>
              <a:spcPct val="0"/>
            </a:spcBef>
            <a:spcAft>
              <a:spcPct val="35000"/>
            </a:spcAft>
            <a:buNone/>
          </a:pPr>
          <a:r>
            <a:rPr kumimoji="0" lang="en-US" sz="2400" b="1" i="0" u="none" strike="noStrike" kern="1200" cap="none" spc="0" normalizeH="0" baseline="0" noProof="0">
              <a:ln/>
              <a:effectLst/>
              <a:uLnTx/>
              <a:uFillTx/>
              <a:latin typeface="+mn-lt"/>
            </a:rPr>
            <a:t>Random 200</a:t>
          </a:r>
          <a:r>
            <a:rPr kumimoji="0" lang="en-US" sz="2400" b="1" i="0" u="none" strike="noStrike" kern="1200" cap="none" spc="0" normalizeH="0" noProof="0">
              <a:ln/>
              <a:effectLst/>
              <a:uLnTx/>
              <a:uFillTx/>
              <a:latin typeface="+mn-lt"/>
            </a:rPr>
            <a:t> +</a:t>
          </a:r>
          <a:endParaRPr kumimoji="0" lang="en-US" sz="2400" b="1" i="0" u="none" strike="noStrike" kern="1200" cap="none" spc="0" normalizeH="0" baseline="0" noProof="0">
            <a:ln/>
            <a:effectLst/>
            <a:uLnTx/>
            <a:uFillTx/>
            <a:latin typeface="+mn-lt"/>
          </a:endParaRPr>
        </a:p>
        <a:p>
          <a:pPr marL="0" lvl="0" indent="0" algn="ctr" defTabSz="1066800">
            <a:lnSpc>
              <a:spcPct val="90000"/>
            </a:lnSpc>
            <a:spcBef>
              <a:spcPct val="0"/>
            </a:spcBef>
            <a:spcAft>
              <a:spcPct val="35000"/>
            </a:spcAft>
            <a:buNone/>
          </a:pPr>
          <a:r>
            <a:rPr kumimoji="0" lang="en-US" sz="2400" b="1" i="0" u="none" strike="noStrike" kern="1200" cap="none" spc="0" normalizeH="0" baseline="0" noProof="0">
              <a:ln/>
              <a:effectLst/>
              <a:uLnTx/>
              <a:uFillTx/>
              <a:latin typeface="+mn-lt"/>
            </a:rPr>
            <a:t>A1c</a:t>
          </a:r>
          <a:r>
            <a:rPr kumimoji="0" lang="en-US" sz="2400" b="1" i="0" u="none" strike="noStrike" kern="1200" cap="none" spc="0" normalizeH="0" noProof="0">
              <a:ln/>
              <a:effectLst/>
              <a:uLnTx/>
              <a:uFillTx/>
              <a:latin typeface="+mn-lt"/>
            </a:rPr>
            <a:t> </a:t>
          </a:r>
          <a:r>
            <a:rPr kumimoji="0" lang="en-US" sz="2400" b="1" i="0" u="none" strike="noStrike" kern="1200" cap="none" spc="0" normalizeH="0" baseline="0" noProof="0">
              <a:ln/>
              <a:effectLst/>
              <a:uLnTx/>
              <a:uFillTx/>
              <a:latin typeface="+mn-lt"/>
            </a:rPr>
            <a:t>6.5% or +   </a:t>
          </a:r>
        </a:p>
        <a:p>
          <a:pPr marL="0" lvl="0" indent="0" algn="ctr" defTabSz="1066800" rtl="0">
            <a:lnSpc>
              <a:spcPct val="90000"/>
            </a:lnSpc>
            <a:spcBef>
              <a:spcPct val="0"/>
            </a:spcBef>
            <a:spcAft>
              <a:spcPct val="35000"/>
            </a:spcAft>
            <a:buNone/>
          </a:pPr>
          <a:r>
            <a:rPr lang="en-US" sz="2400" b="1" kern="1200"/>
            <a:t>20% working pancreas</a:t>
          </a:r>
          <a:endParaRPr lang="en-US" sz="2400" b="1" kern="1200" dirty="0"/>
        </a:p>
      </dsp:txBody>
      <dsp:txXfrm>
        <a:off x="5153653" y="1923626"/>
        <a:ext cx="2500213" cy="1923626"/>
      </dsp:txXfrm>
    </dsp:sp>
    <dsp:sp modelId="{693F3127-73CA-4418-9BEB-76AC94A2C0E0}">
      <dsp:nvSpPr>
        <dsp:cNvPr id="0" name=""/>
        <dsp:cNvSpPr/>
      </dsp:nvSpPr>
      <dsp:spPr>
        <a:xfrm>
          <a:off x="6098708" y="745068"/>
          <a:ext cx="606889" cy="688370"/>
        </a:xfrm>
        <a:prstGeom prst="ellipse">
          <a:avLst/>
        </a:prstGeom>
        <a:blipFill rotWithShape="0">
          <a:blip xmlns:r="http://schemas.openxmlformats.org/officeDocument/2006/relationships" r:embed="rId3">
            <a:duotone>
              <a:schemeClr val="dk1">
                <a:hueOff val="0"/>
                <a:satOff val="0"/>
                <a:lumOff val="0"/>
                <a:alphaOff val="0"/>
                <a:shade val="20000"/>
                <a:satMod val="200000"/>
              </a:schemeClr>
              <a:schemeClr val="dk1">
                <a:hueOff val="0"/>
                <a:satOff val="0"/>
                <a:lumOff val="0"/>
                <a:alphaOff val="0"/>
                <a:tint val="12000"/>
                <a:satMod val="190000"/>
              </a:schemeClr>
            </a:duotone>
          </a:blip>
          <a:stretch>
            <a:fillRect/>
          </a:stretch>
        </a:blipFill>
        <a:ln w="1905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737B785-468C-4A0C-9BAF-B33CE9B38ADA}">
      <dsp:nvSpPr>
        <dsp:cNvPr id="0" name=""/>
        <dsp:cNvSpPr/>
      </dsp:nvSpPr>
      <dsp:spPr>
        <a:xfrm>
          <a:off x="313407" y="4002071"/>
          <a:ext cx="7041557" cy="721360"/>
        </a:xfrm>
        <a:prstGeom prst="leftRightArrow">
          <a:avLst/>
        </a:prstGeom>
        <a:solidFill>
          <a:schemeClr val="dk1">
            <a:tint val="60000"/>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E199D17-4EB5-4924-A986-ADBBA43FE192}">
      <dsp:nvSpPr>
        <dsp:cNvPr id="0" name=""/>
        <dsp:cNvSpPr/>
      </dsp:nvSpPr>
      <dsp:spPr>
        <a:xfrm>
          <a:off x="0" y="0"/>
          <a:ext cx="8229600" cy="0"/>
        </a:xfrm>
        <a:prstGeom prst="lin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12AE73C-6F71-4305-AADB-B7E2B75E47F0}">
      <dsp:nvSpPr>
        <dsp:cNvPr id="0" name=""/>
        <dsp:cNvSpPr/>
      </dsp:nvSpPr>
      <dsp:spPr>
        <a:xfrm>
          <a:off x="0" y="0"/>
          <a:ext cx="8229600" cy="12344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60" tIns="99060" rIns="99060" bIns="99060" numCol="1" spcCol="1270" anchor="t" anchorCtr="0">
          <a:noAutofit/>
        </a:bodyPr>
        <a:lstStyle/>
        <a:p>
          <a:pPr marL="0" lvl="0" indent="0" algn="l" defTabSz="1155700">
            <a:lnSpc>
              <a:spcPct val="90000"/>
            </a:lnSpc>
            <a:spcBef>
              <a:spcPct val="0"/>
            </a:spcBef>
            <a:spcAft>
              <a:spcPct val="35000"/>
            </a:spcAft>
            <a:buNone/>
          </a:pPr>
          <a:r>
            <a:rPr lang="en-US" sz="2600" b="0" i="0" kern="1200"/>
            <a:t>Food insecurity, housing instability, underinsured, under-resourced living areas is associated with increased risk of hypoglycemia-related emergency department visits</a:t>
          </a:r>
          <a:endParaRPr lang="en-US" sz="2600" kern="1200"/>
        </a:p>
      </dsp:txBody>
      <dsp:txXfrm>
        <a:off x="0" y="0"/>
        <a:ext cx="8229600" cy="1234440"/>
      </dsp:txXfrm>
    </dsp:sp>
    <dsp:sp modelId="{BCD409EB-1EDC-4A49-B3BF-7747A19F910D}">
      <dsp:nvSpPr>
        <dsp:cNvPr id="0" name=""/>
        <dsp:cNvSpPr/>
      </dsp:nvSpPr>
      <dsp:spPr>
        <a:xfrm>
          <a:off x="0" y="1234440"/>
          <a:ext cx="8229600" cy="0"/>
        </a:xfrm>
        <a:prstGeom prst="lin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D09718B-F78E-4962-B283-D1C25C95208E}">
      <dsp:nvSpPr>
        <dsp:cNvPr id="0" name=""/>
        <dsp:cNvSpPr/>
      </dsp:nvSpPr>
      <dsp:spPr>
        <a:xfrm>
          <a:off x="0" y="1234440"/>
          <a:ext cx="8229600" cy="12344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60" tIns="99060" rIns="99060" bIns="99060" numCol="1" spcCol="1270" anchor="t" anchorCtr="0">
          <a:noAutofit/>
        </a:bodyPr>
        <a:lstStyle/>
        <a:p>
          <a:pPr marL="0" lvl="0" indent="0" algn="l" defTabSz="1155700">
            <a:lnSpc>
              <a:spcPct val="90000"/>
            </a:lnSpc>
            <a:spcBef>
              <a:spcPct val="0"/>
            </a:spcBef>
            <a:spcAft>
              <a:spcPct val="35000"/>
            </a:spcAft>
            <a:buNone/>
          </a:pPr>
          <a:r>
            <a:rPr lang="en-US" sz="2600" kern="1200" dirty="0"/>
            <a:t>Identify if fasting part of religious observances</a:t>
          </a:r>
        </a:p>
      </dsp:txBody>
      <dsp:txXfrm>
        <a:off x="0" y="1234440"/>
        <a:ext cx="8229600" cy="1234440"/>
      </dsp:txXfrm>
    </dsp:sp>
    <dsp:sp modelId="{87B13E99-2151-4504-BE49-CF33F95C8AAB}">
      <dsp:nvSpPr>
        <dsp:cNvPr id="0" name=""/>
        <dsp:cNvSpPr/>
      </dsp:nvSpPr>
      <dsp:spPr>
        <a:xfrm>
          <a:off x="0" y="2468880"/>
          <a:ext cx="8229600" cy="0"/>
        </a:xfrm>
        <a:prstGeom prst="lin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17804F3-34D0-4E20-B641-BCED269559EB}">
      <dsp:nvSpPr>
        <dsp:cNvPr id="0" name=""/>
        <dsp:cNvSpPr/>
      </dsp:nvSpPr>
      <dsp:spPr>
        <a:xfrm>
          <a:off x="0" y="2468880"/>
          <a:ext cx="8229600" cy="12344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60" tIns="99060" rIns="99060" bIns="99060" numCol="1" spcCol="1270" anchor="t" anchorCtr="0">
          <a:noAutofit/>
        </a:bodyPr>
        <a:lstStyle/>
        <a:p>
          <a:pPr marL="0" lvl="0" indent="0" algn="l" defTabSz="1155700">
            <a:lnSpc>
              <a:spcPct val="90000"/>
            </a:lnSpc>
            <a:spcBef>
              <a:spcPct val="0"/>
            </a:spcBef>
            <a:spcAft>
              <a:spcPct val="35000"/>
            </a:spcAft>
            <a:buNone/>
          </a:pPr>
          <a:r>
            <a:rPr lang="en-US" sz="2600" kern="1200"/>
            <a:t>Young children and older adults at highest risk</a:t>
          </a:r>
        </a:p>
      </dsp:txBody>
      <dsp:txXfrm>
        <a:off x="0" y="2468880"/>
        <a:ext cx="8229600" cy="1234440"/>
      </dsp:txXfrm>
    </dsp:sp>
    <dsp:sp modelId="{DFC969EF-87D5-4687-80AF-42CD0C25510E}">
      <dsp:nvSpPr>
        <dsp:cNvPr id="0" name=""/>
        <dsp:cNvSpPr/>
      </dsp:nvSpPr>
      <dsp:spPr>
        <a:xfrm>
          <a:off x="0" y="3703320"/>
          <a:ext cx="8229600" cy="0"/>
        </a:xfrm>
        <a:prstGeom prst="lin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668B740-782A-4E2B-949A-2A5F7EB620CD}">
      <dsp:nvSpPr>
        <dsp:cNvPr id="0" name=""/>
        <dsp:cNvSpPr/>
      </dsp:nvSpPr>
      <dsp:spPr>
        <a:xfrm>
          <a:off x="0" y="3703320"/>
          <a:ext cx="8229600" cy="12344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60" tIns="99060" rIns="99060" bIns="99060" numCol="1" spcCol="1270" anchor="t" anchorCtr="0">
          <a:noAutofit/>
        </a:bodyPr>
        <a:lstStyle/>
        <a:p>
          <a:pPr marL="0" lvl="0" indent="0" algn="l" defTabSz="1155700">
            <a:lnSpc>
              <a:spcPct val="90000"/>
            </a:lnSpc>
            <a:spcBef>
              <a:spcPct val="0"/>
            </a:spcBef>
            <a:spcAft>
              <a:spcPct val="35000"/>
            </a:spcAft>
            <a:buNone/>
          </a:pPr>
          <a:r>
            <a:rPr lang="en-US" sz="2600" b="0" i="0" kern="1200"/>
            <a:t>Insulin pumps with automated low-glucose suspend and automated insulin delivery systems have been shown to be effective in reducing hypoglycemia in type 1 diabetes</a:t>
          </a:r>
          <a:endParaRPr lang="en-US" sz="2600" kern="1200"/>
        </a:p>
      </dsp:txBody>
      <dsp:txXfrm>
        <a:off x="0" y="3703320"/>
        <a:ext cx="8229600" cy="1234440"/>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68ED140-5BB1-487F-8B2C-14D2E2CEF617}">
      <dsp:nvSpPr>
        <dsp:cNvPr id="0" name=""/>
        <dsp:cNvSpPr/>
      </dsp:nvSpPr>
      <dsp:spPr>
        <a:xfrm>
          <a:off x="0" y="697"/>
          <a:ext cx="5715000" cy="1632458"/>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2266642-7ECD-4CD9-BF77-B543A09B4A58}">
      <dsp:nvSpPr>
        <dsp:cNvPr id="0" name=""/>
        <dsp:cNvSpPr/>
      </dsp:nvSpPr>
      <dsp:spPr>
        <a:xfrm>
          <a:off x="493818" y="368000"/>
          <a:ext cx="897852" cy="897852"/>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92C9347F-8078-4025-98BA-B4E964FDA6AA}">
      <dsp:nvSpPr>
        <dsp:cNvPr id="0" name=""/>
        <dsp:cNvSpPr/>
      </dsp:nvSpPr>
      <dsp:spPr>
        <a:xfrm>
          <a:off x="1885489" y="697"/>
          <a:ext cx="3829510" cy="163245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2769" tIns="172769" rIns="172769" bIns="172769" numCol="1" spcCol="1270" anchor="ctr" anchorCtr="0">
          <a:noAutofit/>
        </a:bodyPr>
        <a:lstStyle/>
        <a:p>
          <a:pPr marL="0" lvl="0" indent="0" algn="l" defTabSz="1111250">
            <a:lnSpc>
              <a:spcPct val="90000"/>
            </a:lnSpc>
            <a:spcBef>
              <a:spcPct val="0"/>
            </a:spcBef>
            <a:spcAft>
              <a:spcPct val="35000"/>
            </a:spcAft>
            <a:buNone/>
          </a:pPr>
          <a:r>
            <a:rPr lang="en-US" sz="2500" kern="1200"/>
            <a:t>'Type 3 Diabetes' reflects the link between metabolic and brain health</a:t>
          </a:r>
        </a:p>
      </dsp:txBody>
      <dsp:txXfrm>
        <a:off x="1885489" y="697"/>
        <a:ext cx="3829510" cy="1632458"/>
      </dsp:txXfrm>
    </dsp:sp>
    <dsp:sp modelId="{AFDD0F69-26BA-4EBB-8537-F779C54B82DE}">
      <dsp:nvSpPr>
        <dsp:cNvPr id="0" name=""/>
        <dsp:cNvSpPr/>
      </dsp:nvSpPr>
      <dsp:spPr>
        <a:xfrm>
          <a:off x="0" y="2041270"/>
          <a:ext cx="5715000" cy="1632458"/>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FD9EE34-067F-48B7-AABA-6E17BC319046}">
      <dsp:nvSpPr>
        <dsp:cNvPr id="0" name=""/>
        <dsp:cNvSpPr/>
      </dsp:nvSpPr>
      <dsp:spPr>
        <a:xfrm>
          <a:off x="493818" y="2408573"/>
          <a:ext cx="897852" cy="897852"/>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E7B4B168-FF64-4326-9C17-BFF9EB316CAD}">
      <dsp:nvSpPr>
        <dsp:cNvPr id="0" name=""/>
        <dsp:cNvSpPr/>
      </dsp:nvSpPr>
      <dsp:spPr>
        <a:xfrm>
          <a:off x="1885489" y="2041270"/>
          <a:ext cx="3829510" cy="163245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2769" tIns="172769" rIns="172769" bIns="172769" numCol="1" spcCol="1270" anchor="ctr" anchorCtr="0">
          <a:noAutofit/>
        </a:bodyPr>
        <a:lstStyle/>
        <a:p>
          <a:pPr marL="0" lvl="0" indent="0" algn="l" defTabSz="1111250">
            <a:lnSpc>
              <a:spcPct val="90000"/>
            </a:lnSpc>
            <a:spcBef>
              <a:spcPct val="0"/>
            </a:spcBef>
            <a:spcAft>
              <a:spcPct val="35000"/>
            </a:spcAft>
            <a:buNone/>
          </a:pPr>
          <a:r>
            <a:rPr lang="en-US" sz="2500" kern="1200"/>
            <a:t>Early intervention can support cognitive function</a:t>
          </a:r>
        </a:p>
      </dsp:txBody>
      <dsp:txXfrm>
        <a:off x="1885489" y="2041270"/>
        <a:ext cx="3829510" cy="1632458"/>
      </dsp:txXfrm>
    </dsp:sp>
    <dsp:sp modelId="{3FD64533-4BA8-44B1-B301-A9542BBDBD40}">
      <dsp:nvSpPr>
        <dsp:cNvPr id="0" name=""/>
        <dsp:cNvSpPr/>
      </dsp:nvSpPr>
      <dsp:spPr>
        <a:xfrm>
          <a:off x="0" y="4081843"/>
          <a:ext cx="5715000" cy="1632458"/>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967EFB9-4D18-4E61-81F0-2B8D2C090808}">
      <dsp:nvSpPr>
        <dsp:cNvPr id="0" name=""/>
        <dsp:cNvSpPr/>
      </dsp:nvSpPr>
      <dsp:spPr>
        <a:xfrm>
          <a:off x="493818" y="4449147"/>
          <a:ext cx="897852" cy="897852"/>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905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6305ED9D-1F02-4CDB-B2DF-CD9A9543E53C}">
      <dsp:nvSpPr>
        <dsp:cNvPr id="0" name=""/>
        <dsp:cNvSpPr/>
      </dsp:nvSpPr>
      <dsp:spPr>
        <a:xfrm>
          <a:off x="1885489" y="4081843"/>
          <a:ext cx="3829510" cy="163245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2769" tIns="172769" rIns="172769" bIns="172769" numCol="1" spcCol="1270" anchor="ctr" anchorCtr="0">
          <a:noAutofit/>
        </a:bodyPr>
        <a:lstStyle/>
        <a:p>
          <a:pPr marL="0" lvl="0" indent="0" algn="l" defTabSz="1111250">
            <a:lnSpc>
              <a:spcPct val="90000"/>
            </a:lnSpc>
            <a:spcBef>
              <a:spcPct val="0"/>
            </a:spcBef>
            <a:spcAft>
              <a:spcPct val="35000"/>
            </a:spcAft>
            <a:buNone/>
          </a:pPr>
          <a:r>
            <a:rPr lang="en-US" sz="2500" kern="1200"/>
            <a:t>Encourages whole-person, compassionate care</a:t>
          </a:r>
        </a:p>
      </dsp:txBody>
      <dsp:txXfrm>
        <a:off x="1885489" y="4081843"/>
        <a:ext cx="3829510" cy="1632458"/>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872154C-EA5B-4D81-878E-F905A5C23E2F}">
      <dsp:nvSpPr>
        <dsp:cNvPr id="0" name=""/>
        <dsp:cNvSpPr/>
      </dsp:nvSpPr>
      <dsp:spPr>
        <a:xfrm>
          <a:off x="2571" y="255189"/>
          <a:ext cx="2507456" cy="960208"/>
        </a:xfrm>
        <a:prstGeom prst="rect">
          <a:avLst/>
        </a:prstGeom>
        <a:solidFill>
          <a:schemeClr val="accent3">
            <a:hueOff val="0"/>
            <a:satOff val="0"/>
            <a:lumOff val="0"/>
            <a:alphaOff val="0"/>
          </a:schemeClr>
        </a:solidFill>
        <a:ln w="19050" cap="flat" cmpd="sng" algn="ctr">
          <a:solidFill>
            <a:schemeClr val="accent3">
              <a:hueOff val="0"/>
              <a:satOff val="0"/>
              <a:lumOff val="0"/>
              <a:alphaOff val="0"/>
            </a:schemeClr>
          </a:solidFill>
          <a:prstDash val="solid"/>
        </a:ln>
        <a:effectLst>
          <a:outerShdw blurRad="38100" dist="25400" dir="5400000" rotWithShape="0">
            <a:srgbClr val="000000">
              <a:alpha val="40000"/>
            </a:srgbClr>
          </a:outerShdw>
        </a:effectLst>
      </dsp:spPr>
      <dsp:style>
        <a:lnRef idx="2">
          <a:scrgbClr r="0" g="0" b="0"/>
        </a:lnRef>
        <a:fillRef idx="1">
          <a:scrgbClr r="0" g="0" b="0"/>
        </a:fillRef>
        <a:effectRef idx="1">
          <a:scrgbClr r="0" g="0" b="0"/>
        </a:effectRef>
        <a:fontRef idx="minor">
          <a:schemeClr val="lt1"/>
        </a:fontRef>
      </dsp:style>
      <dsp:txBody>
        <a:bodyPr spcFirstLastPara="0" vert="horz" wrap="square" lIns="142240" tIns="81280" rIns="142240" bIns="81280" numCol="1" spcCol="1270" anchor="ctr" anchorCtr="0">
          <a:noAutofit/>
        </a:bodyPr>
        <a:lstStyle/>
        <a:p>
          <a:pPr marL="0" lvl="0" indent="0" algn="ctr" defTabSz="889000">
            <a:lnSpc>
              <a:spcPct val="90000"/>
            </a:lnSpc>
            <a:spcBef>
              <a:spcPct val="0"/>
            </a:spcBef>
            <a:spcAft>
              <a:spcPct val="35000"/>
            </a:spcAft>
            <a:buNone/>
          </a:pPr>
          <a:r>
            <a:rPr lang="en-US" sz="2000" kern="1200" dirty="0">
              <a:solidFill>
                <a:srgbClr val="0070C0"/>
              </a:solidFill>
            </a:rPr>
            <a:t>A1c less than 7% (individualize)</a:t>
          </a:r>
        </a:p>
      </dsp:txBody>
      <dsp:txXfrm>
        <a:off x="2571" y="255189"/>
        <a:ext cx="2507456" cy="960208"/>
      </dsp:txXfrm>
    </dsp:sp>
    <dsp:sp modelId="{640B5F80-DEF7-4D18-BEBA-D4065BE70367}">
      <dsp:nvSpPr>
        <dsp:cNvPr id="0" name=""/>
        <dsp:cNvSpPr/>
      </dsp:nvSpPr>
      <dsp:spPr>
        <a:xfrm>
          <a:off x="2571" y="1215398"/>
          <a:ext cx="2507456" cy="3467171"/>
        </a:xfrm>
        <a:prstGeom prst="rect">
          <a:avLst/>
        </a:prstGeom>
        <a:solidFill>
          <a:schemeClr val="accent3">
            <a:alpha val="90000"/>
            <a:tint val="40000"/>
            <a:hueOff val="0"/>
            <a:satOff val="0"/>
            <a:lumOff val="0"/>
            <a:alphaOff val="0"/>
          </a:schemeClr>
        </a:solidFill>
        <a:ln w="19050" cap="flat" cmpd="sng" algn="ctr">
          <a:solidFill>
            <a:schemeClr val="accent3">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49352" tIns="149352" rIns="199136" bIns="224028" numCol="1" spcCol="1270" anchor="t" anchorCtr="0">
          <a:noAutofit/>
        </a:bodyPr>
        <a:lstStyle/>
        <a:p>
          <a:pPr marL="285750" lvl="1" indent="-285750" algn="l" defTabSz="1244600">
            <a:lnSpc>
              <a:spcPct val="90000"/>
            </a:lnSpc>
            <a:spcBef>
              <a:spcPct val="0"/>
            </a:spcBef>
            <a:spcAft>
              <a:spcPct val="15000"/>
            </a:spcAft>
            <a:buChar char="•"/>
          </a:pPr>
          <a:r>
            <a:rPr lang="en-US" sz="2800" kern="1200" dirty="0"/>
            <a:t>Pre-meal BG 80-130</a:t>
          </a:r>
        </a:p>
        <a:p>
          <a:pPr marL="285750" lvl="1" indent="-285750" algn="l" defTabSz="1244600">
            <a:lnSpc>
              <a:spcPct val="90000"/>
            </a:lnSpc>
            <a:spcBef>
              <a:spcPct val="0"/>
            </a:spcBef>
            <a:spcAft>
              <a:spcPct val="15000"/>
            </a:spcAft>
            <a:buChar char="•"/>
          </a:pPr>
          <a:r>
            <a:rPr lang="en-US" sz="2800" kern="1200" dirty="0"/>
            <a:t>Post meal BG &lt;180</a:t>
          </a:r>
        </a:p>
        <a:p>
          <a:pPr marL="285750" lvl="1" indent="-285750" algn="l" defTabSz="1244600">
            <a:lnSpc>
              <a:spcPct val="90000"/>
            </a:lnSpc>
            <a:spcBef>
              <a:spcPct val="0"/>
            </a:spcBef>
            <a:spcAft>
              <a:spcPct val="15000"/>
            </a:spcAft>
            <a:buChar char="•"/>
          </a:pPr>
          <a:r>
            <a:rPr lang="en-US" sz="2800" kern="1200" dirty="0"/>
            <a:t>Time in Range (70-180) 70% of time</a:t>
          </a:r>
        </a:p>
      </dsp:txBody>
      <dsp:txXfrm>
        <a:off x="2571" y="1215398"/>
        <a:ext cx="2507456" cy="3467171"/>
      </dsp:txXfrm>
    </dsp:sp>
    <dsp:sp modelId="{38A44A9E-E78B-49FD-9BD4-97C4FC159060}">
      <dsp:nvSpPr>
        <dsp:cNvPr id="0" name=""/>
        <dsp:cNvSpPr/>
      </dsp:nvSpPr>
      <dsp:spPr>
        <a:xfrm>
          <a:off x="2861071" y="255189"/>
          <a:ext cx="2507456" cy="960208"/>
        </a:xfrm>
        <a:prstGeom prst="rect">
          <a:avLst/>
        </a:prstGeom>
        <a:solidFill>
          <a:schemeClr val="accent3">
            <a:hueOff val="0"/>
            <a:satOff val="0"/>
            <a:lumOff val="0"/>
            <a:alphaOff val="0"/>
          </a:schemeClr>
        </a:solidFill>
        <a:ln w="19050" cap="flat" cmpd="sng" algn="ctr">
          <a:solidFill>
            <a:schemeClr val="accent3">
              <a:hueOff val="0"/>
              <a:satOff val="0"/>
              <a:lumOff val="0"/>
              <a:alphaOff val="0"/>
            </a:schemeClr>
          </a:solidFill>
          <a:prstDash val="solid"/>
        </a:ln>
        <a:effectLst>
          <a:outerShdw blurRad="38100" dist="25400" dir="5400000" rotWithShape="0">
            <a:srgbClr val="000000">
              <a:alpha val="40000"/>
            </a:srgbClr>
          </a:outerShdw>
        </a:effectLst>
      </dsp:spPr>
      <dsp:style>
        <a:lnRef idx="2">
          <a:scrgbClr r="0" g="0" b="0"/>
        </a:lnRef>
        <a:fillRef idx="1">
          <a:scrgbClr r="0" g="0" b="0"/>
        </a:fillRef>
        <a:effectRef idx="1">
          <a:scrgbClr r="0" g="0" b="0"/>
        </a:effectRef>
        <a:fontRef idx="minor">
          <a:schemeClr val="lt1"/>
        </a:fontRef>
      </dsp:style>
      <dsp:txBody>
        <a:bodyPr spcFirstLastPara="0" vert="horz" wrap="square" lIns="170688" tIns="97536" rIns="170688" bIns="97536" numCol="1" spcCol="1270" anchor="ctr" anchorCtr="0">
          <a:noAutofit/>
        </a:bodyPr>
        <a:lstStyle/>
        <a:p>
          <a:pPr marL="0" lvl="0" indent="0" algn="ctr" defTabSz="1066800">
            <a:lnSpc>
              <a:spcPct val="90000"/>
            </a:lnSpc>
            <a:spcBef>
              <a:spcPct val="0"/>
            </a:spcBef>
            <a:spcAft>
              <a:spcPct val="35000"/>
            </a:spcAft>
            <a:buNone/>
          </a:pPr>
          <a:r>
            <a:rPr lang="en-US" sz="2400" kern="1200" dirty="0">
              <a:solidFill>
                <a:srgbClr val="0070C0"/>
              </a:solidFill>
            </a:rPr>
            <a:t>Blood Pressure </a:t>
          </a:r>
        </a:p>
        <a:p>
          <a:pPr marL="0" lvl="0" indent="0" algn="ctr" defTabSz="1066800">
            <a:lnSpc>
              <a:spcPct val="90000"/>
            </a:lnSpc>
            <a:spcBef>
              <a:spcPct val="0"/>
            </a:spcBef>
            <a:spcAft>
              <a:spcPct val="35000"/>
            </a:spcAft>
            <a:buNone/>
          </a:pPr>
          <a:r>
            <a:rPr lang="en-US" sz="2400" kern="1200" dirty="0">
              <a:solidFill>
                <a:srgbClr val="0070C0"/>
              </a:solidFill>
            </a:rPr>
            <a:t>&lt;130/80</a:t>
          </a:r>
        </a:p>
      </dsp:txBody>
      <dsp:txXfrm>
        <a:off x="2861071" y="255189"/>
        <a:ext cx="2507456" cy="960208"/>
      </dsp:txXfrm>
    </dsp:sp>
    <dsp:sp modelId="{F1CF1BBD-31D1-4969-96C1-207E25C55671}">
      <dsp:nvSpPr>
        <dsp:cNvPr id="0" name=""/>
        <dsp:cNvSpPr/>
      </dsp:nvSpPr>
      <dsp:spPr>
        <a:xfrm>
          <a:off x="2861071" y="1215398"/>
          <a:ext cx="2507456" cy="3467171"/>
        </a:xfrm>
        <a:prstGeom prst="rect">
          <a:avLst/>
        </a:prstGeom>
        <a:blipFill rotWithShape="0">
          <a:blip xmlns:r="http://schemas.openxmlformats.org/officeDocument/2006/relationships" r:embed="rId1" cstate="print">
            <a:extLst>
              <a:ext uri="{28A0092B-C50C-407E-A947-70E740481C1C}">
                <a14:useLocalDpi xmlns:a14="http://schemas.microsoft.com/office/drawing/2010/main" val="0"/>
              </a:ext>
            </a:extLst>
          </a:blip>
          <a:srcRect/>
          <a:stretch>
            <a:fillRect l="-69000" r="-69000"/>
          </a:stretch>
        </a:blipFill>
        <a:ln w="19050" cap="flat" cmpd="sng" algn="ctr">
          <a:solidFill>
            <a:schemeClr val="accent3">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B8F0E08-6CE4-404D-AB9F-C96B6482D818}">
      <dsp:nvSpPr>
        <dsp:cNvPr id="0" name=""/>
        <dsp:cNvSpPr/>
      </dsp:nvSpPr>
      <dsp:spPr>
        <a:xfrm>
          <a:off x="5719571" y="299517"/>
          <a:ext cx="2507456" cy="960208"/>
        </a:xfrm>
        <a:prstGeom prst="rect">
          <a:avLst/>
        </a:prstGeom>
        <a:solidFill>
          <a:schemeClr val="accent3">
            <a:hueOff val="0"/>
            <a:satOff val="0"/>
            <a:lumOff val="0"/>
            <a:alphaOff val="0"/>
          </a:schemeClr>
        </a:solidFill>
        <a:ln w="19050" cap="flat" cmpd="sng" algn="ctr">
          <a:solidFill>
            <a:schemeClr val="accent3">
              <a:hueOff val="0"/>
              <a:satOff val="0"/>
              <a:lumOff val="0"/>
              <a:alphaOff val="0"/>
            </a:schemeClr>
          </a:solidFill>
          <a:prstDash val="solid"/>
        </a:ln>
        <a:effectLst>
          <a:outerShdw blurRad="38100" dist="25400" dir="5400000" rotWithShape="0">
            <a:srgbClr val="000000">
              <a:alpha val="40000"/>
            </a:srgbClr>
          </a:outerShdw>
        </a:effectLst>
      </dsp:spPr>
      <dsp:style>
        <a:lnRef idx="2">
          <a:scrgbClr r="0" g="0" b="0"/>
        </a:lnRef>
        <a:fillRef idx="1">
          <a:scrgbClr r="0" g="0" b="0"/>
        </a:fillRef>
        <a:effectRef idx="1">
          <a:scrgbClr r="0" g="0" b="0"/>
        </a:effectRef>
        <a:fontRef idx="minor">
          <a:schemeClr val="lt1"/>
        </a:fontRef>
      </dsp:style>
      <dsp:txBody>
        <a:bodyPr spcFirstLastPara="0" vert="horz" wrap="square" lIns="227584" tIns="130048" rIns="227584" bIns="130048" numCol="1" spcCol="1270" anchor="ctr" anchorCtr="0">
          <a:noAutofit/>
        </a:bodyPr>
        <a:lstStyle/>
        <a:p>
          <a:pPr marL="0" lvl="0" indent="0" algn="ctr" defTabSz="1422400">
            <a:lnSpc>
              <a:spcPct val="90000"/>
            </a:lnSpc>
            <a:spcBef>
              <a:spcPct val="0"/>
            </a:spcBef>
            <a:spcAft>
              <a:spcPct val="35000"/>
            </a:spcAft>
            <a:buNone/>
          </a:pPr>
          <a:r>
            <a:rPr lang="en-US" sz="3200" kern="1200" dirty="0">
              <a:solidFill>
                <a:srgbClr val="0070C0"/>
              </a:solidFill>
            </a:rPr>
            <a:t>Cholesterol </a:t>
          </a:r>
        </a:p>
      </dsp:txBody>
      <dsp:txXfrm>
        <a:off x="5719571" y="299517"/>
        <a:ext cx="2507456" cy="960208"/>
      </dsp:txXfrm>
    </dsp:sp>
    <dsp:sp modelId="{BF5A0C15-693D-4F97-A249-FA65EFF8FA38}">
      <dsp:nvSpPr>
        <dsp:cNvPr id="0" name=""/>
        <dsp:cNvSpPr/>
      </dsp:nvSpPr>
      <dsp:spPr>
        <a:xfrm>
          <a:off x="5719571" y="1348381"/>
          <a:ext cx="2507456" cy="3289860"/>
        </a:xfrm>
        <a:prstGeom prst="rect">
          <a:avLst/>
        </a:prstGeom>
        <a:solidFill>
          <a:schemeClr val="accent3">
            <a:alpha val="90000"/>
            <a:tint val="40000"/>
            <a:hueOff val="0"/>
            <a:satOff val="0"/>
            <a:lumOff val="0"/>
            <a:alphaOff val="0"/>
          </a:schemeClr>
        </a:solidFill>
        <a:ln w="19050" cap="flat" cmpd="sng" algn="ctr">
          <a:solidFill>
            <a:schemeClr val="accent3">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6680" tIns="106680" rIns="142240" bIns="160020" numCol="1" spcCol="1270" anchor="t" anchorCtr="0">
          <a:noAutofit/>
        </a:bodyPr>
        <a:lstStyle/>
        <a:p>
          <a:pPr marL="228600" lvl="1" indent="-228600" algn="l" defTabSz="889000">
            <a:lnSpc>
              <a:spcPct val="100000"/>
            </a:lnSpc>
            <a:spcBef>
              <a:spcPct val="0"/>
            </a:spcBef>
            <a:spcAft>
              <a:spcPct val="15000"/>
            </a:spcAft>
            <a:buChar char="•"/>
          </a:pPr>
          <a:r>
            <a:rPr lang="en-US" sz="2000" kern="1200" dirty="0">
              <a:latin typeface="Calibri" panose="020F0502020204030204" pitchFamily="34" charset="0"/>
              <a:ea typeface="Calibri" panose="020F0502020204030204" pitchFamily="34" charset="0"/>
              <a:cs typeface="Calibri" panose="020F0502020204030204" pitchFamily="34" charset="0"/>
            </a:rPr>
            <a:t>Statin therapy based on age &amp; risk status</a:t>
          </a:r>
        </a:p>
        <a:p>
          <a:pPr marL="228600" lvl="1" indent="-228600" algn="l" defTabSz="889000">
            <a:lnSpc>
              <a:spcPct val="100000"/>
            </a:lnSpc>
            <a:spcBef>
              <a:spcPct val="0"/>
            </a:spcBef>
            <a:spcAft>
              <a:spcPct val="15000"/>
            </a:spcAft>
            <a:buChar char="•"/>
          </a:pPr>
          <a:r>
            <a:rPr lang="en-US" sz="2000" kern="1200" dirty="0">
              <a:latin typeface="Calibri" panose="020F0502020204030204" pitchFamily="34" charset="0"/>
              <a:ea typeface="Calibri" panose="020F0502020204030204" pitchFamily="34" charset="0"/>
              <a:cs typeface="Calibri" panose="020F0502020204030204" pitchFamily="34" charset="0"/>
            </a:rPr>
            <a:t>If 40+ with ASCVD Risk, decrease LDL by 50%, LDL &lt;70</a:t>
          </a:r>
        </a:p>
        <a:p>
          <a:pPr marL="228600" lvl="1" indent="-228600" algn="l" defTabSz="889000">
            <a:lnSpc>
              <a:spcPct val="100000"/>
            </a:lnSpc>
            <a:spcBef>
              <a:spcPct val="0"/>
            </a:spcBef>
            <a:spcAft>
              <a:spcPct val="15000"/>
            </a:spcAft>
            <a:buChar char="•"/>
          </a:pPr>
          <a:r>
            <a:rPr lang="en-US" sz="2000" kern="1200" dirty="0">
              <a:latin typeface="Calibri" panose="020F0502020204030204" pitchFamily="34" charset="0"/>
              <a:ea typeface="Calibri" panose="020F0502020204030204" pitchFamily="34" charset="0"/>
              <a:cs typeface="Calibri" panose="020F0502020204030204" pitchFamily="34" charset="0"/>
            </a:rPr>
            <a:t>If 40+ with ASCVD, decrease LDL by 50%, LDL &lt;55</a:t>
          </a:r>
        </a:p>
      </dsp:txBody>
      <dsp:txXfrm>
        <a:off x="5719571" y="1348381"/>
        <a:ext cx="2507456" cy="3289860"/>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BF5CB36-0B21-476F-8B0A-48E33DC98C8B}">
      <dsp:nvSpPr>
        <dsp:cNvPr id="0" name=""/>
        <dsp:cNvSpPr/>
      </dsp:nvSpPr>
      <dsp:spPr>
        <a:xfrm>
          <a:off x="1116" y="29348"/>
          <a:ext cx="1828353" cy="731341"/>
        </a:xfrm>
        <a:prstGeom prst="homePlate">
          <a:avLst/>
        </a:prstGeom>
        <a:solidFill>
          <a:schemeClr val="accent1">
            <a:shade val="50000"/>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9352" tIns="74676" rIns="37338" bIns="74676" numCol="1" spcCol="1270" anchor="ctr" anchorCtr="0">
          <a:noAutofit/>
        </a:bodyPr>
        <a:lstStyle/>
        <a:p>
          <a:pPr marL="0" lvl="0" indent="0" algn="ctr" defTabSz="1244600">
            <a:lnSpc>
              <a:spcPct val="90000"/>
            </a:lnSpc>
            <a:spcBef>
              <a:spcPct val="0"/>
            </a:spcBef>
            <a:spcAft>
              <a:spcPct val="35000"/>
            </a:spcAft>
            <a:buNone/>
          </a:pPr>
          <a:r>
            <a:rPr lang="en-US" sz="2800" b="1" kern="1200" dirty="0">
              <a:latin typeface="Calibri" panose="020F0502020204030204" pitchFamily="34" charset="0"/>
              <a:cs typeface="Calibri" panose="020F0502020204030204" pitchFamily="34" charset="0"/>
            </a:rPr>
            <a:t>Food</a:t>
          </a:r>
        </a:p>
      </dsp:txBody>
      <dsp:txXfrm>
        <a:off x="1116" y="29348"/>
        <a:ext cx="1645518" cy="731341"/>
      </dsp:txXfrm>
    </dsp:sp>
    <dsp:sp modelId="{A4CB3E0C-BE8F-40A4-B10D-DE9B98B7BB2F}">
      <dsp:nvSpPr>
        <dsp:cNvPr id="0" name=""/>
        <dsp:cNvSpPr/>
      </dsp:nvSpPr>
      <dsp:spPr>
        <a:xfrm>
          <a:off x="1463799" y="29348"/>
          <a:ext cx="1828353" cy="731341"/>
        </a:xfrm>
        <a:prstGeom prst="chevron">
          <a:avLst/>
        </a:prstGeom>
        <a:solidFill>
          <a:schemeClr val="accent1">
            <a:shade val="50000"/>
            <a:hueOff val="33829"/>
            <a:satOff val="-836"/>
            <a:lumOff val="1340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53340" rIns="26670" bIns="53340" numCol="1" spcCol="1270" anchor="ctr" anchorCtr="0">
          <a:noAutofit/>
        </a:bodyPr>
        <a:lstStyle/>
        <a:p>
          <a:pPr marL="0" lvl="0" indent="0" algn="ctr" defTabSz="889000">
            <a:lnSpc>
              <a:spcPct val="90000"/>
            </a:lnSpc>
            <a:spcBef>
              <a:spcPct val="0"/>
            </a:spcBef>
            <a:spcAft>
              <a:spcPct val="35000"/>
            </a:spcAft>
            <a:buNone/>
          </a:pPr>
          <a:r>
            <a:rPr lang="en-US" sz="2000" b="1" kern="1200" dirty="0">
              <a:latin typeface="Calibri" panose="020F0502020204030204" pitchFamily="34" charset="0"/>
              <a:cs typeface="Calibri" panose="020F0502020204030204" pitchFamily="34" charset="0"/>
            </a:rPr>
            <a:t>Meds</a:t>
          </a:r>
        </a:p>
      </dsp:txBody>
      <dsp:txXfrm>
        <a:off x="1829470" y="29348"/>
        <a:ext cx="1097012" cy="731341"/>
      </dsp:txXfrm>
    </dsp:sp>
    <dsp:sp modelId="{30C3E686-6CE8-4B17-B5C5-0D6189DEF84B}">
      <dsp:nvSpPr>
        <dsp:cNvPr id="0" name=""/>
        <dsp:cNvSpPr/>
      </dsp:nvSpPr>
      <dsp:spPr>
        <a:xfrm>
          <a:off x="2926481" y="29348"/>
          <a:ext cx="1828353" cy="731341"/>
        </a:xfrm>
        <a:prstGeom prst="chevron">
          <a:avLst/>
        </a:prstGeom>
        <a:solidFill>
          <a:schemeClr val="accent1">
            <a:shade val="50000"/>
            <a:hueOff val="67659"/>
            <a:satOff val="-1672"/>
            <a:lumOff val="26799"/>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6012" tIns="64008" rIns="32004" bIns="64008" numCol="1" spcCol="1270" anchor="ctr" anchorCtr="0">
          <a:noAutofit/>
        </a:bodyPr>
        <a:lstStyle/>
        <a:p>
          <a:pPr marL="0" lvl="0" indent="0" algn="ctr" defTabSz="1066800">
            <a:lnSpc>
              <a:spcPct val="90000"/>
            </a:lnSpc>
            <a:spcBef>
              <a:spcPct val="0"/>
            </a:spcBef>
            <a:spcAft>
              <a:spcPct val="35000"/>
            </a:spcAft>
            <a:buNone/>
          </a:pPr>
          <a:r>
            <a:rPr lang="en-US" sz="2400" b="1" kern="1200" dirty="0">
              <a:latin typeface="Calibri" panose="020F0502020204030204" pitchFamily="34" charset="0"/>
              <a:cs typeface="Calibri" panose="020F0502020204030204" pitchFamily="34" charset="0"/>
            </a:rPr>
            <a:t>Activity</a:t>
          </a:r>
        </a:p>
      </dsp:txBody>
      <dsp:txXfrm>
        <a:off x="3292152" y="29348"/>
        <a:ext cx="1097012" cy="731341"/>
      </dsp:txXfrm>
    </dsp:sp>
    <dsp:sp modelId="{1EC0783F-515C-4D9E-A61E-12A7EFEFF120}">
      <dsp:nvSpPr>
        <dsp:cNvPr id="0" name=""/>
        <dsp:cNvSpPr/>
      </dsp:nvSpPr>
      <dsp:spPr>
        <a:xfrm>
          <a:off x="4389164" y="29348"/>
          <a:ext cx="1828353" cy="731341"/>
        </a:xfrm>
        <a:prstGeom prst="chevron">
          <a:avLst/>
        </a:prstGeom>
        <a:solidFill>
          <a:schemeClr val="accent1">
            <a:shade val="50000"/>
            <a:hueOff val="101488"/>
            <a:satOff val="-2508"/>
            <a:lumOff val="40199"/>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48006" rIns="24003" bIns="48006" numCol="1" spcCol="1270" anchor="ctr" anchorCtr="0">
          <a:noAutofit/>
        </a:bodyPr>
        <a:lstStyle/>
        <a:p>
          <a:pPr marL="0" lvl="0" indent="0" algn="ctr" defTabSz="800100">
            <a:lnSpc>
              <a:spcPct val="90000"/>
            </a:lnSpc>
            <a:spcBef>
              <a:spcPct val="0"/>
            </a:spcBef>
            <a:spcAft>
              <a:spcPct val="35000"/>
            </a:spcAft>
            <a:buNone/>
          </a:pPr>
          <a:r>
            <a:rPr lang="en-US" sz="1800" b="1" kern="1200" dirty="0">
              <a:latin typeface="Calibri" panose="020F0502020204030204" pitchFamily="34" charset="0"/>
              <a:cs typeface="Calibri" panose="020F0502020204030204" pitchFamily="34" charset="0"/>
            </a:rPr>
            <a:t>Biological</a:t>
          </a:r>
        </a:p>
      </dsp:txBody>
      <dsp:txXfrm>
        <a:off x="4754835" y="29348"/>
        <a:ext cx="1097012" cy="731341"/>
      </dsp:txXfrm>
    </dsp:sp>
    <dsp:sp modelId="{2D077320-8B91-4D8D-BAFE-2A20472EE195}">
      <dsp:nvSpPr>
        <dsp:cNvPr id="0" name=""/>
        <dsp:cNvSpPr/>
      </dsp:nvSpPr>
      <dsp:spPr>
        <a:xfrm>
          <a:off x="5851847" y="29348"/>
          <a:ext cx="1828353" cy="731341"/>
        </a:xfrm>
        <a:prstGeom prst="chevron">
          <a:avLst/>
        </a:prstGeom>
        <a:solidFill>
          <a:schemeClr val="accent1">
            <a:shade val="50000"/>
            <a:hueOff val="67659"/>
            <a:satOff val="-1672"/>
            <a:lumOff val="26799"/>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42672" rIns="21336" bIns="42672" numCol="1" spcCol="1270" anchor="ctr" anchorCtr="0">
          <a:noAutofit/>
        </a:bodyPr>
        <a:lstStyle/>
        <a:p>
          <a:pPr marL="0" lvl="0" indent="0" algn="ctr" defTabSz="711200">
            <a:lnSpc>
              <a:spcPct val="90000"/>
            </a:lnSpc>
            <a:spcBef>
              <a:spcPct val="0"/>
            </a:spcBef>
            <a:spcAft>
              <a:spcPct val="35000"/>
            </a:spcAft>
            <a:buNone/>
          </a:pPr>
          <a:r>
            <a:rPr lang="en-US" sz="1600" b="1" kern="1200" dirty="0">
              <a:latin typeface="Calibri" panose="020F0502020204030204" pitchFamily="34" charset="0"/>
              <a:cs typeface="Calibri" panose="020F0502020204030204" pitchFamily="34" charset="0"/>
            </a:rPr>
            <a:t>Environ-mental</a:t>
          </a:r>
        </a:p>
      </dsp:txBody>
      <dsp:txXfrm>
        <a:off x="6217518" y="29348"/>
        <a:ext cx="1097012" cy="731341"/>
      </dsp:txXfrm>
    </dsp:sp>
    <dsp:sp modelId="{FE9FBCD8-0DFB-423B-8D0B-3A4B468982B1}">
      <dsp:nvSpPr>
        <dsp:cNvPr id="0" name=""/>
        <dsp:cNvSpPr/>
      </dsp:nvSpPr>
      <dsp:spPr>
        <a:xfrm>
          <a:off x="7314530" y="29348"/>
          <a:ext cx="1828353" cy="731341"/>
        </a:xfrm>
        <a:prstGeom prst="chevron">
          <a:avLst/>
        </a:prstGeom>
        <a:solidFill>
          <a:schemeClr val="accent1">
            <a:shade val="50000"/>
            <a:hueOff val="33829"/>
            <a:satOff val="-836"/>
            <a:lumOff val="1340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37338" rIns="18669" bIns="37338" numCol="1" spcCol="1270" anchor="ctr" anchorCtr="0">
          <a:noAutofit/>
        </a:bodyPr>
        <a:lstStyle/>
        <a:p>
          <a:pPr marL="0" lvl="0" indent="0" algn="ctr" defTabSz="622300">
            <a:lnSpc>
              <a:spcPct val="90000"/>
            </a:lnSpc>
            <a:spcBef>
              <a:spcPct val="0"/>
            </a:spcBef>
            <a:spcAft>
              <a:spcPct val="35000"/>
            </a:spcAft>
            <a:buNone/>
          </a:pPr>
          <a:r>
            <a:rPr lang="en-US" sz="1400" b="1" kern="1200" dirty="0">
              <a:latin typeface="Calibri" panose="020F0502020204030204" pitchFamily="34" charset="0"/>
              <a:cs typeface="Calibri" panose="020F0502020204030204" pitchFamily="34" charset="0"/>
            </a:rPr>
            <a:t>Behavioral and decision making</a:t>
          </a:r>
          <a:endParaRPr lang="en-US" sz="1800" b="1" kern="1200" dirty="0">
            <a:latin typeface="Calibri" panose="020F0502020204030204" pitchFamily="34" charset="0"/>
            <a:cs typeface="Calibri" panose="020F0502020204030204" pitchFamily="34" charset="0"/>
          </a:endParaRPr>
        </a:p>
      </dsp:txBody>
      <dsp:txXfrm>
        <a:off x="7680201" y="29348"/>
        <a:ext cx="1097012" cy="731341"/>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CDEC285-DFA0-452D-8169-AE05E84AC5C0}">
      <dsp:nvSpPr>
        <dsp:cNvPr id="0" name=""/>
        <dsp:cNvSpPr/>
      </dsp:nvSpPr>
      <dsp:spPr>
        <a:xfrm>
          <a:off x="0" y="0"/>
          <a:ext cx="4038600" cy="4038600"/>
        </a:xfrm>
        <a:prstGeom prst="quadArrow">
          <a:avLst>
            <a:gd name="adj1" fmla="val 2000"/>
            <a:gd name="adj2" fmla="val 4000"/>
            <a:gd name="adj3" fmla="val 5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6C5CC79-3384-45D3-82DB-92BD4AC3025A}">
      <dsp:nvSpPr>
        <dsp:cNvPr id="0" name=""/>
        <dsp:cNvSpPr/>
      </dsp:nvSpPr>
      <dsp:spPr>
        <a:xfrm>
          <a:off x="0" y="306028"/>
          <a:ext cx="1909563" cy="1615440"/>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dirty="0"/>
            <a:t>DPP-4  Inhibitor</a:t>
          </a:r>
        </a:p>
      </dsp:txBody>
      <dsp:txXfrm>
        <a:off x="78859" y="384887"/>
        <a:ext cx="1751845" cy="1457722"/>
      </dsp:txXfrm>
    </dsp:sp>
    <dsp:sp modelId="{FFB482AC-98EA-4249-9FE9-A5794B4BC943}">
      <dsp:nvSpPr>
        <dsp:cNvPr id="0" name=""/>
        <dsp:cNvSpPr/>
      </dsp:nvSpPr>
      <dsp:spPr>
        <a:xfrm>
          <a:off x="2081583" y="262509"/>
          <a:ext cx="1773575" cy="1615440"/>
        </a:xfrm>
        <a:prstGeom prst="roundRect">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dirty="0"/>
            <a:t>GLP-1 RA / GIP</a:t>
          </a:r>
        </a:p>
      </dsp:txBody>
      <dsp:txXfrm>
        <a:off x="2160442" y="341368"/>
        <a:ext cx="1615857" cy="1457722"/>
      </dsp:txXfrm>
    </dsp:sp>
    <dsp:sp modelId="{73735AA7-2BD1-4131-8E6E-427B87B3029D}">
      <dsp:nvSpPr>
        <dsp:cNvPr id="0" name=""/>
        <dsp:cNvSpPr/>
      </dsp:nvSpPr>
      <dsp:spPr>
        <a:xfrm>
          <a:off x="8" y="2194074"/>
          <a:ext cx="1909563" cy="1615440"/>
        </a:xfrm>
        <a:prstGeom prst="roundRect">
          <a:avLst/>
        </a:prstGeom>
        <a:solidFill>
          <a:schemeClr val="accent4">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dirty="0"/>
            <a:t>SGLT-2 Inhibitor</a:t>
          </a:r>
        </a:p>
      </dsp:txBody>
      <dsp:txXfrm>
        <a:off x="78867" y="2272933"/>
        <a:ext cx="1751845" cy="1457722"/>
      </dsp:txXfrm>
    </dsp:sp>
    <dsp:sp modelId="{3CA77CB0-FC42-4A2C-BE83-F6EC72FDA92C}">
      <dsp:nvSpPr>
        <dsp:cNvPr id="0" name=""/>
        <dsp:cNvSpPr/>
      </dsp:nvSpPr>
      <dsp:spPr>
        <a:xfrm>
          <a:off x="2129036" y="2194074"/>
          <a:ext cx="1909563" cy="1615440"/>
        </a:xfrm>
        <a:prstGeom prst="roundRect">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dirty="0"/>
            <a:t>TZD, Metformin</a:t>
          </a:r>
        </a:p>
      </dsp:txBody>
      <dsp:txXfrm>
        <a:off x="2207895" y="2272933"/>
        <a:ext cx="1751845" cy="145772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97C5CE4-E4D7-42BF-893D-4E4D034440BB}">
      <dsp:nvSpPr>
        <dsp:cNvPr id="0" name=""/>
        <dsp:cNvSpPr/>
      </dsp:nvSpPr>
      <dsp:spPr>
        <a:xfrm>
          <a:off x="0" y="133349"/>
          <a:ext cx="2571749" cy="1543050"/>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a:t>Randomized, double-blind, placebo-controlled intervention</a:t>
          </a:r>
        </a:p>
      </dsp:txBody>
      <dsp:txXfrm>
        <a:off x="0" y="133349"/>
        <a:ext cx="2571749" cy="1543050"/>
      </dsp:txXfrm>
    </dsp:sp>
    <dsp:sp modelId="{79232D0A-B246-42F6-BE8F-EB2577039388}">
      <dsp:nvSpPr>
        <dsp:cNvPr id="0" name=""/>
        <dsp:cNvSpPr/>
      </dsp:nvSpPr>
      <dsp:spPr>
        <a:xfrm>
          <a:off x="2828925" y="133349"/>
          <a:ext cx="2571749" cy="1543050"/>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a:t>N = 136 participants with confirmed hypercortisolism</a:t>
          </a:r>
        </a:p>
      </dsp:txBody>
      <dsp:txXfrm>
        <a:off x="2828925" y="133349"/>
        <a:ext cx="2571749" cy="1543050"/>
      </dsp:txXfrm>
    </dsp:sp>
    <dsp:sp modelId="{03F81B66-2517-41B1-B744-29770833E2E9}">
      <dsp:nvSpPr>
        <dsp:cNvPr id="0" name=""/>
        <dsp:cNvSpPr/>
      </dsp:nvSpPr>
      <dsp:spPr>
        <a:xfrm>
          <a:off x="5657849" y="133349"/>
          <a:ext cx="2571749" cy="1543050"/>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a:t>Mifepristone: 300 mg daily escalating up to 900 mg over 24 weeks</a:t>
          </a:r>
        </a:p>
      </dsp:txBody>
      <dsp:txXfrm>
        <a:off x="5657849" y="133349"/>
        <a:ext cx="2571749" cy="1543050"/>
      </dsp:txXfrm>
    </dsp:sp>
    <dsp:sp modelId="{34887E73-152F-4736-AB45-656DFCA8FBB0}">
      <dsp:nvSpPr>
        <dsp:cNvPr id="0" name=""/>
        <dsp:cNvSpPr/>
      </dsp:nvSpPr>
      <dsp:spPr>
        <a:xfrm>
          <a:off x="0" y="1933574"/>
          <a:ext cx="2571749" cy="1543050"/>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a:t>Primary endpoint: HbA1c reduction; Secondary: weight, meds, safety.</a:t>
          </a:r>
        </a:p>
      </dsp:txBody>
      <dsp:txXfrm>
        <a:off x="0" y="1933574"/>
        <a:ext cx="2571749" cy="1543050"/>
      </dsp:txXfrm>
    </dsp:sp>
    <dsp:sp modelId="{EF128E94-6F4E-4492-9CB6-651BC54AF403}">
      <dsp:nvSpPr>
        <dsp:cNvPr id="0" name=""/>
        <dsp:cNvSpPr/>
      </dsp:nvSpPr>
      <dsp:spPr>
        <a:xfrm>
          <a:off x="2828925" y="1933574"/>
          <a:ext cx="2571749" cy="1543050"/>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dirty="0"/>
            <a:t>Mifepristone is a glucocorticoid (cortisol) receptor Antagonist.</a:t>
          </a:r>
        </a:p>
      </dsp:txBody>
      <dsp:txXfrm>
        <a:off x="2828925" y="1933574"/>
        <a:ext cx="2571749" cy="1543050"/>
      </dsp:txXfrm>
    </dsp:sp>
    <dsp:sp modelId="{0FDBE600-1BF6-4BBF-B502-23AB131ACCD4}">
      <dsp:nvSpPr>
        <dsp:cNvPr id="0" name=""/>
        <dsp:cNvSpPr/>
      </dsp:nvSpPr>
      <dsp:spPr>
        <a:xfrm>
          <a:off x="2971811" y="3810000"/>
          <a:ext cx="2571749" cy="1543050"/>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dirty="0"/>
            <a:t>SE’s include: fatigue, N/V, hypokalemia, edema, HTN</a:t>
          </a:r>
        </a:p>
      </dsp:txBody>
      <dsp:txXfrm>
        <a:off x="2971811" y="3810000"/>
        <a:ext cx="2571749" cy="1543050"/>
      </dsp:txXfrm>
    </dsp:sp>
    <dsp:sp modelId="{3F077164-049A-4451-97BB-35C03486F6EA}">
      <dsp:nvSpPr>
        <dsp:cNvPr id="0" name=""/>
        <dsp:cNvSpPr/>
      </dsp:nvSpPr>
      <dsp:spPr>
        <a:xfrm>
          <a:off x="5657849" y="1904992"/>
          <a:ext cx="2571749" cy="1543050"/>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dirty="0"/>
            <a:t>10% experience adverse side effects from glucocorticoid withdraw.</a:t>
          </a:r>
        </a:p>
      </dsp:txBody>
      <dsp:txXfrm>
        <a:off x="5657849" y="1904992"/>
        <a:ext cx="2571749" cy="154305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3F08A7D-3D60-485D-A7F0-6D6E70A9FDE7}">
      <dsp:nvSpPr>
        <dsp:cNvPr id="0" name=""/>
        <dsp:cNvSpPr/>
      </dsp:nvSpPr>
      <dsp:spPr>
        <a:xfrm>
          <a:off x="0" y="697"/>
          <a:ext cx="5715000" cy="1632458"/>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EDE7F2C-5D68-4E71-B543-4A1D20E9B38C}">
      <dsp:nvSpPr>
        <dsp:cNvPr id="0" name=""/>
        <dsp:cNvSpPr/>
      </dsp:nvSpPr>
      <dsp:spPr>
        <a:xfrm>
          <a:off x="493818" y="368000"/>
          <a:ext cx="897852" cy="897852"/>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36EB173A-839A-4C89-AC80-094E574E5A1C}">
      <dsp:nvSpPr>
        <dsp:cNvPr id="0" name=""/>
        <dsp:cNvSpPr/>
      </dsp:nvSpPr>
      <dsp:spPr>
        <a:xfrm>
          <a:off x="1885489" y="697"/>
          <a:ext cx="3829510" cy="163245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2769" tIns="172769" rIns="172769" bIns="172769" numCol="1" spcCol="1270" anchor="ctr" anchorCtr="0">
          <a:noAutofit/>
        </a:bodyPr>
        <a:lstStyle/>
        <a:p>
          <a:pPr marL="0" lvl="0" indent="0" algn="l" defTabSz="1111250">
            <a:lnSpc>
              <a:spcPct val="90000"/>
            </a:lnSpc>
            <a:spcBef>
              <a:spcPct val="0"/>
            </a:spcBef>
            <a:spcAft>
              <a:spcPct val="35000"/>
            </a:spcAft>
            <a:buNone/>
          </a:pPr>
          <a:r>
            <a:rPr lang="en-US" sz="2500" kern="1200"/>
            <a:t>A1c ↓ ~1.5% vs. 0.2% in placebo group</a:t>
          </a:r>
        </a:p>
      </dsp:txBody>
      <dsp:txXfrm>
        <a:off x="1885489" y="697"/>
        <a:ext cx="3829510" cy="1632458"/>
      </dsp:txXfrm>
    </dsp:sp>
    <dsp:sp modelId="{8B208EC7-0973-4D13-AE2E-5E98884ABB71}">
      <dsp:nvSpPr>
        <dsp:cNvPr id="0" name=""/>
        <dsp:cNvSpPr/>
      </dsp:nvSpPr>
      <dsp:spPr>
        <a:xfrm>
          <a:off x="0" y="2041270"/>
          <a:ext cx="5715000" cy="1632458"/>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0D892EB-8A7D-4F65-9EB4-D7492C60DE04}">
      <dsp:nvSpPr>
        <dsp:cNvPr id="0" name=""/>
        <dsp:cNvSpPr/>
      </dsp:nvSpPr>
      <dsp:spPr>
        <a:xfrm>
          <a:off x="493818" y="2408573"/>
          <a:ext cx="897852" cy="897852"/>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D2C50C0E-3E0E-4284-8EB0-FEFA085F0E0D}">
      <dsp:nvSpPr>
        <dsp:cNvPr id="0" name=""/>
        <dsp:cNvSpPr/>
      </dsp:nvSpPr>
      <dsp:spPr>
        <a:xfrm>
          <a:off x="1885489" y="2041270"/>
          <a:ext cx="3829510" cy="163245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2769" tIns="172769" rIns="172769" bIns="172769" numCol="1" spcCol="1270" anchor="ctr" anchorCtr="0">
          <a:noAutofit/>
        </a:bodyPr>
        <a:lstStyle/>
        <a:p>
          <a:pPr marL="0" lvl="0" indent="0" algn="l" defTabSz="1111250">
            <a:lnSpc>
              <a:spcPct val="90000"/>
            </a:lnSpc>
            <a:spcBef>
              <a:spcPct val="0"/>
            </a:spcBef>
            <a:spcAft>
              <a:spcPct val="35000"/>
            </a:spcAft>
            <a:buNone/>
          </a:pPr>
          <a:r>
            <a:rPr lang="en-US" sz="2500" kern="1200"/>
            <a:t>Weight ↓ ~10 pounds; waist circumference ↓ ~2 inches</a:t>
          </a:r>
        </a:p>
      </dsp:txBody>
      <dsp:txXfrm>
        <a:off x="1885489" y="2041270"/>
        <a:ext cx="3829510" cy="1632458"/>
      </dsp:txXfrm>
    </dsp:sp>
    <dsp:sp modelId="{BE8D6514-33D5-448E-AB93-C394E742F004}">
      <dsp:nvSpPr>
        <dsp:cNvPr id="0" name=""/>
        <dsp:cNvSpPr/>
      </dsp:nvSpPr>
      <dsp:spPr>
        <a:xfrm>
          <a:off x="0" y="4081843"/>
          <a:ext cx="5715000" cy="1632458"/>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22BAD06-51B6-42D5-A7D4-74E9C742EF78}">
      <dsp:nvSpPr>
        <dsp:cNvPr id="0" name=""/>
        <dsp:cNvSpPr/>
      </dsp:nvSpPr>
      <dsp:spPr>
        <a:xfrm>
          <a:off x="493818" y="4449147"/>
          <a:ext cx="897852" cy="897852"/>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905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196EC748-5121-4881-833E-92966ADA1BF6}">
      <dsp:nvSpPr>
        <dsp:cNvPr id="0" name=""/>
        <dsp:cNvSpPr/>
      </dsp:nvSpPr>
      <dsp:spPr>
        <a:xfrm>
          <a:off x="1885489" y="4081843"/>
          <a:ext cx="3829510" cy="163245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2769" tIns="172769" rIns="172769" bIns="172769" numCol="1" spcCol="1270" anchor="ctr" anchorCtr="0">
          <a:noAutofit/>
        </a:bodyPr>
        <a:lstStyle/>
        <a:p>
          <a:pPr marL="0" lvl="0" indent="0" algn="l" defTabSz="1111250">
            <a:lnSpc>
              <a:spcPct val="90000"/>
            </a:lnSpc>
            <a:spcBef>
              <a:spcPct val="0"/>
            </a:spcBef>
            <a:spcAft>
              <a:spcPct val="35000"/>
            </a:spcAft>
            <a:buNone/>
          </a:pPr>
          <a:r>
            <a:rPr lang="en-US" sz="2500" kern="1200"/>
            <a:t>Many reduced or stopped other diabetes meds, including insulin.</a:t>
          </a:r>
        </a:p>
      </dsp:txBody>
      <dsp:txXfrm>
        <a:off x="1885489" y="4081843"/>
        <a:ext cx="3829510" cy="163245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AC1D329-8F7E-42EC-89B5-BA87F4AF6A31}">
      <dsp:nvSpPr>
        <dsp:cNvPr id="0" name=""/>
        <dsp:cNvSpPr/>
      </dsp:nvSpPr>
      <dsp:spPr>
        <a:xfrm>
          <a:off x="0" y="287999"/>
          <a:ext cx="4041648" cy="1034280"/>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kern="1200" dirty="0"/>
            <a:t>Cortisol increases gluconeogenesis in the liver</a:t>
          </a:r>
        </a:p>
      </dsp:txBody>
      <dsp:txXfrm>
        <a:off x="50489" y="338488"/>
        <a:ext cx="3940670" cy="933302"/>
      </dsp:txXfrm>
    </dsp:sp>
    <dsp:sp modelId="{AF9C3809-362C-49CF-A0BA-1EE447728556}">
      <dsp:nvSpPr>
        <dsp:cNvPr id="0" name=""/>
        <dsp:cNvSpPr/>
      </dsp:nvSpPr>
      <dsp:spPr>
        <a:xfrm>
          <a:off x="0" y="1397160"/>
          <a:ext cx="4041648" cy="1034280"/>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kern="1200" dirty="0"/>
            <a:t>Reduces peripheral glucose uptake → insulin resistance</a:t>
          </a:r>
        </a:p>
      </dsp:txBody>
      <dsp:txXfrm>
        <a:off x="50489" y="1447649"/>
        <a:ext cx="3940670" cy="933302"/>
      </dsp:txXfrm>
    </dsp:sp>
    <dsp:sp modelId="{94092555-4192-450B-9E66-58BE53A853EE}">
      <dsp:nvSpPr>
        <dsp:cNvPr id="0" name=""/>
        <dsp:cNvSpPr/>
      </dsp:nvSpPr>
      <dsp:spPr>
        <a:xfrm>
          <a:off x="0" y="2506320"/>
          <a:ext cx="4041648" cy="1034280"/>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kern="1200"/>
            <a:t>Stimulates protein catabolism and lipolysis</a:t>
          </a:r>
        </a:p>
      </dsp:txBody>
      <dsp:txXfrm>
        <a:off x="50489" y="2556809"/>
        <a:ext cx="3940670" cy="933302"/>
      </dsp:txXfrm>
    </dsp:sp>
    <dsp:sp modelId="{6ADC18D9-2CB0-4B5D-89B4-D13F129D2A21}">
      <dsp:nvSpPr>
        <dsp:cNvPr id="0" name=""/>
        <dsp:cNvSpPr/>
      </dsp:nvSpPr>
      <dsp:spPr>
        <a:xfrm>
          <a:off x="0" y="3615480"/>
          <a:ext cx="4041648" cy="1034280"/>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kern="1200"/>
            <a:t>Chronic cortisol elevation → persistent hyperglycemia</a:t>
          </a:r>
        </a:p>
      </dsp:txBody>
      <dsp:txXfrm>
        <a:off x="50489" y="3665969"/>
        <a:ext cx="3940670" cy="933302"/>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2F70EB6-BDEC-489D-89F6-26A186592C34}">
      <dsp:nvSpPr>
        <dsp:cNvPr id="0" name=""/>
        <dsp:cNvSpPr/>
      </dsp:nvSpPr>
      <dsp:spPr>
        <a:xfrm>
          <a:off x="0" y="371548"/>
          <a:ext cx="2605022" cy="1563013"/>
        </a:xfrm>
        <a:prstGeom prst="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ctr" defTabSz="1377950">
            <a:lnSpc>
              <a:spcPct val="90000"/>
            </a:lnSpc>
            <a:spcBef>
              <a:spcPct val="0"/>
            </a:spcBef>
            <a:spcAft>
              <a:spcPct val="35000"/>
            </a:spcAft>
            <a:buNone/>
          </a:pPr>
          <a:r>
            <a:rPr lang="en-US" sz="3100" kern="1200" dirty="0"/>
            <a:t>A1C lowering</a:t>
          </a:r>
        </a:p>
      </dsp:txBody>
      <dsp:txXfrm>
        <a:off x="0" y="371548"/>
        <a:ext cx="2605022" cy="1563013"/>
      </dsp:txXfrm>
    </dsp:sp>
    <dsp:sp modelId="{56D64140-1D42-4A8A-8C26-6A08A38C8607}">
      <dsp:nvSpPr>
        <dsp:cNvPr id="0" name=""/>
        <dsp:cNvSpPr/>
      </dsp:nvSpPr>
      <dsp:spPr>
        <a:xfrm>
          <a:off x="2865524" y="371548"/>
          <a:ext cx="2605022" cy="1563013"/>
        </a:xfrm>
        <a:prstGeom prst="rect">
          <a:avLst/>
        </a:prstGeom>
        <a:solidFill>
          <a:schemeClr val="accent2">
            <a:hueOff val="-1708698"/>
            <a:satOff val="4992"/>
            <a:lumOff val="-941"/>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ctr" defTabSz="1377950">
            <a:lnSpc>
              <a:spcPct val="90000"/>
            </a:lnSpc>
            <a:spcBef>
              <a:spcPct val="0"/>
            </a:spcBef>
            <a:spcAft>
              <a:spcPct val="35000"/>
            </a:spcAft>
            <a:buNone/>
          </a:pPr>
          <a:r>
            <a:rPr lang="en-US" sz="3100" kern="1200"/>
            <a:t>Weight loss</a:t>
          </a:r>
          <a:endParaRPr lang="en-US" sz="3100" kern="1200" dirty="0"/>
        </a:p>
      </dsp:txBody>
      <dsp:txXfrm>
        <a:off x="2865524" y="371548"/>
        <a:ext cx="2605022" cy="1563013"/>
      </dsp:txXfrm>
    </dsp:sp>
    <dsp:sp modelId="{6F91AC0C-9A58-409F-929E-77F0C5840F2E}">
      <dsp:nvSpPr>
        <dsp:cNvPr id="0" name=""/>
        <dsp:cNvSpPr/>
      </dsp:nvSpPr>
      <dsp:spPr>
        <a:xfrm>
          <a:off x="5731048" y="371548"/>
          <a:ext cx="2605022" cy="1563013"/>
        </a:xfrm>
        <a:prstGeom prst="rect">
          <a:avLst/>
        </a:prstGeom>
        <a:solidFill>
          <a:schemeClr val="accent2">
            <a:hueOff val="-3417396"/>
            <a:satOff val="9985"/>
            <a:lumOff val="-1882"/>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ctr" defTabSz="1377950">
            <a:lnSpc>
              <a:spcPct val="90000"/>
            </a:lnSpc>
            <a:spcBef>
              <a:spcPct val="0"/>
            </a:spcBef>
            <a:spcAft>
              <a:spcPct val="35000"/>
            </a:spcAft>
            <a:buNone/>
          </a:pPr>
          <a:r>
            <a:rPr lang="en-US" sz="3100" kern="1200" dirty="0"/>
            <a:t>Cardiovascular</a:t>
          </a:r>
        </a:p>
      </dsp:txBody>
      <dsp:txXfrm>
        <a:off x="5731048" y="371548"/>
        <a:ext cx="2605022" cy="1563013"/>
      </dsp:txXfrm>
    </dsp:sp>
    <dsp:sp modelId="{8FDD55A0-6520-4B00-9B88-8CE60EDF9BF2}">
      <dsp:nvSpPr>
        <dsp:cNvPr id="0" name=""/>
        <dsp:cNvSpPr/>
      </dsp:nvSpPr>
      <dsp:spPr>
        <a:xfrm>
          <a:off x="0" y="2195063"/>
          <a:ext cx="2605022" cy="1563013"/>
        </a:xfrm>
        <a:prstGeom prst="rect">
          <a:avLst/>
        </a:prstGeom>
        <a:solidFill>
          <a:schemeClr val="accent2">
            <a:hueOff val="-5126094"/>
            <a:satOff val="14977"/>
            <a:lumOff val="-2824"/>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ctr" defTabSz="1377950">
            <a:lnSpc>
              <a:spcPct val="90000"/>
            </a:lnSpc>
            <a:spcBef>
              <a:spcPct val="0"/>
            </a:spcBef>
            <a:spcAft>
              <a:spcPct val="35000"/>
            </a:spcAft>
            <a:buNone/>
          </a:pPr>
          <a:r>
            <a:rPr lang="en-US" sz="3100" kern="1200" dirty="0"/>
            <a:t>Renal</a:t>
          </a:r>
        </a:p>
      </dsp:txBody>
      <dsp:txXfrm>
        <a:off x="0" y="2195063"/>
        <a:ext cx="2605022" cy="1563013"/>
      </dsp:txXfrm>
    </dsp:sp>
    <dsp:sp modelId="{0A980518-64F4-43CC-B5F6-9FB4FAFBDDAD}">
      <dsp:nvSpPr>
        <dsp:cNvPr id="0" name=""/>
        <dsp:cNvSpPr/>
      </dsp:nvSpPr>
      <dsp:spPr>
        <a:xfrm>
          <a:off x="2865524" y="2195063"/>
          <a:ext cx="2605022" cy="1563013"/>
        </a:xfrm>
        <a:prstGeom prst="rect">
          <a:avLst/>
        </a:prstGeom>
        <a:solidFill>
          <a:schemeClr val="accent2">
            <a:hueOff val="-6834792"/>
            <a:satOff val="19970"/>
            <a:lumOff val="-3765"/>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ctr" defTabSz="1377950">
            <a:lnSpc>
              <a:spcPct val="90000"/>
            </a:lnSpc>
            <a:spcBef>
              <a:spcPct val="0"/>
            </a:spcBef>
            <a:spcAft>
              <a:spcPct val="35000"/>
            </a:spcAft>
            <a:buNone/>
          </a:pPr>
          <a:r>
            <a:rPr lang="en-US" sz="3100" kern="1200" dirty="0"/>
            <a:t>Heart failure</a:t>
          </a:r>
        </a:p>
      </dsp:txBody>
      <dsp:txXfrm>
        <a:off x="2865524" y="2195063"/>
        <a:ext cx="2605022" cy="1563013"/>
      </dsp:txXfrm>
    </dsp:sp>
    <dsp:sp modelId="{9C517C85-2AF3-49AE-9D9C-FA1D1F32A48A}">
      <dsp:nvSpPr>
        <dsp:cNvPr id="0" name=""/>
        <dsp:cNvSpPr/>
      </dsp:nvSpPr>
      <dsp:spPr>
        <a:xfrm>
          <a:off x="5731048" y="2195063"/>
          <a:ext cx="2605022" cy="1563013"/>
        </a:xfrm>
        <a:prstGeom prst="rect">
          <a:avLst/>
        </a:prstGeom>
        <a:solidFill>
          <a:schemeClr val="accent2">
            <a:hueOff val="-8543491"/>
            <a:satOff val="24962"/>
            <a:lumOff val="-4706"/>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ctr" defTabSz="1377950">
            <a:lnSpc>
              <a:spcPct val="90000"/>
            </a:lnSpc>
            <a:spcBef>
              <a:spcPct val="0"/>
            </a:spcBef>
            <a:spcAft>
              <a:spcPct val="35000"/>
            </a:spcAft>
            <a:buNone/>
          </a:pPr>
          <a:r>
            <a:rPr lang="en-US" sz="3100" kern="1200" dirty="0"/>
            <a:t>Blood pressure lowering </a:t>
          </a:r>
        </a:p>
      </dsp:txBody>
      <dsp:txXfrm>
        <a:off x="5731048" y="2195063"/>
        <a:ext cx="2605022" cy="1563013"/>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4CC86CC-37D2-413A-978A-43FF7B81E24F}">
      <dsp:nvSpPr>
        <dsp:cNvPr id="0" name=""/>
        <dsp:cNvSpPr/>
      </dsp:nvSpPr>
      <dsp:spPr>
        <a:xfrm>
          <a:off x="0" y="819057"/>
          <a:ext cx="2494817" cy="1496890"/>
        </a:xfrm>
        <a:prstGeom prst="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US" sz="3000" kern="1200" dirty="0"/>
            <a:t>Genitourinary infections</a:t>
          </a:r>
        </a:p>
      </dsp:txBody>
      <dsp:txXfrm>
        <a:off x="0" y="819057"/>
        <a:ext cx="2494817" cy="1496890"/>
      </dsp:txXfrm>
    </dsp:sp>
    <dsp:sp modelId="{BE8198F7-13E9-4D8B-9AA4-217BDBF1EF9C}">
      <dsp:nvSpPr>
        <dsp:cNvPr id="0" name=""/>
        <dsp:cNvSpPr/>
      </dsp:nvSpPr>
      <dsp:spPr>
        <a:xfrm>
          <a:off x="2744299" y="819057"/>
          <a:ext cx="2494817" cy="1496890"/>
        </a:xfrm>
        <a:prstGeom prst="rect">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US" sz="3000" kern="1200" dirty="0"/>
            <a:t>Volume depletion</a:t>
          </a:r>
        </a:p>
      </dsp:txBody>
      <dsp:txXfrm>
        <a:off x="2744299" y="819057"/>
        <a:ext cx="2494817" cy="1496890"/>
      </dsp:txXfrm>
    </dsp:sp>
    <dsp:sp modelId="{7DF6BD01-C8D1-4B2C-A29B-A4DE1E4D6406}">
      <dsp:nvSpPr>
        <dsp:cNvPr id="0" name=""/>
        <dsp:cNvSpPr/>
      </dsp:nvSpPr>
      <dsp:spPr>
        <a:xfrm>
          <a:off x="5488598" y="819057"/>
          <a:ext cx="2494817" cy="1496890"/>
        </a:xfrm>
        <a:prstGeom prst="rect">
          <a:avLst/>
        </a:prstGeom>
        <a:solidFill>
          <a:schemeClr val="accent4">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US" sz="3000" kern="1200" dirty="0"/>
            <a:t>Increased urination</a:t>
          </a:r>
        </a:p>
      </dsp:txBody>
      <dsp:txXfrm>
        <a:off x="5488598" y="819057"/>
        <a:ext cx="2494817" cy="1496890"/>
      </dsp:txXfrm>
    </dsp:sp>
    <dsp:sp modelId="{739A9A59-9483-4CA9-92F9-13FA27BF7B40}">
      <dsp:nvSpPr>
        <dsp:cNvPr id="0" name=""/>
        <dsp:cNvSpPr/>
      </dsp:nvSpPr>
      <dsp:spPr>
        <a:xfrm>
          <a:off x="0" y="2565429"/>
          <a:ext cx="2494817" cy="1496890"/>
        </a:xfrm>
        <a:prstGeom prst="rect">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US" sz="3000" kern="1200" dirty="0"/>
            <a:t>Hypotension </a:t>
          </a:r>
        </a:p>
      </dsp:txBody>
      <dsp:txXfrm>
        <a:off x="0" y="2565429"/>
        <a:ext cx="2494817" cy="1496890"/>
      </dsp:txXfrm>
    </dsp:sp>
    <dsp:sp modelId="{66483604-3F2E-4533-95D3-93C6316DAA0B}">
      <dsp:nvSpPr>
        <dsp:cNvPr id="0" name=""/>
        <dsp:cNvSpPr/>
      </dsp:nvSpPr>
      <dsp:spPr>
        <a:xfrm>
          <a:off x="2744299" y="2565429"/>
          <a:ext cx="2494817" cy="1496890"/>
        </a:xfrm>
        <a:prstGeom prst="rect">
          <a:avLst/>
        </a:prstGeom>
        <a:solidFill>
          <a:schemeClr val="accent6">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US" sz="3000" kern="1200" dirty="0"/>
            <a:t>UTI</a:t>
          </a:r>
        </a:p>
      </dsp:txBody>
      <dsp:txXfrm>
        <a:off x="2744299" y="2565429"/>
        <a:ext cx="2494817" cy="1496890"/>
      </dsp:txXfrm>
    </dsp:sp>
    <dsp:sp modelId="{44163750-5E48-44CF-B8E5-28AC45778A50}">
      <dsp:nvSpPr>
        <dsp:cNvPr id="0" name=""/>
        <dsp:cNvSpPr/>
      </dsp:nvSpPr>
      <dsp:spPr>
        <a:xfrm>
          <a:off x="5488598" y="2565429"/>
          <a:ext cx="2494817" cy="1496890"/>
        </a:xfrm>
        <a:prstGeom prst="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US" sz="3000" kern="1200" dirty="0"/>
            <a:t>Diabetes ketoacidosis (DKA)</a:t>
          </a:r>
        </a:p>
      </dsp:txBody>
      <dsp:txXfrm>
        <a:off x="5488598" y="2565429"/>
        <a:ext cx="2494817" cy="1496890"/>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857FE97-A342-47B5-AD34-6A8D87591F98}">
      <dsp:nvSpPr>
        <dsp:cNvPr id="0" name=""/>
        <dsp:cNvSpPr/>
      </dsp:nvSpPr>
      <dsp:spPr>
        <a:xfrm>
          <a:off x="0" y="3716913"/>
          <a:ext cx="8229600" cy="1219973"/>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a:outerShdw blurRad="38100" dist="25400" dir="5400000" rotWithShape="0">
            <a:srgbClr val="000000">
              <a:alpha val="40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63576" tIns="163576" rIns="163576" bIns="163576" numCol="1" spcCol="1270" anchor="ctr" anchorCtr="0">
          <a:noAutofit/>
        </a:bodyPr>
        <a:lstStyle/>
        <a:p>
          <a:pPr marL="0" lvl="0" indent="0" algn="ctr" defTabSz="1022350">
            <a:lnSpc>
              <a:spcPct val="90000"/>
            </a:lnSpc>
            <a:spcBef>
              <a:spcPct val="0"/>
            </a:spcBef>
            <a:spcAft>
              <a:spcPct val="35000"/>
            </a:spcAft>
            <a:buNone/>
          </a:pPr>
          <a:r>
            <a:rPr lang="en-US" sz="2300" kern="1200"/>
            <a:t>Management plan considers the person’s:</a:t>
          </a:r>
        </a:p>
      </dsp:txBody>
      <dsp:txXfrm>
        <a:off x="0" y="3716913"/>
        <a:ext cx="8229600" cy="658785"/>
      </dsp:txXfrm>
    </dsp:sp>
    <dsp:sp modelId="{723FEA8D-C708-4210-A918-65218164AC83}">
      <dsp:nvSpPr>
        <dsp:cNvPr id="0" name=""/>
        <dsp:cNvSpPr/>
      </dsp:nvSpPr>
      <dsp:spPr>
        <a:xfrm>
          <a:off x="1004" y="4351299"/>
          <a:ext cx="1645518" cy="561187"/>
        </a:xfrm>
        <a:prstGeom prst="rect">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6896" tIns="10160" rIns="56896" bIns="10160" numCol="1" spcCol="1270" anchor="ctr" anchorCtr="0">
          <a:noAutofit/>
        </a:bodyPr>
        <a:lstStyle/>
        <a:p>
          <a:pPr marL="0" lvl="0" indent="0" algn="ctr" defTabSz="355600">
            <a:lnSpc>
              <a:spcPct val="90000"/>
            </a:lnSpc>
            <a:spcBef>
              <a:spcPct val="0"/>
            </a:spcBef>
            <a:spcAft>
              <a:spcPct val="35000"/>
            </a:spcAft>
            <a:buNone/>
          </a:pPr>
          <a:r>
            <a:rPr lang="en-US" sz="800" kern="1200"/>
            <a:t>Age, cognitive abilities, school/work schedule and conditions,</a:t>
          </a:r>
        </a:p>
      </dsp:txBody>
      <dsp:txXfrm>
        <a:off x="1004" y="4351299"/>
        <a:ext cx="1645518" cy="561187"/>
      </dsp:txXfrm>
    </dsp:sp>
    <dsp:sp modelId="{987FF2C8-DECF-4C06-89A7-94F42B6306DF}">
      <dsp:nvSpPr>
        <dsp:cNvPr id="0" name=""/>
        <dsp:cNvSpPr/>
      </dsp:nvSpPr>
      <dsp:spPr>
        <a:xfrm>
          <a:off x="1646522" y="4351299"/>
          <a:ext cx="1645518" cy="561187"/>
        </a:xfrm>
        <a:prstGeom prst="rect">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6896" tIns="10160" rIns="56896" bIns="10160" numCol="1" spcCol="1270" anchor="ctr" anchorCtr="0">
          <a:noAutofit/>
        </a:bodyPr>
        <a:lstStyle/>
        <a:p>
          <a:pPr marL="0" lvl="0" indent="0" algn="ctr" defTabSz="355600">
            <a:lnSpc>
              <a:spcPct val="90000"/>
            </a:lnSpc>
            <a:spcBef>
              <a:spcPct val="0"/>
            </a:spcBef>
            <a:spcAft>
              <a:spcPct val="35000"/>
            </a:spcAft>
            <a:buNone/>
          </a:pPr>
          <a:r>
            <a:rPr lang="en-US" sz="800" kern="1200"/>
            <a:t>Health beliefs, support systems, social situation, financial concerns, cultural factors, literacy and numeracy </a:t>
          </a:r>
        </a:p>
      </dsp:txBody>
      <dsp:txXfrm>
        <a:off x="1646522" y="4351299"/>
        <a:ext cx="1645518" cy="561187"/>
      </dsp:txXfrm>
    </dsp:sp>
    <dsp:sp modelId="{3A8FADF7-C528-4381-B9E3-D90EE44F69DC}">
      <dsp:nvSpPr>
        <dsp:cNvPr id="0" name=""/>
        <dsp:cNvSpPr/>
      </dsp:nvSpPr>
      <dsp:spPr>
        <a:xfrm>
          <a:off x="3292040" y="4351299"/>
          <a:ext cx="1645518" cy="561187"/>
        </a:xfrm>
        <a:prstGeom prst="rect">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6896" tIns="10160" rIns="56896" bIns="10160" numCol="1" spcCol="1270" anchor="ctr" anchorCtr="0">
          <a:noAutofit/>
        </a:bodyPr>
        <a:lstStyle/>
        <a:p>
          <a:pPr marL="0" lvl="0" indent="0" algn="ctr" defTabSz="355600">
            <a:lnSpc>
              <a:spcPct val="90000"/>
            </a:lnSpc>
            <a:spcBef>
              <a:spcPct val="0"/>
            </a:spcBef>
            <a:spcAft>
              <a:spcPct val="35000"/>
            </a:spcAft>
            <a:buNone/>
          </a:pPr>
          <a:r>
            <a:rPr lang="en-US" sz="800" kern="1200"/>
            <a:t>Eating patterns, physical activity, (mathematical literacy)</a:t>
          </a:r>
        </a:p>
      </dsp:txBody>
      <dsp:txXfrm>
        <a:off x="3292040" y="4351299"/>
        <a:ext cx="1645518" cy="561187"/>
      </dsp:txXfrm>
    </dsp:sp>
    <dsp:sp modelId="{333BEC10-A41E-4632-BEEE-C6AB48F8C37F}">
      <dsp:nvSpPr>
        <dsp:cNvPr id="0" name=""/>
        <dsp:cNvSpPr/>
      </dsp:nvSpPr>
      <dsp:spPr>
        <a:xfrm>
          <a:off x="4937559" y="4351299"/>
          <a:ext cx="1645518" cy="561187"/>
        </a:xfrm>
        <a:prstGeom prst="rect">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6896" tIns="10160" rIns="56896" bIns="10160" numCol="1" spcCol="1270" anchor="ctr" anchorCtr="0">
          <a:noAutofit/>
        </a:bodyPr>
        <a:lstStyle/>
        <a:p>
          <a:pPr marL="0" lvl="0" indent="0" algn="ctr" defTabSz="355600">
            <a:lnSpc>
              <a:spcPct val="90000"/>
            </a:lnSpc>
            <a:spcBef>
              <a:spcPct val="0"/>
            </a:spcBef>
            <a:spcAft>
              <a:spcPct val="35000"/>
            </a:spcAft>
            <a:buNone/>
          </a:pPr>
          <a:r>
            <a:rPr lang="en-US" sz="800" kern="1200"/>
            <a:t>Diabetes history (duration, complications, and current use of medications), comorbidities, disabilities, health priorities, other medical conditions</a:t>
          </a:r>
        </a:p>
      </dsp:txBody>
      <dsp:txXfrm>
        <a:off x="4937559" y="4351299"/>
        <a:ext cx="1645518" cy="561187"/>
      </dsp:txXfrm>
    </dsp:sp>
    <dsp:sp modelId="{684B556D-9215-4062-BBE4-73834C90A899}">
      <dsp:nvSpPr>
        <dsp:cNvPr id="0" name=""/>
        <dsp:cNvSpPr/>
      </dsp:nvSpPr>
      <dsp:spPr>
        <a:xfrm>
          <a:off x="6583077" y="4351299"/>
          <a:ext cx="1645518" cy="561187"/>
        </a:xfrm>
        <a:prstGeom prst="rect">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6896" tIns="10160" rIns="56896" bIns="10160" numCol="1" spcCol="1270" anchor="ctr" anchorCtr="0">
          <a:noAutofit/>
        </a:bodyPr>
        <a:lstStyle/>
        <a:p>
          <a:pPr marL="0" lvl="0" indent="0" algn="ctr" defTabSz="355600">
            <a:lnSpc>
              <a:spcPct val="90000"/>
            </a:lnSpc>
            <a:spcBef>
              <a:spcPct val="0"/>
            </a:spcBef>
            <a:spcAft>
              <a:spcPct val="35000"/>
            </a:spcAft>
            <a:buNone/>
          </a:pPr>
          <a:r>
            <a:rPr lang="en-US" sz="800" kern="1200"/>
            <a:t>Preferences for care, access to health care services, and life expectancy</a:t>
          </a:r>
        </a:p>
      </dsp:txBody>
      <dsp:txXfrm>
        <a:off x="6583077" y="4351299"/>
        <a:ext cx="1645518" cy="561187"/>
      </dsp:txXfrm>
    </dsp:sp>
    <dsp:sp modelId="{26B5A276-0CA5-4DF0-A2E1-BFF5A8974D77}">
      <dsp:nvSpPr>
        <dsp:cNvPr id="0" name=""/>
        <dsp:cNvSpPr/>
      </dsp:nvSpPr>
      <dsp:spPr>
        <a:xfrm rot="10800000">
          <a:off x="0" y="1858893"/>
          <a:ext cx="8229600" cy="1876319"/>
        </a:xfrm>
        <a:prstGeom prst="upArrowCallou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a:outerShdw blurRad="38100" dist="25400" dir="5400000" rotWithShape="0">
            <a:srgbClr val="000000">
              <a:alpha val="40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63576" tIns="163576" rIns="163576" bIns="163576" numCol="1" spcCol="1270" anchor="ctr" anchorCtr="0">
          <a:noAutofit/>
        </a:bodyPr>
        <a:lstStyle/>
        <a:p>
          <a:pPr marL="0" lvl="0" indent="0" algn="ctr" defTabSz="1022350">
            <a:lnSpc>
              <a:spcPct val="90000"/>
            </a:lnSpc>
            <a:spcBef>
              <a:spcPct val="0"/>
            </a:spcBef>
            <a:spcAft>
              <a:spcPct val="35000"/>
            </a:spcAft>
            <a:buNone/>
          </a:pPr>
          <a:r>
            <a:rPr lang="en-US" sz="2300" kern="1200"/>
            <a:t>Goals and plans co-created by the care team and individual based on preferences, values, and goals. </a:t>
          </a:r>
        </a:p>
      </dsp:txBody>
      <dsp:txXfrm rot="10800000">
        <a:off x="0" y="1858893"/>
        <a:ext cx="8229600" cy="1219176"/>
      </dsp:txXfrm>
    </dsp:sp>
    <dsp:sp modelId="{B7C45E85-09EC-4122-B4B7-E4CD01AA162A}">
      <dsp:nvSpPr>
        <dsp:cNvPr id="0" name=""/>
        <dsp:cNvSpPr/>
      </dsp:nvSpPr>
      <dsp:spPr>
        <a:xfrm rot="10800000">
          <a:off x="0" y="872"/>
          <a:ext cx="8229600" cy="1876319"/>
        </a:xfrm>
        <a:prstGeom prst="upArrowCallou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a:outerShdw blurRad="38100" dist="25400" dir="5400000" rotWithShape="0">
            <a:srgbClr val="000000">
              <a:alpha val="40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63576" tIns="163576" rIns="163576" bIns="163576" numCol="1" spcCol="1270" anchor="ctr" anchorCtr="0">
          <a:noAutofit/>
        </a:bodyPr>
        <a:lstStyle/>
        <a:p>
          <a:pPr marL="0" lvl="0" indent="0" algn="ctr" defTabSz="1022350">
            <a:lnSpc>
              <a:spcPct val="90000"/>
            </a:lnSpc>
            <a:spcBef>
              <a:spcPct val="0"/>
            </a:spcBef>
            <a:spcAft>
              <a:spcPct val="35000"/>
            </a:spcAft>
            <a:buNone/>
          </a:pPr>
          <a:r>
            <a:rPr lang="en-US" sz="2300" kern="1200"/>
            <a:t>The goals of treatment for diabetes are to prevent or delay complications and optimize quality of life.</a:t>
          </a:r>
        </a:p>
      </dsp:txBody>
      <dsp:txXfrm rot="10800000">
        <a:off x="0" y="872"/>
        <a:ext cx="8229600" cy="1219176"/>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E26B614-67BF-4500-9086-50FE281B8480}">
      <dsp:nvSpPr>
        <dsp:cNvPr id="0" name=""/>
        <dsp:cNvSpPr/>
      </dsp:nvSpPr>
      <dsp:spPr>
        <a:xfrm>
          <a:off x="1168445" y="488967"/>
          <a:ext cx="237390" cy="91440"/>
        </a:xfrm>
        <a:custGeom>
          <a:avLst/>
          <a:gdLst/>
          <a:ahLst/>
          <a:cxnLst/>
          <a:rect l="0" t="0" r="0" b="0"/>
          <a:pathLst>
            <a:path>
              <a:moveTo>
                <a:pt x="0" y="45720"/>
              </a:moveTo>
              <a:lnTo>
                <a:pt x="237390" y="45720"/>
              </a:lnTo>
            </a:path>
          </a:pathLst>
        </a:custGeom>
        <a:noFill/>
        <a:ln w="9525"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1280440" y="533345"/>
        <a:ext cx="13399" cy="2682"/>
      </dsp:txXfrm>
    </dsp:sp>
    <dsp:sp modelId="{2760AA6C-E9EE-447A-9052-6C5EEA4E458F}">
      <dsp:nvSpPr>
        <dsp:cNvPr id="0" name=""/>
        <dsp:cNvSpPr/>
      </dsp:nvSpPr>
      <dsp:spPr>
        <a:xfrm>
          <a:off x="5068" y="185134"/>
          <a:ext cx="1165176" cy="699105"/>
        </a:xfrm>
        <a:prstGeom prst="rect">
          <a:avLst/>
        </a:prstGeom>
        <a:gradFill rotWithShape="0">
          <a:gsLst>
            <a:gs pos="0">
              <a:schemeClr val="accent1">
                <a:hueOff val="0"/>
                <a:satOff val="0"/>
                <a:lumOff val="0"/>
                <a:alphaOff val="0"/>
                <a:shade val="63000"/>
              </a:schemeClr>
            </a:gs>
            <a:gs pos="30000">
              <a:schemeClr val="accent1">
                <a:hueOff val="0"/>
                <a:satOff val="0"/>
                <a:lumOff val="0"/>
                <a:alphaOff val="0"/>
                <a:shade val="90000"/>
                <a:satMod val="110000"/>
              </a:schemeClr>
            </a:gs>
            <a:gs pos="45000">
              <a:schemeClr val="accent1">
                <a:hueOff val="0"/>
                <a:satOff val="0"/>
                <a:lumOff val="0"/>
                <a:alphaOff val="0"/>
                <a:shade val="100000"/>
                <a:satMod val="118000"/>
              </a:schemeClr>
            </a:gs>
            <a:gs pos="55000">
              <a:schemeClr val="accent1">
                <a:hueOff val="0"/>
                <a:satOff val="0"/>
                <a:lumOff val="0"/>
                <a:alphaOff val="0"/>
                <a:shade val="100000"/>
                <a:satMod val="118000"/>
              </a:schemeClr>
            </a:gs>
            <a:gs pos="73000">
              <a:schemeClr val="accent1">
                <a:hueOff val="0"/>
                <a:satOff val="0"/>
                <a:lumOff val="0"/>
                <a:alphaOff val="0"/>
                <a:shade val="90000"/>
                <a:satMod val="110000"/>
              </a:schemeClr>
            </a:gs>
            <a:gs pos="100000">
              <a:schemeClr val="accent1">
                <a:hueOff val="0"/>
                <a:satOff val="0"/>
                <a:lumOff val="0"/>
                <a:alphaOff val="0"/>
                <a:shade val="63000"/>
              </a:schemeClr>
            </a:gs>
          </a:gsLst>
          <a:lin ang="950000" scaled="1"/>
        </a:gradFill>
        <a:ln>
          <a:noFill/>
        </a:ln>
        <a:effectLst>
          <a:outerShdw blurRad="50800" dist="25400" dir="5400000" rotWithShape="0">
            <a:srgbClr val="000000">
              <a:alpha val="50000"/>
            </a:srgbClr>
          </a:outerShdw>
        </a:effectLst>
        <a:scene3d>
          <a:camera prst="orthographicFront" fov="0">
            <a:rot lat="0" lon="0" rev="0"/>
          </a:camera>
          <a:lightRig rig="soft" dir="t">
            <a:rot lat="0" lon="0" rev="2700000"/>
          </a:lightRig>
        </a:scene3d>
        <a:sp3d prstMaterial="matte">
          <a:bevelT w="50800" h="50800"/>
          <a:contourClr>
            <a:schemeClr val="accent1">
              <a:hueOff val="0"/>
              <a:satOff val="0"/>
              <a:lumOff val="0"/>
              <a:alphaOff val="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57095" tIns="59931" rIns="57095" bIns="59931" numCol="1" spcCol="1270" anchor="ctr" anchorCtr="0">
          <a:noAutofit/>
        </a:bodyPr>
        <a:lstStyle/>
        <a:p>
          <a:pPr marL="0" lvl="0" indent="0" algn="ctr" defTabSz="533400">
            <a:lnSpc>
              <a:spcPct val="90000"/>
            </a:lnSpc>
            <a:spcBef>
              <a:spcPct val="0"/>
            </a:spcBef>
            <a:spcAft>
              <a:spcPct val="35000"/>
            </a:spcAft>
            <a:buNone/>
          </a:pPr>
          <a:r>
            <a:rPr lang="en-US" sz="1200" kern="1200"/>
            <a:t>Assessing risk of diabetes complications </a:t>
          </a:r>
        </a:p>
      </dsp:txBody>
      <dsp:txXfrm>
        <a:off x="5068" y="185134"/>
        <a:ext cx="1165176" cy="699105"/>
      </dsp:txXfrm>
    </dsp:sp>
    <dsp:sp modelId="{FBD91E81-F389-4FEB-A6E4-DF1B1E308131}">
      <dsp:nvSpPr>
        <dsp:cNvPr id="0" name=""/>
        <dsp:cNvSpPr/>
      </dsp:nvSpPr>
      <dsp:spPr>
        <a:xfrm>
          <a:off x="2601612" y="488967"/>
          <a:ext cx="237390" cy="91440"/>
        </a:xfrm>
        <a:custGeom>
          <a:avLst/>
          <a:gdLst/>
          <a:ahLst/>
          <a:cxnLst/>
          <a:rect l="0" t="0" r="0" b="0"/>
          <a:pathLst>
            <a:path>
              <a:moveTo>
                <a:pt x="0" y="45720"/>
              </a:moveTo>
              <a:lnTo>
                <a:pt x="237390" y="45720"/>
              </a:lnTo>
            </a:path>
          </a:pathLst>
        </a:custGeom>
        <a:noFill/>
        <a:ln w="9525"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713607" y="533345"/>
        <a:ext cx="13399" cy="2682"/>
      </dsp:txXfrm>
    </dsp:sp>
    <dsp:sp modelId="{3BC9A4E5-F60F-416B-9EF8-69B5D3B10029}">
      <dsp:nvSpPr>
        <dsp:cNvPr id="0" name=""/>
        <dsp:cNvSpPr/>
      </dsp:nvSpPr>
      <dsp:spPr>
        <a:xfrm>
          <a:off x="1438235" y="185134"/>
          <a:ext cx="1165176" cy="699105"/>
        </a:xfrm>
        <a:prstGeom prst="rect">
          <a:avLst/>
        </a:prstGeom>
        <a:gradFill rotWithShape="0">
          <a:gsLst>
            <a:gs pos="0">
              <a:schemeClr val="accent1">
                <a:hueOff val="0"/>
                <a:satOff val="0"/>
                <a:lumOff val="0"/>
                <a:alphaOff val="0"/>
                <a:shade val="63000"/>
              </a:schemeClr>
            </a:gs>
            <a:gs pos="30000">
              <a:schemeClr val="accent1">
                <a:hueOff val="0"/>
                <a:satOff val="0"/>
                <a:lumOff val="0"/>
                <a:alphaOff val="0"/>
                <a:shade val="90000"/>
                <a:satMod val="110000"/>
              </a:schemeClr>
            </a:gs>
            <a:gs pos="45000">
              <a:schemeClr val="accent1">
                <a:hueOff val="0"/>
                <a:satOff val="0"/>
                <a:lumOff val="0"/>
                <a:alphaOff val="0"/>
                <a:shade val="100000"/>
                <a:satMod val="118000"/>
              </a:schemeClr>
            </a:gs>
            <a:gs pos="55000">
              <a:schemeClr val="accent1">
                <a:hueOff val="0"/>
                <a:satOff val="0"/>
                <a:lumOff val="0"/>
                <a:alphaOff val="0"/>
                <a:shade val="100000"/>
                <a:satMod val="118000"/>
              </a:schemeClr>
            </a:gs>
            <a:gs pos="73000">
              <a:schemeClr val="accent1">
                <a:hueOff val="0"/>
                <a:satOff val="0"/>
                <a:lumOff val="0"/>
                <a:alphaOff val="0"/>
                <a:shade val="90000"/>
                <a:satMod val="110000"/>
              </a:schemeClr>
            </a:gs>
            <a:gs pos="100000">
              <a:schemeClr val="accent1">
                <a:hueOff val="0"/>
                <a:satOff val="0"/>
                <a:lumOff val="0"/>
                <a:alphaOff val="0"/>
                <a:shade val="63000"/>
              </a:schemeClr>
            </a:gs>
          </a:gsLst>
          <a:lin ang="950000" scaled="1"/>
        </a:gradFill>
        <a:ln>
          <a:noFill/>
        </a:ln>
        <a:effectLst>
          <a:outerShdw blurRad="50800" dist="25400" dir="5400000" rotWithShape="0">
            <a:srgbClr val="000000">
              <a:alpha val="50000"/>
            </a:srgbClr>
          </a:outerShdw>
        </a:effectLst>
        <a:scene3d>
          <a:camera prst="orthographicFront" fov="0">
            <a:rot lat="0" lon="0" rev="0"/>
          </a:camera>
          <a:lightRig rig="soft" dir="t">
            <a:rot lat="0" lon="0" rev="2700000"/>
          </a:lightRig>
        </a:scene3d>
        <a:sp3d prstMaterial="matte">
          <a:bevelT w="50800" h="50800"/>
          <a:contourClr>
            <a:schemeClr val="accent1">
              <a:hueOff val="0"/>
              <a:satOff val="0"/>
              <a:lumOff val="0"/>
              <a:alphaOff val="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57095" tIns="59931" rIns="57095" bIns="59931" numCol="1" spcCol="1270" anchor="ctr" anchorCtr="0">
          <a:noAutofit/>
        </a:bodyPr>
        <a:lstStyle/>
        <a:p>
          <a:pPr marL="0" lvl="0" indent="0" algn="ctr" defTabSz="533400">
            <a:lnSpc>
              <a:spcPct val="90000"/>
            </a:lnSpc>
            <a:spcBef>
              <a:spcPct val="0"/>
            </a:spcBef>
            <a:spcAft>
              <a:spcPct val="35000"/>
            </a:spcAft>
            <a:buNone/>
          </a:pPr>
          <a:r>
            <a:rPr lang="en-US" sz="1200" kern="1200"/>
            <a:t>• ASCVD and heart failure history </a:t>
          </a:r>
        </a:p>
      </dsp:txBody>
      <dsp:txXfrm>
        <a:off x="1438235" y="185134"/>
        <a:ext cx="1165176" cy="699105"/>
      </dsp:txXfrm>
    </dsp:sp>
    <dsp:sp modelId="{8AE2BD46-C768-43C4-B4CA-E8CC2AE66071}">
      <dsp:nvSpPr>
        <dsp:cNvPr id="0" name=""/>
        <dsp:cNvSpPr/>
      </dsp:nvSpPr>
      <dsp:spPr>
        <a:xfrm>
          <a:off x="587656" y="882440"/>
          <a:ext cx="2866334" cy="237390"/>
        </a:xfrm>
        <a:custGeom>
          <a:avLst/>
          <a:gdLst/>
          <a:ahLst/>
          <a:cxnLst/>
          <a:rect l="0" t="0" r="0" b="0"/>
          <a:pathLst>
            <a:path>
              <a:moveTo>
                <a:pt x="2866334" y="0"/>
              </a:moveTo>
              <a:lnTo>
                <a:pt x="2866334" y="135795"/>
              </a:lnTo>
              <a:lnTo>
                <a:pt x="0" y="135795"/>
              </a:lnTo>
              <a:lnTo>
                <a:pt x="0" y="237390"/>
              </a:lnTo>
            </a:path>
          </a:pathLst>
        </a:custGeom>
        <a:noFill/>
        <a:ln w="9525"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1948853" y="999794"/>
        <a:ext cx="143941" cy="2682"/>
      </dsp:txXfrm>
    </dsp:sp>
    <dsp:sp modelId="{33C5868E-C58A-47E3-A861-2ADD4601FD79}">
      <dsp:nvSpPr>
        <dsp:cNvPr id="0" name=""/>
        <dsp:cNvSpPr/>
      </dsp:nvSpPr>
      <dsp:spPr>
        <a:xfrm>
          <a:off x="2871402" y="185134"/>
          <a:ext cx="1165176" cy="699105"/>
        </a:xfrm>
        <a:prstGeom prst="rect">
          <a:avLst/>
        </a:prstGeom>
        <a:gradFill rotWithShape="0">
          <a:gsLst>
            <a:gs pos="0">
              <a:schemeClr val="accent1">
                <a:hueOff val="0"/>
                <a:satOff val="0"/>
                <a:lumOff val="0"/>
                <a:alphaOff val="0"/>
                <a:shade val="63000"/>
              </a:schemeClr>
            </a:gs>
            <a:gs pos="30000">
              <a:schemeClr val="accent1">
                <a:hueOff val="0"/>
                <a:satOff val="0"/>
                <a:lumOff val="0"/>
                <a:alphaOff val="0"/>
                <a:shade val="90000"/>
                <a:satMod val="110000"/>
              </a:schemeClr>
            </a:gs>
            <a:gs pos="45000">
              <a:schemeClr val="accent1">
                <a:hueOff val="0"/>
                <a:satOff val="0"/>
                <a:lumOff val="0"/>
                <a:alphaOff val="0"/>
                <a:shade val="100000"/>
                <a:satMod val="118000"/>
              </a:schemeClr>
            </a:gs>
            <a:gs pos="55000">
              <a:schemeClr val="accent1">
                <a:hueOff val="0"/>
                <a:satOff val="0"/>
                <a:lumOff val="0"/>
                <a:alphaOff val="0"/>
                <a:shade val="100000"/>
                <a:satMod val="118000"/>
              </a:schemeClr>
            </a:gs>
            <a:gs pos="73000">
              <a:schemeClr val="accent1">
                <a:hueOff val="0"/>
                <a:satOff val="0"/>
                <a:lumOff val="0"/>
                <a:alphaOff val="0"/>
                <a:shade val="90000"/>
                <a:satMod val="110000"/>
              </a:schemeClr>
            </a:gs>
            <a:gs pos="100000">
              <a:schemeClr val="accent1">
                <a:hueOff val="0"/>
                <a:satOff val="0"/>
                <a:lumOff val="0"/>
                <a:alphaOff val="0"/>
                <a:shade val="63000"/>
              </a:schemeClr>
            </a:gs>
          </a:gsLst>
          <a:lin ang="950000" scaled="1"/>
        </a:gradFill>
        <a:ln>
          <a:noFill/>
        </a:ln>
        <a:effectLst>
          <a:outerShdw blurRad="50800" dist="25400" dir="5400000" rotWithShape="0">
            <a:srgbClr val="000000">
              <a:alpha val="50000"/>
            </a:srgbClr>
          </a:outerShdw>
        </a:effectLst>
        <a:scene3d>
          <a:camera prst="orthographicFront" fov="0">
            <a:rot lat="0" lon="0" rev="0"/>
          </a:camera>
          <a:lightRig rig="soft" dir="t">
            <a:rot lat="0" lon="0" rev="2700000"/>
          </a:lightRig>
        </a:scene3d>
        <a:sp3d prstMaterial="matte">
          <a:bevelT w="50800" h="50800"/>
          <a:contourClr>
            <a:schemeClr val="accent1">
              <a:hueOff val="0"/>
              <a:satOff val="0"/>
              <a:lumOff val="0"/>
              <a:alphaOff val="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57095" tIns="59931" rIns="57095" bIns="59931" numCol="1" spcCol="1270" anchor="ctr" anchorCtr="0">
          <a:noAutofit/>
        </a:bodyPr>
        <a:lstStyle/>
        <a:p>
          <a:pPr marL="0" lvl="0" indent="0" algn="ctr" defTabSz="533400">
            <a:lnSpc>
              <a:spcPct val="90000"/>
            </a:lnSpc>
            <a:spcBef>
              <a:spcPct val="0"/>
            </a:spcBef>
            <a:spcAft>
              <a:spcPct val="35000"/>
            </a:spcAft>
            <a:buNone/>
          </a:pPr>
          <a:r>
            <a:rPr lang="en-US" sz="1200" kern="1200"/>
            <a:t>• ASCVD risk factors and 10-year ASCVD risk assessment </a:t>
          </a:r>
        </a:p>
      </dsp:txBody>
      <dsp:txXfrm>
        <a:off x="2871402" y="185134"/>
        <a:ext cx="1165176" cy="699105"/>
      </dsp:txXfrm>
    </dsp:sp>
    <dsp:sp modelId="{DAC4706F-3EEA-4E67-AC2D-F5706F1509BA}">
      <dsp:nvSpPr>
        <dsp:cNvPr id="0" name=""/>
        <dsp:cNvSpPr/>
      </dsp:nvSpPr>
      <dsp:spPr>
        <a:xfrm>
          <a:off x="1168445" y="1456063"/>
          <a:ext cx="237390" cy="91440"/>
        </a:xfrm>
        <a:custGeom>
          <a:avLst/>
          <a:gdLst/>
          <a:ahLst/>
          <a:cxnLst/>
          <a:rect l="0" t="0" r="0" b="0"/>
          <a:pathLst>
            <a:path>
              <a:moveTo>
                <a:pt x="0" y="45720"/>
              </a:moveTo>
              <a:lnTo>
                <a:pt x="237390" y="45720"/>
              </a:lnTo>
            </a:path>
          </a:pathLst>
        </a:custGeom>
        <a:noFill/>
        <a:ln w="9525"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1280440" y="1500442"/>
        <a:ext cx="13399" cy="2682"/>
      </dsp:txXfrm>
    </dsp:sp>
    <dsp:sp modelId="{03639361-8459-43F5-9E38-1E004BCE9DFF}">
      <dsp:nvSpPr>
        <dsp:cNvPr id="0" name=""/>
        <dsp:cNvSpPr/>
      </dsp:nvSpPr>
      <dsp:spPr>
        <a:xfrm>
          <a:off x="5068" y="1152230"/>
          <a:ext cx="1165176" cy="699105"/>
        </a:xfrm>
        <a:prstGeom prst="rect">
          <a:avLst/>
        </a:prstGeom>
        <a:gradFill rotWithShape="0">
          <a:gsLst>
            <a:gs pos="0">
              <a:schemeClr val="accent1">
                <a:hueOff val="0"/>
                <a:satOff val="0"/>
                <a:lumOff val="0"/>
                <a:alphaOff val="0"/>
                <a:shade val="63000"/>
              </a:schemeClr>
            </a:gs>
            <a:gs pos="30000">
              <a:schemeClr val="accent1">
                <a:hueOff val="0"/>
                <a:satOff val="0"/>
                <a:lumOff val="0"/>
                <a:alphaOff val="0"/>
                <a:shade val="90000"/>
                <a:satMod val="110000"/>
              </a:schemeClr>
            </a:gs>
            <a:gs pos="45000">
              <a:schemeClr val="accent1">
                <a:hueOff val="0"/>
                <a:satOff val="0"/>
                <a:lumOff val="0"/>
                <a:alphaOff val="0"/>
                <a:shade val="100000"/>
                <a:satMod val="118000"/>
              </a:schemeClr>
            </a:gs>
            <a:gs pos="55000">
              <a:schemeClr val="accent1">
                <a:hueOff val="0"/>
                <a:satOff val="0"/>
                <a:lumOff val="0"/>
                <a:alphaOff val="0"/>
                <a:shade val="100000"/>
                <a:satMod val="118000"/>
              </a:schemeClr>
            </a:gs>
            <a:gs pos="73000">
              <a:schemeClr val="accent1">
                <a:hueOff val="0"/>
                <a:satOff val="0"/>
                <a:lumOff val="0"/>
                <a:alphaOff val="0"/>
                <a:shade val="90000"/>
                <a:satMod val="110000"/>
              </a:schemeClr>
            </a:gs>
            <a:gs pos="100000">
              <a:schemeClr val="accent1">
                <a:hueOff val="0"/>
                <a:satOff val="0"/>
                <a:lumOff val="0"/>
                <a:alphaOff val="0"/>
                <a:shade val="63000"/>
              </a:schemeClr>
            </a:gs>
          </a:gsLst>
          <a:lin ang="950000" scaled="1"/>
        </a:gradFill>
        <a:ln>
          <a:noFill/>
        </a:ln>
        <a:effectLst>
          <a:outerShdw blurRad="50800" dist="25400" dir="5400000" rotWithShape="0">
            <a:srgbClr val="000000">
              <a:alpha val="50000"/>
            </a:srgbClr>
          </a:outerShdw>
        </a:effectLst>
        <a:scene3d>
          <a:camera prst="orthographicFront" fov="0">
            <a:rot lat="0" lon="0" rev="0"/>
          </a:camera>
          <a:lightRig rig="soft" dir="t">
            <a:rot lat="0" lon="0" rev="2700000"/>
          </a:lightRig>
        </a:scene3d>
        <a:sp3d prstMaterial="matte">
          <a:bevelT w="50800" h="50800"/>
          <a:contourClr>
            <a:schemeClr val="accent1">
              <a:hueOff val="0"/>
              <a:satOff val="0"/>
              <a:lumOff val="0"/>
              <a:alphaOff val="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57095" tIns="59931" rIns="57095" bIns="59931" numCol="1" spcCol="1270" anchor="ctr" anchorCtr="0">
          <a:noAutofit/>
        </a:bodyPr>
        <a:lstStyle/>
        <a:p>
          <a:pPr marL="0" lvl="0" indent="0" algn="ctr" defTabSz="533400">
            <a:lnSpc>
              <a:spcPct val="90000"/>
            </a:lnSpc>
            <a:spcBef>
              <a:spcPct val="0"/>
            </a:spcBef>
            <a:spcAft>
              <a:spcPct val="35000"/>
            </a:spcAft>
            <a:buNone/>
          </a:pPr>
          <a:r>
            <a:rPr lang="en-US" sz="1200" kern="1200"/>
            <a:t>• Staging of chronic kidney disease  </a:t>
          </a:r>
        </a:p>
      </dsp:txBody>
      <dsp:txXfrm>
        <a:off x="5068" y="1152230"/>
        <a:ext cx="1165176" cy="699105"/>
      </dsp:txXfrm>
    </dsp:sp>
    <dsp:sp modelId="{E161F2F4-581B-496F-A0F4-E20F496542E9}">
      <dsp:nvSpPr>
        <dsp:cNvPr id="0" name=""/>
        <dsp:cNvSpPr/>
      </dsp:nvSpPr>
      <dsp:spPr>
        <a:xfrm>
          <a:off x="2601612" y="1456063"/>
          <a:ext cx="237390" cy="91440"/>
        </a:xfrm>
        <a:custGeom>
          <a:avLst/>
          <a:gdLst/>
          <a:ahLst/>
          <a:cxnLst/>
          <a:rect l="0" t="0" r="0" b="0"/>
          <a:pathLst>
            <a:path>
              <a:moveTo>
                <a:pt x="0" y="45720"/>
              </a:moveTo>
              <a:lnTo>
                <a:pt x="237390" y="45720"/>
              </a:lnTo>
            </a:path>
          </a:pathLst>
        </a:custGeom>
        <a:noFill/>
        <a:ln w="9525"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713607" y="1500442"/>
        <a:ext cx="13399" cy="2682"/>
      </dsp:txXfrm>
    </dsp:sp>
    <dsp:sp modelId="{32920E30-2308-4E84-A121-46F4A9DBFAA4}">
      <dsp:nvSpPr>
        <dsp:cNvPr id="0" name=""/>
        <dsp:cNvSpPr/>
      </dsp:nvSpPr>
      <dsp:spPr>
        <a:xfrm>
          <a:off x="1438235" y="1152230"/>
          <a:ext cx="1165176" cy="699105"/>
        </a:xfrm>
        <a:prstGeom prst="rect">
          <a:avLst/>
        </a:prstGeom>
        <a:gradFill rotWithShape="0">
          <a:gsLst>
            <a:gs pos="0">
              <a:schemeClr val="accent1">
                <a:hueOff val="0"/>
                <a:satOff val="0"/>
                <a:lumOff val="0"/>
                <a:alphaOff val="0"/>
                <a:shade val="63000"/>
              </a:schemeClr>
            </a:gs>
            <a:gs pos="30000">
              <a:schemeClr val="accent1">
                <a:hueOff val="0"/>
                <a:satOff val="0"/>
                <a:lumOff val="0"/>
                <a:alphaOff val="0"/>
                <a:shade val="90000"/>
                <a:satMod val="110000"/>
              </a:schemeClr>
            </a:gs>
            <a:gs pos="45000">
              <a:schemeClr val="accent1">
                <a:hueOff val="0"/>
                <a:satOff val="0"/>
                <a:lumOff val="0"/>
                <a:alphaOff val="0"/>
                <a:shade val="100000"/>
                <a:satMod val="118000"/>
              </a:schemeClr>
            </a:gs>
            <a:gs pos="55000">
              <a:schemeClr val="accent1">
                <a:hueOff val="0"/>
                <a:satOff val="0"/>
                <a:lumOff val="0"/>
                <a:alphaOff val="0"/>
                <a:shade val="100000"/>
                <a:satMod val="118000"/>
              </a:schemeClr>
            </a:gs>
            <a:gs pos="73000">
              <a:schemeClr val="accent1">
                <a:hueOff val="0"/>
                <a:satOff val="0"/>
                <a:lumOff val="0"/>
                <a:alphaOff val="0"/>
                <a:shade val="90000"/>
                <a:satMod val="110000"/>
              </a:schemeClr>
            </a:gs>
            <a:gs pos="100000">
              <a:schemeClr val="accent1">
                <a:hueOff val="0"/>
                <a:satOff val="0"/>
                <a:lumOff val="0"/>
                <a:alphaOff val="0"/>
                <a:shade val="63000"/>
              </a:schemeClr>
            </a:gs>
          </a:gsLst>
          <a:lin ang="950000" scaled="1"/>
        </a:gradFill>
        <a:ln>
          <a:noFill/>
        </a:ln>
        <a:effectLst>
          <a:outerShdw blurRad="50800" dist="25400" dir="5400000" rotWithShape="0">
            <a:srgbClr val="000000">
              <a:alpha val="50000"/>
            </a:srgbClr>
          </a:outerShdw>
        </a:effectLst>
        <a:scene3d>
          <a:camera prst="orthographicFront" fov="0">
            <a:rot lat="0" lon="0" rev="0"/>
          </a:camera>
          <a:lightRig rig="soft" dir="t">
            <a:rot lat="0" lon="0" rev="2700000"/>
          </a:lightRig>
        </a:scene3d>
        <a:sp3d prstMaterial="matte">
          <a:bevelT w="50800" h="50800"/>
          <a:contourClr>
            <a:schemeClr val="accent1">
              <a:hueOff val="0"/>
              <a:satOff val="0"/>
              <a:lumOff val="0"/>
              <a:alphaOff val="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57095" tIns="59931" rIns="57095" bIns="59931" numCol="1" spcCol="1270" anchor="ctr" anchorCtr="0">
          <a:noAutofit/>
        </a:bodyPr>
        <a:lstStyle/>
        <a:p>
          <a:pPr marL="0" lvl="0" indent="0" algn="ctr" defTabSz="533400">
            <a:lnSpc>
              <a:spcPct val="90000"/>
            </a:lnSpc>
            <a:spcBef>
              <a:spcPct val="0"/>
            </a:spcBef>
            <a:spcAft>
              <a:spcPct val="35000"/>
            </a:spcAft>
            <a:buNone/>
          </a:pPr>
          <a:r>
            <a:rPr lang="en-US" sz="1200" kern="1200"/>
            <a:t>• Hypoglycemia risk  </a:t>
          </a:r>
        </a:p>
      </dsp:txBody>
      <dsp:txXfrm>
        <a:off x="1438235" y="1152230"/>
        <a:ext cx="1165176" cy="699105"/>
      </dsp:txXfrm>
    </dsp:sp>
    <dsp:sp modelId="{5D4356EE-9978-4DB0-887B-C6CC649BDE7D}">
      <dsp:nvSpPr>
        <dsp:cNvPr id="0" name=""/>
        <dsp:cNvSpPr/>
      </dsp:nvSpPr>
      <dsp:spPr>
        <a:xfrm>
          <a:off x="587656" y="1849536"/>
          <a:ext cx="2866334" cy="237390"/>
        </a:xfrm>
        <a:custGeom>
          <a:avLst/>
          <a:gdLst/>
          <a:ahLst/>
          <a:cxnLst/>
          <a:rect l="0" t="0" r="0" b="0"/>
          <a:pathLst>
            <a:path>
              <a:moveTo>
                <a:pt x="2866334" y="0"/>
              </a:moveTo>
              <a:lnTo>
                <a:pt x="2866334" y="135795"/>
              </a:lnTo>
              <a:lnTo>
                <a:pt x="0" y="135795"/>
              </a:lnTo>
              <a:lnTo>
                <a:pt x="0" y="237390"/>
              </a:lnTo>
            </a:path>
          </a:pathLst>
        </a:custGeom>
        <a:noFill/>
        <a:ln w="9525"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1948853" y="1966890"/>
        <a:ext cx="143941" cy="2682"/>
      </dsp:txXfrm>
    </dsp:sp>
    <dsp:sp modelId="{DE14D9AD-645A-4C36-98DF-FCB2D40EBD98}">
      <dsp:nvSpPr>
        <dsp:cNvPr id="0" name=""/>
        <dsp:cNvSpPr/>
      </dsp:nvSpPr>
      <dsp:spPr>
        <a:xfrm>
          <a:off x="2871402" y="1152230"/>
          <a:ext cx="1165176" cy="699105"/>
        </a:xfrm>
        <a:prstGeom prst="rect">
          <a:avLst/>
        </a:prstGeom>
        <a:gradFill rotWithShape="0">
          <a:gsLst>
            <a:gs pos="0">
              <a:schemeClr val="accent1">
                <a:hueOff val="0"/>
                <a:satOff val="0"/>
                <a:lumOff val="0"/>
                <a:alphaOff val="0"/>
                <a:shade val="63000"/>
              </a:schemeClr>
            </a:gs>
            <a:gs pos="30000">
              <a:schemeClr val="accent1">
                <a:hueOff val="0"/>
                <a:satOff val="0"/>
                <a:lumOff val="0"/>
                <a:alphaOff val="0"/>
                <a:shade val="90000"/>
                <a:satMod val="110000"/>
              </a:schemeClr>
            </a:gs>
            <a:gs pos="45000">
              <a:schemeClr val="accent1">
                <a:hueOff val="0"/>
                <a:satOff val="0"/>
                <a:lumOff val="0"/>
                <a:alphaOff val="0"/>
                <a:shade val="100000"/>
                <a:satMod val="118000"/>
              </a:schemeClr>
            </a:gs>
            <a:gs pos="55000">
              <a:schemeClr val="accent1">
                <a:hueOff val="0"/>
                <a:satOff val="0"/>
                <a:lumOff val="0"/>
                <a:alphaOff val="0"/>
                <a:shade val="100000"/>
                <a:satMod val="118000"/>
              </a:schemeClr>
            </a:gs>
            <a:gs pos="73000">
              <a:schemeClr val="accent1">
                <a:hueOff val="0"/>
                <a:satOff val="0"/>
                <a:lumOff val="0"/>
                <a:alphaOff val="0"/>
                <a:shade val="90000"/>
                <a:satMod val="110000"/>
              </a:schemeClr>
            </a:gs>
            <a:gs pos="100000">
              <a:schemeClr val="accent1">
                <a:hueOff val="0"/>
                <a:satOff val="0"/>
                <a:lumOff val="0"/>
                <a:alphaOff val="0"/>
                <a:shade val="63000"/>
              </a:schemeClr>
            </a:gs>
          </a:gsLst>
          <a:lin ang="950000" scaled="1"/>
        </a:gradFill>
        <a:ln>
          <a:noFill/>
        </a:ln>
        <a:effectLst>
          <a:outerShdw blurRad="50800" dist="25400" dir="5400000" rotWithShape="0">
            <a:srgbClr val="000000">
              <a:alpha val="50000"/>
            </a:srgbClr>
          </a:outerShdw>
        </a:effectLst>
        <a:scene3d>
          <a:camera prst="orthographicFront" fov="0">
            <a:rot lat="0" lon="0" rev="0"/>
          </a:camera>
          <a:lightRig rig="soft" dir="t">
            <a:rot lat="0" lon="0" rev="2700000"/>
          </a:lightRig>
        </a:scene3d>
        <a:sp3d prstMaterial="matte">
          <a:bevelT w="50800" h="50800"/>
          <a:contourClr>
            <a:schemeClr val="accent1">
              <a:hueOff val="0"/>
              <a:satOff val="0"/>
              <a:lumOff val="0"/>
              <a:alphaOff val="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57095" tIns="59931" rIns="57095" bIns="59931" numCol="1" spcCol="1270" anchor="ctr" anchorCtr="0">
          <a:noAutofit/>
        </a:bodyPr>
        <a:lstStyle/>
        <a:p>
          <a:pPr marL="0" lvl="0" indent="0" algn="ctr" defTabSz="533400">
            <a:lnSpc>
              <a:spcPct val="90000"/>
            </a:lnSpc>
            <a:spcBef>
              <a:spcPct val="0"/>
            </a:spcBef>
            <a:spcAft>
              <a:spcPct val="35000"/>
            </a:spcAft>
            <a:buNone/>
          </a:pPr>
          <a:r>
            <a:rPr lang="en-US" sz="1200" kern="1200"/>
            <a:t>• Assessment for retinopathy </a:t>
          </a:r>
        </a:p>
      </dsp:txBody>
      <dsp:txXfrm>
        <a:off x="2871402" y="1152230"/>
        <a:ext cx="1165176" cy="699105"/>
      </dsp:txXfrm>
    </dsp:sp>
    <dsp:sp modelId="{BE751F98-82BE-4B1C-B36B-93CAA62462DD}">
      <dsp:nvSpPr>
        <dsp:cNvPr id="0" name=""/>
        <dsp:cNvSpPr/>
      </dsp:nvSpPr>
      <dsp:spPr>
        <a:xfrm>
          <a:off x="1168445" y="2423160"/>
          <a:ext cx="237390" cy="91440"/>
        </a:xfrm>
        <a:custGeom>
          <a:avLst/>
          <a:gdLst/>
          <a:ahLst/>
          <a:cxnLst/>
          <a:rect l="0" t="0" r="0" b="0"/>
          <a:pathLst>
            <a:path>
              <a:moveTo>
                <a:pt x="0" y="45720"/>
              </a:moveTo>
              <a:lnTo>
                <a:pt x="237390" y="45720"/>
              </a:lnTo>
            </a:path>
          </a:pathLst>
        </a:custGeom>
        <a:noFill/>
        <a:ln w="9525"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1280440" y="2467538"/>
        <a:ext cx="13399" cy="2682"/>
      </dsp:txXfrm>
    </dsp:sp>
    <dsp:sp modelId="{F12A64F2-5BF6-48EA-8F97-11477A077A6A}">
      <dsp:nvSpPr>
        <dsp:cNvPr id="0" name=""/>
        <dsp:cNvSpPr/>
      </dsp:nvSpPr>
      <dsp:spPr>
        <a:xfrm>
          <a:off x="5068" y="2119327"/>
          <a:ext cx="1165176" cy="699105"/>
        </a:xfrm>
        <a:prstGeom prst="rect">
          <a:avLst/>
        </a:prstGeom>
        <a:gradFill rotWithShape="0">
          <a:gsLst>
            <a:gs pos="0">
              <a:schemeClr val="accent1">
                <a:hueOff val="0"/>
                <a:satOff val="0"/>
                <a:lumOff val="0"/>
                <a:alphaOff val="0"/>
                <a:shade val="63000"/>
              </a:schemeClr>
            </a:gs>
            <a:gs pos="30000">
              <a:schemeClr val="accent1">
                <a:hueOff val="0"/>
                <a:satOff val="0"/>
                <a:lumOff val="0"/>
                <a:alphaOff val="0"/>
                <a:shade val="90000"/>
                <a:satMod val="110000"/>
              </a:schemeClr>
            </a:gs>
            <a:gs pos="45000">
              <a:schemeClr val="accent1">
                <a:hueOff val="0"/>
                <a:satOff val="0"/>
                <a:lumOff val="0"/>
                <a:alphaOff val="0"/>
                <a:shade val="100000"/>
                <a:satMod val="118000"/>
              </a:schemeClr>
            </a:gs>
            <a:gs pos="55000">
              <a:schemeClr val="accent1">
                <a:hueOff val="0"/>
                <a:satOff val="0"/>
                <a:lumOff val="0"/>
                <a:alphaOff val="0"/>
                <a:shade val="100000"/>
                <a:satMod val="118000"/>
              </a:schemeClr>
            </a:gs>
            <a:gs pos="73000">
              <a:schemeClr val="accent1">
                <a:hueOff val="0"/>
                <a:satOff val="0"/>
                <a:lumOff val="0"/>
                <a:alphaOff val="0"/>
                <a:shade val="90000"/>
                <a:satMod val="110000"/>
              </a:schemeClr>
            </a:gs>
            <a:gs pos="100000">
              <a:schemeClr val="accent1">
                <a:hueOff val="0"/>
                <a:satOff val="0"/>
                <a:lumOff val="0"/>
                <a:alphaOff val="0"/>
                <a:shade val="63000"/>
              </a:schemeClr>
            </a:gs>
          </a:gsLst>
          <a:lin ang="950000" scaled="1"/>
        </a:gradFill>
        <a:ln>
          <a:noFill/>
        </a:ln>
        <a:effectLst>
          <a:outerShdw blurRad="50800" dist="25400" dir="5400000" rotWithShape="0">
            <a:srgbClr val="000000">
              <a:alpha val="50000"/>
            </a:srgbClr>
          </a:outerShdw>
        </a:effectLst>
        <a:scene3d>
          <a:camera prst="orthographicFront" fov="0">
            <a:rot lat="0" lon="0" rev="0"/>
          </a:camera>
          <a:lightRig rig="soft" dir="t">
            <a:rot lat="0" lon="0" rev="2700000"/>
          </a:lightRig>
        </a:scene3d>
        <a:sp3d prstMaterial="matte">
          <a:bevelT w="50800" h="50800"/>
          <a:contourClr>
            <a:schemeClr val="accent1">
              <a:hueOff val="0"/>
              <a:satOff val="0"/>
              <a:lumOff val="0"/>
              <a:alphaOff val="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57095" tIns="59931" rIns="57095" bIns="59931" numCol="1" spcCol="1270" anchor="ctr" anchorCtr="0">
          <a:noAutofit/>
        </a:bodyPr>
        <a:lstStyle/>
        <a:p>
          <a:pPr marL="0" lvl="0" indent="0" algn="ctr" defTabSz="533400">
            <a:lnSpc>
              <a:spcPct val="90000"/>
            </a:lnSpc>
            <a:spcBef>
              <a:spcPct val="0"/>
            </a:spcBef>
            <a:spcAft>
              <a:spcPct val="35000"/>
            </a:spcAft>
            <a:buNone/>
          </a:pPr>
          <a:r>
            <a:rPr lang="en-US" sz="1200" kern="1200"/>
            <a:t>• Assessment for neuropathy </a:t>
          </a:r>
        </a:p>
      </dsp:txBody>
      <dsp:txXfrm>
        <a:off x="5068" y="2119327"/>
        <a:ext cx="1165176" cy="699105"/>
      </dsp:txXfrm>
    </dsp:sp>
    <dsp:sp modelId="{26359692-CE19-4D53-9D33-086F07362CF8}">
      <dsp:nvSpPr>
        <dsp:cNvPr id="0" name=""/>
        <dsp:cNvSpPr/>
      </dsp:nvSpPr>
      <dsp:spPr>
        <a:xfrm>
          <a:off x="2601612" y="2423160"/>
          <a:ext cx="237390" cy="91440"/>
        </a:xfrm>
        <a:custGeom>
          <a:avLst/>
          <a:gdLst/>
          <a:ahLst/>
          <a:cxnLst/>
          <a:rect l="0" t="0" r="0" b="0"/>
          <a:pathLst>
            <a:path>
              <a:moveTo>
                <a:pt x="0" y="45720"/>
              </a:moveTo>
              <a:lnTo>
                <a:pt x="237390" y="45720"/>
              </a:lnTo>
            </a:path>
          </a:pathLst>
        </a:custGeom>
        <a:noFill/>
        <a:ln w="9525"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713607" y="2467538"/>
        <a:ext cx="13399" cy="2682"/>
      </dsp:txXfrm>
    </dsp:sp>
    <dsp:sp modelId="{02A5FECA-E4F6-43EE-A36D-8B5CEDB33D21}">
      <dsp:nvSpPr>
        <dsp:cNvPr id="0" name=""/>
        <dsp:cNvSpPr/>
      </dsp:nvSpPr>
      <dsp:spPr>
        <a:xfrm>
          <a:off x="1438235" y="2119327"/>
          <a:ext cx="1165176" cy="699105"/>
        </a:xfrm>
        <a:prstGeom prst="rect">
          <a:avLst/>
        </a:prstGeom>
        <a:gradFill rotWithShape="0">
          <a:gsLst>
            <a:gs pos="0">
              <a:schemeClr val="accent1">
                <a:hueOff val="0"/>
                <a:satOff val="0"/>
                <a:lumOff val="0"/>
                <a:alphaOff val="0"/>
                <a:shade val="63000"/>
              </a:schemeClr>
            </a:gs>
            <a:gs pos="30000">
              <a:schemeClr val="accent1">
                <a:hueOff val="0"/>
                <a:satOff val="0"/>
                <a:lumOff val="0"/>
                <a:alphaOff val="0"/>
                <a:shade val="90000"/>
                <a:satMod val="110000"/>
              </a:schemeClr>
            </a:gs>
            <a:gs pos="45000">
              <a:schemeClr val="accent1">
                <a:hueOff val="0"/>
                <a:satOff val="0"/>
                <a:lumOff val="0"/>
                <a:alphaOff val="0"/>
                <a:shade val="100000"/>
                <a:satMod val="118000"/>
              </a:schemeClr>
            </a:gs>
            <a:gs pos="55000">
              <a:schemeClr val="accent1">
                <a:hueOff val="0"/>
                <a:satOff val="0"/>
                <a:lumOff val="0"/>
                <a:alphaOff val="0"/>
                <a:shade val="100000"/>
                <a:satMod val="118000"/>
              </a:schemeClr>
            </a:gs>
            <a:gs pos="73000">
              <a:schemeClr val="accent1">
                <a:hueOff val="0"/>
                <a:satOff val="0"/>
                <a:lumOff val="0"/>
                <a:alphaOff val="0"/>
                <a:shade val="90000"/>
                <a:satMod val="110000"/>
              </a:schemeClr>
            </a:gs>
            <a:gs pos="100000">
              <a:schemeClr val="accent1">
                <a:hueOff val="0"/>
                <a:satOff val="0"/>
                <a:lumOff val="0"/>
                <a:alphaOff val="0"/>
                <a:shade val="63000"/>
              </a:schemeClr>
            </a:gs>
          </a:gsLst>
          <a:lin ang="950000" scaled="1"/>
        </a:gradFill>
        <a:ln>
          <a:noFill/>
        </a:ln>
        <a:effectLst>
          <a:outerShdw blurRad="50800" dist="25400" dir="5400000" rotWithShape="0">
            <a:srgbClr val="000000">
              <a:alpha val="50000"/>
            </a:srgbClr>
          </a:outerShdw>
        </a:effectLst>
        <a:scene3d>
          <a:camera prst="orthographicFront" fov="0">
            <a:rot lat="0" lon="0" rev="0"/>
          </a:camera>
          <a:lightRig rig="soft" dir="t">
            <a:rot lat="0" lon="0" rev="2700000"/>
          </a:lightRig>
        </a:scene3d>
        <a:sp3d prstMaterial="matte">
          <a:bevelT w="50800" h="50800"/>
          <a:contourClr>
            <a:schemeClr val="accent1">
              <a:hueOff val="0"/>
              <a:satOff val="0"/>
              <a:lumOff val="0"/>
              <a:alphaOff val="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57095" tIns="59931" rIns="57095" bIns="59931" numCol="1" spcCol="1270" anchor="ctr" anchorCtr="0">
          <a:noAutofit/>
        </a:bodyPr>
        <a:lstStyle/>
        <a:p>
          <a:pPr marL="0" lvl="0" indent="0" algn="ctr" defTabSz="533400">
            <a:lnSpc>
              <a:spcPct val="90000"/>
            </a:lnSpc>
            <a:spcBef>
              <a:spcPct val="0"/>
            </a:spcBef>
            <a:spcAft>
              <a:spcPct val="35000"/>
            </a:spcAft>
            <a:buNone/>
          </a:pPr>
          <a:r>
            <a:rPr lang="en-US" sz="1200" kern="1200" dirty="0"/>
            <a:t>• Assessment for MASLD/MASH </a:t>
          </a:r>
        </a:p>
      </dsp:txBody>
      <dsp:txXfrm>
        <a:off x="1438235" y="2119327"/>
        <a:ext cx="1165176" cy="699105"/>
      </dsp:txXfrm>
    </dsp:sp>
    <dsp:sp modelId="{487A7177-A24E-43E9-A49E-DE6EC23FF115}">
      <dsp:nvSpPr>
        <dsp:cNvPr id="0" name=""/>
        <dsp:cNvSpPr/>
      </dsp:nvSpPr>
      <dsp:spPr>
        <a:xfrm>
          <a:off x="587656" y="2816632"/>
          <a:ext cx="2866334" cy="237390"/>
        </a:xfrm>
        <a:custGeom>
          <a:avLst/>
          <a:gdLst/>
          <a:ahLst/>
          <a:cxnLst/>
          <a:rect l="0" t="0" r="0" b="0"/>
          <a:pathLst>
            <a:path>
              <a:moveTo>
                <a:pt x="2866334" y="0"/>
              </a:moveTo>
              <a:lnTo>
                <a:pt x="2866334" y="135795"/>
              </a:lnTo>
              <a:lnTo>
                <a:pt x="0" y="135795"/>
              </a:lnTo>
              <a:lnTo>
                <a:pt x="0" y="237390"/>
              </a:lnTo>
            </a:path>
          </a:pathLst>
        </a:custGeom>
        <a:noFill/>
        <a:ln w="9525"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1948853" y="2933986"/>
        <a:ext cx="143941" cy="2682"/>
      </dsp:txXfrm>
    </dsp:sp>
    <dsp:sp modelId="{2E9AC0D8-9704-4308-B00A-BFDEF1B5AC84}">
      <dsp:nvSpPr>
        <dsp:cNvPr id="0" name=""/>
        <dsp:cNvSpPr/>
      </dsp:nvSpPr>
      <dsp:spPr>
        <a:xfrm>
          <a:off x="2871402" y="2119327"/>
          <a:ext cx="1165176" cy="699105"/>
        </a:xfrm>
        <a:prstGeom prst="rect">
          <a:avLst/>
        </a:prstGeom>
        <a:gradFill rotWithShape="0">
          <a:gsLst>
            <a:gs pos="0">
              <a:schemeClr val="accent1">
                <a:hueOff val="0"/>
                <a:satOff val="0"/>
                <a:lumOff val="0"/>
                <a:alphaOff val="0"/>
                <a:shade val="63000"/>
              </a:schemeClr>
            </a:gs>
            <a:gs pos="30000">
              <a:schemeClr val="accent1">
                <a:hueOff val="0"/>
                <a:satOff val="0"/>
                <a:lumOff val="0"/>
                <a:alphaOff val="0"/>
                <a:shade val="90000"/>
                <a:satMod val="110000"/>
              </a:schemeClr>
            </a:gs>
            <a:gs pos="45000">
              <a:schemeClr val="accent1">
                <a:hueOff val="0"/>
                <a:satOff val="0"/>
                <a:lumOff val="0"/>
                <a:alphaOff val="0"/>
                <a:shade val="100000"/>
                <a:satMod val="118000"/>
              </a:schemeClr>
            </a:gs>
            <a:gs pos="55000">
              <a:schemeClr val="accent1">
                <a:hueOff val="0"/>
                <a:satOff val="0"/>
                <a:lumOff val="0"/>
                <a:alphaOff val="0"/>
                <a:shade val="100000"/>
                <a:satMod val="118000"/>
              </a:schemeClr>
            </a:gs>
            <a:gs pos="73000">
              <a:schemeClr val="accent1">
                <a:hueOff val="0"/>
                <a:satOff val="0"/>
                <a:lumOff val="0"/>
                <a:alphaOff val="0"/>
                <a:shade val="90000"/>
                <a:satMod val="110000"/>
              </a:schemeClr>
            </a:gs>
            <a:gs pos="100000">
              <a:schemeClr val="accent1">
                <a:hueOff val="0"/>
                <a:satOff val="0"/>
                <a:lumOff val="0"/>
                <a:alphaOff val="0"/>
                <a:shade val="63000"/>
              </a:schemeClr>
            </a:gs>
          </a:gsLst>
          <a:lin ang="950000" scaled="1"/>
        </a:gradFill>
        <a:ln>
          <a:noFill/>
        </a:ln>
        <a:effectLst>
          <a:outerShdw blurRad="50800" dist="25400" dir="5400000" rotWithShape="0">
            <a:srgbClr val="000000">
              <a:alpha val="50000"/>
            </a:srgbClr>
          </a:outerShdw>
        </a:effectLst>
        <a:scene3d>
          <a:camera prst="orthographicFront" fov="0">
            <a:rot lat="0" lon="0" rev="0"/>
          </a:camera>
          <a:lightRig rig="soft" dir="t">
            <a:rot lat="0" lon="0" rev="2700000"/>
          </a:lightRig>
        </a:scene3d>
        <a:sp3d prstMaterial="matte">
          <a:bevelT w="50800" h="50800"/>
          <a:contourClr>
            <a:schemeClr val="accent1">
              <a:hueOff val="0"/>
              <a:satOff val="0"/>
              <a:lumOff val="0"/>
              <a:alphaOff val="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57095" tIns="59931" rIns="57095" bIns="59931" numCol="1" spcCol="1270" anchor="ctr" anchorCtr="0">
          <a:noAutofit/>
        </a:bodyPr>
        <a:lstStyle/>
        <a:p>
          <a:pPr marL="0" lvl="0" indent="0" algn="ctr" defTabSz="533400">
            <a:lnSpc>
              <a:spcPct val="90000"/>
            </a:lnSpc>
            <a:spcBef>
              <a:spcPct val="0"/>
            </a:spcBef>
            <a:spcAft>
              <a:spcPct val="35000"/>
            </a:spcAft>
            <a:buNone/>
          </a:pPr>
          <a:r>
            <a:rPr lang="en-US" sz="1200" kern="1200"/>
            <a:t>Goal setting </a:t>
          </a:r>
        </a:p>
      </dsp:txBody>
      <dsp:txXfrm>
        <a:off x="2871402" y="2119327"/>
        <a:ext cx="1165176" cy="699105"/>
      </dsp:txXfrm>
    </dsp:sp>
    <dsp:sp modelId="{4A3422D5-28C5-49AE-862E-EFE5D8F91015}">
      <dsp:nvSpPr>
        <dsp:cNvPr id="0" name=""/>
        <dsp:cNvSpPr/>
      </dsp:nvSpPr>
      <dsp:spPr>
        <a:xfrm>
          <a:off x="1168445" y="3390256"/>
          <a:ext cx="237390" cy="91440"/>
        </a:xfrm>
        <a:custGeom>
          <a:avLst/>
          <a:gdLst/>
          <a:ahLst/>
          <a:cxnLst/>
          <a:rect l="0" t="0" r="0" b="0"/>
          <a:pathLst>
            <a:path>
              <a:moveTo>
                <a:pt x="0" y="45720"/>
              </a:moveTo>
              <a:lnTo>
                <a:pt x="237390" y="45720"/>
              </a:lnTo>
            </a:path>
          </a:pathLst>
        </a:custGeom>
        <a:noFill/>
        <a:ln w="9525"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1280440" y="3434635"/>
        <a:ext cx="13399" cy="2682"/>
      </dsp:txXfrm>
    </dsp:sp>
    <dsp:sp modelId="{FC739110-13FB-4AEC-B3B1-E2D2AE5BFAB1}">
      <dsp:nvSpPr>
        <dsp:cNvPr id="0" name=""/>
        <dsp:cNvSpPr/>
      </dsp:nvSpPr>
      <dsp:spPr>
        <a:xfrm>
          <a:off x="5068" y="3086423"/>
          <a:ext cx="1165176" cy="699105"/>
        </a:xfrm>
        <a:prstGeom prst="rect">
          <a:avLst/>
        </a:prstGeom>
        <a:gradFill rotWithShape="0">
          <a:gsLst>
            <a:gs pos="0">
              <a:schemeClr val="accent1">
                <a:hueOff val="0"/>
                <a:satOff val="0"/>
                <a:lumOff val="0"/>
                <a:alphaOff val="0"/>
                <a:shade val="63000"/>
              </a:schemeClr>
            </a:gs>
            <a:gs pos="30000">
              <a:schemeClr val="accent1">
                <a:hueOff val="0"/>
                <a:satOff val="0"/>
                <a:lumOff val="0"/>
                <a:alphaOff val="0"/>
                <a:shade val="90000"/>
                <a:satMod val="110000"/>
              </a:schemeClr>
            </a:gs>
            <a:gs pos="45000">
              <a:schemeClr val="accent1">
                <a:hueOff val="0"/>
                <a:satOff val="0"/>
                <a:lumOff val="0"/>
                <a:alphaOff val="0"/>
                <a:shade val="100000"/>
                <a:satMod val="118000"/>
              </a:schemeClr>
            </a:gs>
            <a:gs pos="55000">
              <a:schemeClr val="accent1">
                <a:hueOff val="0"/>
                <a:satOff val="0"/>
                <a:lumOff val="0"/>
                <a:alphaOff val="0"/>
                <a:shade val="100000"/>
                <a:satMod val="118000"/>
              </a:schemeClr>
            </a:gs>
            <a:gs pos="73000">
              <a:schemeClr val="accent1">
                <a:hueOff val="0"/>
                <a:satOff val="0"/>
                <a:lumOff val="0"/>
                <a:alphaOff val="0"/>
                <a:shade val="90000"/>
                <a:satMod val="110000"/>
              </a:schemeClr>
            </a:gs>
            <a:gs pos="100000">
              <a:schemeClr val="accent1">
                <a:hueOff val="0"/>
                <a:satOff val="0"/>
                <a:lumOff val="0"/>
                <a:alphaOff val="0"/>
                <a:shade val="63000"/>
              </a:schemeClr>
            </a:gs>
          </a:gsLst>
          <a:lin ang="950000" scaled="1"/>
        </a:gradFill>
        <a:ln>
          <a:noFill/>
        </a:ln>
        <a:effectLst>
          <a:outerShdw blurRad="50800" dist="25400" dir="5400000" rotWithShape="0">
            <a:srgbClr val="000000">
              <a:alpha val="50000"/>
            </a:srgbClr>
          </a:outerShdw>
        </a:effectLst>
        <a:scene3d>
          <a:camera prst="orthographicFront" fov="0">
            <a:rot lat="0" lon="0" rev="0"/>
          </a:camera>
          <a:lightRig rig="soft" dir="t">
            <a:rot lat="0" lon="0" rev="2700000"/>
          </a:lightRig>
        </a:scene3d>
        <a:sp3d prstMaterial="matte">
          <a:bevelT w="50800" h="50800"/>
          <a:contourClr>
            <a:schemeClr val="accent1">
              <a:hueOff val="0"/>
              <a:satOff val="0"/>
              <a:lumOff val="0"/>
              <a:alphaOff val="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57095" tIns="59931" rIns="57095" bIns="59931" numCol="1" spcCol="1270" anchor="ctr" anchorCtr="0">
          <a:noAutofit/>
        </a:bodyPr>
        <a:lstStyle/>
        <a:p>
          <a:pPr marL="0" lvl="0" indent="0" algn="ctr" defTabSz="533400">
            <a:lnSpc>
              <a:spcPct val="90000"/>
            </a:lnSpc>
            <a:spcBef>
              <a:spcPct val="0"/>
            </a:spcBef>
            <a:spcAft>
              <a:spcPct val="35000"/>
            </a:spcAft>
            <a:buNone/>
          </a:pPr>
          <a:r>
            <a:rPr lang="en-US" sz="1200" kern="1200"/>
            <a:t>• Set A1C/blood glucose/time in range </a:t>
          </a:r>
        </a:p>
      </dsp:txBody>
      <dsp:txXfrm>
        <a:off x="5068" y="3086423"/>
        <a:ext cx="1165176" cy="699105"/>
      </dsp:txXfrm>
    </dsp:sp>
    <dsp:sp modelId="{A61E4D53-3C1C-4FEF-847E-BC46239632FF}">
      <dsp:nvSpPr>
        <dsp:cNvPr id="0" name=""/>
        <dsp:cNvSpPr/>
      </dsp:nvSpPr>
      <dsp:spPr>
        <a:xfrm>
          <a:off x="2601612" y="3390256"/>
          <a:ext cx="237390" cy="91440"/>
        </a:xfrm>
        <a:custGeom>
          <a:avLst/>
          <a:gdLst/>
          <a:ahLst/>
          <a:cxnLst/>
          <a:rect l="0" t="0" r="0" b="0"/>
          <a:pathLst>
            <a:path>
              <a:moveTo>
                <a:pt x="0" y="45720"/>
              </a:moveTo>
              <a:lnTo>
                <a:pt x="237390" y="45720"/>
              </a:lnTo>
            </a:path>
          </a:pathLst>
        </a:custGeom>
        <a:noFill/>
        <a:ln w="9525"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713607" y="3434635"/>
        <a:ext cx="13399" cy="2682"/>
      </dsp:txXfrm>
    </dsp:sp>
    <dsp:sp modelId="{0F71589E-79A9-46B5-923D-7C0AF893CB0C}">
      <dsp:nvSpPr>
        <dsp:cNvPr id="0" name=""/>
        <dsp:cNvSpPr/>
      </dsp:nvSpPr>
      <dsp:spPr>
        <a:xfrm>
          <a:off x="1438235" y="3086423"/>
          <a:ext cx="1165176" cy="699105"/>
        </a:xfrm>
        <a:prstGeom prst="rect">
          <a:avLst/>
        </a:prstGeom>
        <a:gradFill rotWithShape="0">
          <a:gsLst>
            <a:gs pos="0">
              <a:schemeClr val="accent1">
                <a:hueOff val="0"/>
                <a:satOff val="0"/>
                <a:lumOff val="0"/>
                <a:alphaOff val="0"/>
                <a:shade val="63000"/>
              </a:schemeClr>
            </a:gs>
            <a:gs pos="30000">
              <a:schemeClr val="accent1">
                <a:hueOff val="0"/>
                <a:satOff val="0"/>
                <a:lumOff val="0"/>
                <a:alphaOff val="0"/>
                <a:shade val="90000"/>
                <a:satMod val="110000"/>
              </a:schemeClr>
            </a:gs>
            <a:gs pos="45000">
              <a:schemeClr val="accent1">
                <a:hueOff val="0"/>
                <a:satOff val="0"/>
                <a:lumOff val="0"/>
                <a:alphaOff val="0"/>
                <a:shade val="100000"/>
                <a:satMod val="118000"/>
              </a:schemeClr>
            </a:gs>
            <a:gs pos="55000">
              <a:schemeClr val="accent1">
                <a:hueOff val="0"/>
                <a:satOff val="0"/>
                <a:lumOff val="0"/>
                <a:alphaOff val="0"/>
                <a:shade val="100000"/>
                <a:satMod val="118000"/>
              </a:schemeClr>
            </a:gs>
            <a:gs pos="73000">
              <a:schemeClr val="accent1">
                <a:hueOff val="0"/>
                <a:satOff val="0"/>
                <a:lumOff val="0"/>
                <a:alphaOff val="0"/>
                <a:shade val="90000"/>
                <a:satMod val="110000"/>
              </a:schemeClr>
            </a:gs>
            <a:gs pos="100000">
              <a:schemeClr val="accent1">
                <a:hueOff val="0"/>
                <a:satOff val="0"/>
                <a:lumOff val="0"/>
                <a:alphaOff val="0"/>
                <a:shade val="63000"/>
              </a:schemeClr>
            </a:gs>
          </a:gsLst>
          <a:lin ang="950000" scaled="1"/>
        </a:gradFill>
        <a:ln>
          <a:noFill/>
        </a:ln>
        <a:effectLst>
          <a:outerShdw blurRad="50800" dist="25400" dir="5400000" rotWithShape="0">
            <a:srgbClr val="000000">
              <a:alpha val="50000"/>
            </a:srgbClr>
          </a:outerShdw>
        </a:effectLst>
        <a:scene3d>
          <a:camera prst="orthographicFront" fov="0">
            <a:rot lat="0" lon="0" rev="0"/>
          </a:camera>
          <a:lightRig rig="soft" dir="t">
            <a:rot lat="0" lon="0" rev="2700000"/>
          </a:lightRig>
        </a:scene3d>
        <a:sp3d prstMaterial="matte">
          <a:bevelT w="50800" h="50800"/>
          <a:contourClr>
            <a:schemeClr val="accent1">
              <a:hueOff val="0"/>
              <a:satOff val="0"/>
              <a:lumOff val="0"/>
              <a:alphaOff val="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57095" tIns="59931" rIns="57095" bIns="59931" numCol="1" spcCol="1270" anchor="ctr" anchorCtr="0">
          <a:noAutofit/>
        </a:bodyPr>
        <a:lstStyle/>
        <a:p>
          <a:pPr marL="0" lvl="0" indent="0" algn="ctr" defTabSz="533400">
            <a:lnSpc>
              <a:spcPct val="90000"/>
            </a:lnSpc>
            <a:spcBef>
              <a:spcPct val="0"/>
            </a:spcBef>
            <a:spcAft>
              <a:spcPct val="35000"/>
            </a:spcAft>
            <a:buNone/>
          </a:pPr>
          <a:r>
            <a:rPr lang="en-US" sz="1200" kern="1200"/>
            <a:t>• If hypertension is present, establish blood pressure goal </a:t>
          </a:r>
        </a:p>
      </dsp:txBody>
      <dsp:txXfrm>
        <a:off x="1438235" y="3086423"/>
        <a:ext cx="1165176" cy="699105"/>
      </dsp:txXfrm>
    </dsp:sp>
    <dsp:sp modelId="{29EC1C6A-2F07-4654-ABE0-E872CF017AD1}">
      <dsp:nvSpPr>
        <dsp:cNvPr id="0" name=""/>
        <dsp:cNvSpPr/>
      </dsp:nvSpPr>
      <dsp:spPr>
        <a:xfrm>
          <a:off x="587656" y="3783729"/>
          <a:ext cx="2866334" cy="237390"/>
        </a:xfrm>
        <a:custGeom>
          <a:avLst/>
          <a:gdLst/>
          <a:ahLst/>
          <a:cxnLst/>
          <a:rect l="0" t="0" r="0" b="0"/>
          <a:pathLst>
            <a:path>
              <a:moveTo>
                <a:pt x="2866334" y="0"/>
              </a:moveTo>
              <a:lnTo>
                <a:pt x="2866334" y="135795"/>
              </a:lnTo>
              <a:lnTo>
                <a:pt x="0" y="135795"/>
              </a:lnTo>
              <a:lnTo>
                <a:pt x="0" y="237390"/>
              </a:lnTo>
            </a:path>
          </a:pathLst>
        </a:custGeom>
        <a:noFill/>
        <a:ln w="9525"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1948853" y="3901083"/>
        <a:ext cx="143941" cy="2682"/>
      </dsp:txXfrm>
    </dsp:sp>
    <dsp:sp modelId="{EFB316D5-3056-4F08-B80A-72842F7DA088}">
      <dsp:nvSpPr>
        <dsp:cNvPr id="0" name=""/>
        <dsp:cNvSpPr/>
      </dsp:nvSpPr>
      <dsp:spPr>
        <a:xfrm>
          <a:off x="2871402" y="3086423"/>
          <a:ext cx="1165176" cy="699105"/>
        </a:xfrm>
        <a:prstGeom prst="rect">
          <a:avLst/>
        </a:prstGeom>
        <a:gradFill rotWithShape="0">
          <a:gsLst>
            <a:gs pos="0">
              <a:schemeClr val="accent1">
                <a:hueOff val="0"/>
                <a:satOff val="0"/>
                <a:lumOff val="0"/>
                <a:alphaOff val="0"/>
                <a:shade val="63000"/>
              </a:schemeClr>
            </a:gs>
            <a:gs pos="30000">
              <a:schemeClr val="accent1">
                <a:hueOff val="0"/>
                <a:satOff val="0"/>
                <a:lumOff val="0"/>
                <a:alphaOff val="0"/>
                <a:shade val="90000"/>
                <a:satMod val="110000"/>
              </a:schemeClr>
            </a:gs>
            <a:gs pos="45000">
              <a:schemeClr val="accent1">
                <a:hueOff val="0"/>
                <a:satOff val="0"/>
                <a:lumOff val="0"/>
                <a:alphaOff val="0"/>
                <a:shade val="100000"/>
                <a:satMod val="118000"/>
              </a:schemeClr>
            </a:gs>
            <a:gs pos="55000">
              <a:schemeClr val="accent1">
                <a:hueOff val="0"/>
                <a:satOff val="0"/>
                <a:lumOff val="0"/>
                <a:alphaOff val="0"/>
                <a:shade val="100000"/>
                <a:satMod val="118000"/>
              </a:schemeClr>
            </a:gs>
            <a:gs pos="73000">
              <a:schemeClr val="accent1">
                <a:hueOff val="0"/>
                <a:satOff val="0"/>
                <a:lumOff val="0"/>
                <a:alphaOff val="0"/>
                <a:shade val="90000"/>
                <a:satMod val="110000"/>
              </a:schemeClr>
            </a:gs>
            <a:gs pos="100000">
              <a:schemeClr val="accent1">
                <a:hueOff val="0"/>
                <a:satOff val="0"/>
                <a:lumOff val="0"/>
                <a:alphaOff val="0"/>
                <a:shade val="63000"/>
              </a:schemeClr>
            </a:gs>
          </a:gsLst>
          <a:lin ang="950000" scaled="1"/>
        </a:gradFill>
        <a:ln>
          <a:noFill/>
        </a:ln>
        <a:effectLst>
          <a:outerShdw blurRad="50800" dist="25400" dir="5400000" rotWithShape="0">
            <a:srgbClr val="000000">
              <a:alpha val="50000"/>
            </a:srgbClr>
          </a:outerShdw>
        </a:effectLst>
        <a:scene3d>
          <a:camera prst="orthographicFront" fov="0">
            <a:rot lat="0" lon="0" rev="0"/>
          </a:camera>
          <a:lightRig rig="soft" dir="t">
            <a:rot lat="0" lon="0" rev="2700000"/>
          </a:lightRig>
        </a:scene3d>
        <a:sp3d prstMaterial="matte">
          <a:bevelT w="50800" h="50800"/>
          <a:contourClr>
            <a:schemeClr val="accent1">
              <a:hueOff val="0"/>
              <a:satOff val="0"/>
              <a:lumOff val="0"/>
              <a:alphaOff val="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57095" tIns="59931" rIns="57095" bIns="59931" numCol="1" spcCol="1270" anchor="ctr" anchorCtr="0">
          <a:noAutofit/>
        </a:bodyPr>
        <a:lstStyle/>
        <a:p>
          <a:pPr marL="0" lvl="0" indent="0" algn="ctr" defTabSz="533400">
            <a:lnSpc>
              <a:spcPct val="90000"/>
            </a:lnSpc>
            <a:spcBef>
              <a:spcPct val="0"/>
            </a:spcBef>
            <a:spcAft>
              <a:spcPct val="35000"/>
            </a:spcAft>
            <a:buNone/>
          </a:pPr>
          <a:r>
            <a:rPr lang="en-US" sz="1200" kern="1200"/>
            <a:t>• Weight management and physical activity goals </a:t>
          </a:r>
        </a:p>
      </dsp:txBody>
      <dsp:txXfrm>
        <a:off x="2871402" y="3086423"/>
        <a:ext cx="1165176" cy="699105"/>
      </dsp:txXfrm>
    </dsp:sp>
    <dsp:sp modelId="{3AE7B924-5E63-44AD-9419-D45E8B031FD1}">
      <dsp:nvSpPr>
        <dsp:cNvPr id="0" name=""/>
        <dsp:cNvSpPr/>
      </dsp:nvSpPr>
      <dsp:spPr>
        <a:xfrm>
          <a:off x="5068" y="4053519"/>
          <a:ext cx="1165176" cy="699105"/>
        </a:xfrm>
        <a:prstGeom prst="rect">
          <a:avLst/>
        </a:prstGeom>
        <a:gradFill rotWithShape="0">
          <a:gsLst>
            <a:gs pos="0">
              <a:schemeClr val="accent1">
                <a:hueOff val="0"/>
                <a:satOff val="0"/>
                <a:lumOff val="0"/>
                <a:alphaOff val="0"/>
                <a:shade val="63000"/>
              </a:schemeClr>
            </a:gs>
            <a:gs pos="30000">
              <a:schemeClr val="accent1">
                <a:hueOff val="0"/>
                <a:satOff val="0"/>
                <a:lumOff val="0"/>
                <a:alphaOff val="0"/>
                <a:shade val="90000"/>
                <a:satMod val="110000"/>
              </a:schemeClr>
            </a:gs>
            <a:gs pos="45000">
              <a:schemeClr val="accent1">
                <a:hueOff val="0"/>
                <a:satOff val="0"/>
                <a:lumOff val="0"/>
                <a:alphaOff val="0"/>
                <a:shade val="100000"/>
                <a:satMod val="118000"/>
              </a:schemeClr>
            </a:gs>
            <a:gs pos="55000">
              <a:schemeClr val="accent1">
                <a:hueOff val="0"/>
                <a:satOff val="0"/>
                <a:lumOff val="0"/>
                <a:alphaOff val="0"/>
                <a:shade val="100000"/>
                <a:satMod val="118000"/>
              </a:schemeClr>
            </a:gs>
            <a:gs pos="73000">
              <a:schemeClr val="accent1">
                <a:hueOff val="0"/>
                <a:satOff val="0"/>
                <a:lumOff val="0"/>
                <a:alphaOff val="0"/>
                <a:shade val="90000"/>
                <a:satMod val="110000"/>
              </a:schemeClr>
            </a:gs>
            <a:gs pos="100000">
              <a:schemeClr val="accent1">
                <a:hueOff val="0"/>
                <a:satOff val="0"/>
                <a:lumOff val="0"/>
                <a:alphaOff val="0"/>
                <a:shade val="63000"/>
              </a:schemeClr>
            </a:gs>
          </a:gsLst>
          <a:lin ang="950000" scaled="1"/>
        </a:gradFill>
        <a:ln>
          <a:noFill/>
        </a:ln>
        <a:effectLst>
          <a:outerShdw blurRad="50800" dist="25400" dir="5400000" rotWithShape="0">
            <a:srgbClr val="000000">
              <a:alpha val="50000"/>
            </a:srgbClr>
          </a:outerShdw>
        </a:effectLst>
        <a:scene3d>
          <a:camera prst="orthographicFront" fov="0">
            <a:rot lat="0" lon="0" rev="0"/>
          </a:camera>
          <a:lightRig rig="soft" dir="t">
            <a:rot lat="0" lon="0" rev="2700000"/>
          </a:lightRig>
        </a:scene3d>
        <a:sp3d prstMaterial="matte">
          <a:bevelT w="50800" h="50800"/>
          <a:contourClr>
            <a:schemeClr val="accent1">
              <a:hueOff val="0"/>
              <a:satOff val="0"/>
              <a:lumOff val="0"/>
              <a:alphaOff val="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57095" tIns="59931" rIns="57095" bIns="59931" numCol="1" spcCol="1270" anchor="ctr" anchorCtr="0">
          <a:noAutofit/>
        </a:bodyPr>
        <a:lstStyle/>
        <a:p>
          <a:pPr marL="0" lvl="0" indent="0" algn="ctr" defTabSz="533400">
            <a:lnSpc>
              <a:spcPct val="90000"/>
            </a:lnSpc>
            <a:spcBef>
              <a:spcPct val="0"/>
            </a:spcBef>
            <a:spcAft>
              <a:spcPct val="35000"/>
            </a:spcAft>
            <a:buNone/>
          </a:pPr>
          <a:r>
            <a:rPr lang="en-US" sz="1200" kern="1200"/>
            <a:t>• Diabetes self-management goals </a:t>
          </a:r>
        </a:p>
      </dsp:txBody>
      <dsp:txXfrm>
        <a:off x="5068" y="4053519"/>
        <a:ext cx="1165176" cy="699105"/>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14E4A98-754C-42D7-8AC1-9201DA9E6EDB}">
      <dsp:nvSpPr>
        <dsp:cNvPr id="0" name=""/>
        <dsp:cNvSpPr/>
      </dsp:nvSpPr>
      <dsp:spPr>
        <a:xfrm>
          <a:off x="0" y="122579"/>
          <a:ext cx="4041648" cy="772200"/>
        </a:xfrm>
        <a:prstGeom prst="roundRect">
          <a:avLst/>
        </a:prstGeom>
        <a:solidFill>
          <a:srgbClr val="A725A7"/>
        </a:solidFill>
        <a:ln>
          <a:noFill/>
        </a:ln>
        <a:effectLst>
          <a:outerShdw blurRad="50800" dist="43000" dir="5400000" rotWithShape="0">
            <a:srgbClr val="000000">
              <a:alpha val="40000"/>
            </a:srgbClr>
          </a:outerShdw>
        </a:effectLst>
        <a:scene3d>
          <a:camera prst="orthographicFront" fov="0">
            <a:rot lat="0" lon="0" rev="0"/>
          </a:camera>
          <a:lightRig rig="balanced" dir="t">
            <a:rot lat="0" lon="0" rev="0"/>
          </a:lightRig>
        </a:scene3d>
        <a:sp3d prstMaterial="matte">
          <a:bevelT w="0" h="0"/>
          <a:contourClr>
            <a:schemeClr val="accent2">
              <a:hueOff val="0"/>
              <a:satOff val="0"/>
              <a:lumOff val="0"/>
              <a:alphaOff val="0"/>
              <a:tint val="100000"/>
              <a:shade val="100000"/>
              <a:hueMod val="100000"/>
              <a:satMod val="100000"/>
            </a:schemeClr>
          </a:contourClr>
        </a:sp3d>
      </dsp:spPr>
      <dsp:style>
        <a:lnRef idx="0">
          <a:scrgbClr r="0" g="0" b="0"/>
        </a:lnRef>
        <a:fillRef idx="3">
          <a:scrgbClr r="0" g="0" b="0"/>
        </a:fillRef>
        <a:effectRef idx="2">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l" defTabSz="1466850">
            <a:lnSpc>
              <a:spcPct val="90000"/>
            </a:lnSpc>
            <a:spcBef>
              <a:spcPct val="0"/>
            </a:spcBef>
            <a:spcAft>
              <a:spcPct val="35000"/>
            </a:spcAft>
            <a:buNone/>
          </a:pPr>
          <a:r>
            <a:rPr lang="en-US" sz="3300" kern="1200"/>
            <a:t>Meter</a:t>
          </a:r>
        </a:p>
      </dsp:txBody>
      <dsp:txXfrm>
        <a:off x="37696" y="160275"/>
        <a:ext cx="3966256" cy="696808"/>
      </dsp:txXfrm>
    </dsp:sp>
    <dsp:sp modelId="{FC7514E2-8989-4B46-AA52-E0A60CC36169}">
      <dsp:nvSpPr>
        <dsp:cNvPr id="0" name=""/>
        <dsp:cNvSpPr/>
      </dsp:nvSpPr>
      <dsp:spPr>
        <a:xfrm>
          <a:off x="0" y="894779"/>
          <a:ext cx="4041648" cy="5464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322" tIns="41910" rIns="234696" bIns="41910" numCol="1" spcCol="1270" anchor="t" anchorCtr="0">
          <a:noAutofit/>
        </a:bodyPr>
        <a:lstStyle/>
        <a:p>
          <a:pPr marL="228600" lvl="1" indent="-228600" algn="l" defTabSz="1155700">
            <a:lnSpc>
              <a:spcPct val="90000"/>
            </a:lnSpc>
            <a:spcBef>
              <a:spcPct val="0"/>
            </a:spcBef>
            <a:spcAft>
              <a:spcPct val="20000"/>
            </a:spcAft>
            <a:buChar char="•"/>
          </a:pPr>
          <a:r>
            <a:rPr lang="en-US" sz="2600" kern="1200"/>
            <a:t>Strips that aren’t expired?</a:t>
          </a:r>
        </a:p>
      </dsp:txBody>
      <dsp:txXfrm>
        <a:off x="0" y="894779"/>
        <a:ext cx="4041648" cy="546480"/>
      </dsp:txXfrm>
    </dsp:sp>
    <dsp:sp modelId="{445FAFFC-22D0-4EE0-9CE6-CEE1E6F0A530}">
      <dsp:nvSpPr>
        <dsp:cNvPr id="0" name=""/>
        <dsp:cNvSpPr/>
      </dsp:nvSpPr>
      <dsp:spPr>
        <a:xfrm>
          <a:off x="0" y="1441259"/>
          <a:ext cx="4041648" cy="772200"/>
        </a:xfrm>
        <a:prstGeom prst="roundRect">
          <a:avLst/>
        </a:prstGeom>
        <a:solidFill>
          <a:schemeClr val="accent3">
            <a:lumMod val="75000"/>
          </a:schemeClr>
        </a:solidFill>
        <a:ln>
          <a:noFill/>
        </a:ln>
        <a:effectLst>
          <a:outerShdw blurRad="50800" dist="43000" dir="5400000" rotWithShape="0">
            <a:srgbClr val="000000">
              <a:alpha val="40000"/>
            </a:srgbClr>
          </a:outerShdw>
        </a:effectLst>
        <a:scene3d>
          <a:camera prst="orthographicFront" fov="0">
            <a:rot lat="0" lon="0" rev="0"/>
          </a:camera>
          <a:lightRig rig="balanced" dir="t">
            <a:rot lat="0" lon="0" rev="0"/>
          </a:lightRig>
        </a:scene3d>
        <a:sp3d prstMaterial="matte">
          <a:bevelT w="0" h="0"/>
          <a:contourClr>
            <a:schemeClr val="accent2">
              <a:hueOff val="0"/>
              <a:satOff val="0"/>
              <a:lumOff val="0"/>
              <a:alphaOff val="0"/>
              <a:tint val="100000"/>
              <a:shade val="100000"/>
              <a:hueMod val="100000"/>
              <a:satMod val="100000"/>
            </a:schemeClr>
          </a:contourClr>
        </a:sp3d>
      </dsp:spPr>
      <dsp:style>
        <a:lnRef idx="0">
          <a:scrgbClr r="0" g="0" b="0"/>
        </a:lnRef>
        <a:fillRef idx="3">
          <a:scrgbClr r="0" g="0" b="0"/>
        </a:fillRef>
        <a:effectRef idx="2">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l" defTabSz="1466850">
            <a:lnSpc>
              <a:spcPct val="90000"/>
            </a:lnSpc>
            <a:spcBef>
              <a:spcPct val="0"/>
            </a:spcBef>
            <a:spcAft>
              <a:spcPct val="35000"/>
            </a:spcAft>
            <a:buNone/>
          </a:pPr>
          <a:r>
            <a:rPr lang="en-US" sz="3300" kern="1200" dirty="0"/>
            <a:t>List of Meds</a:t>
          </a:r>
        </a:p>
      </dsp:txBody>
      <dsp:txXfrm>
        <a:off x="37696" y="1478955"/>
        <a:ext cx="3966256" cy="696808"/>
      </dsp:txXfrm>
    </dsp:sp>
    <dsp:sp modelId="{A83D165A-EB93-44BA-B864-5DFFB5530403}">
      <dsp:nvSpPr>
        <dsp:cNvPr id="0" name=""/>
        <dsp:cNvSpPr/>
      </dsp:nvSpPr>
      <dsp:spPr>
        <a:xfrm>
          <a:off x="0" y="2308500"/>
          <a:ext cx="4041648" cy="772200"/>
        </a:xfrm>
        <a:prstGeom prst="roundRect">
          <a:avLst/>
        </a:prstGeom>
        <a:solidFill>
          <a:schemeClr val="bg2">
            <a:lumMod val="50000"/>
          </a:schemeClr>
        </a:solidFill>
        <a:ln>
          <a:noFill/>
        </a:ln>
        <a:effectLst>
          <a:outerShdw blurRad="50800" dist="43000" dir="5400000" rotWithShape="0">
            <a:srgbClr val="000000">
              <a:alpha val="40000"/>
            </a:srgbClr>
          </a:outerShdw>
        </a:effectLst>
        <a:scene3d>
          <a:camera prst="orthographicFront" fov="0">
            <a:rot lat="0" lon="0" rev="0"/>
          </a:camera>
          <a:lightRig rig="balanced" dir="t">
            <a:rot lat="0" lon="0" rev="0"/>
          </a:lightRig>
        </a:scene3d>
        <a:sp3d prstMaterial="matte">
          <a:bevelT w="0" h="0"/>
          <a:contourClr>
            <a:schemeClr val="accent2">
              <a:hueOff val="0"/>
              <a:satOff val="0"/>
              <a:lumOff val="0"/>
              <a:alphaOff val="0"/>
              <a:tint val="100000"/>
              <a:shade val="100000"/>
              <a:hueMod val="100000"/>
              <a:satMod val="100000"/>
            </a:schemeClr>
          </a:contourClr>
        </a:sp3d>
      </dsp:spPr>
      <dsp:style>
        <a:lnRef idx="0">
          <a:scrgbClr r="0" g="0" b="0"/>
        </a:lnRef>
        <a:fillRef idx="3">
          <a:scrgbClr r="0" g="0" b="0"/>
        </a:fillRef>
        <a:effectRef idx="2">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l" defTabSz="1466850">
            <a:lnSpc>
              <a:spcPct val="90000"/>
            </a:lnSpc>
            <a:spcBef>
              <a:spcPct val="0"/>
            </a:spcBef>
            <a:spcAft>
              <a:spcPct val="35000"/>
            </a:spcAft>
            <a:buNone/>
          </a:pPr>
          <a:r>
            <a:rPr lang="en-US" sz="3300" kern="1200" dirty="0"/>
            <a:t>Plan for Lows</a:t>
          </a:r>
        </a:p>
      </dsp:txBody>
      <dsp:txXfrm>
        <a:off x="37696" y="2346196"/>
        <a:ext cx="3966256" cy="696808"/>
      </dsp:txXfrm>
    </dsp:sp>
    <dsp:sp modelId="{369323F5-A809-44DE-8643-DDA7CD4E6C0C}">
      <dsp:nvSpPr>
        <dsp:cNvPr id="0" name=""/>
        <dsp:cNvSpPr/>
      </dsp:nvSpPr>
      <dsp:spPr>
        <a:xfrm>
          <a:off x="0" y="3175740"/>
          <a:ext cx="4041648" cy="772200"/>
        </a:xfrm>
        <a:prstGeom prst="roundRect">
          <a:avLst/>
        </a:prstGeom>
        <a:solidFill>
          <a:schemeClr val="accent1"/>
        </a:solidFill>
        <a:ln>
          <a:noFill/>
        </a:ln>
        <a:effectLst>
          <a:outerShdw blurRad="50800" dist="43000" dir="5400000" rotWithShape="0">
            <a:srgbClr val="000000">
              <a:alpha val="40000"/>
            </a:srgbClr>
          </a:outerShdw>
        </a:effectLst>
        <a:scene3d>
          <a:camera prst="orthographicFront" fov="0">
            <a:rot lat="0" lon="0" rev="0"/>
          </a:camera>
          <a:lightRig rig="balanced" dir="t">
            <a:rot lat="0" lon="0" rev="0"/>
          </a:lightRig>
        </a:scene3d>
        <a:sp3d prstMaterial="matte">
          <a:bevelT w="0" h="0"/>
          <a:contourClr>
            <a:schemeClr val="accent2">
              <a:hueOff val="0"/>
              <a:satOff val="0"/>
              <a:lumOff val="0"/>
              <a:alphaOff val="0"/>
              <a:tint val="100000"/>
              <a:shade val="100000"/>
              <a:hueMod val="100000"/>
              <a:satMod val="100000"/>
            </a:schemeClr>
          </a:contourClr>
        </a:sp3d>
      </dsp:spPr>
      <dsp:style>
        <a:lnRef idx="0">
          <a:scrgbClr r="0" g="0" b="0"/>
        </a:lnRef>
        <a:fillRef idx="3">
          <a:scrgbClr r="0" g="0" b="0"/>
        </a:fillRef>
        <a:effectRef idx="2">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l" defTabSz="1466850">
            <a:lnSpc>
              <a:spcPct val="90000"/>
            </a:lnSpc>
            <a:spcBef>
              <a:spcPct val="0"/>
            </a:spcBef>
            <a:spcAft>
              <a:spcPct val="35000"/>
            </a:spcAft>
            <a:buNone/>
          </a:pPr>
          <a:r>
            <a:rPr lang="en-US" sz="3300" kern="1200" dirty="0"/>
            <a:t>Emergency Plan</a:t>
          </a:r>
        </a:p>
      </dsp:txBody>
      <dsp:txXfrm>
        <a:off x="37696" y="3213436"/>
        <a:ext cx="3966256" cy="696808"/>
      </dsp:txXfrm>
    </dsp:sp>
    <dsp:sp modelId="{CFEC2DCD-92A3-4A46-9C0D-4BA287297EB2}">
      <dsp:nvSpPr>
        <dsp:cNvPr id="0" name=""/>
        <dsp:cNvSpPr/>
      </dsp:nvSpPr>
      <dsp:spPr>
        <a:xfrm>
          <a:off x="0" y="4042980"/>
          <a:ext cx="4041648" cy="772200"/>
        </a:xfrm>
        <a:prstGeom prst="roundRect">
          <a:avLst/>
        </a:prstGeom>
        <a:solidFill>
          <a:srgbClr val="C00000"/>
        </a:solidFill>
        <a:ln>
          <a:noFill/>
        </a:ln>
        <a:effectLst>
          <a:outerShdw blurRad="50800" dist="43000" dir="5400000" rotWithShape="0">
            <a:srgbClr val="000000">
              <a:alpha val="40000"/>
            </a:srgbClr>
          </a:outerShdw>
        </a:effectLst>
        <a:scene3d>
          <a:camera prst="orthographicFront" fov="0">
            <a:rot lat="0" lon="0" rev="0"/>
          </a:camera>
          <a:lightRig rig="balanced" dir="t">
            <a:rot lat="0" lon="0" rev="0"/>
          </a:lightRig>
        </a:scene3d>
        <a:sp3d prstMaterial="matte">
          <a:bevelT w="0" h="0"/>
          <a:contourClr>
            <a:schemeClr val="accent2">
              <a:hueOff val="0"/>
              <a:satOff val="0"/>
              <a:lumOff val="0"/>
              <a:alphaOff val="0"/>
              <a:tint val="100000"/>
              <a:shade val="100000"/>
              <a:hueMod val="100000"/>
              <a:satMod val="100000"/>
            </a:schemeClr>
          </a:contourClr>
        </a:sp3d>
      </dsp:spPr>
      <dsp:style>
        <a:lnRef idx="0">
          <a:scrgbClr r="0" g="0" b="0"/>
        </a:lnRef>
        <a:fillRef idx="3">
          <a:scrgbClr r="0" g="0" b="0"/>
        </a:fillRef>
        <a:effectRef idx="2">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l" defTabSz="1466850">
            <a:lnSpc>
              <a:spcPct val="90000"/>
            </a:lnSpc>
            <a:spcBef>
              <a:spcPct val="0"/>
            </a:spcBef>
            <a:spcAft>
              <a:spcPct val="35000"/>
            </a:spcAft>
            <a:buNone/>
          </a:pPr>
          <a:r>
            <a:rPr lang="en-US" sz="3300" kern="1200"/>
            <a:t>Power back-up</a:t>
          </a:r>
        </a:p>
      </dsp:txBody>
      <dsp:txXfrm>
        <a:off x="37696" y="4080676"/>
        <a:ext cx="3966256" cy="696808"/>
      </dsp:txXfrm>
    </dsp:sp>
  </dsp:spTree>
</dsp:drawing>
</file>

<file path=ppt/diagrams/layout1.xml><?xml version="1.0" encoding="utf-8"?>
<dgm:layoutDef xmlns:dgm="http://schemas.openxmlformats.org/drawingml/2006/diagram" xmlns:a="http://schemas.openxmlformats.org/drawingml/2006/main" uniqueId="urn:microsoft.com/office/officeart/2005/8/layout/hList7#1">
  <dgm:title val=""/>
  <dgm:desc val=""/>
  <dgm:catLst>
    <dgm:cat type="list" pri="12000"/>
    <dgm:cat type="process" pri="20000"/>
    <dgm:cat type="relationship" pri="14000"/>
    <dgm:cat type="convert" pri="8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10.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1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12.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14.xml><?xml version="1.0" encoding="utf-8"?>
<dgm:layoutDef xmlns:dgm="http://schemas.openxmlformats.org/drawingml/2006/diagram" xmlns:a="http://schemas.openxmlformats.org/drawingml/2006/main" uniqueId="urn:microsoft.com/office/officeart/2005/8/layout/matrix2">
  <dgm:title val=""/>
  <dgm:desc val=""/>
  <dgm:catLst>
    <dgm:cat type="matrix" pri="3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primFontSz" for="ch" ptType="node" op="equ" val="65"/>
          <dgm:constr type="w" for="ch" forName="axisShape" refType="w"/>
          <dgm:constr type="h" for="ch" forName="axisShape" refType="h"/>
          <dgm:constr type="w" for="ch" forName="rect1" refType="w" fact="0.4"/>
          <dgm:constr type="h" for="ch" forName="rect1" refType="w" fact="0.4"/>
          <dgm:constr type="l" for="ch" forName="rect1" refType="w" fact="0.065"/>
          <dgm:constr type="t" for="ch" forName="rect1" refType="h" fact="0.065"/>
          <dgm:constr type="w" for="ch" forName="rect2" refType="w" fact="0.4"/>
          <dgm:constr type="h" for="ch" forName="rect2" refType="h" fact="0.4"/>
          <dgm:constr type="r" for="ch" forName="rect2" refType="w" fact="0.935"/>
          <dgm:constr type="t" for="ch" forName="rect2" refType="h" fact="0.065"/>
          <dgm:constr type="w" for="ch" forName="rect3" refType="w" fact="0.4"/>
          <dgm:constr type="h" for="ch" forName="rect3" refType="w" fact="0.4"/>
          <dgm:constr type="l" for="ch" forName="rect3" refType="w" fact="0.065"/>
          <dgm:constr type="b" for="ch" forName="rect3" refType="h" fact="0.935"/>
          <dgm:constr type="w" for="ch" forName="rect4" refType="w" fact="0.4"/>
          <dgm:constr type="h" for="ch" forName="rect4" refType="h" fact="0.4"/>
          <dgm:constr type="r" for="ch" forName="rect4" refType="w" fact="0.935"/>
          <dgm:constr type="b" for="ch" forName="rect4" refType="h" fact="0.935"/>
        </dgm:constrLst>
      </dgm:if>
      <dgm:else name="Name2">
        <dgm:constrLst>
          <dgm:constr type="primFontSz" for="ch" ptType="node" op="equ" val="65"/>
          <dgm:constr type="w" for="ch" forName="axisShape" refType="w"/>
          <dgm:constr type="h" for="ch" forName="axisShape" refType="h"/>
          <dgm:constr type="w" for="ch" forName="rect1" refType="w" fact="0.4"/>
          <dgm:constr type="h" for="ch" forName="rect1" refType="w" fact="0.4"/>
          <dgm:constr type="r" for="ch" forName="rect1" refType="w" fact="0.935"/>
          <dgm:constr type="t" for="ch" forName="rect1" refType="h" fact="0.065"/>
          <dgm:constr type="w" for="ch" forName="rect2" refType="w" fact="0.4"/>
          <dgm:constr type="h" for="ch" forName="rect2" refType="h" fact="0.4"/>
          <dgm:constr type="l" for="ch" forName="rect2" refType="w" fact="0.065"/>
          <dgm:constr type="t" for="ch" forName="rect2" refType="h" fact="0.065"/>
          <dgm:constr type="w" for="ch" forName="rect3" refType="w" fact="0.4"/>
          <dgm:constr type="h" for="ch" forName="rect3" refType="w" fact="0.4"/>
          <dgm:constr type="r" for="ch" forName="rect3" refType="w" fact="0.935"/>
          <dgm:constr type="b" for="ch" forName="rect3" refType="h" fact="0.935"/>
          <dgm:constr type="w" for="ch" forName="rect4" refType="w" fact="0.4"/>
          <dgm:constr type="h" for="ch" forName="rect4" refType="h" fact="0.4"/>
          <dgm:constr type="l" for="ch" forName="rect4" refType="w" fact="0.065"/>
          <dgm:constr type="b" for="ch" forName="rect4" refType="h" fact="0.935"/>
        </dgm:constrLst>
      </dgm:else>
    </dgm:choose>
    <dgm:ruleLst/>
    <dgm:choose name="Name3">
      <dgm:if name="Name4" axis="ch" ptType="node" func="cnt" op="gte" val="1">
        <dgm:layoutNode name="axisShape" styleLbl="bgShp">
          <dgm:alg type="sp"/>
          <dgm:shape xmlns:r="http://schemas.openxmlformats.org/officeDocument/2006/relationships" type="quadArrow" r:blip="">
            <dgm:adjLst>
              <dgm:adj idx="1" val="0.02"/>
              <dgm:adj idx="2" val="0.04"/>
              <dgm:adj idx="3" val="0.05"/>
            </dgm:adjLst>
          </dgm:shape>
          <dgm:presOf/>
          <dgm:constrLst/>
          <dgm:ruleLst/>
        </dgm:layoutNode>
        <dgm:layoutNode name="rect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rect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rect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rect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16/7/layout/RepeatingBendingProcessNew">
  <dgm:title val="Repeating Bending Process New"/>
  <dgm:desc val=""/>
  <dgm:catLst>
    <dgm:cat type="process" pri="5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 type="tMarg" refType="h" fact="0.243"/>
          <dgm:constr type="bMarg" refType="h" fact="0.243"/>
          <dgm:constr type="lMarg" refType="w" fact="0.1389"/>
          <dgm:constr type="rMarg" refType="w" fact="0.1389"/>
        </dgm:constrLst>
        <dgm:ruleLst>
          <dgm:rule type="primFontSz" val="12"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 name="Slide Number Placeholder 4"/>
          <p:cNvSpPr>
            <a:spLocks noGrp="1"/>
          </p:cNvSpPr>
          <p:nvPr>
            <p:ph type="sldNum" sz="quarter" idx="3"/>
          </p:nvPr>
        </p:nvSpPr>
        <p:spPr>
          <a:xfrm>
            <a:off x="5867401" y="8905689"/>
            <a:ext cx="965199" cy="481726"/>
          </a:xfrm>
          <a:prstGeom prst="rect">
            <a:avLst/>
          </a:prstGeom>
        </p:spPr>
        <p:txBody>
          <a:bodyPr vert="horz" lIns="96647" tIns="48324" rIns="96647" bIns="48324" rtlCol="0" anchor="b"/>
          <a:lstStyle>
            <a:lvl1pPr algn="r">
              <a:defRPr sz="1300"/>
            </a:lvl1pPr>
          </a:lstStyle>
          <a:p>
            <a:pPr algn="l"/>
            <a:r>
              <a:rPr lang="en-US" sz="1200" dirty="0"/>
              <a:t>Page </a:t>
            </a:r>
            <a:fld id="{DB11F317-1706-48D2-BEDD-4D721C357930}" type="slidenum">
              <a:rPr lang="en-US" sz="1200"/>
              <a:pPr algn="l"/>
              <a:t>‹#›</a:t>
            </a:fld>
            <a:endParaRPr lang="en-US" sz="1200" dirty="0"/>
          </a:p>
        </p:txBody>
      </p:sp>
      <p:sp>
        <p:nvSpPr>
          <p:cNvPr id="6" name="Text Box 264"/>
          <p:cNvSpPr txBox="1">
            <a:spLocks noChangeArrowheads="1"/>
          </p:cNvSpPr>
          <p:nvPr/>
        </p:nvSpPr>
        <p:spPr bwMode="auto">
          <a:xfrm>
            <a:off x="457200" y="9109146"/>
            <a:ext cx="5394960" cy="287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96647" tIns="48324" rIns="96647" bIns="48324">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200" dirty="0">
                <a:latin typeface="Calibri" panose="020F0502020204030204" pitchFamily="34" charset="0"/>
              </a:rPr>
              <a:t>© Copyright 1999-2025, Diabetes Education Services     www.DiabetesEd.net</a:t>
            </a:r>
          </a:p>
        </p:txBody>
      </p:sp>
    </p:spTree>
    <p:extLst>
      <p:ext uri="{BB962C8B-B14F-4D97-AF65-F5344CB8AC3E}">
        <p14:creationId xmlns:p14="http://schemas.microsoft.com/office/powerpoint/2010/main" val="1001536566"/>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5-04T15:42:02.335"/>
    </inkml:context>
    <inkml:brush xml:id="br0">
      <inkml:brushProperty name="width" value="0.2" units="cm"/>
      <inkml:brushProperty name="height" value="0.4" units="cm"/>
      <inkml:brushProperty name="color" value="#FFFC00"/>
      <inkml:brushProperty name="tip" value="rectangle"/>
      <inkml:brushProperty name="rasterOp" value="maskPen"/>
      <inkml:brushProperty name="ignorePressure" value="1"/>
    </inkml:brush>
  </inkml:definitions>
  <inkml:trace contextRef="#ctx0" brushRef="#br0">1 371,'596'-18,"-307"-4,-264 18,0 0,34-13,-3 2,19-2,117-33,159-75,-287 108,-53 16,0-1,-1-1,1 0,-1-1,1 0,-1 0,0-1,12-8,-14 7,0 1,1 0,-1 1,1 0,0 0,0 1,0 0,0 0,1 1,-1 1,1-1,-1 1,1 1,-1 0,19 2,-26-1,0-1,0 1,0 0,1-1,-1 1,0 0,0 0,0 0,-1 1,1-1,0 0,0 1,0-1,-1 1,1 0,-1-1,0 1,1 0,-1 0,0 0,0 0,0 0,0 0,0 0,0 3,2 7,0 0,-1 1,2 17,-3-15,1 5,-1-5,1 0,1 0,0 0,7 21,-6-28,-1 1,0-1,-1 1,0-1,2 14,-4-20,0 1,0-1,0 0,-1 0,1 1,-1-1,1 0,-1 0,0 0,1 0,-1 0,0 0,0 0,-1 0,1 0,0 0,-1 0,1-1,-1 1,1-1,-1 1,0-1,0 1,0-1,1 0,-5 2,-12 4,-1-1,0 0,-1-1,-33 4,19-4,-35 4,-126-1,24-2,-116 22,254-26</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24T22:10:39.159"/>
    </inkml:context>
    <inkml:brush xml:id="br0">
      <inkml:brushProperty name="width" value="0.035" units="cm"/>
      <inkml:brushProperty name="height" value="0.035" units="cm"/>
      <inkml:brushProperty name="color" value="#E71224"/>
    </inkml:brush>
  </inkml:definitions>
  <inkml:trace contextRef="#ctx0" brushRef="#br0">1 1 24575,'0'5'0,"0"6"0,0 6 0,0 5 0,0 3 0,4-2 0,3 0 0,-1 0 0,-1 1 0,-2 1 0,0 2 0,-2 0 0,4-4 0,1-1 0,0 0 0,-2 1 0,-1-3-8191</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24T22:10:40.182"/>
    </inkml:context>
    <inkml:brush xml:id="br0">
      <inkml:brushProperty name="width" value="0.035" units="cm"/>
      <inkml:brushProperty name="height" value="0.035" units="cm"/>
      <inkml:brushProperty name="color" value="#E71224"/>
    </inkml:brush>
  </inkml:definitions>
  <inkml:trace contextRef="#ctx0" brushRef="#br0">0 17 24575,'5'0'0,"6"0"0,6 0 0,5 0 0,3 0 0,3 0 0,0 0 0,1 0 0,-4-4 0,-3-2 0,-4 0-8191</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24T22:10:56.025"/>
    </inkml:context>
    <inkml:brush xml:id="br0">
      <inkml:brushProperty name="width" value="0.035" units="cm"/>
      <inkml:brushProperty name="height" value="0.035" units="cm"/>
      <inkml:brushProperty name="color" value="#E71224"/>
    </inkml:brush>
  </inkml:definitions>
  <inkml:trace contextRef="#ctx0" brushRef="#br0">0 1 24575,'5'0'0,"6"0"0,6 0 0,5 0 0,4 0 0,-8 0 0,-12 0 0,-11 0 0,-9 0 0,-4 5 0,-2 1 0,7 0 0,10-1 0,10-2 0,9-1 0,7-1 0,-1-5 0,-4-2-8191</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24T22:10:58.135"/>
    </inkml:context>
    <inkml:brush xml:id="br0">
      <inkml:brushProperty name="width" value="0.035" units="cm"/>
      <inkml:brushProperty name="height" value="0.035" units="cm"/>
      <inkml:brushProperty name="color" value="#E71224"/>
    </inkml:brush>
  </inkml:definitions>
  <inkml:trace contextRef="#ctx0" brushRef="#br0">1 133 24575,'0'-5'0,"4"-1"0,3-5 0,3 0 0,6 1 0,0-2 0,2 1 0,-2-2 0,0 1 0,4 2 0,-3-1 0,1 0 0,-7 3 0,-6 7 0,-9 4 0,-3 6 0,-5 2 0,-1-2-8191</inkml:trace>
</inkml:ink>
</file>

<file path=ppt/ink/ink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24T22:11:01.316"/>
    </inkml:context>
    <inkml:brush xml:id="br0">
      <inkml:brushProperty name="width" value="0.035" units="cm"/>
      <inkml:brushProperty name="height" value="0.035" units="cm"/>
      <inkml:brushProperty name="color" value="#E71224"/>
    </inkml:brush>
  </inkml:definitions>
  <inkml:trace contextRef="#ctx0" brushRef="#br0">1 0 24575,'4'0'0,"7"0"0,6 0 0,5 0 0,4 0 0,1 0 0,2 0 0,0 0 0,-9 0 0,-13 0 0,-13 0 0,-9 0 0,-8 0 0,1 5 0,-1 2 0,-2-1 0,4-1-8191</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5-04T15:42:03.725"/>
    </inkml:context>
    <inkml:brush xml:id="br0">
      <inkml:brushProperty name="width" value="0.2" units="cm"/>
      <inkml:brushProperty name="height" value="0.4" units="cm"/>
      <inkml:brushProperty name="color" value="#FFFC00"/>
      <inkml:brushProperty name="tip" value="rectangle"/>
      <inkml:brushProperty name="rasterOp" value="maskPen"/>
      <inkml:brushProperty name="ignorePressure" value="1"/>
    </inkml:brush>
  </inkml:definitions>
  <inkml:trace contextRef="#ctx0" brushRef="#br0">1 1,'0'0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24T22:10:23.018"/>
    </inkml:context>
    <inkml:brush xml:id="br0">
      <inkml:brushProperty name="width" value="0.035" units="cm"/>
      <inkml:brushProperty name="height" value="0.035" units="cm"/>
      <inkml:brushProperty name="color" value="#E71224"/>
    </inkml:brush>
  </inkml:definitions>
  <inkml:trace contextRef="#ctx0" brushRef="#br0">56 390 24463,'0'-390'0,"-56"445"0,112 280 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24T22:10:26.065"/>
    </inkml:context>
    <inkml:brush xml:id="br0">
      <inkml:brushProperty name="width" value="0.035" units="cm"/>
      <inkml:brushProperty name="height" value="0.035" units="cm"/>
      <inkml:brushProperty name="color" value="#E71224"/>
    </inkml:brush>
  </inkml:definitions>
  <inkml:trace contextRef="#ctx0" brushRef="#br0">70 269 24427,'0'11'0,"0"0"0,0-1 0,0 1 0,-1-1 0,1 0 0,0 1 0,-1-1 0,1 0 0,-1 0 0,1-1 0,-1 1 0,1-1 0,-1 0 0,0 0 0,0 0 0,0-1 0,1 1 0,-1-2 0,0 1 0,0-1 0,0 0 0,0 0 0,0 0 0,-1-1 0,1-1 0,0 1 0,0-1 0,0-1 0,-1 0 0,1 0 0,0 0 0,0-1 0,-1 0 0,1-1 0,-1 0 0,1-1 0,0 0 0,-1 0 0,1-1 0,0 0 0,-1-1 0,1 0 0,0 0 0,-1-1 0,1 0 0,0-1 0,-1 0 0,1-1 0,0 0 0,-1 0 0,1 0 0,0-1 0,0-1 0,0 1 0,-1-1 0,1-1 0,0 0 0,0 0 0,0 0 0,0-1 0,0 1 0,1-2 0,-1 1 0,0-1 0,0 0 0,0 0 0,1 0 0,-1-1 0,1 1 0,-1-1 0,1 0 0,-1 0 0,1-1 0,0 1 0,-1 0 0,1-1 0,0 1 0,0-1 0,0 0 0,0 1 0,0-1 0,0 1 0,0-1 0,1 1 0,-1 0 0,0-1 0,1 1 0,-1 0 0,1 0 0,-1 1 0,1-1 0,-1 1 0,1 0 0,0 0 0,0 0 0,0 1 0,-1-1 0,1 2 0,0-1 0,0 1 0,0 0 0,0 0 0,0 0 0,1 1 0,-1 1 0,0-1 0,0 1 0,0 1 0,1 0 0,-1 0 0,0 0 0,1 1 0,-1 0 0,0 1 0,1 0 0,-1 1 0,0 0 0,1 0 0,-1 1 0,0 0 0,1 1 0,-1 0 0,0 0 0,1 1 0,-1 0 0,1 1 0,-1 0 0,0 1 0,0 0 0,1 0 0,-1 0 0,0 1 0,0 1 0,0-1 0,1 1 0,-1 1 0,0 0 0,0 0 0,0 0 0,0 1 0,0-1 0,-1 2 0,1-1 0,0 1 0,0 0 0,0 0 0,-1 0 0,1 1 0,-1-1 0,1 1 0,-1 0 0,1 0 0,-1 1 0,0-1 0,1 0 0,-1 1 0,0-1 0,0 1 0,0-1 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24T22:10:32.494"/>
    </inkml:context>
    <inkml:brush xml:id="br0">
      <inkml:brushProperty name="width" value="0.035" units="cm"/>
      <inkml:brushProperty name="height" value="0.035" units="cm"/>
      <inkml:brushProperty name="color" value="#E71224"/>
    </inkml:brush>
  </inkml:definitions>
  <inkml:trace contextRef="#ctx0" brushRef="#br0">0 1 24575,'5'0'0,"6"0"0,6 0 0,4 0 0,5 0 0,1 0 0,2 0 0,0 0 0,0 0 0,0 0 0,0 4 0,-1 3 0,0-1 0,-5-1-8191</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24T22:10:33.393"/>
    </inkml:context>
    <inkml:brush xml:id="br0">
      <inkml:brushProperty name="width" value="0.035" units="cm"/>
      <inkml:brushProperty name="height" value="0.035" units="cm"/>
      <inkml:brushProperty name="color" value="#E71224"/>
    </inkml:brush>
  </inkml:definitions>
  <inkml:trace contextRef="#ctx0" brushRef="#br0">0 30 24575,'5'0'0,"6"0"0,6 0 0,4 0 0,5-5 0,1-1 0,2 0 0,0 1 0,0 1 0,-9 2 0,-14 1 0,-12 0 0,-9 1 0,-8 0 0,1 1-8191</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24T22:10:34.212"/>
    </inkml:context>
    <inkml:brush xml:id="br0">
      <inkml:brushProperty name="width" value="0.035" units="cm"/>
      <inkml:brushProperty name="height" value="0.035" units="cm"/>
      <inkml:brushProperty name="color" value="#E71224"/>
    </inkml:brush>
  </inkml:definitions>
  <inkml:trace contextRef="#ctx0" brushRef="#br0">0 1 24575,'5'0'0,"6"0"0,6 0 0,5 0 0,3 0 0,2 0 0,2 0 0,0 0 0,0 0 0,0 0 0,0 0 0,-1 0 0,1 0 0,-1 0 0,-5 0-8191</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24T22:10:35.567"/>
    </inkml:context>
    <inkml:brush xml:id="br0">
      <inkml:brushProperty name="width" value="0.035" units="cm"/>
      <inkml:brushProperty name="height" value="0.035" units="cm"/>
      <inkml:brushProperty name="color" value="#E71224"/>
    </inkml:brush>
  </inkml:definitions>
  <inkml:trace contextRef="#ctx0" brushRef="#br0">0 1 24575,'5'0'0,"6"0"0,6 0 0,5 0 0,3 0 0,3 0 0,0 0 0,1 0 0,0 0 0,0 0 0,0 0 0,-1 0 0,1 0 0,-1 0 0,0 0 0,-5 0-8191</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24T22:10:37.376"/>
    </inkml:context>
    <inkml:brush xml:id="br0">
      <inkml:brushProperty name="width" value="0.035" units="cm"/>
      <inkml:brushProperty name="height" value="0.035" units="cm"/>
      <inkml:brushProperty name="color" value="#E71224"/>
    </inkml:brush>
  </inkml:definitions>
  <inkml:trace contextRef="#ctx0" brushRef="#br0">1 0 24575,'0'10'0,"0"7"0,0 11 0,4 0 0,3 1 0,-1 4 0,-1 2 0,-2-1 0,0-1 0,2-6 0,2-3 0,-1-1 0,-1 0 0,-2 2 0,-1 0 0,-2 2 0,1-5-8191</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6647" tIns="48324" rIns="96647" bIns="48324" rtlCol="0"/>
          <a:lstStyle>
            <a:lvl1pPr algn="l">
              <a:defRPr sz="1300"/>
            </a:lvl1pPr>
          </a:lstStyle>
          <a:p>
            <a:endParaRPr lang="en-US"/>
          </a:p>
        </p:txBody>
      </p:sp>
      <p:sp>
        <p:nvSpPr>
          <p:cNvPr id="3" name="Date Placeholder 2"/>
          <p:cNvSpPr>
            <a:spLocks noGrp="1"/>
          </p:cNvSpPr>
          <p:nvPr>
            <p:ph type="dt" idx="1"/>
          </p:nvPr>
        </p:nvSpPr>
        <p:spPr>
          <a:xfrm>
            <a:off x="4143587" y="0"/>
            <a:ext cx="3169920" cy="480060"/>
          </a:xfrm>
          <a:prstGeom prst="rect">
            <a:avLst/>
          </a:prstGeom>
        </p:spPr>
        <p:txBody>
          <a:bodyPr vert="horz" lIns="96647" tIns="48324" rIns="96647" bIns="48324" rtlCol="0"/>
          <a:lstStyle>
            <a:lvl1pPr algn="r">
              <a:defRPr sz="1300"/>
            </a:lvl1pPr>
          </a:lstStyle>
          <a:p>
            <a:fld id="{2B3F865E-7DC9-466F-929A-3C49D925754D}" type="datetimeFigureOut">
              <a:rPr lang="en-US" smtClean="0"/>
              <a:t>10/15/2025</a:t>
            </a:fld>
            <a:endParaRPr lang="en-US"/>
          </a:p>
        </p:txBody>
      </p:sp>
      <p:sp>
        <p:nvSpPr>
          <p:cNvPr id="4" name="Slide Image Placeholder 3"/>
          <p:cNvSpPr>
            <a:spLocks noGrp="1" noRot="1" noChangeAspect="1"/>
          </p:cNvSpPr>
          <p:nvPr>
            <p:ph type="sldImg" idx="2"/>
          </p:nvPr>
        </p:nvSpPr>
        <p:spPr>
          <a:xfrm>
            <a:off x="1257300" y="720725"/>
            <a:ext cx="4800600" cy="3600450"/>
          </a:xfrm>
          <a:prstGeom prst="rect">
            <a:avLst/>
          </a:prstGeom>
          <a:noFill/>
          <a:ln w="12700">
            <a:solidFill>
              <a:prstClr val="black"/>
            </a:solidFill>
          </a:ln>
        </p:spPr>
        <p:txBody>
          <a:bodyPr vert="horz" lIns="96647" tIns="48324" rIns="96647" bIns="48324" rtlCol="0" anchor="ctr"/>
          <a:lstStyle/>
          <a:p>
            <a:endParaRPr lang="en-US"/>
          </a:p>
        </p:txBody>
      </p:sp>
      <p:sp>
        <p:nvSpPr>
          <p:cNvPr id="5" name="Notes Placeholder 4"/>
          <p:cNvSpPr>
            <a:spLocks noGrp="1"/>
          </p:cNvSpPr>
          <p:nvPr>
            <p:ph type="body" sz="quarter" idx="3"/>
          </p:nvPr>
        </p:nvSpPr>
        <p:spPr>
          <a:xfrm>
            <a:off x="731520" y="4560570"/>
            <a:ext cx="5852160" cy="4320540"/>
          </a:xfrm>
          <a:prstGeom prst="rect">
            <a:avLst/>
          </a:prstGeom>
        </p:spPr>
        <p:txBody>
          <a:bodyPr vert="horz" lIns="96647" tIns="48324" rIns="96647" bIns="48324"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4"/>
            <a:ext cx="3169920" cy="480060"/>
          </a:xfrm>
          <a:prstGeom prst="rect">
            <a:avLst/>
          </a:prstGeom>
        </p:spPr>
        <p:txBody>
          <a:bodyPr vert="horz" lIns="96647" tIns="48324" rIns="96647" bIns="48324" rtlCol="0" anchor="b"/>
          <a:lstStyle>
            <a:lvl1pPr algn="l">
              <a:defRPr sz="1300"/>
            </a:lvl1pPr>
          </a:lstStyle>
          <a:p>
            <a:endParaRPr lang="en-US"/>
          </a:p>
        </p:txBody>
      </p:sp>
      <p:sp>
        <p:nvSpPr>
          <p:cNvPr id="7" name="Slide Number Placeholder 6"/>
          <p:cNvSpPr>
            <a:spLocks noGrp="1"/>
          </p:cNvSpPr>
          <p:nvPr>
            <p:ph type="sldNum" sz="quarter" idx="5"/>
          </p:nvPr>
        </p:nvSpPr>
        <p:spPr>
          <a:xfrm>
            <a:off x="4143587" y="9119474"/>
            <a:ext cx="3169920" cy="480060"/>
          </a:xfrm>
          <a:prstGeom prst="rect">
            <a:avLst/>
          </a:prstGeom>
        </p:spPr>
        <p:txBody>
          <a:bodyPr vert="horz" lIns="96647" tIns="48324" rIns="96647" bIns="48324" rtlCol="0" anchor="b"/>
          <a:lstStyle>
            <a:lvl1pPr algn="r">
              <a:defRPr sz="1300"/>
            </a:lvl1pPr>
          </a:lstStyle>
          <a:p>
            <a:fld id="{5B5E225C-EA32-49AA-BCE1-CBED354D9589}" type="slidenum">
              <a:rPr lang="en-US" smtClean="0"/>
              <a:t>‹#›</a:t>
            </a:fld>
            <a:endParaRPr lang="en-US"/>
          </a:p>
        </p:txBody>
      </p:sp>
    </p:spTree>
    <p:extLst>
      <p:ext uri="{BB962C8B-B14F-4D97-AF65-F5344CB8AC3E}">
        <p14:creationId xmlns:p14="http://schemas.microsoft.com/office/powerpoint/2010/main" val="15190503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slide" Target="../slides/slide21.xml"/><Relationship Id="rId2" Type="http://schemas.openxmlformats.org/officeDocument/2006/relationships/notesMaster" Target="../notesMasters/notesMaster1.xml"/><Relationship Id="rId1" Type="http://schemas.openxmlformats.org/officeDocument/2006/relationships/tags" Target="../tags/tag14.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www.hcplive.com/view/ralph-a-defronzo-md-noxious-nine-and-mifepristone-for-hypercortisolism-in-t2d?utm_source=chatgpt.com" TargetMode="External"/><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8" Type="http://schemas.openxmlformats.org/officeDocument/2006/relationships/hyperlink" Target="https://www.google.com/search?sca_esv=f1255626de320d19&amp;q=Cognitive&amp;sa=X&amp;sqi=2&amp;ved=2ahUKEwjHwbmC0L2PAxWBJkQIHYI5DocQxccNegUIqwIQAQ&amp;mstk=AUtExfA0oKtliT2qBs5G_aF2Y8bFjGkXdjbCklVcs_uMO3IxissJ1GhtS2m2KAligCQEjTri07XWyPhDlgzgs1sqVJbLg5F4cZfF0VB9BspXcR-9xSWeQq7xkrYGVolrzy0H345hxRTMAaz4tt7yYKOCOP_GL9QVolVljvEKeZijRz-viu08xoX5HAWkl6NGL2dyJcjRvaQFMWjc1y1WC43kshik0A&amp;csui=3" TargetMode="External"/><Relationship Id="rId3" Type="http://schemas.openxmlformats.org/officeDocument/2006/relationships/hyperlink" Target="https://www.google.com/search?sca_esv=f1255626de320d19&amp;q=Protein+build-up&amp;sa=X&amp;sqi=2&amp;ved=2ahUKEwjHwbmC0L2PAxWBJkQIHYI5DocQxccNegUI9QEQAw&amp;mstk=AUtExfA0oKtliT2qBs5G_aF2Y8bFjGkXdjbCklVcs_uMO3IxissJ1GhtS2m2KAligCQEjTri07XWyPhDlgzgs1sqVJbLg5F4cZfF0VB9BspXcR-9xSWeQq7xkrYGVolrzy0H345hxRTMAaz4tt7yYKOCOP_GL9QVolVljvEKeZijRz-viu08xoX5HAWkl6NGL2dyJcjRvaQFMWjc1y1WC43kshik0A&amp;csui=3" TargetMode="External"/><Relationship Id="rId7" Type="http://schemas.openxmlformats.org/officeDocument/2006/relationships/hyperlink" Target="https://www.google.com/search?sca_esv=f1255626de320d19&amp;q=hippocampus&amp;sa=X&amp;sqi=2&amp;ved=2ahUKEwjHwbmC0L2PAxWBJkQIHYI5DocQxccNegUI2QIQAQ&amp;mstk=AUtExfA0oKtliT2qBs5G_aF2Y8bFjGkXdjbCklVcs_uMO3IxissJ1GhtS2m2KAligCQEjTri07XWyPhDlgzgs1sqVJbLg5F4cZfF0VB9BspXcR-9xSWeQq7xkrYGVolrzy0H345hxRTMAaz4tt7yYKOCOP_GL9QVolVljvEKeZijRz-viu08xoX5HAWkl6NGL2dyJcjRvaQFMWjc1y1WC43kshik0A&amp;csui=3" TargetMode="External"/><Relationship Id="rId2" Type="http://schemas.openxmlformats.org/officeDocument/2006/relationships/slide" Target="../slides/slide118.xml"/><Relationship Id="rId1" Type="http://schemas.openxmlformats.org/officeDocument/2006/relationships/notesMaster" Target="../notesMasters/notesMaster1.xml"/><Relationship Id="rId6" Type="http://schemas.openxmlformats.org/officeDocument/2006/relationships/hyperlink" Target="https://www.google.com/search?sca_esv=f1255626de320d19&amp;q=Brain+shrinkage&amp;sa=X&amp;sqi=2&amp;ved=2ahUKEwjHwbmC0L2PAxWBJkQIHYI5DocQxccNegUI4QIQAw&amp;mstk=AUtExfA0oKtliT2qBs5G_aF2Y8bFjGkXdjbCklVcs_uMO3IxissJ1GhtS2m2KAligCQEjTri07XWyPhDlgzgs1sqVJbLg5F4cZfF0VB9BspXcR-9xSWeQq7xkrYGVolrzy0H345hxRTMAaz4tt7yYKOCOP_GL9QVolVljvEKeZijRz-viu08xoX5HAWkl6NGL2dyJcjRvaQFMWjc1y1WC43kshik0A&amp;csui=3" TargetMode="External"/><Relationship Id="rId5" Type="http://schemas.openxmlformats.org/officeDocument/2006/relationships/hyperlink" Target="https://www.google.com/search?sca_esv=f1255626de320d19&amp;q=Neuron+death&amp;sa=X&amp;sqi=2&amp;ved=2ahUKEwjHwbmC0L2PAxWBJkQIHYI5DocQxccNegUIrAIQAw&amp;mstk=AUtExfA0oKtliT2qBs5G_aF2Y8bFjGkXdjbCklVcs_uMO3IxissJ1GhtS2m2KAligCQEjTri07XWyPhDlgzgs1sqVJbLg5F4cZfF0VB9BspXcR-9xSWeQq7xkrYGVolrzy0H345hxRTMAaz4tt7yYKOCOP_GL9QVolVljvEKeZijRz-viu08xoX5HAWkl6NGL2dyJcjRvaQFMWjc1y1WC43kshik0A&amp;csui=3" TargetMode="External"/><Relationship Id="rId4" Type="http://schemas.openxmlformats.org/officeDocument/2006/relationships/hyperlink" Target="https://www.google.com/search?sca_esv=f1255626de320d19&amp;q=Neuron+damage&amp;sa=X&amp;sqi=2&amp;ved=2ahUKEwjHwbmC0L2PAxWBJkQIHYI5DocQxccNegUIjAIQAw&amp;mstk=AUtExfA0oKtliT2qBs5G_aF2Y8bFjGkXdjbCklVcs_uMO3IxissJ1GhtS2m2KAligCQEjTri07XWyPhDlgzgs1sqVJbLg5F4cZfF0VB9BspXcR-9xSWeQq7xkrYGVolrzy0H345hxRTMAaz4tt7yYKOCOP_GL9QVolVljvEKeZijRz-viu08xoX5HAWkl6NGL2dyJcjRvaQFMWjc1y1WC43kshik0A&amp;csui=3" TargetMode="Externa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98.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99.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200.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202.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20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207.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209.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21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21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215.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220.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221.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222.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22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22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23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235.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239.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24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B5E225C-EA32-49AA-BCE1-CBED354D9589}" type="slidenum">
              <a:rPr lang="en-US" smtClean="0"/>
              <a:t>3</a:t>
            </a:fld>
            <a:endParaRPr lang="en-US"/>
          </a:p>
        </p:txBody>
      </p:sp>
    </p:spTree>
    <p:extLst>
      <p:ext uri="{BB962C8B-B14F-4D97-AF65-F5344CB8AC3E}">
        <p14:creationId xmlns:p14="http://schemas.microsoft.com/office/powerpoint/2010/main" val="393551321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defRPr>
            </a:lvl1pPr>
            <a:lvl2pPr marL="785046" indent="-301939">
              <a:defRPr>
                <a:solidFill>
                  <a:schemeClr val="tx1"/>
                </a:solidFill>
                <a:latin typeface="Arial" pitchFamily="34" charset="0"/>
              </a:defRPr>
            </a:lvl2pPr>
            <a:lvl3pPr marL="1207761" indent="-241553">
              <a:defRPr>
                <a:solidFill>
                  <a:schemeClr val="tx1"/>
                </a:solidFill>
                <a:latin typeface="Arial" pitchFamily="34" charset="0"/>
              </a:defRPr>
            </a:lvl3pPr>
            <a:lvl4pPr marL="1690866" indent="-241553">
              <a:defRPr>
                <a:solidFill>
                  <a:schemeClr val="tx1"/>
                </a:solidFill>
                <a:latin typeface="Arial" pitchFamily="34" charset="0"/>
              </a:defRPr>
            </a:lvl4pPr>
            <a:lvl5pPr marL="2173971" indent="-241553">
              <a:defRPr>
                <a:solidFill>
                  <a:schemeClr val="tx1"/>
                </a:solidFill>
                <a:latin typeface="Arial" pitchFamily="34" charset="0"/>
              </a:defRPr>
            </a:lvl5pPr>
            <a:lvl6pPr marL="2657075" indent="-241553" eaLnBrk="0" fontAlgn="base" hangingPunct="0">
              <a:spcBef>
                <a:spcPct val="0"/>
              </a:spcBef>
              <a:spcAft>
                <a:spcPct val="0"/>
              </a:spcAft>
              <a:defRPr>
                <a:solidFill>
                  <a:schemeClr val="tx1"/>
                </a:solidFill>
                <a:latin typeface="Arial" pitchFamily="34" charset="0"/>
              </a:defRPr>
            </a:lvl6pPr>
            <a:lvl7pPr marL="3140179" indent="-241553" eaLnBrk="0" fontAlgn="base" hangingPunct="0">
              <a:spcBef>
                <a:spcPct val="0"/>
              </a:spcBef>
              <a:spcAft>
                <a:spcPct val="0"/>
              </a:spcAft>
              <a:defRPr>
                <a:solidFill>
                  <a:schemeClr val="tx1"/>
                </a:solidFill>
                <a:latin typeface="Arial" pitchFamily="34" charset="0"/>
              </a:defRPr>
            </a:lvl7pPr>
            <a:lvl8pPr marL="3623284" indent="-241553" eaLnBrk="0" fontAlgn="base" hangingPunct="0">
              <a:spcBef>
                <a:spcPct val="0"/>
              </a:spcBef>
              <a:spcAft>
                <a:spcPct val="0"/>
              </a:spcAft>
              <a:defRPr>
                <a:solidFill>
                  <a:schemeClr val="tx1"/>
                </a:solidFill>
                <a:latin typeface="Arial" pitchFamily="34" charset="0"/>
              </a:defRPr>
            </a:lvl8pPr>
            <a:lvl9pPr marL="4106388" indent="-241553" eaLnBrk="0" fontAlgn="base" hangingPunct="0">
              <a:spcBef>
                <a:spcPct val="0"/>
              </a:spcBef>
              <a:spcAft>
                <a:spcPct val="0"/>
              </a:spcAft>
              <a:defRPr>
                <a:solidFill>
                  <a:schemeClr val="tx1"/>
                </a:solidFill>
                <a:latin typeface="Arial" pitchFamily="34" charset="0"/>
              </a:defRPr>
            </a:lvl9pPr>
          </a:lstStyle>
          <a:p>
            <a:pPr eaLnBrk="1" hangingPunct="1"/>
            <a:fld id="{6AE1D34A-EF11-4972-845B-2A5C3DE9C72D}" type="slidenum">
              <a:rPr lang="en-US" smtClean="0">
                <a:latin typeface="Times New Roman" pitchFamily="18" charset="0"/>
              </a:rPr>
              <a:pPr eaLnBrk="1" hangingPunct="1"/>
              <a:t>21</a:t>
            </a:fld>
            <a:endParaRPr lang="en-US">
              <a:latin typeface="Times New Roman" pitchFamily="18" charset="0"/>
            </a:endParaRPr>
          </a:p>
        </p:txBody>
      </p:sp>
      <p:sp>
        <p:nvSpPr>
          <p:cNvPr id="131075" name="Rectangle 7"/>
          <p:cNvSpPr txBox="1">
            <a:spLocks noGrp="1" noChangeArrowheads="1"/>
          </p:cNvSpPr>
          <p:nvPr/>
        </p:nvSpPr>
        <p:spPr bwMode="auto">
          <a:xfrm>
            <a:off x="4236724" y="9298162"/>
            <a:ext cx="3241040" cy="4848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7730" tIns="48864" rIns="97730" bIns="48864"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fld id="{C0F947FD-350A-412C-BB92-96A246F9309D}" type="slidenum">
              <a:rPr lang="en-US" sz="1300">
                <a:latin typeface="Times New Roman" pitchFamily="18" charset="0"/>
              </a:rPr>
              <a:pPr algn="r" eaLnBrk="1" hangingPunct="1"/>
              <a:t>21</a:t>
            </a:fld>
            <a:endParaRPr lang="en-US" sz="1300">
              <a:latin typeface="Times New Roman" pitchFamily="18" charset="0"/>
            </a:endParaRPr>
          </a:p>
        </p:txBody>
      </p:sp>
      <p:sp>
        <p:nvSpPr>
          <p:cNvPr id="131076" name="Rectangle 6"/>
          <p:cNvSpPr>
            <a:spLocks noGrp="1" noChangeArrowheads="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defRPr>
            </a:lvl1pPr>
            <a:lvl2pPr marL="785046" indent="-301939">
              <a:defRPr>
                <a:solidFill>
                  <a:schemeClr val="tx1"/>
                </a:solidFill>
                <a:latin typeface="Arial" pitchFamily="34" charset="0"/>
              </a:defRPr>
            </a:lvl2pPr>
            <a:lvl3pPr marL="1207761" indent="-241553">
              <a:defRPr>
                <a:solidFill>
                  <a:schemeClr val="tx1"/>
                </a:solidFill>
                <a:latin typeface="Arial" pitchFamily="34" charset="0"/>
              </a:defRPr>
            </a:lvl3pPr>
            <a:lvl4pPr marL="1690866" indent="-241553">
              <a:defRPr>
                <a:solidFill>
                  <a:schemeClr val="tx1"/>
                </a:solidFill>
                <a:latin typeface="Arial" pitchFamily="34" charset="0"/>
              </a:defRPr>
            </a:lvl4pPr>
            <a:lvl5pPr marL="2173971" indent="-241553">
              <a:defRPr>
                <a:solidFill>
                  <a:schemeClr val="tx1"/>
                </a:solidFill>
                <a:latin typeface="Arial" pitchFamily="34" charset="0"/>
              </a:defRPr>
            </a:lvl5pPr>
            <a:lvl6pPr marL="2657075" indent="-241553" eaLnBrk="0" fontAlgn="base" hangingPunct="0">
              <a:spcBef>
                <a:spcPct val="0"/>
              </a:spcBef>
              <a:spcAft>
                <a:spcPct val="0"/>
              </a:spcAft>
              <a:defRPr>
                <a:solidFill>
                  <a:schemeClr val="tx1"/>
                </a:solidFill>
                <a:latin typeface="Arial" pitchFamily="34" charset="0"/>
              </a:defRPr>
            </a:lvl6pPr>
            <a:lvl7pPr marL="3140179" indent="-241553" eaLnBrk="0" fontAlgn="base" hangingPunct="0">
              <a:spcBef>
                <a:spcPct val="0"/>
              </a:spcBef>
              <a:spcAft>
                <a:spcPct val="0"/>
              </a:spcAft>
              <a:defRPr>
                <a:solidFill>
                  <a:schemeClr val="tx1"/>
                </a:solidFill>
                <a:latin typeface="Arial" pitchFamily="34" charset="0"/>
              </a:defRPr>
            </a:lvl7pPr>
            <a:lvl8pPr marL="3623284" indent="-241553" eaLnBrk="0" fontAlgn="base" hangingPunct="0">
              <a:spcBef>
                <a:spcPct val="0"/>
              </a:spcBef>
              <a:spcAft>
                <a:spcPct val="0"/>
              </a:spcAft>
              <a:defRPr>
                <a:solidFill>
                  <a:schemeClr val="tx1"/>
                </a:solidFill>
                <a:latin typeface="Arial" pitchFamily="34" charset="0"/>
              </a:defRPr>
            </a:lvl8pPr>
            <a:lvl9pPr marL="4106388" indent="-241553" eaLnBrk="0" fontAlgn="base" hangingPunct="0">
              <a:spcBef>
                <a:spcPct val="0"/>
              </a:spcBef>
              <a:spcAft>
                <a:spcPct val="0"/>
              </a:spcAft>
              <a:defRPr>
                <a:solidFill>
                  <a:schemeClr val="tx1"/>
                </a:solidFill>
                <a:latin typeface="Arial" pitchFamily="34" charset="0"/>
              </a:defRPr>
            </a:lvl9pPr>
          </a:lstStyle>
          <a:p>
            <a:pPr eaLnBrk="1" hangingPunct="1"/>
            <a:r>
              <a:rPr lang="en-US">
                <a:latin typeface="Times New Roman" pitchFamily="18" charset="0"/>
              </a:rPr>
              <a:t>Diabetes Educational Services© (530) 893 - 8635 </a:t>
            </a:r>
          </a:p>
        </p:txBody>
      </p:sp>
      <p:sp>
        <p:nvSpPr>
          <p:cNvPr id="131077" name="Rectangle 7"/>
          <p:cNvSpPr txBox="1">
            <a:spLocks noGrp="1" noChangeArrowheads="1"/>
          </p:cNvSpPr>
          <p:nvPr/>
        </p:nvSpPr>
        <p:spPr bwMode="auto">
          <a:xfrm>
            <a:off x="4236724" y="9298162"/>
            <a:ext cx="3241040" cy="4848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7730" tIns="48864" rIns="97730" bIns="48864"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fld id="{575AECC4-D18B-44E6-A131-B17753DE6A71}" type="slidenum">
              <a:rPr lang="en-US" sz="1300">
                <a:latin typeface="Times New Roman" pitchFamily="18" charset="0"/>
              </a:rPr>
              <a:pPr algn="r" eaLnBrk="1" hangingPunct="1"/>
              <a:t>21</a:t>
            </a:fld>
            <a:endParaRPr lang="en-US" sz="1300">
              <a:latin typeface="Times New Roman" pitchFamily="18" charset="0"/>
            </a:endParaRPr>
          </a:p>
        </p:txBody>
      </p:sp>
      <p:sp>
        <p:nvSpPr>
          <p:cNvPr id="131078" name="Rectangle 2"/>
          <p:cNvSpPr>
            <a:spLocks noGrp="1" noRot="1" noChangeAspect="1" noChangeArrowheads="1" noTextEdit="1"/>
          </p:cNvSpPr>
          <p:nvPr>
            <p:ph type="sldImg"/>
          </p:nvPr>
        </p:nvSpPr>
        <p:spPr>
          <a:xfrm>
            <a:off x="1316038" y="730250"/>
            <a:ext cx="4846637" cy="3635375"/>
          </a:xfrm>
          <a:ln/>
        </p:spPr>
      </p:sp>
      <p:sp>
        <p:nvSpPr>
          <p:cNvPr id="131079" name="Rectangle 3"/>
          <p:cNvSpPr>
            <a:spLocks noGrp="1" noChangeArrowheads="1"/>
          </p:cNvSpPr>
          <p:nvPr>
            <p:ph type="body" idx="1"/>
            <p:custDataLst>
              <p:tags r:id="rId1"/>
            </p:custDataLst>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t>Thiazolidinediones (TZDs) enhance insulin sensitivity in muscle and adipose tissue by binding to cell receptors,which leads to an increase in glucose transporter expression.  TZDs encourage beta cells to respond more efficiently by lowering the amount of glucose and free fatty acids in the bloodstream, both of which are known to be detrimental to insulin secretion. Finally, these drugs reduce glucose production in the liver.</a:t>
            </a:r>
          </a:p>
          <a:p>
            <a:endParaRPr lang="en-US"/>
          </a:p>
          <a:p>
            <a:r>
              <a:rPr lang="en-US"/>
              <a:t>Clinical trials indicate that pioglitazone and rosiglitazone are slightly more effective at reducing A1C (1.5-1.6% reduction) than troglitazone (1.1% reduction).  </a:t>
            </a:r>
          </a:p>
          <a:p>
            <a:endParaRPr lang="en-US"/>
          </a:p>
          <a:p>
            <a:r>
              <a:rPr lang="en-US"/>
              <a:t>Some of the beneficial side effects of thiazolidinediones include an increase in HDL cholesterol and reduction of triglyceride concentrations.  This class of drugs has also been shown to lower blood pressure and decrease vascular inflammation in vitro.  There are clinical studies underway to further examine the cardiovascular benefit to TZDs.  </a:t>
            </a:r>
          </a:p>
          <a:p>
            <a:endParaRPr lang="en-US"/>
          </a:p>
          <a:p>
            <a:r>
              <a:rPr lang="en-US"/>
              <a:t>Some adverse effects of TZDs include weight gain, a potential increase in LDL cholesterol levels, and a possible increase in alanine aminotransferase levels (ALT).  Because of the risk of weight gain, edema, and increased LDL cholesterol, thiazolidinediones are contraindicated in patients with advanced forms of congestive heart failure.  Due to reported cases of liver failure and liver toxicity caused by the increase in ALT levels, TZDs are contraindicated in patients with abnormal liver function.</a:t>
            </a:r>
          </a:p>
          <a:p>
            <a:endParaRPr lang="en-US"/>
          </a:p>
          <a:p>
            <a:r>
              <a:rPr lang="en-US"/>
              <a:t>TZDs are the most expensive of the oral antidiabetic agents.</a:t>
            </a:r>
          </a:p>
          <a:p>
            <a:endParaRPr lang="en-US"/>
          </a:p>
          <a:p>
            <a:endParaRPr lang="en-US"/>
          </a:p>
        </p:txBody>
      </p:sp>
    </p:spTree>
    <p:extLst>
      <p:ext uri="{BB962C8B-B14F-4D97-AF65-F5344CB8AC3E}">
        <p14:creationId xmlns:p14="http://schemas.microsoft.com/office/powerpoint/2010/main" val="2085879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3890" name="Slide Image Placeholder 1"/>
          <p:cNvSpPr>
            <a:spLocks noGrp="1" noRot="1" noChangeAspect="1" noTextEdit="1"/>
          </p:cNvSpPr>
          <p:nvPr>
            <p:ph type="sldImg"/>
          </p:nvPr>
        </p:nvSpPr>
        <p:spPr>
          <a:xfrm>
            <a:off x="1338263" y="744538"/>
            <a:ext cx="4956175" cy="3717925"/>
          </a:xfrm>
          <a:ln/>
        </p:spPr>
      </p:sp>
      <p:sp>
        <p:nvSpPr>
          <p:cNvPr id="293891"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
        <p:nvSpPr>
          <p:cNvPr id="234500" name="Slide Number Placeholder 3"/>
          <p:cNvSpPr>
            <a:spLocks noGrp="1"/>
          </p:cNvSpPr>
          <p:nvPr>
            <p:ph type="sldNum" sz="quarter" idx="5"/>
          </p:nvPr>
        </p:nvSpPr>
        <p:spPr/>
        <p:txBody>
          <a:bodyPr/>
          <a:lstStyle/>
          <a:p>
            <a:pPr>
              <a:defRPr/>
            </a:pPr>
            <a:fld id="{77222AC3-FCD4-4093-95B6-330AD6AAABE7}" type="slidenum">
              <a:rPr lang="en-US" smtClean="0"/>
              <a:pPr>
                <a:defRPr/>
              </a:pPr>
              <a:t>22</a:t>
            </a:fld>
            <a:endParaRPr lang="en-US"/>
          </a:p>
        </p:txBody>
      </p:sp>
    </p:spTree>
    <p:extLst>
      <p:ext uri="{BB962C8B-B14F-4D97-AF65-F5344CB8AC3E}">
        <p14:creationId xmlns:p14="http://schemas.microsoft.com/office/powerpoint/2010/main" val="5604272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8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500">
                <a:solidFill>
                  <a:schemeClr val="tx1"/>
                </a:solidFill>
                <a:latin typeface="Times New Roman" pitchFamily="18" charset="0"/>
              </a:defRPr>
            </a:lvl1pPr>
            <a:lvl2pPr marL="800129" indent="-307741" eaLnBrk="0" hangingPunct="0">
              <a:defRPr sz="2500">
                <a:solidFill>
                  <a:schemeClr val="tx1"/>
                </a:solidFill>
                <a:latin typeface="Times New Roman" pitchFamily="18" charset="0"/>
              </a:defRPr>
            </a:lvl2pPr>
            <a:lvl3pPr marL="1230968" indent="-246193" eaLnBrk="0" hangingPunct="0">
              <a:defRPr sz="2500">
                <a:solidFill>
                  <a:schemeClr val="tx1"/>
                </a:solidFill>
                <a:latin typeface="Times New Roman" pitchFamily="18" charset="0"/>
              </a:defRPr>
            </a:lvl3pPr>
            <a:lvl4pPr marL="1723355" indent="-246193" eaLnBrk="0" hangingPunct="0">
              <a:defRPr sz="2500">
                <a:solidFill>
                  <a:schemeClr val="tx1"/>
                </a:solidFill>
                <a:latin typeface="Times New Roman" pitchFamily="18" charset="0"/>
              </a:defRPr>
            </a:lvl4pPr>
            <a:lvl5pPr marL="2215742" indent="-246193" eaLnBrk="0" hangingPunct="0">
              <a:defRPr sz="2500">
                <a:solidFill>
                  <a:schemeClr val="tx1"/>
                </a:solidFill>
                <a:latin typeface="Times New Roman" pitchFamily="18" charset="0"/>
              </a:defRPr>
            </a:lvl5pPr>
            <a:lvl6pPr marL="2708130" indent="-246193" eaLnBrk="0" fontAlgn="base" hangingPunct="0">
              <a:spcBef>
                <a:spcPct val="0"/>
              </a:spcBef>
              <a:spcAft>
                <a:spcPct val="0"/>
              </a:spcAft>
              <a:defRPr sz="2500">
                <a:solidFill>
                  <a:schemeClr val="tx1"/>
                </a:solidFill>
                <a:latin typeface="Times New Roman" pitchFamily="18" charset="0"/>
              </a:defRPr>
            </a:lvl6pPr>
            <a:lvl7pPr marL="3200516" indent="-246193" eaLnBrk="0" fontAlgn="base" hangingPunct="0">
              <a:spcBef>
                <a:spcPct val="0"/>
              </a:spcBef>
              <a:spcAft>
                <a:spcPct val="0"/>
              </a:spcAft>
              <a:defRPr sz="2500">
                <a:solidFill>
                  <a:schemeClr val="tx1"/>
                </a:solidFill>
                <a:latin typeface="Times New Roman" pitchFamily="18" charset="0"/>
              </a:defRPr>
            </a:lvl7pPr>
            <a:lvl8pPr marL="3692904" indent="-246193" eaLnBrk="0" fontAlgn="base" hangingPunct="0">
              <a:spcBef>
                <a:spcPct val="0"/>
              </a:spcBef>
              <a:spcAft>
                <a:spcPct val="0"/>
              </a:spcAft>
              <a:defRPr sz="2500">
                <a:solidFill>
                  <a:schemeClr val="tx1"/>
                </a:solidFill>
                <a:latin typeface="Times New Roman" pitchFamily="18" charset="0"/>
              </a:defRPr>
            </a:lvl8pPr>
            <a:lvl9pPr marL="4185292" indent="-246193" eaLnBrk="0" fontAlgn="base" hangingPunct="0">
              <a:spcBef>
                <a:spcPct val="0"/>
              </a:spcBef>
              <a:spcAft>
                <a:spcPct val="0"/>
              </a:spcAft>
              <a:defRPr sz="2500">
                <a:solidFill>
                  <a:schemeClr val="tx1"/>
                </a:solidFill>
                <a:latin typeface="Times New Roman" pitchFamily="18" charset="0"/>
              </a:defRPr>
            </a:lvl9pPr>
          </a:lstStyle>
          <a:p>
            <a:pPr eaLnBrk="1" hangingPunct="1"/>
            <a:fld id="{CEB75143-B810-4467-B3F7-B829CB5BE84A}" type="slidenum">
              <a:rPr lang="en-US" sz="1300"/>
              <a:pPr eaLnBrk="1" hangingPunct="1"/>
              <a:t>23</a:t>
            </a:fld>
            <a:endParaRPr lang="en-US" sz="1300"/>
          </a:p>
        </p:txBody>
      </p:sp>
      <p:sp>
        <p:nvSpPr>
          <p:cNvPr id="290819" name="Rectangle 7"/>
          <p:cNvSpPr txBox="1">
            <a:spLocks noGrp="1" noChangeArrowheads="1"/>
          </p:cNvSpPr>
          <p:nvPr/>
        </p:nvSpPr>
        <p:spPr bwMode="auto">
          <a:xfrm>
            <a:off x="4237397" y="9298579"/>
            <a:ext cx="3240363" cy="4846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8123" tIns="49061" rIns="98123" bIns="49061" anchor="b"/>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r" eaLnBrk="1" hangingPunct="1"/>
            <a:fld id="{BAC57BA4-783E-46DC-9EE6-D0C57C3B05DB}" type="slidenum">
              <a:rPr lang="en-US" sz="1300"/>
              <a:pPr algn="r" eaLnBrk="1" hangingPunct="1"/>
              <a:t>23</a:t>
            </a:fld>
            <a:endParaRPr lang="en-US" sz="1300"/>
          </a:p>
        </p:txBody>
      </p:sp>
      <p:sp>
        <p:nvSpPr>
          <p:cNvPr id="290820" name="Slide Image Placeholder 1"/>
          <p:cNvSpPr>
            <a:spLocks noGrp="1" noRot="1" noChangeAspect="1" noTextEdit="1"/>
          </p:cNvSpPr>
          <p:nvPr>
            <p:ph type="sldImg"/>
          </p:nvPr>
        </p:nvSpPr>
        <p:spPr>
          <a:xfrm>
            <a:off x="1257300" y="720725"/>
            <a:ext cx="4800600" cy="3600450"/>
          </a:xfrm>
          <a:ln/>
        </p:spPr>
      </p:sp>
      <p:sp>
        <p:nvSpPr>
          <p:cNvPr id="29082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dirty="0" err="1"/>
              <a:t>ummary</a:t>
            </a:r>
            <a:r>
              <a:rPr lang="en-US" b="1" dirty="0"/>
              <a:t>: The Noxious Nine in Diabetes Pathophysiology</a:t>
            </a:r>
          </a:p>
          <a:p>
            <a:r>
              <a:rPr lang="en-US" dirty="0"/>
              <a:t>Ralph A. DeFronzo expanded his earlier conceptual model of diabetes—known as the </a:t>
            </a:r>
            <a:r>
              <a:rPr lang="en-US" i="1" dirty="0"/>
              <a:t>Ominous Octet</a:t>
            </a:r>
            <a:r>
              <a:rPr lang="en-US" dirty="0"/>
              <a:t>—to include a ninth element: </a:t>
            </a:r>
            <a:r>
              <a:rPr lang="en-US" b="1" dirty="0"/>
              <a:t>hypercortisolism</a:t>
            </a:r>
            <a:r>
              <a:rPr lang="en-US" dirty="0"/>
              <a:t>. This updated framework is referred to as the </a:t>
            </a:r>
            <a:r>
              <a:rPr lang="en-US" b="1" dirty="0"/>
              <a:t>Noxious Nine</a:t>
            </a:r>
            <a:r>
              <a:rPr lang="en-US" dirty="0"/>
              <a:t>, highlighting the important role of cortisol dysregulation in difficult-to-control type 2 diabetes </a:t>
            </a:r>
            <a:r>
              <a:rPr lang="en-US" dirty="0">
                <a:hlinkClick r:id="rId3"/>
              </a:rPr>
              <a:t>currentsciencedaily.com+8HCP Live+8HCP Live+8</a:t>
            </a:r>
            <a:r>
              <a:rPr lang="en-US" dirty="0"/>
              <a:t>.</a:t>
            </a:r>
          </a:p>
          <a:p>
            <a:r>
              <a:rPr lang="en-US" dirty="0"/>
              <a:t>Recent research, including the CATALYST trial, shows that </a:t>
            </a:r>
            <a:r>
              <a:rPr lang="en-US" b="1" dirty="0"/>
              <a:t>about 24% of patients with difficult-to-control T2D</a:t>
            </a:r>
            <a:r>
              <a:rPr lang="en-US" dirty="0"/>
              <a:t> have underlying hypercortisolism. Treating this condition with </a:t>
            </a:r>
            <a:r>
              <a:rPr lang="en-US" b="1" dirty="0"/>
              <a:t>mifepristone</a:t>
            </a:r>
            <a:r>
              <a:rPr lang="en-US" dirty="0"/>
              <a:t>, a glucocorticoid receptor antagonist, led to significant improvements in HbA1c—averaging around a </a:t>
            </a:r>
            <a:r>
              <a:rPr lang="en-US" b="1" dirty="0"/>
              <a:t>1.5% reduction</a:t>
            </a:r>
            <a:r>
              <a:rPr lang="en-US" dirty="0"/>
              <a:t> </a:t>
            </a:r>
            <a:r>
              <a:rPr lang="en-US" dirty="0">
                <a:hlinkClick r:id="rId3"/>
              </a:rPr>
              <a:t>pmc.ncbi.nlm.nih.gov+3HCP Live+3medscape.com+3</a:t>
            </a:r>
            <a:r>
              <a:rPr lang="en-US" dirty="0"/>
              <a:t>.</a:t>
            </a:r>
          </a:p>
          <a:p>
            <a:r>
              <a:rPr lang="en-US" dirty="0"/>
              <a:t>These findings emphasize the importance of recognizing hypercortisolism in T2D care and suggest that addressing it may help improve glycemic and metabolic control in a subset of patients.</a:t>
            </a:r>
          </a:p>
          <a:p>
            <a:endParaRPr lang="en-US" dirty="0"/>
          </a:p>
        </p:txBody>
      </p:sp>
      <p:sp>
        <p:nvSpPr>
          <p:cNvPr id="290822" name="Footer Placeholder 3"/>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500">
                <a:solidFill>
                  <a:schemeClr val="tx1"/>
                </a:solidFill>
                <a:latin typeface="Times New Roman" pitchFamily="18" charset="0"/>
              </a:defRPr>
            </a:lvl1pPr>
            <a:lvl2pPr marL="800129" indent="-307741" eaLnBrk="0" hangingPunct="0">
              <a:defRPr sz="2500">
                <a:solidFill>
                  <a:schemeClr val="tx1"/>
                </a:solidFill>
                <a:latin typeface="Times New Roman" pitchFamily="18" charset="0"/>
              </a:defRPr>
            </a:lvl2pPr>
            <a:lvl3pPr marL="1230968" indent="-246193" eaLnBrk="0" hangingPunct="0">
              <a:defRPr sz="2500">
                <a:solidFill>
                  <a:schemeClr val="tx1"/>
                </a:solidFill>
                <a:latin typeface="Times New Roman" pitchFamily="18" charset="0"/>
              </a:defRPr>
            </a:lvl3pPr>
            <a:lvl4pPr marL="1723355" indent="-246193" eaLnBrk="0" hangingPunct="0">
              <a:defRPr sz="2500">
                <a:solidFill>
                  <a:schemeClr val="tx1"/>
                </a:solidFill>
                <a:latin typeface="Times New Roman" pitchFamily="18" charset="0"/>
              </a:defRPr>
            </a:lvl4pPr>
            <a:lvl5pPr marL="2215742" indent="-246193" eaLnBrk="0" hangingPunct="0">
              <a:defRPr sz="2500">
                <a:solidFill>
                  <a:schemeClr val="tx1"/>
                </a:solidFill>
                <a:latin typeface="Times New Roman" pitchFamily="18" charset="0"/>
              </a:defRPr>
            </a:lvl5pPr>
            <a:lvl6pPr marL="2708130" indent="-246193" eaLnBrk="0" fontAlgn="base" hangingPunct="0">
              <a:spcBef>
                <a:spcPct val="0"/>
              </a:spcBef>
              <a:spcAft>
                <a:spcPct val="0"/>
              </a:spcAft>
              <a:defRPr sz="2500">
                <a:solidFill>
                  <a:schemeClr val="tx1"/>
                </a:solidFill>
                <a:latin typeface="Times New Roman" pitchFamily="18" charset="0"/>
              </a:defRPr>
            </a:lvl6pPr>
            <a:lvl7pPr marL="3200516" indent="-246193" eaLnBrk="0" fontAlgn="base" hangingPunct="0">
              <a:spcBef>
                <a:spcPct val="0"/>
              </a:spcBef>
              <a:spcAft>
                <a:spcPct val="0"/>
              </a:spcAft>
              <a:defRPr sz="2500">
                <a:solidFill>
                  <a:schemeClr val="tx1"/>
                </a:solidFill>
                <a:latin typeface="Times New Roman" pitchFamily="18" charset="0"/>
              </a:defRPr>
            </a:lvl7pPr>
            <a:lvl8pPr marL="3692904" indent="-246193" eaLnBrk="0" fontAlgn="base" hangingPunct="0">
              <a:spcBef>
                <a:spcPct val="0"/>
              </a:spcBef>
              <a:spcAft>
                <a:spcPct val="0"/>
              </a:spcAft>
              <a:defRPr sz="2500">
                <a:solidFill>
                  <a:schemeClr val="tx1"/>
                </a:solidFill>
                <a:latin typeface="Times New Roman" pitchFamily="18" charset="0"/>
              </a:defRPr>
            </a:lvl8pPr>
            <a:lvl9pPr marL="4185292" indent="-246193" eaLnBrk="0" fontAlgn="base" hangingPunct="0">
              <a:spcBef>
                <a:spcPct val="0"/>
              </a:spcBef>
              <a:spcAft>
                <a:spcPct val="0"/>
              </a:spcAft>
              <a:defRPr sz="2500">
                <a:solidFill>
                  <a:schemeClr val="tx1"/>
                </a:solidFill>
                <a:latin typeface="Times New Roman" pitchFamily="18" charset="0"/>
              </a:defRPr>
            </a:lvl9pPr>
          </a:lstStyle>
          <a:p>
            <a:pPr eaLnBrk="1" hangingPunct="1"/>
            <a:r>
              <a:rPr lang="en-US" sz="1300"/>
              <a:t>Diabetes Educational Services© (530) 893 - 8635 </a:t>
            </a:r>
          </a:p>
        </p:txBody>
      </p:sp>
      <p:sp>
        <p:nvSpPr>
          <p:cNvPr id="290823" name="Slide Number Placeholder 4"/>
          <p:cNvSpPr txBox="1">
            <a:spLocks noGrp="1"/>
          </p:cNvSpPr>
          <p:nvPr/>
        </p:nvSpPr>
        <p:spPr bwMode="auto">
          <a:xfrm>
            <a:off x="4237397" y="9298579"/>
            <a:ext cx="3240363" cy="4846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8123" tIns="49061" rIns="98123" bIns="49061" anchor="b"/>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r" eaLnBrk="1" hangingPunct="1"/>
            <a:fld id="{C388D57E-B763-4DF5-8799-4B6B40A9E5A7}" type="slidenum">
              <a:rPr lang="en-US" sz="1300"/>
              <a:pPr algn="r" eaLnBrk="1" hangingPunct="1"/>
              <a:t>23</a:t>
            </a:fld>
            <a:endParaRPr lang="en-US" sz="1300"/>
          </a:p>
        </p:txBody>
      </p:sp>
    </p:spTree>
    <p:extLst>
      <p:ext uri="{BB962C8B-B14F-4D97-AF65-F5344CB8AC3E}">
        <p14:creationId xmlns:p14="http://schemas.microsoft.com/office/powerpoint/2010/main" val="341745187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Image Placeholder 1">
            <a:extLst>
              <a:ext uri="{FF2B5EF4-FFF2-40B4-BE49-F238E27FC236}">
                <a16:creationId xmlns:a16="http://schemas.microsoft.com/office/drawing/2014/main" id="{5D4DBBBD-51A2-48C1-8AD0-E0F31FFDB26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5299" name="Notes Placeholder 2">
            <a:extLst>
              <a:ext uri="{FF2B5EF4-FFF2-40B4-BE49-F238E27FC236}">
                <a16:creationId xmlns:a16="http://schemas.microsoft.com/office/drawing/2014/main" id="{C9674AB5-F46A-4690-B0B8-1ED989AE9C1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p>
        </p:txBody>
      </p:sp>
      <p:sp>
        <p:nvSpPr>
          <p:cNvPr id="55300" name="Slide Number Placeholder 3">
            <a:extLst>
              <a:ext uri="{FF2B5EF4-FFF2-40B4-BE49-F238E27FC236}">
                <a16:creationId xmlns:a16="http://schemas.microsoft.com/office/drawing/2014/main" id="{EA77A1BB-F883-4CB9-AFAB-C59813D15A4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84225" indent="-301625">
              <a:spcBef>
                <a:spcPct val="30000"/>
              </a:spcBef>
              <a:defRPr sz="1200">
                <a:solidFill>
                  <a:schemeClr val="tx1"/>
                </a:solidFill>
                <a:latin typeface="Calibri" panose="020F0502020204030204" pitchFamily="34" charset="0"/>
              </a:defRPr>
            </a:lvl2pPr>
            <a:lvl3pPr marL="1208088" indent="-241300">
              <a:spcBef>
                <a:spcPct val="30000"/>
              </a:spcBef>
              <a:defRPr sz="1200">
                <a:solidFill>
                  <a:schemeClr val="tx1"/>
                </a:solidFill>
                <a:latin typeface="Calibri" panose="020F0502020204030204" pitchFamily="34" charset="0"/>
              </a:defRPr>
            </a:lvl3pPr>
            <a:lvl4pPr marL="1690688" indent="-241300">
              <a:spcBef>
                <a:spcPct val="30000"/>
              </a:spcBef>
              <a:defRPr sz="1200">
                <a:solidFill>
                  <a:schemeClr val="tx1"/>
                </a:solidFill>
                <a:latin typeface="Calibri" panose="020F0502020204030204" pitchFamily="34" charset="0"/>
              </a:defRPr>
            </a:lvl4pPr>
            <a:lvl5pPr marL="2174875" indent="-241300">
              <a:spcBef>
                <a:spcPct val="30000"/>
              </a:spcBef>
              <a:defRPr sz="1200">
                <a:solidFill>
                  <a:schemeClr val="tx1"/>
                </a:solidFill>
                <a:latin typeface="Calibri" panose="020F0502020204030204" pitchFamily="34" charset="0"/>
              </a:defRPr>
            </a:lvl5pPr>
            <a:lvl6pPr marL="2632075" indent="-241300" eaLnBrk="0" fontAlgn="base" hangingPunct="0">
              <a:spcBef>
                <a:spcPct val="30000"/>
              </a:spcBef>
              <a:spcAft>
                <a:spcPct val="0"/>
              </a:spcAft>
              <a:defRPr sz="1200">
                <a:solidFill>
                  <a:schemeClr val="tx1"/>
                </a:solidFill>
                <a:latin typeface="Calibri" panose="020F0502020204030204" pitchFamily="34" charset="0"/>
              </a:defRPr>
            </a:lvl6pPr>
            <a:lvl7pPr marL="3089275" indent="-241300" eaLnBrk="0" fontAlgn="base" hangingPunct="0">
              <a:spcBef>
                <a:spcPct val="30000"/>
              </a:spcBef>
              <a:spcAft>
                <a:spcPct val="0"/>
              </a:spcAft>
              <a:defRPr sz="1200">
                <a:solidFill>
                  <a:schemeClr val="tx1"/>
                </a:solidFill>
                <a:latin typeface="Calibri" panose="020F0502020204030204" pitchFamily="34" charset="0"/>
              </a:defRPr>
            </a:lvl7pPr>
            <a:lvl8pPr marL="3546475" indent="-241300" eaLnBrk="0" fontAlgn="base" hangingPunct="0">
              <a:spcBef>
                <a:spcPct val="30000"/>
              </a:spcBef>
              <a:spcAft>
                <a:spcPct val="0"/>
              </a:spcAft>
              <a:defRPr sz="1200">
                <a:solidFill>
                  <a:schemeClr val="tx1"/>
                </a:solidFill>
                <a:latin typeface="Calibri" panose="020F0502020204030204" pitchFamily="34" charset="0"/>
              </a:defRPr>
            </a:lvl8pPr>
            <a:lvl9pPr marL="4003675" indent="-2413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A44C89F8-90B9-403C-9C47-322F530A2633}" type="slidenum">
              <a:rPr lang="en-US" altLang="en-US" sz="1300" smtClean="0"/>
              <a:pPr>
                <a:spcBef>
                  <a:spcPct val="0"/>
                </a:spcBef>
              </a:pPr>
              <a:t>36</a:t>
            </a:fld>
            <a:endParaRPr lang="en-US" altLang="en-US" sz="1300"/>
          </a:p>
        </p:txBody>
      </p:sp>
    </p:spTree>
    <p:extLst>
      <p:ext uri="{BB962C8B-B14F-4D97-AF65-F5344CB8AC3E}">
        <p14:creationId xmlns:p14="http://schemas.microsoft.com/office/powerpoint/2010/main" val="409775726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Image Placeholder 1">
            <a:extLst>
              <a:ext uri="{FF2B5EF4-FFF2-40B4-BE49-F238E27FC236}">
                <a16:creationId xmlns:a16="http://schemas.microsoft.com/office/drawing/2014/main" id="{3F821A34-9B9A-4334-A886-43CC1A5C96A4}"/>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7347" name="Notes Placeholder 2">
            <a:extLst>
              <a:ext uri="{FF2B5EF4-FFF2-40B4-BE49-F238E27FC236}">
                <a16:creationId xmlns:a16="http://schemas.microsoft.com/office/drawing/2014/main" id="{9B0DE337-58A4-416D-83CE-CDF11119E2E2}"/>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57348" name="Slide Number Placeholder 3">
            <a:extLst>
              <a:ext uri="{FF2B5EF4-FFF2-40B4-BE49-F238E27FC236}">
                <a16:creationId xmlns:a16="http://schemas.microsoft.com/office/drawing/2014/main" id="{24A63DD4-8140-48AC-B6A5-3FB38B67888B}"/>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84225" indent="-301625">
              <a:defRPr>
                <a:solidFill>
                  <a:schemeClr val="tx1"/>
                </a:solidFill>
                <a:latin typeface="Calibri" panose="020F0502020204030204" pitchFamily="34" charset="0"/>
                <a:cs typeface="Arial" panose="020B0604020202020204" pitchFamily="34" charset="0"/>
              </a:defRPr>
            </a:lvl2pPr>
            <a:lvl3pPr marL="1208088" indent="-241300">
              <a:defRPr>
                <a:solidFill>
                  <a:schemeClr val="tx1"/>
                </a:solidFill>
                <a:latin typeface="Calibri" panose="020F0502020204030204" pitchFamily="34" charset="0"/>
                <a:cs typeface="Arial" panose="020B0604020202020204" pitchFamily="34" charset="0"/>
              </a:defRPr>
            </a:lvl3pPr>
            <a:lvl4pPr marL="1690688" indent="-241300">
              <a:defRPr>
                <a:solidFill>
                  <a:schemeClr val="tx1"/>
                </a:solidFill>
                <a:latin typeface="Calibri" panose="020F0502020204030204" pitchFamily="34" charset="0"/>
                <a:cs typeface="Arial" panose="020B0604020202020204" pitchFamily="34" charset="0"/>
              </a:defRPr>
            </a:lvl4pPr>
            <a:lvl5pPr marL="2174875" indent="-241300">
              <a:defRPr>
                <a:solidFill>
                  <a:schemeClr val="tx1"/>
                </a:solidFill>
                <a:latin typeface="Calibri" panose="020F0502020204030204" pitchFamily="34" charset="0"/>
                <a:cs typeface="Arial" panose="020B0604020202020204" pitchFamily="34" charset="0"/>
              </a:defRPr>
            </a:lvl5pPr>
            <a:lvl6pPr marL="2632075" indent="-2413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3089275" indent="-2413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546475" indent="-2413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4003675" indent="-2413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2BFAB870-426E-4C60-8A5E-BFD3FF7955AE}" type="slidenum">
              <a:rPr lang="en-US" altLang="en-US" smtClean="0"/>
              <a:pPr/>
              <a:t>37</a:t>
            </a:fld>
            <a:endParaRPr lang="en-US" altLang="en-US"/>
          </a:p>
        </p:txBody>
      </p:sp>
    </p:spTree>
    <p:extLst>
      <p:ext uri="{BB962C8B-B14F-4D97-AF65-F5344CB8AC3E}">
        <p14:creationId xmlns:p14="http://schemas.microsoft.com/office/powerpoint/2010/main" val="322163101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4"/>
          </p:nvPr>
        </p:nvSpPr>
        <p:spPr/>
        <p:txBody>
          <a:bodyPr/>
          <a:lstStyle/>
          <a:p>
            <a:pPr>
              <a:defRPr/>
            </a:pPr>
            <a:r>
              <a:rPr lang="en-US"/>
              <a:t>Diabetes Educational Services© (530) 893 - 8635 </a:t>
            </a:r>
            <a:endParaRPr lang="en-US" dirty="0"/>
          </a:p>
        </p:txBody>
      </p:sp>
      <p:sp>
        <p:nvSpPr>
          <p:cNvPr id="5" name="Slide Number Placeholder 4"/>
          <p:cNvSpPr>
            <a:spLocks noGrp="1"/>
          </p:cNvSpPr>
          <p:nvPr>
            <p:ph type="sldNum" sz="quarter" idx="5"/>
          </p:nvPr>
        </p:nvSpPr>
        <p:spPr/>
        <p:txBody>
          <a:bodyPr/>
          <a:lstStyle/>
          <a:p>
            <a:pPr>
              <a:defRPr/>
            </a:pPr>
            <a:fld id="{70C2D8DF-DDFB-477F-A18D-ACE6B2DB192F}" type="slidenum">
              <a:rPr lang="en-US" smtClean="0"/>
              <a:pPr>
                <a:defRPr/>
              </a:pPr>
              <a:t>41</a:t>
            </a:fld>
            <a:endParaRPr lang="en-US" dirty="0"/>
          </a:p>
        </p:txBody>
      </p:sp>
    </p:spTree>
    <p:extLst>
      <p:ext uri="{BB962C8B-B14F-4D97-AF65-F5344CB8AC3E}">
        <p14:creationId xmlns:p14="http://schemas.microsoft.com/office/powerpoint/2010/main" val="328447674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Slide Image Placeholder 1">
            <a:extLst>
              <a:ext uri="{FF2B5EF4-FFF2-40B4-BE49-F238E27FC236}">
                <a16:creationId xmlns:a16="http://schemas.microsoft.com/office/drawing/2014/main" id="{F585B847-2F6C-47E6-B7E3-9F9F55C18433}"/>
              </a:ext>
            </a:extLst>
          </p:cNvPr>
          <p:cNvSpPr>
            <a:spLocks noGrp="1" noRot="1" noChangeAspect="1" noTextEdit="1"/>
          </p:cNvSpPr>
          <p:nvPr>
            <p:ph type="sldImg"/>
          </p:nvPr>
        </p:nvSpPr>
        <p:spPr bwMode="auto">
          <a:xfrm>
            <a:off x="1338263" y="744538"/>
            <a:ext cx="4957762" cy="37179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4211" name="Notes Placeholder 2">
            <a:extLst>
              <a:ext uri="{FF2B5EF4-FFF2-40B4-BE49-F238E27FC236}">
                <a16:creationId xmlns:a16="http://schemas.microsoft.com/office/drawing/2014/main" id="{E5E1DE94-F1C6-4FF3-A3AA-8741700A4D2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94212" name="Slide Number Placeholder 3">
            <a:extLst>
              <a:ext uri="{FF2B5EF4-FFF2-40B4-BE49-F238E27FC236}">
                <a16:creationId xmlns:a16="http://schemas.microsoft.com/office/drawing/2014/main" id="{7F2ACD58-DB0D-4C5E-8E07-A4FCFFE5974B}"/>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813477" indent="-312876">
              <a:spcBef>
                <a:spcPct val="30000"/>
              </a:spcBef>
              <a:defRPr sz="1200">
                <a:solidFill>
                  <a:schemeClr val="tx1"/>
                </a:solidFill>
                <a:latin typeface="Calibri" panose="020F0502020204030204" pitchFamily="34" charset="0"/>
              </a:defRPr>
            </a:lvl2pPr>
            <a:lvl3pPr marL="1253150" indent="-250300">
              <a:spcBef>
                <a:spcPct val="30000"/>
              </a:spcBef>
              <a:defRPr sz="1200">
                <a:solidFill>
                  <a:schemeClr val="tx1"/>
                </a:solidFill>
                <a:latin typeface="Calibri" panose="020F0502020204030204" pitchFamily="34" charset="0"/>
              </a:defRPr>
            </a:lvl3pPr>
            <a:lvl4pPr marL="1753751" indent="-250300">
              <a:spcBef>
                <a:spcPct val="30000"/>
              </a:spcBef>
              <a:defRPr sz="1200">
                <a:solidFill>
                  <a:schemeClr val="tx1"/>
                </a:solidFill>
                <a:latin typeface="Calibri" panose="020F0502020204030204" pitchFamily="34" charset="0"/>
              </a:defRPr>
            </a:lvl4pPr>
            <a:lvl5pPr marL="2255998" indent="-250300">
              <a:spcBef>
                <a:spcPct val="30000"/>
              </a:spcBef>
              <a:defRPr sz="1200">
                <a:solidFill>
                  <a:schemeClr val="tx1"/>
                </a:solidFill>
                <a:latin typeface="Calibri" panose="020F0502020204030204" pitchFamily="34" charset="0"/>
              </a:defRPr>
            </a:lvl5pPr>
            <a:lvl6pPr marL="2730251" indent="-250300" eaLnBrk="0" fontAlgn="base" hangingPunct="0">
              <a:spcBef>
                <a:spcPct val="30000"/>
              </a:spcBef>
              <a:spcAft>
                <a:spcPct val="0"/>
              </a:spcAft>
              <a:defRPr sz="1200">
                <a:solidFill>
                  <a:schemeClr val="tx1"/>
                </a:solidFill>
                <a:latin typeface="Calibri" panose="020F0502020204030204" pitchFamily="34" charset="0"/>
              </a:defRPr>
            </a:lvl6pPr>
            <a:lvl7pPr marL="3204505" indent="-250300" eaLnBrk="0" fontAlgn="base" hangingPunct="0">
              <a:spcBef>
                <a:spcPct val="30000"/>
              </a:spcBef>
              <a:spcAft>
                <a:spcPct val="0"/>
              </a:spcAft>
              <a:defRPr sz="1200">
                <a:solidFill>
                  <a:schemeClr val="tx1"/>
                </a:solidFill>
                <a:latin typeface="Calibri" panose="020F0502020204030204" pitchFamily="34" charset="0"/>
              </a:defRPr>
            </a:lvl7pPr>
            <a:lvl8pPr marL="3678759" indent="-250300" eaLnBrk="0" fontAlgn="base" hangingPunct="0">
              <a:spcBef>
                <a:spcPct val="30000"/>
              </a:spcBef>
              <a:spcAft>
                <a:spcPct val="0"/>
              </a:spcAft>
              <a:defRPr sz="1200">
                <a:solidFill>
                  <a:schemeClr val="tx1"/>
                </a:solidFill>
                <a:latin typeface="Calibri" panose="020F0502020204030204" pitchFamily="34" charset="0"/>
              </a:defRPr>
            </a:lvl8pPr>
            <a:lvl9pPr marL="4153012" indent="-250300" eaLnBrk="0" fontAlgn="base" hangingPunct="0">
              <a:spcBef>
                <a:spcPct val="30000"/>
              </a:spcBef>
              <a:spcAft>
                <a:spcPct val="0"/>
              </a:spcAft>
              <a:defRPr sz="1200">
                <a:solidFill>
                  <a:schemeClr val="tx1"/>
                </a:solidFill>
                <a:latin typeface="Calibri" panose="020F0502020204030204" pitchFamily="34" charset="0"/>
              </a:defRPr>
            </a:lvl9pPr>
          </a:lstStyle>
          <a:p>
            <a:pPr defTabSz="948507" fontAlgn="base">
              <a:spcBef>
                <a:spcPct val="0"/>
              </a:spcBef>
              <a:spcAft>
                <a:spcPct val="0"/>
              </a:spcAft>
              <a:defRPr/>
            </a:pPr>
            <a:fld id="{1264CF28-585F-4133-A89E-1FB4FC642C29}" type="slidenum">
              <a:rPr lang="en-US" altLang="en-US" sz="1300">
                <a:solidFill>
                  <a:prstClr val="black"/>
                </a:solidFill>
                <a:cs typeface="Arial" panose="020B0604020202020204" pitchFamily="34" charset="0"/>
              </a:rPr>
              <a:pPr defTabSz="948507" fontAlgn="base">
                <a:spcBef>
                  <a:spcPct val="0"/>
                </a:spcBef>
                <a:spcAft>
                  <a:spcPct val="0"/>
                </a:spcAft>
                <a:defRPr/>
              </a:pPr>
              <a:t>42</a:t>
            </a:fld>
            <a:endParaRPr lang="en-US" altLang="en-US" sz="1300">
              <a:solidFill>
                <a:prstClr val="black"/>
              </a:solidFill>
              <a:cs typeface="Arial" panose="020B0604020202020204" pitchFamily="34" charset="0"/>
            </a:endParaRPr>
          </a:p>
        </p:txBody>
      </p:sp>
    </p:spTree>
    <p:extLst>
      <p:ext uri="{BB962C8B-B14F-4D97-AF65-F5344CB8AC3E}">
        <p14:creationId xmlns:p14="http://schemas.microsoft.com/office/powerpoint/2010/main" val="383925139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Slide Image Placeholder 1">
            <a:extLst>
              <a:ext uri="{FF2B5EF4-FFF2-40B4-BE49-F238E27FC236}">
                <a16:creationId xmlns:a16="http://schemas.microsoft.com/office/drawing/2014/main" id="{B52EF5C6-980D-4B74-9757-E0B70493F720}"/>
              </a:ext>
            </a:extLst>
          </p:cNvPr>
          <p:cNvSpPr>
            <a:spLocks noGrp="1" noRot="1" noChangeAspect="1" noTextEdit="1"/>
          </p:cNvSpPr>
          <p:nvPr>
            <p:ph type="sldImg"/>
          </p:nvPr>
        </p:nvSpPr>
        <p:spPr bwMode="auto">
          <a:xfrm>
            <a:off x="1338263" y="744538"/>
            <a:ext cx="4957762" cy="37179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6259" name="Notes Placeholder 2">
            <a:extLst>
              <a:ext uri="{FF2B5EF4-FFF2-40B4-BE49-F238E27FC236}">
                <a16:creationId xmlns:a16="http://schemas.microsoft.com/office/drawing/2014/main" id="{80ED3FA7-BC16-4FDF-BEF7-7AC781957DF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b="1" dirty="0"/>
              <a:t>Cana: </a:t>
            </a:r>
            <a:r>
              <a:rPr lang="en-US" altLang="en-US" dirty="0"/>
              <a:t>bone mineral density decline: hip ≤1%; lumbar spine, femoral neck, and distal forearm &lt;1%</a:t>
            </a:r>
          </a:p>
          <a:p>
            <a:pPr eaLnBrk="1" hangingPunct="1">
              <a:spcBef>
                <a:spcPct val="0"/>
              </a:spcBef>
            </a:pPr>
            <a:r>
              <a:rPr lang="en-US" altLang="en-US" dirty="0"/>
              <a:t>UTI: 6%Genito infection: 11-12%</a:t>
            </a:r>
          </a:p>
          <a:p>
            <a:pPr eaLnBrk="1" hangingPunct="1">
              <a:spcBef>
                <a:spcPct val="0"/>
              </a:spcBef>
            </a:pPr>
            <a:r>
              <a:rPr lang="en-US" altLang="en-US" dirty="0"/>
              <a:t>Increased serum K+: 9-27%</a:t>
            </a:r>
          </a:p>
          <a:p>
            <a:pPr eaLnBrk="1" hangingPunct="1">
              <a:spcBef>
                <a:spcPct val="0"/>
              </a:spcBef>
            </a:pPr>
            <a:r>
              <a:rPr lang="en-US" altLang="en-US" dirty="0"/>
              <a:t>Amputation risk</a:t>
            </a:r>
          </a:p>
          <a:p>
            <a:pPr eaLnBrk="1" hangingPunct="1">
              <a:spcBef>
                <a:spcPct val="0"/>
              </a:spcBef>
            </a:pPr>
            <a:r>
              <a:rPr lang="en-US" altLang="en-US" b="1" dirty="0" err="1"/>
              <a:t>Emgag</a:t>
            </a:r>
            <a:r>
              <a:rPr lang="en-US" altLang="en-US" dirty="0"/>
              <a:t>: UTI: females 18%, males 4%</a:t>
            </a:r>
          </a:p>
          <a:p>
            <a:pPr eaLnBrk="1" hangingPunct="1">
              <a:spcBef>
                <a:spcPct val="0"/>
              </a:spcBef>
            </a:pPr>
            <a:r>
              <a:rPr lang="en-US" altLang="en-US" dirty="0"/>
              <a:t>Genito infection: 5%</a:t>
            </a:r>
          </a:p>
          <a:p>
            <a:pPr eaLnBrk="1" hangingPunct="1">
              <a:spcBef>
                <a:spcPct val="0"/>
              </a:spcBef>
            </a:pPr>
            <a:r>
              <a:rPr lang="it-IT" altLang="en-US" b="1" dirty="0"/>
              <a:t>Dapag</a:t>
            </a:r>
            <a:r>
              <a:rPr lang="it-IT" altLang="en-US" dirty="0"/>
              <a:t>: UTI: 6%, genito infection: 3%</a:t>
            </a:r>
          </a:p>
          <a:p>
            <a:pPr eaLnBrk="1" hangingPunct="1">
              <a:spcBef>
                <a:spcPct val="0"/>
              </a:spcBef>
            </a:pPr>
            <a:endParaRPr lang="en-US" altLang="en-US" dirty="0"/>
          </a:p>
        </p:txBody>
      </p:sp>
      <p:sp>
        <p:nvSpPr>
          <p:cNvPr id="96260" name="Slide Number Placeholder 3">
            <a:extLst>
              <a:ext uri="{FF2B5EF4-FFF2-40B4-BE49-F238E27FC236}">
                <a16:creationId xmlns:a16="http://schemas.microsoft.com/office/drawing/2014/main" id="{9B4E5522-6332-45C1-806C-7D7954020B2B}"/>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813477" indent="-312876">
              <a:spcBef>
                <a:spcPct val="30000"/>
              </a:spcBef>
              <a:defRPr sz="1200">
                <a:solidFill>
                  <a:schemeClr val="tx1"/>
                </a:solidFill>
                <a:latin typeface="Calibri" panose="020F0502020204030204" pitchFamily="34" charset="0"/>
              </a:defRPr>
            </a:lvl2pPr>
            <a:lvl3pPr marL="1253150" indent="-250300">
              <a:spcBef>
                <a:spcPct val="30000"/>
              </a:spcBef>
              <a:defRPr sz="1200">
                <a:solidFill>
                  <a:schemeClr val="tx1"/>
                </a:solidFill>
                <a:latin typeface="Calibri" panose="020F0502020204030204" pitchFamily="34" charset="0"/>
              </a:defRPr>
            </a:lvl3pPr>
            <a:lvl4pPr marL="1753751" indent="-250300">
              <a:spcBef>
                <a:spcPct val="30000"/>
              </a:spcBef>
              <a:defRPr sz="1200">
                <a:solidFill>
                  <a:schemeClr val="tx1"/>
                </a:solidFill>
                <a:latin typeface="Calibri" panose="020F0502020204030204" pitchFamily="34" charset="0"/>
              </a:defRPr>
            </a:lvl4pPr>
            <a:lvl5pPr marL="2255998" indent="-250300">
              <a:spcBef>
                <a:spcPct val="30000"/>
              </a:spcBef>
              <a:defRPr sz="1200">
                <a:solidFill>
                  <a:schemeClr val="tx1"/>
                </a:solidFill>
                <a:latin typeface="Calibri" panose="020F0502020204030204" pitchFamily="34" charset="0"/>
              </a:defRPr>
            </a:lvl5pPr>
            <a:lvl6pPr marL="2730251" indent="-250300" eaLnBrk="0" fontAlgn="base" hangingPunct="0">
              <a:spcBef>
                <a:spcPct val="30000"/>
              </a:spcBef>
              <a:spcAft>
                <a:spcPct val="0"/>
              </a:spcAft>
              <a:defRPr sz="1200">
                <a:solidFill>
                  <a:schemeClr val="tx1"/>
                </a:solidFill>
                <a:latin typeface="Calibri" panose="020F0502020204030204" pitchFamily="34" charset="0"/>
              </a:defRPr>
            </a:lvl6pPr>
            <a:lvl7pPr marL="3204505" indent="-250300" eaLnBrk="0" fontAlgn="base" hangingPunct="0">
              <a:spcBef>
                <a:spcPct val="30000"/>
              </a:spcBef>
              <a:spcAft>
                <a:spcPct val="0"/>
              </a:spcAft>
              <a:defRPr sz="1200">
                <a:solidFill>
                  <a:schemeClr val="tx1"/>
                </a:solidFill>
                <a:latin typeface="Calibri" panose="020F0502020204030204" pitchFamily="34" charset="0"/>
              </a:defRPr>
            </a:lvl7pPr>
            <a:lvl8pPr marL="3678759" indent="-250300" eaLnBrk="0" fontAlgn="base" hangingPunct="0">
              <a:spcBef>
                <a:spcPct val="30000"/>
              </a:spcBef>
              <a:spcAft>
                <a:spcPct val="0"/>
              </a:spcAft>
              <a:defRPr sz="1200">
                <a:solidFill>
                  <a:schemeClr val="tx1"/>
                </a:solidFill>
                <a:latin typeface="Calibri" panose="020F0502020204030204" pitchFamily="34" charset="0"/>
              </a:defRPr>
            </a:lvl8pPr>
            <a:lvl9pPr marL="4153012" indent="-250300" eaLnBrk="0" fontAlgn="base" hangingPunct="0">
              <a:spcBef>
                <a:spcPct val="30000"/>
              </a:spcBef>
              <a:spcAft>
                <a:spcPct val="0"/>
              </a:spcAft>
              <a:defRPr sz="1200">
                <a:solidFill>
                  <a:schemeClr val="tx1"/>
                </a:solidFill>
                <a:latin typeface="Calibri" panose="020F0502020204030204" pitchFamily="34" charset="0"/>
              </a:defRPr>
            </a:lvl9pPr>
          </a:lstStyle>
          <a:p>
            <a:pPr defTabSz="948507" fontAlgn="base">
              <a:spcBef>
                <a:spcPct val="0"/>
              </a:spcBef>
              <a:spcAft>
                <a:spcPct val="0"/>
              </a:spcAft>
              <a:defRPr/>
            </a:pPr>
            <a:fld id="{4B096690-9B93-4C2B-ABA4-EE7292D8615D}" type="slidenum">
              <a:rPr lang="en-US" altLang="en-US" sz="1300">
                <a:solidFill>
                  <a:prstClr val="black"/>
                </a:solidFill>
                <a:cs typeface="Arial" panose="020B0604020202020204" pitchFamily="34" charset="0"/>
              </a:rPr>
              <a:pPr defTabSz="948507" fontAlgn="base">
                <a:spcBef>
                  <a:spcPct val="0"/>
                </a:spcBef>
                <a:spcAft>
                  <a:spcPct val="0"/>
                </a:spcAft>
                <a:defRPr/>
              </a:pPr>
              <a:t>43</a:t>
            </a:fld>
            <a:endParaRPr lang="en-US" altLang="en-US" sz="1300">
              <a:solidFill>
                <a:prstClr val="black"/>
              </a:solidFill>
              <a:cs typeface="Arial" panose="020B0604020202020204" pitchFamily="34" charset="0"/>
            </a:endParaRPr>
          </a:p>
        </p:txBody>
      </p:sp>
    </p:spTree>
    <p:extLst>
      <p:ext uri="{BB962C8B-B14F-4D97-AF65-F5344CB8AC3E}">
        <p14:creationId xmlns:p14="http://schemas.microsoft.com/office/powerpoint/2010/main" val="368811902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Slide Image Placeholder 1">
            <a:extLst>
              <a:ext uri="{FF2B5EF4-FFF2-40B4-BE49-F238E27FC236}">
                <a16:creationId xmlns:a16="http://schemas.microsoft.com/office/drawing/2014/main" id="{2B8694C8-93AF-4FA1-A4FE-E22C82BA3651}"/>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9875" name="Notes Placeholder 2">
            <a:extLst>
              <a:ext uri="{FF2B5EF4-FFF2-40B4-BE49-F238E27FC236}">
                <a16:creationId xmlns:a16="http://schemas.microsoft.com/office/drawing/2014/main" id="{89FA909A-B577-48CF-B2DB-06C6773BC42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p>
        </p:txBody>
      </p:sp>
      <p:sp>
        <p:nvSpPr>
          <p:cNvPr id="88068" name="Header Placeholder 3">
            <a:extLst>
              <a:ext uri="{FF2B5EF4-FFF2-40B4-BE49-F238E27FC236}">
                <a16:creationId xmlns:a16="http://schemas.microsoft.com/office/drawing/2014/main" id="{85517793-11A1-4D83-8159-C30E89550D3F}"/>
              </a:ext>
            </a:extLst>
          </p:cNvPr>
          <p:cNvSpPr>
            <a:spLocks noGrp="1"/>
          </p:cNvSpPr>
          <p:nvPr>
            <p:ph type="hdr" sz="quarter"/>
          </p:nvPr>
        </p:nvSpPr>
        <p:spPr bwMode="auto"/>
        <p:txBody>
          <a:bodyPr wrap="square" numCol="1" anchor="t" anchorCtr="0" compatLnSpc="1">
            <a:prstTxWarp prst="textNoShape">
              <a:avLst/>
            </a:prstTxWarp>
          </a:bodyPr>
          <a:lstStyle>
            <a:lvl1pPr>
              <a:defRPr>
                <a:solidFill>
                  <a:schemeClr val="tx1"/>
                </a:solidFill>
                <a:latin typeface="Calibri" pitchFamily="34" charset="0"/>
              </a:defRPr>
            </a:lvl1pPr>
            <a:lvl2pPr marL="814666" indent="-313333">
              <a:defRPr>
                <a:solidFill>
                  <a:schemeClr val="tx1"/>
                </a:solidFill>
                <a:latin typeface="Calibri" pitchFamily="34" charset="0"/>
              </a:defRPr>
            </a:lvl2pPr>
            <a:lvl3pPr marL="1253333" indent="-250667">
              <a:defRPr>
                <a:solidFill>
                  <a:schemeClr val="tx1"/>
                </a:solidFill>
                <a:latin typeface="Calibri" pitchFamily="34" charset="0"/>
              </a:defRPr>
            </a:lvl3pPr>
            <a:lvl4pPr marL="1754667" indent="-250667">
              <a:defRPr>
                <a:solidFill>
                  <a:schemeClr val="tx1"/>
                </a:solidFill>
                <a:latin typeface="Calibri" pitchFamily="34" charset="0"/>
              </a:defRPr>
            </a:lvl4pPr>
            <a:lvl5pPr marL="2256001" indent="-250667">
              <a:defRPr>
                <a:solidFill>
                  <a:schemeClr val="tx1"/>
                </a:solidFill>
                <a:latin typeface="Calibri" pitchFamily="34" charset="0"/>
              </a:defRPr>
            </a:lvl5pPr>
            <a:lvl6pPr marL="2757334" indent="-250667" fontAlgn="base">
              <a:spcBef>
                <a:spcPct val="0"/>
              </a:spcBef>
              <a:spcAft>
                <a:spcPct val="0"/>
              </a:spcAft>
              <a:defRPr>
                <a:solidFill>
                  <a:schemeClr val="tx1"/>
                </a:solidFill>
                <a:latin typeface="Calibri" pitchFamily="34" charset="0"/>
              </a:defRPr>
            </a:lvl6pPr>
            <a:lvl7pPr marL="3258668" indent="-250667" fontAlgn="base">
              <a:spcBef>
                <a:spcPct val="0"/>
              </a:spcBef>
              <a:spcAft>
                <a:spcPct val="0"/>
              </a:spcAft>
              <a:defRPr>
                <a:solidFill>
                  <a:schemeClr val="tx1"/>
                </a:solidFill>
                <a:latin typeface="Calibri" pitchFamily="34" charset="0"/>
              </a:defRPr>
            </a:lvl7pPr>
            <a:lvl8pPr marL="3760001" indent="-250667" fontAlgn="base">
              <a:spcBef>
                <a:spcPct val="0"/>
              </a:spcBef>
              <a:spcAft>
                <a:spcPct val="0"/>
              </a:spcAft>
              <a:defRPr>
                <a:solidFill>
                  <a:schemeClr val="tx1"/>
                </a:solidFill>
                <a:latin typeface="Calibri" pitchFamily="34" charset="0"/>
              </a:defRPr>
            </a:lvl8pPr>
            <a:lvl9pPr marL="4261334" indent="-250667" fontAlgn="base">
              <a:spcBef>
                <a:spcPct val="0"/>
              </a:spcBef>
              <a:spcAft>
                <a:spcPct val="0"/>
              </a:spcAft>
              <a:defRPr>
                <a:solidFill>
                  <a:schemeClr val="tx1"/>
                </a:solidFill>
                <a:latin typeface="Calibri" pitchFamily="34" charset="0"/>
              </a:defRPr>
            </a:lvl9pPr>
          </a:lstStyle>
          <a:p>
            <a:pPr defTabSz="948507" fontAlgn="base">
              <a:spcBef>
                <a:spcPct val="0"/>
              </a:spcBef>
              <a:spcAft>
                <a:spcPct val="0"/>
              </a:spcAft>
              <a:defRPr/>
            </a:pPr>
            <a:r>
              <a:rPr lang="en-US" altLang="en-US">
                <a:solidFill>
                  <a:prstClr val="black"/>
                </a:solidFill>
              </a:rPr>
              <a:t>Obesity Series, Part II: Physical Activity</a:t>
            </a:r>
          </a:p>
        </p:txBody>
      </p:sp>
      <p:sp>
        <p:nvSpPr>
          <p:cNvPr id="88069" name="Footer Placeholder 4">
            <a:extLst>
              <a:ext uri="{FF2B5EF4-FFF2-40B4-BE49-F238E27FC236}">
                <a16:creationId xmlns:a16="http://schemas.microsoft.com/office/drawing/2014/main" id="{C536D2BF-6AD8-4423-A32D-42BC50CF214F}"/>
              </a:ext>
            </a:extLst>
          </p:cNvPr>
          <p:cNvSpPr>
            <a:spLocks noGrp="1"/>
          </p:cNvSpPr>
          <p:nvPr>
            <p:ph type="ftr" sz="quarter" idx="4"/>
          </p:nvPr>
        </p:nvSpPr>
        <p:spPr bwMode="auto"/>
        <p:txBody>
          <a:bodyPr wrap="square" numCol="1" anchorCtr="0" compatLnSpc="1">
            <a:prstTxWarp prst="textNoShape">
              <a:avLst/>
            </a:prstTxWarp>
          </a:bodyPr>
          <a:lstStyle>
            <a:lvl1pPr>
              <a:defRPr>
                <a:solidFill>
                  <a:schemeClr val="tx1"/>
                </a:solidFill>
                <a:latin typeface="Calibri" pitchFamily="34" charset="0"/>
              </a:defRPr>
            </a:lvl1pPr>
            <a:lvl2pPr marL="814666" indent="-313333">
              <a:defRPr>
                <a:solidFill>
                  <a:schemeClr val="tx1"/>
                </a:solidFill>
                <a:latin typeface="Calibri" pitchFamily="34" charset="0"/>
              </a:defRPr>
            </a:lvl2pPr>
            <a:lvl3pPr marL="1253333" indent="-250667">
              <a:defRPr>
                <a:solidFill>
                  <a:schemeClr val="tx1"/>
                </a:solidFill>
                <a:latin typeface="Calibri" pitchFamily="34" charset="0"/>
              </a:defRPr>
            </a:lvl3pPr>
            <a:lvl4pPr marL="1754667" indent="-250667">
              <a:defRPr>
                <a:solidFill>
                  <a:schemeClr val="tx1"/>
                </a:solidFill>
                <a:latin typeface="Calibri" pitchFamily="34" charset="0"/>
              </a:defRPr>
            </a:lvl4pPr>
            <a:lvl5pPr marL="2256001" indent="-250667">
              <a:defRPr>
                <a:solidFill>
                  <a:schemeClr val="tx1"/>
                </a:solidFill>
                <a:latin typeface="Calibri" pitchFamily="34" charset="0"/>
              </a:defRPr>
            </a:lvl5pPr>
            <a:lvl6pPr marL="2757334" indent="-250667" fontAlgn="base">
              <a:spcBef>
                <a:spcPct val="0"/>
              </a:spcBef>
              <a:spcAft>
                <a:spcPct val="0"/>
              </a:spcAft>
              <a:defRPr>
                <a:solidFill>
                  <a:schemeClr val="tx1"/>
                </a:solidFill>
                <a:latin typeface="Calibri" pitchFamily="34" charset="0"/>
              </a:defRPr>
            </a:lvl6pPr>
            <a:lvl7pPr marL="3258668" indent="-250667" fontAlgn="base">
              <a:spcBef>
                <a:spcPct val="0"/>
              </a:spcBef>
              <a:spcAft>
                <a:spcPct val="0"/>
              </a:spcAft>
              <a:defRPr>
                <a:solidFill>
                  <a:schemeClr val="tx1"/>
                </a:solidFill>
                <a:latin typeface="Calibri" pitchFamily="34" charset="0"/>
              </a:defRPr>
            </a:lvl7pPr>
            <a:lvl8pPr marL="3760001" indent="-250667" fontAlgn="base">
              <a:spcBef>
                <a:spcPct val="0"/>
              </a:spcBef>
              <a:spcAft>
                <a:spcPct val="0"/>
              </a:spcAft>
              <a:defRPr>
                <a:solidFill>
                  <a:schemeClr val="tx1"/>
                </a:solidFill>
                <a:latin typeface="Calibri" pitchFamily="34" charset="0"/>
              </a:defRPr>
            </a:lvl8pPr>
            <a:lvl9pPr marL="4261334" indent="-250667" fontAlgn="base">
              <a:spcBef>
                <a:spcPct val="0"/>
              </a:spcBef>
              <a:spcAft>
                <a:spcPct val="0"/>
              </a:spcAft>
              <a:defRPr>
                <a:solidFill>
                  <a:schemeClr val="tx1"/>
                </a:solidFill>
                <a:latin typeface="Calibri" pitchFamily="34" charset="0"/>
              </a:defRPr>
            </a:lvl9pPr>
          </a:lstStyle>
          <a:p>
            <a:pPr defTabSz="948507" fontAlgn="base">
              <a:spcBef>
                <a:spcPct val="0"/>
              </a:spcBef>
              <a:spcAft>
                <a:spcPct val="0"/>
              </a:spcAft>
              <a:defRPr/>
            </a:pPr>
            <a:r>
              <a:rPr lang="en-US" altLang="en-US">
                <a:solidFill>
                  <a:prstClr val="black"/>
                </a:solidFill>
              </a:rPr>
              <a:t>Copyright 2014 American Association of Diabetes Educators. All rights reserved.</a:t>
            </a:r>
          </a:p>
        </p:txBody>
      </p:sp>
      <p:sp>
        <p:nvSpPr>
          <p:cNvPr id="79878" name="Slide Number Placeholder 5">
            <a:extLst>
              <a:ext uri="{FF2B5EF4-FFF2-40B4-BE49-F238E27FC236}">
                <a16:creationId xmlns:a16="http://schemas.microsoft.com/office/drawing/2014/main" id="{F7637361-0B40-4D43-A059-422008213700}"/>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813477" indent="-312876">
              <a:spcBef>
                <a:spcPct val="30000"/>
              </a:spcBef>
              <a:defRPr sz="1200">
                <a:solidFill>
                  <a:schemeClr val="tx1"/>
                </a:solidFill>
                <a:latin typeface="Calibri" panose="020F0502020204030204" pitchFamily="34" charset="0"/>
              </a:defRPr>
            </a:lvl2pPr>
            <a:lvl3pPr marL="1253150" indent="-250300">
              <a:spcBef>
                <a:spcPct val="30000"/>
              </a:spcBef>
              <a:defRPr sz="1200">
                <a:solidFill>
                  <a:schemeClr val="tx1"/>
                </a:solidFill>
                <a:latin typeface="Calibri" panose="020F0502020204030204" pitchFamily="34" charset="0"/>
              </a:defRPr>
            </a:lvl3pPr>
            <a:lvl4pPr marL="1753751" indent="-250300">
              <a:spcBef>
                <a:spcPct val="30000"/>
              </a:spcBef>
              <a:defRPr sz="1200">
                <a:solidFill>
                  <a:schemeClr val="tx1"/>
                </a:solidFill>
                <a:latin typeface="Calibri" panose="020F0502020204030204" pitchFamily="34" charset="0"/>
              </a:defRPr>
            </a:lvl4pPr>
            <a:lvl5pPr marL="2255998" indent="-250300">
              <a:spcBef>
                <a:spcPct val="30000"/>
              </a:spcBef>
              <a:defRPr sz="1200">
                <a:solidFill>
                  <a:schemeClr val="tx1"/>
                </a:solidFill>
                <a:latin typeface="Calibri" panose="020F0502020204030204" pitchFamily="34" charset="0"/>
              </a:defRPr>
            </a:lvl5pPr>
            <a:lvl6pPr marL="2730251" indent="-250300" eaLnBrk="0" fontAlgn="base" hangingPunct="0">
              <a:spcBef>
                <a:spcPct val="30000"/>
              </a:spcBef>
              <a:spcAft>
                <a:spcPct val="0"/>
              </a:spcAft>
              <a:defRPr sz="1200">
                <a:solidFill>
                  <a:schemeClr val="tx1"/>
                </a:solidFill>
                <a:latin typeface="Calibri" panose="020F0502020204030204" pitchFamily="34" charset="0"/>
              </a:defRPr>
            </a:lvl6pPr>
            <a:lvl7pPr marL="3204505" indent="-250300" eaLnBrk="0" fontAlgn="base" hangingPunct="0">
              <a:spcBef>
                <a:spcPct val="30000"/>
              </a:spcBef>
              <a:spcAft>
                <a:spcPct val="0"/>
              </a:spcAft>
              <a:defRPr sz="1200">
                <a:solidFill>
                  <a:schemeClr val="tx1"/>
                </a:solidFill>
                <a:latin typeface="Calibri" panose="020F0502020204030204" pitchFamily="34" charset="0"/>
              </a:defRPr>
            </a:lvl7pPr>
            <a:lvl8pPr marL="3678759" indent="-250300" eaLnBrk="0" fontAlgn="base" hangingPunct="0">
              <a:spcBef>
                <a:spcPct val="30000"/>
              </a:spcBef>
              <a:spcAft>
                <a:spcPct val="0"/>
              </a:spcAft>
              <a:defRPr sz="1200">
                <a:solidFill>
                  <a:schemeClr val="tx1"/>
                </a:solidFill>
                <a:latin typeface="Calibri" panose="020F0502020204030204" pitchFamily="34" charset="0"/>
              </a:defRPr>
            </a:lvl8pPr>
            <a:lvl9pPr marL="4153012" indent="-250300" eaLnBrk="0" fontAlgn="base" hangingPunct="0">
              <a:spcBef>
                <a:spcPct val="30000"/>
              </a:spcBef>
              <a:spcAft>
                <a:spcPct val="0"/>
              </a:spcAft>
              <a:defRPr sz="1200">
                <a:solidFill>
                  <a:schemeClr val="tx1"/>
                </a:solidFill>
                <a:latin typeface="Calibri" panose="020F0502020204030204" pitchFamily="34" charset="0"/>
              </a:defRPr>
            </a:lvl9pPr>
          </a:lstStyle>
          <a:p>
            <a:pPr defTabSz="948507" fontAlgn="base">
              <a:spcBef>
                <a:spcPct val="0"/>
              </a:spcBef>
              <a:spcAft>
                <a:spcPct val="0"/>
              </a:spcAft>
              <a:defRPr/>
            </a:pPr>
            <a:fld id="{582A5906-8B12-4700-A07B-6319B7FE199D}" type="slidenum">
              <a:rPr lang="en-US" altLang="en-US" sz="1300">
                <a:solidFill>
                  <a:prstClr val="black"/>
                </a:solidFill>
                <a:cs typeface="Arial" panose="020B0604020202020204" pitchFamily="34" charset="0"/>
              </a:rPr>
              <a:pPr defTabSz="948507" fontAlgn="base">
                <a:spcBef>
                  <a:spcPct val="0"/>
                </a:spcBef>
                <a:spcAft>
                  <a:spcPct val="0"/>
                </a:spcAft>
                <a:defRPr/>
              </a:pPr>
              <a:t>44</a:t>
            </a:fld>
            <a:endParaRPr lang="en-US" altLang="en-US" sz="1300">
              <a:solidFill>
                <a:prstClr val="black"/>
              </a:solidFill>
              <a:cs typeface="Arial" panose="020B0604020202020204" pitchFamily="34" charset="0"/>
            </a:endParaRPr>
          </a:p>
        </p:txBody>
      </p:sp>
    </p:spTree>
    <p:extLst>
      <p:ext uri="{BB962C8B-B14F-4D97-AF65-F5344CB8AC3E}">
        <p14:creationId xmlns:p14="http://schemas.microsoft.com/office/powerpoint/2010/main" val="156527872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B5E225C-EA32-49AA-BCE1-CBED354D9589}" type="slidenum">
              <a:rPr lang="en-US" smtClean="0"/>
              <a:t>45</a:t>
            </a:fld>
            <a:endParaRPr lang="en-US"/>
          </a:p>
        </p:txBody>
      </p:sp>
    </p:spTree>
    <p:extLst>
      <p:ext uri="{BB962C8B-B14F-4D97-AF65-F5344CB8AC3E}">
        <p14:creationId xmlns:p14="http://schemas.microsoft.com/office/powerpoint/2010/main" val="14427569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B5E225C-EA32-49AA-BCE1-CBED354D9589}" type="slidenum">
              <a:rPr lang="en-US" smtClean="0">
                <a:solidFill>
                  <a:srgbClr val="000000"/>
                </a:solidFill>
              </a:rPr>
              <a:pPr/>
              <a:t>5</a:t>
            </a:fld>
            <a:endParaRPr lang="en-US">
              <a:solidFill>
                <a:srgbClr val="000000"/>
              </a:solidFill>
            </a:endParaRPr>
          </a:p>
        </p:txBody>
      </p:sp>
    </p:spTree>
    <p:extLst>
      <p:ext uri="{BB962C8B-B14F-4D97-AF65-F5344CB8AC3E}">
        <p14:creationId xmlns:p14="http://schemas.microsoft.com/office/powerpoint/2010/main" val="896164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5E225C-EA32-49AA-BCE1-CBED354D9589}"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2095326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8"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56955" indent="-291136">
              <a:defRPr>
                <a:solidFill>
                  <a:schemeClr val="tx1"/>
                </a:solidFill>
                <a:latin typeface="Arial" pitchFamily="34" charset="0"/>
              </a:defRPr>
            </a:lvl2pPr>
            <a:lvl3pPr marL="1164547" indent="-232910">
              <a:defRPr>
                <a:solidFill>
                  <a:schemeClr val="tx1"/>
                </a:solidFill>
                <a:latin typeface="Arial" pitchFamily="34" charset="0"/>
              </a:defRPr>
            </a:lvl3pPr>
            <a:lvl4pPr marL="1630365" indent="-232910">
              <a:defRPr>
                <a:solidFill>
                  <a:schemeClr val="tx1"/>
                </a:solidFill>
                <a:latin typeface="Arial" pitchFamily="34" charset="0"/>
              </a:defRPr>
            </a:lvl4pPr>
            <a:lvl5pPr marL="2096183" indent="-232910">
              <a:defRPr>
                <a:solidFill>
                  <a:schemeClr val="tx1"/>
                </a:solidFill>
                <a:latin typeface="Arial" pitchFamily="34" charset="0"/>
              </a:defRPr>
            </a:lvl5pPr>
            <a:lvl6pPr marL="2562002" indent="-232910" eaLnBrk="0" fontAlgn="base" hangingPunct="0">
              <a:spcBef>
                <a:spcPct val="0"/>
              </a:spcBef>
              <a:spcAft>
                <a:spcPct val="0"/>
              </a:spcAft>
              <a:defRPr>
                <a:solidFill>
                  <a:schemeClr val="tx1"/>
                </a:solidFill>
                <a:latin typeface="Arial" pitchFamily="34" charset="0"/>
              </a:defRPr>
            </a:lvl6pPr>
            <a:lvl7pPr marL="3027821" indent="-232910" eaLnBrk="0" fontAlgn="base" hangingPunct="0">
              <a:spcBef>
                <a:spcPct val="0"/>
              </a:spcBef>
              <a:spcAft>
                <a:spcPct val="0"/>
              </a:spcAft>
              <a:defRPr>
                <a:solidFill>
                  <a:schemeClr val="tx1"/>
                </a:solidFill>
                <a:latin typeface="Arial" pitchFamily="34" charset="0"/>
              </a:defRPr>
            </a:lvl7pPr>
            <a:lvl8pPr marL="3493639" indent="-232910" eaLnBrk="0" fontAlgn="base" hangingPunct="0">
              <a:spcBef>
                <a:spcPct val="0"/>
              </a:spcBef>
              <a:spcAft>
                <a:spcPct val="0"/>
              </a:spcAft>
              <a:defRPr>
                <a:solidFill>
                  <a:schemeClr val="tx1"/>
                </a:solidFill>
                <a:latin typeface="Arial" pitchFamily="34" charset="0"/>
              </a:defRPr>
            </a:lvl8pPr>
            <a:lvl9pPr marL="3959457" indent="-232910" eaLnBrk="0" fontAlgn="base" hangingPunct="0">
              <a:spcBef>
                <a:spcPct val="0"/>
              </a:spcBef>
              <a:spcAft>
                <a:spcPct val="0"/>
              </a:spcAft>
              <a:defRPr>
                <a:solidFill>
                  <a:schemeClr val="tx1"/>
                </a:solidFill>
                <a:latin typeface="Arial" pitchFamily="34" charset="0"/>
              </a:defRPr>
            </a:lvl9pPr>
          </a:lstStyle>
          <a:p>
            <a:fld id="{C20501FD-02C4-4A56-9CC9-B13966A38006}" type="slidenum">
              <a:rPr lang="en-US" smtClean="0">
                <a:latin typeface="Times New Roman" pitchFamily="18" charset="0"/>
              </a:rPr>
              <a:pPr/>
              <a:t>48</a:t>
            </a:fld>
            <a:endParaRPr lang="en-US">
              <a:latin typeface="Times New Roman" pitchFamily="18" charset="0"/>
            </a:endParaRPr>
          </a:p>
        </p:txBody>
      </p:sp>
      <p:sp>
        <p:nvSpPr>
          <p:cNvPr id="214019" name="Rectangle 7"/>
          <p:cNvSpPr txBox="1">
            <a:spLocks noGrp="1" noChangeArrowheads="1"/>
          </p:cNvSpPr>
          <p:nvPr/>
        </p:nvSpPr>
        <p:spPr bwMode="auto">
          <a:xfrm>
            <a:off x="4237075" y="9298016"/>
            <a:ext cx="3240687" cy="485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8113" tIns="49055" rIns="98113" bIns="49055"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fld id="{BFE00110-EA2E-4ADB-942F-7BF679DC2B31}" type="slidenum">
              <a:rPr lang="en-US" sz="1300"/>
              <a:pPr algn="r"/>
              <a:t>48</a:t>
            </a:fld>
            <a:endParaRPr lang="en-US" sz="1300"/>
          </a:p>
        </p:txBody>
      </p:sp>
      <p:sp>
        <p:nvSpPr>
          <p:cNvPr id="214020" name="Rectangle 6"/>
          <p:cNvSpPr>
            <a:spLocks noGrp="1" noChangeArrowheads="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56955" indent="-291136">
              <a:defRPr>
                <a:solidFill>
                  <a:schemeClr val="tx1"/>
                </a:solidFill>
                <a:latin typeface="Arial" pitchFamily="34" charset="0"/>
              </a:defRPr>
            </a:lvl2pPr>
            <a:lvl3pPr marL="1164547" indent="-232910">
              <a:defRPr>
                <a:solidFill>
                  <a:schemeClr val="tx1"/>
                </a:solidFill>
                <a:latin typeface="Arial" pitchFamily="34" charset="0"/>
              </a:defRPr>
            </a:lvl3pPr>
            <a:lvl4pPr marL="1630365" indent="-232910">
              <a:defRPr>
                <a:solidFill>
                  <a:schemeClr val="tx1"/>
                </a:solidFill>
                <a:latin typeface="Arial" pitchFamily="34" charset="0"/>
              </a:defRPr>
            </a:lvl4pPr>
            <a:lvl5pPr marL="2096183" indent="-232910">
              <a:defRPr>
                <a:solidFill>
                  <a:schemeClr val="tx1"/>
                </a:solidFill>
                <a:latin typeface="Arial" pitchFamily="34" charset="0"/>
              </a:defRPr>
            </a:lvl5pPr>
            <a:lvl6pPr marL="2562002" indent="-232910" eaLnBrk="0" fontAlgn="base" hangingPunct="0">
              <a:spcBef>
                <a:spcPct val="0"/>
              </a:spcBef>
              <a:spcAft>
                <a:spcPct val="0"/>
              </a:spcAft>
              <a:defRPr>
                <a:solidFill>
                  <a:schemeClr val="tx1"/>
                </a:solidFill>
                <a:latin typeface="Arial" pitchFamily="34" charset="0"/>
              </a:defRPr>
            </a:lvl6pPr>
            <a:lvl7pPr marL="3027821" indent="-232910" eaLnBrk="0" fontAlgn="base" hangingPunct="0">
              <a:spcBef>
                <a:spcPct val="0"/>
              </a:spcBef>
              <a:spcAft>
                <a:spcPct val="0"/>
              </a:spcAft>
              <a:defRPr>
                <a:solidFill>
                  <a:schemeClr val="tx1"/>
                </a:solidFill>
                <a:latin typeface="Arial" pitchFamily="34" charset="0"/>
              </a:defRPr>
            </a:lvl7pPr>
            <a:lvl8pPr marL="3493639" indent="-232910" eaLnBrk="0" fontAlgn="base" hangingPunct="0">
              <a:spcBef>
                <a:spcPct val="0"/>
              </a:spcBef>
              <a:spcAft>
                <a:spcPct val="0"/>
              </a:spcAft>
              <a:defRPr>
                <a:solidFill>
                  <a:schemeClr val="tx1"/>
                </a:solidFill>
                <a:latin typeface="Arial" pitchFamily="34" charset="0"/>
              </a:defRPr>
            </a:lvl8pPr>
            <a:lvl9pPr marL="3959457" indent="-232910" eaLnBrk="0" fontAlgn="base" hangingPunct="0">
              <a:spcBef>
                <a:spcPct val="0"/>
              </a:spcBef>
              <a:spcAft>
                <a:spcPct val="0"/>
              </a:spcAft>
              <a:defRPr>
                <a:solidFill>
                  <a:schemeClr val="tx1"/>
                </a:solidFill>
                <a:latin typeface="Arial" pitchFamily="34" charset="0"/>
              </a:defRPr>
            </a:lvl9pPr>
          </a:lstStyle>
          <a:p>
            <a:r>
              <a:rPr lang="en-US">
                <a:latin typeface="Times New Roman" pitchFamily="18" charset="0"/>
              </a:rPr>
              <a:t>Diabetes Educational Services© (530) 893 - 8635 </a:t>
            </a:r>
          </a:p>
        </p:txBody>
      </p:sp>
      <p:sp>
        <p:nvSpPr>
          <p:cNvPr id="214021" name="Rectangle 7"/>
          <p:cNvSpPr txBox="1">
            <a:spLocks noGrp="1" noChangeArrowheads="1"/>
          </p:cNvSpPr>
          <p:nvPr/>
        </p:nvSpPr>
        <p:spPr bwMode="auto">
          <a:xfrm>
            <a:off x="4237075" y="9298016"/>
            <a:ext cx="3240687" cy="485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8113" tIns="49055" rIns="98113" bIns="49055"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fld id="{56F9A6AE-9779-4636-BA51-5084B366F1D3}" type="slidenum">
              <a:rPr lang="en-US" sz="1300"/>
              <a:pPr algn="r"/>
              <a:t>48</a:t>
            </a:fld>
            <a:endParaRPr lang="en-US" sz="1300"/>
          </a:p>
        </p:txBody>
      </p:sp>
      <p:sp>
        <p:nvSpPr>
          <p:cNvPr id="214022" name="Rectangle 2"/>
          <p:cNvSpPr>
            <a:spLocks noGrp="1" noRot="1" noChangeAspect="1" noChangeArrowheads="1" noTextEdit="1"/>
          </p:cNvSpPr>
          <p:nvPr>
            <p:ph type="sldImg"/>
          </p:nvPr>
        </p:nvSpPr>
        <p:spPr>
          <a:xfrm>
            <a:off x="427038" y="406400"/>
            <a:ext cx="3798887" cy="2847975"/>
          </a:xfrm>
          <a:ln/>
        </p:spPr>
      </p:sp>
      <p:sp>
        <p:nvSpPr>
          <p:cNvPr id="214023" name="Rectangle 3"/>
          <p:cNvSpPr>
            <a:spLocks noGrp="1" noChangeArrowheads="1"/>
          </p:cNvSpPr>
          <p:nvPr>
            <p:ph type="body" idx="1"/>
          </p:nvPr>
        </p:nvSpPr>
        <p:spPr>
          <a:xfrm>
            <a:off x="415432" y="3415137"/>
            <a:ext cx="6646898" cy="6026520"/>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t>Required</a:t>
            </a:r>
          </a:p>
          <a:p>
            <a:pPr lvl="1"/>
            <a:endParaRPr lang="en-US"/>
          </a:p>
          <a:p>
            <a:r>
              <a:rPr lang="en-US"/>
              <a:t>DISCUSSION POINTS:</a:t>
            </a:r>
          </a:p>
          <a:p>
            <a:pPr lvl="1"/>
            <a:r>
              <a:rPr lang="en-US"/>
              <a:t>--Upon food ingestion, GLP-1 is secreted into the circulation from L cells of small intestine. </a:t>
            </a:r>
          </a:p>
          <a:p>
            <a:pPr lvl="1"/>
            <a:r>
              <a:rPr lang="en-US"/>
              <a:t>--GLP-1 increases beta-cell response by enhancing glucose-dependent insulin secretion. </a:t>
            </a:r>
          </a:p>
          <a:p>
            <a:pPr lvl="1"/>
            <a:r>
              <a:rPr lang="en-US"/>
              <a:t>--GLP-1 decreases beta-cell workload and hence the demand for insulin secretion by:</a:t>
            </a:r>
          </a:p>
          <a:p>
            <a:pPr lvl="2"/>
            <a:r>
              <a:rPr lang="en-US"/>
              <a:t>--Regulating the rate of gastric emptying such that meal nutrients are delivered to the small intestine and, in turn, absorbed into the circulation more smoothly, reducing peak nutrient absorption and insulin demand (beta-cell workload)</a:t>
            </a:r>
          </a:p>
          <a:p>
            <a:pPr lvl="2"/>
            <a:r>
              <a:rPr lang="en-US"/>
              <a:t>--Decreasing postprandial glucagon secretion from pancreatic alpha cells, which helps to maintain the counterregulatory balance between insulin and glucagon  </a:t>
            </a:r>
          </a:p>
          <a:p>
            <a:pPr lvl="2"/>
            <a:r>
              <a:rPr lang="en-US"/>
              <a:t>--Reducing postprandial glucagon secretion, GLP-1 has an indirect benefit on beta-cell workload, since decreased glucagon secretion will produce decreased postprandial hepatic glucose output</a:t>
            </a:r>
          </a:p>
          <a:p>
            <a:pPr lvl="2"/>
            <a:r>
              <a:rPr lang="en-US"/>
              <a:t>--Having effects on the central nervous system, resulting in increased satiety (sensation of satisfaction with food intake) and a reduction of food intake</a:t>
            </a:r>
          </a:p>
          <a:p>
            <a:pPr lvl="1"/>
            <a:r>
              <a:rPr lang="en-US"/>
              <a:t>--By decreasing beta-cell workload and improving beta-cell response, GLP-1 is an important regulator of glucose homeostasis.</a:t>
            </a:r>
          </a:p>
          <a:p>
            <a:pPr lvl="1"/>
            <a:endParaRPr lang="en-US"/>
          </a:p>
          <a:p>
            <a:r>
              <a:rPr lang="en-US"/>
              <a:t>SLIDE BACKGROUND:</a:t>
            </a:r>
          </a:p>
          <a:p>
            <a:pPr lvl="1"/>
            <a:r>
              <a:rPr lang="en-US"/>
              <a:t>--Effect on Beta-cell: Drucker DJ. Diabetes. 1998; 47:159-169</a:t>
            </a:r>
          </a:p>
          <a:p>
            <a:pPr lvl="1"/>
            <a:r>
              <a:rPr lang="en-US"/>
              <a:t>--Effect on Alpha cell:  Larsson H, et al. Acta Physiol Scand. 1997; 160:413-422</a:t>
            </a:r>
          </a:p>
          <a:p>
            <a:pPr lvl="1"/>
            <a:r>
              <a:rPr lang="en-US"/>
              <a:t>--Effects on Liver: Larsson H, et al. Acta Physiol Scand. 1997; 160:413-422</a:t>
            </a:r>
          </a:p>
          <a:p>
            <a:pPr lvl="1"/>
            <a:r>
              <a:rPr lang="en-US"/>
              <a:t>--Effects on Stomach: Nauck MA, et al. Diabetologia. 1996; 39:1546-1553</a:t>
            </a:r>
          </a:p>
          <a:p>
            <a:pPr lvl="1"/>
            <a:r>
              <a:rPr lang="en-US"/>
              <a:t>--Effects on CNS: Flint A, et al. J Clin Invest. 1998; 101:515-520</a:t>
            </a:r>
          </a:p>
          <a:p>
            <a:pPr lvl="1"/>
            <a:endParaRPr lang="en-US"/>
          </a:p>
        </p:txBody>
      </p:sp>
    </p:spTree>
    <p:extLst>
      <p:ext uri="{BB962C8B-B14F-4D97-AF65-F5344CB8AC3E}">
        <p14:creationId xmlns:p14="http://schemas.microsoft.com/office/powerpoint/2010/main" val="256437272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Update with exenatide indication in pediatrics. </a:t>
            </a:r>
          </a:p>
        </p:txBody>
      </p:sp>
      <p:sp>
        <p:nvSpPr>
          <p:cNvPr id="4" name="Slide Number Placeholder 3"/>
          <p:cNvSpPr>
            <a:spLocks noGrp="1"/>
          </p:cNvSpPr>
          <p:nvPr>
            <p:ph type="sldNum" sz="quarter" idx="5"/>
          </p:nvPr>
        </p:nvSpPr>
        <p:spPr/>
        <p:txBody>
          <a:bodyPr/>
          <a:lstStyle/>
          <a:p>
            <a:fld id="{5B5E225C-EA32-49AA-BCE1-CBED354D9589}" type="slidenum">
              <a:rPr lang="en-US" smtClean="0"/>
              <a:t>49</a:t>
            </a:fld>
            <a:endParaRPr lang="en-US"/>
          </a:p>
        </p:txBody>
      </p:sp>
    </p:spTree>
    <p:extLst>
      <p:ext uri="{BB962C8B-B14F-4D97-AF65-F5344CB8AC3E}">
        <p14:creationId xmlns:p14="http://schemas.microsoft.com/office/powerpoint/2010/main" val="179683874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Slide Image Placeholder 1">
            <a:extLst>
              <a:ext uri="{FF2B5EF4-FFF2-40B4-BE49-F238E27FC236}">
                <a16:creationId xmlns:a16="http://schemas.microsoft.com/office/drawing/2014/main" id="{DD90A39B-3D0D-4EC3-94F0-62314F841972}"/>
              </a:ext>
            </a:extLst>
          </p:cNvPr>
          <p:cNvSpPr>
            <a:spLocks noGrp="1" noRot="1" noChangeAspect="1" noTextEdit="1"/>
          </p:cNvSpPr>
          <p:nvPr>
            <p:ph type="sldImg"/>
          </p:nvPr>
        </p:nvSpPr>
        <p:spPr bwMode="auto">
          <a:xfrm>
            <a:off x="1257300" y="720725"/>
            <a:ext cx="4802188" cy="36004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2947" name="Notes Placeholder 2">
            <a:extLst>
              <a:ext uri="{FF2B5EF4-FFF2-40B4-BE49-F238E27FC236}">
                <a16:creationId xmlns:a16="http://schemas.microsoft.com/office/drawing/2014/main" id="{D0FAFD6C-AB5E-45B1-9EAA-62F56AAAE3E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a:t>Inject at room temperature, let alcohol fully dry</a:t>
            </a:r>
          </a:p>
        </p:txBody>
      </p:sp>
      <p:sp>
        <p:nvSpPr>
          <p:cNvPr id="82948" name="Slide Number Placeholder 3">
            <a:extLst>
              <a:ext uri="{FF2B5EF4-FFF2-40B4-BE49-F238E27FC236}">
                <a16:creationId xmlns:a16="http://schemas.microsoft.com/office/drawing/2014/main" id="{45F93B43-E47F-4D70-AEE4-F20BC332CB4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84225" indent="-301625">
              <a:spcBef>
                <a:spcPct val="30000"/>
              </a:spcBef>
              <a:defRPr sz="1200">
                <a:solidFill>
                  <a:schemeClr val="tx1"/>
                </a:solidFill>
                <a:latin typeface="Calibri" panose="020F0502020204030204" pitchFamily="34" charset="0"/>
              </a:defRPr>
            </a:lvl2pPr>
            <a:lvl3pPr marL="1208088" indent="-241300">
              <a:spcBef>
                <a:spcPct val="30000"/>
              </a:spcBef>
              <a:defRPr sz="1200">
                <a:solidFill>
                  <a:schemeClr val="tx1"/>
                </a:solidFill>
                <a:latin typeface="Calibri" panose="020F0502020204030204" pitchFamily="34" charset="0"/>
              </a:defRPr>
            </a:lvl3pPr>
            <a:lvl4pPr marL="1690688" indent="-241300">
              <a:spcBef>
                <a:spcPct val="30000"/>
              </a:spcBef>
              <a:defRPr sz="1200">
                <a:solidFill>
                  <a:schemeClr val="tx1"/>
                </a:solidFill>
                <a:latin typeface="Calibri" panose="020F0502020204030204" pitchFamily="34" charset="0"/>
              </a:defRPr>
            </a:lvl4pPr>
            <a:lvl5pPr marL="2174875" indent="-241300">
              <a:spcBef>
                <a:spcPct val="30000"/>
              </a:spcBef>
              <a:defRPr sz="1200">
                <a:solidFill>
                  <a:schemeClr val="tx1"/>
                </a:solidFill>
                <a:latin typeface="Calibri" panose="020F0502020204030204" pitchFamily="34" charset="0"/>
              </a:defRPr>
            </a:lvl5pPr>
            <a:lvl6pPr marL="2632075" indent="-241300" eaLnBrk="0" fontAlgn="base" hangingPunct="0">
              <a:spcBef>
                <a:spcPct val="30000"/>
              </a:spcBef>
              <a:spcAft>
                <a:spcPct val="0"/>
              </a:spcAft>
              <a:defRPr sz="1200">
                <a:solidFill>
                  <a:schemeClr val="tx1"/>
                </a:solidFill>
                <a:latin typeface="Calibri" panose="020F0502020204030204" pitchFamily="34" charset="0"/>
              </a:defRPr>
            </a:lvl6pPr>
            <a:lvl7pPr marL="3089275" indent="-241300" eaLnBrk="0" fontAlgn="base" hangingPunct="0">
              <a:spcBef>
                <a:spcPct val="30000"/>
              </a:spcBef>
              <a:spcAft>
                <a:spcPct val="0"/>
              </a:spcAft>
              <a:defRPr sz="1200">
                <a:solidFill>
                  <a:schemeClr val="tx1"/>
                </a:solidFill>
                <a:latin typeface="Calibri" panose="020F0502020204030204" pitchFamily="34" charset="0"/>
              </a:defRPr>
            </a:lvl7pPr>
            <a:lvl8pPr marL="3546475" indent="-241300" eaLnBrk="0" fontAlgn="base" hangingPunct="0">
              <a:spcBef>
                <a:spcPct val="30000"/>
              </a:spcBef>
              <a:spcAft>
                <a:spcPct val="0"/>
              </a:spcAft>
              <a:defRPr sz="1200">
                <a:solidFill>
                  <a:schemeClr val="tx1"/>
                </a:solidFill>
                <a:latin typeface="Calibri" panose="020F0502020204030204" pitchFamily="34" charset="0"/>
              </a:defRPr>
            </a:lvl8pPr>
            <a:lvl9pPr marL="4003675" indent="-2413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EB1F5F6-0EC4-42A6-AAE8-CAF1D5A04F60}" type="slidenum">
              <a:rPr kumimoji="0" lang="en-US" altLang="en-US" sz="13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50</a:t>
            </a:fld>
            <a:endParaRPr kumimoji="0" lang="en-US" altLang="en-US" sz="13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50149284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2CC6EB-F281-0778-E9D7-82B78436CCB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54018C2-FC56-6695-E3EB-F3E0D7DB3B0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53E3408-585B-83F3-5840-7E8A3771F08B}"/>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709EAEE2-B70D-1655-271C-04DFCDA9BE82}"/>
              </a:ext>
            </a:extLst>
          </p:cNvPr>
          <p:cNvSpPr>
            <a:spLocks noGrp="1"/>
          </p:cNvSpPr>
          <p:nvPr>
            <p:ph type="sldNum" sz="quarter" idx="5"/>
          </p:nvPr>
        </p:nvSpPr>
        <p:spPr/>
        <p:txBody>
          <a:bodyPr/>
          <a:lstStyle/>
          <a:p>
            <a:fld id="{5B5E225C-EA32-49AA-BCE1-CBED354D9589}" type="slidenum">
              <a:rPr lang="en-US" smtClean="0"/>
              <a:t>51</a:t>
            </a:fld>
            <a:endParaRPr lang="en-US"/>
          </a:p>
        </p:txBody>
      </p:sp>
    </p:spTree>
    <p:extLst>
      <p:ext uri="{BB962C8B-B14F-4D97-AF65-F5344CB8AC3E}">
        <p14:creationId xmlns:p14="http://schemas.microsoft.com/office/powerpoint/2010/main" val="132357742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Slide Image Placeholder 1">
            <a:extLst>
              <a:ext uri="{FF2B5EF4-FFF2-40B4-BE49-F238E27FC236}">
                <a16:creationId xmlns:a16="http://schemas.microsoft.com/office/drawing/2014/main" id="{2B8694C8-93AF-4FA1-A4FE-E22C82BA3651}"/>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9875" name="Notes Placeholder 2">
            <a:extLst>
              <a:ext uri="{FF2B5EF4-FFF2-40B4-BE49-F238E27FC236}">
                <a16:creationId xmlns:a16="http://schemas.microsoft.com/office/drawing/2014/main" id="{89FA909A-B577-48CF-B2DB-06C6773BC42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p>
        </p:txBody>
      </p:sp>
      <p:sp>
        <p:nvSpPr>
          <p:cNvPr id="88068" name="Header Placeholder 3">
            <a:extLst>
              <a:ext uri="{FF2B5EF4-FFF2-40B4-BE49-F238E27FC236}">
                <a16:creationId xmlns:a16="http://schemas.microsoft.com/office/drawing/2014/main" id="{85517793-11A1-4D83-8159-C30E89550D3F}"/>
              </a:ext>
            </a:extLst>
          </p:cNvPr>
          <p:cNvSpPr>
            <a:spLocks noGrp="1"/>
          </p:cNvSpPr>
          <p:nvPr>
            <p:ph type="hdr" sz="quarter"/>
          </p:nvPr>
        </p:nvSpPr>
        <p:spPr bwMode="auto"/>
        <p:txBody>
          <a:bodyPr wrap="square" numCol="1" anchor="t" anchorCtr="0" compatLnSpc="1">
            <a:prstTxWarp prst="textNoShape">
              <a:avLst/>
            </a:prstTxWarp>
          </a:bodyPr>
          <a:lstStyle>
            <a:lvl1pPr>
              <a:defRPr>
                <a:solidFill>
                  <a:schemeClr val="tx1"/>
                </a:solidFill>
                <a:latin typeface="Calibri" pitchFamily="34" charset="0"/>
              </a:defRPr>
            </a:lvl1pPr>
            <a:lvl2pPr marL="785372" indent="-302066">
              <a:defRPr>
                <a:solidFill>
                  <a:schemeClr val="tx1"/>
                </a:solidFill>
                <a:latin typeface="Calibri" pitchFamily="34" charset="0"/>
              </a:defRPr>
            </a:lvl2pPr>
            <a:lvl3pPr marL="1208265" indent="-241653">
              <a:defRPr>
                <a:solidFill>
                  <a:schemeClr val="tx1"/>
                </a:solidFill>
                <a:latin typeface="Calibri" pitchFamily="34" charset="0"/>
              </a:defRPr>
            </a:lvl3pPr>
            <a:lvl4pPr marL="1691571" indent="-241653">
              <a:defRPr>
                <a:solidFill>
                  <a:schemeClr val="tx1"/>
                </a:solidFill>
                <a:latin typeface="Calibri" pitchFamily="34" charset="0"/>
              </a:defRPr>
            </a:lvl4pPr>
            <a:lvl5pPr marL="2174878" indent="-241653">
              <a:defRPr>
                <a:solidFill>
                  <a:schemeClr val="tx1"/>
                </a:solidFill>
                <a:latin typeface="Calibri" pitchFamily="34" charset="0"/>
              </a:defRPr>
            </a:lvl5pPr>
            <a:lvl6pPr marL="2658184" indent="-241653" fontAlgn="base">
              <a:spcBef>
                <a:spcPct val="0"/>
              </a:spcBef>
              <a:spcAft>
                <a:spcPct val="0"/>
              </a:spcAft>
              <a:defRPr>
                <a:solidFill>
                  <a:schemeClr val="tx1"/>
                </a:solidFill>
                <a:latin typeface="Calibri" pitchFamily="34" charset="0"/>
              </a:defRPr>
            </a:lvl6pPr>
            <a:lvl7pPr marL="3141490" indent="-241653" fontAlgn="base">
              <a:spcBef>
                <a:spcPct val="0"/>
              </a:spcBef>
              <a:spcAft>
                <a:spcPct val="0"/>
              </a:spcAft>
              <a:defRPr>
                <a:solidFill>
                  <a:schemeClr val="tx1"/>
                </a:solidFill>
                <a:latin typeface="Calibri" pitchFamily="34" charset="0"/>
              </a:defRPr>
            </a:lvl7pPr>
            <a:lvl8pPr marL="3624796" indent="-241653" fontAlgn="base">
              <a:spcBef>
                <a:spcPct val="0"/>
              </a:spcBef>
              <a:spcAft>
                <a:spcPct val="0"/>
              </a:spcAft>
              <a:defRPr>
                <a:solidFill>
                  <a:schemeClr val="tx1"/>
                </a:solidFill>
                <a:latin typeface="Calibri" pitchFamily="34" charset="0"/>
              </a:defRPr>
            </a:lvl8pPr>
            <a:lvl9pPr marL="4108102" indent="-241653" fontAlgn="base">
              <a:spcBef>
                <a:spcPct val="0"/>
              </a:spcBef>
              <a:spcAft>
                <a:spcPct val="0"/>
              </a:spcAft>
              <a:defRPr>
                <a:solidFill>
                  <a:schemeClr val="tx1"/>
                </a:solidFill>
                <a:latin typeface="Calibri"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300" b="0" i="0" u="none" strike="noStrike" kern="1200" cap="none" spc="0" normalizeH="0" baseline="0" noProof="0">
                <a:ln>
                  <a:noFill/>
                </a:ln>
                <a:solidFill>
                  <a:prstClr val="black"/>
                </a:solidFill>
                <a:effectLst/>
                <a:uLnTx/>
                <a:uFillTx/>
                <a:latin typeface="Calibri" pitchFamily="34" charset="0"/>
                <a:ea typeface="+mn-ea"/>
                <a:cs typeface="+mn-cs"/>
              </a:rPr>
              <a:t>Obesity Series, Part II: Physical Activity</a:t>
            </a:r>
          </a:p>
        </p:txBody>
      </p:sp>
      <p:sp>
        <p:nvSpPr>
          <p:cNvPr id="88069" name="Footer Placeholder 4">
            <a:extLst>
              <a:ext uri="{FF2B5EF4-FFF2-40B4-BE49-F238E27FC236}">
                <a16:creationId xmlns:a16="http://schemas.microsoft.com/office/drawing/2014/main" id="{C536D2BF-6AD8-4423-A32D-42BC50CF214F}"/>
              </a:ext>
            </a:extLst>
          </p:cNvPr>
          <p:cNvSpPr>
            <a:spLocks noGrp="1"/>
          </p:cNvSpPr>
          <p:nvPr>
            <p:ph type="ftr" sz="quarter" idx="4"/>
          </p:nvPr>
        </p:nvSpPr>
        <p:spPr bwMode="auto"/>
        <p:txBody>
          <a:bodyPr wrap="square" numCol="1" anchorCtr="0" compatLnSpc="1">
            <a:prstTxWarp prst="textNoShape">
              <a:avLst/>
            </a:prstTxWarp>
          </a:bodyPr>
          <a:lstStyle>
            <a:lvl1pPr>
              <a:defRPr>
                <a:solidFill>
                  <a:schemeClr val="tx1"/>
                </a:solidFill>
                <a:latin typeface="Calibri" pitchFamily="34" charset="0"/>
              </a:defRPr>
            </a:lvl1pPr>
            <a:lvl2pPr marL="785372" indent="-302066">
              <a:defRPr>
                <a:solidFill>
                  <a:schemeClr val="tx1"/>
                </a:solidFill>
                <a:latin typeface="Calibri" pitchFamily="34" charset="0"/>
              </a:defRPr>
            </a:lvl2pPr>
            <a:lvl3pPr marL="1208265" indent="-241653">
              <a:defRPr>
                <a:solidFill>
                  <a:schemeClr val="tx1"/>
                </a:solidFill>
                <a:latin typeface="Calibri" pitchFamily="34" charset="0"/>
              </a:defRPr>
            </a:lvl3pPr>
            <a:lvl4pPr marL="1691571" indent="-241653">
              <a:defRPr>
                <a:solidFill>
                  <a:schemeClr val="tx1"/>
                </a:solidFill>
                <a:latin typeface="Calibri" pitchFamily="34" charset="0"/>
              </a:defRPr>
            </a:lvl4pPr>
            <a:lvl5pPr marL="2174878" indent="-241653">
              <a:defRPr>
                <a:solidFill>
                  <a:schemeClr val="tx1"/>
                </a:solidFill>
                <a:latin typeface="Calibri" pitchFamily="34" charset="0"/>
              </a:defRPr>
            </a:lvl5pPr>
            <a:lvl6pPr marL="2658184" indent="-241653" fontAlgn="base">
              <a:spcBef>
                <a:spcPct val="0"/>
              </a:spcBef>
              <a:spcAft>
                <a:spcPct val="0"/>
              </a:spcAft>
              <a:defRPr>
                <a:solidFill>
                  <a:schemeClr val="tx1"/>
                </a:solidFill>
                <a:latin typeface="Calibri" pitchFamily="34" charset="0"/>
              </a:defRPr>
            </a:lvl6pPr>
            <a:lvl7pPr marL="3141490" indent="-241653" fontAlgn="base">
              <a:spcBef>
                <a:spcPct val="0"/>
              </a:spcBef>
              <a:spcAft>
                <a:spcPct val="0"/>
              </a:spcAft>
              <a:defRPr>
                <a:solidFill>
                  <a:schemeClr val="tx1"/>
                </a:solidFill>
                <a:latin typeface="Calibri" pitchFamily="34" charset="0"/>
              </a:defRPr>
            </a:lvl7pPr>
            <a:lvl8pPr marL="3624796" indent="-241653" fontAlgn="base">
              <a:spcBef>
                <a:spcPct val="0"/>
              </a:spcBef>
              <a:spcAft>
                <a:spcPct val="0"/>
              </a:spcAft>
              <a:defRPr>
                <a:solidFill>
                  <a:schemeClr val="tx1"/>
                </a:solidFill>
                <a:latin typeface="Calibri" pitchFamily="34" charset="0"/>
              </a:defRPr>
            </a:lvl8pPr>
            <a:lvl9pPr marL="4108102" indent="-241653" fontAlgn="base">
              <a:spcBef>
                <a:spcPct val="0"/>
              </a:spcBef>
              <a:spcAft>
                <a:spcPct val="0"/>
              </a:spcAft>
              <a:defRPr>
                <a:solidFill>
                  <a:schemeClr val="tx1"/>
                </a:solidFill>
                <a:latin typeface="Calibri"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300" b="0" i="0" u="none" strike="noStrike" kern="1200" cap="none" spc="0" normalizeH="0" baseline="0" noProof="0">
                <a:ln>
                  <a:noFill/>
                </a:ln>
                <a:solidFill>
                  <a:prstClr val="black"/>
                </a:solidFill>
                <a:effectLst/>
                <a:uLnTx/>
                <a:uFillTx/>
                <a:latin typeface="Calibri" pitchFamily="34" charset="0"/>
                <a:ea typeface="+mn-ea"/>
                <a:cs typeface="+mn-cs"/>
              </a:rPr>
              <a:t>Copyright 2014 American Association of Diabetes Educators. All rights reserved.</a:t>
            </a:r>
          </a:p>
        </p:txBody>
      </p:sp>
      <p:sp>
        <p:nvSpPr>
          <p:cNvPr id="79878" name="Slide Number Placeholder 5">
            <a:extLst>
              <a:ext uri="{FF2B5EF4-FFF2-40B4-BE49-F238E27FC236}">
                <a16:creationId xmlns:a16="http://schemas.microsoft.com/office/drawing/2014/main" id="{F7637361-0B40-4D43-A059-422008213700}"/>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84225" indent="-301625">
              <a:spcBef>
                <a:spcPct val="30000"/>
              </a:spcBef>
              <a:defRPr sz="1200">
                <a:solidFill>
                  <a:schemeClr val="tx1"/>
                </a:solidFill>
                <a:latin typeface="Calibri" panose="020F0502020204030204" pitchFamily="34" charset="0"/>
              </a:defRPr>
            </a:lvl2pPr>
            <a:lvl3pPr marL="1208088" indent="-241300">
              <a:spcBef>
                <a:spcPct val="30000"/>
              </a:spcBef>
              <a:defRPr sz="1200">
                <a:solidFill>
                  <a:schemeClr val="tx1"/>
                </a:solidFill>
                <a:latin typeface="Calibri" panose="020F0502020204030204" pitchFamily="34" charset="0"/>
              </a:defRPr>
            </a:lvl3pPr>
            <a:lvl4pPr marL="1690688" indent="-241300">
              <a:spcBef>
                <a:spcPct val="30000"/>
              </a:spcBef>
              <a:defRPr sz="1200">
                <a:solidFill>
                  <a:schemeClr val="tx1"/>
                </a:solidFill>
                <a:latin typeface="Calibri" panose="020F0502020204030204" pitchFamily="34" charset="0"/>
              </a:defRPr>
            </a:lvl4pPr>
            <a:lvl5pPr marL="2174875" indent="-241300">
              <a:spcBef>
                <a:spcPct val="30000"/>
              </a:spcBef>
              <a:defRPr sz="1200">
                <a:solidFill>
                  <a:schemeClr val="tx1"/>
                </a:solidFill>
                <a:latin typeface="Calibri" panose="020F0502020204030204" pitchFamily="34" charset="0"/>
              </a:defRPr>
            </a:lvl5pPr>
            <a:lvl6pPr marL="2632075" indent="-241300" eaLnBrk="0" fontAlgn="base" hangingPunct="0">
              <a:spcBef>
                <a:spcPct val="30000"/>
              </a:spcBef>
              <a:spcAft>
                <a:spcPct val="0"/>
              </a:spcAft>
              <a:defRPr sz="1200">
                <a:solidFill>
                  <a:schemeClr val="tx1"/>
                </a:solidFill>
                <a:latin typeface="Calibri" panose="020F0502020204030204" pitchFamily="34" charset="0"/>
              </a:defRPr>
            </a:lvl6pPr>
            <a:lvl7pPr marL="3089275" indent="-241300" eaLnBrk="0" fontAlgn="base" hangingPunct="0">
              <a:spcBef>
                <a:spcPct val="30000"/>
              </a:spcBef>
              <a:spcAft>
                <a:spcPct val="0"/>
              </a:spcAft>
              <a:defRPr sz="1200">
                <a:solidFill>
                  <a:schemeClr val="tx1"/>
                </a:solidFill>
                <a:latin typeface="Calibri" panose="020F0502020204030204" pitchFamily="34" charset="0"/>
              </a:defRPr>
            </a:lvl7pPr>
            <a:lvl8pPr marL="3546475" indent="-241300" eaLnBrk="0" fontAlgn="base" hangingPunct="0">
              <a:spcBef>
                <a:spcPct val="30000"/>
              </a:spcBef>
              <a:spcAft>
                <a:spcPct val="0"/>
              </a:spcAft>
              <a:defRPr sz="1200">
                <a:solidFill>
                  <a:schemeClr val="tx1"/>
                </a:solidFill>
                <a:latin typeface="Calibri" panose="020F0502020204030204" pitchFamily="34" charset="0"/>
              </a:defRPr>
            </a:lvl8pPr>
            <a:lvl9pPr marL="4003675" indent="-2413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82A5906-8B12-4700-A07B-6319B7FE199D}" type="slidenum">
              <a:rPr kumimoji="0" lang="en-US" altLang="en-US" sz="13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52</a:t>
            </a:fld>
            <a:endParaRPr kumimoji="0" lang="en-US" altLang="en-US" sz="13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294132195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17803F-8404-E53C-00E3-9B69EA6E0FC5}"/>
            </a:ext>
          </a:extLst>
        </p:cNvPr>
        <p:cNvGrpSpPr/>
        <p:nvPr/>
      </p:nvGrpSpPr>
      <p:grpSpPr>
        <a:xfrm>
          <a:off x="0" y="0"/>
          <a:ext cx="0" cy="0"/>
          <a:chOff x="0" y="0"/>
          <a:chExt cx="0" cy="0"/>
        </a:xfrm>
      </p:grpSpPr>
      <p:sp>
        <p:nvSpPr>
          <p:cNvPr id="259074" name="Slide Image Placeholder 1">
            <a:extLst>
              <a:ext uri="{FF2B5EF4-FFF2-40B4-BE49-F238E27FC236}">
                <a16:creationId xmlns:a16="http://schemas.microsoft.com/office/drawing/2014/main" id="{20822B24-CF78-6196-949A-A0B707AAF4E8}"/>
              </a:ext>
            </a:extLst>
          </p:cNvPr>
          <p:cNvSpPr>
            <a:spLocks noGrp="1" noRot="1" noChangeAspect="1" noTextEdit="1"/>
          </p:cNvSpPr>
          <p:nvPr>
            <p:ph type="sldImg"/>
          </p:nvPr>
        </p:nvSpPr>
        <p:spPr>
          <a:ln/>
        </p:spPr>
      </p:sp>
      <p:sp>
        <p:nvSpPr>
          <p:cNvPr id="259075" name="Notes Placeholder 2">
            <a:extLst>
              <a:ext uri="{FF2B5EF4-FFF2-40B4-BE49-F238E27FC236}">
                <a16:creationId xmlns:a16="http://schemas.microsoft.com/office/drawing/2014/main" id="{6C1277A7-9C70-A577-6994-8730F88F63E9}"/>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
        <p:nvSpPr>
          <p:cNvPr id="259076" name="Slide Number Placeholder 3">
            <a:extLst>
              <a:ext uri="{FF2B5EF4-FFF2-40B4-BE49-F238E27FC236}">
                <a16:creationId xmlns:a16="http://schemas.microsoft.com/office/drawing/2014/main" id="{3594815F-5605-672C-E0BA-90A58C3C8CD7}"/>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94273" indent="-305739">
              <a:spcBef>
                <a:spcPct val="30000"/>
              </a:spcBef>
              <a:defRPr sz="1200">
                <a:solidFill>
                  <a:schemeClr val="tx1"/>
                </a:solidFill>
                <a:latin typeface="Times New Roman" panose="02020603050405020304" pitchFamily="18" charset="0"/>
              </a:defRPr>
            </a:lvl2pPr>
            <a:lvl3pPr marL="1222953" indent="-244268">
              <a:spcBef>
                <a:spcPct val="30000"/>
              </a:spcBef>
              <a:defRPr sz="1200">
                <a:solidFill>
                  <a:schemeClr val="tx1"/>
                </a:solidFill>
                <a:latin typeface="Times New Roman" panose="02020603050405020304" pitchFamily="18" charset="0"/>
              </a:defRPr>
            </a:lvl3pPr>
            <a:lvl4pPr marL="1713105" indent="-244268">
              <a:spcBef>
                <a:spcPct val="30000"/>
              </a:spcBef>
              <a:defRPr sz="1200">
                <a:solidFill>
                  <a:schemeClr val="tx1"/>
                </a:solidFill>
                <a:latin typeface="Times New Roman" panose="02020603050405020304" pitchFamily="18" charset="0"/>
              </a:defRPr>
            </a:lvl4pPr>
            <a:lvl5pPr marL="2203256" indent="-244268">
              <a:spcBef>
                <a:spcPct val="30000"/>
              </a:spcBef>
              <a:defRPr sz="1200">
                <a:solidFill>
                  <a:schemeClr val="tx1"/>
                </a:solidFill>
                <a:latin typeface="Times New Roman" panose="02020603050405020304" pitchFamily="18" charset="0"/>
              </a:defRPr>
            </a:lvl5pPr>
            <a:lvl6pPr marL="2669143" indent="-244268" eaLnBrk="0" fontAlgn="base" hangingPunct="0">
              <a:spcBef>
                <a:spcPct val="30000"/>
              </a:spcBef>
              <a:spcAft>
                <a:spcPct val="0"/>
              </a:spcAft>
              <a:defRPr sz="1200">
                <a:solidFill>
                  <a:schemeClr val="tx1"/>
                </a:solidFill>
                <a:latin typeface="Times New Roman" panose="02020603050405020304" pitchFamily="18" charset="0"/>
              </a:defRPr>
            </a:lvl6pPr>
            <a:lvl7pPr marL="3135030" indent="-244268" eaLnBrk="0" fontAlgn="base" hangingPunct="0">
              <a:spcBef>
                <a:spcPct val="30000"/>
              </a:spcBef>
              <a:spcAft>
                <a:spcPct val="0"/>
              </a:spcAft>
              <a:defRPr sz="1200">
                <a:solidFill>
                  <a:schemeClr val="tx1"/>
                </a:solidFill>
                <a:latin typeface="Times New Roman" panose="02020603050405020304" pitchFamily="18" charset="0"/>
              </a:defRPr>
            </a:lvl7pPr>
            <a:lvl8pPr marL="3600917" indent="-244268" eaLnBrk="0" fontAlgn="base" hangingPunct="0">
              <a:spcBef>
                <a:spcPct val="30000"/>
              </a:spcBef>
              <a:spcAft>
                <a:spcPct val="0"/>
              </a:spcAft>
              <a:defRPr sz="1200">
                <a:solidFill>
                  <a:schemeClr val="tx1"/>
                </a:solidFill>
                <a:latin typeface="Times New Roman" panose="02020603050405020304" pitchFamily="18" charset="0"/>
              </a:defRPr>
            </a:lvl8pPr>
            <a:lvl9pPr marL="4066804" indent="-24426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66519809-4251-41EF-9A38-0DBBB8D05EA6}" type="slidenum">
              <a:rPr lang="en-US" sz="1300"/>
              <a:pPr>
                <a:spcBef>
                  <a:spcPct val="0"/>
                </a:spcBef>
              </a:pPr>
              <a:t>53</a:t>
            </a:fld>
            <a:endParaRPr lang="en-US" sz="1300"/>
          </a:p>
        </p:txBody>
      </p:sp>
    </p:spTree>
    <p:extLst>
      <p:ext uri="{BB962C8B-B14F-4D97-AF65-F5344CB8AC3E}">
        <p14:creationId xmlns:p14="http://schemas.microsoft.com/office/powerpoint/2010/main" val="208455816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5E60CA-50D7-5398-2F42-53D160E9AE66}"/>
            </a:ext>
          </a:extLst>
        </p:cNvPr>
        <p:cNvGrpSpPr/>
        <p:nvPr/>
      </p:nvGrpSpPr>
      <p:grpSpPr>
        <a:xfrm>
          <a:off x="0" y="0"/>
          <a:ext cx="0" cy="0"/>
          <a:chOff x="0" y="0"/>
          <a:chExt cx="0" cy="0"/>
        </a:xfrm>
      </p:grpSpPr>
      <p:sp>
        <p:nvSpPr>
          <p:cNvPr id="253954" name="Slide Image Placeholder 1">
            <a:extLst>
              <a:ext uri="{FF2B5EF4-FFF2-40B4-BE49-F238E27FC236}">
                <a16:creationId xmlns:a16="http://schemas.microsoft.com/office/drawing/2014/main" id="{FE2770EF-643F-D308-ECE1-CDD4DC569FD6}"/>
              </a:ext>
            </a:extLst>
          </p:cNvPr>
          <p:cNvSpPr>
            <a:spLocks noGrp="1" noRot="1" noChangeAspect="1" noTextEdit="1"/>
          </p:cNvSpPr>
          <p:nvPr>
            <p:ph type="sldImg"/>
          </p:nvPr>
        </p:nvSpPr>
        <p:spPr>
          <a:ln/>
        </p:spPr>
      </p:sp>
      <p:sp>
        <p:nvSpPr>
          <p:cNvPr id="253955" name="Notes Placeholder 2">
            <a:extLst>
              <a:ext uri="{FF2B5EF4-FFF2-40B4-BE49-F238E27FC236}">
                <a16:creationId xmlns:a16="http://schemas.microsoft.com/office/drawing/2014/main" id="{5DC950A2-B0DA-5B13-6EED-CC92F817E25B}"/>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
        <p:nvSpPr>
          <p:cNvPr id="253956" name="Slide Number Placeholder 3">
            <a:extLst>
              <a:ext uri="{FF2B5EF4-FFF2-40B4-BE49-F238E27FC236}">
                <a16:creationId xmlns:a16="http://schemas.microsoft.com/office/drawing/2014/main" id="{5E64EA4D-DE3B-9BD9-FE58-8FC0CA9DE5F1}"/>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600">
                <a:solidFill>
                  <a:schemeClr val="tx1"/>
                </a:solidFill>
                <a:latin typeface="Times New Roman" pitchFamily="18" charset="0"/>
              </a:defRPr>
            </a:lvl1pPr>
            <a:lvl2pPr marL="808361" indent="-310908" eaLnBrk="0" hangingPunct="0">
              <a:defRPr sz="2600">
                <a:solidFill>
                  <a:schemeClr val="tx1"/>
                </a:solidFill>
                <a:latin typeface="Times New Roman" pitchFamily="18" charset="0"/>
              </a:defRPr>
            </a:lvl2pPr>
            <a:lvl3pPr marL="1243632" indent="-248727" eaLnBrk="0" hangingPunct="0">
              <a:defRPr sz="2600">
                <a:solidFill>
                  <a:schemeClr val="tx1"/>
                </a:solidFill>
                <a:latin typeface="Times New Roman" pitchFamily="18" charset="0"/>
              </a:defRPr>
            </a:lvl3pPr>
            <a:lvl4pPr marL="1741085" indent="-248727" eaLnBrk="0" hangingPunct="0">
              <a:defRPr sz="2600">
                <a:solidFill>
                  <a:schemeClr val="tx1"/>
                </a:solidFill>
                <a:latin typeface="Times New Roman" pitchFamily="18" charset="0"/>
              </a:defRPr>
            </a:lvl4pPr>
            <a:lvl5pPr marL="2238538" indent="-248727" eaLnBrk="0" hangingPunct="0">
              <a:defRPr sz="2600">
                <a:solidFill>
                  <a:schemeClr val="tx1"/>
                </a:solidFill>
                <a:latin typeface="Times New Roman" pitchFamily="18" charset="0"/>
              </a:defRPr>
            </a:lvl5pPr>
            <a:lvl6pPr marL="2735992" indent="-248727" eaLnBrk="0" fontAlgn="base" hangingPunct="0">
              <a:spcBef>
                <a:spcPct val="0"/>
              </a:spcBef>
              <a:spcAft>
                <a:spcPct val="0"/>
              </a:spcAft>
              <a:defRPr sz="2600">
                <a:solidFill>
                  <a:schemeClr val="tx1"/>
                </a:solidFill>
                <a:latin typeface="Times New Roman" pitchFamily="18" charset="0"/>
              </a:defRPr>
            </a:lvl6pPr>
            <a:lvl7pPr marL="3233445" indent="-248727" eaLnBrk="0" fontAlgn="base" hangingPunct="0">
              <a:spcBef>
                <a:spcPct val="0"/>
              </a:spcBef>
              <a:spcAft>
                <a:spcPct val="0"/>
              </a:spcAft>
              <a:defRPr sz="2600">
                <a:solidFill>
                  <a:schemeClr val="tx1"/>
                </a:solidFill>
                <a:latin typeface="Times New Roman" pitchFamily="18" charset="0"/>
              </a:defRPr>
            </a:lvl7pPr>
            <a:lvl8pPr marL="3730897" indent="-248727" eaLnBrk="0" fontAlgn="base" hangingPunct="0">
              <a:spcBef>
                <a:spcPct val="0"/>
              </a:spcBef>
              <a:spcAft>
                <a:spcPct val="0"/>
              </a:spcAft>
              <a:defRPr sz="2600">
                <a:solidFill>
                  <a:schemeClr val="tx1"/>
                </a:solidFill>
                <a:latin typeface="Times New Roman" pitchFamily="18" charset="0"/>
              </a:defRPr>
            </a:lvl8pPr>
            <a:lvl9pPr marL="4228350" indent="-248727" eaLnBrk="0" fontAlgn="base" hangingPunct="0">
              <a:spcBef>
                <a:spcPct val="0"/>
              </a:spcBef>
              <a:spcAft>
                <a:spcPct val="0"/>
              </a:spcAft>
              <a:defRPr sz="2600">
                <a:solidFill>
                  <a:schemeClr val="tx1"/>
                </a:solidFill>
                <a:latin typeface="Times New Roman" pitchFamily="18" charset="0"/>
              </a:defRPr>
            </a:lvl9pPr>
          </a:lstStyle>
          <a:p>
            <a:pPr eaLnBrk="1" hangingPunct="1"/>
            <a:fld id="{69BF7D87-8FB8-4C72-AB65-A38B46B02EAD}" type="slidenum">
              <a:rPr lang="en-US" sz="1200">
                <a:solidFill>
                  <a:srgbClr val="000000"/>
                </a:solidFill>
              </a:rPr>
              <a:pPr eaLnBrk="1" hangingPunct="1"/>
              <a:t>54</a:t>
            </a:fld>
            <a:endParaRPr lang="en-US" sz="1200">
              <a:solidFill>
                <a:srgbClr val="000000"/>
              </a:solidFill>
            </a:endParaRPr>
          </a:p>
        </p:txBody>
      </p:sp>
    </p:spTree>
    <p:extLst>
      <p:ext uri="{BB962C8B-B14F-4D97-AF65-F5344CB8AC3E}">
        <p14:creationId xmlns:p14="http://schemas.microsoft.com/office/powerpoint/2010/main" val="102642816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B5E225C-EA32-49AA-BCE1-CBED354D9589}" type="slidenum">
              <a:rPr lang="en-US" smtClean="0"/>
              <a:t>55</a:t>
            </a:fld>
            <a:endParaRPr lang="en-US"/>
          </a:p>
        </p:txBody>
      </p:sp>
    </p:spTree>
    <p:extLst>
      <p:ext uri="{BB962C8B-B14F-4D97-AF65-F5344CB8AC3E}">
        <p14:creationId xmlns:p14="http://schemas.microsoft.com/office/powerpoint/2010/main" val="28430253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B5E225C-EA32-49AA-BCE1-CBED354D9589}" type="slidenum">
              <a:rPr lang="en-US" smtClean="0"/>
              <a:t>57</a:t>
            </a:fld>
            <a:endParaRPr lang="en-US"/>
          </a:p>
        </p:txBody>
      </p:sp>
    </p:spTree>
    <p:extLst>
      <p:ext uri="{BB962C8B-B14F-4D97-AF65-F5344CB8AC3E}">
        <p14:creationId xmlns:p14="http://schemas.microsoft.com/office/powerpoint/2010/main" val="22988844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B5E225C-EA32-49AA-BCE1-CBED354D9589}" type="slidenum">
              <a:rPr lang="en-US" smtClean="0"/>
              <a:t>6</a:t>
            </a:fld>
            <a:endParaRPr lang="en-US"/>
          </a:p>
        </p:txBody>
      </p:sp>
    </p:spTree>
    <p:extLst>
      <p:ext uri="{BB962C8B-B14F-4D97-AF65-F5344CB8AC3E}">
        <p14:creationId xmlns:p14="http://schemas.microsoft.com/office/powerpoint/2010/main" val="412351661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nSpc>
                <a:spcPct val="120000"/>
              </a:lnSpc>
              <a:buNone/>
            </a:pPr>
            <a:r>
              <a:rPr lang="en-US" dirty="0"/>
              <a:t>Many healthcare professionals incorrectly assume that people with</a:t>
            </a:r>
          </a:p>
          <a:p>
            <a:pPr marL="0" indent="0">
              <a:lnSpc>
                <a:spcPct val="120000"/>
              </a:lnSpc>
              <a:buNone/>
            </a:pPr>
            <a:r>
              <a:rPr lang="en-US" dirty="0"/>
              <a:t>diabetes are not reaching their goals due to a lack of effort. If they</a:t>
            </a:r>
          </a:p>
          <a:p>
            <a:pPr marL="0" indent="0">
              <a:lnSpc>
                <a:spcPct val="120000"/>
              </a:lnSpc>
              <a:buNone/>
            </a:pPr>
            <a:r>
              <a:rPr lang="en-US" dirty="0"/>
              <a:t>“just tried hard enough,” they could reach the recommended </a:t>
            </a:r>
            <a:r>
              <a:rPr lang="en-US" dirty="0" err="1"/>
              <a:t>timein</a:t>
            </a:r>
            <a:r>
              <a:rPr lang="en-US" dirty="0"/>
              <a:t>-range target. Unfortunately, this false belief can build a wall of</a:t>
            </a:r>
          </a:p>
          <a:p>
            <a:pPr marL="0" indent="0">
              <a:lnSpc>
                <a:spcPct val="120000"/>
              </a:lnSpc>
              <a:buNone/>
            </a:pPr>
            <a:r>
              <a:rPr lang="en-US" dirty="0"/>
              <a:t>misunderstanding between the HCP and the person with diabetes</a:t>
            </a:r>
          </a:p>
          <a:p>
            <a:endParaRPr lang="en-US" dirty="0"/>
          </a:p>
        </p:txBody>
      </p:sp>
      <p:sp>
        <p:nvSpPr>
          <p:cNvPr id="4" name="Slide Number Placeholder 3"/>
          <p:cNvSpPr>
            <a:spLocks noGrp="1"/>
          </p:cNvSpPr>
          <p:nvPr>
            <p:ph type="sldNum" sz="quarter" idx="5"/>
          </p:nvPr>
        </p:nvSpPr>
        <p:spPr/>
        <p:txBody>
          <a:bodyPr/>
          <a:lstStyle/>
          <a:p>
            <a:fld id="{AE0B8111-2AAA-480F-B4A2-95E9CCEFF56E}" type="slidenum">
              <a:rPr lang="en-US" smtClean="0"/>
              <a:t>58</a:t>
            </a:fld>
            <a:endParaRPr lang="en-US"/>
          </a:p>
        </p:txBody>
      </p:sp>
    </p:spTree>
    <p:extLst>
      <p:ext uri="{BB962C8B-B14F-4D97-AF65-F5344CB8AC3E}">
        <p14:creationId xmlns:p14="http://schemas.microsoft.com/office/powerpoint/2010/main" val="338719134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E2D65E-9573-16F1-19BB-14AE627C768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EC9DC17-321A-8658-2A83-E930B88CD66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6604477-D491-886F-92B5-B0CC1F92EA0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E490E62-9911-B19E-ECF6-C64A3DDBC561}"/>
              </a:ext>
            </a:extLst>
          </p:cNvPr>
          <p:cNvSpPr>
            <a:spLocks noGrp="1"/>
          </p:cNvSpPr>
          <p:nvPr>
            <p:ph type="sldNum" sz="quarter" idx="5"/>
          </p:nvPr>
        </p:nvSpPr>
        <p:spPr/>
        <p:txBody>
          <a:bodyPr/>
          <a:lstStyle/>
          <a:p>
            <a:fld id="{5B5E225C-EA32-49AA-BCE1-CBED354D9589}" type="slidenum">
              <a:rPr lang="en-US" smtClean="0"/>
              <a:t>59</a:t>
            </a:fld>
            <a:endParaRPr lang="en-US"/>
          </a:p>
        </p:txBody>
      </p:sp>
    </p:spTree>
    <p:extLst>
      <p:ext uri="{BB962C8B-B14F-4D97-AF65-F5344CB8AC3E}">
        <p14:creationId xmlns:p14="http://schemas.microsoft.com/office/powerpoint/2010/main" val="45859098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5B5E225C-EA32-49AA-BCE1-CBED354D9589}" type="slidenum">
              <a:rPr kumimoji="0" lang="en-US" sz="1300" b="0"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82</a:t>
            </a:fld>
            <a:endParaRPr kumimoji="0" lang="en-US" sz="13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320377280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63393079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Image Placeholder 1"/>
          <p:cNvSpPr>
            <a:spLocks noGrp="1" noRot="1" noChangeAspect="1" noTextEdit="1"/>
          </p:cNvSpPr>
          <p:nvPr>
            <p:ph type="sldImg"/>
          </p:nvPr>
        </p:nvSpPr>
        <p:spPr>
          <a:ln/>
        </p:spPr>
      </p:sp>
      <p:sp>
        <p:nvSpPr>
          <p:cNvPr id="58371"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p>
        </p:txBody>
      </p:sp>
      <p:sp>
        <p:nvSpPr>
          <p:cNvPr id="57348" name="Footer Placeholder 3"/>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a:ln>
                  <a:noFill/>
                </a:ln>
                <a:solidFill>
                  <a:prstClr val="black"/>
                </a:solidFill>
                <a:effectLst/>
                <a:uLnTx/>
                <a:uFillTx/>
                <a:latin typeface="Calibri"/>
                <a:ea typeface="+mn-ea"/>
                <a:cs typeface="+mn-cs"/>
              </a:rPr>
              <a:t>Diabetes Educational Services© (530) 893 - 8635 </a:t>
            </a:r>
          </a:p>
        </p:txBody>
      </p:sp>
      <p:sp>
        <p:nvSpPr>
          <p:cNvPr id="57349" name="Slide Number Placeholder 4"/>
          <p:cNvSpPr>
            <a:spLocks noGrp="1"/>
          </p:cNvSpPr>
          <p:nvPr>
            <p:ph type="sldNum" sz="quarter" idx="5"/>
          </p:nvPr>
        </p:nvSpPr>
        <p:spPr/>
        <p:txBody>
          <a:bodyPr/>
          <a:lstStyle>
            <a:lvl1pPr eaLnBrk="0" hangingPunct="0">
              <a:defRPr>
                <a:solidFill>
                  <a:schemeClr val="tx1"/>
                </a:solidFill>
                <a:latin typeface="Garamond" panose="02020404030301010803" pitchFamily="18" charset="0"/>
                <a:cs typeface="Arial" panose="020B0604020202020204" pitchFamily="34" charset="0"/>
              </a:defRPr>
            </a:lvl1pPr>
            <a:lvl2pPr marL="785257" indent="-302021" eaLnBrk="0" hangingPunct="0">
              <a:defRPr>
                <a:solidFill>
                  <a:schemeClr val="tx1"/>
                </a:solidFill>
                <a:latin typeface="Garamond" panose="02020404030301010803" pitchFamily="18" charset="0"/>
                <a:cs typeface="Arial" panose="020B0604020202020204" pitchFamily="34" charset="0"/>
              </a:defRPr>
            </a:lvl2pPr>
            <a:lvl3pPr marL="1208088" indent="-241617" eaLnBrk="0" hangingPunct="0">
              <a:defRPr>
                <a:solidFill>
                  <a:schemeClr val="tx1"/>
                </a:solidFill>
                <a:latin typeface="Garamond" panose="02020404030301010803" pitchFamily="18" charset="0"/>
                <a:cs typeface="Arial" panose="020B0604020202020204" pitchFamily="34" charset="0"/>
              </a:defRPr>
            </a:lvl3pPr>
            <a:lvl4pPr marL="1691323" indent="-241617" eaLnBrk="0" hangingPunct="0">
              <a:defRPr>
                <a:solidFill>
                  <a:schemeClr val="tx1"/>
                </a:solidFill>
                <a:latin typeface="Garamond" panose="02020404030301010803" pitchFamily="18" charset="0"/>
                <a:cs typeface="Arial" panose="020B0604020202020204" pitchFamily="34" charset="0"/>
              </a:defRPr>
            </a:lvl4pPr>
            <a:lvl5pPr marL="2174559" indent="-241617" eaLnBrk="0" hangingPunct="0">
              <a:defRPr>
                <a:solidFill>
                  <a:schemeClr val="tx1"/>
                </a:solidFill>
                <a:latin typeface="Garamond" panose="02020404030301010803" pitchFamily="18" charset="0"/>
                <a:cs typeface="Arial" panose="020B0604020202020204" pitchFamily="34" charset="0"/>
              </a:defRPr>
            </a:lvl5pPr>
            <a:lvl6pPr marL="2657795" indent="-241617"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6pPr>
            <a:lvl7pPr marL="3141029" indent="-241617"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7pPr>
            <a:lvl8pPr marL="3624265" indent="-241617"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8pPr>
            <a:lvl9pPr marL="4107501" indent="-241617"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9pPr>
          </a:lstStyle>
          <a:p>
            <a:pPr marL="0" marR="0" lvl="0" indent="0" algn="r" defTabSz="914400" rtl="0" eaLnBrk="0" fontAlgn="auto" latinLnBrk="0" hangingPunct="0">
              <a:lnSpc>
                <a:spcPct val="100000"/>
              </a:lnSpc>
              <a:spcBef>
                <a:spcPts val="0"/>
              </a:spcBef>
              <a:spcAft>
                <a:spcPts val="0"/>
              </a:spcAft>
              <a:buClrTx/>
              <a:buSzTx/>
              <a:buFontTx/>
              <a:buNone/>
              <a:tabLst/>
              <a:defRPr/>
            </a:pPr>
            <a:fld id="{D81FC55D-B916-47C7-A1F8-31E35890C298}" type="slidenum">
              <a:rPr kumimoji="0" 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Arial" panose="020B0604020202020204" pitchFamily="34" charset="0"/>
              </a:rPr>
              <a:pPr marL="0" marR="0" lvl="0" indent="0" algn="r" defTabSz="914400" rtl="0" eaLnBrk="0" fontAlgn="auto" latinLnBrk="0" hangingPunct="0">
                <a:lnSpc>
                  <a:spcPct val="100000"/>
                </a:lnSpc>
                <a:spcBef>
                  <a:spcPts val="0"/>
                </a:spcBef>
                <a:spcAft>
                  <a:spcPts val="0"/>
                </a:spcAft>
                <a:buClrTx/>
                <a:buSzTx/>
                <a:buFontTx/>
                <a:buNone/>
                <a:tabLst/>
                <a:defRPr/>
              </a:pPr>
              <a:t>95</a:t>
            </a:fld>
            <a:endParaRPr kumimoji="0" 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Arial" panose="020B0604020202020204" pitchFamily="34" charset="0"/>
            </a:endParaRPr>
          </a:p>
        </p:txBody>
      </p:sp>
    </p:spTree>
    <p:extLst>
      <p:ext uri="{BB962C8B-B14F-4D97-AF65-F5344CB8AC3E}">
        <p14:creationId xmlns:p14="http://schemas.microsoft.com/office/powerpoint/2010/main" val="425644018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5E225C-EA32-49AA-BCE1-CBED354D9589}"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97</a:t>
            </a:fld>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9953171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5E225C-EA32-49AA-BCE1-CBED354D9589}"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99</a:t>
            </a:fld>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9272575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7F9E2A-54F1-A6FE-7F38-A224BB9BB3C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FE77177-BA8C-24DF-3D2F-550BC72228D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E1C242F-C32F-22F9-0A3B-B5901B7475BB}"/>
              </a:ext>
            </a:extLst>
          </p:cNvPr>
          <p:cNvSpPr>
            <a:spLocks noGrp="1"/>
          </p:cNvSpPr>
          <p:nvPr>
            <p:ph type="body" idx="1"/>
          </p:nvPr>
        </p:nvSpPr>
        <p:spPr/>
        <p:txBody>
          <a:bodyPr/>
          <a:lstStyle/>
          <a:p>
            <a:r>
              <a:rPr lang="en-US" sz="1200" b="0" i="0" kern="1200" dirty="0">
                <a:solidFill>
                  <a:schemeClr val="tx1"/>
                </a:solidFill>
                <a:effectLst/>
                <a:latin typeface="+mn-lt"/>
                <a:ea typeface="+mn-ea"/>
                <a:cs typeface="+mn-cs"/>
              </a:rPr>
              <a:t>Neurotransmitter deficits, degenerated neurons, synaptic dysfunction, extracellular buildup of </a:t>
            </a:r>
            <a:r>
              <a:rPr lang="el-GR" sz="1200" b="0" i="0" kern="1200" dirty="0">
                <a:solidFill>
                  <a:schemeClr val="tx1"/>
                </a:solidFill>
                <a:effectLst/>
                <a:latin typeface="+mn-lt"/>
                <a:ea typeface="+mn-ea"/>
                <a:cs typeface="+mn-cs"/>
              </a:rPr>
              <a:t>β-</a:t>
            </a:r>
            <a:r>
              <a:rPr lang="en-US" sz="1200" b="0" i="0" kern="1200" dirty="0">
                <a:solidFill>
                  <a:schemeClr val="tx1"/>
                </a:solidFill>
                <a:effectLst/>
                <a:latin typeface="+mn-lt"/>
                <a:ea typeface="+mn-ea"/>
                <a:cs typeface="+mn-cs"/>
              </a:rPr>
              <a:t>amyloid (A</a:t>
            </a:r>
            <a:r>
              <a:rPr lang="el-GR" sz="1200" b="0" i="0" kern="1200" dirty="0">
                <a:solidFill>
                  <a:schemeClr val="tx1"/>
                </a:solidFill>
                <a:effectLst/>
                <a:latin typeface="+mn-lt"/>
                <a:ea typeface="+mn-ea"/>
                <a:cs typeface="+mn-cs"/>
              </a:rPr>
              <a:t>β) </a:t>
            </a:r>
            <a:r>
              <a:rPr lang="en-US" sz="1200" b="0" i="0" kern="1200" dirty="0">
                <a:solidFill>
                  <a:schemeClr val="tx1"/>
                </a:solidFill>
                <a:effectLst/>
                <a:latin typeface="+mn-lt"/>
                <a:ea typeface="+mn-ea"/>
                <a:cs typeface="+mn-cs"/>
              </a:rPr>
              <a:t>and intracellular neurofibrillary tangles (NFT) are the major crude disfigurements present in AD</a:t>
            </a:r>
          </a:p>
          <a:p>
            <a:r>
              <a:rPr lang="en-US" sz="1200" b="0" i="0" kern="1200" dirty="0">
                <a:solidFill>
                  <a:schemeClr val="tx1"/>
                </a:solidFill>
                <a:effectLst/>
                <a:latin typeface="+mn-lt"/>
                <a:ea typeface="+mn-ea"/>
                <a:cs typeface="+mn-cs"/>
              </a:rPr>
              <a:t>Peripheral insulin resistance leads to decrease insulin signaling in CNS, followed by alteration in brain metabolism. Increased Aβ toxicity, Tau hyperphosphorylation, oxidative stress and neuroinflammation are attributed to central insulin resistance, which leads to neurodegeneration. The work provides the relationship between T3DM and AD based on the fact that both the processing of amyloid-β (Aβ) precursor protein toxicity and the clearance of Aβ are attributed to impaired insulin signaling in the brain. Furthermore, insulin-related therapeutic strategies are suggested to succeed in the development of therapies in AD by slowing down their progressive nature or even halting their future complications.</a:t>
            </a:r>
          </a:p>
          <a:p>
            <a:r>
              <a:rPr lang="en-US" sz="1200" b="0" i="0" kern="1200" dirty="0">
                <a:solidFill>
                  <a:schemeClr val="tx1"/>
                </a:solidFill>
                <a:effectLst/>
                <a:latin typeface="+mn-lt"/>
                <a:ea typeface="+mn-ea"/>
                <a:cs typeface="+mn-cs"/>
              </a:rPr>
              <a:t>AD is the 6</a:t>
            </a:r>
            <a:r>
              <a:rPr lang="en-US" sz="1200" b="0" i="0" kern="1200" baseline="30000" dirty="0">
                <a:solidFill>
                  <a:schemeClr val="tx1"/>
                </a:solidFill>
                <a:effectLst/>
                <a:latin typeface="+mn-lt"/>
                <a:ea typeface="+mn-ea"/>
                <a:cs typeface="+mn-cs"/>
              </a:rPr>
              <a:t>th</a:t>
            </a:r>
            <a:r>
              <a:rPr lang="en-US" sz="1200" b="0" i="0" kern="1200" dirty="0">
                <a:solidFill>
                  <a:schemeClr val="tx1"/>
                </a:solidFill>
                <a:effectLst/>
                <a:latin typeface="+mn-lt"/>
                <a:ea typeface="+mn-ea"/>
                <a:cs typeface="+mn-cs"/>
              </a:rPr>
              <a:t> leading causes of death</a:t>
            </a:r>
            <a:endParaRPr lang="en-US" dirty="0"/>
          </a:p>
        </p:txBody>
      </p:sp>
      <p:sp>
        <p:nvSpPr>
          <p:cNvPr id="4" name="Slide Number Placeholder 3">
            <a:extLst>
              <a:ext uri="{FF2B5EF4-FFF2-40B4-BE49-F238E27FC236}">
                <a16:creationId xmlns:a16="http://schemas.microsoft.com/office/drawing/2014/main" id="{61ED802E-08CF-5557-7193-647435244808}"/>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5E225C-EA32-49AA-BCE1-CBED354D9589}"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117</a:t>
            </a:fld>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7763366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493DCF-23B4-9340-6D7F-0E4A1ED41FA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836B00F-4D7E-F4F5-C6BC-C45953AAEF7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0EEFB10-D2F2-34F2-1688-C3427BA186C7}"/>
              </a:ext>
            </a:extLst>
          </p:cNvPr>
          <p:cNvSpPr>
            <a:spLocks noGrp="1"/>
          </p:cNvSpPr>
          <p:nvPr>
            <p:ph type="body" idx="1"/>
          </p:nvPr>
        </p:nvSpPr>
        <p:spPr/>
        <p:txBody>
          <a:bodyPr/>
          <a:lstStyle/>
          <a:p>
            <a:pPr fontAlgn="ctr"/>
            <a:r>
              <a:rPr lang="en-US" sz="1200" b="0" i="0" kern="1200" dirty="0">
                <a:solidFill>
                  <a:schemeClr val="tx1"/>
                </a:solidFill>
                <a:effectLst/>
                <a:latin typeface="+mn-lt"/>
                <a:ea typeface="+mn-ea"/>
                <a:cs typeface="+mn-cs"/>
              </a:rPr>
              <a:t>Alzheimer's causes irreversible brain cell damage, primarily by building up toxic proteins called amyloid plaques and tau tangles, which disrupts brain cell communication and leads to neuron death and brain shrinkage. This progressive damage results in gradual memory loss, confusion, difficulty with language and reasoning, and challenges performing daily tasks, eventually leading to severe cognitive impairment and a need for total care.</a:t>
            </a:r>
            <a:br>
              <a:rPr lang="en-US" sz="1200" b="0" i="0" kern="1200" dirty="0">
                <a:solidFill>
                  <a:schemeClr val="tx1"/>
                </a:solidFill>
                <a:effectLst/>
                <a:latin typeface="+mn-lt"/>
                <a:ea typeface="+mn-ea"/>
                <a:cs typeface="+mn-cs"/>
              </a:rPr>
            </a:br>
            <a:r>
              <a:rPr lang="en-US" sz="1200" b="0" i="0" kern="1200" dirty="0">
                <a:solidFill>
                  <a:schemeClr val="tx1"/>
                </a:solidFill>
                <a:effectLst/>
                <a:latin typeface="+mn-lt"/>
                <a:ea typeface="+mn-ea"/>
                <a:cs typeface="+mn-cs"/>
              </a:rPr>
              <a:t> </a:t>
            </a:r>
          </a:p>
          <a:p>
            <a:r>
              <a:rPr lang="en-US" sz="1200" b="0" i="0" kern="1200" dirty="0">
                <a:solidFill>
                  <a:schemeClr val="tx1"/>
                </a:solidFill>
                <a:effectLst/>
                <a:latin typeface="+mn-lt"/>
                <a:ea typeface="+mn-ea"/>
                <a:cs typeface="+mn-cs"/>
              </a:rPr>
              <a:t>What happens in the brain</a:t>
            </a:r>
          </a:p>
          <a:p>
            <a:r>
              <a:rPr lang="en-US" sz="1200" b="1" i="0" kern="1200" dirty="0">
                <a:solidFill>
                  <a:schemeClr val="tx1"/>
                </a:solidFill>
                <a:effectLst/>
                <a:latin typeface="+mn-lt"/>
                <a:ea typeface="+mn-ea"/>
                <a:cs typeface="+mn-cs"/>
                <a:hlinkClick r:id="rId3"/>
              </a:rPr>
              <a:t>Protein build-up:</a:t>
            </a:r>
            <a:endParaRPr lang="en-US" sz="1200" b="0" i="0" kern="1200" dirty="0">
              <a:solidFill>
                <a:schemeClr val="tx1"/>
              </a:solidFill>
              <a:effectLst/>
              <a:latin typeface="+mn-lt"/>
              <a:ea typeface="+mn-ea"/>
              <a:cs typeface="+mn-cs"/>
              <a:hlinkClick r:id="rId3"/>
            </a:endParaRPr>
          </a:p>
          <a:p>
            <a:pPr fontAlgn="ctr"/>
            <a:r>
              <a:rPr lang="en-US" sz="1200" b="0" i="0" kern="1200" dirty="0">
                <a:solidFill>
                  <a:schemeClr val="tx1"/>
                </a:solidFill>
                <a:effectLst/>
                <a:latin typeface="+mn-lt"/>
                <a:ea typeface="+mn-ea"/>
                <a:cs typeface="+mn-cs"/>
                <a:hlinkClick r:id="rId3"/>
              </a:rPr>
              <a:t>.</a:t>
            </a:r>
            <a:r>
              <a:rPr lang="en-US" sz="1200" b="0" i="0" kern="1200" dirty="0">
                <a:solidFill>
                  <a:schemeClr val="tx1"/>
                </a:solidFill>
                <a:effectLst/>
                <a:latin typeface="+mn-lt"/>
                <a:ea typeface="+mn-ea"/>
                <a:cs typeface="+mn-cs"/>
              </a:rPr>
              <a:t>Abnormal clumps of proteins, known as amyloid plaques and tau tangles, form in the brain. </a:t>
            </a:r>
          </a:p>
          <a:p>
            <a:r>
              <a:rPr lang="en-US" sz="1200" b="1" i="0" kern="1200" dirty="0">
                <a:solidFill>
                  <a:schemeClr val="tx1"/>
                </a:solidFill>
                <a:effectLst/>
                <a:latin typeface="+mn-lt"/>
                <a:ea typeface="+mn-ea"/>
                <a:cs typeface="+mn-cs"/>
                <a:hlinkClick r:id="rId4"/>
              </a:rPr>
              <a:t>Neuron damage:</a:t>
            </a:r>
            <a:endParaRPr lang="en-US" sz="1200" b="0" i="0" kern="1200" dirty="0">
              <a:solidFill>
                <a:schemeClr val="tx1"/>
              </a:solidFill>
              <a:effectLst/>
              <a:latin typeface="+mn-lt"/>
              <a:ea typeface="+mn-ea"/>
              <a:cs typeface="+mn-cs"/>
              <a:hlinkClick r:id="rId4"/>
            </a:endParaRPr>
          </a:p>
          <a:p>
            <a:pPr fontAlgn="ctr"/>
            <a:r>
              <a:rPr lang="en-US" sz="1200" b="0" i="0" kern="1200" dirty="0">
                <a:solidFill>
                  <a:schemeClr val="tx1"/>
                </a:solidFill>
                <a:effectLst/>
                <a:latin typeface="+mn-lt"/>
                <a:ea typeface="+mn-ea"/>
                <a:cs typeface="+mn-cs"/>
                <a:hlinkClick r:id="rId4"/>
              </a:rPr>
              <a:t>.</a:t>
            </a:r>
            <a:r>
              <a:rPr lang="en-US" sz="1200" b="0" i="0" kern="1200" dirty="0">
                <a:solidFill>
                  <a:schemeClr val="tx1"/>
                </a:solidFill>
                <a:effectLst/>
                <a:latin typeface="+mn-lt"/>
                <a:ea typeface="+mn-ea"/>
                <a:cs typeface="+mn-cs"/>
              </a:rPr>
              <a:t>These protein clumps disrupt the normal functioning of brain cells (neurons), leading to a loss of connections between them. </a:t>
            </a:r>
          </a:p>
          <a:p>
            <a:r>
              <a:rPr lang="en-US" sz="1200" b="1" i="0" kern="1200" dirty="0">
                <a:solidFill>
                  <a:schemeClr val="tx1"/>
                </a:solidFill>
                <a:effectLst/>
                <a:latin typeface="+mn-lt"/>
                <a:ea typeface="+mn-ea"/>
                <a:cs typeface="+mn-cs"/>
                <a:hlinkClick r:id="rId5"/>
              </a:rPr>
              <a:t>Neuron death:</a:t>
            </a:r>
            <a:endParaRPr lang="en-US" sz="1200" b="0" i="0" kern="1200" dirty="0">
              <a:solidFill>
                <a:schemeClr val="tx1"/>
              </a:solidFill>
              <a:effectLst/>
              <a:latin typeface="+mn-lt"/>
              <a:ea typeface="+mn-ea"/>
              <a:cs typeface="+mn-cs"/>
              <a:hlinkClick r:id="rId5"/>
            </a:endParaRPr>
          </a:p>
          <a:p>
            <a:pPr fontAlgn="ctr"/>
            <a:r>
              <a:rPr lang="en-US" sz="1200" b="0" i="0" kern="1200" dirty="0">
                <a:solidFill>
                  <a:schemeClr val="tx1"/>
                </a:solidFill>
                <a:effectLst/>
                <a:latin typeface="+mn-lt"/>
                <a:ea typeface="+mn-ea"/>
                <a:cs typeface="+mn-cs"/>
                <a:hlinkClick r:id="rId5"/>
              </a:rPr>
              <a:t>.</a:t>
            </a:r>
            <a:r>
              <a:rPr lang="en-US" sz="1200" b="0" i="0" kern="1200" dirty="0">
                <a:solidFill>
                  <a:schemeClr val="tx1"/>
                </a:solidFill>
                <a:effectLst/>
                <a:latin typeface="+mn-lt"/>
                <a:ea typeface="+mn-ea"/>
                <a:cs typeface="+mn-cs"/>
              </a:rPr>
              <a:t>Eventually, neurons stop functioning, lose their connections, and die. </a:t>
            </a:r>
          </a:p>
          <a:p>
            <a:r>
              <a:rPr lang="en-US" sz="1200" b="1" i="0" kern="1200" dirty="0">
                <a:solidFill>
                  <a:schemeClr val="tx1"/>
                </a:solidFill>
                <a:effectLst/>
                <a:latin typeface="+mn-lt"/>
                <a:ea typeface="+mn-ea"/>
                <a:cs typeface="+mn-cs"/>
                <a:hlinkClick r:id="rId6"/>
              </a:rPr>
              <a:t>Brain shrinkage:</a:t>
            </a:r>
            <a:endParaRPr lang="en-US" sz="1200" b="0" i="0" kern="1200" dirty="0">
              <a:solidFill>
                <a:schemeClr val="tx1"/>
              </a:solidFill>
              <a:effectLst/>
              <a:latin typeface="+mn-lt"/>
              <a:ea typeface="+mn-ea"/>
              <a:cs typeface="+mn-cs"/>
              <a:hlinkClick r:id="rId6"/>
            </a:endParaRPr>
          </a:p>
          <a:p>
            <a:pPr fontAlgn="ctr"/>
            <a:r>
              <a:rPr lang="en-US" sz="1200" b="0" i="0" kern="1200" dirty="0">
                <a:solidFill>
                  <a:schemeClr val="tx1"/>
                </a:solidFill>
                <a:effectLst/>
                <a:latin typeface="+mn-lt"/>
                <a:ea typeface="+mn-ea"/>
                <a:cs typeface="+mn-cs"/>
                <a:hlinkClick r:id="rId6"/>
              </a:rPr>
              <a:t>.</a:t>
            </a:r>
            <a:r>
              <a:rPr lang="en-US" sz="1200" b="0" i="0" kern="1200" dirty="0">
                <a:solidFill>
                  <a:schemeClr val="tx1"/>
                </a:solidFill>
                <a:effectLst/>
                <a:latin typeface="+mn-lt"/>
                <a:ea typeface="+mn-ea"/>
                <a:cs typeface="+mn-cs"/>
              </a:rPr>
              <a:t>The loss of neurons causes the brain to shrink, particularly in areas involved in memory, such as the </a:t>
            </a:r>
            <a:r>
              <a:rPr lang="en-US" sz="1200" b="0" i="0" kern="1200" dirty="0">
                <a:solidFill>
                  <a:schemeClr val="tx1"/>
                </a:solidFill>
                <a:effectLst/>
                <a:latin typeface="+mn-lt"/>
                <a:ea typeface="+mn-ea"/>
                <a:cs typeface="+mn-cs"/>
                <a:hlinkClick r:id="rId7"/>
              </a:rPr>
              <a:t>hippocampus</a:t>
            </a:r>
            <a:r>
              <a:rPr lang="en-US" sz="1200" b="0" i="0" kern="1200" dirty="0">
                <a:solidFill>
                  <a:schemeClr val="tx1"/>
                </a:solidFill>
                <a:effectLst/>
                <a:latin typeface="+mn-lt"/>
                <a:ea typeface="+mn-ea"/>
                <a:cs typeface="+mn-cs"/>
              </a:rPr>
              <a:t>. </a:t>
            </a:r>
          </a:p>
          <a:p>
            <a:r>
              <a:rPr lang="en-US" sz="1200" b="0" i="0" kern="1200" dirty="0">
                <a:solidFill>
                  <a:schemeClr val="tx1"/>
                </a:solidFill>
                <a:effectLst/>
                <a:latin typeface="+mn-lt"/>
                <a:ea typeface="+mn-ea"/>
                <a:cs typeface="+mn-cs"/>
              </a:rPr>
              <a:t>What it does to a person (Symptoms)</a:t>
            </a:r>
          </a:p>
          <a:p>
            <a:pPr fontAlgn="ctr"/>
            <a:r>
              <a:rPr lang="en-US" sz="1200" b="0" i="0" kern="1200" dirty="0">
                <a:solidFill>
                  <a:schemeClr val="tx1"/>
                </a:solidFill>
                <a:effectLst/>
                <a:latin typeface="+mn-lt"/>
                <a:ea typeface="+mn-ea"/>
                <a:cs typeface="+mn-cs"/>
              </a:rPr>
              <a:t>As the disease progresses, the damage affects different brain areas, leading to a range of symptoms: </a:t>
            </a:r>
          </a:p>
          <a:p>
            <a:pPr fontAlgn="ctr"/>
            <a:r>
              <a:rPr lang="en-US" sz="1200" b="1" i="0" kern="1200" dirty="0">
                <a:solidFill>
                  <a:schemeClr val="tx1"/>
                </a:solidFill>
                <a:effectLst/>
                <a:latin typeface="+mn-lt"/>
                <a:ea typeface="+mn-ea"/>
                <a:cs typeface="+mn-cs"/>
              </a:rPr>
              <a:t>Memory loss:</a:t>
            </a:r>
            <a:r>
              <a:rPr lang="en-US" sz="1200" b="0" i="0" kern="1200" dirty="0">
                <a:solidFill>
                  <a:schemeClr val="tx1"/>
                </a:solidFill>
                <a:effectLst/>
                <a:latin typeface="+mn-lt"/>
                <a:ea typeface="+mn-ea"/>
                <a:cs typeface="+mn-cs"/>
              </a:rPr>
              <a:t> Significant memory loss that interferes with daily life, starting with difficulty remembering recent information. </a:t>
            </a:r>
          </a:p>
          <a:p>
            <a:pPr fontAlgn="ctr"/>
            <a:r>
              <a:rPr lang="en-US" sz="1200" b="1" i="0" kern="1200" dirty="0">
                <a:solidFill>
                  <a:schemeClr val="tx1"/>
                </a:solidFill>
                <a:effectLst/>
                <a:latin typeface="+mn-lt"/>
                <a:ea typeface="+mn-ea"/>
                <a:cs typeface="+mn-cs"/>
                <a:hlinkClick r:id="rId8"/>
              </a:rPr>
              <a:t>Cognitive</a:t>
            </a:r>
            <a:r>
              <a:rPr lang="en-US" sz="1200" b="1" i="0" kern="1200" dirty="0">
                <a:solidFill>
                  <a:schemeClr val="tx1"/>
                </a:solidFill>
                <a:effectLst/>
                <a:latin typeface="+mn-lt"/>
                <a:ea typeface="+mn-ea"/>
                <a:cs typeface="+mn-cs"/>
              </a:rPr>
              <a:t> changes:</a:t>
            </a:r>
            <a:r>
              <a:rPr lang="en-US" sz="1200" b="0" i="0" kern="1200" dirty="0">
                <a:solidFill>
                  <a:schemeClr val="tx1"/>
                </a:solidFill>
                <a:effectLst/>
                <a:latin typeface="+mn-lt"/>
                <a:ea typeface="+mn-ea"/>
                <a:cs typeface="+mn-cs"/>
              </a:rPr>
              <a:t> Difficulty planning or solving problems, confusion with time or place, and trouble understanding visual images. </a:t>
            </a:r>
          </a:p>
          <a:p>
            <a:pPr fontAlgn="ctr"/>
            <a:r>
              <a:rPr lang="en-US" sz="1200" b="1" i="0" kern="1200" dirty="0">
                <a:solidFill>
                  <a:schemeClr val="tx1"/>
                </a:solidFill>
                <a:effectLst/>
                <a:latin typeface="+mn-lt"/>
                <a:ea typeface="+mn-ea"/>
                <a:cs typeface="+mn-cs"/>
              </a:rPr>
              <a:t>Language difficulties:</a:t>
            </a:r>
            <a:r>
              <a:rPr lang="en-US" sz="1200" b="0" i="0" kern="1200" dirty="0">
                <a:solidFill>
                  <a:schemeClr val="tx1"/>
                </a:solidFill>
                <a:effectLst/>
                <a:latin typeface="+mn-lt"/>
                <a:ea typeface="+mn-ea"/>
                <a:cs typeface="+mn-cs"/>
              </a:rPr>
              <a:t> Problems with speaking or writing, and trouble finding the right words. </a:t>
            </a:r>
          </a:p>
          <a:p>
            <a:pPr fontAlgn="ctr"/>
            <a:r>
              <a:rPr lang="en-US" sz="1200" b="1" i="0" kern="1200" dirty="0">
                <a:solidFill>
                  <a:schemeClr val="tx1"/>
                </a:solidFill>
                <a:effectLst/>
                <a:latin typeface="+mn-lt"/>
                <a:ea typeface="+mn-ea"/>
                <a:cs typeface="+mn-cs"/>
              </a:rPr>
              <a:t>Loss of familiarity:</a:t>
            </a:r>
            <a:r>
              <a:rPr lang="en-US" sz="1200" b="0" i="0" kern="1200" dirty="0">
                <a:solidFill>
                  <a:schemeClr val="tx1"/>
                </a:solidFill>
                <a:effectLst/>
                <a:latin typeface="+mn-lt"/>
                <a:ea typeface="+mn-ea"/>
                <a:cs typeface="+mn-cs"/>
              </a:rPr>
              <a:t> Difficulty completing familiar tasks at home or work. </a:t>
            </a:r>
          </a:p>
          <a:p>
            <a:pPr fontAlgn="ctr"/>
            <a:r>
              <a:rPr lang="en-US" sz="1200" b="1" i="0" kern="1200" dirty="0">
                <a:solidFill>
                  <a:schemeClr val="tx1"/>
                </a:solidFill>
                <a:effectLst/>
                <a:latin typeface="+mn-lt"/>
                <a:ea typeface="+mn-ea"/>
                <a:cs typeface="+mn-cs"/>
              </a:rPr>
              <a:t>Decreased independence:</a:t>
            </a:r>
            <a:r>
              <a:rPr lang="en-US" sz="1200" b="0" i="0" kern="1200" dirty="0">
                <a:solidFill>
                  <a:schemeClr val="tx1"/>
                </a:solidFill>
                <a:effectLst/>
                <a:latin typeface="+mn-lt"/>
                <a:ea typeface="+mn-ea"/>
                <a:cs typeface="+mn-cs"/>
              </a:rPr>
              <a:t> An increasing need for help with daily activities like bathing and dressing. </a:t>
            </a:r>
          </a:p>
          <a:p>
            <a:pPr fontAlgn="ctr"/>
            <a:r>
              <a:rPr lang="en-US" sz="1200" b="1" i="0" kern="1200" dirty="0">
                <a:solidFill>
                  <a:schemeClr val="tx1"/>
                </a:solidFill>
                <a:effectLst/>
                <a:latin typeface="+mn-lt"/>
                <a:ea typeface="+mn-ea"/>
                <a:cs typeface="+mn-cs"/>
              </a:rPr>
              <a:t>Personality and behavior changes:</a:t>
            </a:r>
            <a:r>
              <a:rPr lang="en-US" sz="1200" b="0" i="0" kern="1200" dirty="0">
                <a:solidFill>
                  <a:schemeClr val="tx1"/>
                </a:solidFill>
                <a:effectLst/>
                <a:latin typeface="+mn-lt"/>
                <a:ea typeface="+mn-ea"/>
                <a:cs typeface="+mn-cs"/>
              </a:rPr>
              <a:t> Mood swings, hallucinations, delusions, and other personality changes can occur in later stages. </a:t>
            </a:r>
          </a:p>
          <a:p>
            <a:r>
              <a:rPr lang="en-US" sz="1200" b="0" i="0" kern="1200" dirty="0">
                <a:solidFill>
                  <a:schemeClr val="tx1"/>
                </a:solidFill>
                <a:effectLst/>
                <a:latin typeface="+mn-lt"/>
                <a:ea typeface="+mn-ea"/>
                <a:cs typeface="+mn-cs"/>
              </a:rPr>
              <a:t>Progression</a:t>
            </a:r>
          </a:p>
          <a:p>
            <a:r>
              <a:rPr lang="en-US" sz="1200" b="0" i="0" kern="1200" dirty="0">
                <a:solidFill>
                  <a:schemeClr val="tx1"/>
                </a:solidFill>
                <a:effectLst/>
                <a:latin typeface="+mn-lt"/>
                <a:ea typeface="+mn-ea"/>
                <a:cs typeface="+mn-cs"/>
              </a:rPr>
              <a:t>Alzheimer's is a progressive disease, meaning symptoms gradually worsen over time. It typically progresses through stages, from mild changes to severe late-stage symptoms where the person requires complete care and can no longer communicate effectively. </a:t>
            </a:r>
          </a:p>
          <a:p>
            <a:pPr fontAlgn="ctr"/>
            <a:r>
              <a:rPr lang="en-US" sz="1200" b="0" i="0" kern="1200" dirty="0">
                <a:solidFill>
                  <a:schemeClr val="tx1"/>
                </a:solidFill>
                <a:effectLst/>
                <a:latin typeface="+mn-lt"/>
                <a:ea typeface="+mn-ea"/>
                <a:cs typeface="+mn-cs"/>
              </a:rPr>
              <a:t>Alzheimer's causes irreversible brain cell damage, primarily by building up toxic proteins called amyloid plaques and tau tangles, which disrupts brain cell communication and leads to neuron death and brain shrinkage. This progressive damage results in gradual memory loss, confusion, difficulty with language and reasoning, and challenges performing daily tasks, eventually leading to severe cognitive impairment and a need for total care.</a:t>
            </a:r>
            <a:br>
              <a:rPr lang="en-US" sz="1200" b="0" i="0" kern="1200" dirty="0">
                <a:solidFill>
                  <a:schemeClr val="tx1"/>
                </a:solidFill>
                <a:effectLst/>
                <a:latin typeface="+mn-lt"/>
                <a:ea typeface="+mn-ea"/>
                <a:cs typeface="+mn-cs"/>
              </a:rPr>
            </a:br>
            <a:r>
              <a:rPr lang="en-US" sz="1200" b="0" i="0" kern="1200" dirty="0">
                <a:solidFill>
                  <a:schemeClr val="tx1"/>
                </a:solidFill>
                <a:effectLst/>
                <a:latin typeface="+mn-lt"/>
                <a:ea typeface="+mn-ea"/>
                <a:cs typeface="+mn-cs"/>
              </a:rPr>
              <a:t> </a:t>
            </a:r>
          </a:p>
          <a:p>
            <a:r>
              <a:rPr lang="en-US" sz="1200" b="0" i="0" kern="1200" dirty="0">
                <a:solidFill>
                  <a:schemeClr val="tx1"/>
                </a:solidFill>
                <a:effectLst/>
                <a:latin typeface="+mn-lt"/>
                <a:ea typeface="+mn-ea"/>
                <a:cs typeface="+mn-cs"/>
              </a:rPr>
              <a:t>What happens in the brain</a:t>
            </a:r>
          </a:p>
          <a:p>
            <a:r>
              <a:rPr lang="en-US" sz="1200" b="1" i="0" kern="1200" dirty="0">
                <a:solidFill>
                  <a:schemeClr val="tx1"/>
                </a:solidFill>
                <a:effectLst/>
                <a:latin typeface="+mn-lt"/>
                <a:ea typeface="+mn-ea"/>
                <a:cs typeface="+mn-cs"/>
                <a:hlinkClick r:id="rId3"/>
              </a:rPr>
              <a:t>Protein build-up:</a:t>
            </a:r>
            <a:endParaRPr lang="en-US" sz="1200" b="0" i="0" kern="1200" dirty="0">
              <a:solidFill>
                <a:schemeClr val="tx1"/>
              </a:solidFill>
              <a:effectLst/>
              <a:latin typeface="+mn-lt"/>
              <a:ea typeface="+mn-ea"/>
              <a:cs typeface="+mn-cs"/>
              <a:hlinkClick r:id="rId3"/>
            </a:endParaRPr>
          </a:p>
          <a:p>
            <a:pPr fontAlgn="ctr"/>
            <a:r>
              <a:rPr lang="en-US" sz="1200" b="0" i="0" kern="1200" dirty="0">
                <a:solidFill>
                  <a:schemeClr val="tx1"/>
                </a:solidFill>
                <a:effectLst/>
                <a:latin typeface="+mn-lt"/>
                <a:ea typeface="+mn-ea"/>
                <a:cs typeface="+mn-cs"/>
                <a:hlinkClick r:id="rId3"/>
              </a:rPr>
              <a:t>.</a:t>
            </a:r>
            <a:r>
              <a:rPr lang="en-US" sz="1200" b="0" i="0" kern="1200" dirty="0">
                <a:solidFill>
                  <a:schemeClr val="tx1"/>
                </a:solidFill>
                <a:effectLst/>
                <a:latin typeface="+mn-lt"/>
                <a:ea typeface="+mn-ea"/>
                <a:cs typeface="+mn-cs"/>
              </a:rPr>
              <a:t>Abnormal clumps of proteins, known as amyloid plaques and tau tangles, form in the brain. </a:t>
            </a:r>
          </a:p>
          <a:p>
            <a:r>
              <a:rPr lang="en-US" sz="1200" b="1" i="0" kern="1200" dirty="0">
                <a:solidFill>
                  <a:schemeClr val="tx1"/>
                </a:solidFill>
                <a:effectLst/>
                <a:latin typeface="+mn-lt"/>
                <a:ea typeface="+mn-ea"/>
                <a:cs typeface="+mn-cs"/>
                <a:hlinkClick r:id="rId4"/>
              </a:rPr>
              <a:t>Neuron damage:</a:t>
            </a:r>
            <a:endParaRPr lang="en-US" sz="1200" b="0" i="0" kern="1200" dirty="0">
              <a:solidFill>
                <a:schemeClr val="tx1"/>
              </a:solidFill>
              <a:effectLst/>
              <a:latin typeface="+mn-lt"/>
              <a:ea typeface="+mn-ea"/>
              <a:cs typeface="+mn-cs"/>
              <a:hlinkClick r:id="rId4"/>
            </a:endParaRPr>
          </a:p>
          <a:p>
            <a:pPr fontAlgn="ctr"/>
            <a:r>
              <a:rPr lang="en-US" sz="1200" b="0" i="0" kern="1200" dirty="0">
                <a:solidFill>
                  <a:schemeClr val="tx1"/>
                </a:solidFill>
                <a:effectLst/>
                <a:latin typeface="+mn-lt"/>
                <a:ea typeface="+mn-ea"/>
                <a:cs typeface="+mn-cs"/>
                <a:hlinkClick r:id="rId4"/>
              </a:rPr>
              <a:t>.</a:t>
            </a:r>
            <a:r>
              <a:rPr lang="en-US" sz="1200" b="0" i="0" kern="1200" dirty="0">
                <a:solidFill>
                  <a:schemeClr val="tx1"/>
                </a:solidFill>
                <a:effectLst/>
                <a:latin typeface="+mn-lt"/>
                <a:ea typeface="+mn-ea"/>
                <a:cs typeface="+mn-cs"/>
              </a:rPr>
              <a:t>These protein clumps disrupt the normal functioning of brain cells (neurons), leading to a loss of connections between them. </a:t>
            </a:r>
          </a:p>
          <a:p>
            <a:r>
              <a:rPr lang="en-US" sz="1200" b="1" i="0" kern="1200" dirty="0">
                <a:solidFill>
                  <a:schemeClr val="tx1"/>
                </a:solidFill>
                <a:effectLst/>
                <a:latin typeface="+mn-lt"/>
                <a:ea typeface="+mn-ea"/>
                <a:cs typeface="+mn-cs"/>
                <a:hlinkClick r:id="rId5"/>
              </a:rPr>
              <a:t>Neuron death:</a:t>
            </a:r>
            <a:endParaRPr lang="en-US" sz="1200" b="0" i="0" kern="1200" dirty="0">
              <a:solidFill>
                <a:schemeClr val="tx1"/>
              </a:solidFill>
              <a:effectLst/>
              <a:latin typeface="+mn-lt"/>
              <a:ea typeface="+mn-ea"/>
              <a:cs typeface="+mn-cs"/>
              <a:hlinkClick r:id="rId5"/>
            </a:endParaRPr>
          </a:p>
          <a:p>
            <a:pPr fontAlgn="ctr"/>
            <a:r>
              <a:rPr lang="en-US" sz="1200" b="0" i="0" kern="1200" dirty="0">
                <a:solidFill>
                  <a:schemeClr val="tx1"/>
                </a:solidFill>
                <a:effectLst/>
                <a:latin typeface="+mn-lt"/>
                <a:ea typeface="+mn-ea"/>
                <a:cs typeface="+mn-cs"/>
                <a:hlinkClick r:id="rId5"/>
              </a:rPr>
              <a:t>.</a:t>
            </a:r>
            <a:r>
              <a:rPr lang="en-US" sz="1200" b="0" i="0" kern="1200" dirty="0">
                <a:solidFill>
                  <a:schemeClr val="tx1"/>
                </a:solidFill>
                <a:effectLst/>
                <a:latin typeface="+mn-lt"/>
                <a:ea typeface="+mn-ea"/>
                <a:cs typeface="+mn-cs"/>
              </a:rPr>
              <a:t>Eventually, neurons stop functioning, lose their connections, and die. </a:t>
            </a:r>
          </a:p>
          <a:p>
            <a:r>
              <a:rPr lang="en-US" sz="1200" b="1" i="0" kern="1200" dirty="0">
                <a:solidFill>
                  <a:schemeClr val="tx1"/>
                </a:solidFill>
                <a:effectLst/>
                <a:latin typeface="+mn-lt"/>
                <a:ea typeface="+mn-ea"/>
                <a:cs typeface="+mn-cs"/>
                <a:hlinkClick r:id="rId6"/>
              </a:rPr>
              <a:t>Brain shrinkage:</a:t>
            </a:r>
            <a:endParaRPr lang="en-US" sz="1200" b="0" i="0" kern="1200" dirty="0">
              <a:solidFill>
                <a:schemeClr val="tx1"/>
              </a:solidFill>
              <a:effectLst/>
              <a:latin typeface="+mn-lt"/>
              <a:ea typeface="+mn-ea"/>
              <a:cs typeface="+mn-cs"/>
              <a:hlinkClick r:id="rId6"/>
            </a:endParaRPr>
          </a:p>
          <a:p>
            <a:pPr fontAlgn="ctr"/>
            <a:r>
              <a:rPr lang="en-US" sz="1200" b="0" i="0" kern="1200" dirty="0">
                <a:solidFill>
                  <a:schemeClr val="tx1"/>
                </a:solidFill>
                <a:effectLst/>
                <a:latin typeface="+mn-lt"/>
                <a:ea typeface="+mn-ea"/>
                <a:cs typeface="+mn-cs"/>
                <a:hlinkClick r:id="rId6"/>
              </a:rPr>
              <a:t>.</a:t>
            </a:r>
            <a:r>
              <a:rPr lang="en-US" sz="1200" b="0" i="0" kern="1200" dirty="0">
                <a:solidFill>
                  <a:schemeClr val="tx1"/>
                </a:solidFill>
                <a:effectLst/>
                <a:latin typeface="+mn-lt"/>
                <a:ea typeface="+mn-ea"/>
                <a:cs typeface="+mn-cs"/>
              </a:rPr>
              <a:t>The loss of neurons causes the brain to shrink, particularly in areas involved in memory, such as the </a:t>
            </a:r>
            <a:r>
              <a:rPr lang="en-US" sz="1200" b="0" i="0" kern="1200" dirty="0">
                <a:solidFill>
                  <a:schemeClr val="tx1"/>
                </a:solidFill>
                <a:effectLst/>
                <a:latin typeface="+mn-lt"/>
                <a:ea typeface="+mn-ea"/>
                <a:cs typeface="+mn-cs"/>
                <a:hlinkClick r:id="rId7"/>
              </a:rPr>
              <a:t>hippocampus</a:t>
            </a:r>
            <a:r>
              <a:rPr lang="en-US" sz="1200" b="0" i="0" kern="1200" dirty="0">
                <a:solidFill>
                  <a:schemeClr val="tx1"/>
                </a:solidFill>
                <a:effectLst/>
                <a:latin typeface="+mn-lt"/>
                <a:ea typeface="+mn-ea"/>
                <a:cs typeface="+mn-cs"/>
              </a:rPr>
              <a:t>. </a:t>
            </a:r>
          </a:p>
          <a:p>
            <a:r>
              <a:rPr lang="en-US" sz="1200" b="0" i="0" kern="1200" dirty="0">
                <a:solidFill>
                  <a:schemeClr val="tx1"/>
                </a:solidFill>
                <a:effectLst/>
                <a:latin typeface="+mn-lt"/>
                <a:ea typeface="+mn-ea"/>
                <a:cs typeface="+mn-cs"/>
              </a:rPr>
              <a:t>What it does to a person (Symptoms)</a:t>
            </a:r>
          </a:p>
          <a:p>
            <a:pPr fontAlgn="ctr"/>
            <a:r>
              <a:rPr lang="en-US" sz="1200" b="0" i="0" kern="1200" dirty="0">
                <a:solidFill>
                  <a:schemeClr val="tx1"/>
                </a:solidFill>
                <a:effectLst/>
                <a:latin typeface="+mn-lt"/>
                <a:ea typeface="+mn-ea"/>
                <a:cs typeface="+mn-cs"/>
              </a:rPr>
              <a:t>As the disease progresses, the damage affects different brain areas, leading to a range of symptoms: </a:t>
            </a:r>
          </a:p>
          <a:p>
            <a:pPr fontAlgn="ctr"/>
            <a:r>
              <a:rPr lang="en-US" sz="1200" b="1" i="0" kern="1200" dirty="0">
                <a:solidFill>
                  <a:schemeClr val="tx1"/>
                </a:solidFill>
                <a:effectLst/>
                <a:latin typeface="+mn-lt"/>
                <a:ea typeface="+mn-ea"/>
                <a:cs typeface="+mn-cs"/>
              </a:rPr>
              <a:t>Memory loss:</a:t>
            </a:r>
            <a:r>
              <a:rPr lang="en-US" sz="1200" b="0" i="0" kern="1200" dirty="0">
                <a:solidFill>
                  <a:schemeClr val="tx1"/>
                </a:solidFill>
                <a:effectLst/>
                <a:latin typeface="+mn-lt"/>
                <a:ea typeface="+mn-ea"/>
                <a:cs typeface="+mn-cs"/>
              </a:rPr>
              <a:t> Significant memory loss that interferes with daily life, starting with difficulty remembering recent information. </a:t>
            </a:r>
          </a:p>
          <a:p>
            <a:pPr fontAlgn="ctr"/>
            <a:r>
              <a:rPr lang="en-US" sz="1200" b="1" i="0" kern="1200" dirty="0">
                <a:solidFill>
                  <a:schemeClr val="tx1"/>
                </a:solidFill>
                <a:effectLst/>
                <a:latin typeface="+mn-lt"/>
                <a:ea typeface="+mn-ea"/>
                <a:cs typeface="+mn-cs"/>
                <a:hlinkClick r:id="rId8"/>
              </a:rPr>
              <a:t>Cognitive</a:t>
            </a:r>
            <a:r>
              <a:rPr lang="en-US" sz="1200" b="1" i="0" kern="1200" dirty="0">
                <a:solidFill>
                  <a:schemeClr val="tx1"/>
                </a:solidFill>
                <a:effectLst/>
                <a:latin typeface="+mn-lt"/>
                <a:ea typeface="+mn-ea"/>
                <a:cs typeface="+mn-cs"/>
              </a:rPr>
              <a:t> changes:</a:t>
            </a:r>
            <a:r>
              <a:rPr lang="en-US" sz="1200" b="0" i="0" kern="1200" dirty="0">
                <a:solidFill>
                  <a:schemeClr val="tx1"/>
                </a:solidFill>
                <a:effectLst/>
                <a:latin typeface="+mn-lt"/>
                <a:ea typeface="+mn-ea"/>
                <a:cs typeface="+mn-cs"/>
              </a:rPr>
              <a:t> Difficulty planning or solving problems, confusion with time or place, and trouble understanding visual images. </a:t>
            </a:r>
          </a:p>
          <a:p>
            <a:pPr fontAlgn="ctr"/>
            <a:r>
              <a:rPr lang="en-US" sz="1200" b="1" i="0" kern="1200" dirty="0">
                <a:solidFill>
                  <a:schemeClr val="tx1"/>
                </a:solidFill>
                <a:effectLst/>
                <a:latin typeface="+mn-lt"/>
                <a:ea typeface="+mn-ea"/>
                <a:cs typeface="+mn-cs"/>
              </a:rPr>
              <a:t>Language difficulties:</a:t>
            </a:r>
            <a:r>
              <a:rPr lang="en-US" sz="1200" b="0" i="0" kern="1200" dirty="0">
                <a:solidFill>
                  <a:schemeClr val="tx1"/>
                </a:solidFill>
                <a:effectLst/>
                <a:latin typeface="+mn-lt"/>
                <a:ea typeface="+mn-ea"/>
                <a:cs typeface="+mn-cs"/>
              </a:rPr>
              <a:t> Problems with speaking or writing, and trouble finding the right words. </a:t>
            </a:r>
          </a:p>
          <a:p>
            <a:pPr fontAlgn="ctr"/>
            <a:r>
              <a:rPr lang="en-US" sz="1200" b="1" i="0" kern="1200" dirty="0">
                <a:solidFill>
                  <a:schemeClr val="tx1"/>
                </a:solidFill>
                <a:effectLst/>
                <a:latin typeface="+mn-lt"/>
                <a:ea typeface="+mn-ea"/>
                <a:cs typeface="+mn-cs"/>
              </a:rPr>
              <a:t>Loss of familiarity:</a:t>
            </a:r>
            <a:r>
              <a:rPr lang="en-US" sz="1200" b="0" i="0" kern="1200" dirty="0">
                <a:solidFill>
                  <a:schemeClr val="tx1"/>
                </a:solidFill>
                <a:effectLst/>
                <a:latin typeface="+mn-lt"/>
                <a:ea typeface="+mn-ea"/>
                <a:cs typeface="+mn-cs"/>
              </a:rPr>
              <a:t> Difficulty completing familiar tasks at home or work. </a:t>
            </a:r>
          </a:p>
          <a:p>
            <a:pPr fontAlgn="ctr"/>
            <a:r>
              <a:rPr lang="en-US" sz="1200" b="1" i="0" kern="1200" dirty="0">
                <a:solidFill>
                  <a:schemeClr val="tx1"/>
                </a:solidFill>
                <a:effectLst/>
                <a:latin typeface="+mn-lt"/>
                <a:ea typeface="+mn-ea"/>
                <a:cs typeface="+mn-cs"/>
              </a:rPr>
              <a:t>Decreased independence:</a:t>
            </a:r>
            <a:r>
              <a:rPr lang="en-US" sz="1200" b="0" i="0" kern="1200" dirty="0">
                <a:solidFill>
                  <a:schemeClr val="tx1"/>
                </a:solidFill>
                <a:effectLst/>
                <a:latin typeface="+mn-lt"/>
                <a:ea typeface="+mn-ea"/>
                <a:cs typeface="+mn-cs"/>
              </a:rPr>
              <a:t> An increasing need for help with daily activities like bathing and dressing. </a:t>
            </a:r>
          </a:p>
          <a:p>
            <a:pPr fontAlgn="ctr"/>
            <a:r>
              <a:rPr lang="en-US" sz="1200" b="1" i="0" kern="1200" dirty="0">
                <a:solidFill>
                  <a:schemeClr val="tx1"/>
                </a:solidFill>
                <a:effectLst/>
                <a:latin typeface="+mn-lt"/>
                <a:ea typeface="+mn-ea"/>
                <a:cs typeface="+mn-cs"/>
              </a:rPr>
              <a:t>Personality and behavior changes:</a:t>
            </a:r>
            <a:r>
              <a:rPr lang="en-US" sz="1200" b="0" i="0" kern="1200" dirty="0">
                <a:solidFill>
                  <a:schemeClr val="tx1"/>
                </a:solidFill>
                <a:effectLst/>
                <a:latin typeface="+mn-lt"/>
                <a:ea typeface="+mn-ea"/>
                <a:cs typeface="+mn-cs"/>
              </a:rPr>
              <a:t> Mood swings, hallucinations, delusions, and other personality changes can occur in later stages. </a:t>
            </a:r>
          </a:p>
          <a:p>
            <a:r>
              <a:rPr lang="en-US" sz="1200" b="0" i="0" kern="1200" dirty="0">
                <a:solidFill>
                  <a:schemeClr val="tx1"/>
                </a:solidFill>
                <a:effectLst/>
                <a:latin typeface="+mn-lt"/>
                <a:ea typeface="+mn-ea"/>
                <a:cs typeface="+mn-cs"/>
              </a:rPr>
              <a:t>Progression</a:t>
            </a:r>
          </a:p>
          <a:p>
            <a:r>
              <a:rPr lang="en-US" sz="1200" b="0" i="0" kern="1200" dirty="0">
                <a:solidFill>
                  <a:schemeClr val="tx1"/>
                </a:solidFill>
                <a:effectLst/>
                <a:latin typeface="+mn-lt"/>
                <a:ea typeface="+mn-ea"/>
                <a:cs typeface="+mn-cs"/>
              </a:rPr>
              <a:t>Alzheimer's is a progressive disease, meaning symptoms gradually worsen over time. It typically progresses through stages, from mild changes to severe late-stage symptoms where the person requires complete care and can no longer communicate effectively. </a:t>
            </a:r>
          </a:p>
          <a:p>
            <a:endParaRPr lang="en-US" dirty="0"/>
          </a:p>
        </p:txBody>
      </p:sp>
      <p:sp>
        <p:nvSpPr>
          <p:cNvPr id="4" name="Slide Number Placeholder 3">
            <a:extLst>
              <a:ext uri="{FF2B5EF4-FFF2-40B4-BE49-F238E27FC236}">
                <a16:creationId xmlns:a16="http://schemas.microsoft.com/office/drawing/2014/main" id="{723A8C94-8A08-802F-A35E-A88755A6CBA3}"/>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5E225C-EA32-49AA-BCE1-CBED354D9589}"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118</a:t>
            </a:fld>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3668531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4EE2517-8A2E-413D-B66D-01038FE6AFC1}" type="slidenum">
              <a:rPr kumimoji="0" lang="en-US" sz="1300" b="0"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129</a:t>
            </a:fld>
            <a:endParaRPr kumimoji="0" lang="en-US" sz="13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41441006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Access and health equity is the ultimate goal when designing and delivering DSMES. </a:t>
            </a:r>
          </a:p>
          <a:p>
            <a:endParaRPr lang="en-US" dirty="0"/>
          </a:p>
          <a:p>
            <a:r>
              <a:rPr lang="en-US" dirty="0"/>
              <a:t>Creating culturally appropriate and varied modalities of settings has been shown to improve outcomes. </a:t>
            </a:r>
          </a:p>
          <a:p>
            <a:endParaRPr lang="en-US" dirty="0"/>
          </a:p>
          <a:p>
            <a:r>
              <a:rPr lang="en-US" dirty="0"/>
              <a:t>We know barriers to care exist at every level from the health system to individual. </a:t>
            </a:r>
          </a:p>
          <a:p>
            <a:r>
              <a:rPr lang="en-US" dirty="0"/>
              <a:t>However we can address these barriers by working to educate participants and health care providers on the critical times when DSMES is needed. </a:t>
            </a:r>
          </a:p>
          <a:p>
            <a:r>
              <a:rPr lang="en-US" dirty="0"/>
              <a:t>We can work with health systems and clinics to develop population health screening and clinical outreach, </a:t>
            </a:r>
          </a:p>
          <a:p>
            <a:r>
              <a:rPr lang="en-US" dirty="0"/>
              <a:t>create protocols to reduce time for referral and </a:t>
            </a:r>
          </a:p>
          <a:p>
            <a:r>
              <a:rPr lang="en-US" dirty="0"/>
              <a:t>collaborate health and community systems to address social needs. </a:t>
            </a:r>
          </a:p>
          <a:p>
            <a:r>
              <a:rPr lang="en-US" dirty="0"/>
              <a:t>We can include other health partners including community health workers to support delivery of diabetes peer support. </a:t>
            </a:r>
          </a:p>
          <a:p>
            <a:endParaRPr lang="en-US" dirty="0"/>
          </a:p>
          <a:p>
            <a:r>
              <a:rPr lang="en-US" dirty="0"/>
              <a:t>Barriers can be also be addressed by developing a diversity of delivery models. </a:t>
            </a:r>
          </a:p>
          <a:p>
            <a:r>
              <a:rPr lang="en-US" dirty="0"/>
              <a:t>From traditional </a:t>
            </a:r>
            <a:r>
              <a:rPr lang="en-US" dirty="0" err="1"/>
              <a:t>inperson</a:t>
            </a:r>
            <a:r>
              <a:rPr lang="en-US" dirty="0"/>
              <a:t> classrooms to community-based strategies and technology enabled solutions including telehealth or virtual environments varying modes can serve different needs. </a:t>
            </a:r>
          </a:p>
        </p:txBody>
      </p:sp>
      <p:sp>
        <p:nvSpPr>
          <p:cNvPr id="4" name="Footer Placeholder 3"/>
          <p:cNvSpPr>
            <a:spLocks noGrp="1"/>
          </p:cNvSpPr>
          <p:nvPr>
            <p:ph type="ftr" sz="quarter" idx="4"/>
          </p:nvPr>
        </p:nvSpPr>
        <p:spPr/>
        <p:txBody>
          <a:bodyPr/>
          <a:lstStyle/>
          <a:p>
            <a:pPr>
              <a:defRPr/>
            </a:pPr>
            <a:r>
              <a:rPr lang="en-US"/>
              <a:t>Diabetes Educational Services© (530) 893 - 8635 </a:t>
            </a:r>
          </a:p>
        </p:txBody>
      </p:sp>
      <p:sp>
        <p:nvSpPr>
          <p:cNvPr id="5" name="Slide Number Placeholder 4"/>
          <p:cNvSpPr>
            <a:spLocks noGrp="1"/>
          </p:cNvSpPr>
          <p:nvPr>
            <p:ph type="sldNum" sz="quarter" idx="5"/>
          </p:nvPr>
        </p:nvSpPr>
        <p:spPr/>
        <p:txBody>
          <a:bodyPr/>
          <a:lstStyle/>
          <a:p>
            <a:pPr>
              <a:defRPr/>
            </a:pPr>
            <a:fld id="{C233B0E3-6876-4E53-9EE0-6ED1EFDF6740}" type="slidenum">
              <a:rPr lang="en-US" smtClean="0"/>
              <a:pPr>
                <a:defRPr/>
              </a:pPr>
              <a:t>9</a:t>
            </a:fld>
            <a:endParaRPr lang="en-US"/>
          </a:p>
        </p:txBody>
      </p:sp>
    </p:spTree>
    <p:extLst>
      <p:ext uri="{BB962C8B-B14F-4D97-AF65-F5344CB8AC3E}">
        <p14:creationId xmlns:p14="http://schemas.microsoft.com/office/powerpoint/2010/main" val="235877375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290" name="Slide Image Placeholder 1"/>
          <p:cNvSpPr>
            <a:spLocks noGrp="1" noRot="1" noChangeAspect="1" noTextEdit="1"/>
          </p:cNvSpPr>
          <p:nvPr>
            <p:ph type="sldImg"/>
          </p:nvPr>
        </p:nvSpPr>
        <p:spPr>
          <a:ln/>
        </p:spPr>
      </p:sp>
      <p:sp>
        <p:nvSpPr>
          <p:cNvPr id="268291"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64196" name="Footer Placeholder 3"/>
          <p:cNvSpPr>
            <a:spLocks noGrp="1"/>
          </p:cNvSpPr>
          <p:nvPr>
            <p:ph type="ftr" sz="quarter" idx="4"/>
          </p:nvPr>
        </p:nvSpPr>
        <p:spPr/>
        <p:txBody>
          <a:bodyPr/>
          <a:lstStyle/>
          <a:p>
            <a:pPr>
              <a:defRPr/>
            </a:pPr>
            <a:r>
              <a:rPr lang="en-US"/>
              <a:t>Diabetes Educational Services© (530) 893 - 8635 </a:t>
            </a:r>
          </a:p>
        </p:txBody>
      </p:sp>
      <p:sp>
        <p:nvSpPr>
          <p:cNvPr id="264197" name="Slide Number Placeholder 4"/>
          <p:cNvSpPr>
            <a:spLocks noGrp="1"/>
          </p:cNvSpPr>
          <p:nvPr>
            <p:ph type="sldNum" sz="quarter" idx="5"/>
          </p:nvPr>
        </p:nvSpPr>
        <p:spPr/>
        <p:txBody>
          <a:bodyPr/>
          <a:lstStyle/>
          <a:p>
            <a:pPr>
              <a:defRPr/>
            </a:pPr>
            <a:fld id="{BE921EF4-C4AA-441B-BC1E-E04382E8F9DD}" type="slidenum">
              <a:rPr lang="en-US" smtClean="0"/>
              <a:pPr>
                <a:defRPr/>
              </a:pPr>
              <a:t>140</a:t>
            </a:fld>
            <a:endParaRPr lang="en-US"/>
          </a:p>
        </p:txBody>
      </p:sp>
    </p:spTree>
    <p:extLst>
      <p:ext uri="{BB962C8B-B14F-4D97-AF65-F5344CB8AC3E}">
        <p14:creationId xmlns:p14="http://schemas.microsoft.com/office/powerpoint/2010/main" val="135253610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8" name="Slide Image Placeholder 1"/>
          <p:cNvSpPr>
            <a:spLocks noGrp="1" noRot="1" noChangeAspect="1" noTextEdit="1"/>
          </p:cNvSpPr>
          <p:nvPr>
            <p:ph type="sldImg"/>
          </p:nvPr>
        </p:nvSpPr>
        <p:spPr>
          <a:ln/>
        </p:spPr>
      </p:sp>
      <p:sp>
        <p:nvSpPr>
          <p:cNvPr id="234499"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34500"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99292" indent="-307419">
              <a:defRPr>
                <a:solidFill>
                  <a:schemeClr val="tx1"/>
                </a:solidFill>
                <a:latin typeface="Arial" pitchFamily="34" charset="0"/>
              </a:defRPr>
            </a:lvl2pPr>
            <a:lvl3pPr marL="1229679" indent="-245937">
              <a:defRPr>
                <a:solidFill>
                  <a:schemeClr val="tx1"/>
                </a:solidFill>
                <a:latin typeface="Arial" pitchFamily="34" charset="0"/>
              </a:defRPr>
            </a:lvl3pPr>
            <a:lvl4pPr marL="1721550" indent="-245937">
              <a:defRPr>
                <a:solidFill>
                  <a:schemeClr val="tx1"/>
                </a:solidFill>
                <a:latin typeface="Arial" pitchFamily="34" charset="0"/>
              </a:defRPr>
            </a:lvl4pPr>
            <a:lvl5pPr marL="2213421" indent="-245937">
              <a:defRPr>
                <a:solidFill>
                  <a:schemeClr val="tx1"/>
                </a:solidFill>
                <a:latin typeface="Arial" pitchFamily="34" charset="0"/>
              </a:defRPr>
            </a:lvl5pPr>
            <a:lvl6pPr marL="2705292" indent="-245937" eaLnBrk="0" fontAlgn="base" hangingPunct="0">
              <a:spcBef>
                <a:spcPct val="0"/>
              </a:spcBef>
              <a:spcAft>
                <a:spcPct val="0"/>
              </a:spcAft>
              <a:defRPr>
                <a:solidFill>
                  <a:schemeClr val="tx1"/>
                </a:solidFill>
                <a:latin typeface="Arial" pitchFamily="34" charset="0"/>
              </a:defRPr>
            </a:lvl6pPr>
            <a:lvl7pPr marL="3197163" indent="-245937" eaLnBrk="0" fontAlgn="base" hangingPunct="0">
              <a:spcBef>
                <a:spcPct val="0"/>
              </a:spcBef>
              <a:spcAft>
                <a:spcPct val="0"/>
              </a:spcAft>
              <a:defRPr>
                <a:solidFill>
                  <a:schemeClr val="tx1"/>
                </a:solidFill>
                <a:latin typeface="Arial" pitchFamily="34" charset="0"/>
              </a:defRPr>
            </a:lvl7pPr>
            <a:lvl8pPr marL="3689033" indent="-245937" eaLnBrk="0" fontAlgn="base" hangingPunct="0">
              <a:spcBef>
                <a:spcPct val="0"/>
              </a:spcBef>
              <a:spcAft>
                <a:spcPct val="0"/>
              </a:spcAft>
              <a:defRPr>
                <a:solidFill>
                  <a:schemeClr val="tx1"/>
                </a:solidFill>
                <a:latin typeface="Arial" pitchFamily="34" charset="0"/>
              </a:defRPr>
            </a:lvl8pPr>
            <a:lvl9pPr marL="4180904" indent="-245937" eaLnBrk="0" fontAlgn="base" hangingPunct="0">
              <a:spcBef>
                <a:spcPct val="0"/>
              </a:spcBef>
              <a:spcAft>
                <a:spcPct val="0"/>
              </a:spcAft>
              <a:defRPr>
                <a:solidFill>
                  <a:schemeClr val="tx1"/>
                </a:solidFill>
                <a:latin typeface="Arial" pitchFamily="34" charset="0"/>
              </a:defRPr>
            </a:lvl9pPr>
          </a:lstStyle>
          <a:p>
            <a:r>
              <a:rPr lang="en-US">
                <a:latin typeface="Times New Roman" pitchFamily="18" charset="0"/>
              </a:rPr>
              <a:t>Diabetes Educational Services© (530) 893 - 8635 </a:t>
            </a:r>
          </a:p>
        </p:txBody>
      </p:sp>
      <p:sp>
        <p:nvSpPr>
          <p:cNvPr id="234501"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99292" indent="-307419">
              <a:defRPr>
                <a:solidFill>
                  <a:schemeClr val="tx1"/>
                </a:solidFill>
                <a:latin typeface="Arial" pitchFamily="34" charset="0"/>
              </a:defRPr>
            </a:lvl2pPr>
            <a:lvl3pPr marL="1229679" indent="-245937">
              <a:defRPr>
                <a:solidFill>
                  <a:schemeClr val="tx1"/>
                </a:solidFill>
                <a:latin typeface="Arial" pitchFamily="34" charset="0"/>
              </a:defRPr>
            </a:lvl3pPr>
            <a:lvl4pPr marL="1721550" indent="-245937">
              <a:defRPr>
                <a:solidFill>
                  <a:schemeClr val="tx1"/>
                </a:solidFill>
                <a:latin typeface="Arial" pitchFamily="34" charset="0"/>
              </a:defRPr>
            </a:lvl4pPr>
            <a:lvl5pPr marL="2213421" indent="-245937">
              <a:defRPr>
                <a:solidFill>
                  <a:schemeClr val="tx1"/>
                </a:solidFill>
                <a:latin typeface="Arial" pitchFamily="34" charset="0"/>
              </a:defRPr>
            </a:lvl5pPr>
            <a:lvl6pPr marL="2705292" indent="-245937" eaLnBrk="0" fontAlgn="base" hangingPunct="0">
              <a:spcBef>
                <a:spcPct val="0"/>
              </a:spcBef>
              <a:spcAft>
                <a:spcPct val="0"/>
              </a:spcAft>
              <a:defRPr>
                <a:solidFill>
                  <a:schemeClr val="tx1"/>
                </a:solidFill>
                <a:latin typeface="Arial" pitchFamily="34" charset="0"/>
              </a:defRPr>
            </a:lvl6pPr>
            <a:lvl7pPr marL="3197163" indent="-245937" eaLnBrk="0" fontAlgn="base" hangingPunct="0">
              <a:spcBef>
                <a:spcPct val="0"/>
              </a:spcBef>
              <a:spcAft>
                <a:spcPct val="0"/>
              </a:spcAft>
              <a:defRPr>
                <a:solidFill>
                  <a:schemeClr val="tx1"/>
                </a:solidFill>
                <a:latin typeface="Arial" pitchFamily="34" charset="0"/>
              </a:defRPr>
            </a:lvl7pPr>
            <a:lvl8pPr marL="3689033" indent="-245937" eaLnBrk="0" fontAlgn="base" hangingPunct="0">
              <a:spcBef>
                <a:spcPct val="0"/>
              </a:spcBef>
              <a:spcAft>
                <a:spcPct val="0"/>
              </a:spcAft>
              <a:defRPr>
                <a:solidFill>
                  <a:schemeClr val="tx1"/>
                </a:solidFill>
                <a:latin typeface="Arial" pitchFamily="34" charset="0"/>
              </a:defRPr>
            </a:lvl8pPr>
            <a:lvl9pPr marL="4180904" indent="-245937" eaLnBrk="0" fontAlgn="base" hangingPunct="0">
              <a:spcBef>
                <a:spcPct val="0"/>
              </a:spcBef>
              <a:spcAft>
                <a:spcPct val="0"/>
              </a:spcAft>
              <a:defRPr>
                <a:solidFill>
                  <a:schemeClr val="tx1"/>
                </a:solidFill>
                <a:latin typeface="Arial" pitchFamily="34" charset="0"/>
              </a:defRPr>
            </a:lvl9pPr>
          </a:lstStyle>
          <a:p>
            <a:fld id="{FBBE7624-4C06-4191-9922-063B54836676}" type="slidenum">
              <a:rPr lang="en-US" smtClean="0">
                <a:latin typeface="Times New Roman" pitchFamily="18" charset="0"/>
              </a:rPr>
              <a:pPr/>
              <a:t>143</a:t>
            </a:fld>
            <a:endParaRPr lang="en-US">
              <a:latin typeface="Times New Roman" pitchFamily="18" charset="0"/>
            </a:endParaRPr>
          </a:p>
        </p:txBody>
      </p:sp>
    </p:spTree>
    <p:extLst>
      <p:ext uri="{BB962C8B-B14F-4D97-AF65-F5344CB8AC3E}">
        <p14:creationId xmlns:p14="http://schemas.microsoft.com/office/powerpoint/2010/main" val="161299770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290" name="Slide Image Placeholder 1"/>
          <p:cNvSpPr>
            <a:spLocks noGrp="1" noRot="1" noChangeAspect="1" noTextEdit="1"/>
          </p:cNvSpPr>
          <p:nvPr>
            <p:ph type="sldImg"/>
          </p:nvPr>
        </p:nvSpPr>
        <p:spPr>
          <a:ln/>
        </p:spPr>
      </p:sp>
      <p:sp>
        <p:nvSpPr>
          <p:cNvPr id="268291"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68292" name="Footer Placeholder 3"/>
          <p:cNvSpPr>
            <a:spLocks noGrp="1"/>
          </p:cNvSpPr>
          <p:nvPr>
            <p:ph type="ftr" sz="quarter" idx="4"/>
          </p:nvPr>
        </p:nvSpPr>
        <p:spPr/>
        <p:txBody>
          <a:bodyPr/>
          <a:lstStyle/>
          <a:p>
            <a:pPr>
              <a:defRPr/>
            </a:pPr>
            <a:r>
              <a:rPr lang="en-US"/>
              <a:t>Diabetes Educational Services© (530) 893 - 8635 </a:t>
            </a:r>
          </a:p>
        </p:txBody>
      </p:sp>
      <p:sp>
        <p:nvSpPr>
          <p:cNvPr id="268293" name="Slide Number Placeholder 4"/>
          <p:cNvSpPr>
            <a:spLocks noGrp="1"/>
          </p:cNvSpPr>
          <p:nvPr>
            <p:ph type="sldNum" sz="quarter" idx="5"/>
          </p:nvPr>
        </p:nvSpPr>
        <p:spPr/>
        <p:txBody>
          <a:bodyPr/>
          <a:lstStyle/>
          <a:p>
            <a:pPr>
              <a:defRPr/>
            </a:pPr>
            <a:fld id="{ACAF5703-AA10-472C-A3FD-756054804491}" type="slidenum">
              <a:rPr lang="en-US" smtClean="0"/>
              <a:pPr>
                <a:defRPr/>
              </a:pPr>
              <a:t>144</a:t>
            </a:fld>
            <a:endParaRPr lang="en-US"/>
          </a:p>
        </p:txBody>
      </p:sp>
    </p:spTree>
    <p:extLst>
      <p:ext uri="{BB962C8B-B14F-4D97-AF65-F5344CB8AC3E}">
        <p14:creationId xmlns:p14="http://schemas.microsoft.com/office/powerpoint/2010/main" val="398778267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15714" name="Google Shape;443;p28:notes">
            <a:extLst>
              <a:ext uri="{FF2B5EF4-FFF2-40B4-BE49-F238E27FC236}">
                <a16:creationId xmlns:a16="http://schemas.microsoft.com/office/drawing/2014/main" id="{4D46F5B5-1126-450D-A6D9-838F23CD6C4A}"/>
              </a:ext>
            </a:extLst>
          </p:cNvPr>
          <p:cNvSpPr>
            <a:spLocks noGrp="1" noRot="1" noChangeAspect="1" noTextEdit="1"/>
          </p:cNvSpPr>
          <p:nvPr>
            <p:ph type="sldImg" idx="2"/>
          </p:nvPr>
        </p:nvSpPr>
        <p:spPr bwMode="auto">
          <a:xfrm>
            <a:off x="1257300" y="719138"/>
            <a:ext cx="4800600" cy="3600450"/>
          </a:xfrm>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cap="flat">
            <a:solidFill>
              <a:srgbClr val="000000"/>
            </a:solidFill>
            <a:round/>
            <a:headEnd type="none" w="sm" len="sm"/>
            <a:tailEnd type="none" w="sm" len="sm"/>
          </a:ln>
          <a:extLst>
            <a:ext uri="{909E8E84-426E-40DD-AFC4-6F175D3DCCD1}">
              <a14:hiddenFill xmlns:a14="http://schemas.microsoft.com/office/drawing/2010/main">
                <a:solidFill>
                  <a:srgbClr val="FFFFFF"/>
                </a:solidFill>
              </a14:hiddenFill>
            </a:ext>
          </a:extLst>
        </p:spPr>
      </p:sp>
      <p:sp>
        <p:nvSpPr>
          <p:cNvPr id="115715" name="Google Shape;444;p28:notes">
            <a:extLst>
              <a:ext uri="{FF2B5EF4-FFF2-40B4-BE49-F238E27FC236}">
                <a16:creationId xmlns:a16="http://schemas.microsoft.com/office/drawing/2014/main" id="{C6278A49-8388-4B90-A6B1-D2977CB0C99B}"/>
              </a:ext>
            </a:extLst>
          </p:cNvPr>
          <p:cNvSpPr>
            <a:spLocks noGrp="1" noChangeArrowheads="1"/>
          </p:cNvSpPr>
          <p:nvPr>
            <p:ph type="body" idx="1"/>
          </p:nvPr>
        </p:nvSpPr>
        <p:spPr bwMode="auto">
          <a:xfrm>
            <a:off x="715617" y="4544830"/>
            <a:ext cx="5724939" cy="371849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4835" tIns="47405" rIns="94835" bIns="47405" numCol="1" anchor="t" anchorCtr="0" compatLnSpc="1">
            <a:prstTxWarp prst="textNoShape">
              <a:avLst/>
            </a:prstTxWarp>
          </a:bodyPr>
          <a:lstStyle/>
          <a:p>
            <a:pPr>
              <a:spcBef>
                <a:spcPct val="0"/>
              </a:spcBef>
            </a:pPr>
            <a:endParaRPr lang="en-US" altLang="en-US"/>
          </a:p>
        </p:txBody>
      </p:sp>
      <p:sp>
        <p:nvSpPr>
          <p:cNvPr id="115716" name="Google Shape;445;p28:notes">
            <a:extLst>
              <a:ext uri="{FF2B5EF4-FFF2-40B4-BE49-F238E27FC236}">
                <a16:creationId xmlns:a16="http://schemas.microsoft.com/office/drawing/2014/main" id="{2D155F19-4ABB-4E2A-8898-BA7806C4ADA7}"/>
              </a:ext>
            </a:extLst>
          </p:cNvPr>
          <p:cNvSpPr>
            <a:spLocks noGrp="1" noChangeArrowheads="1"/>
          </p:cNvSpPr>
          <p:nvPr>
            <p:ph type="sldNum" sz="quarter" idx="5"/>
          </p:nvPr>
        </p:nvSpPr>
        <p:spPr bwMode="auto">
          <a:xfrm>
            <a:off x="4053509" y="8969975"/>
            <a:ext cx="3101009" cy="473829"/>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835" tIns="47405" rIns="94835" bIns="47405"/>
          <a:lstStyle>
            <a:lvl1pPr>
              <a:defRPr>
                <a:solidFill>
                  <a:schemeClr val="tx1"/>
                </a:solidFill>
                <a:latin typeface="Arial" panose="020B0604020202020204" pitchFamily="34" charset="0"/>
              </a:defRPr>
            </a:lvl1pPr>
            <a:lvl2pPr marL="770662" indent="-296408">
              <a:defRPr>
                <a:solidFill>
                  <a:schemeClr val="tx1"/>
                </a:solidFill>
                <a:latin typeface="Arial" panose="020B0604020202020204" pitchFamily="34" charset="0"/>
              </a:defRPr>
            </a:lvl2pPr>
            <a:lvl3pPr marL="1185634" indent="-237127">
              <a:defRPr>
                <a:solidFill>
                  <a:schemeClr val="tx1"/>
                </a:solidFill>
                <a:latin typeface="Arial" panose="020B0604020202020204" pitchFamily="34" charset="0"/>
              </a:defRPr>
            </a:lvl3pPr>
            <a:lvl4pPr marL="1659887" indent="-237127">
              <a:defRPr>
                <a:solidFill>
                  <a:schemeClr val="tx1"/>
                </a:solidFill>
                <a:latin typeface="Arial" panose="020B0604020202020204" pitchFamily="34" charset="0"/>
              </a:defRPr>
            </a:lvl4pPr>
            <a:lvl5pPr marL="2134141" indent="-237127">
              <a:defRPr>
                <a:solidFill>
                  <a:schemeClr val="tx1"/>
                </a:solidFill>
                <a:latin typeface="Arial" panose="020B0604020202020204" pitchFamily="34" charset="0"/>
              </a:defRPr>
            </a:lvl5pPr>
            <a:lvl6pPr marL="2608395" indent="-237127" eaLnBrk="0" fontAlgn="base" hangingPunct="0">
              <a:spcBef>
                <a:spcPct val="0"/>
              </a:spcBef>
              <a:spcAft>
                <a:spcPct val="0"/>
              </a:spcAft>
              <a:defRPr>
                <a:solidFill>
                  <a:schemeClr val="tx1"/>
                </a:solidFill>
                <a:latin typeface="Arial" panose="020B0604020202020204" pitchFamily="34" charset="0"/>
              </a:defRPr>
            </a:lvl6pPr>
            <a:lvl7pPr marL="3082648" indent="-237127" eaLnBrk="0" fontAlgn="base" hangingPunct="0">
              <a:spcBef>
                <a:spcPct val="0"/>
              </a:spcBef>
              <a:spcAft>
                <a:spcPct val="0"/>
              </a:spcAft>
              <a:defRPr>
                <a:solidFill>
                  <a:schemeClr val="tx1"/>
                </a:solidFill>
                <a:latin typeface="Arial" panose="020B0604020202020204" pitchFamily="34" charset="0"/>
              </a:defRPr>
            </a:lvl7pPr>
            <a:lvl8pPr marL="3556902" indent="-237127" eaLnBrk="0" fontAlgn="base" hangingPunct="0">
              <a:spcBef>
                <a:spcPct val="0"/>
              </a:spcBef>
              <a:spcAft>
                <a:spcPct val="0"/>
              </a:spcAft>
              <a:defRPr>
                <a:solidFill>
                  <a:schemeClr val="tx1"/>
                </a:solidFill>
                <a:latin typeface="Arial" panose="020B0604020202020204" pitchFamily="34" charset="0"/>
              </a:defRPr>
            </a:lvl8pPr>
            <a:lvl9pPr marL="4031155" indent="-237127" eaLnBrk="0" fontAlgn="base" hangingPunct="0">
              <a:spcBef>
                <a:spcPct val="0"/>
              </a:spcBef>
              <a:spcAft>
                <a:spcPct val="0"/>
              </a:spcAft>
              <a:defRPr>
                <a:solidFill>
                  <a:schemeClr val="tx1"/>
                </a:solidFill>
                <a:latin typeface="Arial" panose="020B0604020202020204" pitchFamily="34" charset="0"/>
              </a:defRPr>
            </a:lvl9pPr>
          </a:lstStyle>
          <a:p>
            <a:fld id="{88FF9160-AB2D-4DF4-9109-0B6A673F208D}" type="slidenum">
              <a:rPr lang="en-US" altLang="en-US" smtClean="0">
                <a:solidFill>
                  <a:srgbClr val="000000"/>
                </a:solidFill>
                <a:latin typeface="Calibri" panose="020F0502020204030204" pitchFamily="34" charset="0"/>
              </a:rPr>
              <a:pPr/>
              <a:t>148</a:t>
            </a:fld>
            <a:endParaRPr lang="en-US" altLang="en-US">
              <a:solidFill>
                <a:srgbClr val="000000"/>
              </a:solidFill>
              <a:latin typeface="Calibri" panose="020F0502020204030204" pitchFamily="34" charset="0"/>
            </a:endParaRPr>
          </a:p>
        </p:txBody>
      </p:sp>
    </p:spTree>
    <p:extLst>
      <p:ext uri="{BB962C8B-B14F-4D97-AF65-F5344CB8AC3E}">
        <p14:creationId xmlns:p14="http://schemas.microsoft.com/office/powerpoint/2010/main" val="84605267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7" name="Text Box 1">
            <a:extLst>
              <a:ext uri="{FF2B5EF4-FFF2-40B4-BE49-F238E27FC236}">
                <a16:creationId xmlns:a16="http://schemas.microsoft.com/office/drawing/2014/main" id="{D74F149F-31B1-4BF8-B209-E8AC1A47FC76}"/>
              </a:ext>
            </a:extLst>
          </p:cNvPr>
          <p:cNvSpPr txBox="1">
            <a:spLocks noChangeArrowheads="1"/>
          </p:cNvSpPr>
          <p:nvPr/>
        </p:nvSpPr>
        <p:spPr bwMode="auto">
          <a:xfrm>
            <a:off x="1587500" y="1006475"/>
            <a:ext cx="4595813" cy="3448050"/>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098" name="Text Box 2">
            <a:extLst>
              <a:ext uri="{FF2B5EF4-FFF2-40B4-BE49-F238E27FC236}">
                <a16:creationId xmlns:a16="http://schemas.microsoft.com/office/drawing/2014/main" id="{A1C93692-5249-4D0D-A00C-64FD801B69B0}"/>
              </a:ext>
            </a:extLst>
          </p:cNvPr>
          <p:cNvSpPr txBox="1">
            <a:spLocks noGrp="1" noChangeArrowheads="1"/>
          </p:cNvSpPr>
          <p:nvPr>
            <p:ph type="body"/>
          </p:nvPr>
        </p:nvSpPr>
        <p:spPr bwMode="auto">
          <a:xfrm>
            <a:off x="1185863" y="4787900"/>
            <a:ext cx="5407025" cy="382587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pPr marL="85725" indent="-85725" eaLnBrk="1">
              <a:lnSpc>
                <a:spcPct val="93000"/>
              </a:lnSpc>
              <a:spcBef>
                <a:spcPct val="0"/>
              </a:spcBef>
              <a:buSzPct val="45000"/>
              <a:buFont typeface="Wingdings" panose="05000000000000000000" pitchFamily="2" charset="2"/>
              <a:buNone/>
              <a:tabLst>
                <a:tab pos="723900" algn="l"/>
                <a:tab pos="1447800" algn="l"/>
                <a:tab pos="2171700" algn="l"/>
                <a:tab pos="2895600" algn="l"/>
                <a:tab pos="3619500" algn="l"/>
                <a:tab pos="4343400" algn="l"/>
                <a:tab pos="5067300" algn="l"/>
              </a:tabLst>
            </a:pPr>
            <a:r>
              <a:rPr lang="en-GB" altLang="en-US" dirty="0">
                <a:latin typeface="Arial" panose="020B0604020202020204" pitchFamily="34" charset="0"/>
                <a:cs typeface="msgothic" charset="0"/>
              </a:rPr>
              <a:t>Patient and disease factors used to determine optimal </a:t>
            </a:r>
            <a:r>
              <a:rPr lang="en-GB" altLang="en-US" dirty="0" err="1">
                <a:latin typeface="Arial" panose="020B0604020202020204" pitchFamily="34" charset="0"/>
                <a:cs typeface="msgothic" charset="0"/>
              </a:rPr>
              <a:t>glycemic</a:t>
            </a:r>
            <a:r>
              <a:rPr lang="en-GB" altLang="en-US" dirty="0">
                <a:latin typeface="Arial" panose="020B0604020202020204" pitchFamily="34" charset="0"/>
                <a:cs typeface="msgothic" charset="0"/>
              </a:rPr>
              <a:t> targets. Characteristics and predicaments toward the left justify more stringent efforts to lower A1C; those toward the right suggest less stringent efforts. A1C 7% = 53 mmol/mol. Adapted with permission from </a:t>
            </a:r>
            <a:r>
              <a:rPr lang="en-GB" altLang="en-US" dirty="0" err="1">
                <a:latin typeface="Arial" panose="020B0604020202020204" pitchFamily="34" charset="0"/>
                <a:cs typeface="msgothic" charset="0"/>
              </a:rPr>
              <a:t>Inzucchi</a:t>
            </a:r>
            <a:r>
              <a:rPr lang="en-GB" altLang="en-US" dirty="0">
                <a:latin typeface="Arial" panose="020B0604020202020204" pitchFamily="34" charset="0"/>
                <a:cs typeface="msgothic" charset="0"/>
              </a:rPr>
              <a:t> et al. (59).</a:t>
            </a:r>
          </a:p>
        </p:txBody>
      </p:sp>
    </p:spTree>
    <p:extLst>
      <p:ext uri="{BB962C8B-B14F-4D97-AF65-F5344CB8AC3E}">
        <p14:creationId xmlns:p14="http://schemas.microsoft.com/office/powerpoint/2010/main" val="308604676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948507">
              <a:defRPr/>
            </a:pPr>
            <a:fld id="{5B5E225C-EA32-49AA-BCE1-CBED354D9589}" type="slidenum">
              <a:rPr lang="en-US">
                <a:solidFill>
                  <a:prstClr val="black"/>
                </a:solidFill>
                <a:latin typeface="Calibri"/>
              </a:rPr>
              <a:pPr defTabSz="948507">
                <a:defRPr/>
              </a:pPr>
              <a:t>153</a:t>
            </a:fld>
            <a:endParaRPr lang="en-US">
              <a:solidFill>
                <a:prstClr val="black"/>
              </a:solidFill>
              <a:latin typeface="Calibri"/>
            </a:endParaRPr>
          </a:p>
        </p:txBody>
      </p:sp>
    </p:spTree>
    <p:extLst>
      <p:ext uri="{BB962C8B-B14F-4D97-AF65-F5344CB8AC3E}">
        <p14:creationId xmlns:p14="http://schemas.microsoft.com/office/powerpoint/2010/main" val="290076584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B5E225C-EA32-49AA-BCE1-CBED354D9589}" type="slidenum">
              <a:rPr lang="en-US" smtClean="0"/>
              <a:t>154</a:t>
            </a:fld>
            <a:endParaRPr lang="en-US"/>
          </a:p>
        </p:txBody>
      </p:sp>
    </p:spTree>
    <p:extLst>
      <p:ext uri="{BB962C8B-B14F-4D97-AF65-F5344CB8AC3E}">
        <p14:creationId xmlns:p14="http://schemas.microsoft.com/office/powerpoint/2010/main" val="18678168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B5E225C-EA32-49AA-BCE1-CBED354D9589}" type="slidenum">
              <a:rPr lang="en-US" smtClean="0"/>
              <a:t>158</a:t>
            </a:fld>
            <a:endParaRPr lang="en-US"/>
          </a:p>
        </p:txBody>
      </p:sp>
    </p:spTree>
    <p:extLst>
      <p:ext uri="{BB962C8B-B14F-4D97-AF65-F5344CB8AC3E}">
        <p14:creationId xmlns:p14="http://schemas.microsoft.com/office/powerpoint/2010/main" val="98451769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B5E225C-EA32-49AA-BCE1-CBED354D9589}" type="slidenum">
              <a:rPr lang="en-US" smtClean="0"/>
              <a:t>159</a:t>
            </a:fld>
            <a:endParaRPr lang="en-US"/>
          </a:p>
        </p:txBody>
      </p:sp>
    </p:spTree>
    <p:extLst>
      <p:ext uri="{BB962C8B-B14F-4D97-AF65-F5344CB8AC3E}">
        <p14:creationId xmlns:p14="http://schemas.microsoft.com/office/powerpoint/2010/main" val="116465419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B5E225C-EA32-49AA-BCE1-CBED354D9589}" type="slidenum">
              <a:rPr lang="en-US" smtClean="0"/>
              <a:t>160</a:t>
            </a:fld>
            <a:endParaRPr lang="en-US"/>
          </a:p>
        </p:txBody>
      </p:sp>
    </p:spTree>
    <p:extLst>
      <p:ext uri="{BB962C8B-B14F-4D97-AF65-F5344CB8AC3E}">
        <p14:creationId xmlns:p14="http://schemas.microsoft.com/office/powerpoint/2010/main" val="39777896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5E225C-EA32-49AA-BCE1-CBED354D9589}"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4926142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B5E225C-EA32-49AA-BCE1-CBED354D9589}" type="slidenum">
              <a:rPr lang="en-US" smtClean="0"/>
              <a:t>162</a:t>
            </a:fld>
            <a:endParaRPr lang="en-US"/>
          </a:p>
        </p:txBody>
      </p:sp>
    </p:spTree>
    <p:extLst>
      <p:ext uri="{BB962C8B-B14F-4D97-AF65-F5344CB8AC3E}">
        <p14:creationId xmlns:p14="http://schemas.microsoft.com/office/powerpoint/2010/main" val="370796449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B5E225C-EA32-49AA-BCE1-CBED354D9589}" type="slidenum">
              <a:rPr lang="en-US" smtClean="0"/>
              <a:t>163</a:t>
            </a:fld>
            <a:endParaRPr lang="en-US"/>
          </a:p>
        </p:txBody>
      </p:sp>
    </p:spTree>
    <p:extLst>
      <p:ext uri="{BB962C8B-B14F-4D97-AF65-F5344CB8AC3E}">
        <p14:creationId xmlns:p14="http://schemas.microsoft.com/office/powerpoint/2010/main" val="290556716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5E225C-EA32-49AA-BCE1-CBED354D9589}"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165</a:t>
            </a:fld>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608039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5E225C-EA32-49AA-BCE1-CBED354D9589}"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166</a:t>
            </a:fld>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7344828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914" name="Slide Image Placeholder 1"/>
          <p:cNvSpPr>
            <a:spLocks noGrp="1" noRot="1" noChangeAspect="1" noTextEdit="1"/>
          </p:cNvSpPr>
          <p:nvPr>
            <p:ph type="sldImg"/>
          </p:nvPr>
        </p:nvSpPr>
        <p:spPr>
          <a:ln/>
        </p:spPr>
      </p:sp>
      <p:sp>
        <p:nvSpPr>
          <p:cNvPr id="294915"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endParaRPr lang="en-US"/>
          </a:p>
        </p:txBody>
      </p:sp>
      <p:sp>
        <p:nvSpPr>
          <p:cNvPr id="4" name="Footer Placeholder 3"/>
          <p:cNvSpPr>
            <a:spLocks noGrp="1"/>
          </p:cNvSpPr>
          <p:nvPr>
            <p:ph type="ftr" sz="quarter" idx="4"/>
          </p:nvPr>
        </p:nvSpPr>
        <p:spPr/>
        <p:txBody>
          <a:bodyPr/>
          <a:lstStyle/>
          <a:p>
            <a:pPr>
              <a:defRPr/>
            </a:pPr>
            <a:r>
              <a:rPr lang="en-US"/>
              <a:t>Diabetes Educational Services© (530) 893 - 8635 </a:t>
            </a:r>
          </a:p>
        </p:txBody>
      </p:sp>
      <p:sp>
        <p:nvSpPr>
          <p:cNvPr id="5" name="Slide Number Placeholder 4"/>
          <p:cNvSpPr>
            <a:spLocks noGrp="1"/>
          </p:cNvSpPr>
          <p:nvPr>
            <p:ph type="sldNum" sz="quarter" idx="5"/>
          </p:nvPr>
        </p:nvSpPr>
        <p:spPr/>
        <p:txBody>
          <a:bodyPr/>
          <a:lstStyle/>
          <a:p>
            <a:pPr>
              <a:defRPr/>
            </a:pPr>
            <a:fld id="{52518F64-349E-47DF-A643-41E2392EE8F1}" type="slidenum">
              <a:rPr lang="en-US" smtClean="0"/>
              <a:pPr>
                <a:defRPr/>
              </a:pPr>
              <a:t>174</a:t>
            </a:fld>
            <a:endParaRPr lang="en-US"/>
          </a:p>
        </p:txBody>
      </p:sp>
    </p:spTree>
    <p:extLst>
      <p:ext uri="{BB962C8B-B14F-4D97-AF65-F5344CB8AC3E}">
        <p14:creationId xmlns:p14="http://schemas.microsoft.com/office/powerpoint/2010/main" val="399590738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914" name="Slide Image Placeholder 1"/>
          <p:cNvSpPr>
            <a:spLocks noGrp="1" noRot="1" noChangeAspect="1" noTextEdit="1"/>
          </p:cNvSpPr>
          <p:nvPr>
            <p:ph type="sldImg"/>
          </p:nvPr>
        </p:nvSpPr>
        <p:spPr>
          <a:ln/>
        </p:spPr>
      </p:sp>
      <p:sp>
        <p:nvSpPr>
          <p:cNvPr id="294915"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endParaRPr lang="en-US"/>
          </a:p>
        </p:txBody>
      </p:sp>
      <p:sp>
        <p:nvSpPr>
          <p:cNvPr id="4" name="Footer Placeholder 3"/>
          <p:cNvSpPr>
            <a:spLocks noGrp="1"/>
          </p:cNvSpPr>
          <p:nvPr>
            <p:ph type="ftr" sz="quarter" idx="4"/>
          </p:nvPr>
        </p:nvSpPr>
        <p:spPr/>
        <p:txBody>
          <a:bodyPr/>
          <a:lstStyle/>
          <a:p>
            <a:pPr>
              <a:defRPr/>
            </a:pPr>
            <a:r>
              <a:rPr lang="en-US"/>
              <a:t>Diabetes Educational Services© (530) 893 - 8635 </a:t>
            </a:r>
          </a:p>
        </p:txBody>
      </p:sp>
      <p:sp>
        <p:nvSpPr>
          <p:cNvPr id="5" name="Slide Number Placeholder 4"/>
          <p:cNvSpPr>
            <a:spLocks noGrp="1"/>
          </p:cNvSpPr>
          <p:nvPr>
            <p:ph type="sldNum" sz="quarter" idx="5"/>
          </p:nvPr>
        </p:nvSpPr>
        <p:spPr/>
        <p:txBody>
          <a:bodyPr/>
          <a:lstStyle/>
          <a:p>
            <a:pPr>
              <a:defRPr/>
            </a:pPr>
            <a:fld id="{52518F64-349E-47DF-A643-41E2392EE8F1}" type="slidenum">
              <a:rPr lang="en-US" smtClean="0"/>
              <a:pPr>
                <a:defRPr/>
              </a:pPr>
              <a:t>175</a:t>
            </a:fld>
            <a:endParaRPr lang="en-US"/>
          </a:p>
        </p:txBody>
      </p:sp>
    </p:spTree>
    <p:extLst>
      <p:ext uri="{BB962C8B-B14F-4D97-AF65-F5344CB8AC3E}">
        <p14:creationId xmlns:p14="http://schemas.microsoft.com/office/powerpoint/2010/main" val="316393002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290" name="Slide Image Placeholder 1"/>
          <p:cNvSpPr>
            <a:spLocks noGrp="1" noRot="1" noChangeAspect="1" noTextEdit="1"/>
          </p:cNvSpPr>
          <p:nvPr>
            <p:ph type="sldImg"/>
          </p:nvPr>
        </p:nvSpPr>
        <p:spPr>
          <a:xfrm>
            <a:off x="1217613" y="708025"/>
            <a:ext cx="4721225" cy="3541713"/>
          </a:xfrm>
          <a:ln/>
        </p:spPr>
      </p:sp>
      <p:sp>
        <p:nvSpPr>
          <p:cNvPr id="268291"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64196" name="Footer Placeholder 3"/>
          <p:cNvSpPr>
            <a:spLocks noGrp="1"/>
          </p:cNvSpPr>
          <p:nvPr>
            <p:ph type="ftr" sz="quarter" idx="4"/>
          </p:nvPr>
        </p:nvSpPr>
        <p:spPr/>
        <p:txBody>
          <a:bodyPr/>
          <a:lstStyle/>
          <a:p>
            <a:pPr>
              <a:defRPr/>
            </a:pPr>
            <a:r>
              <a:rPr lang="en-US"/>
              <a:t>Diabetes Educational Services© (530) 893 - 8635 </a:t>
            </a:r>
          </a:p>
        </p:txBody>
      </p:sp>
      <p:sp>
        <p:nvSpPr>
          <p:cNvPr id="264197" name="Slide Number Placeholder 4"/>
          <p:cNvSpPr>
            <a:spLocks noGrp="1"/>
          </p:cNvSpPr>
          <p:nvPr>
            <p:ph type="sldNum" sz="quarter" idx="5"/>
          </p:nvPr>
        </p:nvSpPr>
        <p:spPr/>
        <p:txBody>
          <a:bodyPr/>
          <a:lstStyle/>
          <a:p>
            <a:pPr>
              <a:defRPr/>
            </a:pPr>
            <a:fld id="{BE921EF4-C4AA-441B-BC1E-E04382E8F9DD}" type="slidenum">
              <a:rPr lang="en-US" smtClean="0"/>
              <a:pPr>
                <a:defRPr/>
              </a:pPr>
              <a:t>176</a:t>
            </a:fld>
            <a:endParaRPr lang="en-US"/>
          </a:p>
        </p:txBody>
      </p:sp>
    </p:spTree>
    <p:extLst>
      <p:ext uri="{BB962C8B-B14F-4D97-AF65-F5344CB8AC3E}">
        <p14:creationId xmlns:p14="http://schemas.microsoft.com/office/powerpoint/2010/main" val="297946670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8E4DCD-D49D-D905-BEA5-9B9EDE7E714B}"/>
            </a:ext>
          </a:extLst>
        </p:cNvPr>
        <p:cNvGrpSpPr/>
        <p:nvPr/>
      </p:nvGrpSpPr>
      <p:grpSpPr>
        <a:xfrm>
          <a:off x="0" y="0"/>
          <a:ext cx="0" cy="0"/>
          <a:chOff x="0" y="0"/>
          <a:chExt cx="0" cy="0"/>
        </a:xfrm>
      </p:grpSpPr>
      <p:sp>
        <p:nvSpPr>
          <p:cNvPr id="259074" name="Slide Image Placeholder 1">
            <a:extLst>
              <a:ext uri="{FF2B5EF4-FFF2-40B4-BE49-F238E27FC236}">
                <a16:creationId xmlns:a16="http://schemas.microsoft.com/office/drawing/2014/main" id="{496FF0FA-2B5E-1177-DDA7-EA1177FA5939}"/>
              </a:ext>
            </a:extLst>
          </p:cNvPr>
          <p:cNvSpPr>
            <a:spLocks noGrp="1" noRot="1" noChangeAspect="1" noTextEdit="1"/>
          </p:cNvSpPr>
          <p:nvPr>
            <p:ph type="sldImg"/>
          </p:nvPr>
        </p:nvSpPr>
        <p:spPr>
          <a:ln/>
        </p:spPr>
      </p:sp>
      <p:sp>
        <p:nvSpPr>
          <p:cNvPr id="259075" name="Notes Placeholder 2">
            <a:extLst>
              <a:ext uri="{FF2B5EF4-FFF2-40B4-BE49-F238E27FC236}">
                <a16:creationId xmlns:a16="http://schemas.microsoft.com/office/drawing/2014/main" id="{EC6F148C-4D35-EB78-1022-69BCCBA946E2}"/>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
        <p:nvSpPr>
          <p:cNvPr id="259076" name="Slide Number Placeholder 3">
            <a:extLst>
              <a:ext uri="{FF2B5EF4-FFF2-40B4-BE49-F238E27FC236}">
                <a16:creationId xmlns:a16="http://schemas.microsoft.com/office/drawing/2014/main" id="{1265F12D-2560-9BBE-D2A5-AE2E716E72AF}"/>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94273" indent="-305739">
              <a:spcBef>
                <a:spcPct val="30000"/>
              </a:spcBef>
              <a:defRPr sz="1200">
                <a:solidFill>
                  <a:schemeClr val="tx1"/>
                </a:solidFill>
                <a:latin typeface="Times New Roman" panose="02020603050405020304" pitchFamily="18" charset="0"/>
              </a:defRPr>
            </a:lvl2pPr>
            <a:lvl3pPr marL="1222953" indent="-244268">
              <a:spcBef>
                <a:spcPct val="30000"/>
              </a:spcBef>
              <a:defRPr sz="1200">
                <a:solidFill>
                  <a:schemeClr val="tx1"/>
                </a:solidFill>
                <a:latin typeface="Times New Roman" panose="02020603050405020304" pitchFamily="18" charset="0"/>
              </a:defRPr>
            </a:lvl3pPr>
            <a:lvl4pPr marL="1713105" indent="-244268">
              <a:spcBef>
                <a:spcPct val="30000"/>
              </a:spcBef>
              <a:defRPr sz="1200">
                <a:solidFill>
                  <a:schemeClr val="tx1"/>
                </a:solidFill>
                <a:latin typeface="Times New Roman" panose="02020603050405020304" pitchFamily="18" charset="0"/>
              </a:defRPr>
            </a:lvl4pPr>
            <a:lvl5pPr marL="2203256" indent="-244268">
              <a:spcBef>
                <a:spcPct val="30000"/>
              </a:spcBef>
              <a:defRPr sz="1200">
                <a:solidFill>
                  <a:schemeClr val="tx1"/>
                </a:solidFill>
                <a:latin typeface="Times New Roman" panose="02020603050405020304" pitchFamily="18" charset="0"/>
              </a:defRPr>
            </a:lvl5pPr>
            <a:lvl6pPr marL="2669143" indent="-244268" eaLnBrk="0" fontAlgn="base" hangingPunct="0">
              <a:spcBef>
                <a:spcPct val="30000"/>
              </a:spcBef>
              <a:spcAft>
                <a:spcPct val="0"/>
              </a:spcAft>
              <a:defRPr sz="1200">
                <a:solidFill>
                  <a:schemeClr val="tx1"/>
                </a:solidFill>
                <a:latin typeface="Times New Roman" panose="02020603050405020304" pitchFamily="18" charset="0"/>
              </a:defRPr>
            </a:lvl6pPr>
            <a:lvl7pPr marL="3135030" indent="-244268" eaLnBrk="0" fontAlgn="base" hangingPunct="0">
              <a:spcBef>
                <a:spcPct val="30000"/>
              </a:spcBef>
              <a:spcAft>
                <a:spcPct val="0"/>
              </a:spcAft>
              <a:defRPr sz="1200">
                <a:solidFill>
                  <a:schemeClr val="tx1"/>
                </a:solidFill>
                <a:latin typeface="Times New Roman" panose="02020603050405020304" pitchFamily="18" charset="0"/>
              </a:defRPr>
            </a:lvl7pPr>
            <a:lvl8pPr marL="3600917" indent="-244268" eaLnBrk="0" fontAlgn="base" hangingPunct="0">
              <a:spcBef>
                <a:spcPct val="30000"/>
              </a:spcBef>
              <a:spcAft>
                <a:spcPct val="0"/>
              </a:spcAft>
              <a:defRPr sz="1200">
                <a:solidFill>
                  <a:schemeClr val="tx1"/>
                </a:solidFill>
                <a:latin typeface="Times New Roman" panose="02020603050405020304" pitchFamily="18" charset="0"/>
              </a:defRPr>
            </a:lvl8pPr>
            <a:lvl9pPr marL="4066804" indent="-24426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66519809-4251-41EF-9A38-0DBBB8D05EA6}" type="slidenum">
              <a:rPr lang="en-US" sz="1300"/>
              <a:pPr>
                <a:spcBef>
                  <a:spcPct val="0"/>
                </a:spcBef>
              </a:pPr>
              <a:t>177</a:t>
            </a:fld>
            <a:endParaRPr lang="en-US" sz="1300"/>
          </a:p>
        </p:txBody>
      </p:sp>
    </p:spTree>
    <p:extLst>
      <p:ext uri="{BB962C8B-B14F-4D97-AF65-F5344CB8AC3E}">
        <p14:creationId xmlns:p14="http://schemas.microsoft.com/office/powerpoint/2010/main" val="149476168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A37185-392A-C440-14A3-7E13A6082D9A}"/>
            </a:ext>
          </a:extLst>
        </p:cNvPr>
        <p:cNvGrpSpPr/>
        <p:nvPr/>
      </p:nvGrpSpPr>
      <p:grpSpPr>
        <a:xfrm>
          <a:off x="0" y="0"/>
          <a:ext cx="0" cy="0"/>
          <a:chOff x="0" y="0"/>
          <a:chExt cx="0" cy="0"/>
        </a:xfrm>
      </p:grpSpPr>
      <p:sp>
        <p:nvSpPr>
          <p:cNvPr id="270338" name="Slide Image Placeholder 1">
            <a:extLst>
              <a:ext uri="{FF2B5EF4-FFF2-40B4-BE49-F238E27FC236}">
                <a16:creationId xmlns:a16="http://schemas.microsoft.com/office/drawing/2014/main" id="{4D9648E4-4616-B7ED-5B67-AD9249B68F24}"/>
              </a:ext>
            </a:extLst>
          </p:cNvPr>
          <p:cNvSpPr>
            <a:spLocks noGrp="1" noRot="1" noChangeAspect="1" noTextEdit="1"/>
          </p:cNvSpPr>
          <p:nvPr>
            <p:ph type="sldImg"/>
          </p:nvPr>
        </p:nvSpPr>
        <p:spPr>
          <a:ln/>
        </p:spPr>
      </p:sp>
      <p:sp>
        <p:nvSpPr>
          <p:cNvPr id="270339" name="Notes Placeholder 2">
            <a:extLst>
              <a:ext uri="{FF2B5EF4-FFF2-40B4-BE49-F238E27FC236}">
                <a16:creationId xmlns:a16="http://schemas.microsoft.com/office/drawing/2014/main" id="{F45DB5B0-C063-EAA1-628C-926F50191272}"/>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
        <p:nvSpPr>
          <p:cNvPr id="270340" name="Slide Number Placeholder 3">
            <a:extLst>
              <a:ext uri="{FF2B5EF4-FFF2-40B4-BE49-F238E27FC236}">
                <a16:creationId xmlns:a16="http://schemas.microsoft.com/office/drawing/2014/main" id="{17E66446-D122-9DA1-D5C8-F008068D8CF9}"/>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500">
                <a:solidFill>
                  <a:schemeClr val="tx1"/>
                </a:solidFill>
                <a:latin typeface="Times New Roman" pitchFamily="18" charset="0"/>
              </a:defRPr>
            </a:lvl1pPr>
            <a:lvl2pPr marL="779293" indent="-299728" eaLnBrk="0" hangingPunct="0">
              <a:defRPr sz="2500">
                <a:solidFill>
                  <a:schemeClr val="tx1"/>
                </a:solidFill>
                <a:latin typeface="Times New Roman" pitchFamily="18" charset="0"/>
              </a:defRPr>
            </a:lvl2pPr>
            <a:lvl3pPr marL="1198913" indent="-239782" eaLnBrk="0" hangingPunct="0">
              <a:defRPr sz="2500">
                <a:solidFill>
                  <a:schemeClr val="tx1"/>
                </a:solidFill>
                <a:latin typeface="Times New Roman" pitchFamily="18" charset="0"/>
              </a:defRPr>
            </a:lvl3pPr>
            <a:lvl4pPr marL="1678478" indent="-239782" eaLnBrk="0" hangingPunct="0">
              <a:defRPr sz="2500">
                <a:solidFill>
                  <a:schemeClr val="tx1"/>
                </a:solidFill>
                <a:latin typeface="Times New Roman" pitchFamily="18" charset="0"/>
              </a:defRPr>
            </a:lvl4pPr>
            <a:lvl5pPr marL="2158044" indent="-239782" eaLnBrk="0" hangingPunct="0">
              <a:defRPr sz="2500">
                <a:solidFill>
                  <a:schemeClr val="tx1"/>
                </a:solidFill>
                <a:latin typeface="Times New Roman" pitchFamily="18" charset="0"/>
              </a:defRPr>
            </a:lvl5pPr>
            <a:lvl6pPr marL="2637609" indent="-239782" eaLnBrk="0" fontAlgn="base" hangingPunct="0">
              <a:spcBef>
                <a:spcPct val="0"/>
              </a:spcBef>
              <a:spcAft>
                <a:spcPct val="0"/>
              </a:spcAft>
              <a:defRPr sz="2500">
                <a:solidFill>
                  <a:schemeClr val="tx1"/>
                </a:solidFill>
                <a:latin typeface="Times New Roman" pitchFamily="18" charset="0"/>
              </a:defRPr>
            </a:lvl6pPr>
            <a:lvl7pPr marL="3117174" indent="-239782" eaLnBrk="0" fontAlgn="base" hangingPunct="0">
              <a:spcBef>
                <a:spcPct val="0"/>
              </a:spcBef>
              <a:spcAft>
                <a:spcPct val="0"/>
              </a:spcAft>
              <a:defRPr sz="2500">
                <a:solidFill>
                  <a:schemeClr val="tx1"/>
                </a:solidFill>
                <a:latin typeface="Times New Roman" pitchFamily="18" charset="0"/>
              </a:defRPr>
            </a:lvl7pPr>
            <a:lvl8pPr marL="3596739" indent="-239782" eaLnBrk="0" fontAlgn="base" hangingPunct="0">
              <a:spcBef>
                <a:spcPct val="0"/>
              </a:spcBef>
              <a:spcAft>
                <a:spcPct val="0"/>
              </a:spcAft>
              <a:defRPr sz="2500">
                <a:solidFill>
                  <a:schemeClr val="tx1"/>
                </a:solidFill>
                <a:latin typeface="Times New Roman" pitchFamily="18" charset="0"/>
              </a:defRPr>
            </a:lvl8pPr>
            <a:lvl9pPr marL="4076304" indent="-239782" eaLnBrk="0" fontAlgn="base" hangingPunct="0">
              <a:spcBef>
                <a:spcPct val="0"/>
              </a:spcBef>
              <a:spcAft>
                <a:spcPct val="0"/>
              </a:spcAft>
              <a:defRPr sz="2500">
                <a:solidFill>
                  <a:schemeClr val="tx1"/>
                </a:solidFill>
                <a:latin typeface="Times New Roman" pitchFamily="18" charset="0"/>
              </a:defRPr>
            </a:lvl9pPr>
          </a:lstStyle>
          <a:p>
            <a:pPr eaLnBrk="1" hangingPunct="1"/>
            <a:fld id="{DFBCACCC-B897-4180-B292-FD653A3816D5}" type="slidenum">
              <a:rPr lang="en-US" sz="1200"/>
              <a:pPr eaLnBrk="1" hangingPunct="1"/>
              <a:t>178</a:t>
            </a:fld>
            <a:endParaRPr lang="en-US" sz="1200"/>
          </a:p>
        </p:txBody>
      </p:sp>
    </p:spTree>
    <p:extLst>
      <p:ext uri="{BB962C8B-B14F-4D97-AF65-F5344CB8AC3E}">
        <p14:creationId xmlns:p14="http://schemas.microsoft.com/office/powerpoint/2010/main" val="4043550839"/>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noTextEdit="1"/>
          </p:cNvSpPr>
          <p:nvPr>
            <p:ph type="sldImg"/>
          </p:nvPr>
        </p:nvSpPr>
        <p:spPr>
          <a:ln/>
        </p:spPr>
      </p:sp>
      <p:sp>
        <p:nvSpPr>
          <p:cNvPr id="2253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253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825" indent="-285702">
              <a:spcBef>
                <a:spcPct val="30000"/>
              </a:spcBef>
              <a:defRPr sz="1200">
                <a:solidFill>
                  <a:schemeClr val="tx1"/>
                </a:solidFill>
                <a:latin typeface="Times New Roman" panose="02020603050405020304" pitchFamily="18" charset="0"/>
              </a:defRPr>
            </a:lvl2pPr>
            <a:lvl3pPr marL="1142808" indent="-228562">
              <a:spcBef>
                <a:spcPct val="30000"/>
              </a:spcBef>
              <a:defRPr sz="1200">
                <a:solidFill>
                  <a:schemeClr val="tx1"/>
                </a:solidFill>
                <a:latin typeface="Times New Roman" panose="02020603050405020304" pitchFamily="18" charset="0"/>
              </a:defRPr>
            </a:lvl3pPr>
            <a:lvl4pPr marL="1599931" indent="-228562">
              <a:spcBef>
                <a:spcPct val="30000"/>
              </a:spcBef>
              <a:defRPr sz="1200">
                <a:solidFill>
                  <a:schemeClr val="tx1"/>
                </a:solidFill>
                <a:latin typeface="Times New Roman" panose="02020603050405020304" pitchFamily="18" charset="0"/>
              </a:defRPr>
            </a:lvl4pPr>
            <a:lvl5pPr marL="2057054" indent="-228562">
              <a:spcBef>
                <a:spcPct val="30000"/>
              </a:spcBef>
              <a:defRPr sz="1200">
                <a:solidFill>
                  <a:schemeClr val="tx1"/>
                </a:solidFill>
                <a:latin typeface="Times New Roman" panose="02020603050405020304" pitchFamily="18" charset="0"/>
              </a:defRPr>
            </a:lvl5pPr>
            <a:lvl6pPr marL="2514177" indent="-228562" eaLnBrk="0" fontAlgn="base" hangingPunct="0">
              <a:spcBef>
                <a:spcPct val="30000"/>
              </a:spcBef>
              <a:spcAft>
                <a:spcPct val="0"/>
              </a:spcAft>
              <a:defRPr sz="1200">
                <a:solidFill>
                  <a:schemeClr val="tx1"/>
                </a:solidFill>
                <a:latin typeface="Times New Roman" panose="02020603050405020304" pitchFamily="18" charset="0"/>
              </a:defRPr>
            </a:lvl6pPr>
            <a:lvl7pPr marL="2971300" indent="-228562" eaLnBrk="0" fontAlgn="base" hangingPunct="0">
              <a:spcBef>
                <a:spcPct val="30000"/>
              </a:spcBef>
              <a:spcAft>
                <a:spcPct val="0"/>
              </a:spcAft>
              <a:defRPr sz="1200">
                <a:solidFill>
                  <a:schemeClr val="tx1"/>
                </a:solidFill>
                <a:latin typeface="Times New Roman" panose="02020603050405020304" pitchFamily="18" charset="0"/>
              </a:defRPr>
            </a:lvl7pPr>
            <a:lvl8pPr marL="3428424" indent="-228562" eaLnBrk="0" fontAlgn="base" hangingPunct="0">
              <a:spcBef>
                <a:spcPct val="30000"/>
              </a:spcBef>
              <a:spcAft>
                <a:spcPct val="0"/>
              </a:spcAft>
              <a:defRPr sz="1200">
                <a:solidFill>
                  <a:schemeClr val="tx1"/>
                </a:solidFill>
                <a:latin typeface="Times New Roman" panose="02020603050405020304" pitchFamily="18" charset="0"/>
              </a:defRPr>
            </a:lvl8pPr>
            <a:lvl9pPr marL="3885546" indent="-228562" eaLnBrk="0" fontAlgn="base" hangingPunct="0">
              <a:spcBef>
                <a:spcPct val="30000"/>
              </a:spcBef>
              <a:spcAft>
                <a:spcPct val="0"/>
              </a:spcAft>
              <a:defRPr sz="1200">
                <a:solidFill>
                  <a:schemeClr val="tx1"/>
                </a:solidFill>
                <a:latin typeface="Times New Roman" panose="02020603050405020304" pitchFamily="18"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54B0D18-AF18-4056-AA49-95BDEAB63F74}" type="slidenum">
              <a:rPr kumimoji="0" 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180</a:t>
            </a:fld>
            <a:endParaRPr kumimoji="0" 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11963592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B5E225C-EA32-49AA-BCE1-CBED354D9589}" type="slidenum">
              <a:rPr lang="en-US" smtClean="0"/>
              <a:t>14</a:t>
            </a:fld>
            <a:endParaRPr lang="en-US"/>
          </a:p>
        </p:txBody>
      </p:sp>
    </p:spTree>
    <p:extLst>
      <p:ext uri="{BB962C8B-B14F-4D97-AF65-F5344CB8AC3E}">
        <p14:creationId xmlns:p14="http://schemas.microsoft.com/office/powerpoint/2010/main" val="2431743845"/>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Slide Image Placeholder 1">
            <a:extLst>
              <a:ext uri="{FF2B5EF4-FFF2-40B4-BE49-F238E27FC236}">
                <a16:creationId xmlns:a16="http://schemas.microsoft.com/office/drawing/2014/main" id="{336495C9-2ED6-459F-9B94-3CED20B2A15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3363" name="Notes Placeholder 2">
            <a:extLst>
              <a:ext uri="{FF2B5EF4-FFF2-40B4-BE49-F238E27FC236}">
                <a16:creationId xmlns:a16="http://schemas.microsoft.com/office/drawing/2014/main" id="{988AA3CB-9760-4211-A9A4-08843E92F8A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CAROLINA tral (linagliptin vs glimepiride)</a:t>
            </a:r>
          </a:p>
          <a:p>
            <a:pPr eaLnBrk="1" hangingPunct="1">
              <a:spcBef>
                <a:spcPct val="0"/>
              </a:spcBef>
            </a:pPr>
            <a:r>
              <a:rPr lang="en-US" altLang="en-US"/>
              <a:t>Meta-analysis: In type 2 diabetes, the use of sulfonylureas is associated with increased mortality and a higher risk of stroke</a:t>
            </a:r>
          </a:p>
          <a:p>
            <a:pPr eaLnBrk="1" hangingPunct="1">
              <a:spcBef>
                <a:spcPct val="0"/>
              </a:spcBef>
            </a:pPr>
            <a:endParaRPr lang="en-US" altLang="en-US"/>
          </a:p>
        </p:txBody>
      </p:sp>
      <p:sp>
        <p:nvSpPr>
          <p:cNvPr id="143364" name="Slide Number Placeholder 3">
            <a:extLst>
              <a:ext uri="{FF2B5EF4-FFF2-40B4-BE49-F238E27FC236}">
                <a16:creationId xmlns:a16="http://schemas.microsoft.com/office/drawing/2014/main" id="{58112FE5-A530-4A78-8497-DE156F6F24B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84225" indent="-301625">
              <a:spcBef>
                <a:spcPct val="30000"/>
              </a:spcBef>
              <a:defRPr sz="1200">
                <a:solidFill>
                  <a:schemeClr val="tx1"/>
                </a:solidFill>
                <a:latin typeface="Calibri" panose="020F0502020204030204" pitchFamily="34" charset="0"/>
              </a:defRPr>
            </a:lvl2pPr>
            <a:lvl3pPr marL="1208088" indent="-241300">
              <a:spcBef>
                <a:spcPct val="30000"/>
              </a:spcBef>
              <a:defRPr sz="1200">
                <a:solidFill>
                  <a:schemeClr val="tx1"/>
                </a:solidFill>
                <a:latin typeface="Calibri" panose="020F0502020204030204" pitchFamily="34" charset="0"/>
              </a:defRPr>
            </a:lvl3pPr>
            <a:lvl4pPr marL="1690688" indent="-241300">
              <a:spcBef>
                <a:spcPct val="30000"/>
              </a:spcBef>
              <a:defRPr sz="1200">
                <a:solidFill>
                  <a:schemeClr val="tx1"/>
                </a:solidFill>
                <a:latin typeface="Calibri" panose="020F0502020204030204" pitchFamily="34" charset="0"/>
              </a:defRPr>
            </a:lvl4pPr>
            <a:lvl5pPr marL="2174875" indent="-241300">
              <a:spcBef>
                <a:spcPct val="30000"/>
              </a:spcBef>
              <a:defRPr sz="1200">
                <a:solidFill>
                  <a:schemeClr val="tx1"/>
                </a:solidFill>
                <a:latin typeface="Calibri" panose="020F0502020204030204" pitchFamily="34" charset="0"/>
              </a:defRPr>
            </a:lvl5pPr>
            <a:lvl6pPr marL="2632075" indent="-241300" eaLnBrk="0" fontAlgn="base" hangingPunct="0">
              <a:spcBef>
                <a:spcPct val="30000"/>
              </a:spcBef>
              <a:spcAft>
                <a:spcPct val="0"/>
              </a:spcAft>
              <a:defRPr sz="1200">
                <a:solidFill>
                  <a:schemeClr val="tx1"/>
                </a:solidFill>
                <a:latin typeface="Calibri" panose="020F0502020204030204" pitchFamily="34" charset="0"/>
              </a:defRPr>
            </a:lvl6pPr>
            <a:lvl7pPr marL="3089275" indent="-241300" eaLnBrk="0" fontAlgn="base" hangingPunct="0">
              <a:spcBef>
                <a:spcPct val="30000"/>
              </a:spcBef>
              <a:spcAft>
                <a:spcPct val="0"/>
              </a:spcAft>
              <a:defRPr sz="1200">
                <a:solidFill>
                  <a:schemeClr val="tx1"/>
                </a:solidFill>
                <a:latin typeface="Calibri" panose="020F0502020204030204" pitchFamily="34" charset="0"/>
              </a:defRPr>
            </a:lvl7pPr>
            <a:lvl8pPr marL="3546475" indent="-241300" eaLnBrk="0" fontAlgn="base" hangingPunct="0">
              <a:spcBef>
                <a:spcPct val="30000"/>
              </a:spcBef>
              <a:spcAft>
                <a:spcPct val="0"/>
              </a:spcAft>
              <a:defRPr sz="1200">
                <a:solidFill>
                  <a:schemeClr val="tx1"/>
                </a:solidFill>
                <a:latin typeface="Calibri" panose="020F0502020204030204" pitchFamily="34" charset="0"/>
              </a:defRPr>
            </a:lvl8pPr>
            <a:lvl9pPr marL="4003675" indent="-2413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6437D46-B111-4A4E-A60C-23345902A5DD}" type="slidenum">
              <a:rPr kumimoji="0" lang="en-US" altLang="en-US" sz="13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181</a:t>
            </a:fld>
            <a:endParaRPr kumimoji="0" lang="en-US" altLang="en-US" sz="13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2677776950"/>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Slide Image Placeholder 1">
            <a:extLst>
              <a:ext uri="{FF2B5EF4-FFF2-40B4-BE49-F238E27FC236}">
                <a16:creationId xmlns:a16="http://schemas.microsoft.com/office/drawing/2014/main" id="{8C6E9B85-EB08-4A7E-A238-418C8D8F0F3A}"/>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0835" name="Notes Placeholder 2">
            <a:extLst>
              <a:ext uri="{FF2B5EF4-FFF2-40B4-BE49-F238E27FC236}">
                <a16:creationId xmlns:a16="http://schemas.microsoft.com/office/drawing/2014/main" id="{AE20A154-10A2-4FBD-811F-FB136D06417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p>
        </p:txBody>
      </p:sp>
      <p:sp>
        <p:nvSpPr>
          <p:cNvPr id="120836" name="Slide Number Placeholder 3">
            <a:extLst>
              <a:ext uri="{FF2B5EF4-FFF2-40B4-BE49-F238E27FC236}">
                <a16:creationId xmlns:a16="http://schemas.microsoft.com/office/drawing/2014/main" id="{F3F25269-4C94-4F9D-B421-65D266329B8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84225" indent="-301625">
              <a:spcBef>
                <a:spcPct val="30000"/>
              </a:spcBef>
              <a:defRPr sz="1200">
                <a:solidFill>
                  <a:schemeClr val="tx1"/>
                </a:solidFill>
                <a:latin typeface="Calibri" panose="020F0502020204030204" pitchFamily="34" charset="0"/>
              </a:defRPr>
            </a:lvl2pPr>
            <a:lvl3pPr marL="1208088" indent="-241300">
              <a:spcBef>
                <a:spcPct val="30000"/>
              </a:spcBef>
              <a:defRPr sz="1200">
                <a:solidFill>
                  <a:schemeClr val="tx1"/>
                </a:solidFill>
                <a:latin typeface="Calibri" panose="020F0502020204030204" pitchFamily="34" charset="0"/>
              </a:defRPr>
            </a:lvl3pPr>
            <a:lvl4pPr marL="1690688" indent="-241300">
              <a:spcBef>
                <a:spcPct val="30000"/>
              </a:spcBef>
              <a:defRPr sz="1200">
                <a:solidFill>
                  <a:schemeClr val="tx1"/>
                </a:solidFill>
                <a:latin typeface="Calibri" panose="020F0502020204030204" pitchFamily="34" charset="0"/>
              </a:defRPr>
            </a:lvl4pPr>
            <a:lvl5pPr marL="2174875" indent="-241300">
              <a:spcBef>
                <a:spcPct val="30000"/>
              </a:spcBef>
              <a:defRPr sz="1200">
                <a:solidFill>
                  <a:schemeClr val="tx1"/>
                </a:solidFill>
                <a:latin typeface="Calibri" panose="020F0502020204030204" pitchFamily="34" charset="0"/>
              </a:defRPr>
            </a:lvl5pPr>
            <a:lvl6pPr marL="2632075" indent="-241300" eaLnBrk="0" fontAlgn="base" hangingPunct="0">
              <a:spcBef>
                <a:spcPct val="30000"/>
              </a:spcBef>
              <a:spcAft>
                <a:spcPct val="0"/>
              </a:spcAft>
              <a:defRPr sz="1200">
                <a:solidFill>
                  <a:schemeClr val="tx1"/>
                </a:solidFill>
                <a:latin typeface="Calibri" panose="020F0502020204030204" pitchFamily="34" charset="0"/>
              </a:defRPr>
            </a:lvl6pPr>
            <a:lvl7pPr marL="3089275" indent="-241300" eaLnBrk="0" fontAlgn="base" hangingPunct="0">
              <a:spcBef>
                <a:spcPct val="30000"/>
              </a:spcBef>
              <a:spcAft>
                <a:spcPct val="0"/>
              </a:spcAft>
              <a:defRPr sz="1200">
                <a:solidFill>
                  <a:schemeClr val="tx1"/>
                </a:solidFill>
                <a:latin typeface="Calibri" panose="020F0502020204030204" pitchFamily="34" charset="0"/>
              </a:defRPr>
            </a:lvl7pPr>
            <a:lvl8pPr marL="3546475" indent="-241300" eaLnBrk="0" fontAlgn="base" hangingPunct="0">
              <a:spcBef>
                <a:spcPct val="30000"/>
              </a:spcBef>
              <a:spcAft>
                <a:spcPct val="0"/>
              </a:spcAft>
              <a:defRPr sz="1200">
                <a:solidFill>
                  <a:schemeClr val="tx1"/>
                </a:solidFill>
                <a:latin typeface="Calibri" panose="020F0502020204030204" pitchFamily="34" charset="0"/>
              </a:defRPr>
            </a:lvl8pPr>
            <a:lvl9pPr marL="4003675" indent="-2413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E829B48-5D54-4D8D-AC5C-7BD22320C216}" type="slidenum">
              <a:rPr kumimoji="0" lang="en-US" altLang="en-US" sz="13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182</a:t>
            </a:fld>
            <a:endParaRPr kumimoji="0" lang="en-US" altLang="en-US" sz="13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27037931"/>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p:cNvSpPr>
            <a:spLocks noGrp="1" noRot="1" noChangeAspect="1" noTextEdit="1"/>
          </p:cNvSpPr>
          <p:nvPr>
            <p:ph type="sldImg"/>
          </p:nvPr>
        </p:nvSpPr>
        <p:spPr>
          <a:ln/>
        </p:spPr>
      </p:sp>
      <p:sp>
        <p:nvSpPr>
          <p:cNvPr id="2662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662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825" indent="-285702">
              <a:spcBef>
                <a:spcPct val="30000"/>
              </a:spcBef>
              <a:defRPr sz="1200">
                <a:solidFill>
                  <a:schemeClr val="tx1"/>
                </a:solidFill>
                <a:latin typeface="Times New Roman" panose="02020603050405020304" pitchFamily="18" charset="0"/>
              </a:defRPr>
            </a:lvl2pPr>
            <a:lvl3pPr marL="1142808" indent="-228562">
              <a:spcBef>
                <a:spcPct val="30000"/>
              </a:spcBef>
              <a:defRPr sz="1200">
                <a:solidFill>
                  <a:schemeClr val="tx1"/>
                </a:solidFill>
                <a:latin typeface="Times New Roman" panose="02020603050405020304" pitchFamily="18" charset="0"/>
              </a:defRPr>
            </a:lvl3pPr>
            <a:lvl4pPr marL="1599931" indent="-228562">
              <a:spcBef>
                <a:spcPct val="30000"/>
              </a:spcBef>
              <a:defRPr sz="1200">
                <a:solidFill>
                  <a:schemeClr val="tx1"/>
                </a:solidFill>
                <a:latin typeface="Times New Roman" panose="02020603050405020304" pitchFamily="18" charset="0"/>
              </a:defRPr>
            </a:lvl4pPr>
            <a:lvl5pPr marL="2057054" indent="-228562">
              <a:spcBef>
                <a:spcPct val="30000"/>
              </a:spcBef>
              <a:defRPr sz="1200">
                <a:solidFill>
                  <a:schemeClr val="tx1"/>
                </a:solidFill>
                <a:latin typeface="Times New Roman" panose="02020603050405020304" pitchFamily="18" charset="0"/>
              </a:defRPr>
            </a:lvl5pPr>
            <a:lvl6pPr marL="2514177" indent="-228562" eaLnBrk="0" fontAlgn="base" hangingPunct="0">
              <a:spcBef>
                <a:spcPct val="30000"/>
              </a:spcBef>
              <a:spcAft>
                <a:spcPct val="0"/>
              </a:spcAft>
              <a:defRPr sz="1200">
                <a:solidFill>
                  <a:schemeClr val="tx1"/>
                </a:solidFill>
                <a:latin typeface="Times New Roman" panose="02020603050405020304" pitchFamily="18" charset="0"/>
              </a:defRPr>
            </a:lvl6pPr>
            <a:lvl7pPr marL="2971300" indent="-228562" eaLnBrk="0" fontAlgn="base" hangingPunct="0">
              <a:spcBef>
                <a:spcPct val="30000"/>
              </a:spcBef>
              <a:spcAft>
                <a:spcPct val="0"/>
              </a:spcAft>
              <a:defRPr sz="1200">
                <a:solidFill>
                  <a:schemeClr val="tx1"/>
                </a:solidFill>
                <a:latin typeface="Times New Roman" panose="02020603050405020304" pitchFamily="18" charset="0"/>
              </a:defRPr>
            </a:lvl7pPr>
            <a:lvl8pPr marL="3428424" indent="-228562" eaLnBrk="0" fontAlgn="base" hangingPunct="0">
              <a:spcBef>
                <a:spcPct val="30000"/>
              </a:spcBef>
              <a:spcAft>
                <a:spcPct val="0"/>
              </a:spcAft>
              <a:defRPr sz="1200">
                <a:solidFill>
                  <a:schemeClr val="tx1"/>
                </a:solidFill>
                <a:latin typeface="Times New Roman" panose="02020603050405020304" pitchFamily="18" charset="0"/>
              </a:defRPr>
            </a:lvl8pPr>
            <a:lvl9pPr marL="3885546" indent="-228562" eaLnBrk="0" fontAlgn="base" hangingPunct="0">
              <a:spcBef>
                <a:spcPct val="30000"/>
              </a:spcBef>
              <a:spcAft>
                <a:spcPct val="0"/>
              </a:spcAft>
              <a:defRPr sz="1200">
                <a:solidFill>
                  <a:schemeClr val="tx1"/>
                </a:solidFill>
                <a:latin typeface="Times New Roman" panose="02020603050405020304" pitchFamily="18"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557EF77-6EB6-4D8B-BA8E-03A446643018}" type="slidenum">
              <a:rPr kumimoji="0" 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183</a:t>
            </a:fld>
            <a:endParaRPr kumimoji="0" 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3479155413"/>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p:cNvSpPr>
            <a:spLocks noGrp="1" noRot="1" noChangeAspect="1" noTextEdit="1"/>
          </p:cNvSpPr>
          <p:nvPr>
            <p:ph type="sldImg"/>
          </p:nvPr>
        </p:nvSpPr>
        <p:spPr>
          <a:ln/>
        </p:spPr>
      </p:sp>
      <p:sp>
        <p:nvSpPr>
          <p:cNvPr id="3686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3686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825" indent="-285702">
              <a:spcBef>
                <a:spcPct val="30000"/>
              </a:spcBef>
              <a:defRPr sz="1200">
                <a:solidFill>
                  <a:schemeClr val="tx1"/>
                </a:solidFill>
                <a:latin typeface="Times New Roman" panose="02020603050405020304" pitchFamily="18" charset="0"/>
              </a:defRPr>
            </a:lvl2pPr>
            <a:lvl3pPr marL="1142808" indent="-228562">
              <a:spcBef>
                <a:spcPct val="30000"/>
              </a:spcBef>
              <a:defRPr sz="1200">
                <a:solidFill>
                  <a:schemeClr val="tx1"/>
                </a:solidFill>
                <a:latin typeface="Times New Roman" panose="02020603050405020304" pitchFamily="18" charset="0"/>
              </a:defRPr>
            </a:lvl3pPr>
            <a:lvl4pPr marL="1599931" indent="-228562">
              <a:spcBef>
                <a:spcPct val="30000"/>
              </a:spcBef>
              <a:defRPr sz="1200">
                <a:solidFill>
                  <a:schemeClr val="tx1"/>
                </a:solidFill>
                <a:latin typeface="Times New Roman" panose="02020603050405020304" pitchFamily="18" charset="0"/>
              </a:defRPr>
            </a:lvl4pPr>
            <a:lvl5pPr marL="2057054" indent="-228562">
              <a:spcBef>
                <a:spcPct val="30000"/>
              </a:spcBef>
              <a:defRPr sz="1200">
                <a:solidFill>
                  <a:schemeClr val="tx1"/>
                </a:solidFill>
                <a:latin typeface="Times New Roman" panose="02020603050405020304" pitchFamily="18" charset="0"/>
              </a:defRPr>
            </a:lvl5pPr>
            <a:lvl6pPr marL="2514177" indent="-228562" eaLnBrk="0" fontAlgn="base" hangingPunct="0">
              <a:spcBef>
                <a:spcPct val="30000"/>
              </a:spcBef>
              <a:spcAft>
                <a:spcPct val="0"/>
              </a:spcAft>
              <a:defRPr sz="1200">
                <a:solidFill>
                  <a:schemeClr val="tx1"/>
                </a:solidFill>
                <a:latin typeface="Times New Roman" panose="02020603050405020304" pitchFamily="18" charset="0"/>
              </a:defRPr>
            </a:lvl6pPr>
            <a:lvl7pPr marL="2971300" indent="-228562" eaLnBrk="0" fontAlgn="base" hangingPunct="0">
              <a:spcBef>
                <a:spcPct val="30000"/>
              </a:spcBef>
              <a:spcAft>
                <a:spcPct val="0"/>
              </a:spcAft>
              <a:defRPr sz="1200">
                <a:solidFill>
                  <a:schemeClr val="tx1"/>
                </a:solidFill>
                <a:latin typeface="Times New Roman" panose="02020603050405020304" pitchFamily="18" charset="0"/>
              </a:defRPr>
            </a:lvl7pPr>
            <a:lvl8pPr marL="3428424" indent="-228562" eaLnBrk="0" fontAlgn="base" hangingPunct="0">
              <a:spcBef>
                <a:spcPct val="30000"/>
              </a:spcBef>
              <a:spcAft>
                <a:spcPct val="0"/>
              </a:spcAft>
              <a:defRPr sz="1200">
                <a:solidFill>
                  <a:schemeClr val="tx1"/>
                </a:solidFill>
                <a:latin typeface="Times New Roman" panose="02020603050405020304" pitchFamily="18" charset="0"/>
              </a:defRPr>
            </a:lvl8pPr>
            <a:lvl9pPr marL="3885546" indent="-228562" eaLnBrk="0" fontAlgn="base" hangingPunct="0">
              <a:spcBef>
                <a:spcPct val="30000"/>
              </a:spcBef>
              <a:spcAft>
                <a:spcPct val="0"/>
              </a:spcAft>
              <a:defRPr sz="1200">
                <a:solidFill>
                  <a:schemeClr val="tx1"/>
                </a:solidFill>
                <a:latin typeface="Times New Roman" panose="02020603050405020304" pitchFamily="18"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1B9ABED-904C-46BE-B73D-71752BE4B44A}" type="slidenum">
              <a:rPr kumimoji="0" 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184</a:t>
            </a:fld>
            <a:endParaRPr kumimoji="0" 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731567906"/>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Image Placeholder 1"/>
          <p:cNvSpPr>
            <a:spLocks noGrp="1" noRot="1" noChangeAspect="1" noTextEdit="1"/>
          </p:cNvSpPr>
          <p:nvPr>
            <p:ph type="sldImg"/>
          </p:nvPr>
        </p:nvSpPr>
        <p:spPr>
          <a:ln/>
        </p:spPr>
      </p:sp>
      <p:sp>
        <p:nvSpPr>
          <p:cNvPr id="348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3482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825" indent="-285702">
              <a:spcBef>
                <a:spcPct val="30000"/>
              </a:spcBef>
              <a:defRPr sz="1200">
                <a:solidFill>
                  <a:schemeClr val="tx1"/>
                </a:solidFill>
                <a:latin typeface="Times New Roman" panose="02020603050405020304" pitchFamily="18" charset="0"/>
              </a:defRPr>
            </a:lvl2pPr>
            <a:lvl3pPr marL="1142808" indent="-228562">
              <a:spcBef>
                <a:spcPct val="30000"/>
              </a:spcBef>
              <a:defRPr sz="1200">
                <a:solidFill>
                  <a:schemeClr val="tx1"/>
                </a:solidFill>
                <a:latin typeface="Times New Roman" panose="02020603050405020304" pitchFamily="18" charset="0"/>
              </a:defRPr>
            </a:lvl3pPr>
            <a:lvl4pPr marL="1599931" indent="-228562">
              <a:spcBef>
                <a:spcPct val="30000"/>
              </a:spcBef>
              <a:defRPr sz="1200">
                <a:solidFill>
                  <a:schemeClr val="tx1"/>
                </a:solidFill>
                <a:latin typeface="Times New Roman" panose="02020603050405020304" pitchFamily="18" charset="0"/>
              </a:defRPr>
            </a:lvl4pPr>
            <a:lvl5pPr marL="2057054" indent="-228562">
              <a:spcBef>
                <a:spcPct val="30000"/>
              </a:spcBef>
              <a:defRPr sz="1200">
                <a:solidFill>
                  <a:schemeClr val="tx1"/>
                </a:solidFill>
                <a:latin typeface="Times New Roman" panose="02020603050405020304" pitchFamily="18" charset="0"/>
              </a:defRPr>
            </a:lvl5pPr>
            <a:lvl6pPr marL="2514177" indent="-228562" eaLnBrk="0" fontAlgn="base" hangingPunct="0">
              <a:spcBef>
                <a:spcPct val="30000"/>
              </a:spcBef>
              <a:spcAft>
                <a:spcPct val="0"/>
              </a:spcAft>
              <a:defRPr sz="1200">
                <a:solidFill>
                  <a:schemeClr val="tx1"/>
                </a:solidFill>
                <a:latin typeface="Times New Roman" panose="02020603050405020304" pitchFamily="18" charset="0"/>
              </a:defRPr>
            </a:lvl6pPr>
            <a:lvl7pPr marL="2971300" indent="-228562" eaLnBrk="0" fontAlgn="base" hangingPunct="0">
              <a:spcBef>
                <a:spcPct val="30000"/>
              </a:spcBef>
              <a:spcAft>
                <a:spcPct val="0"/>
              </a:spcAft>
              <a:defRPr sz="1200">
                <a:solidFill>
                  <a:schemeClr val="tx1"/>
                </a:solidFill>
                <a:latin typeface="Times New Roman" panose="02020603050405020304" pitchFamily="18" charset="0"/>
              </a:defRPr>
            </a:lvl7pPr>
            <a:lvl8pPr marL="3428424" indent="-228562" eaLnBrk="0" fontAlgn="base" hangingPunct="0">
              <a:spcBef>
                <a:spcPct val="30000"/>
              </a:spcBef>
              <a:spcAft>
                <a:spcPct val="0"/>
              </a:spcAft>
              <a:defRPr sz="1200">
                <a:solidFill>
                  <a:schemeClr val="tx1"/>
                </a:solidFill>
                <a:latin typeface="Times New Roman" panose="02020603050405020304" pitchFamily="18" charset="0"/>
              </a:defRPr>
            </a:lvl8pPr>
            <a:lvl9pPr marL="3885546" indent="-228562" eaLnBrk="0" fontAlgn="base" hangingPunct="0">
              <a:spcBef>
                <a:spcPct val="30000"/>
              </a:spcBef>
              <a:spcAft>
                <a:spcPct val="0"/>
              </a:spcAft>
              <a:defRPr sz="1200">
                <a:solidFill>
                  <a:schemeClr val="tx1"/>
                </a:solidFill>
                <a:latin typeface="Times New Roman" panose="02020603050405020304" pitchFamily="18"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52735EA-EB7E-4234-98D8-E1B189A54AC5}" type="slidenum">
              <a:rPr kumimoji="0" 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185</a:t>
            </a:fld>
            <a:endParaRPr kumimoji="0" 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3388297494"/>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focus on the dietary guidelines is moving away from specific macronutrient recommendations and more towards eating patterns. </a:t>
            </a:r>
          </a:p>
          <a:p>
            <a:endParaRPr lang="en-US" dirty="0"/>
          </a:p>
          <a:p>
            <a:r>
              <a:rPr lang="en-US" dirty="0"/>
              <a:t>In the 2025 Standards Update the focus on HOW the individual will making nutrition behavior changes is emphasized. </a:t>
            </a:r>
          </a:p>
          <a:p>
            <a:endParaRPr lang="en-US" dirty="0"/>
          </a:p>
          <a:p>
            <a:r>
              <a:rPr lang="en-US" dirty="0"/>
              <a:t>Simply, people eat food, not nutrients, nutrient recommendations need to be applied to WHAT people eat. For example carbohydrates can come from legumes and whole grains or can come from added sugars. </a:t>
            </a:r>
          </a:p>
          <a:p>
            <a:endParaRPr lang="en-US" dirty="0"/>
          </a:p>
          <a:p>
            <a:r>
              <a:rPr lang="en-US" dirty="0"/>
              <a:t>As we will discuss in future slides, many of recommendations are specific to the individual and not the diabetes population. </a:t>
            </a:r>
          </a:p>
        </p:txBody>
      </p:sp>
      <p:sp>
        <p:nvSpPr>
          <p:cNvPr id="4" name="Footer Placeholder 3"/>
          <p:cNvSpPr>
            <a:spLocks noGrp="1"/>
          </p:cNvSpPr>
          <p:nvPr>
            <p:ph type="ftr" sz="quarter" idx="4"/>
          </p:nvPr>
        </p:nvSpPr>
        <p:spPr/>
        <p:txBody>
          <a:bodyPr/>
          <a:lstStyle/>
          <a:p>
            <a:pPr>
              <a:defRPr/>
            </a:pPr>
            <a:r>
              <a:rPr lang="en-US"/>
              <a:t>Diabetes Educational Services© (530) 893 - 8635 </a:t>
            </a:r>
          </a:p>
        </p:txBody>
      </p:sp>
      <p:sp>
        <p:nvSpPr>
          <p:cNvPr id="5" name="Slide Number Placeholder 4"/>
          <p:cNvSpPr>
            <a:spLocks noGrp="1"/>
          </p:cNvSpPr>
          <p:nvPr>
            <p:ph type="sldNum" sz="quarter" idx="5"/>
          </p:nvPr>
        </p:nvSpPr>
        <p:spPr/>
        <p:txBody>
          <a:bodyPr/>
          <a:lstStyle/>
          <a:p>
            <a:pPr>
              <a:defRPr/>
            </a:pPr>
            <a:fld id="{C233B0E3-6876-4E53-9EE0-6ED1EFDF6740}" type="slidenum">
              <a:rPr lang="en-US" smtClean="0"/>
              <a:pPr>
                <a:defRPr/>
              </a:pPr>
              <a:t>186</a:t>
            </a:fld>
            <a:endParaRPr lang="en-US"/>
          </a:p>
        </p:txBody>
      </p:sp>
    </p:spTree>
    <p:extLst>
      <p:ext uri="{BB962C8B-B14F-4D97-AF65-F5344CB8AC3E}">
        <p14:creationId xmlns:p14="http://schemas.microsoft.com/office/powerpoint/2010/main" val="3370946260"/>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b="0" i="0" dirty="0">
                <a:solidFill>
                  <a:srgbClr val="1B1B1B"/>
                </a:solidFill>
                <a:effectLst/>
                <a:highlight>
                  <a:srgbClr val="FFFFFF"/>
                </a:highlight>
                <a:latin typeface="Cambria" panose="02040503050406030204" pitchFamily="18" charset="0"/>
              </a:rPr>
              <a:t>A Olson </a:t>
            </a:r>
            <a:r>
              <a:rPr lang="en-US" b="0" i="1" dirty="0">
                <a:solidFill>
                  <a:srgbClr val="1B1B1B"/>
                </a:solidFill>
                <a:effectLst/>
                <a:highlight>
                  <a:srgbClr val="FFFFFF"/>
                </a:highlight>
                <a:latin typeface="Cambria" panose="02040503050406030204" pitchFamily="18" charset="0"/>
              </a:rPr>
              <a:t>et al</a:t>
            </a:r>
            <a:r>
              <a:rPr lang="en-US" b="0" i="0" dirty="0">
                <a:solidFill>
                  <a:srgbClr val="1B1B1B"/>
                </a:solidFill>
                <a:effectLst/>
                <a:highlight>
                  <a:srgbClr val="FFFFFF"/>
                </a:highlight>
                <a:latin typeface="Cambria" panose="02040503050406030204" pitchFamily="18" charset="0"/>
              </a:rPr>
              <a:t>. reported that 32% of women with obesity and 55% of women with severe obesity reported delaying or canceling health care appointments because they knew they would have to be weighed during the appointment (</a:t>
            </a:r>
            <a:r>
              <a:rPr lang="en-US" sz="1800" b="1" i="0" dirty="0">
                <a:solidFill>
                  <a:srgbClr val="1B1B1B"/>
                </a:solidFill>
                <a:effectLst/>
                <a:highlight>
                  <a:srgbClr val="FFFFFF"/>
                </a:highlight>
                <a:latin typeface="Source Sans Pro Web"/>
              </a:rPr>
              <a:t>Weight bias and health care utilization: a scoping review) </a:t>
            </a:r>
          </a:p>
          <a:p>
            <a:pPr algn="l"/>
            <a:endParaRPr lang="en-US" b="0" i="0" dirty="0">
              <a:solidFill>
                <a:srgbClr val="1B1B1B"/>
              </a:solidFill>
              <a:effectLst/>
              <a:highlight>
                <a:srgbClr val="FFFFFF"/>
              </a:highlight>
              <a:latin typeface="Cambria" panose="02040503050406030204" pitchFamily="18" charset="0"/>
            </a:endParaRPr>
          </a:p>
          <a:p>
            <a:pPr algn="l"/>
            <a:endParaRPr lang="en-US" b="0" i="0" u="none" strike="noStrike" dirty="0">
              <a:solidFill>
                <a:srgbClr val="1B1B1B"/>
              </a:solidFill>
              <a:effectLst/>
              <a:highlight>
                <a:srgbClr val="FFFFFF"/>
              </a:highlight>
              <a:latin typeface="Cambria" panose="02040503050406030204" pitchFamily="18" charset="0"/>
              <a:cs typeface="Calibri" panose="020F0502020204030204" pitchFamily="34" charset="0"/>
            </a:endParaRPr>
          </a:p>
          <a:p>
            <a:pPr algn="l"/>
            <a:endParaRPr lang="en-US" b="1" i="0" u="none" strike="noStrike" dirty="0">
              <a:solidFill>
                <a:srgbClr val="FFFFFF"/>
              </a:solidFill>
              <a:effectLst/>
              <a:latin typeface="Calibri" panose="020F0502020204030204" pitchFamily="34" charset="0"/>
              <a:cs typeface="Calibri" panose="020F0502020204030204" pitchFamily="34" charset="0"/>
            </a:endParaRPr>
          </a:p>
          <a:p>
            <a:pPr algn="l"/>
            <a:r>
              <a:rPr lang="en-US" b="1" i="0" u="none" strike="noStrike" dirty="0">
                <a:solidFill>
                  <a:srgbClr val="FFFFFF"/>
                </a:solidFill>
                <a:effectLst/>
                <a:latin typeface="Calibri" panose="020F0502020204030204" pitchFamily="34" charset="0"/>
                <a:cs typeface="Calibri" panose="020F0502020204030204" pitchFamily="34" charset="0"/>
              </a:rPr>
              <a:t>Principles: </a:t>
            </a:r>
          </a:p>
          <a:p>
            <a:pPr algn="l"/>
            <a:r>
              <a:rPr lang="en-US" b="1" i="0" u="none" strike="noStrike" dirty="0">
                <a:solidFill>
                  <a:srgbClr val="FFFFFF"/>
                </a:solidFill>
                <a:effectLst/>
                <a:latin typeface="Calibri" panose="020F0502020204030204" pitchFamily="34" charset="0"/>
                <a:cs typeface="Calibri" panose="020F0502020204030204" pitchFamily="34" charset="0"/>
              </a:rPr>
              <a:t>WEIGHT INCLUSIVITY</a:t>
            </a:r>
          </a:p>
          <a:p>
            <a:pPr algn="l"/>
            <a:r>
              <a:rPr lang="en-US" b="0" i="0" u="none" strike="noStrike" dirty="0">
                <a:solidFill>
                  <a:srgbClr val="FFFFFF"/>
                </a:solidFill>
                <a:effectLst/>
                <a:latin typeface="Calibri" panose="020F0502020204030204" pitchFamily="34" charset="0"/>
                <a:cs typeface="Calibri" panose="020F0502020204030204" pitchFamily="34" charset="0"/>
              </a:rPr>
              <a:t>Accept and respect the inherent diversity of body shapes and sizes and reject the idealizing or pathologizing of specific weights.</a:t>
            </a:r>
          </a:p>
          <a:p>
            <a:pPr algn="l"/>
            <a:r>
              <a:rPr lang="en-US" b="1" i="0" u="none" strike="noStrike" dirty="0">
                <a:solidFill>
                  <a:srgbClr val="FFFFFF"/>
                </a:solidFill>
                <a:effectLst/>
                <a:latin typeface="Calibri" panose="020F0502020204030204" pitchFamily="34" charset="0"/>
                <a:cs typeface="Calibri" panose="020F0502020204030204" pitchFamily="34" charset="0"/>
              </a:rPr>
              <a:t>HEALTH ENHANCEMENT</a:t>
            </a:r>
          </a:p>
          <a:p>
            <a:pPr algn="l"/>
            <a:r>
              <a:rPr lang="en-US" b="0" i="0" u="none" strike="noStrike" dirty="0">
                <a:solidFill>
                  <a:srgbClr val="FFFFFF"/>
                </a:solidFill>
                <a:effectLst/>
                <a:latin typeface="Calibri" panose="020F0502020204030204" pitchFamily="34" charset="0"/>
                <a:cs typeface="Calibri" panose="020F0502020204030204" pitchFamily="34" charset="0"/>
              </a:rPr>
              <a:t>Support health policies that improve and equalize access to information and services, and personal practices that improve human well-being, including attention to individual physical, economic, social, spiritual, emotional and other needs.</a:t>
            </a:r>
          </a:p>
          <a:p>
            <a:pPr algn="l"/>
            <a:r>
              <a:rPr lang="en-US" b="1" i="0" u="none" strike="noStrike" dirty="0">
                <a:solidFill>
                  <a:srgbClr val="FFFFFF"/>
                </a:solidFill>
                <a:effectLst/>
                <a:latin typeface="Calibri" panose="020F0502020204030204" pitchFamily="34" charset="0"/>
                <a:cs typeface="Calibri" panose="020F0502020204030204" pitchFamily="34" charset="0"/>
              </a:rPr>
              <a:t>EATING FOR WELL-BEING</a:t>
            </a:r>
          </a:p>
          <a:p>
            <a:pPr algn="l"/>
            <a:r>
              <a:rPr lang="en-US" b="0" i="0" u="none" strike="noStrike" dirty="0">
                <a:solidFill>
                  <a:srgbClr val="FFFFFF"/>
                </a:solidFill>
                <a:effectLst/>
                <a:latin typeface="Calibri" panose="020F0502020204030204" pitchFamily="34" charset="0"/>
                <a:cs typeface="Calibri" panose="020F0502020204030204" pitchFamily="34" charset="0"/>
              </a:rPr>
              <a:t>Promote flexible, individualized eating based on hunger, satiety, nutritional needs, and pleasure, rather than any externally regulated eating plan focused on weight control.</a:t>
            </a:r>
          </a:p>
          <a:p>
            <a:pPr algn="l"/>
            <a:r>
              <a:rPr lang="en-US" b="1" i="0" u="none" strike="noStrike" dirty="0">
                <a:solidFill>
                  <a:srgbClr val="FFFFFF"/>
                </a:solidFill>
                <a:effectLst/>
                <a:latin typeface="Calibri" panose="020F0502020204030204" pitchFamily="34" charset="0"/>
                <a:cs typeface="Calibri" panose="020F0502020204030204" pitchFamily="34" charset="0"/>
              </a:rPr>
              <a:t>RESPECTFUL CARE</a:t>
            </a:r>
          </a:p>
          <a:p>
            <a:pPr algn="l"/>
            <a:r>
              <a:rPr lang="en-US" b="0" i="0" u="none" strike="noStrike" dirty="0">
                <a:solidFill>
                  <a:srgbClr val="FFFFFF"/>
                </a:solidFill>
                <a:effectLst/>
                <a:latin typeface="Calibri" panose="020F0502020204030204" pitchFamily="34" charset="0"/>
                <a:cs typeface="Calibri" panose="020F0502020204030204" pitchFamily="34" charset="0"/>
              </a:rPr>
              <a:t>Acknowledge our biases, and work to end weight discrimination, weight stigma, and weight bias. Provide information and services from an understanding that socio-economic status, race, gender, sexual orientation, age, and other identities impact weight stigma, and support environments that address these inequities.</a:t>
            </a:r>
          </a:p>
          <a:p>
            <a:pPr algn="l"/>
            <a:r>
              <a:rPr lang="en-US" b="1" i="0" u="none" strike="noStrike" dirty="0">
                <a:solidFill>
                  <a:srgbClr val="272626"/>
                </a:solidFill>
                <a:effectLst/>
                <a:latin typeface="Calibri" panose="020F0502020204030204" pitchFamily="34" charset="0"/>
                <a:cs typeface="Calibri" panose="020F0502020204030204" pitchFamily="34" charset="0"/>
              </a:rPr>
              <a:t>LIFE-ENHANCING MOVEMENT</a:t>
            </a:r>
          </a:p>
          <a:p>
            <a:pPr algn="l"/>
            <a:r>
              <a:rPr lang="en-US" b="0" i="0" u="none" strike="noStrike" dirty="0">
                <a:solidFill>
                  <a:srgbClr val="FFFFFF"/>
                </a:solidFill>
                <a:effectLst/>
                <a:latin typeface="Calibri" panose="020F0502020204030204" pitchFamily="34" charset="0"/>
                <a:cs typeface="Calibri" panose="020F0502020204030204" pitchFamily="34" charset="0"/>
              </a:rPr>
              <a:t>Support physical activities that allow people of all sizes, abilities, and interests to engage in enjoyable movement, to the degree that they choose.</a:t>
            </a:r>
          </a:p>
          <a:p>
            <a:endParaRPr lang="en-US" dirty="0"/>
          </a:p>
        </p:txBody>
      </p:sp>
      <p:sp>
        <p:nvSpPr>
          <p:cNvPr id="4" name="Footer Placeholder 3"/>
          <p:cNvSpPr>
            <a:spLocks noGrp="1"/>
          </p:cNvSpPr>
          <p:nvPr>
            <p:ph type="ftr" sz="quarter" idx="4"/>
          </p:nvPr>
        </p:nvSpPr>
        <p:spPr/>
        <p:txBody>
          <a:bodyPr/>
          <a:lstStyle/>
          <a:p>
            <a:pPr>
              <a:defRPr/>
            </a:pPr>
            <a:r>
              <a:rPr lang="en-US"/>
              <a:t>Diabetes Educational Services© (530) 893 - 8635 </a:t>
            </a:r>
          </a:p>
        </p:txBody>
      </p:sp>
      <p:sp>
        <p:nvSpPr>
          <p:cNvPr id="5" name="Slide Number Placeholder 4"/>
          <p:cNvSpPr>
            <a:spLocks noGrp="1"/>
          </p:cNvSpPr>
          <p:nvPr>
            <p:ph type="sldNum" sz="quarter" idx="5"/>
          </p:nvPr>
        </p:nvSpPr>
        <p:spPr/>
        <p:txBody>
          <a:bodyPr/>
          <a:lstStyle/>
          <a:p>
            <a:pPr>
              <a:defRPr/>
            </a:pPr>
            <a:fld id="{C233B0E3-6876-4E53-9EE0-6ED1EFDF6740}" type="slidenum">
              <a:rPr lang="en-US" smtClean="0"/>
              <a:pPr>
                <a:defRPr/>
              </a:pPr>
              <a:t>189</a:t>
            </a:fld>
            <a:endParaRPr lang="en-US"/>
          </a:p>
        </p:txBody>
      </p:sp>
    </p:spTree>
    <p:extLst>
      <p:ext uri="{BB962C8B-B14F-4D97-AF65-F5344CB8AC3E}">
        <p14:creationId xmlns:p14="http://schemas.microsoft.com/office/powerpoint/2010/main" val="318088183"/>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Health at Every Size </a:t>
            </a:r>
          </a:p>
          <a:p>
            <a:endParaRPr lang="en-US" dirty="0"/>
          </a:p>
          <a:p>
            <a:r>
              <a:rPr lang="en-US" b="0" i="0" dirty="0">
                <a:solidFill>
                  <a:srgbClr val="383636"/>
                </a:solidFill>
                <a:effectLst/>
                <a:latin typeface="Helvetica Neue" panose="02000503000000020004" pitchFamily="2" charset="0"/>
              </a:rPr>
              <a:t>Language throughout the section was amended to be person centered and to emphasize the importance of weight management within the overall context of the treatment of people with diabetes. </a:t>
            </a:r>
          </a:p>
          <a:p>
            <a:endParaRPr lang="en-US" b="0" i="0" dirty="0">
              <a:solidFill>
                <a:srgbClr val="383636"/>
              </a:solidFill>
              <a:effectLst/>
              <a:latin typeface="Helvetica Neue" panose="02000503000000020004" pitchFamily="2" charset="0"/>
            </a:endParaRPr>
          </a:p>
        </p:txBody>
      </p:sp>
      <p:sp>
        <p:nvSpPr>
          <p:cNvPr id="4" name="Footer Placeholder 3"/>
          <p:cNvSpPr>
            <a:spLocks noGrp="1"/>
          </p:cNvSpPr>
          <p:nvPr>
            <p:ph type="ftr" sz="quarter" idx="4"/>
          </p:nvPr>
        </p:nvSpPr>
        <p:spPr/>
        <p:txBody>
          <a:bodyPr/>
          <a:lstStyle/>
          <a:p>
            <a:pPr defTabSz="948507">
              <a:defRPr/>
            </a:pPr>
            <a:r>
              <a:rPr lang="en-US">
                <a:solidFill>
                  <a:prstClr val="black"/>
                </a:solidFill>
                <a:latin typeface="Calibri"/>
              </a:rPr>
              <a:t>Diabetes Educational Services© (530) 893 - 8635 </a:t>
            </a:r>
          </a:p>
        </p:txBody>
      </p:sp>
      <p:sp>
        <p:nvSpPr>
          <p:cNvPr id="5" name="Slide Number Placeholder 4"/>
          <p:cNvSpPr>
            <a:spLocks noGrp="1"/>
          </p:cNvSpPr>
          <p:nvPr>
            <p:ph type="sldNum" sz="quarter" idx="5"/>
          </p:nvPr>
        </p:nvSpPr>
        <p:spPr/>
        <p:txBody>
          <a:bodyPr/>
          <a:lstStyle/>
          <a:p>
            <a:pPr defTabSz="948507">
              <a:defRPr/>
            </a:pPr>
            <a:fld id="{C233B0E3-6876-4E53-9EE0-6ED1EFDF6740}" type="slidenum">
              <a:rPr lang="en-US">
                <a:solidFill>
                  <a:prstClr val="black"/>
                </a:solidFill>
                <a:latin typeface="Calibri"/>
              </a:rPr>
              <a:pPr defTabSz="948507">
                <a:defRPr/>
              </a:pPr>
              <a:t>190</a:t>
            </a:fld>
            <a:endParaRPr lang="en-US">
              <a:solidFill>
                <a:prstClr val="black"/>
              </a:solidFill>
              <a:latin typeface="Calibri"/>
            </a:endParaRPr>
          </a:p>
        </p:txBody>
      </p:sp>
    </p:spTree>
    <p:extLst>
      <p:ext uri="{BB962C8B-B14F-4D97-AF65-F5344CB8AC3E}">
        <p14:creationId xmlns:p14="http://schemas.microsoft.com/office/powerpoint/2010/main" val="1085882181"/>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So on one hand weight loss is helpful but on the other hand we know PWD face weight stigma. So what can we do: 1. Ask permission to weight and discuss weight concerns, Use non-judgmental language about body size 3. focus on action-based goals vs. weight loss goal alone. </a:t>
            </a:r>
          </a:p>
          <a:p>
            <a:endParaRPr lang="en-US" dirty="0"/>
          </a:p>
          <a:p>
            <a:endParaRPr lang="en-US" dirty="0"/>
          </a:p>
          <a:p>
            <a:r>
              <a:rPr lang="en-US" dirty="0"/>
              <a:t>Initial and follow-up interventions should be individualized based on the person’s </a:t>
            </a:r>
          </a:p>
        </p:txBody>
      </p:sp>
      <p:sp>
        <p:nvSpPr>
          <p:cNvPr id="4" name="Footer Placeholder 3"/>
          <p:cNvSpPr>
            <a:spLocks noGrp="1"/>
          </p:cNvSpPr>
          <p:nvPr>
            <p:ph type="ftr" sz="quarter" idx="4"/>
          </p:nvPr>
        </p:nvSpPr>
        <p:spPr/>
        <p:txBody>
          <a:bodyPr/>
          <a:lstStyle/>
          <a:p>
            <a:pPr>
              <a:defRPr/>
            </a:pPr>
            <a:r>
              <a:rPr lang="en-US"/>
              <a:t>Diabetes Educational Services© (530) 893 - 8635 </a:t>
            </a:r>
          </a:p>
        </p:txBody>
      </p:sp>
      <p:sp>
        <p:nvSpPr>
          <p:cNvPr id="5" name="Slide Number Placeholder 4"/>
          <p:cNvSpPr>
            <a:spLocks noGrp="1"/>
          </p:cNvSpPr>
          <p:nvPr>
            <p:ph type="sldNum" sz="quarter" idx="5"/>
          </p:nvPr>
        </p:nvSpPr>
        <p:spPr/>
        <p:txBody>
          <a:bodyPr/>
          <a:lstStyle/>
          <a:p>
            <a:pPr>
              <a:defRPr/>
            </a:pPr>
            <a:fld id="{C233B0E3-6876-4E53-9EE0-6ED1EFDF6740}" type="slidenum">
              <a:rPr lang="en-US" smtClean="0"/>
              <a:pPr>
                <a:defRPr/>
              </a:pPr>
              <a:t>191</a:t>
            </a:fld>
            <a:endParaRPr lang="en-US"/>
          </a:p>
        </p:txBody>
      </p:sp>
    </p:spTree>
    <p:extLst>
      <p:ext uri="{BB962C8B-B14F-4D97-AF65-F5344CB8AC3E}">
        <p14:creationId xmlns:p14="http://schemas.microsoft.com/office/powerpoint/2010/main" val="1751650135"/>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is not ideal amount of carbohydrate for each individual with diabetes focus on quality, choosing unprocessed/minimally processed, nutrient-dense sources. Choosing high in fiber foods should be the focus. </a:t>
            </a:r>
          </a:p>
          <a:p>
            <a:endParaRPr lang="en-US" dirty="0"/>
          </a:p>
          <a:p>
            <a:r>
              <a:rPr lang="en-US" dirty="0"/>
              <a:t>Encourage whole grain foods as culturally appropriate. Otherwise focus on portion and increased fiber from other food sources. </a:t>
            </a:r>
          </a:p>
          <a:p>
            <a:endParaRPr lang="en-US" dirty="0"/>
          </a:p>
          <a:p>
            <a:endParaRPr lang="en-US" dirty="0"/>
          </a:p>
        </p:txBody>
      </p:sp>
      <p:sp>
        <p:nvSpPr>
          <p:cNvPr id="4" name="Footer Placeholder 3"/>
          <p:cNvSpPr>
            <a:spLocks noGrp="1"/>
          </p:cNvSpPr>
          <p:nvPr>
            <p:ph type="ftr" sz="quarter" idx="4"/>
          </p:nvPr>
        </p:nvSpPr>
        <p:spPr/>
        <p:txBody>
          <a:bodyPr/>
          <a:lstStyle/>
          <a:p>
            <a:pPr>
              <a:defRPr/>
            </a:pPr>
            <a:r>
              <a:rPr lang="en-US"/>
              <a:t>Diabetes Educational Services© (530) 893 - 8635 </a:t>
            </a:r>
          </a:p>
        </p:txBody>
      </p:sp>
      <p:sp>
        <p:nvSpPr>
          <p:cNvPr id="5" name="Slide Number Placeholder 4"/>
          <p:cNvSpPr>
            <a:spLocks noGrp="1"/>
          </p:cNvSpPr>
          <p:nvPr>
            <p:ph type="sldNum" sz="quarter" idx="5"/>
          </p:nvPr>
        </p:nvSpPr>
        <p:spPr/>
        <p:txBody>
          <a:bodyPr/>
          <a:lstStyle/>
          <a:p>
            <a:pPr>
              <a:defRPr/>
            </a:pPr>
            <a:fld id="{C233B0E3-6876-4E53-9EE0-6ED1EFDF6740}" type="slidenum">
              <a:rPr lang="en-US" smtClean="0"/>
              <a:pPr>
                <a:defRPr/>
              </a:pPr>
              <a:t>192</a:t>
            </a:fld>
            <a:endParaRPr lang="en-US"/>
          </a:p>
        </p:txBody>
      </p:sp>
    </p:spTree>
    <p:extLst>
      <p:ext uri="{BB962C8B-B14F-4D97-AF65-F5344CB8AC3E}">
        <p14:creationId xmlns:p14="http://schemas.microsoft.com/office/powerpoint/2010/main" val="34278371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50" name="Slide Image Placeholder 1"/>
          <p:cNvSpPr>
            <a:spLocks noGrp="1" noRot="1" noChangeAspect="1" noTextEdit="1"/>
          </p:cNvSpPr>
          <p:nvPr>
            <p:ph type="sldImg"/>
          </p:nvPr>
        </p:nvSpPr>
        <p:spPr>
          <a:ln/>
        </p:spPr>
      </p:sp>
      <p:sp>
        <p:nvSpPr>
          <p:cNvPr id="232451"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32452"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56955" indent="-291136">
              <a:defRPr>
                <a:solidFill>
                  <a:schemeClr val="tx1"/>
                </a:solidFill>
                <a:latin typeface="Arial" pitchFamily="34" charset="0"/>
              </a:defRPr>
            </a:lvl2pPr>
            <a:lvl3pPr marL="1164547" indent="-232910">
              <a:defRPr>
                <a:solidFill>
                  <a:schemeClr val="tx1"/>
                </a:solidFill>
                <a:latin typeface="Arial" pitchFamily="34" charset="0"/>
              </a:defRPr>
            </a:lvl3pPr>
            <a:lvl4pPr marL="1630365" indent="-232910">
              <a:defRPr>
                <a:solidFill>
                  <a:schemeClr val="tx1"/>
                </a:solidFill>
                <a:latin typeface="Arial" pitchFamily="34" charset="0"/>
              </a:defRPr>
            </a:lvl4pPr>
            <a:lvl5pPr marL="2096183" indent="-232910">
              <a:defRPr>
                <a:solidFill>
                  <a:schemeClr val="tx1"/>
                </a:solidFill>
                <a:latin typeface="Arial" pitchFamily="34" charset="0"/>
              </a:defRPr>
            </a:lvl5pPr>
            <a:lvl6pPr marL="2562002" indent="-232910" eaLnBrk="0" fontAlgn="base" hangingPunct="0">
              <a:spcBef>
                <a:spcPct val="0"/>
              </a:spcBef>
              <a:spcAft>
                <a:spcPct val="0"/>
              </a:spcAft>
              <a:defRPr>
                <a:solidFill>
                  <a:schemeClr val="tx1"/>
                </a:solidFill>
                <a:latin typeface="Arial" pitchFamily="34" charset="0"/>
              </a:defRPr>
            </a:lvl6pPr>
            <a:lvl7pPr marL="3027821" indent="-232910" eaLnBrk="0" fontAlgn="base" hangingPunct="0">
              <a:spcBef>
                <a:spcPct val="0"/>
              </a:spcBef>
              <a:spcAft>
                <a:spcPct val="0"/>
              </a:spcAft>
              <a:defRPr>
                <a:solidFill>
                  <a:schemeClr val="tx1"/>
                </a:solidFill>
                <a:latin typeface="Arial" pitchFamily="34" charset="0"/>
              </a:defRPr>
            </a:lvl7pPr>
            <a:lvl8pPr marL="3493639" indent="-232910" eaLnBrk="0" fontAlgn="base" hangingPunct="0">
              <a:spcBef>
                <a:spcPct val="0"/>
              </a:spcBef>
              <a:spcAft>
                <a:spcPct val="0"/>
              </a:spcAft>
              <a:defRPr>
                <a:solidFill>
                  <a:schemeClr val="tx1"/>
                </a:solidFill>
                <a:latin typeface="Arial" pitchFamily="34" charset="0"/>
              </a:defRPr>
            </a:lvl8pPr>
            <a:lvl9pPr marL="3959457" indent="-232910" eaLnBrk="0" fontAlgn="base" hangingPunct="0">
              <a:spcBef>
                <a:spcPct val="0"/>
              </a:spcBef>
              <a:spcAft>
                <a:spcPct val="0"/>
              </a:spcAft>
              <a:defRPr>
                <a:solidFill>
                  <a:schemeClr val="tx1"/>
                </a:solidFill>
                <a:latin typeface="Arial" pitchFamily="34" charset="0"/>
              </a:defRPr>
            </a:lvl9pPr>
          </a:lstStyle>
          <a:p>
            <a:r>
              <a:rPr lang="en-US">
                <a:solidFill>
                  <a:prstClr val="black"/>
                </a:solidFill>
                <a:latin typeface="Times New Roman" pitchFamily="18" charset="0"/>
              </a:rPr>
              <a:t>Diabetes Educational Services© (530) 893 - 8635 </a:t>
            </a:r>
          </a:p>
        </p:txBody>
      </p:sp>
      <p:sp>
        <p:nvSpPr>
          <p:cNvPr id="232453"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56955" indent="-291136">
              <a:defRPr>
                <a:solidFill>
                  <a:schemeClr val="tx1"/>
                </a:solidFill>
                <a:latin typeface="Arial" pitchFamily="34" charset="0"/>
              </a:defRPr>
            </a:lvl2pPr>
            <a:lvl3pPr marL="1164547" indent="-232910">
              <a:defRPr>
                <a:solidFill>
                  <a:schemeClr val="tx1"/>
                </a:solidFill>
                <a:latin typeface="Arial" pitchFamily="34" charset="0"/>
              </a:defRPr>
            </a:lvl3pPr>
            <a:lvl4pPr marL="1630365" indent="-232910">
              <a:defRPr>
                <a:solidFill>
                  <a:schemeClr val="tx1"/>
                </a:solidFill>
                <a:latin typeface="Arial" pitchFamily="34" charset="0"/>
              </a:defRPr>
            </a:lvl4pPr>
            <a:lvl5pPr marL="2096183" indent="-232910">
              <a:defRPr>
                <a:solidFill>
                  <a:schemeClr val="tx1"/>
                </a:solidFill>
                <a:latin typeface="Arial" pitchFamily="34" charset="0"/>
              </a:defRPr>
            </a:lvl5pPr>
            <a:lvl6pPr marL="2562002" indent="-232910" eaLnBrk="0" fontAlgn="base" hangingPunct="0">
              <a:spcBef>
                <a:spcPct val="0"/>
              </a:spcBef>
              <a:spcAft>
                <a:spcPct val="0"/>
              </a:spcAft>
              <a:defRPr>
                <a:solidFill>
                  <a:schemeClr val="tx1"/>
                </a:solidFill>
                <a:latin typeface="Arial" pitchFamily="34" charset="0"/>
              </a:defRPr>
            </a:lvl6pPr>
            <a:lvl7pPr marL="3027821" indent="-232910" eaLnBrk="0" fontAlgn="base" hangingPunct="0">
              <a:spcBef>
                <a:spcPct val="0"/>
              </a:spcBef>
              <a:spcAft>
                <a:spcPct val="0"/>
              </a:spcAft>
              <a:defRPr>
                <a:solidFill>
                  <a:schemeClr val="tx1"/>
                </a:solidFill>
                <a:latin typeface="Arial" pitchFamily="34" charset="0"/>
              </a:defRPr>
            </a:lvl7pPr>
            <a:lvl8pPr marL="3493639" indent="-232910" eaLnBrk="0" fontAlgn="base" hangingPunct="0">
              <a:spcBef>
                <a:spcPct val="0"/>
              </a:spcBef>
              <a:spcAft>
                <a:spcPct val="0"/>
              </a:spcAft>
              <a:defRPr>
                <a:solidFill>
                  <a:schemeClr val="tx1"/>
                </a:solidFill>
                <a:latin typeface="Arial" pitchFamily="34" charset="0"/>
              </a:defRPr>
            </a:lvl8pPr>
            <a:lvl9pPr marL="3959457" indent="-232910" eaLnBrk="0" fontAlgn="base" hangingPunct="0">
              <a:spcBef>
                <a:spcPct val="0"/>
              </a:spcBef>
              <a:spcAft>
                <a:spcPct val="0"/>
              </a:spcAft>
              <a:defRPr>
                <a:solidFill>
                  <a:schemeClr val="tx1"/>
                </a:solidFill>
                <a:latin typeface="Arial" pitchFamily="34" charset="0"/>
              </a:defRPr>
            </a:lvl9pPr>
          </a:lstStyle>
          <a:p>
            <a:fld id="{A43AFA9B-AD71-4F65-B73E-E975CB03EF9C}" type="slidenum">
              <a:rPr lang="en-US" smtClean="0">
                <a:solidFill>
                  <a:prstClr val="black"/>
                </a:solidFill>
                <a:latin typeface="Times New Roman" pitchFamily="18" charset="0"/>
              </a:rPr>
              <a:pPr/>
              <a:t>16</a:t>
            </a:fld>
            <a:endParaRPr lang="en-US">
              <a:solidFill>
                <a:prstClr val="black"/>
              </a:solidFill>
              <a:latin typeface="Times New Roman" pitchFamily="18" charset="0"/>
            </a:endParaRPr>
          </a:p>
        </p:txBody>
      </p:sp>
    </p:spTree>
    <p:extLst>
      <p:ext uri="{BB962C8B-B14F-4D97-AF65-F5344CB8AC3E}">
        <p14:creationId xmlns:p14="http://schemas.microsoft.com/office/powerpoint/2010/main" val="1219239727"/>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Processed foods are ones that have undergone changes to their natural state. </a:t>
            </a:r>
          </a:p>
          <a:p>
            <a:r>
              <a:rPr lang="en-US" dirty="0"/>
              <a:t>Highly or ultra processed foods go beyond general chopping, blending, cooking </a:t>
            </a:r>
            <a:r>
              <a:rPr lang="en-US" dirty="0" err="1"/>
              <a:t>etc</a:t>
            </a:r>
            <a:r>
              <a:rPr lang="en-US" dirty="0"/>
              <a:t> and have multiple additives and ingredients.</a:t>
            </a:r>
          </a:p>
          <a:p>
            <a:r>
              <a:rPr lang="en-US" dirty="0"/>
              <a:t>  </a:t>
            </a:r>
          </a:p>
          <a:p>
            <a:r>
              <a:rPr lang="en-US" dirty="0"/>
              <a:t>These foods are often low in fiber. Low fiber is defined by &lt; 3 grams of fiber and we consider a high fiber foods those with more than 5 grams of fiber. </a:t>
            </a:r>
          </a:p>
          <a:p>
            <a:endParaRPr lang="en-US" dirty="0"/>
          </a:p>
        </p:txBody>
      </p:sp>
      <p:sp>
        <p:nvSpPr>
          <p:cNvPr id="4" name="Footer Placeholder 3"/>
          <p:cNvSpPr>
            <a:spLocks noGrp="1"/>
          </p:cNvSpPr>
          <p:nvPr>
            <p:ph type="ftr" sz="quarter" idx="4"/>
          </p:nvPr>
        </p:nvSpPr>
        <p:spPr/>
        <p:txBody>
          <a:bodyPr/>
          <a:lstStyle/>
          <a:p>
            <a:pPr>
              <a:defRPr/>
            </a:pPr>
            <a:r>
              <a:rPr lang="en-US"/>
              <a:t>Diabetes Educational Services© (530) 893 - 8635 </a:t>
            </a:r>
          </a:p>
        </p:txBody>
      </p:sp>
      <p:sp>
        <p:nvSpPr>
          <p:cNvPr id="5" name="Slide Number Placeholder 4"/>
          <p:cNvSpPr>
            <a:spLocks noGrp="1"/>
          </p:cNvSpPr>
          <p:nvPr>
            <p:ph type="sldNum" sz="quarter" idx="5"/>
          </p:nvPr>
        </p:nvSpPr>
        <p:spPr/>
        <p:txBody>
          <a:bodyPr/>
          <a:lstStyle/>
          <a:p>
            <a:pPr>
              <a:defRPr/>
            </a:pPr>
            <a:fld id="{C233B0E3-6876-4E53-9EE0-6ED1EFDF6740}" type="slidenum">
              <a:rPr lang="en-US" smtClean="0"/>
              <a:pPr>
                <a:defRPr/>
              </a:pPr>
              <a:t>193</a:t>
            </a:fld>
            <a:endParaRPr lang="en-US"/>
          </a:p>
        </p:txBody>
      </p:sp>
    </p:spTree>
    <p:extLst>
      <p:ext uri="{BB962C8B-B14F-4D97-AF65-F5344CB8AC3E}">
        <p14:creationId xmlns:p14="http://schemas.microsoft.com/office/powerpoint/2010/main" val="3952799295"/>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pPr>
              <a:defRPr/>
            </a:pPr>
            <a:r>
              <a:rPr lang="en-US"/>
              <a:t>Diabetes Educational Services© (530) 893 - 8635 </a:t>
            </a:r>
          </a:p>
        </p:txBody>
      </p:sp>
      <p:sp>
        <p:nvSpPr>
          <p:cNvPr id="5" name="Slide Number Placeholder 4"/>
          <p:cNvSpPr>
            <a:spLocks noGrp="1"/>
          </p:cNvSpPr>
          <p:nvPr>
            <p:ph type="sldNum" sz="quarter" idx="5"/>
          </p:nvPr>
        </p:nvSpPr>
        <p:spPr/>
        <p:txBody>
          <a:bodyPr/>
          <a:lstStyle/>
          <a:p>
            <a:pPr>
              <a:defRPr/>
            </a:pPr>
            <a:fld id="{C233B0E3-6876-4E53-9EE0-6ED1EFDF6740}" type="slidenum">
              <a:rPr lang="en-US" smtClean="0"/>
              <a:pPr>
                <a:defRPr/>
              </a:pPr>
              <a:t>194</a:t>
            </a:fld>
            <a:endParaRPr lang="en-US"/>
          </a:p>
        </p:txBody>
      </p:sp>
    </p:spTree>
    <p:extLst>
      <p:ext uri="{BB962C8B-B14F-4D97-AF65-F5344CB8AC3E}">
        <p14:creationId xmlns:p14="http://schemas.microsoft.com/office/powerpoint/2010/main" val="3418801561"/>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Answer is B. </a:t>
            </a:r>
          </a:p>
        </p:txBody>
      </p:sp>
      <p:sp>
        <p:nvSpPr>
          <p:cNvPr id="4" name="Slide Number Placeholder 3"/>
          <p:cNvSpPr>
            <a:spLocks noGrp="1"/>
          </p:cNvSpPr>
          <p:nvPr>
            <p:ph type="sldNum" sz="quarter" idx="5"/>
          </p:nvPr>
        </p:nvSpPr>
        <p:spPr/>
        <p:txBody>
          <a:bodyPr/>
          <a:lstStyle/>
          <a:p>
            <a:fld id="{5B5E225C-EA32-49AA-BCE1-CBED354D9589}" type="slidenum">
              <a:rPr lang="en-US" smtClean="0"/>
              <a:t>195</a:t>
            </a:fld>
            <a:endParaRPr lang="en-US"/>
          </a:p>
        </p:txBody>
      </p:sp>
    </p:spTree>
    <p:extLst>
      <p:ext uri="{BB962C8B-B14F-4D97-AF65-F5344CB8AC3E}">
        <p14:creationId xmlns:p14="http://schemas.microsoft.com/office/powerpoint/2010/main" val="2832687224"/>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2023 the American Society for Metabolic and bariatric surgery change the surgery guidelines and lowered the BMI guideline for those to type 2 diabetes to &gt; 30. The SOC followed these guidelines. </a:t>
            </a:r>
          </a:p>
          <a:p>
            <a:endParaRPr lang="en-US" dirty="0"/>
          </a:p>
          <a:p>
            <a:endParaRPr lang="en-US" dirty="0"/>
          </a:p>
        </p:txBody>
      </p:sp>
      <p:sp>
        <p:nvSpPr>
          <p:cNvPr id="4" name="Footer Placeholder 3"/>
          <p:cNvSpPr>
            <a:spLocks noGrp="1"/>
          </p:cNvSpPr>
          <p:nvPr>
            <p:ph type="ftr" sz="quarter" idx="4"/>
          </p:nvPr>
        </p:nvSpPr>
        <p:spPr/>
        <p:txBody>
          <a:bodyPr/>
          <a:lstStyle/>
          <a:p>
            <a:pPr>
              <a:defRPr/>
            </a:pPr>
            <a:r>
              <a:rPr lang="en-US"/>
              <a:t>Diabetes Educational Services© (530) 893 - 8635 </a:t>
            </a:r>
          </a:p>
        </p:txBody>
      </p:sp>
      <p:sp>
        <p:nvSpPr>
          <p:cNvPr id="5" name="Slide Number Placeholder 4"/>
          <p:cNvSpPr>
            <a:spLocks noGrp="1"/>
          </p:cNvSpPr>
          <p:nvPr>
            <p:ph type="sldNum" sz="quarter" idx="5"/>
          </p:nvPr>
        </p:nvSpPr>
        <p:spPr/>
        <p:txBody>
          <a:bodyPr/>
          <a:lstStyle/>
          <a:p>
            <a:pPr>
              <a:defRPr/>
            </a:pPr>
            <a:fld id="{C233B0E3-6876-4E53-9EE0-6ED1EFDF6740}" type="slidenum">
              <a:rPr lang="en-US" smtClean="0"/>
              <a:pPr>
                <a:defRPr/>
              </a:pPr>
              <a:t>196</a:t>
            </a:fld>
            <a:endParaRPr lang="en-US"/>
          </a:p>
        </p:txBody>
      </p:sp>
    </p:spTree>
    <p:extLst>
      <p:ext uri="{BB962C8B-B14F-4D97-AF65-F5344CB8AC3E}">
        <p14:creationId xmlns:p14="http://schemas.microsoft.com/office/powerpoint/2010/main" val="2555819293"/>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Data is mounting on potential metabolic benefits in type 1 diabetes as well but more data is needed.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p>
          <a:p>
            <a:endParaRPr lang="en-US" dirty="0"/>
          </a:p>
        </p:txBody>
      </p:sp>
      <p:sp>
        <p:nvSpPr>
          <p:cNvPr id="4" name="Footer Placeholder 3"/>
          <p:cNvSpPr>
            <a:spLocks noGrp="1"/>
          </p:cNvSpPr>
          <p:nvPr>
            <p:ph type="ftr" sz="quarter" idx="4"/>
          </p:nvPr>
        </p:nvSpPr>
        <p:spPr/>
        <p:txBody>
          <a:bodyPr/>
          <a:lstStyle/>
          <a:p>
            <a:pPr>
              <a:defRPr/>
            </a:pPr>
            <a:r>
              <a:rPr lang="en-US"/>
              <a:t>Diabetes Educational Services© (530) 893 - 8635 </a:t>
            </a:r>
          </a:p>
        </p:txBody>
      </p:sp>
      <p:sp>
        <p:nvSpPr>
          <p:cNvPr id="5" name="Slide Number Placeholder 4"/>
          <p:cNvSpPr>
            <a:spLocks noGrp="1"/>
          </p:cNvSpPr>
          <p:nvPr>
            <p:ph type="sldNum" sz="quarter" idx="5"/>
          </p:nvPr>
        </p:nvSpPr>
        <p:spPr/>
        <p:txBody>
          <a:bodyPr/>
          <a:lstStyle/>
          <a:p>
            <a:pPr>
              <a:defRPr/>
            </a:pPr>
            <a:fld id="{C233B0E3-6876-4E53-9EE0-6ED1EFDF6740}" type="slidenum">
              <a:rPr lang="en-US" smtClean="0"/>
              <a:pPr>
                <a:defRPr/>
              </a:pPr>
              <a:t>197</a:t>
            </a:fld>
            <a:endParaRPr lang="en-US"/>
          </a:p>
        </p:txBody>
      </p:sp>
    </p:spTree>
    <p:extLst>
      <p:ext uri="{BB962C8B-B14F-4D97-AF65-F5344CB8AC3E}">
        <p14:creationId xmlns:p14="http://schemas.microsoft.com/office/powerpoint/2010/main" val="3365671150"/>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Data is mounting on potential metabolic benefits in type 1 diabetes as well but more data is needed.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p>
          <a:p>
            <a:endParaRPr lang="en-US" dirty="0"/>
          </a:p>
        </p:txBody>
      </p:sp>
      <p:sp>
        <p:nvSpPr>
          <p:cNvPr id="4" name="Footer Placeholder 3"/>
          <p:cNvSpPr>
            <a:spLocks noGrp="1"/>
          </p:cNvSpPr>
          <p:nvPr>
            <p:ph type="ftr" sz="quarter" idx="4"/>
          </p:nvPr>
        </p:nvSpPr>
        <p:spPr/>
        <p:txBody>
          <a:bodyPr/>
          <a:lstStyle/>
          <a:p>
            <a:pPr>
              <a:defRPr/>
            </a:pPr>
            <a:r>
              <a:rPr lang="en-US"/>
              <a:t>Diabetes Educational Services© (530) 893 - 8635 </a:t>
            </a:r>
          </a:p>
        </p:txBody>
      </p:sp>
      <p:sp>
        <p:nvSpPr>
          <p:cNvPr id="5" name="Slide Number Placeholder 4"/>
          <p:cNvSpPr>
            <a:spLocks noGrp="1"/>
          </p:cNvSpPr>
          <p:nvPr>
            <p:ph type="sldNum" sz="quarter" idx="5"/>
          </p:nvPr>
        </p:nvSpPr>
        <p:spPr/>
        <p:txBody>
          <a:bodyPr/>
          <a:lstStyle/>
          <a:p>
            <a:pPr>
              <a:defRPr/>
            </a:pPr>
            <a:fld id="{C233B0E3-6876-4E53-9EE0-6ED1EFDF6740}" type="slidenum">
              <a:rPr lang="en-US" smtClean="0"/>
              <a:pPr>
                <a:defRPr/>
              </a:pPr>
              <a:t>198</a:t>
            </a:fld>
            <a:endParaRPr lang="en-US"/>
          </a:p>
        </p:txBody>
      </p:sp>
    </p:spTree>
    <p:extLst>
      <p:ext uri="{BB962C8B-B14F-4D97-AF65-F5344CB8AC3E}">
        <p14:creationId xmlns:p14="http://schemas.microsoft.com/office/powerpoint/2010/main" val="1120447671"/>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New this year the ADA calls out the importance of screening for malnutrition. </a:t>
            </a:r>
          </a:p>
          <a:p>
            <a:endParaRPr lang="en-US" dirty="0"/>
          </a:p>
          <a:p>
            <a:r>
              <a:rPr lang="en-US" dirty="0"/>
              <a:t>We frequently screen for malnutrition in individuals who are underweight or in hospital settings but starting BMI and desire for weight loss does to prevent malnutrition risk. </a:t>
            </a:r>
          </a:p>
          <a:p>
            <a:endParaRPr lang="en-US" dirty="0"/>
          </a:p>
          <a:p>
            <a:r>
              <a:rPr lang="en-US" dirty="0"/>
              <a:t>Individuals on incretin therapies or have had metabolic surgery and have experienced significant weight loss of &gt; 20% or more than 4 kg (or about 9 pounds) should be screened for malnutrition. (Simplified Nutritional appetite Questionaries and Malnutrition Universal Screening tool). </a:t>
            </a:r>
          </a:p>
        </p:txBody>
      </p:sp>
      <p:sp>
        <p:nvSpPr>
          <p:cNvPr id="4" name="Footer Placeholder 3"/>
          <p:cNvSpPr>
            <a:spLocks noGrp="1"/>
          </p:cNvSpPr>
          <p:nvPr>
            <p:ph type="ftr" sz="quarter" idx="4"/>
          </p:nvPr>
        </p:nvSpPr>
        <p:spPr/>
        <p:txBody>
          <a:bodyPr/>
          <a:lstStyle/>
          <a:p>
            <a:pPr>
              <a:defRPr/>
            </a:pPr>
            <a:r>
              <a:rPr lang="en-US"/>
              <a:t>Diabetes Educational Services© (530) 893 - 8635 </a:t>
            </a:r>
          </a:p>
        </p:txBody>
      </p:sp>
      <p:sp>
        <p:nvSpPr>
          <p:cNvPr id="5" name="Slide Number Placeholder 4"/>
          <p:cNvSpPr>
            <a:spLocks noGrp="1"/>
          </p:cNvSpPr>
          <p:nvPr>
            <p:ph type="sldNum" sz="quarter" idx="5"/>
          </p:nvPr>
        </p:nvSpPr>
        <p:spPr/>
        <p:txBody>
          <a:bodyPr/>
          <a:lstStyle/>
          <a:p>
            <a:pPr>
              <a:defRPr/>
            </a:pPr>
            <a:fld id="{C233B0E3-6876-4E53-9EE0-6ED1EFDF6740}" type="slidenum">
              <a:rPr lang="en-US" smtClean="0"/>
              <a:pPr>
                <a:defRPr/>
              </a:pPr>
              <a:t>199</a:t>
            </a:fld>
            <a:endParaRPr lang="en-US"/>
          </a:p>
        </p:txBody>
      </p:sp>
    </p:spTree>
    <p:extLst>
      <p:ext uri="{BB962C8B-B14F-4D97-AF65-F5344CB8AC3E}">
        <p14:creationId xmlns:p14="http://schemas.microsoft.com/office/powerpoint/2010/main" val="3288124173"/>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Image Placeholder 1"/>
          <p:cNvSpPr>
            <a:spLocks noGrp="1" noRot="1" noChangeAspect="1" noTextEdit="1"/>
          </p:cNvSpPr>
          <p:nvPr>
            <p:ph type="sldImg"/>
          </p:nvPr>
        </p:nvSpPr>
        <p:spPr>
          <a:ln/>
        </p:spPr>
      </p:sp>
      <p:sp>
        <p:nvSpPr>
          <p:cNvPr id="4710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4710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825" indent="-285702">
              <a:spcBef>
                <a:spcPct val="30000"/>
              </a:spcBef>
              <a:defRPr sz="1200">
                <a:solidFill>
                  <a:schemeClr val="tx1"/>
                </a:solidFill>
                <a:latin typeface="Times New Roman" panose="02020603050405020304" pitchFamily="18" charset="0"/>
              </a:defRPr>
            </a:lvl2pPr>
            <a:lvl3pPr marL="1142808" indent="-228562">
              <a:spcBef>
                <a:spcPct val="30000"/>
              </a:spcBef>
              <a:defRPr sz="1200">
                <a:solidFill>
                  <a:schemeClr val="tx1"/>
                </a:solidFill>
                <a:latin typeface="Times New Roman" panose="02020603050405020304" pitchFamily="18" charset="0"/>
              </a:defRPr>
            </a:lvl3pPr>
            <a:lvl4pPr marL="1599931" indent="-228562">
              <a:spcBef>
                <a:spcPct val="30000"/>
              </a:spcBef>
              <a:defRPr sz="1200">
                <a:solidFill>
                  <a:schemeClr val="tx1"/>
                </a:solidFill>
                <a:latin typeface="Times New Roman" panose="02020603050405020304" pitchFamily="18" charset="0"/>
              </a:defRPr>
            </a:lvl4pPr>
            <a:lvl5pPr marL="2057054" indent="-228562">
              <a:spcBef>
                <a:spcPct val="30000"/>
              </a:spcBef>
              <a:defRPr sz="1200">
                <a:solidFill>
                  <a:schemeClr val="tx1"/>
                </a:solidFill>
                <a:latin typeface="Times New Roman" panose="02020603050405020304" pitchFamily="18" charset="0"/>
              </a:defRPr>
            </a:lvl5pPr>
            <a:lvl6pPr marL="2514177" indent="-228562" eaLnBrk="0" fontAlgn="base" hangingPunct="0">
              <a:spcBef>
                <a:spcPct val="30000"/>
              </a:spcBef>
              <a:spcAft>
                <a:spcPct val="0"/>
              </a:spcAft>
              <a:defRPr sz="1200">
                <a:solidFill>
                  <a:schemeClr val="tx1"/>
                </a:solidFill>
                <a:latin typeface="Times New Roman" panose="02020603050405020304" pitchFamily="18" charset="0"/>
              </a:defRPr>
            </a:lvl6pPr>
            <a:lvl7pPr marL="2971300" indent="-228562" eaLnBrk="0" fontAlgn="base" hangingPunct="0">
              <a:spcBef>
                <a:spcPct val="30000"/>
              </a:spcBef>
              <a:spcAft>
                <a:spcPct val="0"/>
              </a:spcAft>
              <a:defRPr sz="1200">
                <a:solidFill>
                  <a:schemeClr val="tx1"/>
                </a:solidFill>
                <a:latin typeface="Times New Roman" panose="02020603050405020304" pitchFamily="18" charset="0"/>
              </a:defRPr>
            </a:lvl7pPr>
            <a:lvl8pPr marL="3428424" indent="-228562" eaLnBrk="0" fontAlgn="base" hangingPunct="0">
              <a:spcBef>
                <a:spcPct val="30000"/>
              </a:spcBef>
              <a:spcAft>
                <a:spcPct val="0"/>
              </a:spcAft>
              <a:defRPr sz="1200">
                <a:solidFill>
                  <a:schemeClr val="tx1"/>
                </a:solidFill>
                <a:latin typeface="Times New Roman" panose="02020603050405020304" pitchFamily="18" charset="0"/>
              </a:defRPr>
            </a:lvl8pPr>
            <a:lvl9pPr marL="3885546" indent="-228562" eaLnBrk="0" fontAlgn="base" hangingPunct="0">
              <a:spcBef>
                <a:spcPct val="30000"/>
              </a:spcBef>
              <a:spcAft>
                <a:spcPct val="0"/>
              </a:spcAft>
              <a:defRPr sz="1200">
                <a:solidFill>
                  <a:schemeClr val="tx1"/>
                </a:solidFill>
                <a:latin typeface="Times New Roman" panose="02020603050405020304" pitchFamily="18"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6A6CEB4-97F8-4A75-94F7-A300AC7324C4}" type="slidenum">
              <a:rPr kumimoji="0" 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200</a:t>
            </a:fld>
            <a:endParaRPr kumimoji="0" 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838196833"/>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p:cNvSpPr>
            <a:spLocks noGrp="1" noRot="1" noChangeAspect="1" noTextEdit="1"/>
          </p:cNvSpPr>
          <p:nvPr>
            <p:ph type="sldImg"/>
          </p:nvPr>
        </p:nvSpPr>
        <p:spPr>
          <a:ln/>
        </p:spPr>
      </p:sp>
      <p:sp>
        <p:nvSpPr>
          <p:cNvPr id="3072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3072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825" indent="-285702">
              <a:spcBef>
                <a:spcPct val="30000"/>
              </a:spcBef>
              <a:defRPr sz="1200">
                <a:solidFill>
                  <a:schemeClr val="tx1"/>
                </a:solidFill>
                <a:latin typeface="Times New Roman" panose="02020603050405020304" pitchFamily="18" charset="0"/>
              </a:defRPr>
            </a:lvl2pPr>
            <a:lvl3pPr marL="1142808" indent="-228562">
              <a:spcBef>
                <a:spcPct val="30000"/>
              </a:spcBef>
              <a:defRPr sz="1200">
                <a:solidFill>
                  <a:schemeClr val="tx1"/>
                </a:solidFill>
                <a:latin typeface="Times New Roman" panose="02020603050405020304" pitchFamily="18" charset="0"/>
              </a:defRPr>
            </a:lvl3pPr>
            <a:lvl4pPr marL="1599931" indent="-228562">
              <a:spcBef>
                <a:spcPct val="30000"/>
              </a:spcBef>
              <a:defRPr sz="1200">
                <a:solidFill>
                  <a:schemeClr val="tx1"/>
                </a:solidFill>
                <a:latin typeface="Times New Roman" panose="02020603050405020304" pitchFamily="18" charset="0"/>
              </a:defRPr>
            </a:lvl4pPr>
            <a:lvl5pPr marL="2057054" indent="-228562">
              <a:spcBef>
                <a:spcPct val="30000"/>
              </a:spcBef>
              <a:defRPr sz="1200">
                <a:solidFill>
                  <a:schemeClr val="tx1"/>
                </a:solidFill>
                <a:latin typeface="Times New Roman" panose="02020603050405020304" pitchFamily="18" charset="0"/>
              </a:defRPr>
            </a:lvl5pPr>
            <a:lvl6pPr marL="2514177" indent="-228562" eaLnBrk="0" fontAlgn="base" hangingPunct="0">
              <a:spcBef>
                <a:spcPct val="30000"/>
              </a:spcBef>
              <a:spcAft>
                <a:spcPct val="0"/>
              </a:spcAft>
              <a:defRPr sz="1200">
                <a:solidFill>
                  <a:schemeClr val="tx1"/>
                </a:solidFill>
                <a:latin typeface="Times New Roman" panose="02020603050405020304" pitchFamily="18" charset="0"/>
              </a:defRPr>
            </a:lvl6pPr>
            <a:lvl7pPr marL="2971300" indent="-228562" eaLnBrk="0" fontAlgn="base" hangingPunct="0">
              <a:spcBef>
                <a:spcPct val="30000"/>
              </a:spcBef>
              <a:spcAft>
                <a:spcPct val="0"/>
              </a:spcAft>
              <a:defRPr sz="1200">
                <a:solidFill>
                  <a:schemeClr val="tx1"/>
                </a:solidFill>
                <a:latin typeface="Times New Roman" panose="02020603050405020304" pitchFamily="18" charset="0"/>
              </a:defRPr>
            </a:lvl7pPr>
            <a:lvl8pPr marL="3428424" indent="-228562" eaLnBrk="0" fontAlgn="base" hangingPunct="0">
              <a:spcBef>
                <a:spcPct val="30000"/>
              </a:spcBef>
              <a:spcAft>
                <a:spcPct val="0"/>
              </a:spcAft>
              <a:defRPr sz="1200">
                <a:solidFill>
                  <a:schemeClr val="tx1"/>
                </a:solidFill>
                <a:latin typeface="Times New Roman" panose="02020603050405020304" pitchFamily="18" charset="0"/>
              </a:defRPr>
            </a:lvl8pPr>
            <a:lvl9pPr marL="3885546" indent="-228562" eaLnBrk="0" fontAlgn="base" hangingPunct="0">
              <a:spcBef>
                <a:spcPct val="30000"/>
              </a:spcBef>
              <a:spcAft>
                <a:spcPct val="0"/>
              </a:spcAft>
              <a:defRPr sz="1200">
                <a:solidFill>
                  <a:schemeClr val="tx1"/>
                </a:solidFill>
                <a:latin typeface="Times New Roman" panose="02020603050405020304" pitchFamily="18"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75C58D1-D772-4A24-8C1C-B1B97929B986}" type="slidenum">
              <a:rPr kumimoji="0" 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202</a:t>
            </a:fld>
            <a:endParaRPr kumimoji="0" 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249598140"/>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8" name="Slide Image Placeholder 1"/>
          <p:cNvSpPr>
            <a:spLocks noGrp="1" noRot="1" noChangeAspect="1" noTextEdit="1"/>
          </p:cNvSpPr>
          <p:nvPr>
            <p:ph type="sldImg"/>
          </p:nvPr>
        </p:nvSpPr>
        <p:spPr>
          <a:xfrm>
            <a:off x="1257300" y="720725"/>
            <a:ext cx="4800600" cy="3600450"/>
          </a:xfrm>
          <a:ln/>
        </p:spPr>
      </p:sp>
      <p:sp>
        <p:nvSpPr>
          <p:cNvPr id="229379"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333828" name="Footer Placeholder 3"/>
          <p:cNvSpPr>
            <a:spLocks noGrp="1"/>
          </p:cNvSpPr>
          <p:nvPr>
            <p:ph type="ftr" sz="quarter" idx="4"/>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830095" indent="-319267" eaLnBrk="0" hangingPunct="0">
              <a:defRPr>
                <a:solidFill>
                  <a:schemeClr val="tx1"/>
                </a:solidFill>
                <a:latin typeface="Arial" pitchFamily="34" charset="0"/>
              </a:defRPr>
            </a:lvl2pPr>
            <a:lvl3pPr marL="1277070" indent="-255413" eaLnBrk="0" hangingPunct="0">
              <a:defRPr>
                <a:solidFill>
                  <a:schemeClr val="tx1"/>
                </a:solidFill>
                <a:latin typeface="Arial" pitchFamily="34" charset="0"/>
              </a:defRPr>
            </a:lvl3pPr>
            <a:lvl4pPr marL="1787898" indent="-255413" eaLnBrk="0" hangingPunct="0">
              <a:defRPr>
                <a:solidFill>
                  <a:schemeClr val="tx1"/>
                </a:solidFill>
                <a:latin typeface="Arial" pitchFamily="34" charset="0"/>
              </a:defRPr>
            </a:lvl4pPr>
            <a:lvl5pPr marL="2298727" indent="-255413" eaLnBrk="0" hangingPunct="0">
              <a:defRPr>
                <a:solidFill>
                  <a:schemeClr val="tx1"/>
                </a:solidFill>
                <a:latin typeface="Arial" pitchFamily="34" charset="0"/>
              </a:defRPr>
            </a:lvl5pPr>
            <a:lvl6pPr marL="2809554" indent="-255413" eaLnBrk="0" fontAlgn="base" hangingPunct="0">
              <a:spcBef>
                <a:spcPct val="0"/>
              </a:spcBef>
              <a:spcAft>
                <a:spcPct val="0"/>
              </a:spcAft>
              <a:defRPr>
                <a:solidFill>
                  <a:schemeClr val="tx1"/>
                </a:solidFill>
                <a:latin typeface="Arial" pitchFamily="34" charset="0"/>
              </a:defRPr>
            </a:lvl6pPr>
            <a:lvl7pPr marL="3320383" indent="-255413" eaLnBrk="0" fontAlgn="base" hangingPunct="0">
              <a:spcBef>
                <a:spcPct val="0"/>
              </a:spcBef>
              <a:spcAft>
                <a:spcPct val="0"/>
              </a:spcAft>
              <a:defRPr>
                <a:solidFill>
                  <a:schemeClr val="tx1"/>
                </a:solidFill>
                <a:latin typeface="Arial" pitchFamily="34" charset="0"/>
              </a:defRPr>
            </a:lvl7pPr>
            <a:lvl8pPr marL="3831210" indent="-255413" eaLnBrk="0" fontAlgn="base" hangingPunct="0">
              <a:spcBef>
                <a:spcPct val="0"/>
              </a:spcBef>
              <a:spcAft>
                <a:spcPct val="0"/>
              </a:spcAft>
              <a:defRPr>
                <a:solidFill>
                  <a:schemeClr val="tx1"/>
                </a:solidFill>
                <a:latin typeface="Arial" pitchFamily="34" charset="0"/>
              </a:defRPr>
            </a:lvl8pPr>
            <a:lvl9pPr marL="4342038" indent="-255413" eaLnBrk="0" fontAlgn="base" hangingPunct="0">
              <a:spcBef>
                <a:spcPct val="0"/>
              </a:spcBef>
              <a:spcAft>
                <a:spcPct val="0"/>
              </a:spcAft>
              <a:defRPr>
                <a:solidFill>
                  <a:schemeClr val="tx1"/>
                </a:solidFill>
                <a:latin typeface="Arial" pitchFamily="34" charset="0"/>
              </a:defRPr>
            </a:lvl9pPr>
          </a:lstStyle>
          <a:p>
            <a:pPr>
              <a:defRPr/>
            </a:pPr>
            <a:r>
              <a:rPr lang="en-US">
                <a:latin typeface="Times New Roman" pitchFamily="18" charset="0"/>
              </a:rPr>
              <a:t>Diabetes Educational Services© (530) 893 - 8635 </a:t>
            </a:r>
          </a:p>
        </p:txBody>
      </p:sp>
      <p:sp>
        <p:nvSpPr>
          <p:cNvPr id="333829" name="Slide Number Placeholder 4"/>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830095" indent="-319267" eaLnBrk="0" hangingPunct="0">
              <a:defRPr>
                <a:solidFill>
                  <a:schemeClr val="tx1"/>
                </a:solidFill>
                <a:latin typeface="Arial" pitchFamily="34" charset="0"/>
              </a:defRPr>
            </a:lvl2pPr>
            <a:lvl3pPr marL="1277070" indent="-255413" eaLnBrk="0" hangingPunct="0">
              <a:defRPr>
                <a:solidFill>
                  <a:schemeClr val="tx1"/>
                </a:solidFill>
                <a:latin typeface="Arial" pitchFamily="34" charset="0"/>
              </a:defRPr>
            </a:lvl3pPr>
            <a:lvl4pPr marL="1787898" indent="-255413" eaLnBrk="0" hangingPunct="0">
              <a:defRPr>
                <a:solidFill>
                  <a:schemeClr val="tx1"/>
                </a:solidFill>
                <a:latin typeface="Arial" pitchFamily="34" charset="0"/>
              </a:defRPr>
            </a:lvl4pPr>
            <a:lvl5pPr marL="2298727" indent="-255413" eaLnBrk="0" hangingPunct="0">
              <a:defRPr>
                <a:solidFill>
                  <a:schemeClr val="tx1"/>
                </a:solidFill>
                <a:latin typeface="Arial" pitchFamily="34" charset="0"/>
              </a:defRPr>
            </a:lvl5pPr>
            <a:lvl6pPr marL="2809554" indent="-255413" eaLnBrk="0" fontAlgn="base" hangingPunct="0">
              <a:spcBef>
                <a:spcPct val="0"/>
              </a:spcBef>
              <a:spcAft>
                <a:spcPct val="0"/>
              </a:spcAft>
              <a:defRPr>
                <a:solidFill>
                  <a:schemeClr val="tx1"/>
                </a:solidFill>
                <a:latin typeface="Arial" pitchFamily="34" charset="0"/>
              </a:defRPr>
            </a:lvl6pPr>
            <a:lvl7pPr marL="3320383" indent="-255413" eaLnBrk="0" fontAlgn="base" hangingPunct="0">
              <a:spcBef>
                <a:spcPct val="0"/>
              </a:spcBef>
              <a:spcAft>
                <a:spcPct val="0"/>
              </a:spcAft>
              <a:defRPr>
                <a:solidFill>
                  <a:schemeClr val="tx1"/>
                </a:solidFill>
                <a:latin typeface="Arial" pitchFamily="34" charset="0"/>
              </a:defRPr>
            </a:lvl7pPr>
            <a:lvl8pPr marL="3831210" indent="-255413" eaLnBrk="0" fontAlgn="base" hangingPunct="0">
              <a:spcBef>
                <a:spcPct val="0"/>
              </a:spcBef>
              <a:spcAft>
                <a:spcPct val="0"/>
              </a:spcAft>
              <a:defRPr>
                <a:solidFill>
                  <a:schemeClr val="tx1"/>
                </a:solidFill>
                <a:latin typeface="Arial" pitchFamily="34" charset="0"/>
              </a:defRPr>
            </a:lvl8pPr>
            <a:lvl9pPr marL="4342038" indent="-255413" eaLnBrk="0" fontAlgn="base" hangingPunct="0">
              <a:spcBef>
                <a:spcPct val="0"/>
              </a:spcBef>
              <a:spcAft>
                <a:spcPct val="0"/>
              </a:spcAft>
              <a:defRPr>
                <a:solidFill>
                  <a:schemeClr val="tx1"/>
                </a:solidFill>
                <a:latin typeface="Arial" pitchFamily="34" charset="0"/>
              </a:defRPr>
            </a:lvl9pPr>
          </a:lstStyle>
          <a:p>
            <a:pPr>
              <a:defRPr/>
            </a:pPr>
            <a:fld id="{DEEDFCDA-724E-4BD7-B1B0-053D9862B4AF}" type="slidenum">
              <a:rPr lang="en-US" smtClean="0">
                <a:latin typeface="Times New Roman" pitchFamily="18" charset="0"/>
              </a:rPr>
              <a:pPr>
                <a:defRPr/>
              </a:pPr>
              <a:t>206</a:t>
            </a:fld>
            <a:endParaRPr lang="en-US">
              <a:latin typeface="Times New Roman" pitchFamily="18" charset="0"/>
            </a:endParaRPr>
          </a:p>
        </p:txBody>
      </p:sp>
    </p:spTree>
    <p:extLst>
      <p:ext uri="{BB962C8B-B14F-4D97-AF65-F5344CB8AC3E}">
        <p14:creationId xmlns:p14="http://schemas.microsoft.com/office/powerpoint/2010/main" val="13567359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B5E225C-EA32-49AA-BCE1-CBED354D9589}" type="slidenum">
              <a:rPr lang="en-US" smtClean="0"/>
              <a:t>19</a:t>
            </a:fld>
            <a:endParaRPr lang="en-US"/>
          </a:p>
        </p:txBody>
      </p:sp>
    </p:spTree>
    <p:extLst>
      <p:ext uri="{BB962C8B-B14F-4D97-AF65-F5344CB8AC3E}">
        <p14:creationId xmlns:p14="http://schemas.microsoft.com/office/powerpoint/2010/main" val="1136700129"/>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B5E225C-EA32-49AA-BCE1-CBED354D9589}" type="slidenum">
              <a:rPr lang="en-US" smtClean="0"/>
              <a:t>207</a:t>
            </a:fld>
            <a:endParaRPr lang="en-US"/>
          </a:p>
        </p:txBody>
      </p:sp>
    </p:spTree>
    <p:extLst>
      <p:ext uri="{BB962C8B-B14F-4D97-AF65-F5344CB8AC3E}">
        <p14:creationId xmlns:p14="http://schemas.microsoft.com/office/powerpoint/2010/main" val="3660934616"/>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you get to the insulin piece, please mention we will get into great detail about insulin in the pharmacotherapy module</a:t>
            </a:r>
          </a:p>
        </p:txBody>
      </p:sp>
      <p:sp>
        <p:nvSpPr>
          <p:cNvPr id="4" name="Slide Number Placeholder 3"/>
          <p:cNvSpPr>
            <a:spLocks noGrp="1"/>
          </p:cNvSpPr>
          <p:nvPr>
            <p:ph type="sldNum" sz="quarter" idx="5"/>
          </p:nvPr>
        </p:nvSpPr>
        <p:spPr/>
        <p:txBody>
          <a:bodyPr/>
          <a:lstStyle/>
          <a:p>
            <a:fld id="{E7E172E5-96F5-CE44-BBC6-663907FCDA17}" type="slidenum">
              <a:rPr lang="en-US" smtClean="0"/>
              <a:t>209</a:t>
            </a:fld>
            <a:endParaRPr lang="en-US"/>
          </a:p>
        </p:txBody>
      </p:sp>
    </p:spTree>
    <p:extLst>
      <p:ext uri="{BB962C8B-B14F-4D97-AF65-F5344CB8AC3E}">
        <p14:creationId xmlns:p14="http://schemas.microsoft.com/office/powerpoint/2010/main" val="3292811160"/>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B5E225C-EA32-49AA-BCE1-CBED354D9589}" type="slidenum">
              <a:rPr lang="en-US" smtClean="0"/>
              <a:t>212</a:t>
            </a:fld>
            <a:endParaRPr lang="en-US"/>
          </a:p>
        </p:txBody>
      </p:sp>
    </p:spTree>
    <p:extLst>
      <p:ext uri="{BB962C8B-B14F-4D97-AF65-F5344CB8AC3E}">
        <p14:creationId xmlns:p14="http://schemas.microsoft.com/office/powerpoint/2010/main" val="196950520"/>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B5E225C-EA32-49AA-BCE1-CBED354D9589}" type="slidenum">
              <a:rPr lang="en-US" smtClean="0"/>
              <a:t>213</a:t>
            </a:fld>
            <a:endParaRPr lang="en-US"/>
          </a:p>
        </p:txBody>
      </p:sp>
    </p:spTree>
    <p:extLst>
      <p:ext uri="{BB962C8B-B14F-4D97-AF65-F5344CB8AC3E}">
        <p14:creationId xmlns:p14="http://schemas.microsoft.com/office/powerpoint/2010/main" val="2014765729"/>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B5E225C-EA32-49AA-BCE1-CBED354D9589}" type="slidenum">
              <a:rPr lang="en-US" smtClean="0"/>
              <a:t>215</a:t>
            </a:fld>
            <a:endParaRPr lang="en-US"/>
          </a:p>
        </p:txBody>
      </p:sp>
    </p:spTree>
    <p:extLst>
      <p:ext uri="{BB962C8B-B14F-4D97-AF65-F5344CB8AC3E}">
        <p14:creationId xmlns:p14="http://schemas.microsoft.com/office/powerpoint/2010/main" val="553301038"/>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p:cNvSpPr>
            <a:spLocks noGrp="1" noRot="1" noChangeAspect="1" noTextEdit="1"/>
          </p:cNvSpPr>
          <p:nvPr>
            <p:ph type="sldImg"/>
          </p:nvPr>
        </p:nvSpPr>
        <p:spPr>
          <a:ln/>
        </p:spPr>
      </p:sp>
      <p:sp>
        <p:nvSpPr>
          <p:cNvPr id="5120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5120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825" indent="-285702">
              <a:spcBef>
                <a:spcPct val="30000"/>
              </a:spcBef>
              <a:defRPr sz="1200">
                <a:solidFill>
                  <a:schemeClr val="tx1"/>
                </a:solidFill>
                <a:latin typeface="Times New Roman" panose="02020603050405020304" pitchFamily="18" charset="0"/>
              </a:defRPr>
            </a:lvl2pPr>
            <a:lvl3pPr marL="1142808" indent="-228562">
              <a:spcBef>
                <a:spcPct val="30000"/>
              </a:spcBef>
              <a:defRPr sz="1200">
                <a:solidFill>
                  <a:schemeClr val="tx1"/>
                </a:solidFill>
                <a:latin typeface="Times New Roman" panose="02020603050405020304" pitchFamily="18" charset="0"/>
              </a:defRPr>
            </a:lvl3pPr>
            <a:lvl4pPr marL="1599931" indent="-228562">
              <a:spcBef>
                <a:spcPct val="30000"/>
              </a:spcBef>
              <a:defRPr sz="1200">
                <a:solidFill>
                  <a:schemeClr val="tx1"/>
                </a:solidFill>
                <a:latin typeface="Times New Roman" panose="02020603050405020304" pitchFamily="18" charset="0"/>
              </a:defRPr>
            </a:lvl4pPr>
            <a:lvl5pPr marL="2057054" indent="-228562">
              <a:spcBef>
                <a:spcPct val="30000"/>
              </a:spcBef>
              <a:defRPr sz="1200">
                <a:solidFill>
                  <a:schemeClr val="tx1"/>
                </a:solidFill>
                <a:latin typeface="Times New Roman" panose="02020603050405020304" pitchFamily="18" charset="0"/>
              </a:defRPr>
            </a:lvl5pPr>
            <a:lvl6pPr marL="2514177" indent="-228562" eaLnBrk="0" fontAlgn="base" hangingPunct="0">
              <a:spcBef>
                <a:spcPct val="30000"/>
              </a:spcBef>
              <a:spcAft>
                <a:spcPct val="0"/>
              </a:spcAft>
              <a:defRPr sz="1200">
                <a:solidFill>
                  <a:schemeClr val="tx1"/>
                </a:solidFill>
                <a:latin typeface="Times New Roman" panose="02020603050405020304" pitchFamily="18" charset="0"/>
              </a:defRPr>
            </a:lvl6pPr>
            <a:lvl7pPr marL="2971300" indent="-228562" eaLnBrk="0" fontAlgn="base" hangingPunct="0">
              <a:spcBef>
                <a:spcPct val="30000"/>
              </a:spcBef>
              <a:spcAft>
                <a:spcPct val="0"/>
              </a:spcAft>
              <a:defRPr sz="1200">
                <a:solidFill>
                  <a:schemeClr val="tx1"/>
                </a:solidFill>
                <a:latin typeface="Times New Roman" panose="02020603050405020304" pitchFamily="18" charset="0"/>
              </a:defRPr>
            </a:lvl7pPr>
            <a:lvl8pPr marL="3428424" indent="-228562" eaLnBrk="0" fontAlgn="base" hangingPunct="0">
              <a:spcBef>
                <a:spcPct val="30000"/>
              </a:spcBef>
              <a:spcAft>
                <a:spcPct val="0"/>
              </a:spcAft>
              <a:defRPr sz="1200">
                <a:solidFill>
                  <a:schemeClr val="tx1"/>
                </a:solidFill>
                <a:latin typeface="Times New Roman" panose="02020603050405020304" pitchFamily="18" charset="0"/>
              </a:defRPr>
            </a:lvl8pPr>
            <a:lvl9pPr marL="3885546" indent="-228562" eaLnBrk="0" fontAlgn="base" hangingPunct="0">
              <a:spcBef>
                <a:spcPct val="30000"/>
              </a:spcBef>
              <a:spcAft>
                <a:spcPct val="0"/>
              </a:spcAft>
              <a:defRPr sz="1200">
                <a:solidFill>
                  <a:schemeClr val="tx1"/>
                </a:solidFill>
                <a:latin typeface="Times New Roman" panose="02020603050405020304" pitchFamily="18"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F2FA6A9-4C9A-478E-AA9E-F1BA7A13DE79}" type="slidenum">
              <a:rPr kumimoji="0" 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220</a:t>
            </a:fld>
            <a:endParaRPr kumimoji="0" 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3822976999"/>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Image Placeholder 1"/>
          <p:cNvSpPr>
            <a:spLocks noGrp="1" noRot="1" noChangeAspect="1" noTextEdit="1"/>
          </p:cNvSpPr>
          <p:nvPr>
            <p:ph type="sldImg"/>
          </p:nvPr>
        </p:nvSpPr>
        <p:spPr>
          <a:ln/>
        </p:spPr>
      </p:sp>
      <p:sp>
        <p:nvSpPr>
          <p:cNvPr id="5529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5530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825" indent="-285702">
              <a:spcBef>
                <a:spcPct val="30000"/>
              </a:spcBef>
              <a:defRPr sz="1200">
                <a:solidFill>
                  <a:schemeClr val="tx1"/>
                </a:solidFill>
                <a:latin typeface="Times New Roman" panose="02020603050405020304" pitchFamily="18" charset="0"/>
              </a:defRPr>
            </a:lvl2pPr>
            <a:lvl3pPr marL="1142808" indent="-228562">
              <a:spcBef>
                <a:spcPct val="30000"/>
              </a:spcBef>
              <a:defRPr sz="1200">
                <a:solidFill>
                  <a:schemeClr val="tx1"/>
                </a:solidFill>
                <a:latin typeface="Times New Roman" panose="02020603050405020304" pitchFamily="18" charset="0"/>
              </a:defRPr>
            </a:lvl3pPr>
            <a:lvl4pPr marL="1599931" indent="-228562">
              <a:spcBef>
                <a:spcPct val="30000"/>
              </a:spcBef>
              <a:defRPr sz="1200">
                <a:solidFill>
                  <a:schemeClr val="tx1"/>
                </a:solidFill>
                <a:latin typeface="Times New Roman" panose="02020603050405020304" pitchFamily="18" charset="0"/>
              </a:defRPr>
            </a:lvl4pPr>
            <a:lvl5pPr marL="2057054" indent="-228562">
              <a:spcBef>
                <a:spcPct val="30000"/>
              </a:spcBef>
              <a:defRPr sz="1200">
                <a:solidFill>
                  <a:schemeClr val="tx1"/>
                </a:solidFill>
                <a:latin typeface="Times New Roman" panose="02020603050405020304" pitchFamily="18" charset="0"/>
              </a:defRPr>
            </a:lvl5pPr>
            <a:lvl6pPr marL="2514177" indent="-228562" eaLnBrk="0" fontAlgn="base" hangingPunct="0">
              <a:spcBef>
                <a:spcPct val="30000"/>
              </a:spcBef>
              <a:spcAft>
                <a:spcPct val="0"/>
              </a:spcAft>
              <a:defRPr sz="1200">
                <a:solidFill>
                  <a:schemeClr val="tx1"/>
                </a:solidFill>
                <a:latin typeface="Times New Roman" panose="02020603050405020304" pitchFamily="18" charset="0"/>
              </a:defRPr>
            </a:lvl6pPr>
            <a:lvl7pPr marL="2971300" indent="-228562" eaLnBrk="0" fontAlgn="base" hangingPunct="0">
              <a:spcBef>
                <a:spcPct val="30000"/>
              </a:spcBef>
              <a:spcAft>
                <a:spcPct val="0"/>
              </a:spcAft>
              <a:defRPr sz="1200">
                <a:solidFill>
                  <a:schemeClr val="tx1"/>
                </a:solidFill>
                <a:latin typeface="Times New Roman" panose="02020603050405020304" pitchFamily="18" charset="0"/>
              </a:defRPr>
            </a:lvl7pPr>
            <a:lvl8pPr marL="3428424" indent="-228562" eaLnBrk="0" fontAlgn="base" hangingPunct="0">
              <a:spcBef>
                <a:spcPct val="30000"/>
              </a:spcBef>
              <a:spcAft>
                <a:spcPct val="0"/>
              </a:spcAft>
              <a:defRPr sz="1200">
                <a:solidFill>
                  <a:schemeClr val="tx1"/>
                </a:solidFill>
                <a:latin typeface="Times New Roman" panose="02020603050405020304" pitchFamily="18" charset="0"/>
              </a:defRPr>
            </a:lvl8pPr>
            <a:lvl9pPr marL="3885546" indent="-228562" eaLnBrk="0" fontAlgn="base" hangingPunct="0">
              <a:spcBef>
                <a:spcPct val="30000"/>
              </a:spcBef>
              <a:spcAft>
                <a:spcPct val="0"/>
              </a:spcAft>
              <a:defRPr sz="1200">
                <a:solidFill>
                  <a:schemeClr val="tx1"/>
                </a:solidFill>
                <a:latin typeface="Times New Roman" panose="02020603050405020304" pitchFamily="18"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6511DD2-452B-4D14-B5EA-73E3C88200EA}" type="slidenum">
              <a:rPr kumimoji="0" 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221</a:t>
            </a:fld>
            <a:endParaRPr kumimoji="0" 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80150583"/>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0000"/>
              </a:lnSpc>
            </a:pPr>
            <a:r>
              <a:rPr lang="en-US" sz="3200" dirty="0"/>
              <a:t>Someone who is positive for celiac should be referred to a dietitian for food selection and label reading, as treatment for celiac disease is a lifetime gluten-free diet.</a:t>
            </a:r>
          </a:p>
          <a:p>
            <a:pPr lvl="1">
              <a:lnSpc>
                <a:spcPct val="100000"/>
              </a:lnSpc>
            </a:pPr>
            <a:r>
              <a:rPr lang="en-US" sz="3000" dirty="0"/>
              <a:t>That means eliminate all wheat and the related grains of rye, barley and triticale (</a:t>
            </a:r>
            <a:r>
              <a:rPr lang="en-US" sz="4400" dirty="0" err="1"/>
              <a:t>tri·tuh·kay·lee</a:t>
            </a:r>
            <a:r>
              <a:rPr lang="en-US" sz="4400" dirty="0"/>
              <a:t>), which is a hybrid of wheat and rye. </a:t>
            </a:r>
            <a:endParaRPr lang="en-US" sz="3000" dirty="0"/>
          </a:p>
          <a:p>
            <a:pPr lvl="1">
              <a:lnSpc>
                <a:spcPct val="100000"/>
              </a:lnSpc>
            </a:pPr>
            <a:r>
              <a:rPr lang="en-US" sz="3000" dirty="0"/>
              <a:t>We want to be cautious with oats – which are naturally gluten free but may be contaminated </a:t>
            </a:r>
          </a:p>
          <a:p>
            <a:pPr lvl="1">
              <a:lnSpc>
                <a:spcPct val="100000"/>
              </a:lnSpc>
            </a:pPr>
            <a:endParaRPr lang="en-US" sz="3000" dirty="0">
              <a:highlight>
                <a:srgbClr val="FFFF00"/>
              </a:highlight>
            </a:endParaRPr>
          </a:p>
          <a:p>
            <a:pPr lvl="1">
              <a:lnSpc>
                <a:spcPct val="100000"/>
              </a:lnSpc>
            </a:pPr>
            <a:r>
              <a:rPr lang="en-US" sz="3000" dirty="0">
                <a:highlight>
                  <a:srgbClr val="FFFF00"/>
                </a:highlight>
              </a:rPr>
              <a:t>A tip is to remember “BROW” – Barley, Rye, (some) Oats, Wheat</a:t>
            </a:r>
          </a:p>
          <a:p>
            <a:pPr>
              <a:lnSpc>
                <a:spcPct val="100000"/>
              </a:lnSpc>
            </a:pPr>
            <a:endParaRPr lang="en-US" sz="3200" dirty="0"/>
          </a:p>
          <a:p>
            <a:pPr>
              <a:lnSpc>
                <a:spcPct val="100000"/>
              </a:lnSpc>
            </a:pPr>
            <a:r>
              <a:rPr lang="en-US" sz="3200" dirty="0"/>
              <a:t>2022 - S215</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50840C3-ED71-476B-B764-DBAF20803A39}" type="slidenum">
              <a:rPr kumimoji="0" lang="en-US" sz="1300" b="0"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222</a:t>
            </a:fld>
            <a:endParaRPr kumimoji="0" lang="en-US" sz="13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2781655428"/>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EE9022-0424-DB24-1693-AEC256F8AB09}"/>
            </a:ext>
          </a:extLst>
        </p:cNvPr>
        <p:cNvGrpSpPr/>
        <p:nvPr/>
      </p:nvGrpSpPr>
      <p:grpSpPr>
        <a:xfrm>
          <a:off x="0" y="0"/>
          <a:ext cx="0" cy="0"/>
          <a:chOff x="0" y="0"/>
          <a:chExt cx="0" cy="0"/>
        </a:xfrm>
      </p:grpSpPr>
      <p:sp>
        <p:nvSpPr>
          <p:cNvPr id="223234" name="Slide Image Placeholder 1">
            <a:extLst>
              <a:ext uri="{FF2B5EF4-FFF2-40B4-BE49-F238E27FC236}">
                <a16:creationId xmlns:a16="http://schemas.microsoft.com/office/drawing/2014/main" id="{DEE17977-1CE2-3302-D759-5D541AD675C7}"/>
              </a:ext>
            </a:extLst>
          </p:cNvPr>
          <p:cNvSpPr>
            <a:spLocks noGrp="1" noRot="1" noChangeAspect="1" noTextEdit="1"/>
          </p:cNvSpPr>
          <p:nvPr>
            <p:ph type="sldImg"/>
          </p:nvPr>
        </p:nvSpPr>
        <p:spPr>
          <a:xfrm>
            <a:off x="1181100" y="698500"/>
            <a:ext cx="4648200" cy="3486150"/>
          </a:xfrm>
          <a:ln/>
        </p:spPr>
      </p:sp>
      <p:sp>
        <p:nvSpPr>
          <p:cNvPr id="223235" name="Notes Placeholder 2">
            <a:extLst>
              <a:ext uri="{FF2B5EF4-FFF2-40B4-BE49-F238E27FC236}">
                <a16:creationId xmlns:a16="http://schemas.microsoft.com/office/drawing/2014/main" id="{146FC4E3-503A-A6B5-B9EA-44684AD229D3}"/>
              </a:ext>
            </a:extLst>
          </p:cNvPr>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22212" name="Footer Placeholder 3">
            <a:extLst>
              <a:ext uri="{FF2B5EF4-FFF2-40B4-BE49-F238E27FC236}">
                <a16:creationId xmlns:a16="http://schemas.microsoft.com/office/drawing/2014/main" id="{8734D43F-FF6B-D885-EB4A-E827AFC40617}"/>
              </a:ext>
            </a:extLst>
          </p:cNvPr>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a:ln>
                  <a:noFill/>
                </a:ln>
                <a:solidFill>
                  <a:prstClr val="black"/>
                </a:solidFill>
                <a:effectLst/>
                <a:uLnTx/>
                <a:uFillTx/>
                <a:latin typeface="Calibri"/>
                <a:ea typeface="+mn-ea"/>
                <a:cs typeface="+mn-cs"/>
              </a:rPr>
              <a:t>Diabetes Educational Services© (530) 893 - 8635 </a:t>
            </a:r>
          </a:p>
        </p:txBody>
      </p:sp>
      <p:sp>
        <p:nvSpPr>
          <p:cNvPr id="222213" name="Slide Number Placeholder 4">
            <a:extLst>
              <a:ext uri="{FF2B5EF4-FFF2-40B4-BE49-F238E27FC236}">
                <a16:creationId xmlns:a16="http://schemas.microsoft.com/office/drawing/2014/main" id="{E41AB7F1-3D5E-790F-9777-A1C309ECF243}"/>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77292CC-70A0-46DC-9EF0-5BD2639FB8E3}"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228</a:t>
            </a:fld>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44556800"/>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AC2E29-D7D0-83BD-35E5-D6D3ADBA195E}"/>
            </a:ext>
          </a:extLst>
        </p:cNvPr>
        <p:cNvGrpSpPr/>
        <p:nvPr/>
      </p:nvGrpSpPr>
      <p:grpSpPr>
        <a:xfrm>
          <a:off x="0" y="0"/>
          <a:ext cx="0" cy="0"/>
          <a:chOff x="0" y="0"/>
          <a:chExt cx="0" cy="0"/>
        </a:xfrm>
      </p:grpSpPr>
      <p:sp>
        <p:nvSpPr>
          <p:cNvPr id="224258" name="Slide Image Placeholder 1">
            <a:extLst>
              <a:ext uri="{FF2B5EF4-FFF2-40B4-BE49-F238E27FC236}">
                <a16:creationId xmlns:a16="http://schemas.microsoft.com/office/drawing/2014/main" id="{D0591BB8-E014-AEA9-F155-DD040952E205}"/>
              </a:ext>
            </a:extLst>
          </p:cNvPr>
          <p:cNvSpPr>
            <a:spLocks noGrp="1" noRot="1" noChangeAspect="1" noTextEdit="1"/>
          </p:cNvSpPr>
          <p:nvPr>
            <p:ph type="sldImg"/>
          </p:nvPr>
        </p:nvSpPr>
        <p:spPr>
          <a:xfrm>
            <a:off x="1181100" y="698500"/>
            <a:ext cx="4648200" cy="3486150"/>
          </a:xfrm>
          <a:ln/>
        </p:spPr>
      </p:sp>
      <p:sp>
        <p:nvSpPr>
          <p:cNvPr id="224259" name="Notes Placeholder 2">
            <a:extLst>
              <a:ext uri="{FF2B5EF4-FFF2-40B4-BE49-F238E27FC236}">
                <a16:creationId xmlns:a16="http://schemas.microsoft.com/office/drawing/2014/main" id="{17FF9028-0754-7C2B-F454-1C41CABD615A}"/>
              </a:ext>
            </a:extLst>
          </p:cNvPr>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23236" name="Footer Placeholder 3">
            <a:extLst>
              <a:ext uri="{FF2B5EF4-FFF2-40B4-BE49-F238E27FC236}">
                <a16:creationId xmlns:a16="http://schemas.microsoft.com/office/drawing/2014/main" id="{D94C2EF2-D3DB-96F2-677A-9FCD2CBD37D5}"/>
              </a:ext>
            </a:extLst>
          </p:cNvPr>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a:ln>
                  <a:noFill/>
                </a:ln>
                <a:solidFill>
                  <a:prstClr val="black"/>
                </a:solidFill>
                <a:effectLst/>
                <a:uLnTx/>
                <a:uFillTx/>
                <a:latin typeface="Calibri"/>
                <a:ea typeface="+mn-ea"/>
                <a:cs typeface="+mn-cs"/>
              </a:rPr>
              <a:t>Diabetes Educational Services© (530) 893 - 8635 </a:t>
            </a:r>
          </a:p>
        </p:txBody>
      </p:sp>
      <p:sp>
        <p:nvSpPr>
          <p:cNvPr id="223237" name="Slide Number Placeholder 4">
            <a:extLst>
              <a:ext uri="{FF2B5EF4-FFF2-40B4-BE49-F238E27FC236}">
                <a16:creationId xmlns:a16="http://schemas.microsoft.com/office/drawing/2014/main" id="{E29BCFAD-E9B5-F655-B7A1-FADF213681EB}"/>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434FEC4-4AB8-4515-A16C-2FD066E78920}"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229</a:t>
            </a:fld>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3372928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B5E225C-EA32-49AA-BCE1-CBED354D9589}" type="slidenum">
              <a:rPr lang="en-US" smtClean="0"/>
              <a:t>20</a:t>
            </a:fld>
            <a:endParaRPr lang="en-US"/>
          </a:p>
        </p:txBody>
      </p:sp>
    </p:spTree>
    <p:extLst>
      <p:ext uri="{BB962C8B-B14F-4D97-AF65-F5344CB8AC3E}">
        <p14:creationId xmlns:p14="http://schemas.microsoft.com/office/powerpoint/2010/main" val="4169183820"/>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0317CF-93E7-114D-434A-B1F008574D72}"/>
            </a:ext>
          </a:extLst>
        </p:cNvPr>
        <p:cNvGrpSpPr/>
        <p:nvPr/>
      </p:nvGrpSpPr>
      <p:grpSpPr>
        <a:xfrm>
          <a:off x="0" y="0"/>
          <a:ext cx="0" cy="0"/>
          <a:chOff x="0" y="0"/>
          <a:chExt cx="0" cy="0"/>
        </a:xfrm>
      </p:grpSpPr>
      <p:sp>
        <p:nvSpPr>
          <p:cNvPr id="347138" name="Slide Image Placeholder 1">
            <a:extLst>
              <a:ext uri="{FF2B5EF4-FFF2-40B4-BE49-F238E27FC236}">
                <a16:creationId xmlns:a16="http://schemas.microsoft.com/office/drawing/2014/main" id="{0C7DF220-8341-263A-FA81-67E3CA100F73}"/>
              </a:ext>
            </a:extLst>
          </p:cNvPr>
          <p:cNvSpPr>
            <a:spLocks noGrp="1" noRot="1" noChangeAspect="1" noTextEdit="1"/>
          </p:cNvSpPr>
          <p:nvPr>
            <p:ph type="sldImg"/>
          </p:nvPr>
        </p:nvSpPr>
        <p:spPr>
          <a:xfrm>
            <a:off x="1195388" y="693738"/>
            <a:ext cx="4619625" cy="3463925"/>
          </a:xfrm>
          <a:ln/>
        </p:spPr>
      </p:sp>
      <p:sp>
        <p:nvSpPr>
          <p:cNvPr id="347139" name="Notes Placeholder 2">
            <a:extLst>
              <a:ext uri="{FF2B5EF4-FFF2-40B4-BE49-F238E27FC236}">
                <a16:creationId xmlns:a16="http://schemas.microsoft.com/office/drawing/2014/main" id="{5CD303FE-1CCB-47D4-2556-D0312EA724D6}"/>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
        <p:nvSpPr>
          <p:cNvPr id="347140" name="Slide Number Placeholder 3">
            <a:extLst>
              <a:ext uri="{FF2B5EF4-FFF2-40B4-BE49-F238E27FC236}">
                <a16:creationId xmlns:a16="http://schemas.microsoft.com/office/drawing/2014/main" id="{08C1A2E5-E838-F800-3E3B-8472AFFFB83B}"/>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500">
                <a:solidFill>
                  <a:schemeClr val="tx1"/>
                </a:solidFill>
                <a:latin typeface="Times New Roman" pitchFamily="18" charset="0"/>
              </a:defRPr>
            </a:lvl1pPr>
            <a:lvl2pPr marL="785257" indent="-302021" eaLnBrk="0" hangingPunct="0">
              <a:defRPr sz="2500">
                <a:solidFill>
                  <a:schemeClr val="tx1"/>
                </a:solidFill>
                <a:latin typeface="Times New Roman" pitchFamily="18" charset="0"/>
              </a:defRPr>
            </a:lvl2pPr>
            <a:lvl3pPr marL="1208088" indent="-241617" eaLnBrk="0" hangingPunct="0">
              <a:defRPr sz="2500">
                <a:solidFill>
                  <a:schemeClr val="tx1"/>
                </a:solidFill>
                <a:latin typeface="Times New Roman" pitchFamily="18" charset="0"/>
              </a:defRPr>
            </a:lvl3pPr>
            <a:lvl4pPr marL="1691323" indent="-241617" eaLnBrk="0" hangingPunct="0">
              <a:defRPr sz="2500">
                <a:solidFill>
                  <a:schemeClr val="tx1"/>
                </a:solidFill>
                <a:latin typeface="Times New Roman" pitchFamily="18" charset="0"/>
              </a:defRPr>
            </a:lvl4pPr>
            <a:lvl5pPr marL="2174559" indent="-241617" eaLnBrk="0" hangingPunct="0">
              <a:defRPr sz="2500">
                <a:solidFill>
                  <a:schemeClr val="tx1"/>
                </a:solidFill>
                <a:latin typeface="Times New Roman" pitchFamily="18" charset="0"/>
              </a:defRPr>
            </a:lvl5pPr>
            <a:lvl6pPr marL="2657795" indent="-241617" eaLnBrk="0" fontAlgn="base" hangingPunct="0">
              <a:spcBef>
                <a:spcPct val="0"/>
              </a:spcBef>
              <a:spcAft>
                <a:spcPct val="0"/>
              </a:spcAft>
              <a:defRPr sz="2500">
                <a:solidFill>
                  <a:schemeClr val="tx1"/>
                </a:solidFill>
                <a:latin typeface="Times New Roman" pitchFamily="18" charset="0"/>
              </a:defRPr>
            </a:lvl6pPr>
            <a:lvl7pPr marL="3141029" indent="-241617" eaLnBrk="0" fontAlgn="base" hangingPunct="0">
              <a:spcBef>
                <a:spcPct val="0"/>
              </a:spcBef>
              <a:spcAft>
                <a:spcPct val="0"/>
              </a:spcAft>
              <a:defRPr sz="2500">
                <a:solidFill>
                  <a:schemeClr val="tx1"/>
                </a:solidFill>
                <a:latin typeface="Times New Roman" pitchFamily="18" charset="0"/>
              </a:defRPr>
            </a:lvl7pPr>
            <a:lvl8pPr marL="3624265" indent="-241617" eaLnBrk="0" fontAlgn="base" hangingPunct="0">
              <a:spcBef>
                <a:spcPct val="0"/>
              </a:spcBef>
              <a:spcAft>
                <a:spcPct val="0"/>
              </a:spcAft>
              <a:defRPr sz="2500">
                <a:solidFill>
                  <a:schemeClr val="tx1"/>
                </a:solidFill>
                <a:latin typeface="Times New Roman" pitchFamily="18" charset="0"/>
              </a:defRPr>
            </a:lvl8pPr>
            <a:lvl9pPr marL="4107501" indent="-241617" eaLnBrk="0" fontAlgn="base" hangingPunct="0">
              <a:spcBef>
                <a:spcPct val="0"/>
              </a:spcBef>
              <a:spcAft>
                <a:spcPct val="0"/>
              </a:spcAft>
              <a:defRPr sz="2500">
                <a:solidFill>
                  <a:schemeClr val="tx1"/>
                </a:solidFill>
                <a:latin typeface="Times New Roman" pitchFamily="18"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4FD18A8D-4CB8-4216-8806-4EFCBDE2DB7F}" type="slidenum">
              <a:rPr kumimoji="0" lang="en-US" sz="1300" b="0" i="0" u="none" strike="noStrike" kern="1200" cap="none" spc="0" normalizeH="0" baseline="0" noProof="0">
                <a:ln>
                  <a:noFill/>
                </a:ln>
                <a:solidFill>
                  <a:prstClr val="black"/>
                </a:solidFill>
                <a:effectLst/>
                <a:uLnTx/>
                <a:uFillTx/>
                <a:latin typeface="Times New Roman"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230</a:t>
            </a:fld>
            <a:endParaRPr kumimoji="0" lang="en-US" sz="1300" b="0" i="0" u="none" strike="noStrike" kern="1200" cap="none" spc="0" normalizeH="0" baseline="0" noProof="0">
              <a:ln>
                <a:noFill/>
              </a:ln>
              <a:solidFill>
                <a:prstClr val="black"/>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3669258440"/>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B5E225C-EA32-49AA-BCE1-CBED354D9589}" type="slidenum">
              <a:rPr lang="en-US" smtClean="0"/>
              <a:t>235</a:t>
            </a:fld>
            <a:endParaRPr lang="en-US"/>
          </a:p>
        </p:txBody>
      </p:sp>
    </p:spTree>
    <p:extLst>
      <p:ext uri="{BB962C8B-B14F-4D97-AF65-F5344CB8AC3E}">
        <p14:creationId xmlns:p14="http://schemas.microsoft.com/office/powerpoint/2010/main" val="1839997986"/>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B54172-0204-CD91-F380-04F25A8B83C5}"/>
            </a:ext>
          </a:extLst>
        </p:cNvPr>
        <p:cNvGrpSpPr/>
        <p:nvPr/>
      </p:nvGrpSpPr>
      <p:grpSpPr>
        <a:xfrm>
          <a:off x="0" y="0"/>
          <a:ext cx="0" cy="0"/>
          <a:chOff x="0" y="0"/>
          <a:chExt cx="0" cy="0"/>
        </a:xfrm>
      </p:grpSpPr>
      <p:sp>
        <p:nvSpPr>
          <p:cNvPr id="259074" name="Slide Image Placeholder 1">
            <a:extLst>
              <a:ext uri="{FF2B5EF4-FFF2-40B4-BE49-F238E27FC236}">
                <a16:creationId xmlns:a16="http://schemas.microsoft.com/office/drawing/2014/main" id="{7E8B706A-A818-49B5-9ABC-207751AF7473}"/>
              </a:ext>
            </a:extLst>
          </p:cNvPr>
          <p:cNvSpPr>
            <a:spLocks noGrp="1" noRot="1" noChangeAspect="1" noTextEdit="1"/>
          </p:cNvSpPr>
          <p:nvPr>
            <p:ph type="sldImg"/>
          </p:nvPr>
        </p:nvSpPr>
        <p:spPr>
          <a:ln/>
        </p:spPr>
      </p:sp>
      <p:sp>
        <p:nvSpPr>
          <p:cNvPr id="259075" name="Notes Placeholder 2">
            <a:extLst>
              <a:ext uri="{FF2B5EF4-FFF2-40B4-BE49-F238E27FC236}">
                <a16:creationId xmlns:a16="http://schemas.microsoft.com/office/drawing/2014/main" id="{F0663B06-3536-F3C0-1A82-6054BE524197}"/>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
        <p:nvSpPr>
          <p:cNvPr id="259076" name="Slide Number Placeholder 3">
            <a:extLst>
              <a:ext uri="{FF2B5EF4-FFF2-40B4-BE49-F238E27FC236}">
                <a16:creationId xmlns:a16="http://schemas.microsoft.com/office/drawing/2014/main" id="{66B4F7CA-0C99-5C57-B187-24C66FDDFF34}"/>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94273" indent="-305739">
              <a:spcBef>
                <a:spcPct val="30000"/>
              </a:spcBef>
              <a:defRPr sz="1200">
                <a:solidFill>
                  <a:schemeClr val="tx1"/>
                </a:solidFill>
                <a:latin typeface="Times New Roman" panose="02020603050405020304" pitchFamily="18" charset="0"/>
              </a:defRPr>
            </a:lvl2pPr>
            <a:lvl3pPr marL="1222953" indent="-244268">
              <a:spcBef>
                <a:spcPct val="30000"/>
              </a:spcBef>
              <a:defRPr sz="1200">
                <a:solidFill>
                  <a:schemeClr val="tx1"/>
                </a:solidFill>
                <a:latin typeface="Times New Roman" panose="02020603050405020304" pitchFamily="18" charset="0"/>
              </a:defRPr>
            </a:lvl3pPr>
            <a:lvl4pPr marL="1713105" indent="-244268">
              <a:spcBef>
                <a:spcPct val="30000"/>
              </a:spcBef>
              <a:defRPr sz="1200">
                <a:solidFill>
                  <a:schemeClr val="tx1"/>
                </a:solidFill>
                <a:latin typeface="Times New Roman" panose="02020603050405020304" pitchFamily="18" charset="0"/>
              </a:defRPr>
            </a:lvl4pPr>
            <a:lvl5pPr marL="2203256" indent="-244268">
              <a:spcBef>
                <a:spcPct val="30000"/>
              </a:spcBef>
              <a:defRPr sz="1200">
                <a:solidFill>
                  <a:schemeClr val="tx1"/>
                </a:solidFill>
                <a:latin typeface="Times New Roman" panose="02020603050405020304" pitchFamily="18" charset="0"/>
              </a:defRPr>
            </a:lvl5pPr>
            <a:lvl6pPr marL="2669143" indent="-244268" eaLnBrk="0" fontAlgn="base" hangingPunct="0">
              <a:spcBef>
                <a:spcPct val="30000"/>
              </a:spcBef>
              <a:spcAft>
                <a:spcPct val="0"/>
              </a:spcAft>
              <a:defRPr sz="1200">
                <a:solidFill>
                  <a:schemeClr val="tx1"/>
                </a:solidFill>
                <a:latin typeface="Times New Roman" panose="02020603050405020304" pitchFamily="18" charset="0"/>
              </a:defRPr>
            </a:lvl6pPr>
            <a:lvl7pPr marL="3135030" indent="-244268" eaLnBrk="0" fontAlgn="base" hangingPunct="0">
              <a:spcBef>
                <a:spcPct val="30000"/>
              </a:spcBef>
              <a:spcAft>
                <a:spcPct val="0"/>
              </a:spcAft>
              <a:defRPr sz="1200">
                <a:solidFill>
                  <a:schemeClr val="tx1"/>
                </a:solidFill>
                <a:latin typeface="Times New Roman" panose="02020603050405020304" pitchFamily="18" charset="0"/>
              </a:defRPr>
            </a:lvl7pPr>
            <a:lvl8pPr marL="3600917" indent="-244268" eaLnBrk="0" fontAlgn="base" hangingPunct="0">
              <a:spcBef>
                <a:spcPct val="30000"/>
              </a:spcBef>
              <a:spcAft>
                <a:spcPct val="0"/>
              </a:spcAft>
              <a:defRPr sz="1200">
                <a:solidFill>
                  <a:schemeClr val="tx1"/>
                </a:solidFill>
                <a:latin typeface="Times New Roman" panose="02020603050405020304" pitchFamily="18" charset="0"/>
              </a:defRPr>
            </a:lvl8pPr>
            <a:lvl9pPr marL="4066804" indent="-24426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66519809-4251-41EF-9A38-0DBBB8D05EA6}" type="slidenum">
              <a:rPr lang="en-US" sz="1300"/>
              <a:pPr>
                <a:spcBef>
                  <a:spcPct val="0"/>
                </a:spcBef>
              </a:pPr>
              <a:t>239</a:t>
            </a:fld>
            <a:endParaRPr lang="en-US" sz="1300"/>
          </a:p>
        </p:txBody>
      </p:sp>
    </p:spTree>
    <p:extLst>
      <p:ext uri="{BB962C8B-B14F-4D97-AF65-F5344CB8AC3E}">
        <p14:creationId xmlns:p14="http://schemas.microsoft.com/office/powerpoint/2010/main" val="1706198073"/>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4" name="Slide Image Placeholder 1"/>
          <p:cNvSpPr>
            <a:spLocks noGrp="1" noRot="1" noChangeAspect="1" noTextEdit="1"/>
          </p:cNvSpPr>
          <p:nvPr>
            <p:ph type="sldImg"/>
          </p:nvPr>
        </p:nvSpPr>
        <p:spPr>
          <a:xfrm>
            <a:off x="1143000" y="685800"/>
            <a:ext cx="4572000" cy="3429000"/>
          </a:xfrm>
          <a:ln/>
        </p:spPr>
      </p:sp>
      <p:sp>
        <p:nvSpPr>
          <p:cNvPr id="264195"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64196"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02738" indent="-270283">
              <a:defRPr>
                <a:solidFill>
                  <a:schemeClr val="tx1"/>
                </a:solidFill>
                <a:latin typeface="Arial" panose="020B0604020202020204" pitchFamily="34" charset="0"/>
              </a:defRPr>
            </a:lvl2pPr>
            <a:lvl3pPr marL="1081135" indent="-216227">
              <a:defRPr>
                <a:solidFill>
                  <a:schemeClr val="tx1"/>
                </a:solidFill>
                <a:latin typeface="Arial" panose="020B0604020202020204" pitchFamily="34" charset="0"/>
              </a:defRPr>
            </a:lvl3pPr>
            <a:lvl4pPr marL="1513590" indent="-216227">
              <a:defRPr>
                <a:solidFill>
                  <a:schemeClr val="tx1"/>
                </a:solidFill>
                <a:latin typeface="Arial" panose="020B0604020202020204" pitchFamily="34" charset="0"/>
              </a:defRPr>
            </a:lvl4pPr>
            <a:lvl5pPr marL="1946044" indent="-216227">
              <a:defRPr>
                <a:solidFill>
                  <a:schemeClr val="tx1"/>
                </a:solidFill>
                <a:latin typeface="Arial" panose="020B0604020202020204" pitchFamily="34" charset="0"/>
              </a:defRPr>
            </a:lvl5pPr>
            <a:lvl6pPr marL="2378498" indent="-216227" eaLnBrk="0" fontAlgn="base" hangingPunct="0">
              <a:spcBef>
                <a:spcPct val="0"/>
              </a:spcBef>
              <a:spcAft>
                <a:spcPct val="0"/>
              </a:spcAft>
              <a:defRPr>
                <a:solidFill>
                  <a:schemeClr val="tx1"/>
                </a:solidFill>
                <a:latin typeface="Arial" panose="020B0604020202020204" pitchFamily="34" charset="0"/>
              </a:defRPr>
            </a:lvl6pPr>
            <a:lvl7pPr marL="2810952" indent="-216227" eaLnBrk="0" fontAlgn="base" hangingPunct="0">
              <a:spcBef>
                <a:spcPct val="0"/>
              </a:spcBef>
              <a:spcAft>
                <a:spcPct val="0"/>
              </a:spcAft>
              <a:defRPr>
                <a:solidFill>
                  <a:schemeClr val="tx1"/>
                </a:solidFill>
                <a:latin typeface="Arial" panose="020B0604020202020204" pitchFamily="34" charset="0"/>
              </a:defRPr>
            </a:lvl7pPr>
            <a:lvl8pPr marL="3243406" indent="-216227" eaLnBrk="0" fontAlgn="base" hangingPunct="0">
              <a:spcBef>
                <a:spcPct val="0"/>
              </a:spcBef>
              <a:spcAft>
                <a:spcPct val="0"/>
              </a:spcAft>
              <a:defRPr>
                <a:solidFill>
                  <a:schemeClr val="tx1"/>
                </a:solidFill>
                <a:latin typeface="Arial" panose="020B0604020202020204" pitchFamily="34" charset="0"/>
              </a:defRPr>
            </a:lvl8pPr>
            <a:lvl9pPr marL="3675860" indent="-216227" eaLnBrk="0" fontAlgn="base" hangingPunct="0">
              <a:spcBef>
                <a:spcPct val="0"/>
              </a:spcBef>
              <a:spcAft>
                <a:spcPct val="0"/>
              </a:spcAft>
              <a:defRPr>
                <a:solidFill>
                  <a:schemeClr val="tx1"/>
                </a:solidFill>
                <a:latin typeface="Arial" panose="020B0604020202020204" pitchFamily="34" charset="0"/>
              </a:defRPr>
            </a:lvl9pPr>
          </a:lstStyle>
          <a:p>
            <a:r>
              <a:rPr lang="en-US">
                <a:latin typeface="Times New Roman" panose="02020603050405020304" pitchFamily="18" charset="0"/>
              </a:rPr>
              <a:t>Diabetes Educational Services© (530) 893 - 8635 </a:t>
            </a:r>
          </a:p>
        </p:txBody>
      </p:sp>
      <p:sp>
        <p:nvSpPr>
          <p:cNvPr id="264197"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02738" indent="-270283">
              <a:defRPr>
                <a:solidFill>
                  <a:schemeClr val="tx1"/>
                </a:solidFill>
                <a:latin typeface="Arial" panose="020B0604020202020204" pitchFamily="34" charset="0"/>
              </a:defRPr>
            </a:lvl2pPr>
            <a:lvl3pPr marL="1081135" indent="-216227">
              <a:defRPr>
                <a:solidFill>
                  <a:schemeClr val="tx1"/>
                </a:solidFill>
                <a:latin typeface="Arial" panose="020B0604020202020204" pitchFamily="34" charset="0"/>
              </a:defRPr>
            </a:lvl3pPr>
            <a:lvl4pPr marL="1513590" indent="-216227">
              <a:defRPr>
                <a:solidFill>
                  <a:schemeClr val="tx1"/>
                </a:solidFill>
                <a:latin typeface="Arial" panose="020B0604020202020204" pitchFamily="34" charset="0"/>
              </a:defRPr>
            </a:lvl4pPr>
            <a:lvl5pPr marL="1946044" indent="-216227">
              <a:defRPr>
                <a:solidFill>
                  <a:schemeClr val="tx1"/>
                </a:solidFill>
                <a:latin typeface="Arial" panose="020B0604020202020204" pitchFamily="34" charset="0"/>
              </a:defRPr>
            </a:lvl5pPr>
            <a:lvl6pPr marL="2378498" indent="-216227" eaLnBrk="0" fontAlgn="base" hangingPunct="0">
              <a:spcBef>
                <a:spcPct val="0"/>
              </a:spcBef>
              <a:spcAft>
                <a:spcPct val="0"/>
              </a:spcAft>
              <a:defRPr>
                <a:solidFill>
                  <a:schemeClr val="tx1"/>
                </a:solidFill>
                <a:latin typeface="Arial" panose="020B0604020202020204" pitchFamily="34" charset="0"/>
              </a:defRPr>
            </a:lvl6pPr>
            <a:lvl7pPr marL="2810952" indent="-216227" eaLnBrk="0" fontAlgn="base" hangingPunct="0">
              <a:spcBef>
                <a:spcPct val="0"/>
              </a:spcBef>
              <a:spcAft>
                <a:spcPct val="0"/>
              </a:spcAft>
              <a:defRPr>
                <a:solidFill>
                  <a:schemeClr val="tx1"/>
                </a:solidFill>
                <a:latin typeface="Arial" panose="020B0604020202020204" pitchFamily="34" charset="0"/>
              </a:defRPr>
            </a:lvl7pPr>
            <a:lvl8pPr marL="3243406" indent="-216227" eaLnBrk="0" fontAlgn="base" hangingPunct="0">
              <a:spcBef>
                <a:spcPct val="0"/>
              </a:spcBef>
              <a:spcAft>
                <a:spcPct val="0"/>
              </a:spcAft>
              <a:defRPr>
                <a:solidFill>
                  <a:schemeClr val="tx1"/>
                </a:solidFill>
                <a:latin typeface="Arial" panose="020B0604020202020204" pitchFamily="34" charset="0"/>
              </a:defRPr>
            </a:lvl8pPr>
            <a:lvl9pPr marL="3675860" indent="-216227" eaLnBrk="0" fontAlgn="base" hangingPunct="0">
              <a:spcBef>
                <a:spcPct val="0"/>
              </a:spcBef>
              <a:spcAft>
                <a:spcPct val="0"/>
              </a:spcAft>
              <a:defRPr>
                <a:solidFill>
                  <a:schemeClr val="tx1"/>
                </a:solidFill>
                <a:latin typeface="Arial" panose="020B0604020202020204" pitchFamily="34" charset="0"/>
              </a:defRPr>
            </a:lvl9pPr>
          </a:lstStyle>
          <a:p>
            <a:fld id="{0DB4D74C-9B85-4DFD-9115-E1F2E713A514}" type="slidenum">
              <a:rPr lang="en-US">
                <a:latin typeface="Times New Roman" panose="02020603050405020304" pitchFamily="18" charset="0"/>
              </a:rPr>
              <a:pPr/>
              <a:t>242</a:t>
            </a:fld>
            <a:endParaRPr lang="en-US">
              <a:latin typeface="Times New Roman" panose="02020603050405020304" pitchFamily="18" charset="0"/>
            </a:endParaRPr>
          </a:p>
        </p:txBody>
      </p:sp>
    </p:spTree>
    <p:extLst>
      <p:ext uri="{BB962C8B-B14F-4D97-AF65-F5344CB8AC3E}">
        <p14:creationId xmlns:p14="http://schemas.microsoft.com/office/powerpoint/2010/main" val="116605154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4.png"/><Relationship Id="rId4" Type="http://schemas.microsoft.com/office/2007/relationships/hdphoto" Target="../media/hdphoto1.wdp"/></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 Id="rId5" Type="http://schemas.openxmlformats.org/officeDocument/2006/relationships/image" Target="../media/image4.png"/><Relationship Id="rId4" Type="http://schemas.microsoft.com/office/2007/relationships/hdphoto" Target="../media/hdphoto1.wdp"/></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 Id="rId5" Type="http://schemas.openxmlformats.org/officeDocument/2006/relationships/image" Target="../media/image4.png"/><Relationship Id="rId4" Type="http://schemas.microsoft.com/office/2007/relationships/hdphoto" Target="../media/hdphoto1.wdp"/></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 Id="rId5" Type="http://schemas.openxmlformats.org/officeDocument/2006/relationships/image" Target="../media/image4.png"/><Relationship Id="rId4" Type="http://schemas.microsoft.com/office/2007/relationships/hdphoto" Target="../media/hdphoto1.wdp"/></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 Id="rId5" Type="http://schemas.openxmlformats.org/officeDocument/2006/relationships/image" Target="../media/image4.png"/><Relationship Id="rId4" Type="http://schemas.microsoft.com/office/2007/relationships/hdphoto" Target="../media/hdphoto1.wdp"/></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 Id="rId5" Type="http://schemas.openxmlformats.org/officeDocument/2006/relationships/image" Target="../media/image4.png"/><Relationship Id="rId4" Type="http://schemas.microsoft.com/office/2007/relationships/hdphoto" Target="../media/hdphoto1.wdp"/></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4.png"/><Relationship Id="rId4" Type="http://schemas.microsoft.com/office/2007/relationships/hdphoto" Target="../media/hdphoto1.wdp"/></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hemeOverride" Target="../theme/themeOverride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3.xml"/><Relationship Id="rId4" Type="http://schemas.openxmlformats.org/officeDocument/2006/relationships/image" Target="../media/image4.png"/></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Master" Target="../slideMasters/slideMaster3.xml"/><Relationship Id="rId1" Type="http://schemas.openxmlformats.org/officeDocument/2006/relationships/themeOverride" Target="../theme/themeOverride2.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3.xml"/><Relationship Id="rId4" Type="http://schemas.openxmlformats.org/officeDocument/2006/relationships/image" Target="../media/image10.png"/></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4.xml"/><Relationship Id="rId4" Type="http://schemas.openxmlformats.org/officeDocument/2006/relationships/image" Target="../media/image4.png"/></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hemeOverride" Target="../theme/themeOverride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4.xml"/><Relationship Id="rId4" Type="http://schemas.openxmlformats.org/officeDocument/2006/relationships/image" Target="../media/image4.png"/></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Master" Target="../slideMasters/slideMaster4.xml"/><Relationship Id="rId1" Type="http://schemas.openxmlformats.org/officeDocument/2006/relationships/themeOverride" Target="../theme/themeOverride4.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4.xml"/><Relationship Id="rId4" Type="http://schemas.openxmlformats.org/officeDocument/2006/relationships/image" Target="../media/image10.png"/></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5.xml"/><Relationship Id="rId5" Type="http://schemas.openxmlformats.org/officeDocument/2006/relationships/image" Target="../media/image4.png"/><Relationship Id="rId4" Type="http://schemas.microsoft.com/office/2007/relationships/hdphoto" Target="../media/hdphoto1.wdp"/></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5.xml"/><Relationship Id="rId5" Type="http://schemas.openxmlformats.org/officeDocument/2006/relationships/image" Target="../media/image4.png"/><Relationship Id="rId4" Type="http://schemas.microsoft.com/office/2007/relationships/hdphoto" Target="../media/hdphoto1.wdp"/></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5.xml"/><Relationship Id="rId5" Type="http://schemas.openxmlformats.org/officeDocument/2006/relationships/image" Target="../media/image4.png"/><Relationship Id="rId4" Type="http://schemas.microsoft.com/office/2007/relationships/hdphoto" Target="../media/hdphoto1.wdp"/></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5.xml"/><Relationship Id="rId5" Type="http://schemas.openxmlformats.org/officeDocument/2006/relationships/image" Target="../media/image4.png"/><Relationship Id="rId4" Type="http://schemas.microsoft.com/office/2007/relationships/hdphoto" Target="../media/hdphoto1.wdp"/></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5.xml"/><Relationship Id="rId5" Type="http://schemas.openxmlformats.org/officeDocument/2006/relationships/image" Target="../media/image4.png"/><Relationship Id="rId4" Type="http://schemas.microsoft.com/office/2007/relationships/hdphoto" Target="../media/hdphoto1.wdp"/></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jpeg"/><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6.xml"/><Relationship Id="rId4" Type="http://schemas.openxmlformats.org/officeDocument/2006/relationships/image" Target="../media/image4.png"/></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4.png"/><Relationship Id="rId4" Type="http://schemas.microsoft.com/office/2007/relationships/hdphoto" Target="../media/hdphoto1.wdp"/></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6.xml"/><Relationship Id="rId5" Type="http://schemas.openxmlformats.org/officeDocument/2006/relationships/image" Target="../media/image4.png"/><Relationship Id="rId4" Type="http://schemas.microsoft.com/office/2007/relationships/hdphoto" Target="../media/hdphoto1.wdp"/></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6.xml"/><Relationship Id="rId5" Type="http://schemas.openxmlformats.org/officeDocument/2006/relationships/image" Target="../media/image4.png"/><Relationship Id="rId4" Type="http://schemas.microsoft.com/office/2007/relationships/hdphoto" Target="../media/hdphoto1.wdp"/></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6.xml"/><Relationship Id="rId5" Type="http://schemas.openxmlformats.org/officeDocument/2006/relationships/image" Target="../media/image4.png"/><Relationship Id="rId4" Type="http://schemas.microsoft.com/office/2007/relationships/hdphoto" Target="../media/hdphoto1.wdp"/></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1219200" y="3352800"/>
            <a:ext cx="6858000" cy="1524000"/>
          </a:xfrm>
          <a:noFill/>
        </p:spPr>
        <p:txBody>
          <a:bodyPr anchor="t" anchorCtr="0">
            <a:normAutofit/>
          </a:bodyPr>
          <a:lstStyle>
            <a:lvl1pPr algn="r">
              <a:defRPr sz="3300">
                <a:solidFill>
                  <a:schemeClr val="tx1"/>
                </a:solidFill>
              </a:defRPr>
            </a:lvl1pPr>
          </a:lstStyle>
          <a:p>
            <a:r>
              <a:rPr kumimoji="0" lang="en-US" dirty="0"/>
              <a:t>Click to edit Master title style</a:t>
            </a:r>
          </a:p>
        </p:txBody>
      </p:sp>
      <p:sp>
        <p:nvSpPr>
          <p:cNvPr id="9" name="Subtitle 8"/>
          <p:cNvSpPr>
            <a:spLocks noGrp="1"/>
          </p:cNvSpPr>
          <p:nvPr>
            <p:ph type="subTitle" idx="1"/>
          </p:nvPr>
        </p:nvSpPr>
        <p:spPr>
          <a:xfrm>
            <a:off x="1219200" y="5124450"/>
            <a:ext cx="6858000" cy="533400"/>
          </a:xfrm>
        </p:spPr>
        <p:txBody>
          <a:bodyPr>
            <a:noAutofit/>
          </a:bodyPr>
          <a:lstStyle>
            <a:lvl1pPr marL="0" indent="0" algn="r">
              <a:buNone/>
              <a:defRPr sz="2400">
                <a:solidFill>
                  <a:schemeClr val="tx1"/>
                </a:solidFill>
                <a:latin typeface="Calibri" panose="020F0502020204030204" pitchFamily="34" charset="0"/>
                <a:ea typeface="+mj-ea"/>
                <a:cs typeface="+mj-cs"/>
              </a:defRPr>
            </a:lvl1pPr>
            <a:lvl2pPr marL="342892" indent="0" algn="ctr">
              <a:buNone/>
            </a:lvl2pPr>
            <a:lvl3pPr marL="685783" indent="0" algn="ctr">
              <a:buNone/>
            </a:lvl3pPr>
            <a:lvl4pPr marL="1028675" indent="0" algn="ctr">
              <a:buNone/>
            </a:lvl4pPr>
            <a:lvl5pPr marL="1371566" indent="0" algn="ctr">
              <a:buNone/>
            </a:lvl5pPr>
            <a:lvl6pPr marL="1714457" indent="0" algn="ctr">
              <a:buNone/>
            </a:lvl6pPr>
            <a:lvl7pPr marL="2057348" indent="0" algn="ctr">
              <a:buNone/>
            </a:lvl7pPr>
            <a:lvl8pPr marL="2400240" indent="0" algn="ctr">
              <a:buNone/>
            </a:lvl8pPr>
            <a:lvl9pPr marL="2743132" indent="0" algn="ctr">
              <a:buNone/>
            </a:lvl9pPr>
          </a:lstStyle>
          <a:p>
            <a:r>
              <a:rPr kumimoji="0" lang="en-US" dirty="0"/>
              <a:t>Click to edit Master subtitle style</a:t>
            </a:r>
          </a:p>
        </p:txBody>
      </p:sp>
      <p:sp>
        <p:nvSpPr>
          <p:cNvPr id="21" name="Rectangle 20"/>
          <p:cNvSpPr/>
          <p:nvPr/>
        </p:nvSpPr>
        <p:spPr>
          <a:xfrm>
            <a:off x="904875" y="3276606"/>
            <a:ext cx="7315200" cy="1651635"/>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350"/>
          </a:p>
        </p:txBody>
      </p:sp>
      <p:sp>
        <p:nvSpPr>
          <p:cNvPr id="22" name="Rectangle 21"/>
          <p:cNvSpPr/>
          <p:nvPr/>
        </p:nvSpPr>
        <p:spPr>
          <a:xfrm>
            <a:off x="904875" y="3276606"/>
            <a:ext cx="228600" cy="1651635"/>
          </a:xfrm>
          <a:prstGeom prst="rect">
            <a:avLst/>
          </a:prstGeom>
          <a:solidFill>
            <a:srgbClr val="5E3886"/>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350"/>
          </a:p>
        </p:txBody>
      </p:sp>
      <p:sp>
        <p:nvSpPr>
          <p:cNvPr id="32" name="Rectangle 31"/>
          <p:cNvSpPr/>
          <p:nvPr/>
        </p:nvSpPr>
        <p:spPr>
          <a:xfrm>
            <a:off x="914400" y="5048250"/>
            <a:ext cx="228600" cy="685800"/>
          </a:xfrm>
          <a:prstGeom prst="rect">
            <a:avLst/>
          </a:prstGeom>
          <a:solidFill>
            <a:srgbClr val="B1D45A"/>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350"/>
          </a:p>
        </p:txBody>
      </p:sp>
    </p:spTree>
    <p:extLst>
      <p:ext uri="{BB962C8B-B14F-4D97-AF65-F5344CB8AC3E}">
        <p14:creationId xmlns:p14="http://schemas.microsoft.com/office/powerpoint/2010/main" val="3090184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40582039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0.xml><?xml version="1.0" encoding="utf-8"?>
<p:sldLayout xmlns:a="http://schemas.openxmlformats.org/drawingml/2006/main" xmlns:r="http://schemas.openxmlformats.org/officeDocument/2006/relationships" xmlns:p="http://schemas.openxmlformats.org/presentationml/2006/main" showMasterSp="0"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able Placeholder 2"/>
          <p:cNvSpPr>
            <a:spLocks noGrp="1"/>
          </p:cNvSpPr>
          <p:nvPr>
            <p:ph type="tbl" idx="1"/>
          </p:nvPr>
        </p:nvSpPr>
        <p:spPr>
          <a:xfrm>
            <a:off x="457200" y="1600200"/>
            <a:ext cx="8229600" cy="4533900"/>
          </a:xfrm>
        </p:spPr>
        <p:txBody>
          <a:bodyPr/>
          <a:lstStyle/>
          <a:p>
            <a:pPr lvl="0"/>
            <a:endParaRPr lang="en-US" noProof="0"/>
          </a:p>
        </p:txBody>
      </p:sp>
      <p:sp>
        <p:nvSpPr>
          <p:cNvPr id="4" name="Rectangle 218"/>
          <p:cNvSpPr>
            <a:spLocks noGrp="1" noChangeArrowheads="1"/>
          </p:cNvSpPr>
          <p:nvPr>
            <p:ph type="sldNum" sz="quarter" idx="10"/>
          </p:nvPr>
        </p:nvSpPr>
        <p:spPr>
          <a:xfrm>
            <a:off x="6251448" y="6556248"/>
            <a:ext cx="588336" cy="228600"/>
          </a:xfrm>
          <a:prstGeom prst="rect">
            <a:avLst/>
          </a:prstGeom>
        </p:spPr>
        <p:txBody>
          <a:bodyPr/>
          <a:lstStyle>
            <a:lvl1pPr>
              <a:defRPr/>
            </a:lvl1pPr>
          </a:lstStyle>
          <a:p>
            <a:pPr>
              <a:defRPr/>
            </a:pPr>
            <a:fld id="{58C7E323-D131-4E3A-9E2F-77C209BD0B77}" type="slidenum">
              <a:rPr lang="en-US"/>
              <a:pPr>
                <a:defRPr/>
              </a:pPr>
              <a:t>‹#›</a:t>
            </a:fld>
            <a:endParaRPr lang="en-US"/>
          </a:p>
        </p:txBody>
      </p:sp>
      <p:sp>
        <p:nvSpPr>
          <p:cNvPr id="5" name="Rectangle 219"/>
          <p:cNvSpPr>
            <a:spLocks noGrp="1" noChangeArrowheads="1"/>
          </p:cNvSpPr>
          <p:nvPr>
            <p:ph type="dt" sz="half" idx="11"/>
          </p:nvPr>
        </p:nvSpPr>
        <p:spPr>
          <a:xfrm>
            <a:off x="457200" y="6243638"/>
            <a:ext cx="2133600" cy="457200"/>
          </a:xfrm>
          <a:prstGeom prst="rect">
            <a:avLst/>
          </a:prstGeom>
        </p:spPr>
        <p:txBody>
          <a:bodyPr/>
          <a:lstStyle>
            <a:lvl1pPr>
              <a:defRPr>
                <a:latin typeface="Arial" charset="0"/>
              </a:defRPr>
            </a:lvl1pPr>
          </a:lstStyle>
          <a:p>
            <a:pPr>
              <a:defRPr/>
            </a:pPr>
            <a:endParaRPr lang="en-US"/>
          </a:p>
        </p:txBody>
      </p:sp>
    </p:spTree>
    <p:extLst>
      <p:ext uri="{BB962C8B-B14F-4D97-AF65-F5344CB8AC3E}">
        <p14:creationId xmlns:p14="http://schemas.microsoft.com/office/powerpoint/2010/main" val="1233387204"/>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04800"/>
            <a:ext cx="7772400" cy="1143000"/>
          </a:xfrm>
        </p:spPr>
        <p:txBody>
          <a:bodyPr/>
          <a:lstStyle/>
          <a:p>
            <a:r>
              <a:rPr lang="en-US"/>
              <a:t>Click to edit Master title style</a:t>
            </a:r>
          </a:p>
        </p:txBody>
      </p:sp>
      <p:sp>
        <p:nvSpPr>
          <p:cNvPr id="3" name="ClipArt Placeholder 2"/>
          <p:cNvSpPr>
            <a:spLocks noGrp="1"/>
          </p:cNvSpPr>
          <p:nvPr>
            <p:ph type="clipArt" sz="half" idx="1"/>
          </p:nvPr>
        </p:nvSpPr>
        <p:spPr>
          <a:xfrm>
            <a:off x="914400" y="1752600"/>
            <a:ext cx="3810000" cy="4800600"/>
          </a:xfrm>
        </p:spPr>
        <p:txBody>
          <a:bodyPr/>
          <a:lstStyle/>
          <a:p>
            <a:pPr lvl="0"/>
            <a:r>
              <a:rPr lang="en-US" noProof="0"/>
              <a:t>Click icon to add clip art</a:t>
            </a:r>
          </a:p>
        </p:txBody>
      </p:sp>
      <p:sp>
        <p:nvSpPr>
          <p:cNvPr id="4" name="Text Placeholder 3"/>
          <p:cNvSpPr>
            <a:spLocks noGrp="1"/>
          </p:cNvSpPr>
          <p:nvPr>
            <p:ph type="body" sz="half" idx="2"/>
          </p:nvPr>
        </p:nvSpPr>
        <p:spPr>
          <a:xfrm>
            <a:off x="4876800" y="1752600"/>
            <a:ext cx="3810000" cy="4800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59714473"/>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838200" y="304800"/>
            <a:ext cx="7772400" cy="1143000"/>
          </a:xfrm>
        </p:spPr>
        <p:txBody>
          <a:bodyPr/>
          <a:lstStyle/>
          <a:p>
            <a:r>
              <a:rPr lang="en-US"/>
              <a:t>Click to edit Master title style</a:t>
            </a:r>
          </a:p>
        </p:txBody>
      </p:sp>
      <p:sp>
        <p:nvSpPr>
          <p:cNvPr id="3" name="Chart Placeholder 2"/>
          <p:cNvSpPr>
            <a:spLocks noGrp="1"/>
          </p:cNvSpPr>
          <p:nvPr>
            <p:ph type="chart" idx="1"/>
          </p:nvPr>
        </p:nvSpPr>
        <p:spPr>
          <a:xfrm>
            <a:off x="914400" y="1752600"/>
            <a:ext cx="7772400" cy="4800600"/>
          </a:xfrm>
        </p:spPr>
        <p:txBody>
          <a:bodyPr/>
          <a:lstStyle/>
          <a:p>
            <a:pPr lvl="0"/>
            <a:r>
              <a:rPr lang="en-US" noProof="0"/>
              <a:t>Click icon to add chart</a:t>
            </a:r>
          </a:p>
        </p:txBody>
      </p:sp>
    </p:spTree>
    <p:extLst>
      <p:ext uri="{BB962C8B-B14F-4D97-AF65-F5344CB8AC3E}">
        <p14:creationId xmlns:p14="http://schemas.microsoft.com/office/powerpoint/2010/main" val="35897410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4"/>
            <a:ext cx="2057400" cy="5851525"/>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914400" y="274644"/>
            <a:ext cx="5562600" cy="5851525"/>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9" name="Straight Connector 8"/>
          <p:cNvSpPr>
            <a:spLocks noChangeShapeType="1"/>
          </p:cNvSpPr>
          <p:nvPr/>
        </p:nvSpPr>
        <p:spPr bwMode="auto">
          <a:xfrm rot="5400000">
            <a:off x="3629607" y="3201952"/>
            <a:ext cx="585216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68580" tIns="34290" rIns="68580" bIns="34290" anchor="t" compatLnSpc="1"/>
          <a:lstStyle/>
          <a:p>
            <a:endParaRPr kumimoji="0" lang="en-US" sz="1350"/>
          </a:p>
        </p:txBody>
      </p:sp>
      <p:pic>
        <p:nvPicPr>
          <p:cNvPr id="16"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rot="5400000">
            <a:off x="-2417348" y="2963339"/>
            <a:ext cx="5853141"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2"/>
          <p:cNvPicPr>
            <a:picLocks noChangeAspect="1" noChangeArrowheads="1"/>
          </p:cNvPicPr>
          <p:nvPr userDrawn="1"/>
        </p:nvPicPr>
        <p:blipFill>
          <a:blip r:embed="rId3" cstate="print">
            <a:clrChange>
              <a:clrFrom>
                <a:srgbClr val="BFBFBF"/>
              </a:clrFrom>
              <a:clrTo>
                <a:srgbClr val="BFBFBF">
                  <a:alpha val="0"/>
                </a:srgbClr>
              </a:clrTo>
            </a:clrChange>
            <a:biLevel thresh="75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rot="5400000">
            <a:off x="-190350" y="495153"/>
            <a:ext cx="1371602" cy="5337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 name="Picture 17"/>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rot="5400000">
            <a:off x="-512698" y="4961027"/>
            <a:ext cx="2212848" cy="672800"/>
          </a:xfrm>
          <a:prstGeom prst="rect">
            <a:avLst/>
          </a:prstGeom>
        </p:spPr>
      </p:pic>
    </p:spTree>
    <p:extLst>
      <p:ext uri="{BB962C8B-B14F-4D97-AF65-F5344CB8AC3E}">
        <p14:creationId xmlns:p14="http://schemas.microsoft.com/office/powerpoint/2010/main" val="3175222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5616" y="273050"/>
            <a:ext cx="8226425" cy="1143000"/>
          </a:xfrm>
        </p:spPr>
        <p:txBody>
          <a:bodyPr/>
          <a:lstStyle/>
          <a:p>
            <a:r>
              <a:rPr lang="en-US"/>
              <a:t>Click to edit Master title style</a:t>
            </a:r>
          </a:p>
        </p:txBody>
      </p:sp>
      <p:sp>
        <p:nvSpPr>
          <p:cNvPr id="3" name="Content Placeholder 2"/>
          <p:cNvSpPr>
            <a:spLocks noGrp="1"/>
          </p:cNvSpPr>
          <p:nvPr>
            <p:ph sz="half" idx="1"/>
          </p:nvPr>
        </p:nvSpPr>
        <p:spPr>
          <a:xfrm>
            <a:off x="455614" y="1598613"/>
            <a:ext cx="4037012" cy="44973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5025" y="1598613"/>
            <a:ext cx="4037013" cy="217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5025" y="3922719"/>
            <a:ext cx="4037013" cy="21732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70"/>
          <p:cNvSpPr>
            <a:spLocks noGrp="1" noChangeArrowheads="1"/>
          </p:cNvSpPr>
          <p:nvPr>
            <p:ph type="sldNum" sz="quarter" idx="10"/>
          </p:nvPr>
        </p:nvSpPr>
        <p:spPr>
          <a:xfrm>
            <a:off x="6251448" y="6556248"/>
            <a:ext cx="588336" cy="228600"/>
          </a:xfrm>
          <a:prstGeom prst="rect">
            <a:avLst/>
          </a:prstGeom>
          <a:ln/>
        </p:spPr>
        <p:txBody>
          <a:bodyPr/>
          <a:lstStyle>
            <a:lvl1pPr>
              <a:defRPr/>
            </a:lvl1pPr>
          </a:lstStyle>
          <a:p>
            <a:pPr>
              <a:defRPr/>
            </a:pPr>
            <a:fld id="{CBE6F69D-EC7C-4158-B48B-7F1BD0375DFA}" type="slidenum">
              <a:rPr lang="en-US"/>
              <a:pPr>
                <a:defRPr/>
              </a:pPr>
              <a:t>‹#›</a:t>
            </a:fld>
            <a:endParaRPr lang="en-US"/>
          </a:p>
        </p:txBody>
      </p:sp>
    </p:spTree>
    <p:extLst>
      <p:ext uri="{BB962C8B-B14F-4D97-AF65-F5344CB8AC3E}">
        <p14:creationId xmlns:p14="http://schemas.microsoft.com/office/powerpoint/2010/main" val="27482248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Photos or Graphics">
    <p:spTree>
      <p:nvGrpSpPr>
        <p:cNvPr id="1" name=""/>
        <p:cNvGrpSpPr/>
        <p:nvPr/>
      </p:nvGrpSpPr>
      <p:grpSpPr>
        <a:xfrm>
          <a:off x="0" y="0"/>
          <a:ext cx="0" cy="0"/>
          <a:chOff x="0" y="0"/>
          <a:chExt cx="0" cy="0"/>
        </a:xfrm>
      </p:grpSpPr>
      <p:sp>
        <p:nvSpPr>
          <p:cNvPr id="8" name="Title Placeholder 1"/>
          <p:cNvSpPr>
            <a:spLocks noGrp="1"/>
          </p:cNvSpPr>
          <p:nvPr>
            <p:ph type="title"/>
          </p:nvPr>
        </p:nvSpPr>
        <p:spPr>
          <a:xfrm>
            <a:off x="247650" y="274639"/>
            <a:ext cx="8677275" cy="1143000"/>
          </a:xfrm>
          <a:prstGeom prst="rect">
            <a:avLst/>
          </a:prstGeom>
        </p:spPr>
        <p:txBody>
          <a:bodyPr vert="horz" lIns="91440" tIns="45720" rIns="91440" bIns="45720" rtlCol="0" anchor="ctr">
            <a:normAutofit/>
          </a:bodyPr>
          <a:lstStyle>
            <a:lvl1pPr>
              <a:defRPr>
                <a:solidFill>
                  <a:schemeClr val="tx1"/>
                </a:solidFill>
              </a:defRPr>
            </a:lvl1pPr>
          </a:lstStyle>
          <a:p>
            <a:r>
              <a:rPr lang="en-US"/>
              <a:t>Click to edit Master title style</a:t>
            </a:r>
          </a:p>
        </p:txBody>
      </p:sp>
      <p:sp>
        <p:nvSpPr>
          <p:cNvPr id="9" name="Text Placeholder 15"/>
          <p:cNvSpPr>
            <a:spLocks noGrp="1"/>
          </p:cNvSpPr>
          <p:nvPr>
            <p:ph type="body" sz="quarter" idx="11" hasCustomPrompt="1"/>
          </p:nvPr>
        </p:nvSpPr>
        <p:spPr>
          <a:xfrm>
            <a:off x="257176" y="6210301"/>
            <a:ext cx="8677275" cy="647700"/>
          </a:xfrm>
          <a:prstGeom prst="rect">
            <a:avLst/>
          </a:prstGeom>
        </p:spPr>
        <p:txBody>
          <a:bodyPr anchor="b">
            <a:noAutofit/>
          </a:bodyPr>
          <a:lstStyle>
            <a:lvl1pPr marL="0" indent="0" algn="r">
              <a:buNone/>
              <a:defRPr sz="1800" baseline="0"/>
            </a:lvl1pPr>
            <a:lvl2pPr marL="457200" indent="0">
              <a:buNone/>
              <a:defRPr/>
            </a:lvl2pPr>
            <a:lvl3pPr marL="914400" indent="0">
              <a:buNone/>
              <a:defRPr/>
            </a:lvl3pPr>
            <a:lvl4pPr marL="1371600" indent="0">
              <a:buNone/>
              <a:defRPr/>
            </a:lvl4pPr>
            <a:lvl5pPr marL="1828800" indent="0">
              <a:buNone/>
              <a:defRPr/>
            </a:lvl5pPr>
          </a:lstStyle>
          <a:p>
            <a:pPr lvl="0"/>
            <a:r>
              <a:rPr lang="en-US"/>
              <a:t>Click to enter citations and photo credits</a:t>
            </a:r>
          </a:p>
        </p:txBody>
      </p:sp>
    </p:spTree>
    <p:extLst>
      <p:ext uri="{BB962C8B-B14F-4D97-AF65-F5344CB8AC3E}">
        <p14:creationId xmlns:p14="http://schemas.microsoft.com/office/powerpoint/2010/main" val="60122829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sp>
        <p:nvSpPr>
          <p:cNvPr id="6" name="Title Placeholder 1">
            <a:extLst>
              <a:ext uri="{FF2B5EF4-FFF2-40B4-BE49-F238E27FC236}">
                <a16:creationId xmlns:a16="http://schemas.microsoft.com/office/drawing/2014/main" id="{4D6CE09B-54E3-56A2-75A8-9AFDEA9DA004}"/>
              </a:ext>
            </a:extLst>
          </p:cNvPr>
          <p:cNvSpPr>
            <a:spLocks noGrp="1"/>
          </p:cNvSpPr>
          <p:nvPr>
            <p:ph type="title"/>
          </p:nvPr>
        </p:nvSpPr>
        <p:spPr>
          <a:xfrm>
            <a:off x="342900" y="685801"/>
            <a:ext cx="6029325" cy="228601"/>
          </a:xfrm>
          <a:prstGeom prst="rect">
            <a:avLst/>
          </a:prstGeom>
        </p:spPr>
        <p:txBody>
          <a:bodyPr vert="horz" lIns="0" tIns="0" rIns="0" bIns="0" rtlCol="0" anchor="t" anchorCtr="0">
            <a:noAutofit/>
          </a:bodyPr>
          <a:lstStyle>
            <a:lvl1pPr>
              <a:lnSpc>
                <a:spcPct val="100000"/>
              </a:lnSpc>
              <a:defRPr/>
            </a:lvl1pPr>
          </a:lstStyle>
          <a:p>
            <a:r>
              <a:rPr lang="en-US"/>
              <a:t>CLICK TO EDIT MASTER TITLE STYLE</a:t>
            </a:r>
          </a:p>
        </p:txBody>
      </p:sp>
      <p:sp>
        <p:nvSpPr>
          <p:cNvPr id="8" name="Text Placeholder 2">
            <a:extLst>
              <a:ext uri="{FF2B5EF4-FFF2-40B4-BE49-F238E27FC236}">
                <a16:creationId xmlns:a16="http://schemas.microsoft.com/office/drawing/2014/main" id="{D5BFB5B4-F2E3-D396-3307-48B3D0B8E8D0}"/>
              </a:ext>
            </a:extLst>
          </p:cNvPr>
          <p:cNvSpPr>
            <a:spLocks noGrp="1"/>
          </p:cNvSpPr>
          <p:nvPr>
            <p:ph idx="10" hasCustomPrompt="1"/>
          </p:nvPr>
        </p:nvSpPr>
        <p:spPr>
          <a:xfrm>
            <a:off x="342900" y="914401"/>
            <a:ext cx="6029325" cy="821292"/>
          </a:xfrm>
          <a:prstGeom prst="rect">
            <a:avLst/>
          </a:prstGeom>
        </p:spPr>
        <p:txBody>
          <a:bodyPr vert="horz" lIns="0" tIns="0" rIns="0" bIns="0" rtlCol="0">
            <a:noAutofit/>
          </a:bodyPr>
          <a:lstStyle>
            <a:lvl1pPr>
              <a:defRPr sz="2100" b="1">
                <a:solidFill>
                  <a:srgbClr val="2F3690"/>
                </a:solidFill>
              </a:defRPr>
            </a:lvl1pPr>
            <a:lvl2pPr marL="341710" indent="-333375">
              <a:tabLst/>
              <a:defRPr sz="1650"/>
            </a:lvl2pPr>
            <a:lvl3pPr marL="177404" indent="-84535">
              <a:tabLst/>
              <a:defRPr/>
            </a:lvl3pPr>
            <a:lvl4pPr marL="341710" indent="-164306">
              <a:tabLst/>
              <a:defRPr/>
            </a:lvl4pPr>
            <a:lvl5pPr marL="341710" indent="-78581">
              <a:tabLst/>
              <a:defRPr/>
            </a:lvl5pPr>
          </a:lstStyle>
          <a:p>
            <a:pPr lvl="0"/>
            <a:r>
              <a:rPr lang="en-US"/>
              <a:t>Edit Master text styles</a:t>
            </a:r>
          </a:p>
        </p:txBody>
      </p:sp>
      <p:sp>
        <p:nvSpPr>
          <p:cNvPr id="2" name="Picture Placeholder 8">
            <a:extLst>
              <a:ext uri="{FF2B5EF4-FFF2-40B4-BE49-F238E27FC236}">
                <a16:creationId xmlns:a16="http://schemas.microsoft.com/office/drawing/2014/main" id="{1BE519D2-6B23-9159-4B79-A08DDCFB79A4}"/>
              </a:ext>
            </a:extLst>
          </p:cNvPr>
          <p:cNvSpPr>
            <a:spLocks noGrp="1"/>
          </p:cNvSpPr>
          <p:nvPr>
            <p:ph type="pic" sz="quarter" idx="14"/>
          </p:nvPr>
        </p:nvSpPr>
        <p:spPr>
          <a:xfrm>
            <a:off x="6505575" y="1817649"/>
            <a:ext cx="2742194" cy="4015992"/>
          </a:xfrm>
          <a:prstGeom prst="rect">
            <a:avLst/>
          </a:prstGeom>
          <a:solidFill>
            <a:schemeClr val="bg1">
              <a:lumMod val="95000"/>
            </a:schemeClr>
          </a:solidFill>
        </p:spPr>
        <p:txBody>
          <a:bodyPr>
            <a:normAutofit/>
          </a:bodyPr>
          <a:lstStyle>
            <a:lvl1pPr>
              <a:defRPr sz="788"/>
            </a:lvl1pPr>
          </a:lstStyle>
          <a:p>
            <a:endParaRPr lang="en-US"/>
          </a:p>
        </p:txBody>
      </p:sp>
      <p:sp>
        <p:nvSpPr>
          <p:cNvPr id="5" name="Text Placeholder 2">
            <a:extLst>
              <a:ext uri="{FF2B5EF4-FFF2-40B4-BE49-F238E27FC236}">
                <a16:creationId xmlns:a16="http://schemas.microsoft.com/office/drawing/2014/main" id="{52217F6F-941D-DDCA-B18A-BB19CDAD5685}"/>
              </a:ext>
            </a:extLst>
          </p:cNvPr>
          <p:cNvSpPr>
            <a:spLocks noGrp="1"/>
          </p:cNvSpPr>
          <p:nvPr>
            <p:ph idx="17" hasCustomPrompt="1"/>
          </p:nvPr>
        </p:nvSpPr>
        <p:spPr>
          <a:xfrm>
            <a:off x="342901" y="1735693"/>
            <a:ext cx="6029325" cy="4097948"/>
          </a:xfrm>
          <a:prstGeom prst="rect">
            <a:avLst/>
          </a:prstGeom>
        </p:spPr>
        <p:txBody>
          <a:bodyPr vert="horz" lIns="0" tIns="0" rIns="0" bIns="0" rtlCol="0">
            <a:noAutofit/>
          </a:bodyPr>
          <a:lstStyle>
            <a:lvl1pPr>
              <a:defRPr sz="2100" b="1">
                <a:solidFill>
                  <a:srgbClr val="2F3690"/>
                </a:solidFill>
              </a:defRPr>
            </a:lvl1pPr>
            <a:lvl2pPr marL="341710" indent="-333375">
              <a:tabLst/>
              <a:defRPr sz="1650">
                <a:solidFill>
                  <a:schemeClr val="tx2"/>
                </a:solidFill>
              </a:defRPr>
            </a:lvl2pPr>
            <a:lvl3pPr marL="215504" indent="-122635">
              <a:buClr>
                <a:srgbClr val="F36D21"/>
              </a:buClr>
              <a:buFont typeface="Arial" panose="020B0604020202020204" pitchFamily="34" charset="0"/>
              <a:buChar char="•"/>
              <a:tabLst/>
              <a:defRPr>
                <a:solidFill>
                  <a:schemeClr val="tx1">
                    <a:lumMod val="50000"/>
                  </a:schemeClr>
                </a:solidFill>
              </a:defRPr>
            </a:lvl3pPr>
            <a:lvl4pPr marL="475060" indent="-129779">
              <a:tabLst/>
              <a:defRPr>
                <a:solidFill>
                  <a:schemeClr val="tx1">
                    <a:lumMod val="50000"/>
                  </a:schemeClr>
                </a:solidFill>
              </a:defRPr>
            </a:lvl4pPr>
            <a:lvl5pPr marL="606029" indent="-130969">
              <a:tabLst/>
              <a:defRPr sz="1200">
                <a:solidFill>
                  <a:schemeClr val="tx1">
                    <a:lumMod val="50000"/>
                  </a:schemeClr>
                </a:solidFill>
              </a:defRPr>
            </a:lvl5pPr>
          </a:lstStyle>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6025848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5613" y="273050"/>
            <a:ext cx="8226425" cy="1143000"/>
          </a:xfrm>
        </p:spPr>
        <p:txBody>
          <a:bodyPr/>
          <a:lstStyle/>
          <a:p>
            <a:r>
              <a:rPr lang="en-US"/>
              <a:t>Click to edit Master title style</a:t>
            </a:r>
          </a:p>
        </p:txBody>
      </p:sp>
      <p:sp>
        <p:nvSpPr>
          <p:cNvPr id="3" name="Text Placeholder 2"/>
          <p:cNvSpPr>
            <a:spLocks noGrp="1"/>
          </p:cNvSpPr>
          <p:nvPr>
            <p:ph type="body" sz="half" idx="1"/>
          </p:nvPr>
        </p:nvSpPr>
        <p:spPr>
          <a:xfrm>
            <a:off x="455613" y="1598613"/>
            <a:ext cx="4037012" cy="44973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5026" y="1598613"/>
            <a:ext cx="4037013" cy="217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5026" y="3922715"/>
            <a:ext cx="4037013" cy="21732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70"/>
          <p:cNvSpPr>
            <a:spLocks noGrp="1" noChangeArrowheads="1"/>
          </p:cNvSpPr>
          <p:nvPr>
            <p:ph type="sldNum" sz="quarter" idx="10"/>
          </p:nvPr>
        </p:nvSpPr>
        <p:spPr>
          <a:xfrm>
            <a:off x="6251448" y="6556248"/>
            <a:ext cx="588336" cy="228600"/>
          </a:xfrm>
          <a:prstGeom prst="rect">
            <a:avLst/>
          </a:prstGeom>
          <a:ln/>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BD444616-E14A-46A0-A6D3-6E66F6B1A6DF}" type="slidenum">
              <a:rPr kumimoji="0" lang="en-US" sz="1800" b="0" i="0" u="none" strike="noStrike" kern="1200" cap="none" spc="0" normalizeH="0" baseline="0" noProof="0">
                <a:ln>
                  <a:noFill/>
                </a:ln>
                <a:solidFill>
                  <a:srgbClr val="B13F9A"/>
                </a:solidFill>
                <a:effectLst/>
                <a:uLnTx/>
                <a:uFillTx/>
                <a:latin typeface="Gill Sans MT"/>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srgbClr val="B13F9A"/>
              </a:solidFill>
              <a:effectLst/>
              <a:uLnTx/>
              <a:uFillTx/>
              <a:latin typeface="Gill Sans MT"/>
              <a:ea typeface="+mn-ea"/>
              <a:cs typeface="+mn-cs"/>
            </a:endParaRPr>
          </a:p>
        </p:txBody>
      </p:sp>
    </p:spTree>
    <p:extLst>
      <p:ext uri="{BB962C8B-B14F-4D97-AF65-F5344CB8AC3E}">
        <p14:creationId xmlns:p14="http://schemas.microsoft.com/office/powerpoint/2010/main" val="170157338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5616" y="273050"/>
            <a:ext cx="8226425" cy="1143000"/>
          </a:xfrm>
        </p:spPr>
        <p:txBody>
          <a:bodyPr/>
          <a:lstStyle/>
          <a:p>
            <a:r>
              <a:rPr lang="en-US"/>
              <a:t>Click to edit Master title style</a:t>
            </a:r>
          </a:p>
        </p:txBody>
      </p:sp>
      <p:sp>
        <p:nvSpPr>
          <p:cNvPr id="3" name="Text Placeholder 2"/>
          <p:cNvSpPr>
            <a:spLocks noGrp="1"/>
          </p:cNvSpPr>
          <p:nvPr>
            <p:ph type="body" sz="half" idx="1"/>
          </p:nvPr>
        </p:nvSpPr>
        <p:spPr>
          <a:xfrm>
            <a:off x="455614" y="1598613"/>
            <a:ext cx="4037012" cy="44973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5025" y="1598613"/>
            <a:ext cx="4037013" cy="44973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0"/>
          <p:cNvSpPr>
            <a:spLocks noGrp="1" noChangeArrowheads="1"/>
          </p:cNvSpPr>
          <p:nvPr>
            <p:ph type="sldNum" sz="quarter" idx="10"/>
          </p:nvPr>
        </p:nvSpPr>
        <p:spPr>
          <a:xfrm>
            <a:off x="6251448" y="6556248"/>
            <a:ext cx="588336" cy="228600"/>
          </a:xfrm>
          <a:prstGeom prst="rect">
            <a:avLst/>
          </a:prstGeom>
          <a:ln/>
        </p:spPr>
        <p:txBody>
          <a:bodyPr/>
          <a:lstStyle>
            <a:lvl1pPr>
              <a:defRPr/>
            </a:lvl1pPr>
          </a:lstStyle>
          <a:p>
            <a:pPr>
              <a:defRPr/>
            </a:pPr>
            <a:fld id="{114813B1-857E-4D46-BE5D-9A28513CA6BB}" type="slidenum">
              <a:rPr lang="en-US"/>
              <a:pPr>
                <a:defRPr/>
              </a:pPr>
              <a:t>‹#›</a:t>
            </a:fld>
            <a:endParaRPr lang="en-US"/>
          </a:p>
        </p:txBody>
      </p:sp>
    </p:spTree>
    <p:extLst>
      <p:ext uri="{BB962C8B-B14F-4D97-AF65-F5344CB8AC3E}">
        <p14:creationId xmlns:p14="http://schemas.microsoft.com/office/powerpoint/2010/main" val="321749286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1219200" y="3352800"/>
            <a:ext cx="6858000" cy="1524000"/>
          </a:xfrm>
          <a:noFill/>
        </p:spPr>
        <p:txBody>
          <a:bodyPr anchor="t" anchorCtr="0">
            <a:normAutofit/>
          </a:bodyPr>
          <a:lstStyle>
            <a:lvl1pPr algn="r">
              <a:defRPr sz="4400">
                <a:solidFill>
                  <a:schemeClr val="tx1"/>
                </a:solidFill>
              </a:defRPr>
            </a:lvl1pPr>
          </a:lstStyle>
          <a:p>
            <a:r>
              <a:rPr kumimoji="0" lang="en-US" dirty="0"/>
              <a:t>Click to edit Master title style</a:t>
            </a:r>
          </a:p>
        </p:txBody>
      </p:sp>
      <p:sp>
        <p:nvSpPr>
          <p:cNvPr id="9" name="Subtitle 8"/>
          <p:cNvSpPr>
            <a:spLocks noGrp="1"/>
          </p:cNvSpPr>
          <p:nvPr>
            <p:ph type="subTitle" idx="1"/>
          </p:nvPr>
        </p:nvSpPr>
        <p:spPr>
          <a:xfrm>
            <a:off x="1219200" y="5124450"/>
            <a:ext cx="6858000" cy="533400"/>
          </a:xfrm>
        </p:spPr>
        <p:txBody>
          <a:bodyPr>
            <a:noAutofit/>
          </a:bodyPr>
          <a:lstStyle>
            <a:lvl1pPr marL="0" indent="0" algn="r">
              <a:buNone/>
              <a:defRPr sz="3200">
                <a:solidFill>
                  <a:schemeClr val="tx1"/>
                </a:solidFill>
                <a:latin typeface="Calibri" panose="020F0502020204030204" pitchFamily="34" charset="0"/>
                <a:ea typeface="+mj-ea"/>
                <a:cs typeface="+mj-cs"/>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dirty="0"/>
              <a:t>Click to edit Master subtitle style</a:t>
            </a:r>
          </a:p>
        </p:txBody>
      </p:sp>
      <p:sp>
        <p:nvSpPr>
          <p:cNvPr id="21" name="Rectangle 20"/>
          <p:cNvSpPr/>
          <p:nvPr/>
        </p:nvSpPr>
        <p:spPr>
          <a:xfrm>
            <a:off x="904875" y="3276600"/>
            <a:ext cx="7315200" cy="1651635"/>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2" name="Rectangle 21"/>
          <p:cNvSpPr/>
          <p:nvPr/>
        </p:nvSpPr>
        <p:spPr>
          <a:xfrm>
            <a:off x="904875" y="3276600"/>
            <a:ext cx="228600" cy="1651635"/>
          </a:xfrm>
          <a:prstGeom prst="rect">
            <a:avLst/>
          </a:prstGeom>
          <a:solidFill>
            <a:srgbClr val="5E3886"/>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2" name="Rectangle 31"/>
          <p:cNvSpPr/>
          <p:nvPr/>
        </p:nvSpPr>
        <p:spPr>
          <a:xfrm>
            <a:off x="914400" y="5048250"/>
            <a:ext cx="228600" cy="685800"/>
          </a:xfrm>
          <a:prstGeom prst="rect">
            <a:avLst/>
          </a:prstGeom>
          <a:solidFill>
            <a:srgbClr val="B1D45A"/>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pic>
        <p:nvPicPr>
          <p:cNvPr id="13"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03490" y="6291778"/>
            <a:ext cx="8205387"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2"/>
          <p:cNvPicPr>
            <a:picLocks noChangeAspect="1" noChangeArrowheads="1"/>
          </p:cNvPicPr>
          <p:nvPr userDrawn="1"/>
        </p:nvPicPr>
        <p:blipFill>
          <a:blip r:embed="rId3" cstate="print">
            <a:clrChange>
              <a:clrFrom>
                <a:srgbClr val="BFBFBF"/>
              </a:clrFrom>
              <a:clrTo>
                <a:srgbClr val="BFBFBF">
                  <a:alpha val="0"/>
                </a:srgbClr>
              </a:clrTo>
            </a:clrChange>
            <a:biLevel thresh="75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304798" y="6276823"/>
            <a:ext cx="1371602" cy="5337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4"/>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676224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4400"/>
            </a:lvl1pPr>
          </a:lstStyle>
          <a:p>
            <a:r>
              <a:rPr kumimoji="0" lang="en-US" dirty="0"/>
              <a:t>Click to edit Master title style</a:t>
            </a:r>
          </a:p>
        </p:txBody>
      </p:sp>
      <p:sp>
        <p:nvSpPr>
          <p:cNvPr id="8" name="Content Placeholder 7"/>
          <p:cNvSpPr>
            <a:spLocks noGrp="1"/>
          </p:cNvSpPr>
          <p:nvPr>
            <p:ph sz="quarter" idx="1"/>
          </p:nvPr>
        </p:nvSpPr>
        <p:spPr>
          <a:xfrm>
            <a:off x="457200" y="1219200"/>
            <a:ext cx="8229600" cy="4937760"/>
          </a:xfrm>
        </p:spPr>
        <p:txBody>
          <a:bodyPr/>
          <a:lstStyle>
            <a:lvl1pPr>
              <a:defRPr sz="3200"/>
            </a:lvl1pPr>
            <a:lvl2pPr>
              <a:defRPr sz="2600"/>
            </a:lvl2pPr>
            <a:lvl3pPr>
              <a:defRPr sz="2200"/>
            </a:lvl3p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Tree>
    <p:extLst>
      <p:ext uri="{BB962C8B-B14F-4D97-AF65-F5344CB8AC3E}">
        <p14:creationId xmlns:p14="http://schemas.microsoft.com/office/powerpoint/2010/main" val="31559515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219200" y="2971800"/>
            <a:ext cx="6858000" cy="1066800"/>
          </a:xfrm>
        </p:spPr>
        <p:txBody>
          <a:bodyPr anchor="t" anchorCtr="0">
            <a:normAutofit/>
          </a:bodyPr>
          <a:lstStyle>
            <a:lvl1pPr algn="r">
              <a:buNone/>
              <a:defRPr sz="4400" b="0" cap="none" baseline="0">
                <a:solidFill>
                  <a:schemeClr val="tx1"/>
                </a:solidFill>
              </a:defRPr>
            </a:lvl1pPr>
          </a:lstStyle>
          <a:p>
            <a:r>
              <a:rPr kumimoji="0" lang="en-US" dirty="0"/>
              <a:t>Click to edit Master title style</a:t>
            </a:r>
          </a:p>
        </p:txBody>
      </p:sp>
      <p:sp>
        <p:nvSpPr>
          <p:cNvPr id="3" name="Text Placeholder 2"/>
          <p:cNvSpPr>
            <a:spLocks noGrp="1"/>
          </p:cNvSpPr>
          <p:nvPr>
            <p:ph type="body" idx="1"/>
          </p:nvPr>
        </p:nvSpPr>
        <p:spPr>
          <a:xfrm>
            <a:off x="1295400" y="4267200"/>
            <a:ext cx="6781800" cy="1143000"/>
          </a:xfrm>
        </p:spPr>
        <p:txBody>
          <a:bodyPr anchor="t" anchorCtr="0">
            <a:normAutofit/>
          </a:bodyPr>
          <a:lstStyle>
            <a:lvl1pPr marL="0" indent="0" algn="r">
              <a:buNone/>
              <a:defRPr sz="3200">
                <a:solidFill>
                  <a:schemeClr val="bg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dirty="0"/>
              <a:t>Click to edit Master text styles</a:t>
            </a:r>
          </a:p>
        </p:txBody>
      </p:sp>
      <p:sp>
        <p:nvSpPr>
          <p:cNvPr id="7" name="Rectangle 6"/>
          <p:cNvSpPr/>
          <p:nvPr/>
        </p:nvSpPr>
        <p:spPr>
          <a:xfrm>
            <a:off x="914400" y="2819400"/>
            <a:ext cx="7315200" cy="1280160"/>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Rectangle 7"/>
          <p:cNvSpPr/>
          <p:nvPr/>
        </p:nvSpPr>
        <p:spPr>
          <a:xfrm>
            <a:off x="914400" y="2819400"/>
            <a:ext cx="228600" cy="1280160"/>
          </a:xfrm>
          <a:prstGeom prst="rect">
            <a:avLst/>
          </a:prstGeom>
          <a:solidFill>
            <a:srgbClr val="B1D45A"/>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pic>
        <p:nvPicPr>
          <p:cNvPr id="14"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03490" y="6291778"/>
            <a:ext cx="8205387"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2"/>
          <p:cNvPicPr>
            <a:picLocks noChangeAspect="1" noChangeArrowheads="1"/>
          </p:cNvPicPr>
          <p:nvPr userDrawn="1"/>
        </p:nvPicPr>
        <p:blipFill>
          <a:blip r:embed="rId3" cstate="print">
            <a:clrChange>
              <a:clrFrom>
                <a:srgbClr val="BFBFBF"/>
              </a:clrFrom>
              <a:clrTo>
                <a:srgbClr val="BFBFBF">
                  <a:alpha val="0"/>
                </a:srgbClr>
              </a:clrTo>
            </a:clrChange>
            <a:biLevel thresh="75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304798" y="6276823"/>
            <a:ext cx="1371602" cy="5337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 name="Picture 15"/>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182064076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4800"/>
            </a:lvl1pPr>
          </a:lstStyle>
          <a:p>
            <a:r>
              <a:rPr kumimoji="0" lang="en-US" dirty="0"/>
              <a:t>Click to edit Master title style</a:t>
            </a:r>
          </a:p>
        </p:txBody>
      </p:sp>
      <p:sp>
        <p:nvSpPr>
          <p:cNvPr id="8" name="Content Placeholder 7"/>
          <p:cNvSpPr>
            <a:spLocks noGrp="1"/>
          </p:cNvSpPr>
          <p:nvPr>
            <p:ph sz="quarter" idx="1"/>
          </p:nvPr>
        </p:nvSpPr>
        <p:spPr>
          <a:xfrm>
            <a:off x="457200" y="1219200"/>
            <a:ext cx="8229600" cy="4937760"/>
          </a:xfrm>
        </p:spPr>
        <p:txBody>
          <a:bodyPr>
            <a:normAutofit/>
          </a:bodyPr>
          <a:lstStyle>
            <a:lvl1pPr>
              <a:defRPr sz="4000"/>
            </a:lvl1pPr>
            <a:lvl2pPr>
              <a:defRPr sz="3200"/>
            </a:lvl2pPr>
            <a:lvl3pPr>
              <a:defRPr sz="2800"/>
            </a:lvl3pPr>
            <a:lvl4pPr>
              <a:defRPr sz="2000"/>
            </a:lvl4pPr>
            <a:lvl5pPr>
              <a:defRPr sz="2000"/>
            </a:lvl5p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Tree>
    <p:extLst>
      <p:ext uri="{BB962C8B-B14F-4D97-AF65-F5344CB8AC3E}">
        <p14:creationId xmlns:p14="http://schemas.microsoft.com/office/powerpoint/2010/main" val="9411875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lstStyle/>
          <a:p>
            <a:r>
              <a:rPr kumimoji="0" lang="en-US"/>
              <a:t>Click to edit Master title style</a:t>
            </a:r>
          </a:p>
        </p:txBody>
      </p:sp>
      <p:sp>
        <p:nvSpPr>
          <p:cNvPr id="9" name="Content Placeholder 8"/>
          <p:cNvSpPr>
            <a:spLocks noGrp="1"/>
          </p:cNvSpPr>
          <p:nvPr>
            <p:ph sz="quarter" idx="1"/>
          </p:nvPr>
        </p:nvSpPr>
        <p:spPr>
          <a:xfrm>
            <a:off x="457200" y="1219200"/>
            <a:ext cx="4041648" cy="493776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1" name="Content Placeholder 10"/>
          <p:cNvSpPr>
            <a:spLocks noGrp="1"/>
          </p:cNvSpPr>
          <p:nvPr>
            <p:ph sz="quarter" idx="2"/>
          </p:nvPr>
        </p:nvSpPr>
        <p:spPr>
          <a:xfrm>
            <a:off x="4632198" y="1216152"/>
            <a:ext cx="4041648" cy="493776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39681309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nchor="ctr"/>
          <a:lstStyle>
            <a:lvl1pPr>
              <a:defRPr/>
            </a:lvl1pPr>
          </a:lstStyle>
          <a:p>
            <a:r>
              <a:rPr kumimoji="0" lang="en-US" dirty="0"/>
              <a:t>Click to edit Master title style</a:t>
            </a:r>
          </a:p>
        </p:txBody>
      </p:sp>
      <p:sp>
        <p:nvSpPr>
          <p:cNvPr id="3" name="Text Placeholder 2"/>
          <p:cNvSpPr>
            <a:spLocks noGrp="1"/>
          </p:cNvSpPr>
          <p:nvPr>
            <p:ph type="body" idx="1"/>
          </p:nvPr>
        </p:nvSpPr>
        <p:spPr>
          <a:xfrm>
            <a:off x="457200" y="1285875"/>
            <a:ext cx="4040188" cy="685800"/>
          </a:xfrm>
          <a:noFill/>
          <a:ln>
            <a:noFill/>
          </a:ln>
        </p:spPr>
        <p:txBody>
          <a:bodyPr lIns="91440" anchor="b" anchorCtr="0">
            <a:noAutofit/>
          </a:bodyPr>
          <a:lstStyle>
            <a:lvl1pPr marL="0" indent="0">
              <a:buNone/>
              <a:defRPr sz="3200" b="1">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dirty="0"/>
              <a:t>Click to edit</a:t>
            </a:r>
          </a:p>
        </p:txBody>
      </p:sp>
      <p:sp>
        <p:nvSpPr>
          <p:cNvPr id="4" name="Text Placeholder 3"/>
          <p:cNvSpPr>
            <a:spLocks noGrp="1"/>
          </p:cNvSpPr>
          <p:nvPr>
            <p:ph type="body" sz="half" idx="3"/>
          </p:nvPr>
        </p:nvSpPr>
        <p:spPr>
          <a:xfrm>
            <a:off x="4648200" y="1295400"/>
            <a:ext cx="4041775" cy="685800"/>
          </a:xfrm>
          <a:noFill/>
          <a:ln>
            <a:noFill/>
          </a:ln>
        </p:spPr>
        <p:txBody>
          <a:bodyPr lIns="91440" anchor="b" anchorCtr="0">
            <a:noAutofit/>
          </a:bodyPr>
          <a:lstStyle>
            <a:lvl1pPr marL="0" indent="0">
              <a:buNone/>
              <a:defRPr sz="3200" b="1">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dirty="0"/>
              <a:t>Click to edit</a:t>
            </a:r>
          </a:p>
        </p:txBody>
      </p:sp>
      <p:sp>
        <p:nvSpPr>
          <p:cNvPr id="11" name="Content Placeholder 10"/>
          <p:cNvSpPr>
            <a:spLocks noGrp="1"/>
          </p:cNvSpPr>
          <p:nvPr>
            <p:ph sz="quarter" idx="2"/>
          </p:nvPr>
        </p:nvSpPr>
        <p:spPr>
          <a:xfrm>
            <a:off x="457200" y="2133600"/>
            <a:ext cx="4038600" cy="4038600"/>
          </a:xfrm>
        </p:spPr>
        <p:txBody>
          <a:body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
        <p:nvSpPr>
          <p:cNvPr id="13" name="Content Placeholder 12"/>
          <p:cNvSpPr>
            <a:spLocks noGrp="1"/>
          </p:cNvSpPr>
          <p:nvPr>
            <p:ph sz="quarter" idx="4"/>
          </p:nvPr>
        </p:nvSpPr>
        <p:spPr>
          <a:xfrm>
            <a:off x="4648200" y="2133600"/>
            <a:ext cx="4038600" cy="40386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41676289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lstStyle/>
          <a:p>
            <a:r>
              <a:rPr kumimoji="0" lang="en-US"/>
              <a:t>Click to edit Master title style</a:t>
            </a:r>
          </a:p>
        </p:txBody>
      </p:sp>
    </p:spTree>
    <p:extLst>
      <p:ext uri="{BB962C8B-B14F-4D97-AF65-F5344CB8AC3E}">
        <p14:creationId xmlns:p14="http://schemas.microsoft.com/office/powerpoint/2010/main" val="15152539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pic>
        <p:nvPicPr>
          <p:cNvPr id="12"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03490" y="6291778"/>
            <a:ext cx="8205387"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2"/>
          <p:cNvPicPr>
            <a:picLocks noChangeAspect="1" noChangeArrowheads="1"/>
          </p:cNvPicPr>
          <p:nvPr userDrawn="1"/>
        </p:nvPicPr>
        <p:blipFill>
          <a:blip r:embed="rId3" cstate="print">
            <a:clrChange>
              <a:clrFrom>
                <a:srgbClr val="BFBFBF"/>
              </a:clrFrom>
              <a:clrTo>
                <a:srgbClr val="BFBFBF">
                  <a:alpha val="0"/>
                </a:srgbClr>
              </a:clrTo>
            </a:clrChange>
            <a:biLevel thresh="75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304798" y="6276823"/>
            <a:ext cx="1371602" cy="5337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Picture 13"/>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4255510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24600" y="304800"/>
            <a:ext cx="2514600" cy="838200"/>
          </a:xfrm>
        </p:spPr>
        <p:txBody>
          <a:bodyPr anchor="b" anchorCtr="0">
            <a:noAutofit/>
          </a:bodyPr>
          <a:lstStyle>
            <a:lvl1pPr algn="l">
              <a:buNone/>
              <a:defRPr sz="2000" b="1">
                <a:solidFill>
                  <a:schemeClr val="bg1"/>
                </a:solidFill>
                <a:latin typeface="Calibri" panose="020F0502020204030204" pitchFamily="34" charset="0"/>
                <a:ea typeface="+mn-ea"/>
                <a:cs typeface="+mn-cs"/>
              </a:defRPr>
            </a:lvl1pPr>
          </a:lstStyle>
          <a:p>
            <a:r>
              <a:rPr kumimoji="0" lang="en-US" dirty="0"/>
              <a:t>Click to edit Master title style</a:t>
            </a:r>
          </a:p>
        </p:txBody>
      </p:sp>
      <p:sp>
        <p:nvSpPr>
          <p:cNvPr id="3" name="Text Placeholder 2"/>
          <p:cNvSpPr>
            <a:spLocks noGrp="1"/>
          </p:cNvSpPr>
          <p:nvPr>
            <p:ph type="body" idx="2"/>
          </p:nvPr>
        </p:nvSpPr>
        <p:spPr>
          <a:xfrm>
            <a:off x="6324600" y="1219200"/>
            <a:ext cx="2514600" cy="4843463"/>
          </a:xfrm>
        </p:spPr>
        <p:txBody>
          <a:bodyPr/>
          <a:lstStyle>
            <a:lvl1pPr marL="0" indent="0">
              <a:lnSpc>
                <a:spcPts val="2200"/>
              </a:lnSpc>
              <a:spcAft>
                <a:spcPts val="1000"/>
              </a:spcAft>
              <a:buNone/>
              <a:defRPr sz="1600">
                <a:solidFill>
                  <a:schemeClr val="tx1"/>
                </a:solidFill>
              </a:defRPr>
            </a:lvl1pPr>
            <a:lvl2pPr>
              <a:buNone/>
              <a:defRPr sz="1200"/>
            </a:lvl2pPr>
            <a:lvl3pPr>
              <a:buNone/>
              <a:defRPr sz="1000"/>
            </a:lvl3pPr>
            <a:lvl4pPr>
              <a:buNone/>
              <a:defRPr sz="900"/>
            </a:lvl4pPr>
            <a:lvl5pPr>
              <a:buNone/>
              <a:defRPr sz="900"/>
            </a:lvl5pPr>
          </a:lstStyle>
          <a:p>
            <a:pPr lvl="0" eaLnBrk="1" latinLnBrk="0" hangingPunct="1"/>
            <a:r>
              <a:rPr kumimoji="0" lang="en-US" dirty="0"/>
              <a:t>Click to edit Master text styles</a:t>
            </a:r>
          </a:p>
        </p:txBody>
      </p:sp>
      <p:sp>
        <p:nvSpPr>
          <p:cNvPr id="10" name="Straight Connector 9"/>
          <p:cNvSpPr>
            <a:spLocks noChangeShapeType="1"/>
          </p:cNvSpPr>
          <p:nvPr/>
        </p:nvSpPr>
        <p:spPr bwMode="auto">
          <a:xfrm rot="5400000">
            <a:off x="3160645" y="3324225"/>
            <a:ext cx="603504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dirty="0"/>
          </a:p>
        </p:txBody>
      </p:sp>
      <p:sp>
        <p:nvSpPr>
          <p:cNvPr id="12" name="Content Placeholder 11"/>
          <p:cNvSpPr>
            <a:spLocks noGrp="1"/>
          </p:cNvSpPr>
          <p:nvPr>
            <p:ph sz="quarter" idx="1"/>
          </p:nvPr>
        </p:nvSpPr>
        <p:spPr>
          <a:xfrm>
            <a:off x="304800" y="304800"/>
            <a:ext cx="5715000" cy="5715000"/>
          </a:xfrm>
        </p:spPr>
        <p:txBody>
          <a:body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Tree>
    <p:extLst>
      <p:ext uri="{BB962C8B-B14F-4D97-AF65-F5344CB8AC3E}">
        <p14:creationId xmlns:p14="http://schemas.microsoft.com/office/powerpoint/2010/main" val="11785874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500856"/>
            <a:ext cx="8229600" cy="674688"/>
          </a:xfrm>
          <a:ln>
            <a:solidFill>
              <a:schemeClr val="accent1"/>
            </a:solidFill>
          </a:ln>
        </p:spPr>
        <p:txBody>
          <a:bodyPr lIns="274320" anchor="ctr">
            <a:noAutofit/>
          </a:bodyPr>
          <a:lstStyle>
            <a:lvl1pPr algn="r">
              <a:buNone/>
              <a:defRPr sz="4400" b="0">
                <a:solidFill>
                  <a:schemeClr val="tx1"/>
                </a:solidFill>
              </a:defRPr>
            </a:lvl1pPr>
          </a:lstStyle>
          <a:p>
            <a:r>
              <a:rPr kumimoji="0" lang="en-US" dirty="0"/>
              <a:t>Click to edit Master title style</a:t>
            </a:r>
          </a:p>
        </p:txBody>
      </p:sp>
      <p:sp>
        <p:nvSpPr>
          <p:cNvPr id="3" name="Picture Placeholder 2"/>
          <p:cNvSpPr>
            <a:spLocks noGrp="1"/>
          </p:cNvSpPr>
          <p:nvPr>
            <p:ph type="pic" idx="1"/>
          </p:nvPr>
        </p:nvSpPr>
        <p:spPr>
          <a:xfrm>
            <a:off x="457200" y="1905000"/>
            <a:ext cx="8229600" cy="4270248"/>
          </a:xfrm>
          <a:solidFill>
            <a:schemeClr val="tx1">
              <a:shade val="50000"/>
            </a:schemeClr>
          </a:solidFill>
          <a:ln>
            <a:noFill/>
          </a:ln>
          <a:effectLst/>
        </p:spPr>
        <p:txBody>
          <a:bodyPr/>
          <a:lstStyle>
            <a:lvl1pPr marL="0" indent="0">
              <a:spcBef>
                <a:spcPts val="600"/>
              </a:spcBef>
              <a:buNone/>
              <a:defRPr sz="3200"/>
            </a:lvl1pPr>
          </a:lstStyle>
          <a:p>
            <a:r>
              <a:rPr kumimoji="0" lang="en-US"/>
              <a:t>Click icon to add picture</a:t>
            </a:r>
            <a:endParaRPr kumimoji="0" lang="en-US" dirty="0"/>
          </a:p>
        </p:txBody>
      </p:sp>
      <p:sp>
        <p:nvSpPr>
          <p:cNvPr id="4" name="Text Placeholder 3"/>
          <p:cNvSpPr>
            <a:spLocks noGrp="1"/>
          </p:cNvSpPr>
          <p:nvPr>
            <p:ph type="body" sz="half" idx="2"/>
          </p:nvPr>
        </p:nvSpPr>
        <p:spPr>
          <a:xfrm>
            <a:off x="457200" y="1219200"/>
            <a:ext cx="8229600" cy="533400"/>
          </a:xfrm>
        </p:spPr>
        <p:txBody>
          <a:bodyPr anchor="ctr" anchorCtr="0">
            <a:noAutofit/>
          </a:bodyPr>
          <a:lstStyle>
            <a:lvl1pPr marL="0" indent="0" algn="l">
              <a:buFontTx/>
              <a:buNone/>
              <a:defRPr sz="3200">
                <a:solidFill>
                  <a:schemeClr val="bg1"/>
                </a:solidFill>
              </a:defRPr>
            </a:lvl1pPr>
            <a:lvl2pPr>
              <a:defRPr sz="1200"/>
            </a:lvl2pPr>
            <a:lvl3pPr>
              <a:defRPr sz="1000"/>
            </a:lvl3pPr>
            <a:lvl4pPr>
              <a:defRPr sz="900"/>
            </a:lvl4pPr>
            <a:lvl5pPr>
              <a:defRPr sz="900"/>
            </a:lvl5pPr>
          </a:lstStyle>
          <a:p>
            <a:pPr lvl="0" eaLnBrk="1" latinLnBrk="0" hangingPunct="1"/>
            <a:r>
              <a:rPr kumimoji="0" lang="en-US" dirty="0"/>
              <a:t>Click to edit Master text styles</a:t>
            </a:r>
          </a:p>
        </p:txBody>
      </p:sp>
      <p:sp>
        <p:nvSpPr>
          <p:cNvPr id="10" name="Rectangle 9"/>
          <p:cNvSpPr/>
          <p:nvPr/>
        </p:nvSpPr>
        <p:spPr>
          <a:xfrm>
            <a:off x="457200" y="500856"/>
            <a:ext cx="182880" cy="685800"/>
          </a:xfrm>
          <a:prstGeom prst="rect">
            <a:avLst/>
          </a:prstGeom>
          <a:solidFill>
            <a:srgbClr val="B1D45A"/>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pic>
        <p:nvPicPr>
          <p:cNvPr id="16"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03490" y="6291778"/>
            <a:ext cx="8205387"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2"/>
          <p:cNvPicPr>
            <a:picLocks noChangeAspect="1" noChangeArrowheads="1"/>
          </p:cNvPicPr>
          <p:nvPr userDrawn="1"/>
        </p:nvPicPr>
        <p:blipFill>
          <a:blip r:embed="rId3" cstate="print">
            <a:clrChange>
              <a:clrFrom>
                <a:srgbClr val="BFBFBF"/>
              </a:clrFrom>
              <a:clrTo>
                <a:srgbClr val="BFBFBF">
                  <a:alpha val="0"/>
                </a:srgbClr>
              </a:clrTo>
            </a:clrChange>
            <a:biLevel thresh="75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304798" y="6276823"/>
            <a:ext cx="1371602" cy="5337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 name="Picture 17"/>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229825565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5073567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914400" y="274638"/>
            <a:ext cx="5562600" cy="5851525"/>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9" name="Straight Connector 8"/>
          <p:cNvSpPr>
            <a:spLocks noChangeShapeType="1"/>
          </p:cNvSpPr>
          <p:nvPr/>
        </p:nvSpPr>
        <p:spPr bwMode="auto">
          <a:xfrm rot="5400000">
            <a:off x="3629607" y="3201952"/>
            <a:ext cx="585216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pic>
        <p:nvPicPr>
          <p:cNvPr id="16"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rot="5400000">
            <a:off x="-2417348" y="2963339"/>
            <a:ext cx="5853141"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2"/>
          <p:cNvPicPr>
            <a:picLocks noChangeAspect="1" noChangeArrowheads="1"/>
          </p:cNvPicPr>
          <p:nvPr userDrawn="1"/>
        </p:nvPicPr>
        <p:blipFill>
          <a:blip r:embed="rId3" cstate="print">
            <a:clrChange>
              <a:clrFrom>
                <a:srgbClr val="BFBFBF"/>
              </a:clrFrom>
              <a:clrTo>
                <a:srgbClr val="BFBFBF">
                  <a:alpha val="0"/>
                </a:srgbClr>
              </a:clrTo>
            </a:clrChange>
            <a:biLevel thresh="75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rot="5400000">
            <a:off x="-190350" y="495150"/>
            <a:ext cx="1371602" cy="5337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 name="Picture 17"/>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rot="5400000">
            <a:off x="-512698" y="4961024"/>
            <a:ext cx="2212848" cy="672800"/>
          </a:xfrm>
          <a:prstGeom prst="rect">
            <a:avLst/>
          </a:prstGeom>
        </p:spPr>
      </p:pic>
    </p:spTree>
    <p:extLst>
      <p:ext uri="{BB962C8B-B14F-4D97-AF65-F5344CB8AC3E}">
        <p14:creationId xmlns:p14="http://schemas.microsoft.com/office/powerpoint/2010/main" val="4827335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able Placeholder 2"/>
          <p:cNvSpPr>
            <a:spLocks noGrp="1"/>
          </p:cNvSpPr>
          <p:nvPr>
            <p:ph type="tbl" idx="1"/>
          </p:nvPr>
        </p:nvSpPr>
        <p:spPr>
          <a:xfrm>
            <a:off x="457200" y="1600200"/>
            <a:ext cx="8229600" cy="4533900"/>
          </a:xfrm>
        </p:spPr>
        <p:txBody>
          <a:bodyPr/>
          <a:lstStyle/>
          <a:p>
            <a:pPr lvl="0"/>
            <a:endParaRPr lang="en-US" noProof="0"/>
          </a:p>
        </p:txBody>
      </p:sp>
      <p:sp>
        <p:nvSpPr>
          <p:cNvPr id="4" name="Rectangle 218"/>
          <p:cNvSpPr>
            <a:spLocks noGrp="1" noChangeArrowheads="1"/>
          </p:cNvSpPr>
          <p:nvPr>
            <p:ph type="sldNum" sz="quarter" idx="10"/>
          </p:nvPr>
        </p:nvSpPr>
        <p:spPr>
          <a:xfrm>
            <a:off x="6251448" y="6556248"/>
            <a:ext cx="588336" cy="228600"/>
          </a:xfrm>
          <a:prstGeom prst="rect">
            <a:avLst/>
          </a:prstGeom>
        </p:spPr>
        <p:txBody>
          <a:bodyPr/>
          <a:lstStyle>
            <a:lvl1pPr>
              <a:defRPr/>
            </a:lvl1pPr>
          </a:lstStyle>
          <a:p>
            <a:pPr>
              <a:defRPr/>
            </a:pPr>
            <a:fld id="{58C7E323-D131-4E3A-9E2F-77C209BD0B77}" type="slidenum">
              <a:rPr lang="en-US"/>
              <a:pPr>
                <a:defRPr/>
              </a:pPr>
              <a:t>‹#›</a:t>
            </a:fld>
            <a:endParaRPr lang="en-US"/>
          </a:p>
        </p:txBody>
      </p:sp>
      <p:sp>
        <p:nvSpPr>
          <p:cNvPr id="5" name="Rectangle 219"/>
          <p:cNvSpPr>
            <a:spLocks noGrp="1" noChangeArrowheads="1"/>
          </p:cNvSpPr>
          <p:nvPr>
            <p:ph type="dt" sz="half" idx="11"/>
          </p:nvPr>
        </p:nvSpPr>
        <p:spPr>
          <a:xfrm>
            <a:off x="457200" y="6243638"/>
            <a:ext cx="2133600" cy="457200"/>
          </a:xfrm>
          <a:prstGeom prst="rect">
            <a:avLst/>
          </a:prstGeom>
        </p:spPr>
        <p:txBody>
          <a:bodyPr/>
          <a:lstStyle>
            <a:lvl1pPr>
              <a:defRPr>
                <a:latin typeface="Arial" charset="0"/>
              </a:defRPr>
            </a:lvl1pPr>
          </a:lstStyle>
          <a:p>
            <a:pPr>
              <a:defRPr/>
            </a:pPr>
            <a:endParaRPr lang="en-US"/>
          </a:p>
        </p:txBody>
      </p:sp>
    </p:spTree>
    <p:extLst>
      <p:ext uri="{BB962C8B-B14F-4D97-AF65-F5344CB8AC3E}">
        <p14:creationId xmlns:p14="http://schemas.microsoft.com/office/powerpoint/2010/main" val="148320162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9" name="Slide Number Placeholder 6">
            <a:extLst>
              <a:ext uri="{FF2B5EF4-FFF2-40B4-BE49-F238E27FC236}">
                <a16:creationId xmlns:a16="http://schemas.microsoft.com/office/drawing/2014/main" id="{E55CA321-8940-4E43-9470-042EA05A7DBC}"/>
              </a:ext>
            </a:extLst>
          </p:cNvPr>
          <p:cNvSpPr>
            <a:spLocks noGrp="1"/>
          </p:cNvSpPr>
          <p:nvPr>
            <p:ph type="sldNum" sz="quarter" idx="4"/>
          </p:nvPr>
        </p:nvSpPr>
        <p:spPr>
          <a:xfrm rot="10800000" flipV="1">
            <a:off x="8785857" y="5832847"/>
            <a:ext cx="246061" cy="283076"/>
          </a:xfrm>
          <a:prstGeom prst="rect">
            <a:avLst/>
          </a:prstGeom>
        </p:spPr>
        <p:txBody>
          <a:bodyPr vert="horz" wrap="square" lIns="0" tIns="0" rIns="0" bIns="0" rtlCol="0" anchor="b" anchorCtr="0"/>
          <a:lstStyle>
            <a:lvl1pPr algn="l">
              <a:defRPr sz="675" i="0">
                <a:solidFill>
                  <a:schemeClr val="bg1"/>
                </a:solidFill>
                <a:latin typeface="Arial" pitchFamily="34" charset="0"/>
                <a:cs typeface="Arial" pitchFamily="34" charset="0"/>
              </a:defRPr>
            </a:lvl1pPr>
          </a:lstStyle>
          <a:p>
            <a:fld id="{7BCC8D0D-EAEC-449D-9161-023DFF90F2E2}" type="slidenum">
              <a:rPr lang="en-US" smtClean="0"/>
              <a:pPr/>
              <a:t>‹#›</a:t>
            </a:fld>
            <a:endParaRPr lang="en-US" dirty="0"/>
          </a:p>
        </p:txBody>
      </p:sp>
      <p:sp>
        <p:nvSpPr>
          <p:cNvPr id="5" name="Rectangle 4">
            <a:extLst>
              <a:ext uri="{FF2B5EF4-FFF2-40B4-BE49-F238E27FC236}">
                <a16:creationId xmlns:a16="http://schemas.microsoft.com/office/drawing/2014/main" id="{8ED1D6E9-2BBE-4B08-92EC-6C28ACB7EB93}"/>
              </a:ext>
            </a:extLst>
          </p:cNvPr>
          <p:cNvSpPr>
            <a:spLocks noChangeArrowheads="1"/>
          </p:cNvSpPr>
          <p:nvPr userDrawn="1"/>
        </p:nvSpPr>
        <p:spPr bwMode="auto">
          <a:xfrm flipV="1">
            <a:off x="511233" y="1209322"/>
            <a:ext cx="8491451" cy="45720"/>
          </a:xfrm>
          <a:prstGeom prst="rect">
            <a:avLst/>
          </a:prstGeom>
          <a:gradFill rotWithShape="0">
            <a:gsLst>
              <a:gs pos="0">
                <a:schemeClr val="tx1"/>
              </a:gs>
              <a:gs pos="89000">
                <a:srgbClr val="EFEAE3">
                  <a:lumMod val="39000"/>
                  <a:lumOff val="61000"/>
                </a:srgbClr>
              </a:gs>
              <a:gs pos="29000">
                <a:srgbClr val="7A5F46"/>
              </a:gs>
            </a:gsLst>
            <a:lin ang="0" scaled="1"/>
          </a:gradFill>
          <a:ln>
            <a:noFill/>
          </a:ln>
          <a:effectLst/>
        </p:spPr>
        <p:txBody>
          <a:bodyPr wrap="none" anchor="ctr"/>
          <a:lstStyle/>
          <a:p>
            <a:pPr marL="0" marR="0" lvl="0" indent="0" algn="ctr" defTabSz="685800" rtl="0" eaLnBrk="0" fontAlgn="auto" latinLnBrk="0" hangingPunct="0">
              <a:lnSpc>
                <a:spcPct val="100000"/>
              </a:lnSpc>
              <a:spcBef>
                <a:spcPts val="0"/>
              </a:spcBef>
              <a:spcAft>
                <a:spcPts val="0"/>
              </a:spcAft>
              <a:buClrTx/>
              <a:buSzTx/>
              <a:buFontTx/>
              <a:buNone/>
              <a:tabLst/>
              <a:defRPr/>
            </a:pPr>
            <a:endParaRPr kumimoji="0" lang="en-US" sz="2250" b="0" i="0" u="none" strike="noStrike" kern="1200" cap="none" spc="0" normalizeH="0" baseline="0" noProof="0">
              <a:ln>
                <a:noFill/>
              </a:ln>
              <a:solidFill>
                <a:prstClr val="black"/>
              </a:solidFill>
              <a:effectLst/>
              <a:uLnTx/>
              <a:uFillTx/>
              <a:latin typeface="Times" charset="0"/>
              <a:ea typeface="+mn-ea"/>
              <a:cs typeface="+mn-cs"/>
            </a:endParaRPr>
          </a:p>
        </p:txBody>
      </p:sp>
      <p:sp>
        <p:nvSpPr>
          <p:cNvPr id="7" name="TextBox 6">
            <a:extLst>
              <a:ext uri="{FF2B5EF4-FFF2-40B4-BE49-F238E27FC236}">
                <a16:creationId xmlns:a16="http://schemas.microsoft.com/office/drawing/2014/main" id="{D6776BE1-D95C-4B0F-9057-6772C2E4A7A6}"/>
              </a:ext>
            </a:extLst>
          </p:cNvPr>
          <p:cNvSpPr txBox="1"/>
          <p:nvPr userDrawn="1"/>
        </p:nvSpPr>
        <p:spPr>
          <a:xfrm>
            <a:off x="511234" y="1637774"/>
            <a:ext cx="8382044" cy="664284"/>
          </a:xfrm>
          <a:prstGeom prst="rect">
            <a:avLst/>
          </a:prstGeom>
          <a:noFill/>
        </p:spPr>
        <p:txBody>
          <a:bodyPr wrap="square" rtlCol="0">
            <a:spAutoFit/>
          </a:bodyPr>
          <a:lstStyle/>
          <a:p>
            <a:pPr marL="257175" indent="-257175">
              <a:spcAft>
                <a:spcPts val="450"/>
              </a:spcAft>
              <a:buFont typeface="Arial" panose="020B0604020202020204" pitchFamily="34" charset="0"/>
              <a:buChar char="•"/>
            </a:pPr>
            <a:endParaRPr lang="en-US" sz="1800" dirty="0">
              <a:latin typeface="Arial" panose="020B0604020202020204" pitchFamily="34" charset="0"/>
              <a:cs typeface="Arial" panose="020B0604020202020204" pitchFamily="34" charset="0"/>
            </a:endParaRPr>
          </a:p>
          <a:p>
            <a:pPr marL="257175" indent="-257175">
              <a:buFont typeface="Arial" panose="020B0604020202020204" pitchFamily="34" charset="0"/>
              <a:buChar char="•"/>
            </a:pPr>
            <a:endParaRPr lang="en-US" sz="1500" dirty="0"/>
          </a:p>
        </p:txBody>
      </p:sp>
      <p:sp>
        <p:nvSpPr>
          <p:cNvPr id="8" name="Title 1">
            <a:extLst>
              <a:ext uri="{FF2B5EF4-FFF2-40B4-BE49-F238E27FC236}">
                <a16:creationId xmlns:a16="http://schemas.microsoft.com/office/drawing/2014/main" id="{597F347E-A677-4B2B-BB35-6EA06ABFBBC8}"/>
              </a:ext>
            </a:extLst>
          </p:cNvPr>
          <p:cNvSpPr>
            <a:spLocks noGrp="1"/>
          </p:cNvSpPr>
          <p:nvPr>
            <p:ph type="title"/>
          </p:nvPr>
        </p:nvSpPr>
        <p:spPr>
          <a:xfrm>
            <a:off x="511233" y="-276551"/>
            <a:ext cx="6959089" cy="1450757"/>
          </a:xfrm>
          <a:prstGeom prst="rect">
            <a:avLst/>
          </a:prstGeom>
        </p:spPr>
        <p:txBody>
          <a:bodyPr>
            <a:normAutofit/>
          </a:bodyPr>
          <a:lstStyle/>
          <a:p>
            <a:r>
              <a:rPr lang="en-US" sz="3300" dirty="0">
                <a:solidFill>
                  <a:schemeClr val="tx1"/>
                </a:solidFill>
              </a:rPr>
              <a:t>Capitalize First Word In Calibri Light 44</a:t>
            </a:r>
          </a:p>
        </p:txBody>
      </p:sp>
      <p:sp>
        <p:nvSpPr>
          <p:cNvPr id="10" name="TextBox 9">
            <a:extLst>
              <a:ext uri="{FF2B5EF4-FFF2-40B4-BE49-F238E27FC236}">
                <a16:creationId xmlns:a16="http://schemas.microsoft.com/office/drawing/2014/main" id="{66E36132-BCF6-4AB0-9559-4264AFBDE442}"/>
              </a:ext>
            </a:extLst>
          </p:cNvPr>
          <p:cNvSpPr txBox="1"/>
          <p:nvPr userDrawn="1"/>
        </p:nvSpPr>
        <p:spPr>
          <a:xfrm>
            <a:off x="511234" y="1637774"/>
            <a:ext cx="8382044" cy="664284"/>
          </a:xfrm>
          <a:prstGeom prst="rect">
            <a:avLst/>
          </a:prstGeom>
          <a:noFill/>
        </p:spPr>
        <p:txBody>
          <a:bodyPr wrap="square" rtlCol="0">
            <a:spAutoFit/>
          </a:bodyPr>
          <a:lstStyle/>
          <a:p>
            <a:pPr marL="257175" indent="-257175">
              <a:spcAft>
                <a:spcPts val="450"/>
              </a:spcAft>
              <a:buFont typeface="Arial" panose="020B0604020202020204" pitchFamily="34" charset="0"/>
              <a:buChar char="•"/>
            </a:pPr>
            <a:endParaRPr lang="en-US" sz="1800" dirty="0">
              <a:latin typeface="Arial" panose="020B0604020202020204" pitchFamily="34" charset="0"/>
              <a:cs typeface="Arial" panose="020B0604020202020204" pitchFamily="34" charset="0"/>
            </a:endParaRPr>
          </a:p>
          <a:p>
            <a:pPr marL="257175" indent="-257175">
              <a:buFont typeface="Arial" panose="020B0604020202020204" pitchFamily="34" charset="0"/>
              <a:buChar char="•"/>
            </a:pPr>
            <a:endParaRPr lang="en-US" sz="1500" dirty="0"/>
          </a:p>
        </p:txBody>
      </p:sp>
    </p:spTree>
    <p:extLst>
      <p:ext uri="{BB962C8B-B14F-4D97-AF65-F5344CB8AC3E}">
        <p14:creationId xmlns:p14="http://schemas.microsoft.com/office/powerpoint/2010/main" val="40175098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219200" y="2971800"/>
            <a:ext cx="6858000" cy="1066800"/>
          </a:xfrm>
        </p:spPr>
        <p:txBody>
          <a:bodyPr anchor="t" anchorCtr="0">
            <a:normAutofit/>
          </a:bodyPr>
          <a:lstStyle>
            <a:lvl1pPr algn="r">
              <a:buNone/>
              <a:defRPr sz="3300" b="0" cap="none" baseline="0">
                <a:solidFill>
                  <a:schemeClr val="tx1"/>
                </a:solidFill>
              </a:defRPr>
            </a:lvl1pPr>
          </a:lstStyle>
          <a:p>
            <a:r>
              <a:rPr kumimoji="0" lang="en-US" dirty="0"/>
              <a:t>Click to edit Master title style</a:t>
            </a:r>
          </a:p>
        </p:txBody>
      </p:sp>
      <p:sp>
        <p:nvSpPr>
          <p:cNvPr id="3" name="Text Placeholder 2"/>
          <p:cNvSpPr>
            <a:spLocks noGrp="1"/>
          </p:cNvSpPr>
          <p:nvPr>
            <p:ph type="body" idx="1"/>
          </p:nvPr>
        </p:nvSpPr>
        <p:spPr>
          <a:xfrm>
            <a:off x="1295400" y="4267200"/>
            <a:ext cx="6781800" cy="1143000"/>
          </a:xfrm>
        </p:spPr>
        <p:txBody>
          <a:bodyPr anchor="t" anchorCtr="0">
            <a:normAutofit/>
          </a:bodyPr>
          <a:lstStyle>
            <a:lvl1pPr marL="0" indent="0" algn="r">
              <a:buNone/>
              <a:defRPr sz="2400">
                <a:solidFill>
                  <a:schemeClr val="bg1"/>
                </a:solidFill>
              </a:defRPr>
            </a:lvl1pPr>
            <a:lvl2pPr>
              <a:buNone/>
              <a:defRPr sz="1350">
                <a:solidFill>
                  <a:schemeClr val="tx1">
                    <a:tint val="75000"/>
                  </a:schemeClr>
                </a:solidFill>
              </a:defRPr>
            </a:lvl2pPr>
            <a:lvl3pPr>
              <a:buNone/>
              <a:defRPr sz="1200">
                <a:solidFill>
                  <a:schemeClr val="tx1">
                    <a:tint val="75000"/>
                  </a:schemeClr>
                </a:solidFill>
              </a:defRPr>
            </a:lvl3pPr>
            <a:lvl4pPr>
              <a:buNone/>
              <a:defRPr sz="1050">
                <a:solidFill>
                  <a:schemeClr val="tx1">
                    <a:tint val="75000"/>
                  </a:schemeClr>
                </a:solidFill>
              </a:defRPr>
            </a:lvl4pPr>
            <a:lvl5pPr>
              <a:buNone/>
              <a:defRPr sz="1050">
                <a:solidFill>
                  <a:schemeClr val="tx1">
                    <a:tint val="75000"/>
                  </a:schemeClr>
                </a:solidFill>
              </a:defRPr>
            </a:lvl5pPr>
          </a:lstStyle>
          <a:p>
            <a:pPr lvl="0" eaLnBrk="1" latinLnBrk="0" hangingPunct="1"/>
            <a:r>
              <a:rPr kumimoji="0" lang="en-US" dirty="0"/>
              <a:t>Click to edit Master text styles</a:t>
            </a:r>
          </a:p>
        </p:txBody>
      </p:sp>
      <p:sp>
        <p:nvSpPr>
          <p:cNvPr id="7" name="Rectangle 6"/>
          <p:cNvSpPr/>
          <p:nvPr/>
        </p:nvSpPr>
        <p:spPr>
          <a:xfrm>
            <a:off x="914400" y="2819400"/>
            <a:ext cx="7315200" cy="1280160"/>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350"/>
          </a:p>
        </p:txBody>
      </p:sp>
      <p:sp>
        <p:nvSpPr>
          <p:cNvPr id="8" name="Rectangle 7"/>
          <p:cNvSpPr/>
          <p:nvPr/>
        </p:nvSpPr>
        <p:spPr>
          <a:xfrm>
            <a:off x="914400" y="2819400"/>
            <a:ext cx="228600" cy="1280160"/>
          </a:xfrm>
          <a:prstGeom prst="rect">
            <a:avLst/>
          </a:prstGeom>
          <a:solidFill>
            <a:srgbClr val="B1D45A"/>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350"/>
          </a:p>
        </p:txBody>
      </p:sp>
      <p:pic>
        <p:nvPicPr>
          <p:cNvPr id="14"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03492" y="6291778"/>
            <a:ext cx="8205387"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2"/>
          <p:cNvPicPr>
            <a:picLocks noChangeAspect="1" noChangeArrowheads="1"/>
          </p:cNvPicPr>
          <p:nvPr userDrawn="1"/>
        </p:nvPicPr>
        <p:blipFill>
          <a:blip r:embed="rId3" cstate="print">
            <a:clrChange>
              <a:clrFrom>
                <a:srgbClr val="BFBFBF"/>
              </a:clrFrom>
              <a:clrTo>
                <a:srgbClr val="BFBFBF">
                  <a:alpha val="0"/>
                </a:srgbClr>
              </a:clrTo>
            </a:clrChange>
            <a:biLevel thresh="75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304798" y="6276829"/>
            <a:ext cx="1371602" cy="5337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 name="Picture 15"/>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73466359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mediaAndTx">
  <p:cSld name="Title, Media Clip and Text">
    <p:spTree>
      <p:nvGrpSpPr>
        <p:cNvPr id="1" name=""/>
        <p:cNvGrpSpPr/>
        <p:nvPr/>
      </p:nvGrpSpPr>
      <p:grpSpPr>
        <a:xfrm>
          <a:off x="0" y="0"/>
          <a:ext cx="0" cy="0"/>
          <a:chOff x="0" y="0"/>
          <a:chExt cx="0" cy="0"/>
        </a:xfrm>
      </p:grpSpPr>
      <p:sp>
        <p:nvSpPr>
          <p:cNvPr id="2" name="Title 1"/>
          <p:cNvSpPr>
            <a:spLocks noGrp="1"/>
          </p:cNvSpPr>
          <p:nvPr>
            <p:ph type="title"/>
          </p:nvPr>
        </p:nvSpPr>
        <p:spPr>
          <a:xfrm>
            <a:off x="1143000" y="609600"/>
            <a:ext cx="7772400" cy="1143000"/>
          </a:xfrm>
        </p:spPr>
        <p:txBody>
          <a:bodyPr/>
          <a:lstStyle/>
          <a:p>
            <a:r>
              <a:rPr lang="en-US"/>
              <a:t>Click to edit Master title style</a:t>
            </a:r>
          </a:p>
        </p:txBody>
      </p:sp>
      <p:sp>
        <p:nvSpPr>
          <p:cNvPr id="3" name="Media Placeholder 2"/>
          <p:cNvSpPr>
            <a:spLocks noGrp="1"/>
          </p:cNvSpPr>
          <p:nvPr>
            <p:ph type="media" sz="half" idx="1"/>
          </p:nvPr>
        </p:nvSpPr>
        <p:spPr>
          <a:xfrm>
            <a:off x="1169988" y="1946275"/>
            <a:ext cx="3810000" cy="4114800"/>
          </a:xfrm>
        </p:spPr>
        <p:txBody>
          <a:bodyPr/>
          <a:lstStyle/>
          <a:p>
            <a:pPr lvl="0"/>
            <a:endParaRPr lang="en-US" noProof="0"/>
          </a:p>
        </p:txBody>
      </p:sp>
      <p:sp>
        <p:nvSpPr>
          <p:cNvPr id="4" name="Text Placeholder 3"/>
          <p:cNvSpPr>
            <a:spLocks noGrp="1"/>
          </p:cNvSpPr>
          <p:nvPr>
            <p:ph type="body" sz="half" idx="2"/>
          </p:nvPr>
        </p:nvSpPr>
        <p:spPr>
          <a:xfrm>
            <a:off x="5132388" y="1946275"/>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1916552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5614" y="273050"/>
            <a:ext cx="8226425" cy="1143000"/>
          </a:xfrm>
        </p:spPr>
        <p:txBody>
          <a:bodyPr/>
          <a:lstStyle/>
          <a:p>
            <a:r>
              <a:rPr lang="en-US"/>
              <a:t>Click to edit Master title style</a:t>
            </a:r>
          </a:p>
        </p:txBody>
      </p:sp>
      <p:sp>
        <p:nvSpPr>
          <p:cNvPr id="3" name="Content Placeholder 2"/>
          <p:cNvSpPr>
            <a:spLocks noGrp="1"/>
          </p:cNvSpPr>
          <p:nvPr>
            <p:ph sz="quarter" idx="1"/>
          </p:nvPr>
        </p:nvSpPr>
        <p:spPr>
          <a:xfrm>
            <a:off x="455614" y="1598613"/>
            <a:ext cx="4037012" cy="217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5025" y="1598613"/>
            <a:ext cx="4037013" cy="217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55614" y="3922715"/>
            <a:ext cx="4037012" cy="21732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5025" y="3922715"/>
            <a:ext cx="4037013" cy="21732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70"/>
          <p:cNvSpPr>
            <a:spLocks noGrp="1" noChangeArrowheads="1"/>
          </p:cNvSpPr>
          <p:nvPr>
            <p:ph type="sldNum" sz="quarter" idx="10"/>
          </p:nvPr>
        </p:nvSpPr>
        <p:spPr>
          <a:xfrm>
            <a:off x="6553201" y="6242052"/>
            <a:ext cx="2130425" cy="474663"/>
          </a:xfrm>
          <a:prstGeom prst="rect">
            <a:avLst/>
          </a:prstGeom>
        </p:spPr>
        <p:txBody>
          <a:bodyPr vert="horz" wrap="square" lIns="91440" tIns="45720" rIns="91440" bIns="45720" numCol="1" anchor="t" anchorCtr="0" compatLnSpc="1">
            <a:prstTxWarp prst="textNoShape">
              <a:avLst/>
            </a:prstTxWarp>
          </a:bodyPr>
          <a:lstStyle>
            <a:lvl1pPr>
              <a:defRPr/>
            </a:lvl1pPr>
          </a:lstStyle>
          <a:p>
            <a:fld id="{C4B60773-B98C-4109-B941-042E7687E890}" type="slidenum">
              <a:rPr lang="en-US"/>
              <a:pPr/>
              <a:t>‹#›</a:t>
            </a:fld>
            <a:endParaRPr lang="en-US"/>
          </a:p>
        </p:txBody>
      </p:sp>
    </p:spTree>
    <p:extLst>
      <p:ext uri="{BB962C8B-B14F-4D97-AF65-F5344CB8AC3E}">
        <p14:creationId xmlns:p14="http://schemas.microsoft.com/office/powerpoint/2010/main" val="14399984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5613" y="273050"/>
            <a:ext cx="8226425" cy="1143000"/>
          </a:xfrm>
        </p:spPr>
        <p:txBody>
          <a:bodyPr/>
          <a:lstStyle/>
          <a:p>
            <a:r>
              <a:rPr lang="en-US"/>
              <a:t>Click to edit Master title style</a:t>
            </a:r>
          </a:p>
        </p:txBody>
      </p:sp>
      <p:sp>
        <p:nvSpPr>
          <p:cNvPr id="3" name="Text Placeholder 2"/>
          <p:cNvSpPr>
            <a:spLocks noGrp="1"/>
          </p:cNvSpPr>
          <p:nvPr>
            <p:ph type="body" sz="half" idx="1"/>
          </p:nvPr>
        </p:nvSpPr>
        <p:spPr>
          <a:xfrm>
            <a:off x="455613" y="1598613"/>
            <a:ext cx="4037012" cy="44973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5025" y="1598613"/>
            <a:ext cx="4037013" cy="44973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0"/>
          <p:cNvSpPr>
            <a:spLocks noGrp="1" noChangeArrowheads="1"/>
          </p:cNvSpPr>
          <p:nvPr>
            <p:ph type="sldNum" sz="quarter" idx="10"/>
          </p:nvPr>
        </p:nvSpPr>
        <p:spPr>
          <a:xfrm>
            <a:off x="6251448" y="6556248"/>
            <a:ext cx="588336" cy="228600"/>
          </a:xfrm>
          <a:prstGeom prst="rect">
            <a:avLst/>
          </a:prstGeom>
          <a:ln/>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114813B1-857E-4D46-BE5D-9A28513CA6BB}" type="slidenum">
              <a:rPr kumimoji="0" lang="en-US" sz="1800" b="0" i="0" u="none" strike="noStrike" kern="1200" cap="none" spc="0" normalizeH="0" baseline="0" noProof="0">
                <a:ln>
                  <a:noFill/>
                </a:ln>
                <a:solidFill>
                  <a:prstClr val="black"/>
                </a:solidFill>
                <a:effectLst/>
                <a:uLnTx/>
                <a:uFillTx/>
                <a:latin typeface="Gill Sans MT"/>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Gill Sans MT"/>
              <a:ea typeface="+mn-ea"/>
              <a:cs typeface="+mn-cs"/>
            </a:endParaRPr>
          </a:p>
        </p:txBody>
      </p:sp>
    </p:spTree>
    <p:extLst>
      <p:ext uri="{BB962C8B-B14F-4D97-AF65-F5344CB8AC3E}">
        <p14:creationId xmlns:p14="http://schemas.microsoft.com/office/powerpoint/2010/main" val="128926990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Title Slide_1">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17172D1A-18E6-A948-8F16-3DCE4B390141}"/>
              </a:ext>
            </a:extLst>
          </p:cNvPr>
          <p:cNvPicPr>
            <a:picLocks noChangeAspect="1"/>
          </p:cNvPicPr>
          <p:nvPr userDrawn="1"/>
        </p:nvPicPr>
        <p:blipFill>
          <a:blip r:embed="rId2"/>
          <a:srcRect/>
          <a:stretch/>
        </p:blipFill>
        <p:spPr>
          <a:xfrm>
            <a:off x="0" y="0"/>
            <a:ext cx="9144000" cy="6858000"/>
          </a:xfrm>
          <a:prstGeom prst="rect">
            <a:avLst/>
          </a:prstGeom>
        </p:spPr>
      </p:pic>
      <p:sp>
        <p:nvSpPr>
          <p:cNvPr id="2" name="Title 1">
            <a:extLst>
              <a:ext uri="{FF2B5EF4-FFF2-40B4-BE49-F238E27FC236}">
                <a16:creationId xmlns:a16="http://schemas.microsoft.com/office/drawing/2014/main" id="{DA11A107-C3CF-5D45-A3FF-90FF5635B064}"/>
              </a:ext>
            </a:extLst>
          </p:cNvPr>
          <p:cNvSpPr>
            <a:spLocks noGrp="1"/>
          </p:cNvSpPr>
          <p:nvPr>
            <p:ph type="ctrTitle"/>
          </p:nvPr>
        </p:nvSpPr>
        <p:spPr>
          <a:xfrm>
            <a:off x="1076882" y="2476628"/>
            <a:ext cx="3994323" cy="2387600"/>
          </a:xfrm>
        </p:spPr>
        <p:txBody>
          <a:bodyPr anchor="b">
            <a:normAutofit/>
          </a:bodyPr>
          <a:lstStyle>
            <a:lvl1pPr algn="l">
              <a:defRPr sz="6000">
                <a:solidFill>
                  <a:schemeClr val="accent3"/>
                </a:solidFill>
              </a:defRPr>
            </a:lvl1pPr>
          </a:lstStyle>
          <a:p>
            <a:r>
              <a:rPr lang="en-US" dirty="0"/>
              <a:t>Click to edit</a:t>
            </a:r>
          </a:p>
        </p:txBody>
      </p:sp>
      <p:pic>
        <p:nvPicPr>
          <p:cNvPr id="11" name="Picture 10">
            <a:extLst>
              <a:ext uri="{FF2B5EF4-FFF2-40B4-BE49-F238E27FC236}">
                <a16:creationId xmlns:a16="http://schemas.microsoft.com/office/drawing/2014/main" id="{48243BD0-09C3-2948-A481-8FE7956E514F}"/>
              </a:ext>
            </a:extLst>
          </p:cNvPr>
          <p:cNvPicPr>
            <a:picLocks noChangeAspect="1"/>
          </p:cNvPicPr>
          <p:nvPr userDrawn="1"/>
        </p:nvPicPr>
        <p:blipFill>
          <a:blip r:embed="rId3"/>
          <a:srcRect/>
          <a:stretch/>
        </p:blipFill>
        <p:spPr>
          <a:xfrm>
            <a:off x="1006338" y="1313866"/>
            <a:ext cx="1693885" cy="922439"/>
          </a:xfrm>
          <a:prstGeom prst="rect">
            <a:avLst/>
          </a:prstGeom>
        </p:spPr>
      </p:pic>
      <p:sp>
        <p:nvSpPr>
          <p:cNvPr id="4" name="Footer Placeholder 4">
            <a:extLst>
              <a:ext uri="{FF2B5EF4-FFF2-40B4-BE49-F238E27FC236}">
                <a16:creationId xmlns:a16="http://schemas.microsoft.com/office/drawing/2014/main" id="{EAE82552-C7CE-397B-8347-4FE7BF1E3026}"/>
              </a:ext>
            </a:extLst>
          </p:cNvPr>
          <p:cNvSpPr>
            <a:spLocks noGrp="1"/>
          </p:cNvSpPr>
          <p:nvPr>
            <p:ph type="ftr" sz="quarter" idx="3"/>
          </p:nvPr>
        </p:nvSpPr>
        <p:spPr>
          <a:xfrm>
            <a:off x="1076883" y="5179964"/>
            <a:ext cx="3641720" cy="853088"/>
          </a:xfrm>
          <a:prstGeom prst="rect">
            <a:avLst/>
          </a:prstGeom>
        </p:spPr>
        <p:txBody>
          <a:bodyPr vert="horz" lIns="91440" tIns="45720" rIns="91440" bIns="45720" rtlCol="0" anchor="ctr"/>
          <a:lstStyle>
            <a:lvl1pPr algn="l">
              <a:defRPr sz="2100" b="1">
                <a:solidFill>
                  <a:schemeClr val="accent4"/>
                </a:solidFill>
                <a:latin typeface="Arial" panose="020B0604020202020204" pitchFamily="34" charset="0"/>
                <a:cs typeface="Arial" panose="020B0604020202020204" pitchFamily="34"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100" b="1" i="0" u="none" strike="noStrike" kern="1200" cap="none" spc="0" normalizeH="0" baseline="0" noProof="0" dirty="0">
                <a:ln>
                  <a:noFill/>
                </a:ln>
                <a:solidFill>
                  <a:srgbClr val="FADA7A"/>
                </a:solidFill>
                <a:effectLst/>
                <a:uLnTx/>
                <a:uFillTx/>
                <a:latin typeface="Arial" panose="020B0604020202020204" pitchFamily="34" charset="0"/>
                <a:ea typeface="+mn-ea"/>
                <a:cs typeface="Arial" panose="020B0604020202020204" pitchFamily="34" charset="0"/>
              </a:rPr>
              <a:t>The NAFLD nomenclature is changing.</a:t>
            </a:r>
          </a:p>
        </p:txBody>
      </p:sp>
      <p:sp>
        <p:nvSpPr>
          <p:cNvPr id="5" name="Picture Placeholder 12">
            <a:extLst>
              <a:ext uri="{FF2B5EF4-FFF2-40B4-BE49-F238E27FC236}">
                <a16:creationId xmlns:a16="http://schemas.microsoft.com/office/drawing/2014/main" id="{4BD86E66-222D-F773-01F2-B2EFA7D9F3C3}"/>
              </a:ext>
            </a:extLst>
          </p:cNvPr>
          <p:cNvSpPr>
            <a:spLocks noGrp="1"/>
          </p:cNvSpPr>
          <p:nvPr>
            <p:ph type="pic" sz="quarter" idx="10"/>
          </p:nvPr>
        </p:nvSpPr>
        <p:spPr>
          <a:xfrm>
            <a:off x="5230423" y="1042744"/>
            <a:ext cx="3579384" cy="4772512"/>
          </a:xfrm>
          <a:prstGeom prst="ellipse">
            <a:avLst/>
          </a:prstGeom>
        </p:spPr>
        <p:txBody>
          <a:bodyPr/>
          <a:lstStyle>
            <a:lvl1pPr marL="0" indent="0" algn="ctr">
              <a:buNone/>
              <a:defRPr/>
            </a:lvl1pPr>
          </a:lstStyle>
          <a:p>
            <a:endParaRPr lang="en-US" dirty="0"/>
          </a:p>
        </p:txBody>
      </p:sp>
    </p:spTree>
    <p:extLst>
      <p:ext uri="{BB962C8B-B14F-4D97-AF65-F5344CB8AC3E}">
        <p14:creationId xmlns:p14="http://schemas.microsoft.com/office/powerpoint/2010/main" val="188784471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5613" y="273050"/>
            <a:ext cx="8226425" cy="1143000"/>
          </a:xfrm>
        </p:spPr>
        <p:txBody>
          <a:bodyPr/>
          <a:lstStyle/>
          <a:p>
            <a:r>
              <a:rPr lang="en-US"/>
              <a:t>Click to edit Master title style</a:t>
            </a:r>
          </a:p>
        </p:txBody>
      </p:sp>
      <p:sp>
        <p:nvSpPr>
          <p:cNvPr id="3" name="Text Placeholder 2"/>
          <p:cNvSpPr>
            <a:spLocks noGrp="1"/>
          </p:cNvSpPr>
          <p:nvPr>
            <p:ph type="body" sz="half" idx="1"/>
          </p:nvPr>
        </p:nvSpPr>
        <p:spPr>
          <a:xfrm>
            <a:off x="455613" y="1598613"/>
            <a:ext cx="4037012" cy="44973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5025" y="1598613"/>
            <a:ext cx="4037013" cy="217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5025" y="3922713"/>
            <a:ext cx="4037013" cy="21732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70"/>
          <p:cNvSpPr>
            <a:spLocks noGrp="1" noChangeArrowheads="1"/>
          </p:cNvSpPr>
          <p:nvPr>
            <p:ph type="sldNum" sz="quarter" idx="10"/>
          </p:nvPr>
        </p:nvSpPr>
        <p:spPr>
          <a:xfrm>
            <a:off x="6251448" y="6556248"/>
            <a:ext cx="588336" cy="228600"/>
          </a:xfrm>
          <a:prstGeom prst="rect">
            <a:avLst/>
          </a:prstGeom>
          <a:ln/>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BD444616-E14A-46A0-A6D3-6E66F6B1A6DF}" type="slidenum">
              <a:rPr kumimoji="0" lang="en-US" sz="1800" b="0" i="0" u="none" strike="noStrike" kern="1200" cap="none" spc="0" normalizeH="0" baseline="0" noProof="0">
                <a:ln>
                  <a:noFill/>
                </a:ln>
                <a:solidFill>
                  <a:prstClr val="black"/>
                </a:solidFill>
                <a:effectLst/>
                <a:uLnTx/>
                <a:uFillTx/>
                <a:latin typeface="Gill Sans MT"/>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Gill Sans MT"/>
              <a:ea typeface="+mn-ea"/>
              <a:cs typeface="+mn-cs"/>
            </a:endParaRPr>
          </a:p>
        </p:txBody>
      </p:sp>
    </p:spTree>
    <p:extLst>
      <p:ext uri="{BB962C8B-B14F-4D97-AF65-F5344CB8AC3E}">
        <p14:creationId xmlns:p14="http://schemas.microsoft.com/office/powerpoint/2010/main" val="340327853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5616" y="273050"/>
            <a:ext cx="8226425" cy="1143000"/>
          </a:xfrm>
        </p:spPr>
        <p:txBody>
          <a:bodyPr/>
          <a:lstStyle/>
          <a:p>
            <a:r>
              <a:rPr lang="en-US"/>
              <a:t>Click to edit Master title style</a:t>
            </a:r>
          </a:p>
        </p:txBody>
      </p:sp>
      <p:sp>
        <p:nvSpPr>
          <p:cNvPr id="3" name="Content Placeholder 2"/>
          <p:cNvSpPr>
            <a:spLocks noGrp="1"/>
          </p:cNvSpPr>
          <p:nvPr>
            <p:ph sz="half" idx="1"/>
          </p:nvPr>
        </p:nvSpPr>
        <p:spPr>
          <a:xfrm>
            <a:off x="455614" y="1598613"/>
            <a:ext cx="4037012" cy="44973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5025" y="1598613"/>
            <a:ext cx="4037013" cy="217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5025" y="3922719"/>
            <a:ext cx="4037013" cy="21732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70"/>
          <p:cNvSpPr>
            <a:spLocks noGrp="1" noChangeArrowheads="1"/>
          </p:cNvSpPr>
          <p:nvPr>
            <p:ph type="sldNum" sz="quarter" idx="10"/>
          </p:nvPr>
        </p:nvSpPr>
        <p:spPr>
          <a:xfrm>
            <a:off x="6251448" y="6556248"/>
            <a:ext cx="588336" cy="228600"/>
          </a:xfrm>
          <a:prstGeom prst="rect">
            <a:avLst/>
          </a:prstGeom>
          <a:ln/>
        </p:spPr>
        <p:txBody>
          <a:bodyPr/>
          <a:lstStyle>
            <a:lvl1pPr>
              <a:defRPr/>
            </a:lvl1pPr>
          </a:lstStyle>
          <a:p>
            <a:pPr>
              <a:defRPr/>
            </a:pPr>
            <a:fld id="{CBE6F69D-EC7C-4158-B48B-7F1BD0375DFA}" type="slidenum">
              <a:rPr lang="en-US"/>
              <a:pPr>
                <a:defRPr/>
              </a:pPr>
              <a:t>‹#›</a:t>
            </a:fld>
            <a:endParaRPr lang="en-US"/>
          </a:p>
        </p:txBody>
      </p:sp>
    </p:spTree>
    <p:extLst>
      <p:ext uri="{BB962C8B-B14F-4D97-AF65-F5344CB8AC3E}">
        <p14:creationId xmlns:p14="http://schemas.microsoft.com/office/powerpoint/2010/main" val="336813234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lipArt Placeholder 2"/>
          <p:cNvSpPr>
            <a:spLocks noGrp="1"/>
          </p:cNvSpPr>
          <p:nvPr>
            <p:ph type="clipArt" sz="half" idx="1"/>
          </p:nvPr>
        </p:nvSpPr>
        <p:spPr>
          <a:xfrm>
            <a:off x="457200" y="1600200"/>
            <a:ext cx="4038600" cy="4525963"/>
          </a:xfrm>
        </p:spPr>
        <p:txBody>
          <a:bodyPr/>
          <a:lstStyle/>
          <a:p>
            <a:pPr lvl="0"/>
            <a:endParaRPr lang="en-US" noProof="0"/>
          </a:p>
        </p:txBody>
      </p:sp>
      <p:sp>
        <p:nvSpPr>
          <p:cNvPr id="4" name="Text Placeholder 3"/>
          <p:cNvSpPr>
            <a:spLocks noGrp="1"/>
          </p:cNvSpPr>
          <p:nvPr>
            <p:ph type="body"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
          <p:cNvSpPr>
            <a:spLocks noGrp="1" noChangeArrowheads="1"/>
          </p:cNvSpPr>
          <p:nvPr>
            <p:ph type="dt" sz="half" idx="10"/>
          </p:nvPr>
        </p:nvSpPr>
        <p:spPr>
          <a:xfrm>
            <a:off x="4245936" y="6557946"/>
            <a:ext cx="2002464" cy="226902"/>
          </a:xfrm>
          <a:prstGeom prst="rect">
            <a:avLst/>
          </a:prstGeom>
          <a:ln/>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ill Sans MT"/>
              <a:ea typeface="+mn-ea"/>
              <a:cs typeface="+mn-cs"/>
            </a:endParaRPr>
          </a:p>
        </p:txBody>
      </p:sp>
      <p:sp>
        <p:nvSpPr>
          <p:cNvPr id="6" name="Rectangle 3"/>
          <p:cNvSpPr>
            <a:spLocks noGrp="1" noChangeArrowheads="1"/>
          </p:cNvSpPr>
          <p:nvPr>
            <p:ph type="sldNum" sz="quarter" idx="11"/>
          </p:nvPr>
        </p:nvSpPr>
        <p:spPr>
          <a:xfrm>
            <a:off x="6251448" y="6556248"/>
            <a:ext cx="588336" cy="228600"/>
          </a:xfrm>
          <a:prstGeom prst="rect">
            <a:avLst/>
          </a:prstGeom>
          <a:ln/>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5286A851-2DBD-4B06-98C1-8D82009AA052}" type="slidenum">
              <a:rPr kumimoji="0" lang="en-US" sz="1800" b="0" i="0" u="none" strike="noStrike" kern="1200" cap="none" spc="0" normalizeH="0" baseline="0" noProof="0">
                <a:ln>
                  <a:noFill/>
                </a:ln>
                <a:solidFill>
                  <a:prstClr val="black"/>
                </a:solidFill>
                <a:effectLst/>
                <a:uLnTx/>
                <a:uFillTx/>
                <a:latin typeface="Gill Sans MT"/>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Gill Sans MT"/>
              <a:ea typeface="+mn-ea"/>
              <a:cs typeface="+mn-cs"/>
            </a:endParaRPr>
          </a:p>
        </p:txBody>
      </p:sp>
    </p:spTree>
    <p:extLst>
      <p:ext uri="{BB962C8B-B14F-4D97-AF65-F5344CB8AC3E}">
        <p14:creationId xmlns:p14="http://schemas.microsoft.com/office/powerpoint/2010/main" val="54538823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EBA2842-48DF-40E2-BFEB-26493492E960}"/>
              </a:ext>
            </a:extLst>
          </p:cNvPr>
          <p:cNvSpPr/>
          <p:nvPr/>
        </p:nvSpPr>
        <p:spPr>
          <a:xfrm>
            <a:off x="905248" y="3276600"/>
            <a:ext cx="7314914" cy="1651000"/>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sz="1621"/>
          </a:p>
        </p:txBody>
      </p:sp>
      <p:sp>
        <p:nvSpPr>
          <p:cNvPr id="5" name="Rectangle 4">
            <a:extLst>
              <a:ext uri="{FF2B5EF4-FFF2-40B4-BE49-F238E27FC236}">
                <a16:creationId xmlns:a16="http://schemas.microsoft.com/office/drawing/2014/main" id="{581E1D83-2067-41D5-B78F-7A4E81EE5770}"/>
              </a:ext>
            </a:extLst>
          </p:cNvPr>
          <p:cNvSpPr/>
          <p:nvPr/>
        </p:nvSpPr>
        <p:spPr>
          <a:xfrm>
            <a:off x="905248" y="3276600"/>
            <a:ext cx="228815" cy="1651000"/>
          </a:xfrm>
          <a:prstGeom prst="rect">
            <a:avLst/>
          </a:prstGeom>
          <a:solidFill>
            <a:srgbClr val="5E3886"/>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sz="1621"/>
          </a:p>
        </p:txBody>
      </p:sp>
      <p:sp>
        <p:nvSpPr>
          <p:cNvPr id="6" name="Rectangle 5">
            <a:extLst>
              <a:ext uri="{FF2B5EF4-FFF2-40B4-BE49-F238E27FC236}">
                <a16:creationId xmlns:a16="http://schemas.microsoft.com/office/drawing/2014/main" id="{5E133F5A-86BD-4145-AD78-41DD9A375E45}"/>
              </a:ext>
            </a:extLst>
          </p:cNvPr>
          <p:cNvSpPr/>
          <p:nvPr/>
        </p:nvSpPr>
        <p:spPr>
          <a:xfrm>
            <a:off x="913828" y="5048250"/>
            <a:ext cx="228815" cy="685800"/>
          </a:xfrm>
          <a:prstGeom prst="rect">
            <a:avLst/>
          </a:prstGeom>
          <a:solidFill>
            <a:srgbClr val="B1D45A"/>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sz="1621"/>
          </a:p>
        </p:txBody>
      </p:sp>
      <p:sp>
        <p:nvSpPr>
          <p:cNvPr id="8" name="Title 7"/>
          <p:cNvSpPr>
            <a:spLocks noGrp="1"/>
          </p:cNvSpPr>
          <p:nvPr>
            <p:ph type="ctrTitle"/>
          </p:nvPr>
        </p:nvSpPr>
        <p:spPr>
          <a:xfrm>
            <a:off x="1219200" y="3352800"/>
            <a:ext cx="6858000" cy="1524000"/>
          </a:xfrm>
          <a:noFill/>
        </p:spPr>
        <p:txBody>
          <a:bodyPr anchor="t">
            <a:normAutofit/>
          </a:bodyPr>
          <a:lstStyle>
            <a:lvl1pPr algn="r">
              <a:defRPr sz="3964">
                <a:solidFill>
                  <a:schemeClr val="tx1"/>
                </a:solidFill>
              </a:defRPr>
            </a:lvl1pPr>
          </a:lstStyle>
          <a:p>
            <a:r>
              <a:rPr lang="en-US" dirty="0"/>
              <a:t>Click to edit Master title style</a:t>
            </a:r>
          </a:p>
        </p:txBody>
      </p:sp>
      <p:sp>
        <p:nvSpPr>
          <p:cNvPr id="9" name="Subtitle 8"/>
          <p:cNvSpPr>
            <a:spLocks noGrp="1"/>
          </p:cNvSpPr>
          <p:nvPr>
            <p:ph type="subTitle" idx="1"/>
          </p:nvPr>
        </p:nvSpPr>
        <p:spPr>
          <a:xfrm>
            <a:off x="1219200" y="5124450"/>
            <a:ext cx="6858000" cy="533400"/>
          </a:xfrm>
        </p:spPr>
        <p:txBody>
          <a:bodyPr>
            <a:noAutofit/>
          </a:bodyPr>
          <a:lstStyle>
            <a:lvl1pPr marL="0" indent="0" algn="r">
              <a:buNone/>
              <a:defRPr sz="2883">
                <a:solidFill>
                  <a:schemeClr val="tx1"/>
                </a:solidFill>
                <a:latin typeface="Calibri" panose="020F0502020204030204" pitchFamily="34" charset="0"/>
                <a:ea typeface="+mj-ea"/>
                <a:cs typeface="+mj-cs"/>
              </a:defRPr>
            </a:lvl1pPr>
            <a:lvl2pPr marL="411846" indent="0" algn="ctr">
              <a:buNone/>
            </a:lvl2pPr>
            <a:lvl3pPr marL="823692" indent="0" algn="ctr">
              <a:buNone/>
            </a:lvl3pPr>
            <a:lvl4pPr marL="1235537" indent="0" algn="ctr">
              <a:buNone/>
            </a:lvl4pPr>
            <a:lvl5pPr marL="1647383" indent="0" algn="ctr">
              <a:buNone/>
            </a:lvl5pPr>
            <a:lvl6pPr marL="2059229" indent="0" algn="ctr">
              <a:buNone/>
            </a:lvl6pPr>
            <a:lvl7pPr marL="2471075" indent="0" algn="ctr">
              <a:buNone/>
            </a:lvl7pPr>
            <a:lvl8pPr marL="2882920" indent="0" algn="ctr">
              <a:buNone/>
            </a:lvl8pPr>
            <a:lvl9pPr marL="3294766" indent="0" algn="ctr">
              <a:buNone/>
            </a:lvl9pPr>
          </a:lstStyle>
          <a:p>
            <a:r>
              <a:rPr lang="en-US" dirty="0"/>
              <a:t>Click to edit Master subtitle style</a:t>
            </a:r>
          </a:p>
        </p:txBody>
      </p:sp>
    </p:spTree>
    <p:extLst>
      <p:ext uri="{BB962C8B-B14F-4D97-AF65-F5344CB8AC3E}">
        <p14:creationId xmlns:p14="http://schemas.microsoft.com/office/powerpoint/2010/main" val="2892029237"/>
      </p:ext>
    </p:extLst>
  </p:cSld>
  <p:clrMapOvr>
    <a:masterClrMapping/>
  </p:clrMapOvr>
  <p:transition spd="med">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964"/>
            </a:lvl1pPr>
          </a:lstStyle>
          <a:p>
            <a:r>
              <a:rPr lang="en-US" dirty="0"/>
              <a:t>Click to edit Master title style</a:t>
            </a:r>
          </a:p>
        </p:txBody>
      </p:sp>
      <p:sp>
        <p:nvSpPr>
          <p:cNvPr id="8" name="Content Placeholder 7"/>
          <p:cNvSpPr>
            <a:spLocks noGrp="1"/>
          </p:cNvSpPr>
          <p:nvPr>
            <p:ph sz="quarter" idx="1"/>
          </p:nvPr>
        </p:nvSpPr>
        <p:spPr>
          <a:xfrm>
            <a:off x="457200" y="1219200"/>
            <a:ext cx="8229600" cy="4937760"/>
          </a:xfrm>
        </p:spPr>
        <p:txBody>
          <a:bodyPr/>
          <a:lstStyle>
            <a:lvl1pPr>
              <a:defRPr sz="2883"/>
            </a:lvl1pPr>
            <a:lvl2pPr>
              <a:defRPr sz="2342"/>
            </a:lvl2pPr>
            <a:lvl3pPr>
              <a:defRPr sz="1982"/>
            </a:lvl3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002617306"/>
      </p:ext>
    </p:extLst>
  </p:cSld>
  <p:clrMapOvr>
    <a:masterClrMapping/>
  </p:clrMapOvr>
  <p:transition spd="med">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tx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DF34ED9-A643-4A30-AC3C-BDE575473D51}"/>
              </a:ext>
            </a:extLst>
          </p:cNvPr>
          <p:cNvSpPr/>
          <p:nvPr/>
        </p:nvSpPr>
        <p:spPr>
          <a:xfrm>
            <a:off x="913828" y="2819401"/>
            <a:ext cx="7316344" cy="1279525"/>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sz="1621"/>
          </a:p>
        </p:txBody>
      </p:sp>
      <p:sp>
        <p:nvSpPr>
          <p:cNvPr id="5" name="Rectangle 4">
            <a:extLst>
              <a:ext uri="{FF2B5EF4-FFF2-40B4-BE49-F238E27FC236}">
                <a16:creationId xmlns:a16="http://schemas.microsoft.com/office/drawing/2014/main" id="{74D3DF9E-45C2-4282-AA2A-E83E1FBD3998}"/>
              </a:ext>
            </a:extLst>
          </p:cNvPr>
          <p:cNvSpPr/>
          <p:nvPr/>
        </p:nvSpPr>
        <p:spPr>
          <a:xfrm>
            <a:off x="913828" y="2819401"/>
            <a:ext cx="228815" cy="1279525"/>
          </a:xfrm>
          <a:prstGeom prst="rect">
            <a:avLst/>
          </a:prstGeom>
          <a:solidFill>
            <a:srgbClr val="B1D45A"/>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sz="1621"/>
          </a:p>
        </p:txBody>
      </p:sp>
      <p:sp>
        <p:nvSpPr>
          <p:cNvPr id="2" name="Title 1"/>
          <p:cNvSpPr>
            <a:spLocks noGrp="1"/>
          </p:cNvSpPr>
          <p:nvPr>
            <p:ph type="title"/>
          </p:nvPr>
        </p:nvSpPr>
        <p:spPr>
          <a:xfrm>
            <a:off x="1219200" y="2971800"/>
            <a:ext cx="6858000" cy="1066800"/>
          </a:xfrm>
        </p:spPr>
        <p:txBody>
          <a:bodyPr anchor="t">
            <a:normAutofit/>
          </a:bodyPr>
          <a:lstStyle>
            <a:lvl1pPr algn="r">
              <a:buNone/>
              <a:defRPr sz="3964" b="0" cap="none" baseline="0">
                <a:solidFill>
                  <a:schemeClr val="tx1"/>
                </a:solidFill>
              </a:defRPr>
            </a:lvl1pPr>
          </a:lstStyle>
          <a:p>
            <a:r>
              <a:rPr lang="en-US" dirty="0"/>
              <a:t>Click to edit Master title style</a:t>
            </a:r>
          </a:p>
        </p:txBody>
      </p:sp>
      <p:sp>
        <p:nvSpPr>
          <p:cNvPr id="3" name="Text Placeholder 2"/>
          <p:cNvSpPr>
            <a:spLocks noGrp="1"/>
          </p:cNvSpPr>
          <p:nvPr>
            <p:ph type="body" idx="1"/>
          </p:nvPr>
        </p:nvSpPr>
        <p:spPr>
          <a:xfrm>
            <a:off x="1295401" y="4267200"/>
            <a:ext cx="6781800" cy="1143000"/>
          </a:xfrm>
        </p:spPr>
        <p:txBody>
          <a:bodyPr>
            <a:normAutofit/>
          </a:bodyPr>
          <a:lstStyle>
            <a:lvl1pPr marL="0" indent="0" algn="r">
              <a:buNone/>
              <a:defRPr sz="2883">
                <a:solidFill>
                  <a:schemeClr val="bg1"/>
                </a:solidFill>
              </a:defRPr>
            </a:lvl1pPr>
            <a:lvl2pPr>
              <a:buNone/>
              <a:defRPr sz="1621">
                <a:solidFill>
                  <a:schemeClr val="tx1">
                    <a:tint val="75000"/>
                  </a:schemeClr>
                </a:solidFill>
              </a:defRPr>
            </a:lvl2pPr>
            <a:lvl3pPr>
              <a:buNone/>
              <a:defRPr sz="1441">
                <a:solidFill>
                  <a:schemeClr val="tx1">
                    <a:tint val="75000"/>
                  </a:schemeClr>
                </a:solidFill>
              </a:defRPr>
            </a:lvl3pPr>
            <a:lvl4pPr>
              <a:buNone/>
              <a:defRPr sz="1261">
                <a:solidFill>
                  <a:schemeClr val="tx1">
                    <a:tint val="75000"/>
                  </a:schemeClr>
                </a:solidFill>
              </a:defRPr>
            </a:lvl4pPr>
            <a:lvl5pPr>
              <a:buNone/>
              <a:defRPr sz="1261">
                <a:solidFill>
                  <a:schemeClr val="tx1">
                    <a:tint val="75000"/>
                  </a:schemeClr>
                </a:solidFill>
              </a:defRPr>
            </a:lvl5pPr>
          </a:lstStyle>
          <a:p>
            <a:pPr lvl="0"/>
            <a:r>
              <a:rPr lang="en-US" dirty="0"/>
              <a:t>Click to edit Master text styles</a:t>
            </a:r>
          </a:p>
        </p:txBody>
      </p:sp>
    </p:spTree>
    <p:extLst>
      <p:ext uri="{BB962C8B-B14F-4D97-AF65-F5344CB8AC3E}">
        <p14:creationId xmlns:p14="http://schemas.microsoft.com/office/powerpoint/2010/main" val="2967102336"/>
      </p:ext>
    </p:extLst>
  </p:cSld>
  <p:clrMapOvr>
    <a:overrideClrMapping bg1="dk1" tx1="lt1" bg2="dk2" tx2="lt2" accent1="accent1" accent2="accent2" accent3="accent3" accent4="accent4" accent5="accent5" accent6="accent6" hlink="hlink" folHlink="folHlink"/>
  </p:clrMapOvr>
  <p:transition spd="med">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lstStyle/>
          <a:p>
            <a:r>
              <a:rPr kumimoji="0" lang="en-US"/>
              <a:t>Click to edit Master title style</a:t>
            </a:r>
          </a:p>
        </p:txBody>
      </p:sp>
      <p:sp>
        <p:nvSpPr>
          <p:cNvPr id="9" name="Content Placeholder 8"/>
          <p:cNvSpPr>
            <a:spLocks noGrp="1"/>
          </p:cNvSpPr>
          <p:nvPr>
            <p:ph sz="quarter" idx="1"/>
          </p:nvPr>
        </p:nvSpPr>
        <p:spPr>
          <a:xfrm>
            <a:off x="457200" y="1219200"/>
            <a:ext cx="4041648" cy="493776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1" name="Content Placeholder 10"/>
          <p:cNvSpPr>
            <a:spLocks noGrp="1"/>
          </p:cNvSpPr>
          <p:nvPr>
            <p:ph sz="quarter" idx="2"/>
          </p:nvPr>
        </p:nvSpPr>
        <p:spPr>
          <a:xfrm>
            <a:off x="4632198" y="1216152"/>
            <a:ext cx="4041648" cy="493776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25905615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lstStyle/>
          <a:p>
            <a:r>
              <a:rPr lang="en-US"/>
              <a:t>Click to edit Master title style</a:t>
            </a:r>
          </a:p>
        </p:txBody>
      </p:sp>
      <p:sp>
        <p:nvSpPr>
          <p:cNvPr id="9" name="Content Placeholder 8"/>
          <p:cNvSpPr>
            <a:spLocks noGrp="1"/>
          </p:cNvSpPr>
          <p:nvPr>
            <p:ph sz="quarter" idx="1"/>
          </p:nvPr>
        </p:nvSpPr>
        <p:spPr>
          <a:xfrm>
            <a:off x="457200" y="1219200"/>
            <a:ext cx="4041648" cy="49377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10"/>
          <p:cNvSpPr>
            <a:spLocks noGrp="1"/>
          </p:cNvSpPr>
          <p:nvPr>
            <p:ph sz="quarter" idx="2"/>
          </p:nvPr>
        </p:nvSpPr>
        <p:spPr>
          <a:xfrm>
            <a:off x="4632198" y="1216152"/>
            <a:ext cx="4041648" cy="49377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52527567"/>
      </p:ext>
    </p:extLst>
  </p:cSld>
  <p:clrMapOvr>
    <a:masterClrMapping/>
  </p:clrMapOvr>
  <p:transition spd="med">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nchor="ctr"/>
          <a:lstStyle>
            <a:lvl1pPr>
              <a:defRPr/>
            </a:lvl1pPr>
          </a:lstStyle>
          <a:p>
            <a:r>
              <a:rPr lang="en-US" dirty="0"/>
              <a:t>Click to edit Master title style</a:t>
            </a:r>
          </a:p>
        </p:txBody>
      </p:sp>
      <p:sp>
        <p:nvSpPr>
          <p:cNvPr id="3" name="Text Placeholder 2"/>
          <p:cNvSpPr>
            <a:spLocks noGrp="1"/>
          </p:cNvSpPr>
          <p:nvPr>
            <p:ph type="body" idx="1"/>
          </p:nvPr>
        </p:nvSpPr>
        <p:spPr>
          <a:xfrm>
            <a:off x="457201" y="1285875"/>
            <a:ext cx="4040188" cy="685800"/>
          </a:xfrm>
          <a:noFill/>
          <a:ln>
            <a:noFill/>
          </a:ln>
        </p:spPr>
        <p:txBody>
          <a:bodyPr anchor="b">
            <a:noAutofit/>
          </a:bodyPr>
          <a:lstStyle>
            <a:lvl1pPr marL="0" indent="0">
              <a:buNone/>
              <a:defRPr sz="2883" b="1">
                <a:solidFill>
                  <a:schemeClr val="tx1"/>
                </a:solidFill>
              </a:defRPr>
            </a:lvl1pPr>
            <a:lvl2pPr>
              <a:buNone/>
              <a:defRPr sz="1802" b="1"/>
            </a:lvl2pPr>
            <a:lvl3pPr>
              <a:buNone/>
              <a:defRPr sz="1621" b="1"/>
            </a:lvl3pPr>
            <a:lvl4pPr>
              <a:buNone/>
              <a:defRPr sz="1441" b="1"/>
            </a:lvl4pPr>
            <a:lvl5pPr>
              <a:buNone/>
              <a:defRPr sz="1441" b="1"/>
            </a:lvl5pPr>
          </a:lstStyle>
          <a:p>
            <a:pPr lvl="0"/>
            <a:r>
              <a:rPr lang="en-US" dirty="0"/>
              <a:t>Click to edit</a:t>
            </a:r>
          </a:p>
        </p:txBody>
      </p:sp>
      <p:sp>
        <p:nvSpPr>
          <p:cNvPr id="4" name="Text Placeholder 3"/>
          <p:cNvSpPr>
            <a:spLocks noGrp="1"/>
          </p:cNvSpPr>
          <p:nvPr>
            <p:ph type="body" sz="half" idx="3"/>
          </p:nvPr>
        </p:nvSpPr>
        <p:spPr>
          <a:xfrm>
            <a:off x="4648201" y="1295400"/>
            <a:ext cx="4041775" cy="685800"/>
          </a:xfrm>
          <a:noFill/>
          <a:ln>
            <a:noFill/>
          </a:ln>
        </p:spPr>
        <p:txBody>
          <a:bodyPr anchor="b">
            <a:noAutofit/>
          </a:bodyPr>
          <a:lstStyle>
            <a:lvl1pPr marL="0" indent="0">
              <a:buNone/>
              <a:defRPr sz="2883" b="1">
                <a:solidFill>
                  <a:schemeClr val="tx1"/>
                </a:solidFill>
              </a:defRPr>
            </a:lvl1pPr>
            <a:lvl2pPr>
              <a:buNone/>
              <a:defRPr sz="1802" b="1"/>
            </a:lvl2pPr>
            <a:lvl3pPr>
              <a:buNone/>
              <a:defRPr sz="1621" b="1"/>
            </a:lvl3pPr>
            <a:lvl4pPr>
              <a:buNone/>
              <a:defRPr sz="1441" b="1"/>
            </a:lvl4pPr>
            <a:lvl5pPr>
              <a:buNone/>
              <a:defRPr sz="1441" b="1"/>
            </a:lvl5pPr>
          </a:lstStyle>
          <a:p>
            <a:pPr lvl="0"/>
            <a:r>
              <a:rPr lang="en-US" dirty="0"/>
              <a:t>Click to edit</a:t>
            </a:r>
          </a:p>
        </p:txBody>
      </p:sp>
      <p:sp>
        <p:nvSpPr>
          <p:cNvPr id="11" name="Content Placeholder 10"/>
          <p:cNvSpPr>
            <a:spLocks noGrp="1"/>
          </p:cNvSpPr>
          <p:nvPr>
            <p:ph sz="quarter" idx="2"/>
          </p:nvPr>
        </p:nvSpPr>
        <p:spPr>
          <a:xfrm>
            <a:off x="457200" y="2133600"/>
            <a:ext cx="4038600" cy="40386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Content Placeholder 12"/>
          <p:cNvSpPr>
            <a:spLocks noGrp="1"/>
          </p:cNvSpPr>
          <p:nvPr>
            <p:ph sz="quarter" idx="4"/>
          </p:nvPr>
        </p:nvSpPr>
        <p:spPr>
          <a:xfrm>
            <a:off x="4648200" y="2133600"/>
            <a:ext cx="4038600" cy="4038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73605969"/>
      </p:ext>
    </p:extLst>
  </p:cSld>
  <p:clrMapOvr>
    <a:masterClrMapping/>
  </p:clrMapOvr>
  <p:transition spd="med">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lstStyle/>
          <a:p>
            <a:r>
              <a:rPr lang="en-US"/>
              <a:t>Click to edit Master title style</a:t>
            </a:r>
          </a:p>
        </p:txBody>
      </p:sp>
    </p:spTree>
    <p:extLst>
      <p:ext uri="{BB962C8B-B14F-4D97-AF65-F5344CB8AC3E}">
        <p14:creationId xmlns:p14="http://schemas.microsoft.com/office/powerpoint/2010/main" val="1088733822"/>
      </p:ext>
    </p:extLst>
  </p:cSld>
  <p:clrMapOvr>
    <a:masterClrMapping/>
  </p:clrMapOvr>
  <p:transition spd="med">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401362784"/>
      </p:ext>
    </p:extLst>
  </p:cSld>
  <p:clrMapOvr>
    <a:masterClrMapping/>
  </p:clrMapOvr>
  <p:transition spd="med">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5" name="Straight Connector 5">
            <a:extLst>
              <a:ext uri="{FF2B5EF4-FFF2-40B4-BE49-F238E27FC236}">
                <a16:creationId xmlns:a16="http://schemas.microsoft.com/office/drawing/2014/main" id="{4B40052E-CE52-4F92-B1AE-54C1E74055B1}"/>
              </a:ext>
            </a:extLst>
          </p:cNvPr>
          <p:cNvSpPr>
            <a:spLocks noChangeShapeType="1"/>
          </p:cNvSpPr>
          <p:nvPr/>
        </p:nvSpPr>
        <p:spPr bwMode="auto">
          <a:xfrm rot="5400000">
            <a:off x="3160154" y="3324226"/>
            <a:ext cx="6035675" cy="0"/>
          </a:xfrm>
          <a:prstGeom prst="line">
            <a:avLst/>
          </a:prstGeom>
          <a:noFill/>
          <a:ln w="9525" algn="ctr">
            <a:solidFill>
              <a:schemeClr val="accent2"/>
            </a:solidFill>
            <a:prstDash val="dash"/>
            <a:round/>
            <a:headEnd/>
            <a:tailEnd/>
          </a:ln>
          <a:extLst>
            <a:ext uri="{909E8E84-426E-40DD-AFC4-6F175D3DCCD1}">
              <a14:hiddenFill xmlns:a14="http://schemas.microsoft.com/office/drawing/2010/main">
                <a:noFill/>
              </a14:hiddenFill>
            </a:ext>
          </a:extLst>
        </p:spPr>
        <p:txBody>
          <a:bodyPr/>
          <a:lstStyle/>
          <a:p>
            <a:endParaRPr lang="en-US" sz="1621"/>
          </a:p>
        </p:txBody>
      </p:sp>
      <p:pic>
        <p:nvPicPr>
          <p:cNvPr id="6" name="Picture 3">
            <a:extLst>
              <a:ext uri="{FF2B5EF4-FFF2-40B4-BE49-F238E27FC236}">
                <a16:creationId xmlns:a16="http://schemas.microsoft.com/office/drawing/2014/main" id="{8A8EFF1E-803D-4827-82FE-ECCD5C393B82}"/>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03393" y="6291263"/>
            <a:ext cx="820586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2">
            <a:extLst>
              <a:ext uri="{FF2B5EF4-FFF2-40B4-BE49-F238E27FC236}">
                <a16:creationId xmlns:a16="http://schemas.microsoft.com/office/drawing/2014/main" id="{8D57AF85-5BAA-4C17-A062-904CF61076D0}"/>
              </a:ext>
            </a:extLst>
          </p:cNvPr>
          <p:cNvPicPr>
            <a:picLocks noChangeAspect="1" noChangeArrowheads="1"/>
          </p:cNvPicPr>
          <p:nvPr userDrawn="1"/>
        </p:nvPicPr>
        <p:blipFill>
          <a:blip r:embed="rId3">
            <a:clrChange>
              <a:clrFrom>
                <a:srgbClr val="BFBFBF"/>
              </a:clrFrom>
              <a:clrTo>
                <a:srgbClr val="BFBFBF">
                  <a:alpha val="0"/>
                </a:srgbClr>
              </a:clrTo>
            </a:clrChange>
            <a:grayscl/>
            <a:biLevel thresh="50000"/>
            <a:extLst>
              <a:ext uri="{28A0092B-C50C-407E-A947-70E740481C1C}">
                <a14:useLocalDpi xmlns:a14="http://schemas.microsoft.com/office/drawing/2010/main" val="0"/>
              </a:ext>
            </a:extLst>
          </a:blip>
          <a:srcRect/>
          <a:stretch>
            <a:fillRect/>
          </a:stretch>
        </p:blipFill>
        <p:spPr bwMode="auto">
          <a:xfrm>
            <a:off x="304610" y="6276975"/>
            <a:ext cx="1371457" cy="533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8">
            <a:extLst>
              <a:ext uri="{FF2B5EF4-FFF2-40B4-BE49-F238E27FC236}">
                <a16:creationId xmlns:a16="http://schemas.microsoft.com/office/drawing/2014/main" id="{4600A82F-E954-4F1A-9C8D-D000D3DD63D1}"/>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6778630" y="6108700"/>
            <a:ext cx="2212351" cy="67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6324600" y="304800"/>
            <a:ext cx="2514600" cy="838200"/>
          </a:xfrm>
        </p:spPr>
        <p:txBody>
          <a:bodyPr>
            <a:noAutofit/>
          </a:bodyPr>
          <a:lstStyle>
            <a:lvl1pPr algn="l">
              <a:buNone/>
              <a:defRPr sz="1802" b="1">
                <a:solidFill>
                  <a:schemeClr val="bg1"/>
                </a:solidFill>
                <a:latin typeface="Calibri" panose="020F0502020204030204" pitchFamily="34" charset="0"/>
                <a:ea typeface="+mn-ea"/>
                <a:cs typeface="+mn-cs"/>
              </a:defRPr>
            </a:lvl1pPr>
          </a:lstStyle>
          <a:p>
            <a:r>
              <a:rPr lang="en-US" dirty="0"/>
              <a:t>Click to edit Master title style</a:t>
            </a:r>
          </a:p>
        </p:txBody>
      </p:sp>
      <p:sp>
        <p:nvSpPr>
          <p:cNvPr id="3" name="Text Placeholder 2"/>
          <p:cNvSpPr>
            <a:spLocks noGrp="1"/>
          </p:cNvSpPr>
          <p:nvPr>
            <p:ph type="body" idx="2"/>
          </p:nvPr>
        </p:nvSpPr>
        <p:spPr>
          <a:xfrm>
            <a:off x="6324600" y="1219202"/>
            <a:ext cx="2514600" cy="4843463"/>
          </a:xfrm>
        </p:spPr>
        <p:txBody>
          <a:bodyPr/>
          <a:lstStyle>
            <a:lvl1pPr marL="0" indent="0">
              <a:lnSpc>
                <a:spcPts val="1982"/>
              </a:lnSpc>
              <a:spcAft>
                <a:spcPts val="901"/>
              </a:spcAft>
              <a:buNone/>
              <a:defRPr sz="1441">
                <a:solidFill>
                  <a:schemeClr val="tx1"/>
                </a:solidFill>
              </a:defRPr>
            </a:lvl1pPr>
            <a:lvl2pPr>
              <a:buNone/>
              <a:defRPr sz="1081"/>
            </a:lvl2pPr>
            <a:lvl3pPr>
              <a:buNone/>
              <a:defRPr sz="901"/>
            </a:lvl3pPr>
            <a:lvl4pPr>
              <a:buNone/>
              <a:defRPr sz="811"/>
            </a:lvl4pPr>
            <a:lvl5pPr>
              <a:buNone/>
              <a:defRPr sz="811"/>
            </a:lvl5pPr>
          </a:lstStyle>
          <a:p>
            <a:pPr lvl="0"/>
            <a:r>
              <a:rPr lang="en-US" dirty="0"/>
              <a:t>Click to edit Master text styles</a:t>
            </a:r>
          </a:p>
        </p:txBody>
      </p:sp>
      <p:sp>
        <p:nvSpPr>
          <p:cNvPr id="12" name="Content Placeholder 11"/>
          <p:cNvSpPr>
            <a:spLocks noGrp="1"/>
          </p:cNvSpPr>
          <p:nvPr>
            <p:ph sz="quarter" idx="1"/>
          </p:nvPr>
        </p:nvSpPr>
        <p:spPr>
          <a:xfrm>
            <a:off x="304800" y="304800"/>
            <a:ext cx="5715000" cy="5715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632251304"/>
      </p:ext>
    </p:extLst>
  </p:cSld>
  <p:clrMapOvr>
    <a:masterClrMapping/>
  </p:clrMapOvr>
  <p:transition spd="med">
    <p:fad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Pr>
        <a:solidFill>
          <a:schemeClr val="tx1"/>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55BBBA1-292F-4195-8A02-144986692DF5}"/>
              </a:ext>
            </a:extLst>
          </p:cNvPr>
          <p:cNvSpPr/>
          <p:nvPr/>
        </p:nvSpPr>
        <p:spPr>
          <a:xfrm>
            <a:off x="457629" y="500063"/>
            <a:ext cx="183052" cy="685800"/>
          </a:xfrm>
          <a:prstGeom prst="rect">
            <a:avLst/>
          </a:prstGeom>
          <a:solidFill>
            <a:srgbClr val="B1D45A"/>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sz="1621"/>
          </a:p>
        </p:txBody>
      </p:sp>
      <p:pic>
        <p:nvPicPr>
          <p:cNvPr id="6" name="Picture 3">
            <a:extLst>
              <a:ext uri="{FF2B5EF4-FFF2-40B4-BE49-F238E27FC236}">
                <a16:creationId xmlns:a16="http://schemas.microsoft.com/office/drawing/2014/main" id="{CFF00A06-1808-4704-BE5D-F2DDE4A9376A}"/>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503393" y="6291263"/>
            <a:ext cx="820586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2">
            <a:extLst>
              <a:ext uri="{FF2B5EF4-FFF2-40B4-BE49-F238E27FC236}">
                <a16:creationId xmlns:a16="http://schemas.microsoft.com/office/drawing/2014/main" id="{CBA3D846-43B9-49F1-AF11-682BAA7FCD0E}"/>
              </a:ext>
            </a:extLst>
          </p:cNvPr>
          <p:cNvPicPr>
            <a:picLocks noChangeAspect="1" noChangeArrowheads="1"/>
          </p:cNvPicPr>
          <p:nvPr userDrawn="1"/>
        </p:nvPicPr>
        <p:blipFill>
          <a:blip r:embed="rId4">
            <a:clrChange>
              <a:clrFrom>
                <a:srgbClr val="BFBFBF"/>
              </a:clrFrom>
              <a:clrTo>
                <a:srgbClr val="BFBFBF">
                  <a:alpha val="0"/>
                </a:srgbClr>
              </a:clrTo>
            </a:clrChange>
            <a:grayscl/>
            <a:biLevel thresh="50000"/>
            <a:extLst>
              <a:ext uri="{28A0092B-C50C-407E-A947-70E740481C1C}">
                <a14:useLocalDpi xmlns:a14="http://schemas.microsoft.com/office/drawing/2010/main" val="0"/>
              </a:ext>
            </a:extLst>
          </a:blip>
          <a:srcRect/>
          <a:stretch>
            <a:fillRect/>
          </a:stretch>
        </p:blipFill>
        <p:spPr bwMode="auto">
          <a:xfrm>
            <a:off x="304610" y="6276975"/>
            <a:ext cx="1371457" cy="533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8">
            <a:extLst>
              <a:ext uri="{FF2B5EF4-FFF2-40B4-BE49-F238E27FC236}">
                <a16:creationId xmlns:a16="http://schemas.microsoft.com/office/drawing/2014/main" id="{E5B1AB1F-1F0D-47B9-ADAE-EAAEC97BE107}"/>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6778630" y="6108700"/>
            <a:ext cx="2212351" cy="67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457200" y="500856"/>
            <a:ext cx="8229600" cy="674688"/>
          </a:xfrm>
          <a:ln>
            <a:solidFill>
              <a:schemeClr val="accent1"/>
            </a:solidFill>
          </a:ln>
        </p:spPr>
        <p:txBody>
          <a:bodyPr lIns="274320" anchor="ctr">
            <a:noAutofit/>
          </a:bodyPr>
          <a:lstStyle>
            <a:lvl1pPr algn="r">
              <a:buNone/>
              <a:defRPr sz="3964" b="0">
                <a:solidFill>
                  <a:schemeClr val="tx1"/>
                </a:solidFill>
              </a:defRPr>
            </a:lvl1pPr>
          </a:lstStyle>
          <a:p>
            <a:r>
              <a:rPr lang="en-US" dirty="0"/>
              <a:t>Click to edit Master title style</a:t>
            </a:r>
          </a:p>
        </p:txBody>
      </p:sp>
      <p:sp>
        <p:nvSpPr>
          <p:cNvPr id="3" name="Picture Placeholder 2"/>
          <p:cNvSpPr>
            <a:spLocks noGrp="1"/>
          </p:cNvSpPr>
          <p:nvPr>
            <p:ph type="pic" idx="1"/>
          </p:nvPr>
        </p:nvSpPr>
        <p:spPr>
          <a:xfrm>
            <a:off x="457200" y="1905000"/>
            <a:ext cx="8229600" cy="4270248"/>
          </a:xfrm>
          <a:solidFill>
            <a:schemeClr val="tx1">
              <a:shade val="50000"/>
            </a:schemeClr>
          </a:solidFill>
          <a:ln>
            <a:noFill/>
          </a:ln>
          <a:effectLst/>
        </p:spPr>
        <p:txBody>
          <a:bodyPr>
            <a:normAutofit/>
          </a:bodyPr>
          <a:lstStyle>
            <a:lvl1pPr marL="0" indent="0">
              <a:spcBef>
                <a:spcPts val="540"/>
              </a:spcBef>
              <a:buNone/>
              <a:defRPr sz="2883"/>
            </a:lvl1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457200" y="1219200"/>
            <a:ext cx="8229600" cy="533400"/>
          </a:xfrm>
        </p:spPr>
        <p:txBody>
          <a:bodyPr anchor="ctr">
            <a:noAutofit/>
          </a:bodyPr>
          <a:lstStyle>
            <a:lvl1pPr marL="0" indent="0" algn="l">
              <a:buFontTx/>
              <a:buNone/>
              <a:defRPr sz="2883">
                <a:solidFill>
                  <a:schemeClr val="bg1"/>
                </a:solidFill>
              </a:defRPr>
            </a:lvl1pPr>
            <a:lvl2pPr>
              <a:defRPr sz="1081"/>
            </a:lvl2pPr>
            <a:lvl3pPr>
              <a:defRPr sz="901"/>
            </a:lvl3pPr>
            <a:lvl4pPr>
              <a:defRPr sz="811"/>
            </a:lvl4pPr>
            <a:lvl5pPr>
              <a:defRPr sz="811"/>
            </a:lvl5pPr>
          </a:lstStyle>
          <a:p>
            <a:pPr lvl="0"/>
            <a:r>
              <a:rPr lang="en-US" dirty="0"/>
              <a:t>Click to edit Master text styles</a:t>
            </a:r>
          </a:p>
        </p:txBody>
      </p:sp>
    </p:spTree>
    <p:extLst>
      <p:ext uri="{BB962C8B-B14F-4D97-AF65-F5344CB8AC3E}">
        <p14:creationId xmlns:p14="http://schemas.microsoft.com/office/powerpoint/2010/main" val="1137498267"/>
      </p:ext>
    </p:extLst>
  </p:cSld>
  <p:clrMapOvr>
    <a:overrideClrMapping bg1="dk1" tx1="lt1" bg2="dk2" tx2="lt2" accent1="accent1" accent2="accent2" accent3="accent3" accent4="accent4" accent5="accent5" accent6="accent6" hlink="hlink" folHlink="folHlink"/>
  </p:clrMapOvr>
  <p:transition spd="med">
    <p:fad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99384499"/>
      </p:ext>
    </p:extLst>
  </p:cSld>
  <p:clrMapOvr>
    <a:masterClrMapping/>
  </p:clrMapOvr>
  <p:transition spd="med">
    <p:fad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4" name="Straight Connector 5">
            <a:extLst>
              <a:ext uri="{FF2B5EF4-FFF2-40B4-BE49-F238E27FC236}">
                <a16:creationId xmlns:a16="http://schemas.microsoft.com/office/drawing/2014/main" id="{82CB70B2-71C3-46DD-8698-F9210764AED5}"/>
              </a:ext>
            </a:extLst>
          </p:cNvPr>
          <p:cNvSpPr>
            <a:spLocks noChangeShapeType="1"/>
          </p:cNvSpPr>
          <p:nvPr/>
        </p:nvSpPr>
        <p:spPr bwMode="auto">
          <a:xfrm rot="5400000">
            <a:off x="3629773" y="3201988"/>
            <a:ext cx="5851525" cy="0"/>
          </a:xfrm>
          <a:prstGeom prst="line">
            <a:avLst/>
          </a:prstGeom>
          <a:noFill/>
          <a:ln w="9525" algn="ctr">
            <a:solidFill>
              <a:schemeClr val="accent2"/>
            </a:solidFill>
            <a:prstDash val="dash"/>
            <a:round/>
            <a:headEnd/>
            <a:tailEnd/>
          </a:ln>
          <a:extLst>
            <a:ext uri="{909E8E84-426E-40DD-AFC4-6F175D3DCCD1}">
              <a14:hiddenFill xmlns:a14="http://schemas.microsoft.com/office/drawing/2010/main">
                <a:noFill/>
              </a14:hiddenFill>
            </a:ext>
          </a:extLst>
        </p:spPr>
        <p:txBody>
          <a:bodyPr/>
          <a:lstStyle/>
          <a:p>
            <a:endParaRPr lang="en-US" sz="1621"/>
          </a:p>
        </p:txBody>
      </p:sp>
      <p:pic>
        <p:nvPicPr>
          <p:cNvPr id="5" name="Picture 3">
            <a:extLst>
              <a:ext uri="{FF2B5EF4-FFF2-40B4-BE49-F238E27FC236}">
                <a16:creationId xmlns:a16="http://schemas.microsoft.com/office/drawing/2014/main" id="{EE75C399-9215-432A-94BD-D1BC7C3AD028}"/>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71717" y="274638"/>
            <a:ext cx="476221" cy="5853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2">
            <a:extLst>
              <a:ext uri="{FF2B5EF4-FFF2-40B4-BE49-F238E27FC236}">
                <a16:creationId xmlns:a16="http://schemas.microsoft.com/office/drawing/2014/main" id="{F0CDB53C-179A-40A0-827A-9EFDADD75057}"/>
              </a:ext>
            </a:extLst>
          </p:cNvPr>
          <p:cNvPicPr>
            <a:picLocks noChangeAspect="1" noChangeArrowheads="1"/>
          </p:cNvPicPr>
          <p:nvPr userDrawn="1"/>
        </p:nvPicPr>
        <p:blipFill>
          <a:blip r:embed="rId3">
            <a:clrChange>
              <a:clrFrom>
                <a:srgbClr val="BFBFBF"/>
              </a:clrFrom>
              <a:clrTo>
                <a:srgbClr val="BFBFBF">
                  <a:alpha val="0"/>
                </a:srgbClr>
              </a:clrTo>
            </a:clrChange>
            <a:grayscl/>
            <a:biLevel thresh="50000"/>
            <a:extLst>
              <a:ext uri="{28A0092B-C50C-407E-A947-70E740481C1C}">
                <a14:useLocalDpi xmlns:a14="http://schemas.microsoft.com/office/drawing/2010/main" val="0"/>
              </a:ext>
            </a:extLst>
          </a:blip>
          <a:srcRect/>
          <a:stretch>
            <a:fillRect/>
          </a:stretch>
        </p:blipFill>
        <p:spPr bwMode="auto">
          <a:xfrm>
            <a:off x="228815" y="76200"/>
            <a:ext cx="533424" cy="1371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8">
            <a:extLst>
              <a:ext uri="{FF2B5EF4-FFF2-40B4-BE49-F238E27FC236}">
                <a16:creationId xmlns:a16="http://schemas.microsoft.com/office/drawing/2014/main" id="{AAFE429A-0AE5-4D3C-BAA7-D1477532FCD7}"/>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257417" y="4191001"/>
            <a:ext cx="672143" cy="221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Vertical Title 1"/>
          <p:cNvSpPr>
            <a:spLocks noGrp="1"/>
          </p:cNvSpPr>
          <p:nvPr>
            <p:ph type="title" orient="vert"/>
          </p:nvPr>
        </p:nvSpPr>
        <p:spPr>
          <a:xfrm>
            <a:off x="6629400" y="274640"/>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274640"/>
            <a:ext cx="55626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20546781"/>
      </p:ext>
    </p:extLst>
  </p:cSld>
  <p:clrMapOvr>
    <a:masterClrMapping/>
  </p:clrMapOvr>
  <p:transition spd="med">
    <p:fad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a:xfrm>
            <a:off x="304800" y="1752600"/>
            <a:ext cx="8534400" cy="4114800"/>
          </a:xfrm>
        </p:spPr>
        <p:txBody>
          <a:bodyPr/>
          <a:lstStyle>
            <a:lvl1pPr>
              <a:buClr>
                <a:schemeClr val="bg2"/>
              </a:buClr>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ext Placeholder 12"/>
          <p:cNvSpPr>
            <a:spLocks noGrp="1"/>
          </p:cNvSpPr>
          <p:nvPr>
            <p:ph type="body" sz="quarter" idx="10"/>
          </p:nvPr>
        </p:nvSpPr>
        <p:spPr>
          <a:xfrm>
            <a:off x="304800" y="6324600"/>
            <a:ext cx="4572000" cy="381000"/>
          </a:xfrm>
        </p:spPr>
        <p:txBody>
          <a:bodyPr/>
          <a:lstStyle>
            <a:lvl1pPr marL="0" indent="0">
              <a:buNone/>
              <a:defRPr sz="1081" i="1"/>
            </a:lvl1pPr>
          </a:lstStyle>
          <a:p>
            <a:pPr lvl="0"/>
            <a:r>
              <a:rPr lang="en-US"/>
              <a:t>Click to edit Master text styles</a:t>
            </a:r>
          </a:p>
        </p:txBody>
      </p:sp>
    </p:spTree>
    <p:extLst>
      <p:ext uri="{BB962C8B-B14F-4D97-AF65-F5344CB8AC3E}">
        <p14:creationId xmlns:p14="http://schemas.microsoft.com/office/powerpoint/2010/main" val="264043168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3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304800" y="1752600"/>
            <a:ext cx="3810000" cy="4114800"/>
          </a:xfrm>
        </p:spPr>
        <p:txBody>
          <a:bodyPr/>
          <a:lstStyle>
            <a:lvl1pPr>
              <a:buClr>
                <a:schemeClr val="tx1"/>
              </a:buClr>
              <a:defRPr sz="1621"/>
            </a:lvl1pPr>
            <a:lvl2pPr>
              <a:defRPr sz="1621"/>
            </a:lvl2pPr>
            <a:lvl3pPr>
              <a:defRPr sz="1621"/>
            </a:lvl3pPr>
            <a:lvl4pPr>
              <a:defRPr sz="1621"/>
            </a:lvl4pPr>
            <a:lvl5pPr>
              <a:defRPr sz="1621"/>
            </a:lvl5pPr>
            <a:lvl6pPr>
              <a:defRPr sz="1621"/>
            </a:lvl6pPr>
            <a:lvl7pPr>
              <a:defRPr sz="1621"/>
            </a:lvl7pPr>
            <a:lvl8pPr>
              <a:defRPr sz="1621"/>
            </a:lvl8pPr>
            <a:lvl9pPr>
              <a:defRPr sz="1621"/>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267200" y="1752600"/>
            <a:ext cx="3810000" cy="4114800"/>
          </a:xfrm>
        </p:spPr>
        <p:txBody>
          <a:bodyPr/>
          <a:lstStyle>
            <a:lvl1pPr>
              <a:buClr>
                <a:schemeClr val="tx1"/>
              </a:buClr>
              <a:defRPr sz="1621"/>
            </a:lvl1pPr>
            <a:lvl2pPr>
              <a:defRPr sz="1621"/>
            </a:lvl2pPr>
            <a:lvl3pPr>
              <a:defRPr sz="1621"/>
            </a:lvl3pPr>
            <a:lvl4pPr>
              <a:defRPr sz="1621"/>
            </a:lvl4pPr>
            <a:lvl5pPr>
              <a:defRPr sz="1621"/>
            </a:lvl5pPr>
            <a:lvl6pPr>
              <a:defRPr sz="1621"/>
            </a:lvl6pPr>
            <a:lvl7pPr>
              <a:defRPr sz="1621"/>
            </a:lvl7pPr>
            <a:lvl8pPr>
              <a:defRPr sz="1621"/>
            </a:lvl8pPr>
            <a:lvl9pPr>
              <a:defRPr sz="1621"/>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12"/>
          <p:cNvSpPr>
            <a:spLocks noGrp="1"/>
          </p:cNvSpPr>
          <p:nvPr>
            <p:ph type="body" sz="quarter" idx="11"/>
          </p:nvPr>
        </p:nvSpPr>
        <p:spPr>
          <a:xfrm>
            <a:off x="304800" y="6324600"/>
            <a:ext cx="4572000" cy="381000"/>
          </a:xfrm>
        </p:spPr>
        <p:txBody>
          <a:bodyPr/>
          <a:lstStyle>
            <a:lvl1pPr marL="0" indent="0">
              <a:buNone/>
              <a:defRPr sz="1081" i="1"/>
            </a:lvl1pPr>
          </a:lstStyle>
          <a:p>
            <a:pPr lvl="0"/>
            <a:r>
              <a:rPr lang="en-US"/>
              <a:t>Click to edit Master text styles</a:t>
            </a:r>
          </a:p>
        </p:txBody>
      </p:sp>
    </p:spTree>
    <p:extLst>
      <p:ext uri="{BB962C8B-B14F-4D97-AF65-F5344CB8AC3E}">
        <p14:creationId xmlns:p14="http://schemas.microsoft.com/office/powerpoint/2010/main" val="10376555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nchor="ctr"/>
          <a:lstStyle>
            <a:lvl1pPr>
              <a:defRPr/>
            </a:lvl1pPr>
          </a:lstStyle>
          <a:p>
            <a:r>
              <a:rPr kumimoji="0" lang="en-US" dirty="0"/>
              <a:t>Click to edit Master title style</a:t>
            </a:r>
          </a:p>
        </p:txBody>
      </p:sp>
      <p:sp>
        <p:nvSpPr>
          <p:cNvPr id="3" name="Text Placeholder 2"/>
          <p:cNvSpPr>
            <a:spLocks noGrp="1"/>
          </p:cNvSpPr>
          <p:nvPr>
            <p:ph type="body" idx="1"/>
          </p:nvPr>
        </p:nvSpPr>
        <p:spPr>
          <a:xfrm>
            <a:off x="457200" y="1285875"/>
            <a:ext cx="4040188" cy="685800"/>
          </a:xfrm>
          <a:noFill/>
          <a:ln>
            <a:noFill/>
          </a:ln>
        </p:spPr>
        <p:txBody>
          <a:bodyPr lIns="91440" anchor="b" anchorCtr="0">
            <a:noAutofit/>
          </a:bodyPr>
          <a:lstStyle>
            <a:lvl1pPr marL="0" indent="0">
              <a:buNone/>
              <a:defRPr sz="2400" b="1">
                <a:solidFill>
                  <a:schemeClr val="tx1"/>
                </a:solidFill>
              </a:defRPr>
            </a:lvl1pPr>
            <a:lvl2pPr>
              <a:buNone/>
              <a:defRPr sz="1500" b="1"/>
            </a:lvl2pPr>
            <a:lvl3pPr>
              <a:buNone/>
              <a:defRPr sz="1350" b="1"/>
            </a:lvl3pPr>
            <a:lvl4pPr>
              <a:buNone/>
              <a:defRPr sz="1200" b="1"/>
            </a:lvl4pPr>
            <a:lvl5pPr>
              <a:buNone/>
              <a:defRPr sz="1200" b="1"/>
            </a:lvl5pPr>
          </a:lstStyle>
          <a:p>
            <a:pPr lvl="0" eaLnBrk="1" latinLnBrk="0" hangingPunct="1"/>
            <a:r>
              <a:rPr kumimoji="0" lang="en-US" dirty="0"/>
              <a:t>Click to edit</a:t>
            </a:r>
          </a:p>
        </p:txBody>
      </p:sp>
      <p:sp>
        <p:nvSpPr>
          <p:cNvPr id="4" name="Text Placeholder 3"/>
          <p:cNvSpPr>
            <a:spLocks noGrp="1"/>
          </p:cNvSpPr>
          <p:nvPr>
            <p:ph type="body" sz="half" idx="3"/>
          </p:nvPr>
        </p:nvSpPr>
        <p:spPr>
          <a:xfrm>
            <a:off x="4648203" y="1295400"/>
            <a:ext cx="4041775" cy="685800"/>
          </a:xfrm>
          <a:noFill/>
          <a:ln>
            <a:noFill/>
          </a:ln>
        </p:spPr>
        <p:txBody>
          <a:bodyPr lIns="91440" anchor="b" anchorCtr="0">
            <a:noAutofit/>
          </a:bodyPr>
          <a:lstStyle>
            <a:lvl1pPr marL="0" indent="0">
              <a:buNone/>
              <a:defRPr sz="2400" b="1">
                <a:solidFill>
                  <a:schemeClr val="tx1"/>
                </a:solidFill>
              </a:defRPr>
            </a:lvl1pPr>
            <a:lvl2pPr>
              <a:buNone/>
              <a:defRPr sz="1500" b="1"/>
            </a:lvl2pPr>
            <a:lvl3pPr>
              <a:buNone/>
              <a:defRPr sz="1350" b="1"/>
            </a:lvl3pPr>
            <a:lvl4pPr>
              <a:buNone/>
              <a:defRPr sz="1200" b="1"/>
            </a:lvl4pPr>
            <a:lvl5pPr>
              <a:buNone/>
              <a:defRPr sz="1200" b="1"/>
            </a:lvl5pPr>
          </a:lstStyle>
          <a:p>
            <a:pPr lvl="0" eaLnBrk="1" latinLnBrk="0" hangingPunct="1"/>
            <a:r>
              <a:rPr kumimoji="0" lang="en-US" dirty="0"/>
              <a:t>Click to edit</a:t>
            </a:r>
          </a:p>
        </p:txBody>
      </p:sp>
      <p:sp>
        <p:nvSpPr>
          <p:cNvPr id="11" name="Content Placeholder 10"/>
          <p:cNvSpPr>
            <a:spLocks noGrp="1"/>
          </p:cNvSpPr>
          <p:nvPr>
            <p:ph sz="quarter" idx="2"/>
          </p:nvPr>
        </p:nvSpPr>
        <p:spPr>
          <a:xfrm>
            <a:off x="457200" y="2133600"/>
            <a:ext cx="4038600" cy="4038600"/>
          </a:xfrm>
        </p:spPr>
        <p:txBody>
          <a:body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
        <p:nvSpPr>
          <p:cNvPr id="13" name="Content Placeholder 12"/>
          <p:cNvSpPr>
            <a:spLocks noGrp="1"/>
          </p:cNvSpPr>
          <p:nvPr>
            <p:ph sz="quarter" idx="4"/>
          </p:nvPr>
        </p:nvSpPr>
        <p:spPr>
          <a:xfrm>
            <a:off x="4648200" y="2133600"/>
            <a:ext cx="4038600" cy="40386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5792012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able Placeholder 2"/>
          <p:cNvSpPr>
            <a:spLocks noGrp="1"/>
          </p:cNvSpPr>
          <p:nvPr>
            <p:ph type="tbl" idx="1"/>
          </p:nvPr>
        </p:nvSpPr>
        <p:spPr>
          <a:xfrm>
            <a:off x="457200" y="1600200"/>
            <a:ext cx="8229600" cy="4533900"/>
          </a:xfrm>
        </p:spPr>
        <p:txBody>
          <a:bodyPr/>
          <a:lstStyle/>
          <a:p>
            <a:pPr lvl="0"/>
            <a:endParaRPr lang="en-US" noProof="0"/>
          </a:p>
        </p:txBody>
      </p:sp>
      <p:sp>
        <p:nvSpPr>
          <p:cNvPr id="4" name="Rectangle 218">
            <a:extLst>
              <a:ext uri="{FF2B5EF4-FFF2-40B4-BE49-F238E27FC236}">
                <a16:creationId xmlns:a16="http://schemas.microsoft.com/office/drawing/2014/main" id="{C601C91B-A902-4D38-9C5D-5C09332E2677}"/>
              </a:ext>
            </a:extLst>
          </p:cNvPr>
          <p:cNvSpPr>
            <a:spLocks noGrp="1" noChangeArrowheads="1"/>
          </p:cNvSpPr>
          <p:nvPr>
            <p:ph type="sldNum" sz="quarter" idx="10"/>
          </p:nvPr>
        </p:nvSpPr>
        <p:spPr>
          <a:xfrm>
            <a:off x="6250927" y="6556375"/>
            <a:ext cx="589197" cy="228600"/>
          </a:xfrm>
          <a:prstGeom prst="rect">
            <a:avLst/>
          </a:prstGeom>
        </p:spPr>
        <p:txBody>
          <a:bodyPr/>
          <a:lstStyle>
            <a:lvl1pPr>
              <a:defRPr/>
            </a:lvl1pPr>
          </a:lstStyle>
          <a:p>
            <a:pPr>
              <a:defRPr/>
            </a:pPr>
            <a:fld id="{7B6057F6-CD28-42E8-B0DF-D2E72FDB9D67}" type="slidenum">
              <a:rPr lang="en-US"/>
              <a:pPr>
                <a:defRPr/>
              </a:pPr>
              <a:t>‹#›</a:t>
            </a:fld>
            <a:endParaRPr lang="en-US"/>
          </a:p>
        </p:txBody>
      </p:sp>
      <p:sp>
        <p:nvSpPr>
          <p:cNvPr id="5" name="Rectangle 219">
            <a:extLst>
              <a:ext uri="{FF2B5EF4-FFF2-40B4-BE49-F238E27FC236}">
                <a16:creationId xmlns:a16="http://schemas.microsoft.com/office/drawing/2014/main" id="{735F0082-3F62-4C9F-9126-11130C3163B3}"/>
              </a:ext>
            </a:extLst>
          </p:cNvPr>
          <p:cNvSpPr>
            <a:spLocks noGrp="1" noChangeArrowheads="1"/>
          </p:cNvSpPr>
          <p:nvPr>
            <p:ph type="dt" sz="half" idx="11"/>
          </p:nvPr>
        </p:nvSpPr>
        <p:spPr>
          <a:xfrm>
            <a:off x="457629" y="6243638"/>
            <a:ext cx="2133695" cy="457200"/>
          </a:xfrm>
          <a:prstGeom prst="rect">
            <a:avLst/>
          </a:prstGeom>
        </p:spPr>
        <p:txBody>
          <a:bodyPr/>
          <a:lstStyle>
            <a:lvl1pPr>
              <a:defRPr>
                <a:latin typeface="Arial" charset="0"/>
              </a:defRPr>
            </a:lvl1pPr>
          </a:lstStyle>
          <a:p>
            <a:pPr>
              <a:defRPr/>
            </a:pPr>
            <a:endParaRPr lang="en-US"/>
          </a:p>
        </p:txBody>
      </p:sp>
    </p:spTree>
    <p:extLst>
      <p:ext uri="{BB962C8B-B14F-4D97-AF65-F5344CB8AC3E}">
        <p14:creationId xmlns:p14="http://schemas.microsoft.com/office/powerpoint/2010/main" val="237097010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76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a:xfrm>
            <a:off x="304800" y="1752600"/>
            <a:ext cx="8534400" cy="4114800"/>
          </a:xfrm>
        </p:spPr>
        <p:txBody>
          <a:bodyPr/>
          <a:lstStyle>
            <a:lvl1pPr>
              <a:buClr>
                <a:schemeClr val="bg2"/>
              </a:buCl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ext Placeholder 12"/>
          <p:cNvSpPr>
            <a:spLocks noGrp="1"/>
          </p:cNvSpPr>
          <p:nvPr>
            <p:ph type="body" sz="quarter" idx="10"/>
          </p:nvPr>
        </p:nvSpPr>
        <p:spPr>
          <a:xfrm>
            <a:off x="304800" y="6324600"/>
            <a:ext cx="4572000" cy="381000"/>
          </a:xfrm>
        </p:spPr>
        <p:txBody>
          <a:bodyPr/>
          <a:lstStyle>
            <a:lvl1pPr marL="0" indent="0">
              <a:buNone/>
              <a:defRPr sz="901" i="1">
                <a:solidFill>
                  <a:srgbClr val="000000"/>
                </a:solidFill>
              </a:defRPr>
            </a:lvl1pPr>
          </a:lstStyle>
          <a:p>
            <a:pPr lvl="0"/>
            <a:r>
              <a:rPr lang="en-US" dirty="0"/>
              <a:t>Click to edit Master text styles</a:t>
            </a:r>
          </a:p>
        </p:txBody>
      </p:sp>
    </p:spTree>
    <p:extLst>
      <p:ext uri="{BB962C8B-B14F-4D97-AF65-F5344CB8AC3E}">
        <p14:creationId xmlns:p14="http://schemas.microsoft.com/office/powerpoint/2010/main" val="370114046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type="txAndMedia">
  <p:cSld name="Title, Text and Media Clip">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339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Media Placeholder 3"/>
          <p:cNvSpPr>
            <a:spLocks noGrp="1"/>
          </p:cNvSpPr>
          <p:nvPr>
            <p:ph type="media" sz="half" idx="2"/>
          </p:nvPr>
        </p:nvSpPr>
        <p:spPr>
          <a:xfrm>
            <a:off x="4648200" y="1600200"/>
            <a:ext cx="4038600" cy="4533900"/>
          </a:xfrm>
        </p:spPr>
        <p:txBody>
          <a:bodyPr/>
          <a:lstStyle/>
          <a:p>
            <a:pPr lvl="0"/>
            <a:endParaRPr lang="en-US" noProof="0"/>
          </a:p>
        </p:txBody>
      </p:sp>
      <p:sp>
        <p:nvSpPr>
          <p:cNvPr id="5" name="Rectangle 218">
            <a:extLst>
              <a:ext uri="{FF2B5EF4-FFF2-40B4-BE49-F238E27FC236}">
                <a16:creationId xmlns:a16="http://schemas.microsoft.com/office/drawing/2014/main" id="{72D2E12E-3096-4579-AA5A-9D9C8DB7CC3D}"/>
              </a:ext>
            </a:extLst>
          </p:cNvPr>
          <p:cNvSpPr>
            <a:spLocks noGrp="1" noChangeArrowheads="1"/>
          </p:cNvSpPr>
          <p:nvPr>
            <p:ph type="sldNum" sz="quarter" idx="10"/>
          </p:nvPr>
        </p:nvSpPr>
        <p:spPr>
          <a:xfrm>
            <a:off x="6250927" y="6556375"/>
            <a:ext cx="589197" cy="228600"/>
          </a:xfrm>
          <a:prstGeom prst="rect">
            <a:avLst/>
          </a:prstGeom>
        </p:spPr>
        <p:txBody>
          <a:bodyPr/>
          <a:lstStyle>
            <a:lvl1pPr>
              <a:defRPr/>
            </a:lvl1pPr>
          </a:lstStyle>
          <a:p>
            <a:pPr>
              <a:defRPr/>
            </a:pPr>
            <a:fld id="{65DF50E5-78A7-49B3-A2F6-19D6ADB0DB59}" type="slidenum">
              <a:rPr lang="en-US"/>
              <a:pPr>
                <a:defRPr/>
              </a:pPr>
              <a:t>‹#›</a:t>
            </a:fld>
            <a:endParaRPr lang="en-US"/>
          </a:p>
        </p:txBody>
      </p:sp>
      <p:sp>
        <p:nvSpPr>
          <p:cNvPr id="6" name="Rectangle 219">
            <a:extLst>
              <a:ext uri="{FF2B5EF4-FFF2-40B4-BE49-F238E27FC236}">
                <a16:creationId xmlns:a16="http://schemas.microsoft.com/office/drawing/2014/main" id="{96F92549-71A8-4EE1-B723-1CC99B3B3869}"/>
              </a:ext>
            </a:extLst>
          </p:cNvPr>
          <p:cNvSpPr>
            <a:spLocks noGrp="1" noChangeArrowheads="1"/>
          </p:cNvSpPr>
          <p:nvPr>
            <p:ph type="dt" sz="half" idx="11"/>
          </p:nvPr>
        </p:nvSpPr>
        <p:spPr>
          <a:xfrm>
            <a:off x="457629" y="6243638"/>
            <a:ext cx="2133695" cy="457200"/>
          </a:xfrm>
          <a:prstGeom prst="rect">
            <a:avLst/>
          </a:prstGeom>
        </p:spPr>
        <p:txBody>
          <a:bodyPr/>
          <a:lstStyle>
            <a:lvl1pPr>
              <a:defRPr>
                <a:latin typeface="Arial" charset="0"/>
              </a:defRPr>
            </a:lvl1pPr>
          </a:lstStyle>
          <a:p>
            <a:pPr>
              <a:defRPr/>
            </a:pPr>
            <a:endParaRPr lang="en-US"/>
          </a:p>
        </p:txBody>
      </p:sp>
    </p:spTree>
    <p:extLst>
      <p:ext uri="{BB962C8B-B14F-4D97-AF65-F5344CB8AC3E}">
        <p14:creationId xmlns:p14="http://schemas.microsoft.com/office/powerpoint/2010/main" val="139967136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1_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1" y="1535114"/>
            <a:ext cx="4040188" cy="522287"/>
          </a:xfrm>
        </p:spPr>
        <p:txBody>
          <a:bodyPr anchor="b"/>
          <a:lstStyle>
            <a:lvl1pPr marL="0" indent="0">
              <a:buNone/>
              <a:defRPr sz="1621" b="1"/>
            </a:lvl1pPr>
            <a:lvl2pPr marL="411846" indent="0">
              <a:buNone/>
              <a:defRPr sz="1802" b="1"/>
            </a:lvl2pPr>
            <a:lvl3pPr marL="823692" indent="0">
              <a:buNone/>
              <a:defRPr sz="1621" b="1"/>
            </a:lvl3pPr>
            <a:lvl4pPr marL="1235537" indent="0">
              <a:buNone/>
              <a:defRPr sz="1441" b="1"/>
            </a:lvl4pPr>
            <a:lvl5pPr marL="1647383" indent="0">
              <a:buNone/>
              <a:defRPr sz="1441" b="1"/>
            </a:lvl5pPr>
            <a:lvl6pPr marL="2059229" indent="0">
              <a:buNone/>
              <a:defRPr sz="1441" b="1"/>
            </a:lvl6pPr>
            <a:lvl7pPr marL="2471075" indent="0">
              <a:buNone/>
              <a:defRPr sz="1441" b="1"/>
            </a:lvl7pPr>
            <a:lvl8pPr marL="2882920" indent="0">
              <a:buNone/>
              <a:defRPr sz="1441" b="1"/>
            </a:lvl8pPr>
            <a:lvl9pPr marL="3294766" indent="0">
              <a:buNone/>
              <a:defRPr sz="1441" b="1"/>
            </a:lvl9pPr>
          </a:lstStyle>
          <a:p>
            <a:pPr lvl="0"/>
            <a:r>
              <a:rPr lang="en-US" dirty="0"/>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buClr>
                <a:schemeClr val="bg2"/>
              </a:buClr>
              <a:defRPr sz="1621"/>
            </a:lvl1pPr>
            <a:lvl2pPr>
              <a:defRPr sz="1621"/>
            </a:lvl2pPr>
            <a:lvl3pPr>
              <a:defRPr sz="1621"/>
            </a:lvl3pPr>
            <a:lvl4pPr>
              <a:defRPr sz="1621"/>
            </a:lvl4pPr>
            <a:lvl5pPr>
              <a:defRPr sz="1621"/>
            </a:lvl5pPr>
            <a:lvl6pPr>
              <a:defRPr sz="1441"/>
            </a:lvl6pPr>
            <a:lvl7pPr>
              <a:defRPr sz="1441"/>
            </a:lvl7pPr>
            <a:lvl8pPr>
              <a:defRPr sz="1441"/>
            </a:lvl8pPr>
            <a:lvl9pPr>
              <a:defRPr sz="1441"/>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8" y="1535114"/>
            <a:ext cx="4041775" cy="522287"/>
          </a:xfrm>
        </p:spPr>
        <p:txBody>
          <a:bodyPr anchor="b"/>
          <a:lstStyle>
            <a:lvl1pPr marL="0" indent="0">
              <a:buNone/>
              <a:defRPr sz="1621" b="1"/>
            </a:lvl1pPr>
            <a:lvl2pPr marL="411846" indent="0">
              <a:buNone/>
              <a:defRPr sz="1802" b="1"/>
            </a:lvl2pPr>
            <a:lvl3pPr marL="823692" indent="0">
              <a:buNone/>
              <a:defRPr sz="1621" b="1"/>
            </a:lvl3pPr>
            <a:lvl4pPr marL="1235537" indent="0">
              <a:buNone/>
              <a:defRPr sz="1441" b="1"/>
            </a:lvl4pPr>
            <a:lvl5pPr marL="1647383" indent="0">
              <a:buNone/>
              <a:defRPr sz="1441" b="1"/>
            </a:lvl5pPr>
            <a:lvl6pPr marL="2059229" indent="0">
              <a:buNone/>
              <a:defRPr sz="1441" b="1"/>
            </a:lvl6pPr>
            <a:lvl7pPr marL="2471075" indent="0">
              <a:buNone/>
              <a:defRPr sz="1441" b="1"/>
            </a:lvl7pPr>
            <a:lvl8pPr marL="2882920" indent="0">
              <a:buNone/>
              <a:defRPr sz="1441" b="1"/>
            </a:lvl8pPr>
            <a:lvl9pPr marL="3294766" indent="0">
              <a:buNone/>
              <a:defRPr sz="1441" b="1"/>
            </a:lvl9pPr>
          </a:lstStyle>
          <a:p>
            <a:pPr lvl="0"/>
            <a:r>
              <a:rPr lang="en-US" dirty="0"/>
              <a:t>Click to edit Master text styles</a:t>
            </a:r>
          </a:p>
        </p:txBody>
      </p:sp>
      <p:sp>
        <p:nvSpPr>
          <p:cNvPr id="6" name="Content Placeholder 5"/>
          <p:cNvSpPr>
            <a:spLocks noGrp="1"/>
          </p:cNvSpPr>
          <p:nvPr>
            <p:ph sz="quarter" idx="4"/>
          </p:nvPr>
        </p:nvSpPr>
        <p:spPr>
          <a:xfrm>
            <a:off x="4645028" y="2174875"/>
            <a:ext cx="4041775" cy="3951288"/>
          </a:xfrm>
        </p:spPr>
        <p:txBody>
          <a:bodyPr/>
          <a:lstStyle>
            <a:lvl1pPr>
              <a:buClr>
                <a:schemeClr val="bg2"/>
              </a:buClr>
              <a:defRPr sz="1621"/>
            </a:lvl1pPr>
            <a:lvl2pPr>
              <a:defRPr sz="1621"/>
            </a:lvl2pPr>
            <a:lvl3pPr>
              <a:defRPr sz="1621"/>
            </a:lvl3pPr>
            <a:lvl4pPr>
              <a:defRPr sz="1621"/>
            </a:lvl4pPr>
            <a:lvl5pPr>
              <a:defRPr sz="1621"/>
            </a:lvl5pPr>
            <a:lvl6pPr>
              <a:defRPr sz="1441"/>
            </a:lvl6pPr>
            <a:lvl7pPr>
              <a:defRPr sz="1441"/>
            </a:lvl7pPr>
            <a:lvl8pPr>
              <a:defRPr sz="1441"/>
            </a:lvl8pPr>
            <a:lvl9pPr>
              <a:defRPr sz="1441"/>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1"/>
          <p:cNvSpPr>
            <a:spLocks noGrp="1"/>
          </p:cNvSpPr>
          <p:nvPr>
            <p:ph type="title"/>
          </p:nvPr>
        </p:nvSpPr>
        <p:spPr>
          <a:xfrm>
            <a:off x="304800" y="0"/>
            <a:ext cx="7772400" cy="1295400"/>
          </a:xfrm>
        </p:spPr>
        <p:txBody>
          <a:bodyPr/>
          <a:lstStyle/>
          <a:p>
            <a:r>
              <a:rPr lang="en-US" dirty="0"/>
              <a:t>Click to edit Master title style</a:t>
            </a:r>
          </a:p>
        </p:txBody>
      </p:sp>
      <p:sp>
        <p:nvSpPr>
          <p:cNvPr id="11" name="Text Placeholder 12"/>
          <p:cNvSpPr>
            <a:spLocks noGrp="1"/>
          </p:cNvSpPr>
          <p:nvPr>
            <p:ph type="body" sz="quarter" idx="10"/>
          </p:nvPr>
        </p:nvSpPr>
        <p:spPr>
          <a:xfrm>
            <a:off x="304800" y="6324600"/>
            <a:ext cx="4572000" cy="381000"/>
          </a:xfrm>
        </p:spPr>
        <p:txBody>
          <a:bodyPr/>
          <a:lstStyle>
            <a:lvl1pPr marL="0" indent="0">
              <a:buNone/>
              <a:defRPr sz="1081" i="1"/>
            </a:lvl1pPr>
          </a:lstStyle>
          <a:p>
            <a:pPr lvl="0"/>
            <a:r>
              <a:rPr lang="en-US"/>
              <a:t>Click to edit Master text styles</a:t>
            </a:r>
          </a:p>
        </p:txBody>
      </p:sp>
    </p:spTree>
    <p:extLst>
      <p:ext uri="{BB962C8B-B14F-4D97-AF65-F5344CB8AC3E}">
        <p14:creationId xmlns:p14="http://schemas.microsoft.com/office/powerpoint/2010/main" val="198024980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D7D9A54-3A6D-4949-96B0-9483521F5011}"/>
              </a:ext>
            </a:extLst>
          </p:cNvPr>
          <p:cNvSpPr/>
          <p:nvPr/>
        </p:nvSpPr>
        <p:spPr>
          <a:xfrm>
            <a:off x="905248" y="3276600"/>
            <a:ext cx="7314914" cy="1651000"/>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sz="1621"/>
          </a:p>
        </p:txBody>
      </p:sp>
      <p:sp>
        <p:nvSpPr>
          <p:cNvPr id="5" name="Rectangle 4">
            <a:extLst>
              <a:ext uri="{FF2B5EF4-FFF2-40B4-BE49-F238E27FC236}">
                <a16:creationId xmlns:a16="http://schemas.microsoft.com/office/drawing/2014/main" id="{9F5A4E67-4FF2-4E64-AED3-DD12366AEB06}"/>
              </a:ext>
            </a:extLst>
          </p:cNvPr>
          <p:cNvSpPr/>
          <p:nvPr/>
        </p:nvSpPr>
        <p:spPr>
          <a:xfrm>
            <a:off x="905248" y="3276600"/>
            <a:ext cx="228815" cy="1651000"/>
          </a:xfrm>
          <a:prstGeom prst="rect">
            <a:avLst/>
          </a:prstGeom>
          <a:solidFill>
            <a:srgbClr val="5E3886"/>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sz="1621"/>
          </a:p>
        </p:txBody>
      </p:sp>
      <p:sp>
        <p:nvSpPr>
          <p:cNvPr id="6" name="Rectangle 5">
            <a:extLst>
              <a:ext uri="{FF2B5EF4-FFF2-40B4-BE49-F238E27FC236}">
                <a16:creationId xmlns:a16="http://schemas.microsoft.com/office/drawing/2014/main" id="{28EFB194-69D4-4DFA-ADF2-0F5DE70F42BF}"/>
              </a:ext>
            </a:extLst>
          </p:cNvPr>
          <p:cNvSpPr/>
          <p:nvPr/>
        </p:nvSpPr>
        <p:spPr>
          <a:xfrm>
            <a:off x="913828" y="5048250"/>
            <a:ext cx="228815" cy="685800"/>
          </a:xfrm>
          <a:prstGeom prst="rect">
            <a:avLst/>
          </a:prstGeom>
          <a:solidFill>
            <a:srgbClr val="B1D45A"/>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sz="1621"/>
          </a:p>
        </p:txBody>
      </p:sp>
      <p:pic>
        <p:nvPicPr>
          <p:cNvPr id="7" name="Picture 3">
            <a:extLst>
              <a:ext uri="{FF2B5EF4-FFF2-40B4-BE49-F238E27FC236}">
                <a16:creationId xmlns:a16="http://schemas.microsoft.com/office/drawing/2014/main" id="{BBF3A3DC-8F07-48FF-A18B-481F3DC7C8F8}"/>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03393" y="6291263"/>
            <a:ext cx="820586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2">
            <a:extLst>
              <a:ext uri="{FF2B5EF4-FFF2-40B4-BE49-F238E27FC236}">
                <a16:creationId xmlns:a16="http://schemas.microsoft.com/office/drawing/2014/main" id="{74F2A57A-553C-4314-B59B-AAEAC58DCD40}"/>
              </a:ext>
            </a:extLst>
          </p:cNvPr>
          <p:cNvPicPr>
            <a:picLocks noChangeAspect="1" noChangeArrowheads="1"/>
          </p:cNvPicPr>
          <p:nvPr userDrawn="1"/>
        </p:nvPicPr>
        <p:blipFill>
          <a:blip r:embed="rId3">
            <a:clrChange>
              <a:clrFrom>
                <a:srgbClr val="BFBFBF"/>
              </a:clrFrom>
              <a:clrTo>
                <a:srgbClr val="BFBFBF">
                  <a:alpha val="0"/>
                </a:srgbClr>
              </a:clrTo>
            </a:clrChange>
            <a:grayscl/>
            <a:biLevel thresh="50000"/>
            <a:extLst>
              <a:ext uri="{28A0092B-C50C-407E-A947-70E740481C1C}">
                <a14:useLocalDpi xmlns:a14="http://schemas.microsoft.com/office/drawing/2010/main" val="0"/>
              </a:ext>
            </a:extLst>
          </a:blip>
          <a:srcRect/>
          <a:stretch>
            <a:fillRect/>
          </a:stretch>
        </p:blipFill>
        <p:spPr bwMode="auto">
          <a:xfrm>
            <a:off x="304610" y="6276975"/>
            <a:ext cx="1371457" cy="533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10">
            <a:extLst>
              <a:ext uri="{FF2B5EF4-FFF2-40B4-BE49-F238E27FC236}">
                <a16:creationId xmlns:a16="http://schemas.microsoft.com/office/drawing/2014/main" id="{69E610F3-05F5-410C-853B-EB1FF7B95A5E}"/>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6778630" y="6108700"/>
            <a:ext cx="2212351" cy="67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itle 7"/>
          <p:cNvSpPr>
            <a:spLocks noGrp="1"/>
          </p:cNvSpPr>
          <p:nvPr>
            <p:ph type="ctrTitle"/>
          </p:nvPr>
        </p:nvSpPr>
        <p:spPr>
          <a:xfrm>
            <a:off x="1219200" y="3352800"/>
            <a:ext cx="6858000" cy="1524000"/>
          </a:xfrm>
          <a:noFill/>
        </p:spPr>
        <p:txBody>
          <a:bodyPr anchor="t">
            <a:normAutofit/>
          </a:bodyPr>
          <a:lstStyle>
            <a:lvl1pPr algn="r">
              <a:defRPr sz="3964">
                <a:solidFill>
                  <a:schemeClr val="tx1"/>
                </a:solidFill>
              </a:defRPr>
            </a:lvl1pPr>
          </a:lstStyle>
          <a:p>
            <a:r>
              <a:rPr lang="en-US" dirty="0"/>
              <a:t>Click to edit Master title style</a:t>
            </a:r>
          </a:p>
        </p:txBody>
      </p:sp>
      <p:sp>
        <p:nvSpPr>
          <p:cNvPr id="9" name="Subtitle 8"/>
          <p:cNvSpPr>
            <a:spLocks noGrp="1"/>
          </p:cNvSpPr>
          <p:nvPr>
            <p:ph type="subTitle" idx="1"/>
          </p:nvPr>
        </p:nvSpPr>
        <p:spPr>
          <a:xfrm>
            <a:off x="1219200" y="5124450"/>
            <a:ext cx="6858000" cy="533400"/>
          </a:xfrm>
        </p:spPr>
        <p:txBody>
          <a:bodyPr>
            <a:noAutofit/>
          </a:bodyPr>
          <a:lstStyle>
            <a:lvl1pPr marL="0" indent="0" algn="r">
              <a:buNone/>
              <a:defRPr sz="2883">
                <a:solidFill>
                  <a:schemeClr val="tx1"/>
                </a:solidFill>
                <a:latin typeface="Calibri" panose="020F0502020204030204" pitchFamily="34" charset="0"/>
                <a:ea typeface="+mj-ea"/>
                <a:cs typeface="+mj-cs"/>
              </a:defRPr>
            </a:lvl1pPr>
            <a:lvl2pPr marL="411846" indent="0" algn="ctr">
              <a:buNone/>
            </a:lvl2pPr>
            <a:lvl3pPr marL="823692" indent="0" algn="ctr">
              <a:buNone/>
            </a:lvl3pPr>
            <a:lvl4pPr marL="1235537" indent="0" algn="ctr">
              <a:buNone/>
            </a:lvl4pPr>
            <a:lvl5pPr marL="1647383" indent="0" algn="ctr">
              <a:buNone/>
            </a:lvl5pPr>
            <a:lvl6pPr marL="2059229" indent="0" algn="ctr">
              <a:buNone/>
            </a:lvl6pPr>
            <a:lvl7pPr marL="2471075" indent="0" algn="ctr">
              <a:buNone/>
            </a:lvl7pPr>
            <a:lvl8pPr marL="2882920" indent="0" algn="ctr">
              <a:buNone/>
            </a:lvl8pPr>
            <a:lvl9pPr marL="3294766" indent="0" algn="ctr">
              <a:buNone/>
            </a:lvl9pPr>
          </a:lstStyle>
          <a:p>
            <a:r>
              <a:rPr lang="en-US" dirty="0"/>
              <a:t>Click to edit Master subtitle style</a:t>
            </a:r>
          </a:p>
        </p:txBody>
      </p:sp>
    </p:spTree>
    <p:extLst>
      <p:ext uri="{BB962C8B-B14F-4D97-AF65-F5344CB8AC3E}">
        <p14:creationId xmlns:p14="http://schemas.microsoft.com/office/powerpoint/2010/main" val="2120868808"/>
      </p:ext>
    </p:extLst>
  </p:cSld>
  <p:clrMapOvr>
    <a:masterClrMapping/>
  </p:clrMapOvr>
  <p:transition spd="med">
    <p:fad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964"/>
            </a:lvl1pPr>
          </a:lstStyle>
          <a:p>
            <a:r>
              <a:rPr lang="en-US" dirty="0"/>
              <a:t>Click to edit Master title style</a:t>
            </a:r>
          </a:p>
        </p:txBody>
      </p:sp>
      <p:sp>
        <p:nvSpPr>
          <p:cNvPr id="8" name="Content Placeholder 7"/>
          <p:cNvSpPr>
            <a:spLocks noGrp="1"/>
          </p:cNvSpPr>
          <p:nvPr>
            <p:ph sz="quarter" idx="1"/>
          </p:nvPr>
        </p:nvSpPr>
        <p:spPr>
          <a:xfrm>
            <a:off x="457200" y="1219200"/>
            <a:ext cx="8229600" cy="4937760"/>
          </a:xfrm>
        </p:spPr>
        <p:txBody>
          <a:bodyPr/>
          <a:lstStyle>
            <a:lvl1pPr>
              <a:defRPr sz="2883"/>
            </a:lvl1pPr>
            <a:lvl2pPr>
              <a:defRPr sz="2342"/>
            </a:lvl2pPr>
            <a:lvl3pPr>
              <a:defRPr sz="1982"/>
            </a:lvl3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555941918"/>
      </p:ext>
    </p:extLst>
  </p:cSld>
  <p:clrMapOvr>
    <a:masterClrMapping/>
  </p:clrMapOvr>
  <p:transition spd="med">
    <p:fade/>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tx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E09849B-8A69-4E1C-9BE0-C37281DB91E6}"/>
              </a:ext>
            </a:extLst>
          </p:cNvPr>
          <p:cNvSpPr/>
          <p:nvPr/>
        </p:nvSpPr>
        <p:spPr>
          <a:xfrm>
            <a:off x="913828" y="2819401"/>
            <a:ext cx="7316344" cy="1279525"/>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sz="1621"/>
          </a:p>
        </p:txBody>
      </p:sp>
      <p:sp>
        <p:nvSpPr>
          <p:cNvPr id="5" name="Rectangle 4">
            <a:extLst>
              <a:ext uri="{FF2B5EF4-FFF2-40B4-BE49-F238E27FC236}">
                <a16:creationId xmlns:a16="http://schemas.microsoft.com/office/drawing/2014/main" id="{00F452F9-AB26-45C3-8F5B-AC4E069E825D}"/>
              </a:ext>
            </a:extLst>
          </p:cNvPr>
          <p:cNvSpPr/>
          <p:nvPr/>
        </p:nvSpPr>
        <p:spPr>
          <a:xfrm>
            <a:off x="913828" y="2819401"/>
            <a:ext cx="228815" cy="1279525"/>
          </a:xfrm>
          <a:prstGeom prst="rect">
            <a:avLst/>
          </a:prstGeom>
          <a:solidFill>
            <a:srgbClr val="B1D45A"/>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sz="1621"/>
          </a:p>
        </p:txBody>
      </p:sp>
      <p:sp>
        <p:nvSpPr>
          <p:cNvPr id="2" name="Title 1"/>
          <p:cNvSpPr>
            <a:spLocks noGrp="1"/>
          </p:cNvSpPr>
          <p:nvPr>
            <p:ph type="title"/>
          </p:nvPr>
        </p:nvSpPr>
        <p:spPr>
          <a:xfrm>
            <a:off x="1219200" y="2971800"/>
            <a:ext cx="6858000" cy="1066800"/>
          </a:xfrm>
        </p:spPr>
        <p:txBody>
          <a:bodyPr anchor="t">
            <a:normAutofit/>
          </a:bodyPr>
          <a:lstStyle>
            <a:lvl1pPr algn="r">
              <a:buNone/>
              <a:defRPr sz="3964" b="0" cap="none" baseline="0">
                <a:solidFill>
                  <a:schemeClr val="tx1"/>
                </a:solidFill>
              </a:defRPr>
            </a:lvl1pPr>
          </a:lstStyle>
          <a:p>
            <a:r>
              <a:rPr lang="en-US" dirty="0"/>
              <a:t>Click to edit Master title style</a:t>
            </a:r>
          </a:p>
        </p:txBody>
      </p:sp>
      <p:sp>
        <p:nvSpPr>
          <p:cNvPr id="3" name="Text Placeholder 2"/>
          <p:cNvSpPr>
            <a:spLocks noGrp="1"/>
          </p:cNvSpPr>
          <p:nvPr>
            <p:ph type="body" idx="1"/>
          </p:nvPr>
        </p:nvSpPr>
        <p:spPr>
          <a:xfrm>
            <a:off x="1295401" y="4267200"/>
            <a:ext cx="6781800" cy="1143000"/>
          </a:xfrm>
        </p:spPr>
        <p:txBody>
          <a:bodyPr>
            <a:normAutofit/>
          </a:bodyPr>
          <a:lstStyle>
            <a:lvl1pPr marL="0" indent="0" algn="r">
              <a:buNone/>
              <a:defRPr sz="2883">
                <a:solidFill>
                  <a:schemeClr val="bg1"/>
                </a:solidFill>
              </a:defRPr>
            </a:lvl1pPr>
            <a:lvl2pPr>
              <a:buNone/>
              <a:defRPr sz="1621">
                <a:solidFill>
                  <a:schemeClr val="tx1">
                    <a:tint val="75000"/>
                  </a:schemeClr>
                </a:solidFill>
              </a:defRPr>
            </a:lvl2pPr>
            <a:lvl3pPr>
              <a:buNone/>
              <a:defRPr sz="1441">
                <a:solidFill>
                  <a:schemeClr val="tx1">
                    <a:tint val="75000"/>
                  </a:schemeClr>
                </a:solidFill>
              </a:defRPr>
            </a:lvl3pPr>
            <a:lvl4pPr>
              <a:buNone/>
              <a:defRPr sz="1261">
                <a:solidFill>
                  <a:schemeClr val="tx1">
                    <a:tint val="75000"/>
                  </a:schemeClr>
                </a:solidFill>
              </a:defRPr>
            </a:lvl4pPr>
            <a:lvl5pPr>
              <a:buNone/>
              <a:defRPr sz="1261">
                <a:solidFill>
                  <a:schemeClr val="tx1">
                    <a:tint val="75000"/>
                  </a:schemeClr>
                </a:solidFill>
              </a:defRPr>
            </a:lvl5pPr>
          </a:lstStyle>
          <a:p>
            <a:pPr lvl="0"/>
            <a:r>
              <a:rPr lang="en-US" dirty="0"/>
              <a:t>Click to edit Master text styles</a:t>
            </a:r>
          </a:p>
        </p:txBody>
      </p:sp>
    </p:spTree>
    <p:extLst>
      <p:ext uri="{BB962C8B-B14F-4D97-AF65-F5344CB8AC3E}">
        <p14:creationId xmlns:p14="http://schemas.microsoft.com/office/powerpoint/2010/main" val="727382347"/>
      </p:ext>
    </p:extLst>
  </p:cSld>
  <p:clrMapOvr>
    <a:overrideClrMapping bg1="dk1" tx1="lt1" bg2="dk2" tx2="lt2" accent1="accent1" accent2="accent2" accent3="accent3" accent4="accent4" accent5="accent5" accent6="accent6" hlink="hlink" folHlink="folHlink"/>
  </p:clrMapOvr>
  <p:transition spd="med">
    <p:fade/>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lstStyle/>
          <a:p>
            <a:r>
              <a:rPr lang="en-US"/>
              <a:t>Click to edit Master title style</a:t>
            </a:r>
          </a:p>
        </p:txBody>
      </p:sp>
      <p:sp>
        <p:nvSpPr>
          <p:cNvPr id="9" name="Content Placeholder 8"/>
          <p:cNvSpPr>
            <a:spLocks noGrp="1"/>
          </p:cNvSpPr>
          <p:nvPr>
            <p:ph sz="quarter" idx="1"/>
          </p:nvPr>
        </p:nvSpPr>
        <p:spPr>
          <a:xfrm>
            <a:off x="457200" y="1219200"/>
            <a:ext cx="4041648" cy="49377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10"/>
          <p:cNvSpPr>
            <a:spLocks noGrp="1"/>
          </p:cNvSpPr>
          <p:nvPr>
            <p:ph sz="quarter" idx="2"/>
          </p:nvPr>
        </p:nvSpPr>
        <p:spPr>
          <a:xfrm>
            <a:off x="4632198" y="1216152"/>
            <a:ext cx="4041648" cy="49377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85209807"/>
      </p:ext>
    </p:extLst>
  </p:cSld>
  <p:clrMapOvr>
    <a:masterClrMapping/>
  </p:clrMapOvr>
  <p:transition spd="med">
    <p:fade/>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nchor="ctr"/>
          <a:lstStyle>
            <a:lvl1pPr>
              <a:defRPr/>
            </a:lvl1pPr>
          </a:lstStyle>
          <a:p>
            <a:r>
              <a:rPr lang="en-US" dirty="0"/>
              <a:t>Click to edit Master title style</a:t>
            </a:r>
          </a:p>
        </p:txBody>
      </p:sp>
      <p:sp>
        <p:nvSpPr>
          <p:cNvPr id="3" name="Text Placeholder 2"/>
          <p:cNvSpPr>
            <a:spLocks noGrp="1"/>
          </p:cNvSpPr>
          <p:nvPr>
            <p:ph type="body" idx="1"/>
          </p:nvPr>
        </p:nvSpPr>
        <p:spPr>
          <a:xfrm>
            <a:off x="457201" y="1285875"/>
            <a:ext cx="4040188" cy="685800"/>
          </a:xfrm>
          <a:noFill/>
          <a:ln>
            <a:noFill/>
          </a:ln>
        </p:spPr>
        <p:txBody>
          <a:bodyPr anchor="b">
            <a:noAutofit/>
          </a:bodyPr>
          <a:lstStyle>
            <a:lvl1pPr marL="0" indent="0">
              <a:buNone/>
              <a:defRPr sz="2883" b="1">
                <a:solidFill>
                  <a:schemeClr val="tx1"/>
                </a:solidFill>
              </a:defRPr>
            </a:lvl1pPr>
            <a:lvl2pPr>
              <a:buNone/>
              <a:defRPr sz="1802" b="1"/>
            </a:lvl2pPr>
            <a:lvl3pPr>
              <a:buNone/>
              <a:defRPr sz="1621" b="1"/>
            </a:lvl3pPr>
            <a:lvl4pPr>
              <a:buNone/>
              <a:defRPr sz="1441" b="1"/>
            </a:lvl4pPr>
            <a:lvl5pPr>
              <a:buNone/>
              <a:defRPr sz="1441" b="1"/>
            </a:lvl5pPr>
          </a:lstStyle>
          <a:p>
            <a:pPr lvl="0"/>
            <a:r>
              <a:rPr lang="en-US" dirty="0"/>
              <a:t>Click to edit</a:t>
            </a:r>
          </a:p>
        </p:txBody>
      </p:sp>
      <p:sp>
        <p:nvSpPr>
          <p:cNvPr id="4" name="Text Placeholder 3"/>
          <p:cNvSpPr>
            <a:spLocks noGrp="1"/>
          </p:cNvSpPr>
          <p:nvPr>
            <p:ph type="body" sz="half" idx="3"/>
          </p:nvPr>
        </p:nvSpPr>
        <p:spPr>
          <a:xfrm>
            <a:off x="4648201" y="1295400"/>
            <a:ext cx="4041775" cy="685800"/>
          </a:xfrm>
          <a:noFill/>
          <a:ln>
            <a:noFill/>
          </a:ln>
        </p:spPr>
        <p:txBody>
          <a:bodyPr anchor="b">
            <a:noAutofit/>
          </a:bodyPr>
          <a:lstStyle>
            <a:lvl1pPr marL="0" indent="0">
              <a:buNone/>
              <a:defRPr sz="2883" b="1">
                <a:solidFill>
                  <a:schemeClr val="tx1"/>
                </a:solidFill>
              </a:defRPr>
            </a:lvl1pPr>
            <a:lvl2pPr>
              <a:buNone/>
              <a:defRPr sz="1802" b="1"/>
            </a:lvl2pPr>
            <a:lvl3pPr>
              <a:buNone/>
              <a:defRPr sz="1621" b="1"/>
            </a:lvl3pPr>
            <a:lvl4pPr>
              <a:buNone/>
              <a:defRPr sz="1441" b="1"/>
            </a:lvl4pPr>
            <a:lvl5pPr>
              <a:buNone/>
              <a:defRPr sz="1441" b="1"/>
            </a:lvl5pPr>
          </a:lstStyle>
          <a:p>
            <a:pPr lvl="0"/>
            <a:r>
              <a:rPr lang="en-US" dirty="0"/>
              <a:t>Click to edit</a:t>
            </a:r>
          </a:p>
        </p:txBody>
      </p:sp>
      <p:sp>
        <p:nvSpPr>
          <p:cNvPr id="11" name="Content Placeholder 10"/>
          <p:cNvSpPr>
            <a:spLocks noGrp="1"/>
          </p:cNvSpPr>
          <p:nvPr>
            <p:ph sz="quarter" idx="2"/>
          </p:nvPr>
        </p:nvSpPr>
        <p:spPr>
          <a:xfrm>
            <a:off x="457200" y="2133600"/>
            <a:ext cx="4038600" cy="40386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Content Placeholder 12"/>
          <p:cNvSpPr>
            <a:spLocks noGrp="1"/>
          </p:cNvSpPr>
          <p:nvPr>
            <p:ph sz="quarter" idx="4"/>
          </p:nvPr>
        </p:nvSpPr>
        <p:spPr>
          <a:xfrm>
            <a:off x="4648200" y="2133600"/>
            <a:ext cx="4038600" cy="4038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777304"/>
      </p:ext>
    </p:extLst>
  </p:cSld>
  <p:clrMapOvr>
    <a:masterClrMapping/>
  </p:clrMapOvr>
  <p:transition spd="med">
    <p:fade/>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lstStyle/>
          <a:p>
            <a:r>
              <a:rPr lang="en-US"/>
              <a:t>Click to edit Master title style</a:t>
            </a:r>
          </a:p>
        </p:txBody>
      </p:sp>
    </p:spTree>
    <p:extLst>
      <p:ext uri="{BB962C8B-B14F-4D97-AF65-F5344CB8AC3E}">
        <p14:creationId xmlns:p14="http://schemas.microsoft.com/office/powerpoint/2010/main" val="1912236902"/>
      </p:ext>
    </p:extLst>
  </p:cSld>
  <p:clrMapOvr>
    <a:masterClrMapping/>
  </p:clrMapOvr>
  <p:transition spd="med">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lstStyle/>
          <a:p>
            <a:r>
              <a:rPr kumimoji="0" lang="en-US"/>
              <a:t>Click to edit Master title style</a:t>
            </a:r>
          </a:p>
        </p:txBody>
      </p:sp>
    </p:spTree>
    <p:extLst>
      <p:ext uri="{BB962C8B-B14F-4D97-AF65-F5344CB8AC3E}">
        <p14:creationId xmlns:p14="http://schemas.microsoft.com/office/powerpoint/2010/main" val="15224195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484874266"/>
      </p:ext>
    </p:extLst>
  </p:cSld>
  <p:clrMapOvr>
    <a:masterClrMapping/>
  </p:clrMapOvr>
  <p:transition spd="med">
    <p:fade/>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5" name="Straight Connector 5">
            <a:extLst>
              <a:ext uri="{FF2B5EF4-FFF2-40B4-BE49-F238E27FC236}">
                <a16:creationId xmlns:a16="http://schemas.microsoft.com/office/drawing/2014/main" id="{D0B276A4-EE10-4FE4-B8CC-73267BB9303B}"/>
              </a:ext>
            </a:extLst>
          </p:cNvPr>
          <p:cNvSpPr>
            <a:spLocks noChangeShapeType="1"/>
          </p:cNvSpPr>
          <p:nvPr/>
        </p:nvSpPr>
        <p:spPr bwMode="auto">
          <a:xfrm rot="5400000">
            <a:off x="3160154" y="3324226"/>
            <a:ext cx="6035675" cy="0"/>
          </a:xfrm>
          <a:prstGeom prst="line">
            <a:avLst/>
          </a:prstGeom>
          <a:noFill/>
          <a:ln w="9525" algn="ctr">
            <a:solidFill>
              <a:schemeClr val="accent2"/>
            </a:solidFill>
            <a:prstDash val="dash"/>
            <a:round/>
            <a:headEnd/>
            <a:tailEnd/>
          </a:ln>
          <a:extLst>
            <a:ext uri="{909E8E84-426E-40DD-AFC4-6F175D3DCCD1}">
              <a14:hiddenFill xmlns:a14="http://schemas.microsoft.com/office/drawing/2010/main">
                <a:noFill/>
              </a14:hiddenFill>
            </a:ext>
          </a:extLst>
        </p:spPr>
        <p:txBody>
          <a:bodyPr/>
          <a:lstStyle/>
          <a:p>
            <a:endParaRPr lang="en-US" sz="1621"/>
          </a:p>
        </p:txBody>
      </p:sp>
      <p:pic>
        <p:nvPicPr>
          <p:cNvPr id="6" name="Picture 3">
            <a:extLst>
              <a:ext uri="{FF2B5EF4-FFF2-40B4-BE49-F238E27FC236}">
                <a16:creationId xmlns:a16="http://schemas.microsoft.com/office/drawing/2014/main" id="{CC6A3DD2-6DBE-4EFB-8CAE-30B38E2512E3}"/>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03393" y="6291263"/>
            <a:ext cx="820586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2">
            <a:extLst>
              <a:ext uri="{FF2B5EF4-FFF2-40B4-BE49-F238E27FC236}">
                <a16:creationId xmlns:a16="http://schemas.microsoft.com/office/drawing/2014/main" id="{5888CFBE-A47A-4688-84FC-9D1B1C9D1B8E}"/>
              </a:ext>
            </a:extLst>
          </p:cNvPr>
          <p:cNvPicPr>
            <a:picLocks noChangeAspect="1" noChangeArrowheads="1"/>
          </p:cNvPicPr>
          <p:nvPr userDrawn="1"/>
        </p:nvPicPr>
        <p:blipFill>
          <a:blip r:embed="rId3">
            <a:clrChange>
              <a:clrFrom>
                <a:srgbClr val="BFBFBF"/>
              </a:clrFrom>
              <a:clrTo>
                <a:srgbClr val="BFBFBF">
                  <a:alpha val="0"/>
                </a:srgbClr>
              </a:clrTo>
            </a:clrChange>
            <a:grayscl/>
            <a:biLevel thresh="50000"/>
            <a:extLst>
              <a:ext uri="{28A0092B-C50C-407E-A947-70E740481C1C}">
                <a14:useLocalDpi xmlns:a14="http://schemas.microsoft.com/office/drawing/2010/main" val="0"/>
              </a:ext>
            </a:extLst>
          </a:blip>
          <a:srcRect/>
          <a:stretch>
            <a:fillRect/>
          </a:stretch>
        </p:blipFill>
        <p:spPr bwMode="auto">
          <a:xfrm>
            <a:off x="304610" y="6276975"/>
            <a:ext cx="1371457" cy="533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8">
            <a:extLst>
              <a:ext uri="{FF2B5EF4-FFF2-40B4-BE49-F238E27FC236}">
                <a16:creationId xmlns:a16="http://schemas.microsoft.com/office/drawing/2014/main" id="{A4B167A0-4989-4246-892F-58160FD6B1C5}"/>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6778630" y="6108700"/>
            <a:ext cx="2212351" cy="67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6324600" y="304800"/>
            <a:ext cx="2514600" cy="838200"/>
          </a:xfrm>
        </p:spPr>
        <p:txBody>
          <a:bodyPr>
            <a:noAutofit/>
          </a:bodyPr>
          <a:lstStyle>
            <a:lvl1pPr algn="l">
              <a:buNone/>
              <a:defRPr sz="1802" b="1">
                <a:solidFill>
                  <a:schemeClr val="bg1"/>
                </a:solidFill>
                <a:latin typeface="Calibri" panose="020F0502020204030204" pitchFamily="34" charset="0"/>
                <a:ea typeface="+mn-ea"/>
                <a:cs typeface="+mn-cs"/>
              </a:defRPr>
            </a:lvl1pPr>
          </a:lstStyle>
          <a:p>
            <a:r>
              <a:rPr lang="en-US" dirty="0"/>
              <a:t>Click to edit Master title style</a:t>
            </a:r>
          </a:p>
        </p:txBody>
      </p:sp>
      <p:sp>
        <p:nvSpPr>
          <p:cNvPr id="3" name="Text Placeholder 2"/>
          <p:cNvSpPr>
            <a:spLocks noGrp="1"/>
          </p:cNvSpPr>
          <p:nvPr>
            <p:ph type="body" idx="2"/>
          </p:nvPr>
        </p:nvSpPr>
        <p:spPr>
          <a:xfrm>
            <a:off x="6324600" y="1219202"/>
            <a:ext cx="2514600" cy="4843463"/>
          </a:xfrm>
        </p:spPr>
        <p:txBody>
          <a:bodyPr/>
          <a:lstStyle>
            <a:lvl1pPr marL="0" indent="0">
              <a:lnSpc>
                <a:spcPts val="1982"/>
              </a:lnSpc>
              <a:spcAft>
                <a:spcPts val="901"/>
              </a:spcAft>
              <a:buNone/>
              <a:defRPr sz="1441">
                <a:solidFill>
                  <a:schemeClr val="tx1"/>
                </a:solidFill>
              </a:defRPr>
            </a:lvl1pPr>
            <a:lvl2pPr>
              <a:buNone/>
              <a:defRPr sz="1081"/>
            </a:lvl2pPr>
            <a:lvl3pPr>
              <a:buNone/>
              <a:defRPr sz="901"/>
            </a:lvl3pPr>
            <a:lvl4pPr>
              <a:buNone/>
              <a:defRPr sz="811"/>
            </a:lvl4pPr>
            <a:lvl5pPr>
              <a:buNone/>
              <a:defRPr sz="811"/>
            </a:lvl5pPr>
          </a:lstStyle>
          <a:p>
            <a:pPr lvl="0"/>
            <a:r>
              <a:rPr lang="en-US" dirty="0"/>
              <a:t>Click to edit Master text styles</a:t>
            </a:r>
          </a:p>
        </p:txBody>
      </p:sp>
      <p:sp>
        <p:nvSpPr>
          <p:cNvPr id="12" name="Content Placeholder 11"/>
          <p:cNvSpPr>
            <a:spLocks noGrp="1"/>
          </p:cNvSpPr>
          <p:nvPr>
            <p:ph sz="quarter" idx="1"/>
          </p:nvPr>
        </p:nvSpPr>
        <p:spPr>
          <a:xfrm>
            <a:off x="304800" y="304800"/>
            <a:ext cx="5715000" cy="5715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682619575"/>
      </p:ext>
    </p:extLst>
  </p:cSld>
  <p:clrMapOvr>
    <a:masterClrMapping/>
  </p:clrMapOvr>
  <p:transition spd="med">
    <p:fade/>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Pr>
        <a:solidFill>
          <a:schemeClr val="tx1"/>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959E303-8C6A-44B6-901B-14D079F8E780}"/>
              </a:ext>
            </a:extLst>
          </p:cNvPr>
          <p:cNvSpPr/>
          <p:nvPr/>
        </p:nvSpPr>
        <p:spPr>
          <a:xfrm>
            <a:off x="457629" y="500063"/>
            <a:ext cx="183052" cy="685800"/>
          </a:xfrm>
          <a:prstGeom prst="rect">
            <a:avLst/>
          </a:prstGeom>
          <a:solidFill>
            <a:srgbClr val="B1D45A"/>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sz="1621"/>
          </a:p>
        </p:txBody>
      </p:sp>
      <p:pic>
        <p:nvPicPr>
          <p:cNvPr id="6" name="Picture 3">
            <a:extLst>
              <a:ext uri="{FF2B5EF4-FFF2-40B4-BE49-F238E27FC236}">
                <a16:creationId xmlns:a16="http://schemas.microsoft.com/office/drawing/2014/main" id="{8C382666-27DD-4B2A-B4FF-09EF60336D79}"/>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503393" y="6291263"/>
            <a:ext cx="820586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2">
            <a:extLst>
              <a:ext uri="{FF2B5EF4-FFF2-40B4-BE49-F238E27FC236}">
                <a16:creationId xmlns:a16="http://schemas.microsoft.com/office/drawing/2014/main" id="{15EA393F-1658-4276-A2B7-DC3328C90482}"/>
              </a:ext>
            </a:extLst>
          </p:cNvPr>
          <p:cNvPicPr>
            <a:picLocks noChangeAspect="1" noChangeArrowheads="1"/>
          </p:cNvPicPr>
          <p:nvPr userDrawn="1"/>
        </p:nvPicPr>
        <p:blipFill>
          <a:blip r:embed="rId4">
            <a:clrChange>
              <a:clrFrom>
                <a:srgbClr val="BFBFBF"/>
              </a:clrFrom>
              <a:clrTo>
                <a:srgbClr val="BFBFBF">
                  <a:alpha val="0"/>
                </a:srgbClr>
              </a:clrTo>
            </a:clrChange>
            <a:grayscl/>
            <a:biLevel thresh="50000"/>
            <a:extLst>
              <a:ext uri="{28A0092B-C50C-407E-A947-70E740481C1C}">
                <a14:useLocalDpi xmlns:a14="http://schemas.microsoft.com/office/drawing/2010/main" val="0"/>
              </a:ext>
            </a:extLst>
          </a:blip>
          <a:srcRect/>
          <a:stretch>
            <a:fillRect/>
          </a:stretch>
        </p:blipFill>
        <p:spPr bwMode="auto">
          <a:xfrm>
            <a:off x="304610" y="6276975"/>
            <a:ext cx="1371457" cy="533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8">
            <a:extLst>
              <a:ext uri="{FF2B5EF4-FFF2-40B4-BE49-F238E27FC236}">
                <a16:creationId xmlns:a16="http://schemas.microsoft.com/office/drawing/2014/main" id="{831F6455-EF6B-4F56-BA61-8BE59D557D90}"/>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6778630" y="6108700"/>
            <a:ext cx="2212351" cy="67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457200" y="500856"/>
            <a:ext cx="8229600" cy="674688"/>
          </a:xfrm>
          <a:ln>
            <a:solidFill>
              <a:schemeClr val="accent1"/>
            </a:solidFill>
          </a:ln>
        </p:spPr>
        <p:txBody>
          <a:bodyPr lIns="274320" anchor="ctr">
            <a:noAutofit/>
          </a:bodyPr>
          <a:lstStyle>
            <a:lvl1pPr algn="r">
              <a:buNone/>
              <a:defRPr sz="3964" b="0">
                <a:solidFill>
                  <a:schemeClr val="tx1"/>
                </a:solidFill>
              </a:defRPr>
            </a:lvl1pPr>
          </a:lstStyle>
          <a:p>
            <a:r>
              <a:rPr lang="en-US" dirty="0"/>
              <a:t>Click to edit Master title style</a:t>
            </a:r>
          </a:p>
        </p:txBody>
      </p:sp>
      <p:sp>
        <p:nvSpPr>
          <p:cNvPr id="3" name="Picture Placeholder 2"/>
          <p:cNvSpPr>
            <a:spLocks noGrp="1"/>
          </p:cNvSpPr>
          <p:nvPr>
            <p:ph type="pic" idx="1"/>
          </p:nvPr>
        </p:nvSpPr>
        <p:spPr>
          <a:xfrm>
            <a:off x="457200" y="1905000"/>
            <a:ext cx="8229600" cy="4270248"/>
          </a:xfrm>
          <a:solidFill>
            <a:schemeClr val="tx1">
              <a:shade val="50000"/>
            </a:schemeClr>
          </a:solidFill>
          <a:ln>
            <a:noFill/>
          </a:ln>
          <a:effectLst/>
        </p:spPr>
        <p:txBody>
          <a:bodyPr>
            <a:normAutofit/>
          </a:bodyPr>
          <a:lstStyle>
            <a:lvl1pPr marL="0" indent="0">
              <a:spcBef>
                <a:spcPts val="540"/>
              </a:spcBef>
              <a:buNone/>
              <a:defRPr sz="2883"/>
            </a:lvl1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457200" y="1219200"/>
            <a:ext cx="8229600" cy="533400"/>
          </a:xfrm>
        </p:spPr>
        <p:txBody>
          <a:bodyPr anchor="ctr">
            <a:noAutofit/>
          </a:bodyPr>
          <a:lstStyle>
            <a:lvl1pPr marL="0" indent="0" algn="l">
              <a:buFontTx/>
              <a:buNone/>
              <a:defRPr sz="2883">
                <a:solidFill>
                  <a:schemeClr val="bg1"/>
                </a:solidFill>
              </a:defRPr>
            </a:lvl1pPr>
            <a:lvl2pPr>
              <a:defRPr sz="1081"/>
            </a:lvl2pPr>
            <a:lvl3pPr>
              <a:defRPr sz="901"/>
            </a:lvl3pPr>
            <a:lvl4pPr>
              <a:defRPr sz="811"/>
            </a:lvl4pPr>
            <a:lvl5pPr>
              <a:defRPr sz="811"/>
            </a:lvl5pPr>
          </a:lstStyle>
          <a:p>
            <a:pPr lvl="0"/>
            <a:r>
              <a:rPr lang="en-US" dirty="0"/>
              <a:t>Click to edit Master text styles</a:t>
            </a:r>
          </a:p>
        </p:txBody>
      </p:sp>
    </p:spTree>
    <p:extLst>
      <p:ext uri="{BB962C8B-B14F-4D97-AF65-F5344CB8AC3E}">
        <p14:creationId xmlns:p14="http://schemas.microsoft.com/office/powerpoint/2010/main" val="150710658"/>
      </p:ext>
    </p:extLst>
  </p:cSld>
  <p:clrMapOvr>
    <a:overrideClrMapping bg1="dk1" tx1="lt1" bg2="dk2" tx2="lt2" accent1="accent1" accent2="accent2" accent3="accent3" accent4="accent4" accent5="accent5" accent6="accent6" hlink="hlink" folHlink="folHlink"/>
  </p:clrMapOvr>
  <p:transition spd="med">
    <p:fade/>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20045286"/>
      </p:ext>
    </p:extLst>
  </p:cSld>
  <p:clrMapOvr>
    <a:masterClrMapping/>
  </p:clrMapOvr>
  <p:transition spd="med">
    <p:fade/>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4" name="Straight Connector 5">
            <a:extLst>
              <a:ext uri="{FF2B5EF4-FFF2-40B4-BE49-F238E27FC236}">
                <a16:creationId xmlns:a16="http://schemas.microsoft.com/office/drawing/2014/main" id="{C4D662D2-ADE9-4017-B904-735460DC7D11}"/>
              </a:ext>
            </a:extLst>
          </p:cNvPr>
          <p:cNvSpPr>
            <a:spLocks noChangeShapeType="1"/>
          </p:cNvSpPr>
          <p:nvPr/>
        </p:nvSpPr>
        <p:spPr bwMode="auto">
          <a:xfrm rot="5400000">
            <a:off x="3629773" y="3201988"/>
            <a:ext cx="5851525" cy="0"/>
          </a:xfrm>
          <a:prstGeom prst="line">
            <a:avLst/>
          </a:prstGeom>
          <a:noFill/>
          <a:ln w="9525" algn="ctr">
            <a:solidFill>
              <a:schemeClr val="accent2"/>
            </a:solidFill>
            <a:prstDash val="dash"/>
            <a:round/>
            <a:headEnd/>
            <a:tailEnd/>
          </a:ln>
          <a:extLst>
            <a:ext uri="{909E8E84-426E-40DD-AFC4-6F175D3DCCD1}">
              <a14:hiddenFill xmlns:a14="http://schemas.microsoft.com/office/drawing/2010/main">
                <a:noFill/>
              </a14:hiddenFill>
            </a:ext>
          </a:extLst>
        </p:spPr>
        <p:txBody>
          <a:bodyPr/>
          <a:lstStyle/>
          <a:p>
            <a:endParaRPr lang="en-US" sz="1621"/>
          </a:p>
        </p:txBody>
      </p:sp>
      <p:pic>
        <p:nvPicPr>
          <p:cNvPr id="5" name="Picture 3">
            <a:extLst>
              <a:ext uri="{FF2B5EF4-FFF2-40B4-BE49-F238E27FC236}">
                <a16:creationId xmlns:a16="http://schemas.microsoft.com/office/drawing/2014/main" id="{E4C8DBDB-C9AF-4195-80B8-7CA0F0DA62C1}"/>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71717" y="274638"/>
            <a:ext cx="476221" cy="5853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2">
            <a:extLst>
              <a:ext uri="{FF2B5EF4-FFF2-40B4-BE49-F238E27FC236}">
                <a16:creationId xmlns:a16="http://schemas.microsoft.com/office/drawing/2014/main" id="{898B1479-615A-4944-A1FC-7F6F4C358321}"/>
              </a:ext>
            </a:extLst>
          </p:cNvPr>
          <p:cNvPicPr>
            <a:picLocks noChangeAspect="1" noChangeArrowheads="1"/>
          </p:cNvPicPr>
          <p:nvPr userDrawn="1"/>
        </p:nvPicPr>
        <p:blipFill>
          <a:blip r:embed="rId3">
            <a:clrChange>
              <a:clrFrom>
                <a:srgbClr val="BFBFBF"/>
              </a:clrFrom>
              <a:clrTo>
                <a:srgbClr val="BFBFBF">
                  <a:alpha val="0"/>
                </a:srgbClr>
              </a:clrTo>
            </a:clrChange>
            <a:grayscl/>
            <a:biLevel thresh="50000"/>
            <a:extLst>
              <a:ext uri="{28A0092B-C50C-407E-A947-70E740481C1C}">
                <a14:useLocalDpi xmlns:a14="http://schemas.microsoft.com/office/drawing/2010/main" val="0"/>
              </a:ext>
            </a:extLst>
          </a:blip>
          <a:srcRect/>
          <a:stretch>
            <a:fillRect/>
          </a:stretch>
        </p:blipFill>
        <p:spPr bwMode="auto">
          <a:xfrm>
            <a:off x="228815" y="76200"/>
            <a:ext cx="533424" cy="1371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8">
            <a:extLst>
              <a:ext uri="{FF2B5EF4-FFF2-40B4-BE49-F238E27FC236}">
                <a16:creationId xmlns:a16="http://schemas.microsoft.com/office/drawing/2014/main" id="{954D6751-0268-46E3-911A-F5EC2E954658}"/>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257417" y="4191001"/>
            <a:ext cx="672143" cy="221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Vertical Title 1"/>
          <p:cNvSpPr>
            <a:spLocks noGrp="1"/>
          </p:cNvSpPr>
          <p:nvPr>
            <p:ph type="title" orient="vert"/>
          </p:nvPr>
        </p:nvSpPr>
        <p:spPr>
          <a:xfrm>
            <a:off x="6629400" y="274640"/>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274640"/>
            <a:ext cx="55626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7181385"/>
      </p:ext>
    </p:extLst>
  </p:cSld>
  <p:clrMapOvr>
    <a:masterClrMapping/>
  </p:clrMapOvr>
  <p:transition spd="med">
    <p:fade/>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5614" y="273050"/>
            <a:ext cx="8226425" cy="1143000"/>
          </a:xfrm>
        </p:spPr>
        <p:txBody>
          <a:bodyPr/>
          <a:lstStyle/>
          <a:p>
            <a:r>
              <a:rPr lang="en-US"/>
              <a:t>Click to edit Master title style</a:t>
            </a:r>
          </a:p>
        </p:txBody>
      </p:sp>
      <p:sp>
        <p:nvSpPr>
          <p:cNvPr id="3" name="Content Placeholder 2"/>
          <p:cNvSpPr>
            <a:spLocks noGrp="1"/>
          </p:cNvSpPr>
          <p:nvPr>
            <p:ph sz="half" idx="1"/>
          </p:nvPr>
        </p:nvSpPr>
        <p:spPr>
          <a:xfrm>
            <a:off x="455613" y="1598613"/>
            <a:ext cx="4037012" cy="44973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5027" y="1598613"/>
            <a:ext cx="4037013" cy="217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5027" y="3922717"/>
            <a:ext cx="4037013" cy="21732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70">
            <a:extLst>
              <a:ext uri="{FF2B5EF4-FFF2-40B4-BE49-F238E27FC236}">
                <a16:creationId xmlns:a16="http://schemas.microsoft.com/office/drawing/2014/main" id="{8CED01BD-9C7E-43C7-941E-3E146A8F59E9}"/>
              </a:ext>
            </a:extLst>
          </p:cNvPr>
          <p:cNvSpPr>
            <a:spLocks noGrp="1" noChangeArrowheads="1"/>
          </p:cNvSpPr>
          <p:nvPr>
            <p:ph type="sldNum" sz="quarter" idx="10"/>
          </p:nvPr>
        </p:nvSpPr>
        <p:spPr>
          <a:xfrm>
            <a:off x="6250927" y="6556375"/>
            <a:ext cx="589197" cy="228600"/>
          </a:xfrm>
          <a:prstGeom prst="rect">
            <a:avLst/>
          </a:prstGeom>
        </p:spPr>
        <p:txBody>
          <a:bodyPr/>
          <a:lstStyle>
            <a:lvl1pPr eaLnBrk="1" fontAlgn="auto" hangingPunct="1">
              <a:spcBef>
                <a:spcPts val="0"/>
              </a:spcBef>
              <a:spcAft>
                <a:spcPts val="0"/>
              </a:spcAft>
              <a:defRPr>
                <a:solidFill>
                  <a:srgbClr val="B13F9A"/>
                </a:solidFill>
                <a:latin typeface="Gill Sans MT"/>
              </a:defRPr>
            </a:lvl1pPr>
          </a:lstStyle>
          <a:p>
            <a:pPr>
              <a:defRPr/>
            </a:pPr>
            <a:fld id="{DEE3FD67-25D0-4E14-A8DB-602215F14F17}" type="slidenum">
              <a:rPr lang="en-US"/>
              <a:pPr>
                <a:defRPr/>
              </a:pPr>
              <a:t>‹#›</a:t>
            </a:fld>
            <a:endParaRPr lang="en-US"/>
          </a:p>
        </p:txBody>
      </p:sp>
    </p:spTree>
    <p:extLst>
      <p:ext uri="{BB962C8B-B14F-4D97-AF65-F5344CB8AC3E}">
        <p14:creationId xmlns:p14="http://schemas.microsoft.com/office/powerpoint/2010/main" val="145733432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1219200" y="3352800"/>
            <a:ext cx="6858000" cy="1524000"/>
          </a:xfrm>
          <a:noFill/>
        </p:spPr>
        <p:txBody>
          <a:bodyPr anchor="t" anchorCtr="0">
            <a:normAutofit/>
          </a:bodyPr>
          <a:lstStyle>
            <a:lvl1pPr algn="r">
              <a:defRPr sz="4400">
                <a:solidFill>
                  <a:schemeClr val="tx1"/>
                </a:solidFill>
              </a:defRPr>
            </a:lvl1pPr>
          </a:lstStyle>
          <a:p>
            <a:r>
              <a:rPr kumimoji="0" lang="en-US" dirty="0"/>
              <a:t>Click to edit Master title style</a:t>
            </a:r>
          </a:p>
        </p:txBody>
      </p:sp>
      <p:sp>
        <p:nvSpPr>
          <p:cNvPr id="9" name="Subtitle 8"/>
          <p:cNvSpPr>
            <a:spLocks noGrp="1"/>
          </p:cNvSpPr>
          <p:nvPr>
            <p:ph type="subTitle" idx="1"/>
          </p:nvPr>
        </p:nvSpPr>
        <p:spPr>
          <a:xfrm>
            <a:off x="1219200" y="5124450"/>
            <a:ext cx="6858000" cy="533400"/>
          </a:xfrm>
        </p:spPr>
        <p:txBody>
          <a:bodyPr>
            <a:noAutofit/>
          </a:bodyPr>
          <a:lstStyle>
            <a:lvl1pPr marL="0" indent="0" algn="r">
              <a:buNone/>
              <a:defRPr sz="3200">
                <a:solidFill>
                  <a:schemeClr val="tx1"/>
                </a:solidFill>
                <a:latin typeface="Calibri" panose="020F0502020204030204" pitchFamily="34" charset="0"/>
                <a:ea typeface="+mj-ea"/>
                <a:cs typeface="+mj-cs"/>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dirty="0"/>
              <a:t>Click to edit Master subtitle style</a:t>
            </a:r>
          </a:p>
        </p:txBody>
      </p:sp>
      <p:sp>
        <p:nvSpPr>
          <p:cNvPr id="21" name="Rectangle 20"/>
          <p:cNvSpPr/>
          <p:nvPr/>
        </p:nvSpPr>
        <p:spPr>
          <a:xfrm>
            <a:off x="904875" y="3276600"/>
            <a:ext cx="7315200" cy="1651635"/>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pPr>
            <a:endParaRPr lang="en-US">
              <a:solidFill>
                <a:prstClr val="white"/>
              </a:solidFill>
            </a:endParaRPr>
          </a:p>
        </p:txBody>
      </p:sp>
      <p:sp>
        <p:nvSpPr>
          <p:cNvPr id="22" name="Rectangle 21"/>
          <p:cNvSpPr/>
          <p:nvPr/>
        </p:nvSpPr>
        <p:spPr>
          <a:xfrm>
            <a:off x="904875" y="3276600"/>
            <a:ext cx="228600" cy="1651635"/>
          </a:xfrm>
          <a:prstGeom prst="rect">
            <a:avLst/>
          </a:prstGeom>
          <a:solidFill>
            <a:srgbClr val="5E3886"/>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pPr>
            <a:endParaRPr lang="en-US">
              <a:solidFill>
                <a:prstClr val="white"/>
              </a:solidFill>
            </a:endParaRPr>
          </a:p>
        </p:txBody>
      </p:sp>
      <p:sp>
        <p:nvSpPr>
          <p:cNvPr id="32" name="Rectangle 31"/>
          <p:cNvSpPr/>
          <p:nvPr/>
        </p:nvSpPr>
        <p:spPr>
          <a:xfrm>
            <a:off x="914400" y="5048250"/>
            <a:ext cx="228600" cy="685800"/>
          </a:xfrm>
          <a:prstGeom prst="rect">
            <a:avLst/>
          </a:prstGeom>
          <a:solidFill>
            <a:srgbClr val="B1D45A"/>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pPr>
            <a:endParaRPr lang="en-US">
              <a:solidFill>
                <a:prstClr val="white"/>
              </a:solidFill>
            </a:endParaRPr>
          </a:p>
        </p:txBody>
      </p:sp>
      <p:pic>
        <p:nvPicPr>
          <p:cNvPr id="13"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03490" y="6291778"/>
            <a:ext cx="8205387"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2"/>
          <p:cNvPicPr>
            <a:picLocks noChangeAspect="1" noChangeArrowheads="1"/>
          </p:cNvPicPr>
          <p:nvPr userDrawn="1"/>
        </p:nvPicPr>
        <p:blipFill>
          <a:blip r:embed="rId3" cstate="print">
            <a:clrChange>
              <a:clrFrom>
                <a:srgbClr val="BFBFBF"/>
              </a:clrFrom>
              <a:clrTo>
                <a:srgbClr val="BFBFBF">
                  <a:alpha val="0"/>
                </a:srgbClr>
              </a:clrTo>
            </a:clrChange>
            <a:biLevel thresh="75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304798" y="6276823"/>
            <a:ext cx="1371602" cy="5337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4"/>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12156848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4400"/>
            </a:lvl1pPr>
          </a:lstStyle>
          <a:p>
            <a:r>
              <a:rPr kumimoji="0" lang="en-US" dirty="0"/>
              <a:t>Click to edit Master title style</a:t>
            </a:r>
          </a:p>
        </p:txBody>
      </p:sp>
      <p:sp>
        <p:nvSpPr>
          <p:cNvPr id="8" name="Content Placeholder 7"/>
          <p:cNvSpPr>
            <a:spLocks noGrp="1"/>
          </p:cNvSpPr>
          <p:nvPr>
            <p:ph sz="quarter" idx="1"/>
          </p:nvPr>
        </p:nvSpPr>
        <p:spPr>
          <a:xfrm>
            <a:off x="457200" y="1219200"/>
            <a:ext cx="8229600" cy="4937760"/>
          </a:xfrm>
        </p:spPr>
        <p:txBody>
          <a:bodyPr/>
          <a:lstStyle>
            <a:lvl1pPr>
              <a:defRPr sz="3200"/>
            </a:lvl1pPr>
            <a:lvl2pPr>
              <a:defRPr sz="2600"/>
            </a:lvl2pPr>
            <a:lvl3pPr>
              <a:defRPr sz="2200"/>
            </a:lvl3p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Tree>
    <p:extLst>
      <p:ext uri="{BB962C8B-B14F-4D97-AF65-F5344CB8AC3E}">
        <p14:creationId xmlns:p14="http://schemas.microsoft.com/office/powerpoint/2010/main" val="1592686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219200" y="2971800"/>
            <a:ext cx="6858000" cy="1066800"/>
          </a:xfrm>
        </p:spPr>
        <p:txBody>
          <a:bodyPr anchor="t" anchorCtr="0">
            <a:normAutofit/>
          </a:bodyPr>
          <a:lstStyle>
            <a:lvl1pPr algn="r">
              <a:buNone/>
              <a:defRPr sz="4400" b="0" cap="none" baseline="0">
                <a:solidFill>
                  <a:schemeClr val="tx1"/>
                </a:solidFill>
              </a:defRPr>
            </a:lvl1pPr>
          </a:lstStyle>
          <a:p>
            <a:r>
              <a:rPr kumimoji="0" lang="en-US" dirty="0"/>
              <a:t>Click to edit Master title style</a:t>
            </a:r>
          </a:p>
        </p:txBody>
      </p:sp>
      <p:sp>
        <p:nvSpPr>
          <p:cNvPr id="3" name="Text Placeholder 2"/>
          <p:cNvSpPr>
            <a:spLocks noGrp="1"/>
          </p:cNvSpPr>
          <p:nvPr>
            <p:ph type="body" idx="1"/>
          </p:nvPr>
        </p:nvSpPr>
        <p:spPr>
          <a:xfrm>
            <a:off x="1295400" y="4267200"/>
            <a:ext cx="6781800" cy="1143000"/>
          </a:xfrm>
        </p:spPr>
        <p:txBody>
          <a:bodyPr anchor="t" anchorCtr="0">
            <a:normAutofit/>
          </a:bodyPr>
          <a:lstStyle>
            <a:lvl1pPr marL="0" indent="0" algn="r">
              <a:buNone/>
              <a:defRPr sz="3200">
                <a:solidFill>
                  <a:schemeClr val="bg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dirty="0"/>
              <a:t>Click to edit Master text styles</a:t>
            </a:r>
          </a:p>
        </p:txBody>
      </p:sp>
      <p:sp>
        <p:nvSpPr>
          <p:cNvPr id="7" name="Rectangle 6"/>
          <p:cNvSpPr/>
          <p:nvPr/>
        </p:nvSpPr>
        <p:spPr>
          <a:xfrm>
            <a:off x="914400" y="2819400"/>
            <a:ext cx="7315200" cy="1280160"/>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pPr>
            <a:endParaRPr lang="en-US">
              <a:solidFill>
                <a:prstClr val="white"/>
              </a:solidFill>
            </a:endParaRPr>
          </a:p>
        </p:txBody>
      </p:sp>
      <p:sp>
        <p:nvSpPr>
          <p:cNvPr id="8" name="Rectangle 7"/>
          <p:cNvSpPr/>
          <p:nvPr/>
        </p:nvSpPr>
        <p:spPr>
          <a:xfrm>
            <a:off x="914400" y="2819400"/>
            <a:ext cx="228600" cy="1280160"/>
          </a:xfrm>
          <a:prstGeom prst="rect">
            <a:avLst/>
          </a:prstGeom>
          <a:solidFill>
            <a:srgbClr val="B1D45A"/>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pPr>
            <a:endParaRPr lang="en-US">
              <a:solidFill>
                <a:prstClr val="white"/>
              </a:solidFill>
            </a:endParaRPr>
          </a:p>
        </p:txBody>
      </p:sp>
      <p:pic>
        <p:nvPicPr>
          <p:cNvPr id="14"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03490" y="6291778"/>
            <a:ext cx="8205387"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2"/>
          <p:cNvPicPr>
            <a:picLocks noChangeAspect="1" noChangeArrowheads="1"/>
          </p:cNvPicPr>
          <p:nvPr userDrawn="1"/>
        </p:nvPicPr>
        <p:blipFill>
          <a:blip r:embed="rId3" cstate="print">
            <a:clrChange>
              <a:clrFrom>
                <a:srgbClr val="BFBFBF"/>
              </a:clrFrom>
              <a:clrTo>
                <a:srgbClr val="BFBFBF">
                  <a:alpha val="0"/>
                </a:srgbClr>
              </a:clrTo>
            </a:clrChange>
            <a:biLevel thresh="75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304798" y="6276823"/>
            <a:ext cx="1371602" cy="5337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 name="Picture 15"/>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269421999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lstStyle/>
          <a:p>
            <a:r>
              <a:rPr kumimoji="0" lang="en-US"/>
              <a:t>Click to edit Master title style</a:t>
            </a:r>
          </a:p>
        </p:txBody>
      </p:sp>
      <p:sp>
        <p:nvSpPr>
          <p:cNvPr id="9" name="Content Placeholder 8"/>
          <p:cNvSpPr>
            <a:spLocks noGrp="1"/>
          </p:cNvSpPr>
          <p:nvPr>
            <p:ph sz="quarter" idx="1"/>
          </p:nvPr>
        </p:nvSpPr>
        <p:spPr>
          <a:xfrm>
            <a:off x="457200" y="1219200"/>
            <a:ext cx="4041648" cy="493776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1" name="Content Placeholder 10"/>
          <p:cNvSpPr>
            <a:spLocks noGrp="1"/>
          </p:cNvSpPr>
          <p:nvPr>
            <p:ph sz="quarter" idx="2"/>
          </p:nvPr>
        </p:nvSpPr>
        <p:spPr>
          <a:xfrm>
            <a:off x="4632198" y="1216152"/>
            <a:ext cx="4041648" cy="493776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21381140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4324604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nchor="ctr"/>
          <a:lstStyle>
            <a:lvl1pPr>
              <a:defRPr/>
            </a:lvl1pPr>
          </a:lstStyle>
          <a:p>
            <a:r>
              <a:rPr kumimoji="0" lang="en-US" dirty="0"/>
              <a:t>Click to edit Master title style</a:t>
            </a:r>
          </a:p>
        </p:txBody>
      </p:sp>
      <p:sp>
        <p:nvSpPr>
          <p:cNvPr id="3" name="Text Placeholder 2"/>
          <p:cNvSpPr>
            <a:spLocks noGrp="1"/>
          </p:cNvSpPr>
          <p:nvPr>
            <p:ph type="body" idx="1"/>
          </p:nvPr>
        </p:nvSpPr>
        <p:spPr>
          <a:xfrm>
            <a:off x="457200" y="1285875"/>
            <a:ext cx="4040188" cy="685800"/>
          </a:xfrm>
          <a:noFill/>
          <a:ln>
            <a:noFill/>
          </a:ln>
        </p:spPr>
        <p:txBody>
          <a:bodyPr lIns="91440" anchor="b" anchorCtr="0">
            <a:noAutofit/>
          </a:bodyPr>
          <a:lstStyle>
            <a:lvl1pPr marL="0" indent="0">
              <a:buNone/>
              <a:defRPr sz="3200" b="1">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dirty="0"/>
              <a:t>Click to edit</a:t>
            </a:r>
          </a:p>
        </p:txBody>
      </p:sp>
      <p:sp>
        <p:nvSpPr>
          <p:cNvPr id="4" name="Text Placeholder 3"/>
          <p:cNvSpPr>
            <a:spLocks noGrp="1"/>
          </p:cNvSpPr>
          <p:nvPr>
            <p:ph type="body" sz="half" idx="3"/>
          </p:nvPr>
        </p:nvSpPr>
        <p:spPr>
          <a:xfrm>
            <a:off x="4648200" y="1295400"/>
            <a:ext cx="4041775" cy="685800"/>
          </a:xfrm>
          <a:noFill/>
          <a:ln>
            <a:noFill/>
          </a:ln>
        </p:spPr>
        <p:txBody>
          <a:bodyPr lIns="91440" anchor="b" anchorCtr="0">
            <a:noAutofit/>
          </a:bodyPr>
          <a:lstStyle>
            <a:lvl1pPr marL="0" indent="0">
              <a:buNone/>
              <a:defRPr sz="3200" b="1">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dirty="0"/>
              <a:t>Click to edit</a:t>
            </a:r>
          </a:p>
        </p:txBody>
      </p:sp>
      <p:sp>
        <p:nvSpPr>
          <p:cNvPr id="11" name="Content Placeholder 10"/>
          <p:cNvSpPr>
            <a:spLocks noGrp="1"/>
          </p:cNvSpPr>
          <p:nvPr>
            <p:ph sz="quarter" idx="2"/>
          </p:nvPr>
        </p:nvSpPr>
        <p:spPr>
          <a:xfrm>
            <a:off x="457200" y="2133600"/>
            <a:ext cx="4038600" cy="4038600"/>
          </a:xfrm>
        </p:spPr>
        <p:txBody>
          <a:body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
        <p:nvSpPr>
          <p:cNvPr id="13" name="Content Placeholder 12"/>
          <p:cNvSpPr>
            <a:spLocks noGrp="1"/>
          </p:cNvSpPr>
          <p:nvPr>
            <p:ph sz="quarter" idx="4"/>
          </p:nvPr>
        </p:nvSpPr>
        <p:spPr>
          <a:xfrm>
            <a:off x="4648200" y="2133600"/>
            <a:ext cx="4038600" cy="40386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39257889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lstStyle/>
          <a:p>
            <a:r>
              <a:rPr kumimoji="0" lang="en-US"/>
              <a:t>Click to edit Master title style</a:t>
            </a:r>
          </a:p>
        </p:txBody>
      </p:sp>
    </p:spTree>
    <p:extLst>
      <p:ext uri="{BB962C8B-B14F-4D97-AF65-F5344CB8AC3E}">
        <p14:creationId xmlns:p14="http://schemas.microsoft.com/office/powerpoint/2010/main" val="5633987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5496477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24600" y="304800"/>
            <a:ext cx="2514600" cy="838200"/>
          </a:xfrm>
        </p:spPr>
        <p:txBody>
          <a:bodyPr anchor="b" anchorCtr="0">
            <a:noAutofit/>
          </a:bodyPr>
          <a:lstStyle>
            <a:lvl1pPr algn="l">
              <a:buNone/>
              <a:defRPr sz="2000" b="1">
                <a:solidFill>
                  <a:schemeClr val="bg1"/>
                </a:solidFill>
                <a:latin typeface="Calibri" panose="020F0502020204030204" pitchFamily="34" charset="0"/>
                <a:ea typeface="+mn-ea"/>
                <a:cs typeface="+mn-cs"/>
              </a:defRPr>
            </a:lvl1pPr>
          </a:lstStyle>
          <a:p>
            <a:r>
              <a:rPr kumimoji="0" lang="en-US" dirty="0"/>
              <a:t>Click to edit Master title style</a:t>
            </a:r>
          </a:p>
        </p:txBody>
      </p:sp>
      <p:sp>
        <p:nvSpPr>
          <p:cNvPr id="3" name="Text Placeholder 2"/>
          <p:cNvSpPr>
            <a:spLocks noGrp="1"/>
          </p:cNvSpPr>
          <p:nvPr>
            <p:ph type="body" idx="2"/>
          </p:nvPr>
        </p:nvSpPr>
        <p:spPr>
          <a:xfrm>
            <a:off x="6324600" y="1219200"/>
            <a:ext cx="2514600" cy="4843463"/>
          </a:xfrm>
        </p:spPr>
        <p:txBody>
          <a:bodyPr/>
          <a:lstStyle>
            <a:lvl1pPr marL="0" indent="0">
              <a:lnSpc>
                <a:spcPts val="2200"/>
              </a:lnSpc>
              <a:spcAft>
                <a:spcPts val="1000"/>
              </a:spcAft>
              <a:buNone/>
              <a:defRPr sz="1600">
                <a:solidFill>
                  <a:schemeClr val="tx1"/>
                </a:solidFill>
              </a:defRPr>
            </a:lvl1pPr>
            <a:lvl2pPr>
              <a:buNone/>
              <a:defRPr sz="1200"/>
            </a:lvl2pPr>
            <a:lvl3pPr>
              <a:buNone/>
              <a:defRPr sz="1000"/>
            </a:lvl3pPr>
            <a:lvl4pPr>
              <a:buNone/>
              <a:defRPr sz="900"/>
            </a:lvl4pPr>
            <a:lvl5pPr>
              <a:buNone/>
              <a:defRPr sz="900"/>
            </a:lvl5pPr>
          </a:lstStyle>
          <a:p>
            <a:pPr lvl="0" eaLnBrk="1" latinLnBrk="0" hangingPunct="1"/>
            <a:r>
              <a:rPr kumimoji="0" lang="en-US" dirty="0"/>
              <a:t>Click to edit Master text styles</a:t>
            </a:r>
          </a:p>
        </p:txBody>
      </p:sp>
      <p:sp>
        <p:nvSpPr>
          <p:cNvPr id="10" name="Straight Connector 9"/>
          <p:cNvSpPr>
            <a:spLocks noChangeShapeType="1"/>
          </p:cNvSpPr>
          <p:nvPr/>
        </p:nvSpPr>
        <p:spPr bwMode="auto">
          <a:xfrm rot="5400000">
            <a:off x="3160645" y="3324225"/>
            <a:ext cx="603504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pPr eaLnBrk="1" fontAlgn="auto" hangingPunct="1">
              <a:spcBef>
                <a:spcPts val="0"/>
              </a:spcBef>
              <a:spcAft>
                <a:spcPts val="0"/>
              </a:spcAft>
            </a:pPr>
            <a:endParaRPr lang="en-US" dirty="0">
              <a:solidFill>
                <a:prstClr val="black"/>
              </a:solidFill>
              <a:latin typeface="Gill Sans MT"/>
            </a:endParaRPr>
          </a:p>
        </p:txBody>
      </p:sp>
      <p:sp>
        <p:nvSpPr>
          <p:cNvPr id="12" name="Content Placeholder 11"/>
          <p:cNvSpPr>
            <a:spLocks noGrp="1"/>
          </p:cNvSpPr>
          <p:nvPr>
            <p:ph sz="quarter" idx="1"/>
          </p:nvPr>
        </p:nvSpPr>
        <p:spPr>
          <a:xfrm>
            <a:off x="304800" y="304800"/>
            <a:ext cx="5715000" cy="5715000"/>
          </a:xfrm>
        </p:spPr>
        <p:txBody>
          <a:body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pic>
        <p:nvPicPr>
          <p:cNvPr id="17"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03490" y="6291778"/>
            <a:ext cx="8205387"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Picture 2"/>
          <p:cNvPicPr>
            <a:picLocks noChangeAspect="1" noChangeArrowheads="1"/>
          </p:cNvPicPr>
          <p:nvPr userDrawn="1"/>
        </p:nvPicPr>
        <p:blipFill>
          <a:blip r:embed="rId3" cstate="print">
            <a:clrChange>
              <a:clrFrom>
                <a:srgbClr val="BFBFBF"/>
              </a:clrFrom>
              <a:clrTo>
                <a:srgbClr val="BFBFBF">
                  <a:alpha val="0"/>
                </a:srgbClr>
              </a:clrTo>
            </a:clrChange>
            <a:biLevel thresh="75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304798" y="6276823"/>
            <a:ext cx="1371602" cy="5337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 name="Picture 18"/>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1304396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500856"/>
            <a:ext cx="8229600" cy="674688"/>
          </a:xfrm>
          <a:ln>
            <a:solidFill>
              <a:schemeClr val="accent1"/>
            </a:solidFill>
          </a:ln>
        </p:spPr>
        <p:txBody>
          <a:bodyPr lIns="274320" anchor="ctr">
            <a:noAutofit/>
          </a:bodyPr>
          <a:lstStyle>
            <a:lvl1pPr algn="r">
              <a:buNone/>
              <a:defRPr sz="4400" b="0">
                <a:solidFill>
                  <a:schemeClr val="tx1"/>
                </a:solidFill>
              </a:defRPr>
            </a:lvl1pPr>
          </a:lstStyle>
          <a:p>
            <a:r>
              <a:rPr kumimoji="0" lang="en-US" dirty="0"/>
              <a:t>Click to edit Master title style</a:t>
            </a:r>
          </a:p>
        </p:txBody>
      </p:sp>
      <p:sp>
        <p:nvSpPr>
          <p:cNvPr id="3" name="Picture Placeholder 2"/>
          <p:cNvSpPr>
            <a:spLocks noGrp="1"/>
          </p:cNvSpPr>
          <p:nvPr>
            <p:ph type="pic" idx="1"/>
          </p:nvPr>
        </p:nvSpPr>
        <p:spPr>
          <a:xfrm>
            <a:off x="457200" y="1905000"/>
            <a:ext cx="8229600" cy="4270248"/>
          </a:xfrm>
          <a:solidFill>
            <a:schemeClr val="tx1">
              <a:shade val="50000"/>
            </a:schemeClr>
          </a:solidFill>
          <a:ln>
            <a:noFill/>
          </a:ln>
          <a:effectLst/>
        </p:spPr>
        <p:txBody>
          <a:bodyPr/>
          <a:lstStyle>
            <a:lvl1pPr marL="0" indent="0">
              <a:spcBef>
                <a:spcPts val="600"/>
              </a:spcBef>
              <a:buNone/>
              <a:defRPr sz="3200"/>
            </a:lvl1pPr>
          </a:lstStyle>
          <a:p>
            <a:r>
              <a:rPr kumimoji="0" lang="en-US"/>
              <a:t>Click icon to add picture</a:t>
            </a:r>
            <a:endParaRPr kumimoji="0" lang="en-US" dirty="0"/>
          </a:p>
        </p:txBody>
      </p:sp>
      <p:sp>
        <p:nvSpPr>
          <p:cNvPr id="4" name="Text Placeholder 3"/>
          <p:cNvSpPr>
            <a:spLocks noGrp="1"/>
          </p:cNvSpPr>
          <p:nvPr>
            <p:ph type="body" sz="half" idx="2"/>
          </p:nvPr>
        </p:nvSpPr>
        <p:spPr>
          <a:xfrm>
            <a:off x="457200" y="1219200"/>
            <a:ext cx="8229600" cy="533400"/>
          </a:xfrm>
        </p:spPr>
        <p:txBody>
          <a:bodyPr anchor="ctr" anchorCtr="0">
            <a:noAutofit/>
          </a:bodyPr>
          <a:lstStyle>
            <a:lvl1pPr marL="0" indent="0" algn="l">
              <a:buFontTx/>
              <a:buNone/>
              <a:defRPr sz="3200">
                <a:solidFill>
                  <a:schemeClr val="bg1"/>
                </a:solidFill>
              </a:defRPr>
            </a:lvl1pPr>
            <a:lvl2pPr>
              <a:defRPr sz="1200"/>
            </a:lvl2pPr>
            <a:lvl3pPr>
              <a:defRPr sz="1000"/>
            </a:lvl3pPr>
            <a:lvl4pPr>
              <a:defRPr sz="900"/>
            </a:lvl4pPr>
            <a:lvl5pPr>
              <a:defRPr sz="900"/>
            </a:lvl5pPr>
          </a:lstStyle>
          <a:p>
            <a:pPr lvl="0" eaLnBrk="1" latinLnBrk="0" hangingPunct="1"/>
            <a:r>
              <a:rPr kumimoji="0" lang="en-US" dirty="0"/>
              <a:t>Click to edit Master text styles</a:t>
            </a:r>
          </a:p>
        </p:txBody>
      </p:sp>
      <p:sp>
        <p:nvSpPr>
          <p:cNvPr id="10" name="Rectangle 9"/>
          <p:cNvSpPr/>
          <p:nvPr/>
        </p:nvSpPr>
        <p:spPr>
          <a:xfrm>
            <a:off x="457200" y="500856"/>
            <a:ext cx="182880" cy="685800"/>
          </a:xfrm>
          <a:prstGeom prst="rect">
            <a:avLst/>
          </a:prstGeom>
          <a:solidFill>
            <a:srgbClr val="B1D45A"/>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pPr>
            <a:endParaRPr lang="en-US">
              <a:solidFill>
                <a:prstClr val="white"/>
              </a:solidFill>
            </a:endParaRPr>
          </a:p>
        </p:txBody>
      </p:sp>
      <p:pic>
        <p:nvPicPr>
          <p:cNvPr id="16"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03490" y="6291778"/>
            <a:ext cx="8205387"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2"/>
          <p:cNvPicPr>
            <a:picLocks noChangeAspect="1" noChangeArrowheads="1"/>
          </p:cNvPicPr>
          <p:nvPr userDrawn="1"/>
        </p:nvPicPr>
        <p:blipFill>
          <a:blip r:embed="rId3" cstate="print">
            <a:clrChange>
              <a:clrFrom>
                <a:srgbClr val="BFBFBF"/>
              </a:clrFrom>
              <a:clrTo>
                <a:srgbClr val="BFBFBF">
                  <a:alpha val="0"/>
                </a:srgbClr>
              </a:clrTo>
            </a:clrChange>
            <a:biLevel thresh="75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304798" y="6276823"/>
            <a:ext cx="1371602" cy="5337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 name="Picture 17"/>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261711340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20702701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914400" y="274638"/>
            <a:ext cx="5562600" cy="5851525"/>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9" name="Straight Connector 8"/>
          <p:cNvSpPr>
            <a:spLocks noChangeShapeType="1"/>
          </p:cNvSpPr>
          <p:nvPr/>
        </p:nvSpPr>
        <p:spPr bwMode="auto">
          <a:xfrm rot="5400000">
            <a:off x="3629607" y="3201952"/>
            <a:ext cx="585216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pPr eaLnBrk="1" fontAlgn="auto" hangingPunct="1">
              <a:spcBef>
                <a:spcPts val="0"/>
              </a:spcBef>
              <a:spcAft>
                <a:spcPts val="0"/>
              </a:spcAft>
            </a:pPr>
            <a:endParaRPr lang="en-US">
              <a:solidFill>
                <a:prstClr val="black"/>
              </a:solidFill>
              <a:latin typeface="Gill Sans MT"/>
            </a:endParaRPr>
          </a:p>
        </p:txBody>
      </p:sp>
      <p:pic>
        <p:nvPicPr>
          <p:cNvPr id="16"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rot="5400000">
            <a:off x="-2417348" y="2963339"/>
            <a:ext cx="5853141"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2"/>
          <p:cNvPicPr>
            <a:picLocks noChangeAspect="1" noChangeArrowheads="1"/>
          </p:cNvPicPr>
          <p:nvPr userDrawn="1"/>
        </p:nvPicPr>
        <p:blipFill>
          <a:blip r:embed="rId3" cstate="print">
            <a:clrChange>
              <a:clrFrom>
                <a:srgbClr val="BFBFBF"/>
              </a:clrFrom>
              <a:clrTo>
                <a:srgbClr val="BFBFBF">
                  <a:alpha val="0"/>
                </a:srgbClr>
              </a:clrTo>
            </a:clrChange>
            <a:biLevel thresh="75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rot="5400000">
            <a:off x="-190350" y="495150"/>
            <a:ext cx="1371602" cy="5337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 name="Picture 17"/>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rot="5400000">
            <a:off x="-512698" y="4961024"/>
            <a:ext cx="2212848" cy="672800"/>
          </a:xfrm>
          <a:prstGeom prst="rect">
            <a:avLst/>
          </a:prstGeom>
        </p:spPr>
      </p:pic>
    </p:spTree>
    <p:extLst>
      <p:ext uri="{BB962C8B-B14F-4D97-AF65-F5344CB8AC3E}">
        <p14:creationId xmlns:p14="http://schemas.microsoft.com/office/powerpoint/2010/main" val="27039973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5613" y="273050"/>
            <a:ext cx="8226425" cy="1143000"/>
          </a:xfrm>
        </p:spPr>
        <p:txBody>
          <a:bodyPr/>
          <a:lstStyle/>
          <a:p>
            <a:r>
              <a:rPr lang="en-US"/>
              <a:t>Click to edit Master title style</a:t>
            </a:r>
          </a:p>
        </p:txBody>
      </p:sp>
      <p:sp>
        <p:nvSpPr>
          <p:cNvPr id="3" name="Text Placeholder 2"/>
          <p:cNvSpPr>
            <a:spLocks noGrp="1"/>
          </p:cNvSpPr>
          <p:nvPr>
            <p:ph type="body" sz="half" idx="1"/>
          </p:nvPr>
        </p:nvSpPr>
        <p:spPr>
          <a:xfrm>
            <a:off x="455613" y="1598613"/>
            <a:ext cx="4037012" cy="44973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5026" y="1598613"/>
            <a:ext cx="4037013" cy="217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5026" y="3922715"/>
            <a:ext cx="4037013" cy="21732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70"/>
          <p:cNvSpPr>
            <a:spLocks noGrp="1" noChangeArrowheads="1"/>
          </p:cNvSpPr>
          <p:nvPr>
            <p:ph type="sldNum" sz="quarter" idx="10"/>
          </p:nvPr>
        </p:nvSpPr>
        <p:spPr>
          <a:xfrm>
            <a:off x="6251448" y="6556248"/>
            <a:ext cx="588336" cy="228600"/>
          </a:xfrm>
          <a:prstGeom prst="rect">
            <a:avLst/>
          </a:prstGeom>
          <a:ln/>
        </p:spPr>
        <p:txBody>
          <a:bodyPr/>
          <a:lstStyle>
            <a:lvl1pPr>
              <a:defRPr/>
            </a:lvl1pPr>
          </a:lstStyle>
          <a:p>
            <a:pPr>
              <a:defRPr/>
            </a:pPr>
            <a:fld id="{BD444616-E14A-46A0-A6D3-6E66F6B1A6DF}" type="slidenum">
              <a:rPr lang="en-US">
                <a:solidFill>
                  <a:srgbClr val="B13F9A"/>
                </a:solidFill>
              </a:rPr>
              <a:pPr>
                <a:defRPr/>
              </a:pPr>
              <a:t>‹#›</a:t>
            </a:fld>
            <a:endParaRPr lang="en-US">
              <a:solidFill>
                <a:srgbClr val="B13F9A"/>
              </a:solidFill>
            </a:endParaRPr>
          </a:p>
        </p:txBody>
      </p:sp>
    </p:spTree>
    <p:extLst>
      <p:ext uri="{BB962C8B-B14F-4D97-AF65-F5344CB8AC3E}">
        <p14:creationId xmlns:p14="http://schemas.microsoft.com/office/powerpoint/2010/main" val="202590418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5613" y="273050"/>
            <a:ext cx="8226425" cy="1143000"/>
          </a:xfrm>
        </p:spPr>
        <p:txBody>
          <a:bodyPr/>
          <a:lstStyle/>
          <a:p>
            <a:r>
              <a:rPr lang="en-US"/>
              <a:t>Click to edit Master title style</a:t>
            </a:r>
          </a:p>
        </p:txBody>
      </p:sp>
      <p:sp>
        <p:nvSpPr>
          <p:cNvPr id="3" name="Text Placeholder 2"/>
          <p:cNvSpPr>
            <a:spLocks noGrp="1"/>
          </p:cNvSpPr>
          <p:nvPr>
            <p:ph type="body" sz="half" idx="1"/>
          </p:nvPr>
        </p:nvSpPr>
        <p:spPr>
          <a:xfrm>
            <a:off x="455613" y="1598613"/>
            <a:ext cx="4037012" cy="44973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5025" y="1598613"/>
            <a:ext cx="4037013" cy="4497387"/>
          </a:xfrm>
        </p:spPr>
        <p:txBody>
          <a:bodyPr/>
          <a:lstStyle/>
          <a:p>
            <a:pPr lvl="0"/>
            <a:endParaRPr lang="en-US" noProof="0"/>
          </a:p>
        </p:txBody>
      </p:sp>
      <p:sp>
        <p:nvSpPr>
          <p:cNvPr id="5" name="Rectangle 70"/>
          <p:cNvSpPr>
            <a:spLocks noGrp="1" noChangeArrowheads="1"/>
          </p:cNvSpPr>
          <p:nvPr>
            <p:ph type="sldNum" sz="quarter" idx="10"/>
          </p:nvPr>
        </p:nvSpPr>
        <p:spPr>
          <a:xfrm>
            <a:off x="6553200" y="6242050"/>
            <a:ext cx="2130425" cy="474663"/>
          </a:xfrm>
          <a:prstGeom prst="rect">
            <a:avLst/>
          </a:prstGeom>
        </p:spPr>
        <p:txBody>
          <a:bodyPr vert="horz" wrap="square" lIns="91440" tIns="45720" rIns="91440" bIns="45720" numCol="1" anchor="t" anchorCtr="0" compatLnSpc="1">
            <a:prstTxWarp prst="textNoShape">
              <a:avLst/>
            </a:prstTxWarp>
          </a:bodyPr>
          <a:lstStyle>
            <a:lvl1pPr>
              <a:defRPr/>
            </a:lvl1pPr>
          </a:lstStyle>
          <a:p>
            <a:pPr eaLnBrk="0" fontAlgn="base" hangingPunct="0">
              <a:spcBef>
                <a:spcPct val="0"/>
              </a:spcBef>
              <a:spcAft>
                <a:spcPct val="0"/>
              </a:spcAft>
            </a:pPr>
            <a:fld id="{2C420C02-EC2B-47E0-B1FB-668F4849594D}" type="slidenum">
              <a:rPr lang="en-US">
                <a:solidFill>
                  <a:prstClr val="black"/>
                </a:solidFill>
                <a:latin typeface="Arial" pitchFamily="34" charset="0"/>
              </a:rPr>
              <a:pPr eaLnBrk="0" fontAlgn="base" hangingPunct="0">
                <a:spcBef>
                  <a:spcPct val="0"/>
                </a:spcBef>
                <a:spcAft>
                  <a:spcPct val="0"/>
                </a:spcAft>
              </a:pPr>
              <a:t>‹#›</a:t>
            </a:fld>
            <a:endParaRPr lang="en-US">
              <a:solidFill>
                <a:prstClr val="black"/>
              </a:solidFill>
              <a:latin typeface="Arial" pitchFamily="34" charset="0"/>
            </a:endParaRPr>
          </a:p>
        </p:txBody>
      </p:sp>
    </p:spTree>
    <p:extLst>
      <p:ext uri="{BB962C8B-B14F-4D97-AF65-F5344CB8AC3E}">
        <p14:creationId xmlns:p14="http://schemas.microsoft.com/office/powerpoint/2010/main" val="2134146343"/>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5613" y="273050"/>
            <a:ext cx="8226425" cy="1143000"/>
          </a:xfrm>
        </p:spPr>
        <p:txBody>
          <a:bodyPr/>
          <a:lstStyle/>
          <a:p>
            <a:r>
              <a:rPr lang="en-US"/>
              <a:t>Click to edit Master title style</a:t>
            </a:r>
          </a:p>
        </p:txBody>
      </p:sp>
      <p:sp>
        <p:nvSpPr>
          <p:cNvPr id="3" name="Content Placeholder 2"/>
          <p:cNvSpPr>
            <a:spLocks noGrp="1"/>
          </p:cNvSpPr>
          <p:nvPr>
            <p:ph sz="quarter" idx="1"/>
          </p:nvPr>
        </p:nvSpPr>
        <p:spPr>
          <a:xfrm>
            <a:off x="455613" y="1598613"/>
            <a:ext cx="4037012" cy="217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5025" y="1598613"/>
            <a:ext cx="4037013" cy="217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55613" y="3922713"/>
            <a:ext cx="4037012" cy="21732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5025" y="3922713"/>
            <a:ext cx="4037013" cy="21732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70"/>
          <p:cNvSpPr>
            <a:spLocks noGrp="1" noChangeArrowheads="1"/>
          </p:cNvSpPr>
          <p:nvPr>
            <p:ph type="sldNum" sz="quarter" idx="10"/>
          </p:nvPr>
        </p:nvSpPr>
        <p:spPr>
          <a:xfrm>
            <a:off x="6553200" y="6242050"/>
            <a:ext cx="2130425" cy="474663"/>
          </a:xfrm>
          <a:prstGeom prst="rect">
            <a:avLst/>
          </a:prstGeom>
        </p:spPr>
        <p:txBody>
          <a:bodyPr vert="horz" wrap="square" lIns="91440" tIns="45720" rIns="91440" bIns="45720" numCol="1" anchor="t" anchorCtr="0" compatLnSpc="1">
            <a:prstTxWarp prst="textNoShape">
              <a:avLst/>
            </a:prstTxWarp>
          </a:bodyPr>
          <a:lstStyle>
            <a:lvl1pPr>
              <a:defRPr/>
            </a:lvl1pPr>
          </a:lstStyle>
          <a:p>
            <a:pPr eaLnBrk="0" fontAlgn="base" hangingPunct="0">
              <a:spcBef>
                <a:spcPct val="0"/>
              </a:spcBef>
              <a:spcAft>
                <a:spcPct val="0"/>
              </a:spcAft>
            </a:pPr>
            <a:fld id="{C4B60773-B98C-4109-B941-042E7687E890}" type="slidenum">
              <a:rPr lang="en-US">
                <a:solidFill>
                  <a:prstClr val="black"/>
                </a:solidFill>
                <a:latin typeface="Arial" pitchFamily="34" charset="0"/>
              </a:rPr>
              <a:pPr eaLnBrk="0" fontAlgn="base" hangingPunct="0">
                <a:spcBef>
                  <a:spcPct val="0"/>
                </a:spcBef>
                <a:spcAft>
                  <a:spcPct val="0"/>
                </a:spcAft>
              </a:pPr>
              <a:t>‹#›</a:t>
            </a:fld>
            <a:endParaRPr lang="en-US">
              <a:solidFill>
                <a:prstClr val="black"/>
              </a:solidFill>
              <a:latin typeface="Arial" pitchFamily="34" charset="0"/>
            </a:endParaRPr>
          </a:p>
        </p:txBody>
      </p:sp>
    </p:spTree>
    <p:extLst>
      <p:ext uri="{BB962C8B-B14F-4D97-AF65-F5344CB8AC3E}">
        <p14:creationId xmlns:p14="http://schemas.microsoft.com/office/powerpoint/2010/main" val="36144148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24600" y="304800"/>
            <a:ext cx="2514600" cy="838200"/>
          </a:xfrm>
        </p:spPr>
        <p:txBody>
          <a:bodyPr anchor="b" anchorCtr="0">
            <a:noAutofit/>
          </a:bodyPr>
          <a:lstStyle>
            <a:lvl1pPr algn="l">
              <a:buNone/>
              <a:defRPr sz="1500" b="1">
                <a:solidFill>
                  <a:schemeClr val="bg1"/>
                </a:solidFill>
                <a:latin typeface="Calibri" panose="020F0502020204030204" pitchFamily="34" charset="0"/>
                <a:ea typeface="+mn-ea"/>
                <a:cs typeface="+mn-cs"/>
              </a:defRPr>
            </a:lvl1pPr>
          </a:lstStyle>
          <a:p>
            <a:r>
              <a:rPr kumimoji="0" lang="en-US" dirty="0"/>
              <a:t>Click to edit Master title style</a:t>
            </a:r>
          </a:p>
        </p:txBody>
      </p:sp>
      <p:sp>
        <p:nvSpPr>
          <p:cNvPr id="3" name="Text Placeholder 2"/>
          <p:cNvSpPr>
            <a:spLocks noGrp="1"/>
          </p:cNvSpPr>
          <p:nvPr>
            <p:ph type="body" idx="2"/>
          </p:nvPr>
        </p:nvSpPr>
        <p:spPr>
          <a:xfrm>
            <a:off x="6324600" y="1219203"/>
            <a:ext cx="2514600" cy="4843463"/>
          </a:xfrm>
        </p:spPr>
        <p:txBody>
          <a:bodyPr/>
          <a:lstStyle>
            <a:lvl1pPr marL="0" indent="0">
              <a:lnSpc>
                <a:spcPts val="1650"/>
              </a:lnSpc>
              <a:spcAft>
                <a:spcPts val="750"/>
              </a:spcAft>
              <a:buNone/>
              <a:defRPr sz="1200">
                <a:solidFill>
                  <a:schemeClr val="tx1"/>
                </a:solidFill>
              </a:defRPr>
            </a:lvl1pPr>
            <a:lvl2pPr>
              <a:buNone/>
              <a:defRPr sz="900"/>
            </a:lvl2pPr>
            <a:lvl3pPr>
              <a:buNone/>
              <a:defRPr sz="750"/>
            </a:lvl3pPr>
            <a:lvl4pPr>
              <a:buNone/>
              <a:defRPr sz="675"/>
            </a:lvl4pPr>
            <a:lvl5pPr>
              <a:buNone/>
              <a:defRPr sz="675"/>
            </a:lvl5pPr>
          </a:lstStyle>
          <a:p>
            <a:pPr lvl="0" eaLnBrk="1" latinLnBrk="0" hangingPunct="1"/>
            <a:r>
              <a:rPr kumimoji="0" lang="en-US" dirty="0"/>
              <a:t>Click to edit Master text styles</a:t>
            </a:r>
          </a:p>
        </p:txBody>
      </p:sp>
      <p:sp>
        <p:nvSpPr>
          <p:cNvPr id="10" name="Straight Connector 9"/>
          <p:cNvSpPr>
            <a:spLocks noChangeShapeType="1"/>
          </p:cNvSpPr>
          <p:nvPr/>
        </p:nvSpPr>
        <p:spPr bwMode="auto">
          <a:xfrm rot="5400000">
            <a:off x="3160645" y="3324225"/>
            <a:ext cx="603504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68580" tIns="34290" rIns="68580" bIns="34290" anchor="t" compatLnSpc="1"/>
          <a:lstStyle/>
          <a:p>
            <a:endParaRPr kumimoji="0" lang="en-US" sz="1350" dirty="0"/>
          </a:p>
        </p:txBody>
      </p:sp>
      <p:sp>
        <p:nvSpPr>
          <p:cNvPr id="12" name="Content Placeholder 11"/>
          <p:cNvSpPr>
            <a:spLocks noGrp="1"/>
          </p:cNvSpPr>
          <p:nvPr>
            <p:ph sz="quarter" idx="1"/>
          </p:nvPr>
        </p:nvSpPr>
        <p:spPr>
          <a:xfrm>
            <a:off x="304800" y="304800"/>
            <a:ext cx="5715000" cy="5715000"/>
          </a:xfrm>
        </p:spPr>
        <p:txBody>
          <a:body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Tree>
    <p:extLst>
      <p:ext uri="{BB962C8B-B14F-4D97-AF65-F5344CB8AC3E}">
        <p14:creationId xmlns:p14="http://schemas.microsoft.com/office/powerpoint/2010/main" val="41256261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5613" y="273050"/>
            <a:ext cx="8226425" cy="1143000"/>
          </a:xfrm>
        </p:spPr>
        <p:txBody>
          <a:bodyPr/>
          <a:lstStyle/>
          <a:p>
            <a:r>
              <a:rPr lang="en-US"/>
              <a:t>Click to edit Master title style</a:t>
            </a:r>
          </a:p>
        </p:txBody>
      </p:sp>
      <p:sp>
        <p:nvSpPr>
          <p:cNvPr id="3" name="Text Placeholder 2"/>
          <p:cNvSpPr>
            <a:spLocks noGrp="1"/>
          </p:cNvSpPr>
          <p:nvPr>
            <p:ph type="body" sz="half" idx="1"/>
          </p:nvPr>
        </p:nvSpPr>
        <p:spPr>
          <a:xfrm>
            <a:off x="455613" y="1598613"/>
            <a:ext cx="4037012" cy="44973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5025" y="1598613"/>
            <a:ext cx="4037013" cy="44973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0"/>
          <p:cNvSpPr>
            <a:spLocks noGrp="1" noChangeArrowheads="1"/>
          </p:cNvSpPr>
          <p:nvPr>
            <p:ph type="sldNum" sz="quarter" idx="10"/>
          </p:nvPr>
        </p:nvSpPr>
        <p:spPr>
          <a:xfrm>
            <a:off x="6251448" y="6556248"/>
            <a:ext cx="588336" cy="228600"/>
          </a:xfrm>
          <a:prstGeom prst="rect">
            <a:avLst/>
          </a:prstGeom>
          <a:ln/>
        </p:spPr>
        <p:txBody>
          <a:bodyPr/>
          <a:lstStyle>
            <a:lvl1pPr>
              <a:defRPr/>
            </a:lvl1pPr>
          </a:lstStyle>
          <a:p>
            <a:pPr>
              <a:defRPr/>
            </a:pPr>
            <a:fld id="{114813B1-857E-4D46-BE5D-9A28513CA6BB}" type="slidenum">
              <a:rPr lang="en-US"/>
              <a:pPr>
                <a:defRPr/>
              </a:pPr>
              <a:t>‹#›</a:t>
            </a:fld>
            <a:endParaRPr lang="en-US"/>
          </a:p>
        </p:txBody>
      </p:sp>
    </p:spTree>
    <p:extLst>
      <p:ext uri="{BB962C8B-B14F-4D97-AF65-F5344CB8AC3E}">
        <p14:creationId xmlns:p14="http://schemas.microsoft.com/office/powerpoint/2010/main" val="2537799921"/>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5613" y="273050"/>
            <a:ext cx="8226425" cy="1143000"/>
          </a:xfrm>
        </p:spPr>
        <p:txBody>
          <a:bodyPr/>
          <a:lstStyle/>
          <a:p>
            <a:r>
              <a:rPr lang="en-US"/>
              <a:t>Click to edit Master title style</a:t>
            </a:r>
          </a:p>
        </p:txBody>
      </p:sp>
      <p:sp>
        <p:nvSpPr>
          <p:cNvPr id="3" name="Content Placeholder 2"/>
          <p:cNvSpPr>
            <a:spLocks noGrp="1"/>
          </p:cNvSpPr>
          <p:nvPr>
            <p:ph sz="half" idx="1"/>
          </p:nvPr>
        </p:nvSpPr>
        <p:spPr>
          <a:xfrm>
            <a:off x="455613" y="1598613"/>
            <a:ext cx="4037012" cy="44973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5025" y="1598613"/>
            <a:ext cx="4037013" cy="217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5025" y="3922713"/>
            <a:ext cx="4037013" cy="21732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70"/>
          <p:cNvSpPr>
            <a:spLocks noGrp="1" noChangeArrowheads="1"/>
          </p:cNvSpPr>
          <p:nvPr>
            <p:ph type="sldNum" sz="quarter" idx="10"/>
          </p:nvPr>
        </p:nvSpPr>
        <p:spPr>
          <a:xfrm>
            <a:off x="6251448" y="6556248"/>
            <a:ext cx="588336" cy="228600"/>
          </a:xfrm>
          <a:prstGeom prst="rect">
            <a:avLst/>
          </a:prstGeom>
          <a:ln/>
        </p:spPr>
        <p:txBody>
          <a:bodyPr/>
          <a:lstStyle>
            <a:lvl1pPr>
              <a:defRPr/>
            </a:lvl1pPr>
          </a:lstStyle>
          <a:p>
            <a:pPr>
              <a:defRPr/>
            </a:pPr>
            <a:fld id="{CBE6F69D-EC7C-4158-B48B-7F1BD0375DFA}" type="slidenum">
              <a:rPr lang="en-US"/>
              <a:pPr>
                <a:defRPr/>
              </a:pPr>
              <a:t>‹#›</a:t>
            </a:fld>
            <a:endParaRPr lang="en-US"/>
          </a:p>
        </p:txBody>
      </p:sp>
    </p:spTree>
    <p:extLst>
      <p:ext uri="{BB962C8B-B14F-4D97-AF65-F5344CB8AC3E}">
        <p14:creationId xmlns:p14="http://schemas.microsoft.com/office/powerpoint/2010/main" val="1244533106"/>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7" name="Title 1"/>
          <p:cNvSpPr>
            <a:spLocks noGrp="1"/>
          </p:cNvSpPr>
          <p:nvPr>
            <p:ph type="title"/>
          </p:nvPr>
        </p:nvSpPr>
        <p:spPr>
          <a:xfrm>
            <a:off x="457200" y="953526"/>
            <a:ext cx="8229600" cy="862606"/>
          </a:xfrm>
        </p:spPr>
        <p:txBody>
          <a:bodyPr/>
          <a:lstStyle>
            <a:lvl1pPr>
              <a:defRPr b="0">
                <a:solidFill>
                  <a:srgbClr val="002060"/>
                </a:solidFill>
              </a:defRPr>
            </a:lvl1pPr>
          </a:lstStyle>
          <a:p>
            <a:r>
              <a:rPr lang="en-US"/>
              <a:t>Click to edit Master title style</a:t>
            </a:r>
            <a:endParaRPr lang="en-US" dirty="0"/>
          </a:p>
        </p:txBody>
      </p:sp>
      <p:sp>
        <p:nvSpPr>
          <p:cNvPr id="8" name="Content Placeholder 2"/>
          <p:cNvSpPr>
            <a:spLocks noGrp="1"/>
          </p:cNvSpPr>
          <p:nvPr>
            <p:ph idx="1"/>
          </p:nvPr>
        </p:nvSpPr>
        <p:spPr>
          <a:xfrm>
            <a:off x="457200" y="1828800"/>
            <a:ext cx="8229600" cy="4572000"/>
          </a:xfrm>
        </p:spPr>
        <p:txBody>
          <a:bodyPr/>
          <a:lstStyle>
            <a:lvl1pPr>
              <a:buClrTx/>
              <a:defRPr>
                <a:solidFill>
                  <a:srgbClr val="002060"/>
                </a:solidFill>
                <a:latin typeface="+mj-lt"/>
              </a:defRPr>
            </a:lvl1pPr>
            <a:lvl2pPr>
              <a:buClr>
                <a:srgbClr val="0070C0"/>
              </a:buClr>
              <a:defRPr>
                <a:solidFill>
                  <a:srgbClr val="0070C0"/>
                </a:solidFill>
                <a:latin typeface="+mj-lt"/>
              </a:defRPr>
            </a:lvl2pPr>
            <a:lvl3pPr>
              <a:buClr>
                <a:srgbClr val="002060"/>
              </a:buClr>
              <a:buFont typeface="Trebuchet MS" pitchFamily="34" charset="0"/>
              <a:buChar char="—"/>
              <a:defRPr>
                <a:solidFill>
                  <a:srgbClr val="002060"/>
                </a:solidFill>
                <a:latin typeface="+mj-lt"/>
              </a:defRPr>
            </a:lvl3pPr>
            <a:lvl4pPr>
              <a:buClrTx/>
              <a:defRPr>
                <a:solidFill>
                  <a:srgbClr val="0070C0"/>
                </a:solidFill>
                <a:latin typeface="+mj-lt"/>
              </a:defRPr>
            </a:lvl4pPr>
            <a:lvl5pPr>
              <a:buClr>
                <a:srgbClr val="002060"/>
              </a:buClr>
              <a:defRPr>
                <a:solidFill>
                  <a:srgbClr val="002060"/>
                </a:solidFill>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ext Placeholder 18"/>
          <p:cNvSpPr>
            <a:spLocks noGrp="1"/>
          </p:cNvSpPr>
          <p:nvPr>
            <p:ph type="body" sz="quarter" idx="10" hasCustomPrompt="1"/>
          </p:nvPr>
        </p:nvSpPr>
        <p:spPr>
          <a:xfrm>
            <a:off x="916517" y="6553200"/>
            <a:ext cx="8229600" cy="304800"/>
          </a:xfrm>
        </p:spPr>
        <p:txBody>
          <a:bodyPr>
            <a:noAutofit/>
          </a:bodyPr>
          <a:lstStyle>
            <a:lvl1pPr marL="0" indent="0" algn="r">
              <a:buNone/>
              <a:defRPr sz="1200" baseline="0">
                <a:latin typeface="+mn-lt"/>
                <a:cs typeface="Arial" pitchFamily="34" charset="0"/>
              </a:defRPr>
            </a:lvl1pPr>
            <a:lvl2pPr marL="342900" indent="0" algn="r">
              <a:buNone/>
              <a:defRPr sz="1200">
                <a:latin typeface="Arial" pitchFamily="34" charset="0"/>
                <a:cs typeface="Arial" pitchFamily="34" charset="0"/>
              </a:defRPr>
            </a:lvl2pPr>
            <a:lvl3pPr marL="685800" indent="0" algn="r">
              <a:buNone/>
              <a:defRPr sz="1200">
                <a:latin typeface="Arial" pitchFamily="34" charset="0"/>
                <a:cs typeface="Arial" pitchFamily="34" charset="0"/>
              </a:defRPr>
            </a:lvl3pPr>
            <a:lvl4pPr marL="1028700" indent="0" algn="r">
              <a:buNone/>
              <a:defRPr sz="1200">
                <a:latin typeface="Arial" pitchFamily="34" charset="0"/>
                <a:cs typeface="Arial" pitchFamily="34" charset="0"/>
              </a:defRPr>
            </a:lvl4pPr>
            <a:lvl5pPr marL="1371600" indent="0" algn="r">
              <a:buNone/>
              <a:defRPr sz="1200">
                <a:latin typeface="Arial" pitchFamily="34" charset="0"/>
                <a:cs typeface="Arial" pitchFamily="34" charset="0"/>
              </a:defRPr>
            </a:lvl5pPr>
          </a:lstStyle>
          <a:p>
            <a:pPr lvl="0"/>
            <a:r>
              <a:rPr lang="en-US" dirty="0"/>
              <a:t>Click to add reference</a:t>
            </a:r>
          </a:p>
        </p:txBody>
      </p:sp>
      <p:grpSp>
        <p:nvGrpSpPr>
          <p:cNvPr id="14" name="Group 13"/>
          <p:cNvGrpSpPr/>
          <p:nvPr userDrawn="1"/>
        </p:nvGrpSpPr>
        <p:grpSpPr>
          <a:xfrm>
            <a:off x="3" y="-1"/>
            <a:ext cx="6743698" cy="811037"/>
            <a:chOff x="0" y="-1"/>
            <a:chExt cx="7391399" cy="609601"/>
          </a:xfrm>
        </p:grpSpPr>
        <p:sp>
          <p:nvSpPr>
            <p:cNvPr id="16" name="Rectangle 15"/>
            <p:cNvSpPr/>
            <p:nvPr userDrawn="1"/>
          </p:nvSpPr>
          <p:spPr>
            <a:xfrm>
              <a:off x="0" y="459491"/>
              <a:ext cx="7391399" cy="150109"/>
            </a:xfrm>
            <a:prstGeom prst="rect">
              <a:avLst/>
            </a:prstGeom>
            <a:solidFill>
              <a:schemeClr val="accent3">
                <a:lumMod val="40000"/>
                <a:lumOff val="60000"/>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350" dirty="0"/>
            </a:p>
          </p:txBody>
        </p:sp>
        <p:sp>
          <p:nvSpPr>
            <p:cNvPr id="17" name="Rectangle 16"/>
            <p:cNvSpPr/>
            <p:nvPr userDrawn="1"/>
          </p:nvSpPr>
          <p:spPr>
            <a:xfrm>
              <a:off x="0" y="277618"/>
              <a:ext cx="7391399" cy="179582"/>
            </a:xfrm>
            <a:prstGeom prst="rect">
              <a:avLst/>
            </a:prstGeom>
            <a:solidFill>
              <a:schemeClr val="accent3">
                <a:lumMod val="60000"/>
                <a:lumOff val="4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350" dirty="0"/>
            </a:p>
          </p:txBody>
        </p:sp>
        <p:sp>
          <p:nvSpPr>
            <p:cNvPr id="18" name="Rectangle 17"/>
            <p:cNvSpPr/>
            <p:nvPr userDrawn="1"/>
          </p:nvSpPr>
          <p:spPr>
            <a:xfrm>
              <a:off x="0" y="-1"/>
              <a:ext cx="7391399" cy="277619"/>
            </a:xfrm>
            <a:prstGeom prst="rect">
              <a:avLst/>
            </a:prstGeom>
            <a:solidFill>
              <a:srgbClr val="0070C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350" dirty="0"/>
            </a:p>
          </p:txBody>
        </p:sp>
      </p:gr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943851" y="87340"/>
            <a:ext cx="914399" cy="894409"/>
          </a:xfrm>
          <a:prstGeom prst="rect">
            <a:avLst/>
          </a:prstGeom>
        </p:spPr>
      </p:pic>
      <p:pic>
        <p:nvPicPr>
          <p:cNvPr id="13" name="Picture 12"/>
          <p:cNvPicPr/>
          <p:nvPr userDrawn="1"/>
        </p:nvPicPr>
        <p:blipFill rotWithShape="1">
          <a:blip r:embed="rId3">
            <a:extLst>
              <a:ext uri="{28A0092B-C50C-407E-A947-70E740481C1C}">
                <a14:useLocalDpi xmlns:a14="http://schemas.microsoft.com/office/drawing/2010/main" val="0"/>
              </a:ext>
            </a:extLst>
          </a:blip>
          <a:srcRect t="20445" b="24444"/>
          <a:stretch/>
        </p:blipFill>
        <p:spPr bwMode="auto">
          <a:xfrm>
            <a:off x="6866466" y="225779"/>
            <a:ext cx="999067" cy="620889"/>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4120790967"/>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1219200" y="3352800"/>
            <a:ext cx="6858000" cy="1524000"/>
          </a:xfrm>
          <a:noFill/>
        </p:spPr>
        <p:txBody>
          <a:bodyPr anchor="t" anchorCtr="0">
            <a:normAutofit/>
          </a:bodyPr>
          <a:lstStyle>
            <a:lvl1pPr algn="r">
              <a:defRPr sz="4400">
                <a:solidFill>
                  <a:schemeClr val="tx1"/>
                </a:solidFill>
              </a:defRPr>
            </a:lvl1pPr>
          </a:lstStyle>
          <a:p>
            <a:r>
              <a:rPr kumimoji="0" lang="en-US" dirty="0"/>
              <a:t>Click to edit Master title style</a:t>
            </a:r>
          </a:p>
        </p:txBody>
      </p:sp>
      <p:sp>
        <p:nvSpPr>
          <p:cNvPr id="9" name="Subtitle 8"/>
          <p:cNvSpPr>
            <a:spLocks noGrp="1"/>
          </p:cNvSpPr>
          <p:nvPr>
            <p:ph type="subTitle" idx="1"/>
          </p:nvPr>
        </p:nvSpPr>
        <p:spPr>
          <a:xfrm>
            <a:off x="1219200" y="5124450"/>
            <a:ext cx="6858000" cy="533400"/>
          </a:xfrm>
        </p:spPr>
        <p:txBody>
          <a:bodyPr>
            <a:noAutofit/>
          </a:bodyPr>
          <a:lstStyle>
            <a:lvl1pPr marL="0" indent="0" algn="r">
              <a:buNone/>
              <a:defRPr sz="3200">
                <a:solidFill>
                  <a:schemeClr val="tx1"/>
                </a:solidFill>
                <a:latin typeface="Calibri" panose="020F0502020204030204" pitchFamily="34" charset="0"/>
                <a:ea typeface="+mj-ea"/>
                <a:cs typeface="+mj-cs"/>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dirty="0"/>
              <a:t>Click to edit Master subtitle style</a:t>
            </a:r>
          </a:p>
        </p:txBody>
      </p:sp>
      <p:sp>
        <p:nvSpPr>
          <p:cNvPr id="21" name="Rectangle 20"/>
          <p:cNvSpPr/>
          <p:nvPr/>
        </p:nvSpPr>
        <p:spPr>
          <a:xfrm>
            <a:off x="904875" y="3276600"/>
            <a:ext cx="7315200" cy="1651635"/>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pPr>
            <a:endParaRPr lang="en-US">
              <a:solidFill>
                <a:prstClr val="white"/>
              </a:solidFill>
            </a:endParaRPr>
          </a:p>
        </p:txBody>
      </p:sp>
      <p:sp>
        <p:nvSpPr>
          <p:cNvPr id="22" name="Rectangle 21"/>
          <p:cNvSpPr/>
          <p:nvPr/>
        </p:nvSpPr>
        <p:spPr>
          <a:xfrm>
            <a:off x="904875" y="3276600"/>
            <a:ext cx="228600" cy="1651635"/>
          </a:xfrm>
          <a:prstGeom prst="rect">
            <a:avLst/>
          </a:prstGeom>
          <a:solidFill>
            <a:srgbClr val="5E3886"/>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pPr>
            <a:endParaRPr lang="en-US">
              <a:solidFill>
                <a:prstClr val="white"/>
              </a:solidFill>
            </a:endParaRPr>
          </a:p>
        </p:txBody>
      </p:sp>
      <p:sp>
        <p:nvSpPr>
          <p:cNvPr id="32" name="Rectangle 31"/>
          <p:cNvSpPr/>
          <p:nvPr/>
        </p:nvSpPr>
        <p:spPr>
          <a:xfrm>
            <a:off x="914400" y="5048250"/>
            <a:ext cx="228600" cy="685800"/>
          </a:xfrm>
          <a:prstGeom prst="rect">
            <a:avLst/>
          </a:prstGeom>
          <a:solidFill>
            <a:srgbClr val="B1D45A"/>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pPr>
            <a:endParaRPr lang="en-US">
              <a:solidFill>
                <a:prstClr val="white"/>
              </a:solidFill>
            </a:endParaRPr>
          </a:p>
        </p:txBody>
      </p:sp>
      <p:pic>
        <p:nvPicPr>
          <p:cNvPr id="14" name="Picture 2"/>
          <p:cNvPicPr>
            <a:picLocks noChangeAspect="1" noChangeArrowheads="1"/>
          </p:cNvPicPr>
          <p:nvPr userDrawn="1"/>
        </p:nvPicPr>
        <p:blipFill>
          <a:blip r:embed="rId2" cstate="print">
            <a:clrChange>
              <a:clrFrom>
                <a:srgbClr val="BFBFBF"/>
              </a:clrFrom>
              <a:clrTo>
                <a:srgbClr val="BFBFBF">
                  <a:alpha val="0"/>
                </a:srgbClr>
              </a:clrTo>
            </a:clrChange>
            <a:biLevel thresh="75000"/>
            <a:extLst>
              <a:ext uri="{BEBA8EAE-BF5A-486C-A8C5-ECC9F3942E4B}">
                <a14:imgProps xmlns:a14="http://schemas.microsoft.com/office/drawing/2010/main">
                  <a14:imgLayer r:embed="rId3">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304798" y="6276823"/>
            <a:ext cx="1371602" cy="5337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4"/>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10328349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4400"/>
            </a:lvl1pPr>
          </a:lstStyle>
          <a:p>
            <a:r>
              <a:rPr kumimoji="0" lang="en-US" dirty="0"/>
              <a:t>Click to edit Master title style</a:t>
            </a:r>
          </a:p>
        </p:txBody>
      </p:sp>
      <p:sp>
        <p:nvSpPr>
          <p:cNvPr id="8" name="Content Placeholder 7"/>
          <p:cNvSpPr>
            <a:spLocks noGrp="1"/>
          </p:cNvSpPr>
          <p:nvPr>
            <p:ph sz="quarter" idx="1"/>
          </p:nvPr>
        </p:nvSpPr>
        <p:spPr>
          <a:xfrm>
            <a:off x="457200" y="1219200"/>
            <a:ext cx="8229600" cy="4937760"/>
          </a:xfrm>
        </p:spPr>
        <p:txBody>
          <a:bodyPr/>
          <a:lstStyle>
            <a:lvl1pPr>
              <a:defRPr sz="3200"/>
            </a:lvl1pPr>
            <a:lvl2pPr>
              <a:defRPr sz="2600"/>
            </a:lvl2pPr>
            <a:lvl3pPr>
              <a:defRPr sz="2200"/>
            </a:lvl3p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Tree>
    <p:extLst>
      <p:ext uri="{BB962C8B-B14F-4D97-AF65-F5344CB8AC3E}">
        <p14:creationId xmlns:p14="http://schemas.microsoft.com/office/powerpoint/2010/main" val="24977128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219200" y="2971800"/>
            <a:ext cx="6858000" cy="1066800"/>
          </a:xfrm>
        </p:spPr>
        <p:txBody>
          <a:bodyPr anchor="t" anchorCtr="0">
            <a:normAutofit/>
          </a:bodyPr>
          <a:lstStyle>
            <a:lvl1pPr algn="r">
              <a:buNone/>
              <a:defRPr sz="4400" b="0" cap="none" baseline="0">
                <a:solidFill>
                  <a:schemeClr val="tx1"/>
                </a:solidFill>
              </a:defRPr>
            </a:lvl1pPr>
          </a:lstStyle>
          <a:p>
            <a:r>
              <a:rPr kumimoji="0" lang="en-US" dirty="0"/>
              <a:t>Click to edit Master title style</a:t>
            </a:r>
          </a:p>
        </p:txBody>
      </p:sp>
      <p:sp>
        <p:nvSpPr>
          <p:cNvPr id="3" name="Text Placeholder 2"/>
          <p:cNvSpPr>
            <a:spLocks noGrp="1"/>
          </p:cNvSpPr>
          <p:nvPr>
            <p:ph type="body" idx="1"/>
          </p:nvPr>
        </p:nvSpPr>
        <p:spPr>
          <a:xfrm>
            <a:off x="1295400" y="4267200"/>
            <a:ext cx="6781800" cy="1143000"/>
          </a:xfrm>
        </p:spPr>
        <p:txBody>
          <a:bodyPr anchor="t" anchorCtr="0">
            <a:normAutofit/>
          </a:bodyPr>
          <a:lstStyle>
            <a:lvl1pPr marL="0" indent="0" algn="r">
              <a:buNone/>
              <a:defRPr sz="3200">
                <a:solidFill>
                  <a:schemeClr val="bg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dirty="0"/>
              <a:t>Click to edit Master text styles</a:t>
            </a:r>
          </a:p>
        </p:txBody>
      </p:sp>
      <p:sp>
        <p:nvSpPr>
          <p:cNvPr id="7" name="Rectangle 6"/>
          <p:cNvSpPr/>
          <p:nvPr/>
        </p:nvSpPr>
        <p:spPr>
          <a:xfrm>
            <a:off x="914400" y="2819400"/>
            <a:ext cx="7315200" cy="1280160"/>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pPr>
            <a:endParaRPr lang="en-US">
              <a:solidFill>
                <a:prstClr val="white"/>
              </a:solidFill>
            </a:endParaRPr>
          </a:p>
        </p:txBody>
      </p:sp>
      <p:sp>
        <p:nvSpPr>
          <p:cNvPr id="8" name="Rectangle 7"/>
          <p:cNvSpPr/>
          <p:nvPr/>
        </p:nvSpPr>
        <p:spPr>
          <a:xfrm>
            <a:off x="914400" y="2819400"/>
            <a:ext cx="228600" cy="1280160"/>
          </a:xfrm>
          <a:prstGeom prst="rect">
            <a:avLst/>
          </a:prstGeom>
          <a:solidFill>
            <a:srgbClr val="B1D45A"/>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pPr>
            <a:endParaRPr lang="en-US">
              <a:solidFill>
                <a:prstClr val="white"/>
              </a:solidFill>
            </a:endParaRPr>
          </a:p>
        </p:txBody>
      </p:sp>
    </p:spTree>
    <p:extLst>
      <p:ext uri="{BB962C8B-B14F-4D97-AF65-F5344CB8AC3E}">
        <p14:creationId xmlns:p14="http://schemas.microsoft.com/office/powerpoint/2010/main" val="175591860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lstStyle/>
          <a:p>
            <a:r>
              <a:rPr kumimoji="0" lang="en-US"/>
              <a:t>Click to edit Master title style</a:t>
            </a:r>
          </a:p>
        </p:txBody>
      </p:sp>
      <p:sp>
        <p:nvSpPr>
          <p:cNvPr id="9" name="Content Placeholder 8"/>
          <p:cNvSpPr>
            <a:spLocks noGrp="1"/>
          </p:cNvSpPr>
          <p:nvPr>
            <p:ph sz="quarter" idx="1"/>
          </p:nvPr>
        </p:nvSpPr>
        <p:spPr>
          <a:xfrm>
            <a:off x="457200" y="1219200"/>
            <a:ext cx="4041648" cy="493776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1" name="Content Placeholder 10"/>
          <p:cNvSpPr>
            <a:spLocks noGrp="1"/>
          </p:cNvSpPr>
          <p:nvPr>
            <p:ph sz="quarter" idx="2"/>
          </p:nvPr>
        </p:nvSpPr>
        <p:spPr>
          <a:xfrm>
            <a:off x="4632198" y="1216152"/>
            <a:ext cx="4041648" cy="493776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17894783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nchor="ctr"/>
          <a:lstStyle>
            <a:lvl1pPr>
              <a:defRPr/>
            </a:lvl1pPr>
          </a:lstStyle>
          <a:p>
            <a:r>
              <a:rPr kumimoji="0" lang="en-US" dirty="0"/>
              <a:t>Click to edit Master title style</a:t>
            </a:r>
          </a:p>
        </p:txBody>
      </p:sp>
      <p:sp>
        <p:nvSpPr>
          <p:cNvPr id="3" name="Text Placeholder 2"/>
          <p:cNvSpPr>
            <a:spLocks noGrp="1"/>
          </p:cNvSpPr>
          <p:nvPr>
            <p:ph type="body" idx="1"/>
          </p:nvPr>
        </p:nvSpPr>
        <p:spPr>
          <a:xfrm>
            <a:off x="457200" y="1285875"/>
            <a:ext cx="4040188" cy="685800"/>
          </a:xfrm>
          <a:noFill/>
          <a:ln>
            <a:noFill/>
          </a:ln>
        </p:spPr>
        <p:txBody>
          <a:bodyPr lIns="91440" anchor="b" anchorCtr="0">
            <a:noAutofit/>
          </a:bodyPr>
          <a:lstStyle>
            <a:lvl1pPr marL="0" indent="0">
              <a:buNone/>
              <a:defRPr sz="3200" b="1">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dirty="0"/>
              <a:t>Click to edit</a:t>
            </a:r>
          </a:p>
        </p:txBody>
      </p:sp>
      <p:sp>
        <p:nvSpPr>
          <p:cNvPr id="4" name="Text Placeholder 3"/>
          <p:cNvSpPr>
            <a:spLocks noGrp="1"/>
          </p:cNvSpPr>
          <p:nvPr>
            <p:ph type="body" sz="half" idx="3"/>
          </p:nvPr>
        </p:nvSpPr>
        <p:spPr>
          <a:xfrm>
            <a:off x="4648200" y="1295400"/>
            <a:ext cx="4041775" cy="685800"/>
          </a:xfrm>
          <a:noFill/>
          <a:ln>
            <a:noFill/>
          </a:ln>
        </p:spPr>
        <p:txBody>
          <a:bodyPr lIns="91440" anchor="b" anchorCtr="0">
            <a:noAutofit/>
          </a:bodyPr>
          <a:lstStyle>
            <a:lvl1pPr marL="0" indent="0">
              <a:buNone/>
              <a:defRPr sz="3200" b="1">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dirty="0"/>
              <a:t>Click to edit</a:t>
            </a:r>
          </a:p>
        </p:txBody>
      </p:sp>
      <p:sp>
        <p:nvSpPr>
          <p:cNvPr id="11" name="Content Placeholder 10"/>
          <p:cNvSpPr>
            <a:spLocks noGrp="1"/>
          </p:cNvSpPr>
          <p:nvPr>
            <p:ph sz="quarter" idx="2"/>
          </p:nvPr>
        </p:nvSpPr>
        <p:spPr>
          <a:xfrm>
            <a:off x="457200" y="2133600"/>
            <a:ext cx="4038600" cy="4038600"/>
          </a:xfrm>
        </p:spPr>
        <p:txBody>
          <a:body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
        <p:nvSpPr>
          <p:cNvPr id="13" name="Content Placeholder 12"/>
          <p:cNvSpPr>
            <a:spLocks noGrp="1"/>
          </p:cNvSpPr>
          <p:nvPr>
            <p:ph sz="quarter" idx="4"/>
          </p:nvPr>
        </p:nvSpPr>
        <p:spPr>
          <a:xfrm>
            <a:off x="4648200" y="2133600"/>
            <a:ext cx="4038600" cy="40386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22801121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lstStyle/>
          <a:p>
            <a:r>
              <a:rPr kumimoji="0" lang="en-US"/>
              <a:t>Click to edit Master title style</a:t>
            </a:r>
          </a:p>
        </p:txBody>
      </p:sp>
    </p:spTree>
    <p:extLst>
      <p:ext uri="{BB962C8B-B14F-4D97-AF65-F5344CB8AC3E}">
        <p14:creationId xmlns:p14="http://schemas.microsoft.com/office/powerpoint/2010/main" val="12214559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pic>
        <p:nvPicPr>
          <p:cNvPr id="14" name="Picture 1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4097903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500856"/>
            <a:ext cx="8229600" cy="674688"/>
          </a:xfrm>
          <a:ln>
            <a:solidFill>
              <a:schemeClr val="accent1"/>
            </a:solidFill>
          </a:ln>
        </p:spPr>
        <p:txBody>
          <a:bodyPr lIns="274320" anchor="ctr">
            <a:noAutofit/>
          </a:bodyPr>
          <a:lstStyle>
            <a:lvl1pPr algn="r">
              <a:buNone/>
              <a:defRPr sz="3300" b="0">
                <a:solidFill>
                  <a:schemeClr val="tx1"/>
                </a:solidFill>
              </a:defRPr>
            </a:lvl1pPr>
          </a:lstStyle>
          <a:p>
            <a:r>
              <a:rPr kumimoji="0" lang="en-US" dirty="0"/>
              <a:t>Click to edit Master title style</a:t>
            </a:r>
          </a:p>
        </p:txBody>
      </p:sp>
      <p:sp>
        <p:nvSpPr>
          <p:cNvPr id="3" name="Picture Placeholder 2"/>
          <p:cNvSpPr>
            <a:spLocks noGrp="1"/>
          </p:cNvSpPr>
          <p:nvPr>
            <p:ph type="pic" idx="1"/>
          </p:nvPr>
        </p:nvSpPr>
        <p:spPr>
          <a:xfrm>
            <a:off x="457200" y="1905000"/>
            <a:ext cx="8229600" cy="4270248"/>
          </a:xfrm>
          <a:solidFill>
            <a:schemeClr val="tx1">
              <a:shade val="50000"/>
            </a:schemeClr>
          </a:solidFill>
          <a:ln>
            <a:noFill/>
          </a:ln>
          <a:effectLst/>
        </p:spPr>
        <p:txBody>
          <a:bodyPr/>
          <a:lstStyle>
            <a:lvl1pPr marL="0" indent="0">
              <a:spcBef>
                <a:spcPts val="450"/>
              </a:spcBef>
              <a:buNone/>
              <a:defRPr sz="2400"/>
            </a:lvl1pPr>
          </a:lstStyle>
          <a:p>
            <a:r>
              <a:rPr kumimoji="0" lang="en-US"/>
              <a:t>Click icon to add picture</a:t>
            </a:r>
            <a:endParaRPr kumimoji="0" lang="en-US" dirty="0"/>
          </a:p>
        </p:txBody>
      </p:sp>
      <p:sp>
        <p:nvSpPr>
          <p:cNvPr id="4" name="Text Placeholder 3"/>
          <p:cNvSpPr>
            <a:spLocks noGrp="1"/>
          </p:cNvSpPr>
          <p:nvPr>
            <p:ph type="body" sz="half" idx="2"/>
          </p:nvPr>
        </p:nvSpPr>
        <p:spPr>
          <a:xfrm>
            <a:off x="457200" y="1219200"/>
            <a:ext cx="8229600" cy="533400"/>
          </a:xfrm>
        </p:spPr>
        <p:txBody>
          <a:bodyPr anchor="ctr" anchorCtr="0">
            <a:noAutofit/>
          </a:bodyPr>
          <a:lstStyle>
            <a:lvl1pPr marL="0" indent="0" algn="l">
              <a:buFontTx/>
              <a:buNone/>
              <a:defRPr sz="2400">
                <a:solidFill>
                  <a:schemeClr val="bg1"/>
                </a:solidFill>
              </a:defRPr>
            </a:lvl1pPr>
            <a:lvl2pPr>
              <a:defRPr sz="900"/>
            </a:lvl2pPr>
            <a:lvl3pPr>
              <a:defRPr sz="750"/>
            </a:lvl3pPr>
            <a:lvl4pPr>
              <a:defRPr sz="675"/>
            </a:lvl4pPr>
            <a:lvl5pPr>
              <a:defRPr sz="675"/>
            </a:lvl5pPr>
          </a:lstStyle>
          <a:p>
            <a:pPr lvl="0" eaLnBrk="1" latinLnBrk="0" hangingPunct="1"/>
            <a:r>
              <a:rPr kumimoji="0" lang="en-US" dirty="0"/>
              <a:t>Click to edit Master text styles</a:t>
            </a:r>
          </a:p>
        </p:txBody>
      </p:sp>
      <p:sp>
        <p:nvSpPr>
          <p:cNvPr id="10" name="Rectangle 9"/>
          <p:cNvSpPr/>
          <p:nvPr/>
        </p:nvSpPr>
        <p:spPr>
          <a:xfrm>
            <a:off x="457200" y="500856"/>
            <a:ext cx="182880" cy="685800"/>
          </a:xfrm>
          <a:prstGeom prst="rect">
            <a:avLst/>
          </a:prstGeom>
          <a:solidFill>
            <a:srgbClr val="B1D45A"/>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350"/>
          </a:p>
        </p:txBody>
      </p:sp>
      <p:pic>
        <p:nvPicPr>
          <p:cNvPr id="16"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03492" y="6291778"/>
            <a:ext cx="8205387"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2"/>
          <p:cNvPicPr>
            <a:picLocks noChangeAspect="1" noChangeArrowheads="1"/>
          </p:cNvPicPr>
          <p:nvPr userDrawn="1"/>
        </p:nvPicPr>
        <p:blipFill>
          <a:blip r:embed="rId3" cstate="print">
            <a:clrChange>
              <a:clrFrom>
                <a:srgbClr val="BFBFBF"/>
              </a:clrFrom>
              <a:clrTo>
                <a:srgbClr val="BFBFBF">
                  <a:alpha val="0"/>
                </a:srgbClr>
              </a:clrTo>
            </a:clrChange>
            <a:biLevel thresh="75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304798" y="6276829"/>
            <a:ext cx="1371602" cy="5337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 name="Picture 17"/>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246764160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24600" y="304800"/>
            <a:ext cx="2514600" cy="838200"/>
          </a:xfrm>
        </p:spPr>
        <p:txBody>
          <a:bodyPr anchor="b" anchorCtr="0">
            <a:noAutofit/>
          </a:bodyPr>
          <a:lstStyle>
            <a:lvl1pPr algn="l">
              <a:buNone/>
              <a:defRPr sz="2000" b="1">
                <a:solidFill>
                  <a:schemeClr val="bg1"/>
                </a:solidFill>
                <a:latin typeface="Calibri" panose="020F0502020204030204" pitchFamily="34" charset="0"/>
                <a:ea typeface="+mn-ea"/>
                <a:cs typeface="+mn-cs"/>
              </a:defRPr>
            </a:lvl1pPr>
          </a:lstStyle>
          <a:p>
            <a:r>
              <a:rPr kumimoji="0" lang="en-US" dirty="0"/>
              <a:t>Click to edit Master title style</a:t>
            </a:r>
          </a:p>
        </p:txBody>
      </p:sp>
      <p:sp>
        <p:nvSpPr>
          <p:cNvPr id="3" name="Text Placeholder 2"/>
          <p:cNvSpPr>
            <a:spLocks noGrp="1"/>
          </p:cNvSpPr>
          <p:nvPr>
            <p:ph type="body" idx="2"/>
          </p:nvPr>
        </p:nvSpPr>
        <p:spPr>
          <a:xfrm>
            <a:off x="6324600" y="1219200"/>
            <a:ext cx="2514600" cy="4843463"/>
          </a:xfrm>
        </p:spPr>
        <p:txBody>
          <a:bodyPr/>
          <a:lstStyle>
            <a:lvl1pPr marL="0" indent="0">
              <a:lnSpc>
                <a:spcPts val="2200"/>
              </a:lnSpc>
              <a:spcAft>
                <a:spcPts val="1000"/>
              </a:spcAft>
              <a:buNone/>
              <a:defRPr sz="1600">
                <a:solidFill>
                  <a:schemeClr val="tx1"/>
                </a:solidFill>
              </a:defRPr>
            </a:lvl1pPr>
            <a:lvl2pPr>
              <a:buNone/>
              <a:defRPr sz="1200"/>
            </a:lvl2pPr>
            <a:lvl3pPr>
              <a:buNone/>
              <a:defRPr sz="1000"/>
            </a:lvl3pPr>
            <a:lvl4pPr>
              <a:buNone/>
              <a:defRPr sz="900"/>
            </a:lvl4pPr>
            <a:lvl5pPr>
              <a:buNone/>
              <a:defRPr sz="900"/>
            </a:lvl5pPr>
          </a:lstStyle>
          <a:p>
            <a:pPr lvl="0" eaLnBrk="1" latinLnBrk="0" hangingPunct="1"/>
            <a:r>
              <a:rPr kumimoji="0" lang="en-US" dirty="0"/>
              <a:t>Click to edit Master text styles</a:t>
            </a:r>
          </a:p>
        </p:txBody>
      </p:sp>
      <p:sp>
        <p:nvSpPr>
          <p:cNvPr id="10" name="Straight Connector 9"/>
          <p:cNvSpPr>
            <a:spLocks noChangeShapeType="1"/>
          </p:cNvSpPr>
          <p:nvPr/>
        </p:nvSpPr>
        <p:spPr bwMode="auto">
          <a:xfrm rot="5400000">
            <a:off x="3160645" y="3324225"/>
            <a:ext cx="603504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pPr eaLnBrk="1" fontAlgn="auto" hangingPunct="1">
              <a:spcBef>
                <a:spcPts val="0"/>
              </a:spcBef>
              <a:spcAft>
                <a:spcPts val="0"/>
              </a:spcAft>
            </a:pPr>
            <a:endParaRPr lang="en-US" dirty="0">
              <a:solidFill>
                <a:prstClr val="black"/>
              </a:solidFill>
              <a:latin typeface="Gill Sans MT"/>
            </a:endParaRPr>
          </a:p>
        </p:txBody>
      </p:sp>
      <p:sp>
        <p:nvSpPr>
          <p:cNvPr id="12" name="Content Placeholder 11"/>
          <p:cNvSpPr>
            <a:spLocks noGrp="1"/>
          </p:cNvSpPr>
          <p:nvPr>
            <p:ph sz="quarter" idx="1"/>
          </p:nvPr>
        </p:nvSpPr>
        <p:spPr>
          <a:xfrm>
            <a:off x="304800" y="304800"/>
            <a:ext cx="5715000" cy="5715000"/>
          </a:xfrm>
        </p:spPr>
        <p:txBody>
          <a:body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pic>
        <p:nvPicPr>
          <p:cNvPr id="17"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03490" y="6291778"/>
            <a:ext cx="8205387"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Picture 2"/>
          <p:cNvPicPr>
            <a:picLocks noChangeAspect="1" noChangeArrowheads="1"/>
          </p:cNvPicPr>
          <p:nvPr userDrawn="1"/>
        </p:nvPicPr>
        <p:blipFill>
          <a:blip r:embed="rId3" cstate="print">
            <a:clrChange>
              <a:clrFrom>
                <a:srgbClr val="BFBFBF"/>
              </a:clrFrom>
              <a:clrTo>
                <a:srgbClr val="BFBFBF">
                  <a:alpha val="0"/>
                </a:srgbClr>
              </a:clrTo>
            </a:clrChange>
            <a:biLevel thresh="75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304798" y="6276823"/>
            <a:ext cx="1371602" cy="5337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 name="Picture 18"/>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21307301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500856"/>
            <a:ext cx="8229600" cy="674688"/>
          </a:xfrm>
          <a:ln>
            <a:solidFill>
              <a:schemeClr val="accent1"/>
            </a:solidFill>
          </a:ln>
        </p:spPr>
        <p:txBody>
          <a:bodyPr lIns="274320" anchor="ctr">
            <a:noAutofit/>
          </a:bodyPr>
          <a:lstStyle>
            <a:lvl1pPr algn="r">
              <a:buNone/>
              <a:defRPr sz="4400" b="0">
                <a:solidFill>
                  <a:schemeClr val="tx1"/>
                </a:solidFill>
              </a:defRPr>
            </a:lvl1pPr>
          </a:lstStyle>
          <a:p>
            <a:r>
              <a:rPr kumimoji="0" lang="en-US" dirty="0"/>
              <a:t>Click to edit Master title style</a:t>
            </a:r>
          </a:p>
        </p:txBody>
      </p:sp>
      <p:sp>
        <p:nvSpPr>
          <p:cNvPr id="3" name="Picture Placeholder 2"/>
          <p:cNvSpPr>
            <a:spLocks noGrp="1"/>
          </p:cNvSpPr>
          <p:nvPr>
            <p:ph type="pic" idx="1"/>
          </p:nvPr>
        </p:nvSpPr>
        <p:spPr>
          <a:xfrm>
            <a:off x="457200" y="1905000"/>
            <a:ext cx="8229600" cy="4270248"/>
          </a:xfrm>
          <a:solidFill>
            <a:schemeClr val="tx1">
              <a:shade val="50000"/>
            </a:schemeClr>
          </a:solidFill>
          <a:ln>
            <a:noFill/>
          </a:ln>
          <a:effectLst/>
        </p:spPr>
        <p:txBody>
          <a:bodyPr/>
          <a:lstStyle>
            <a:lvl1pPr marL="0" indent="0">
              <a:spcBef>
                <a:spcPts val="600"/>
              </a:spcBef>
              <a:buNone/>
              <a:defRPr sz="3200"/>
            </a:lvl1pPr>
          </a:lstStyle>
          <a:p>
            <a:r>
              <a:rPr kumimoji="0" lang="en-US"/>
              <a:t>Click icon to add picture</a:t>
            </a:r>
            <a:endParaRPr kumimoji="0" lang="en-US" dirty="0"/>
          </a:p>
        </p:txBody>
      </p:sp>
      <p:sp>
        <p:nvSpPr>
          <p:cNvPr id="4" name="Text Placeholder 3"/>
          <p:cNvSpPr>
            <a:spLocks noGrp="1"/>
          </p:cNvSpPr>
          <p:nvPr>
            <p:ph type="body" sz="half" idx="2"/>
          </p:nvPr>
        </p:nvSpPr>
        <p:spPr>
          <a:xfrm>
            <a:off x="457200" y="1219200"/>
            <a:ext cx="8229600" cy="533400"/>
          </a:xfrm>
        </p:spPr>
        <p:txBody>
          <a:bodyPr anchor="ctr" anchorCtr="0">
            <a:noAutofit/>
          </a:bodyPr>
          <a:lstStyle>
            <a:lvl1pPr marL="0" indent="0" algn="l">
              <a:buFontTx/>
              <a:buNone/>
              <a:defRPr sz="3200">
                <a:solidFill>
                  <a:schemeClr val="bg1"/>
                </a:solidFill>
              </a:defRPr>
            </a:lvl1pPr>
            <a:lvl2pPr>
              <a:defRPr sz="1200"/>
            </a:lvl2pPr>
            <a:lvl3pPr>
              <a:defRPr sz="1000"/>
            </a:lvl3pPr>
            <a:lvl4pPr>
              <a:defRPr sz="900"/>
            </a:lvl4pPr>
            <a:lvl5pPr>
              <a:defRPr sz="900"/>
            </a:lvl5pPr>
          </a:lstStyle>
          <a:p>
            <a:pPr lvl="0" eaLnBrk="1" latinLnBrk="0" hangingPunct="1"/>
            <a:r>
              <a:rPr kumimoji="0" lang="en-US" dirty="0"/>
              <a:t>Click to edit Master text styles</a:t>
            </a:r>
          </a:p>
        </p:txBody>
      </p:sp>
      <p:sp>
        <p:nvSpPr>
          <p:cNvPr id="10" name="Rectangle 9"/>
          <p:cNvSpPr/>
          <p:nvPr/>
        </p:nvSpPr>
        <p:spPr>
          <a:xfrm>
            <a:off x="457200" y="500856"/>
            <a:ext cx="182880" cy="685800"/>
          </a:xfrm>
          <a:prstGeom prst="rect">
            <a:avLst/>
          </a:prstGeom>
          <a:solidFill>
            <a:srgbClr val="B1D45A"/>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pPr>
            <a:endParaRPr lang="en-US">
              <a:solidFill>
                <a:prstClr val="white"/>
              </a:solidFill>
            </a:endParaRPr>
          </a:p>
        </p:txBody>
      </p:sp>
      <p:pic>
        <p:nvPicPr>
          <p:cNvPr id="16"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03490" y="6291778"/>
            <a:ext cx="8205387"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2"/>
          <p:cNvPicPr>
            <a:picLocks noChangeAspect="1" noChangeArrowheads="1"/>
          </p:cNvPicPr>
          <p:nvPr userDrawn="1"/>
        </p:nvPicPr>
        <p:blipFill>
          <a:blip r:embed="rId3" cstate="print">
            <a:clrChange>
              <a:clrFrom>
                <a:srgbClr val="BFBFBF"/>
              </a:clrFrom>
              <a:clrTo>
                <a:srgbClr val="BFBFBF">
                  <a:alpha val="0"/>
                </a:srgbClr>
              </a:clrTo>
            </a:clrChange>
            <a:biLevel thresh="75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304798" y="6276823"/>
            <a:ext cx="1371602" cy="5337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 name="Picture 17"/>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191040419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34407144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914400" y="274638"/>
            <a:ext cx="5562600" cy="5851525"/>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9" name="Straight Connector 8"/>
          <p:cNvSpPr>
            <a:spLocks noChangeShapeType="1"/>
          </p:cNvSpPr>
          <p:nvPr/>
        </p:nvSpPr>
        <p:spPr bwMode="auto">
          <a:xfrm rot="5400000">
            <a:off x="3629607" y="3201952"/>
            <a:ext cx="585216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pPr eaLnBrk="1" fontAlgn="auto" hangingPunct="1">
              <a:spcBef>
                <a:spcPts val="0"/>
              </a:spcBef>
              <a:spcAft>
                <a:spcPts val="0"/>
              </a:spcAft>
            </a:pPr>
            <a:endParaRPr lang="en-US">
              <a:solidFill>
                <a:prstClr val="black"/>
              </a:solidFill>
              <a:latin typeface="Gill Sans MT"/>
            </a:endParaRPr>
          </a:p>
        </p:txBody>
      </p:sp>
      <p:pic>
        <p:nvPicPr>
          <p:cNvPr id="16"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rot="5400000">
            <a:off x="-2417348" y="2963339"/>
            <a:ext cx="5853141"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2"/>
          <p:cNvPicPr>
            <a:picLocks noChangeAspect="1" noChangeArrowheads="1"/>
          </p:cNvPicPr>
          <p:nvPr userDrawn="1"/>
        </p:nvPicPr>
        <p:blipFill>
          <a:blip r:embed="rId3" cstate="print">
            <a:clrChange>
              <a:clrFrom>
                <a:srgbClr val="BFBFBF"/>
              </a:clrFrom>
              <a:clrTo>
                <a:srgbClr val="BFBFBF">
                  <a:alpha val="0"/>
                </a:srgbClr>
              </a:clrTo>
            </a:clrChange>
            <a:biLevel thresh="75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rot="5400000">
            <a:off x="-190350" y="495150"/>
            <a:ext cx="1371602" cy="5337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 name="Picture 17"/>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rot="5400000">
            <a:off x="-512698" y="4961024"/>
            <a:ext cx="2212848" cy="672800"/>
          </a:xfrm>
          <a:prstGeom prst="rect">
            <a:avLst/>
          </a:prstGeom>
        </p:spPr>
      </p:pic>
    </p:spTree>
    <p:extLst>
      <p:ext uri="{BB962C8B-B14F-4D97-AF65-F5344CB8AC3E}">
        <p14:creationId xmlns:p14="http://schemas.microsoft.com/office/powerpoint/2010/main" val="20698415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type="objAndTx">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39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648200" y="1600200"/>
            <a:ext cx="4038600" cy="45339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18"/>
          <p:cNvSpPr>
            <a:spLocks noGrp="1" noChangeArrowheads="1"/>
          </p:cNvSpPr>
          <p:nvPr>
            <p:ph type="sldNum" sz="quarter" idx="10"/>
          </p:nvPr>
        </p:nvSpPr>
        <p:spPr>
          <a:xfrm>
            <a:off x="6251448" y="6556248"/>
            <a:ext cx="588336" cy="228600"/>
          </a:xfrm>
          <a:prstGeom prst="rect">
            <a:avLst/>
          </a:prstGeom>
        </p:spPr>
        <p:txBody>
          <a:bodyPr/>
          <a:lstStyle>
            <a:lvl1pPr>
              <a:defRPr/>
            </a:lvl1pPr>
          </a:lstStyle>
          <a:p>
            <a:pPr>
              <a:defRPr/>
            </a:pPr>
            <a:fld id="{AE7B05DB-FC04-4768-9B1A-64CA06E6BA5A}" type="slidenum">
              <a:rPr lang="en-US"/>
              <a:pPr>
                <a:defRPr/>
              </a:pPr>
              <a:t>‹#›</a:t>
            </a:fld>
            <a:endParaRPr lang="en-US"/>
          </a:p>
        </p:txBody>
      </p:sp>
      <p:sp>
        <p:nvSpPr>
          <p:cNvPr id="6" name="Rectangle 219"/>
          <p:cNvSpPr>
            <a:spLocks noGrp="1" noChangeArrowheads="1"/>
          </p:cNvSpPr>
          <p:nvPr>
            <p:ph type="dt" sz="half" idx="11"/>
          </p:nvPr>
        </p:nvSpPr>
        <p:spPr>
          <a:xfrm>
            <a:off x="457200" y="6243638"/>
            <a:ext cx="2133600" cy="457200"/>
          </a:xfrm>
          <a:prstGeom prst="rect">
            <a:avLst/>
          </a:prstGeom>
        </p:spPr>
        <p:txBody>
          <a:bodyPr/>
          <a:lstStyle>
            <a:lvl1pPr>
              <a:defRPr>
                <a:latin typeface="Arial" charset="0"/>
              </a:defRPr>
            </a:lvl1pPr>
          </a:lstStyle>
          <a:p>
            <a:pPr>
              <a:defRPr/>
            </a:pPr>
            <a:endParaRPr lang="en-US"/>
          </a:p>
        </p:txBody>
      </p:sp>
    </p:spTree>
    <p:extLst>
      <p:ext uri="{BB962C8B-B14F-4D97-AF65-F5344CB8AC3E}">
        <p14:creationId xmlns:p14="http://schemas.microsoft.com/office/powerpoint/2010/main" val="767911261"/>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5613" y="273050"/>
            <a:ext cx="8226425" cy="1143000"/>
          </a:xfrm>
        </p:spPr>
        <p:txBody>
          <a:bodyPr/>
          <a:lstStyle/>
          <a:p>
            <a:r>
              <a:rPr lang="en-US"/>
              <a:t>Click to edit Master title style</a:t>
            </a:r>
          </a:p>
        </p:txBody>
      </p:sp>
      <p:sp>
        <p:nvSpPr>
          <p:cNvPr id="3" name="Content Placeholder 2"/>
          <p:cNvSpPr>
            <a:spLocks noGrp="1"/>
          </p:cNvSpPr>
          <p:nvPr>
            <p:ph sz="half" idx="1"/>
          </p:nvPr>
        </p:nvSpPr>
        <p:spPr>
          <a:xfrm>
            <a:off x="455613" y="1598613"/>
            <a:ext cx="4037012" cy="44973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5025" y="1598613"/>
            <a:ext cx="4037013" cy="217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5025" y="3922713"/>
            <a:ext cx="4037013" cy="21732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70"/>
          <p:cNvSpPr>
            <a:spLocks noGrp="1" noChangeArrowheads="1"/>
          </p:cNvSpPr>
          <p:nvPr>
            <p:ph type="sldNum" sz="quarter" idx="10"/>
          </p:nvPr>
        </p:nvSpPr>
        <p:spPr>
          <a:xfrm>
            <a:off x="6251448" y="6556248"/>
            <a:ext cx="588336" cy="228600"/>
          </a:xfrm>
          <a:prstGeom prst="rect">
            <a:avLst/>
          </a:prstGeom>
          <a:ln/>
        </p:spPr>
        <p:txBody>
          <a:bodyPr/>
          <a:lstStyle>
            <a:lvl1pPr>
              <a:defRPr/>
            </a:lvl1pPr>
          </a:lstStyle>
          <a:p>
            <a:pPr>
              <a:defRPr/>
            </a:pPr>
            <a:fld id="{CBE6F69D-EC7C-4158-B48B-7F1BD0375DFA}" type="slidenum">
              <a:rPr lang="en-US"/>
              <a:pPr>
                <a:defRPr/>
              </a:pPr>
              <a:t>‹#›</a:t>
            </a:fld>
            <a:endParaRPr lang="en-US"/>
          </a:p>
        </p:txBody>
      </p:sp>
    </p:spTree>
    <p:extLst>
      <p:ext uri="{BB962C8B-B14F-4D97-AF65-F5344CB8AC3E}">
        <p14:creationId xmlns:p14="http://schemas.microsoft.com/office/powerpoint/2010/main" val="1039616261"/>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5613" y="273050"/>
            <a:ext cx="8226425" cy="1143000"/>
          </a:xfrm>
        </p:spPr>
        <p:txBody>
          <a:bodyPr/>
          <a:lstStyle/>
          <a:p>
            <a:r>
              <a:rPr lang="en-US"/>
              <a:t>Click to edit Master title style</a:t>
            </a:r>
          </a:p>
        </p:txBody>
      </p:sp>
      <p:sp>
        <p:nvSpPr>
          <p:cNvPr id="3" name="Text Placeholder 2"/>
          <p:cNvSpPr>
            <a:spLocks noGrp="1"/>
          </p:cNvSpPr>
          <p:nvPr>
            <p:ph type="body" sz="half" idx="1"/>
          </p:nvPr>
        </p:nvSpPr>
        <p:spPr>
          <a:xfrm>
            <a:off x="455613" y="1598613"/>
            <a:ext cx="4037012" cy="44973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5025" y="1598613"/>
            <a:ext cx="4037013" cy="217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5025" y="3922713"/>
            <a:ext cx="4037013" cy="21732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70"/>
          <p:cNvSpPr>
            <a:spLocks noGrp="1" noChangeArrowheads="1"/>
          </p:cNvSpPr>
          <p:nvPr>
            <p:ph type="sldNum" sz="quarter" idx="10"/>
          </p:nvPr>
        </p:nvSpPr>
        <p:spPr>
          <a:xfrm>
            <a:off x="6251448" y="6556248"/>
            <a:ext cx="588336" cy="228600"/>
          </a:xfrm>
          <a:prstGeom prst="rect">
            <a:avLst/>
          </a:prstGeom>
          <a:ln/>
        </p:spPr>
        <p:txBody>
          <a:bodyPr/>
          <a:lstStyle>
            <a:lvl1pPr>
              <a:defRPr/>
            </a:lvl1pPr>
          </a:lstStyle>
          <a:p>
            <a:pPr>
              <a:defRPr/>
            </a:pPr>
            <a:fld id="{BD444616-E14A-46A0-A6D3-6E66F6B1A6DF}" type="slidenum">
              <a:rPr lang="en-US"/>
              <a:pPr>
                <a:defRPr/>
              </a:pPr>
              <a:t>‹#›</a:t>
            </a:fld>
            <a:endParaRPr lang="en-US"/>
          </a:p>
        </p:txBody>
      </p:sp>
    </p:spTree>
    <p:extLst>
      <p:ext uri="{BB962C8B-B14F-4D97-AF65-F5344CB8AC3E}">
        <p14:creationId xmlns:p14="http://schemas.microsoft.com/office/powerpoint/2010/main" val="3905604134"/>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838200" y="3048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914400" y="1752600"/>
            <a:ext cx="3810000" cy="4800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876800" y="1752600"/>
            <a:ext cx="3810000" cy="4800600"/>
          </a:xfrm>
        </p:spPr>
        <p:txBody>
          <a:bodyPr/>
          <a:lstStyle/>
          <a:p>
            <a:pPr lvl="0"/>
            <a:r>
              <a:rPr lang="en-US" noProof="0"/>
              <a:t>Click icon to add clip art</a:t>
            </a:r>
          </a:p>
        </p:txBody>
      </p:sp>
    </p:spTree>
    <p:extLst>
      <p:ext uri="{BB962C8B-B14F-4D97-AF65-F5344CB8AC3E}">
        <p14:creationId xmlns:p14="http://schemas.microsoft.com/office/powerpoint/2010/main" val="381295340"/>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5613" y="273050"/>
            <a:ext cx="8226425" cy="1143000"/>
          </a:xfrm>
        </p:spPr>
        <p:txBody>
          <a:bodyPr/>
          <a:lstStyle/>
          <a:p>
            <a:r>
              <a:rPr lang="en-US"/>
              <a:t>Click to edit Master title style</a:t>
            </a:r>
          </a:p>
        </p:txBody>
      </p:sp>
      <p:sp>
        <p:nvSpPr>
          <p:cNvPr id="3" name="Content Placeholder 2"/>
          <p:cNvSpPr>
            <a:spLocks noGrp="1"/>
          </p:cNvSpPr>
          <p:nvPr>
            <p:ph sz="quarter" idx="1"/>
          </p:nvPr>
        </p:nvSpPr>
        <p:spPr>
          <a:xfrm>
            <a:off x="455613" y="1598613"/>
            <a:ext cx="4037012" cy="217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5025" y="1598613"/>
            <a:ext cx="4037013" cy="217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55613" y="3922713"/>
            <a:ext cx="4037012" cy="21732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5025" y="3922713"/>
            <a:ext cx="4037013" cy="21732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70"/>
          <p:cNvSpPr>
            <a:spLocks noGrp="1" noChangeArrowheads="1"/>
          </p:cNvSpPr>
          <p:nvPr>
            <p:ph type="sldNum" sz="quarter" idx="10"/>
          </p:nvPr>
        </p:nvSpPr>
        <p:spPr>
          <a:xfrm>
            <a:off x="6553200" y="6242050"/>
            <a:ext cx="2130425" cy="474663"/>
          </a:xfrm>
          <a:prstGeom prst="rect">
            <a:avLst/>
          </a:prstGeom>
        </p:spPr>
        <p:txBody>
          <a:bodyPr/>
          <a:lstStyle>
            <a:lvl1pPr>
              <a:defRPr/>
            </a:lvl1pPr>
          </a:lstStyle>
          <a:p>
            <a:pPr>
              <a:defRPr/>
            </a:pPr>
            <a:fld id="{194AD6B3-B1B7-49E5-B823-7FEAA2E29BEA}" type="slidenum">
              <a:rPr lang="en-US"/>
              <a:pPr>
                <a:defRPr/>
              </a:pPr>
              <a:t>‹#›</a:t>
            </a:fld>
            <a:endParaRPr lang="en-US"/>
          </a:p>
        </p:txBody>
      </p:sp>
    </p:spTree>
    <p:extLst>
      <p:ext uri="{BB962C8B-B14F-4D97-AF65-F5344CB8AC3E}">
        <p14:creationId xmlns:p14="http://schemas.microsoft.com/office/powerpoint/2010/main" val="259186241"/>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showMasterSp="0" type="txAndMedia">
  <p:cSld name="Title, Text and Media Clip">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339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Media Placeholder 3"/>
          <p:cNvSpPr>
            <a:spLocks noGrp="1"/>
          </p:cNvSpPr>
          <p:nvPr>
            <p:ph type="media" sz="half" idx="2"/>
          </p:nvPr>
        </p:nvSpPr>
        <p:spPr>
          <a:xfrm>
            <a:off x="4648200" y="1600200"/>
            <a:ext cx="4038600" cy="4533900"/>
          </a:xfrm>
        </p:spPr>
        <p:txBody>
          <a:bodyPr/>
          <a:lstStyle/>
          <a:p>
            <a:pPr lvl="0"/>
            <a:endParaRPr lang="en-US" noProof="0"/>
          </a:p>
        </p:txBody>
      </p:sp>
      <p:sp>
        <p:nvSpPr>
          <p:cNvPr id="5" name="Rectangle 218"/>
          <p:cNvSpPr>
            <a:spLocks noGrp="1" noChangeArrowheads="1"/>
          </p:cNvSpPr>
          <p:nvPr>
            <p:ph type="sldNum" sz="quarter" idx="10"/>
          </p:nvPr>
        </p:nvSpPr>
        <p:spPr>
          <a:xfrm>
            <a:off x="6251448" y="6556248"/>
            <a:ext cx="588336" cy="228600"/>
          </a:xfrm>
          <a:prstGeom prst="rect">
            <a:avLst/>
          </a:prstGeom>
        </p:spPr>
        <p:txBody>
          <a:bodyPr/>
          <a:lstStyle>
            <a:lvl1pPr>
              <a:defRPr/>
            </a:lvl1pPr>
          </a:lstStyle>
          <a:p>
            <a:pPr>
              <a:defRPr/>
            </a:pPr>
            <a:fld id="{D37BA7FA-DEB3-4EB5-A868-60568F930B69}" type="slidenum">
              <a:rPr lang="en-US"/>
              <a:pPr>
                <a:defRPr/>
              </a:pPr>
              <a:t>‹#›</a:t>
            </a:fld>
            <a:endParaRPr lang="en-US"/>
          </a:p>
        </p:txBody>
      </p:sp>
      <p:sp>
        <p:nvSpPr>
          <p:cNvPr id="6" name="Rectangle 219"/>
          <p:cNvSpPr>
            <a:spLocks noGrp="1" noChangeArrowheads="1"/>
          </p:cNvSpPr>
          <p:nvPr>
            <p:ph type="dt" sz="half" idx="11"/>
          </p:nvPr>
        </p:nvSpPr>
        <p:spPr>
          <a:xfrm>
            <a:off x="457200" y="6243638"/>
            <a:ext cx="2133600" cy="457200"/>
          </a:xfrm>
          <a:prstGeom prst="rect">
            <a:avLst/>
          </a:prstGeom>
        </p:spPr>
        <p:txBody>
          <a:bodyPr/>
          <a:lstStyle>
            <a:lvl1pPr>
              <a:defRPr>
                <a:latin typeface="Arial" charset="0"/>
              </a:defRPr>
            </a:lvl1pPr>
          </a:lstStyle>
          <a:p>
            <a:pPr>
              <a:defRPr/>
            </a:pPr>
            <a:endParaRPr lang="en-US"/>
          </a:p>
        </p:txBody>
      </p:sp>
    </p:spTree>
    <p:extLst>
      <p:ext uri="{BB962C8B-B14F-4D97-AF65-F5344CB8AC3E}">
        <p14:creationId xmlns:p14="http://schemas.microsoft.com/office/powerpoint/2010/main" val="33720329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slideLayout" Target="../slideLayouts/slideLayout29.xml"/><Relationship Id="rId18" Type="http://schemas.openxmlformats.org/officeDocument/2006/relationships/slideLayout" Target="../slideLayouts/slideLayout34.xml"/><Relationship Id="rId3" Type="http://schemas.openxmlformats.org/officeDocument/2006/relationships/slideLayout" Target="../slideLayouts/slideLayout19.xml"/><Relationship Id="rId21" Type="http://schemas.openxmlformats.org/officeDocument/2006/relationships/theme" Target="../theme/theme2.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17" Type="http://schemas.openxmlformats.org/officeDocument/2006/relationships/slideLayout" Target="../slideLayouts/slideLayout33.xml"/><Relationship Id="rId2" Type="http://schemas.openxmlformats.org/officeDocument/2006/relationships/slideLayout" Target="../slideLayouts/slideLayout18.xml"/><Relationship Id="rId16" Type="http://schemas.openxmlformats.org/officeDocument/2006/relationships/slideLayout" Target="../slideLayouts/slideLayout32.xml"/><Relationship Id="rId20" Type="http://schemas.openxmlformats.org/officeDocument/2006/relationships/slideLayout" Target="../slideLayouts/slideLayout36.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5" Type="http://schemas.openxmlformats.org/officeDocument/2006/relationships/slideLayout" Target="../slideLayouts/slideLayout31.xml"/><Relationship Id="rId10" Type="http://schemas.openxmlformats.org/officeDocument/2006/relationships/slideLayout" Target="../slideLayouts/slideLayout26.xml"/><Relationship Id="rId19" Type="http://schemas.openxmlformats.org/officeDocument/2006/relationships/slideLayout" Target="../slideLayouts/slideLayout35.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slideLayout" Target="../slideLayouts/slideLayout3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slideLayout" Target="../slideLayouts/slideLayout49.xml"/><Relationship Id="rId18" Type="http://schemas.openxmlformats.org/officeDocument/2006/relationships/theme" Target="../theme/theme3.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17" Type="http://schemas.openxmlformats.org/officeDocument/2006/relationships/slideLayout" Target="../slideLayouts/slideLayout53.xml"/><Relationship Id="rId2" Type="http://schemas.openxmlformats.org/officeDocument/2006/relationships/slideLayout" Target="../slideLayouts/slideLayout38.xml"/><Relationship Id="rId16" Type="http://schemas.openxmlformats.org/officeDocument/2006/relationships/slideLayout" Target="../slideLayouts/slideLayout52.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5" Type="http://schemas.openxmlformats.org/officeDocument/2006/relationships/slideLayout" Target="../slideLayouts/slideLayout51.xml"/><Relationship Id="rId10" Type="http://schemas.openxmlformats.org/officeDocument/2006/relationships/slideLayout" Target="../slideLayouts/slideLayout46.xml"/><Relationship Id="rId19" Type="http://schemas.openxmlformats.org/officeDocument/2006/relationships/image" Target="../media/image7.png"/><Relationship Id="rId4" Type="http://schemas.openxmlformats.org/officeDocument/2006/relationships/slideLayout" Target="../slideLayouts/slideLayout40.xml"/><Relationship Id="rId9" Type="http://schemas.openxmlformats.org/officeDocument/2006/relationships/slideLayout" Target="../slideLayouts/slideLayout45.xml"/><Relationship Id="rId14" Type="http://schemas.openxmlformats.org/officeDocument/2006/relationships/slideLayout" Target="../slideLayouts/slideLayout5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1.xml"/><Relationship Id="rId13" Type="http://schemas.openxmlformats.org/officeDocument/2006/relationships/theme" Target="../theme/theme4.xml"/><Relationship Id="rId3" Type="http://schemas.openxmlformats.org/officeDocument/2006/relationships/slideLayout" Target="../slideLayouts/slideLayout56.xml"/><Relationship Id="rId7" Type="http://schemas.openxmlformats.org/officeDocument/2006/relationships/slideLayout" Target="../slideLayouts/slideLayout60.xml"/><Relationship Id="rId12" Type="http://schemas.openxmlformats.org/officeDocument/2006/relationships/slideLayout" Target="../slideLayouts/slideLayout65.xml"/><Relationship Id="rId2" Type="http://schemas.openxmlformats.org/officeDocument/2006/relationships/slideLayout" Target="../slideLayouts/slideLayout55.xml"/><Relationship Id="rId1" Type="http://schemas.openxmlformats.org/officeDocument/2006/relationships/slideLayout" Target="../slideLayouts/slideLayout54.xml"/><Relationship Id="rId6" Type="http://schemas.openxmlformats.org/officeDocument/2006/relationships/slideLayout" Target="../slideLayouts/slideLayout59.xml"/><Relationship Id="rId11" Type="http://schemas.openxmlformats.org/officeDocument/2006/relationships/slideLayout" Target="../slideLayouts/slideLayout64.xml"/><Relationship Id="rId5" Type="http://schemas.openxmlformats.org/officeDocument/2006/relationships/slideLayout" Target="../slideLayouts/slideLayout58.xml"/><Relationship Id="rId10" Type="http://schemas.openxmlformats.org/officeDocument/2006/relationships/slideLayout" Target="../slideLayouts/slideLayout63.xml"/><Relationship Id="rId4" Type="http://schemas.openxmlformats.org/officeDocument/2006/relationships/slideLayout" Target="../slideLayouts/slideLayout57.xml"/><Relationship Id="rId9" Type="http://schemas.openxmlformats.org/officeDocument/2006/relationships/slideLayout" Target="../slideLayouts/slideLayout62.xml"/><Relationship Id="rId14" Type="http://schemas.openxmlformats.org/officeDocument/2006/relationships/image" Target="../media/image7.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73.xml"/><Relationship Id="rId13" Type="http://schemas.openxmlformats.org/officeDocument/2006/relationships/slideLayout" Target="../slideLayouts/slideLayout78.xml"/><Relationship Id="rId18" Type="http://schemas.openxmlformats.org/officeDocument/2006/relationships/theme" Target="../theme/theme5.xml"/><Relationship Id="rId3" Type="http://schemas.openxmlformats.org/officeDocument/2006/relationships/slideLayout" Target="../slideLayouts/slideLayout68.xml"/><Relationship Id="rId7" Type="http://schemas.openxmlformats.org/officeDocument/2006/relationships/slideLayout" Target="../slideLayouts/slideLayout72.xml"/><Relationship Id="rId12" Type="http://schemas.openxmlformats.org/officeDocument/2006/relationships/slideLayout" Target="../slideLayouts/slideLayout77.xml"/><Relationship Id="rId17" Type="http://schemas.openxmlformats.org/officeDocument/2006/relationships/slideLayout" Target="../slideLayouts/slideLayout82.xml"/><Relationship Id="rId2" Type="http://schemas.openxmlformats.org/officeDocument/2006/relationships/slideLayout" Target="../slideLayouts/slideLayout67.xml"/><Relationship Id="rId16" Type="http://schemas.openxmlformats.org/officeDocument/2006/relationships/slideLayout" Target="../slideLayouts/slideLayout81.xml"/><Relationship Id="rId1" Type="http://schemas.openxmlformats.org/officeDocument/2006/relationships/slideLayout" Target="../slideLayouts/slideLayout66.xml"/><Relationship Id="rId6" Type="http://schemas.openxmlformats.org/officeDocument/2006/relationships/slideLayout" Target="../slideLayouts/slideLayout71.xml"/><Relationship Id="rId11" Type="http://schemas.openxmlformats.org/officeDocument/2006/relationships/slideLayout" Target="../slideLayouts/slideLayout76.xml"/><Relationship Id="rId5" Type="http://schemas.openxmlformats.org/officeDocument/2006/relationships/slideLayout" Target="../slideLayouts/slideLayout70.xml"/><Relationship Id="rId15" Type="http://schemas.openxmlformats.org/officeDocument/2006/relationships/slideLayout" Target="../slideLayouts/slideLayout80.xml"/><Relationship Id="rId10" Type="http://schemas.openxmlformats.org/officeDocument/2006/relationships/slideLayout" Target="../slideLayouts/slideLayout75.xml"/><Relationship Id="rId4" Type="http://schemas.openxmlformats.org/officeDocument/2006/relationships/slideLayout" Target="../slideLayouts/slideLayout69.xml"/><Relationship Id="rId9" Type="http://schemas.openxmlformats.org/officeDocument/2006/relationships/slideLayout" Target="../slideLayouts/slideLayout74.xml"/><Relationship Id="rId14" Type="http://schemas.openxmlformats.org/officeDocument/2006/relationships/slideLayout" Target="../slideLayouts/slideLayout79.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90.xml"/><Relationship Id="rId13" Type="http://schemas.openxmlformats.org/officeDocument/2006/relationships/slideLayout" Target="../slideLayouts/slideLayout95.xml"/><Relationship Id="rId18" Type="http://schemas.openxmlformats.org/officeDocument/2006/relationships/slideLayout" Target="../slideLayouts/slideLayout100.xml"/><Relationship Id="rId3" Type="http://schemas.openxmlformats.org/officeDocument/2006/relationships/slideLayout" Target="../slideLayouts/slideLayout85.xml"/><Relationship Id="rId21" Type="http://schemas.openxmlformats.org/officeDocument/2006/relationships/theme" Target="../theme/theme6.xml"/><Relationship Id="rId7" Type="http://schemas.openxmlformats.org/officeDocument/2006/relationships/slideLayout" Target="../slideLayouts/slideLayout89.xml"/><Relationship Id="rId12" Type="http://schemas.openxmlformats.org/officeDocument/2006/relationships/slideLayout" Target="../slideLayouts/slideLayout94.xml"/><Relationship Id="rId17" Type="http://schemas.openxmlformats.org/officeDocument/2006/relationships/slideLayout" Target="../slideLayouts/slideLayout99.xml"/><Relationship Id="rId2" Type="http://schemas.openxmlformats.org/officeDocument/2006/relationships/slideLayout" Target="../slideLayouts/slideLayout84.xml"/><Relationship Id="rId16" Type="http://schemas.openxmlformats.org/officeDocument/2006/relationships/slideLayout" Target="../slideLayouts/slideLayout98.xml"/><Relationship Id="rId20" Type="http://schemas.openxmlformats.org/officeDocument/2006/relationships/slideLayout" Target="../slideLayouts/slideLayout102.xml"/><Relationship Id="rId1" Type="http://schemas.openxmlformats.org/officeDocument/2006/relationships/slideLayout" Target="../slideLayouts/slideLayout83.xml"/><Relationship Id="rId6" Type="http://schemas.openxmlformats.org/officeDocument/2006/relationships/slideLayout" Target="../slideLayouts/slideLayout88.xml"/><Relationship Id="rId11" Type="http://schemas.openxmlformats.org/officeDocument/2006/relationships/slideLayout" Target="../slideLayouts/slideLayout93.xml"/><Relationship Id="rId5" Type="http://schemas.openxmlformats.org/officeDocument/2006/relationships/slideLayout" Target="../slideLayouts/slideLayout87.xml"/><Relationship Id="rId15" Type="http://schemas.openxmlformats.org/officeDocument/2006/relationships/slideLayout" Target="../slideLayouts/slideLayout97.xml"/><Relationship Id="rId10" Type="http://schemas.openxmlformats.org/officeDocument/2006/relationships/slideLayout" Target="../slideLayouts/slideLayout92.xml"/><Relationship Id="rId19" Type="http://schemas.openxmlformats.org/officeDocument/2006/relationships/slideLayout" Target="../slideLayouts/slideLayout101.xml"/><Relationship Id="rId4" Type="http://schemas.openxmlformats.org/officeDocument/2006/relationships/slideLayout" Target="../slideLayouts/slideLayout86.xml"/><Relationship Id="rId9" Type="http://schemas.openxmlformats.org/officeDocument/2006/relationships/slideLayout" Target="../slideLayouts/slideLayout91.xml"/><Relationship Id="rId14" Type="http://schemas.openxmlformats.org/officeDocument/2006/relationships/slideLayout" Target="../slideLayouts/slideLayout9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457200" y="152400"/>
            <a:ext cx="8229600" cy="990600"/>
          </a:xfrm>
          <a:prstGeom prst="rect">
            <a:avLst/>
          </a:prstGeom>
          <a:solidFill>
            <a:srgbClr val="5E3886"/>
          </a:solidFill>
        </p:spPr>
        <p:txBody>
          <a:bodyPr vert="horz" anchor="b" anchorCtr="0">
            <a:normAutofit/>
          </a:bodyPr>
          <a:lstStyle/>
          <a:p>
            <a:r>
              <a:rPr kumimoji="0" lang="en-US" dirty="0"/>
              <a:t>Click to edit Master title style</a:t>
            </a:r>
          </a:p>
        </p:txBody>
      </p:sp>
      <p:sp>
        <p:nvSpPr>
          <p:cNvPr id="13" name="Text Placeholder 12"/>
          <p:cNvSpPr>
            <a:spLocks noGrp="1"/>
          </p:cNvSpPr>
          <p:nvPr>
            <p:ph type="body" idx="1"/>
          </p:nvPr>
        </p:nvSpPr>
        <p:spPr>
          <a:xfrm>
            <a:off x="457200" y="1219200"/>
            <a:ext cx="8229600" cy="4910328"/>
          </a:xfrm>
          <a:prstGeom prst="rect">
            <a:avLst/>
          </a:prstGeom>
        </p:spPr>
        <p:txBody>
          <a:bodyPr vert="horz">
            <a:normAutofit/>
          </a:bodyPr>
          <a:lstStyle/>
          <a:p>
            <a:pPr lvl="0" eaLnBrk="1" latinLnBrk="0" hangingPunct="1"/>
            <a:r>
              <a:rPr kumimoji="0" lang="en-US" dirty="0"/>
              <a:t>Click to edit Master text styles</a:t>
            </a:r>
          </a:p>
          <a:p>
            <a:pPr lvl="1" eaLnBrk="1" latinLnBrk="0" hangingPunct="1"/>
            <a:r>
              <a:rPr kumimoji="0" lang="en-US" dirty="0"/>
              <a:t>Second level</a:t>
            </a:r>
          </a:p>
          <a:p>
            <a:pPr lvl="2" eaLnBrk="1" latinLnBrk="0" hangingPunct="1"/>
            <a:r>
              <a:rPr kumimoji="0" lang="en-US" dirty="0"/>
              <a:t>Third level</a:t>
            </a:r>
          </a:p>
          <a:p>
            <a:pPr lvl="3" eaLnBrk="1" latinLnBrk="0" hangingPunct="1"/>
            <a:r>
              <a:rPr kumimoji="0" lang="en-US" dirty="0"/>
              <a:t>Fourth level</a:t>
            </a:r>
          </a:p>
          <a:p>
            <a:pPr lvl="4" eaLnBrk="1" latinLnBrk="0" hangingPunct="1"/>
            <a:r>
              <a:rPr kumimoji="0" lang="en-US" dirty="0"/>
              <a:t>Fifth level</a:t>
            </a:r>
          </a:p>
        </p:txBody>
      </p:sp>
      <p:sp>
        <p:nvSpPr>
          <p:cNvPr id="29" name="Straight Connector 28"/>
          <p:cNvSpPr>
            <a:spLocks noChangeShapeType="1"/>
          </p:cNvSpPr>
          <p:nvPr/>
        </p:nvSpPr>
        <p:spPr bwMode="auto">
          <a:xfrm>
            <a:off x="457200" y="1143000"/>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68580" tIns="34290" rIns="68580" bIns="34290" anchor="t" compatLnSpc="1"/>
          <a:lstStyle/>
          <a:p>
            <a:endParaRPr kumimoji="0" lang="en-US" sz="1350"/>
          </a:p>
        </p:txBody>
      </p:sp>
    </p:spTree>
    <p:extLst>
      <p:ext uri="{BB962C8B-B14F-4D97-AF65-F5344CB8AC3E}">
        <p14:creationId xmlns:p14="http://schemas.microsoft.com/office/powerpoint/2010/main" val="546489293"/>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93" r:id="rId12"/>
    <p:sldLayoutId id="2147483916" r:id="rId13"/>
    <p:sldLayoutId id="2147483917" r:id="rId14"/>
    <p:sldLayoutId id="2147483925" r:id="rId15"/>
    <p:sldLayoutId id="2147483961" r:id="rId16"/>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rtl="0" eaLnBrk="1" latinLnBrk="0" hangingPunct="1">
        <a:spcBef>
          <a:spcPct val="0"/>
        </a:spcBef>
        <a:buNone/>
        <a:defRPr kumimoji="0" sz="4400" kern="1200">
          <a:solidFill>
            <a:schemeClr val="bg1"/>
          </a:solidFill>
          <a:latin typeface="Calibri" panose="020F0502020204030204" pitchFamily="34" charset="0"/>
          <a:ea typeface="+mj-ea"/>
          <a:cs typeface="+mj-cs"/>
        </a:defRPr>
      </a:lvl1pPr>
    </p:titleStyle>
    <p:bodyStyle>
      <a:lvl1pPr marL="205735" indent="-205735" algn="l" rtl="0" eaLnBrk="1" latinLnBrk="0" hangingPunct="1">
        <a:spcBef>
          <a:spcPts val="450"/>
        </a:spcBef>
        <a:buClr>
          <a:srgbClr val="86AA2C"/>
        </a:buClr>
        <a:buSzPct val="76000"/>
        <a:buFont typeface="Wingdings 3"/>
        <a:buChar char=""/>
        <a:defRPr kumimoji="0" sz="4000" kern="1200">
          <a:solidFill>
            <a:schemeClr val="tx1"/>
          </a:solidFill>
          <a:latin typeface="Calibri" panose="020F0502020204030204" pitchFamily="34" charset="0"/>
          <a:ea typeface="+mn-ea"/>
          <a:cs typeface="+mn-cs"/>
        </a:defRPr>
      </a:lvl1pPr>
      <a:lvl2pPr marL="411470" indent="-205735" algn="l" rtl="0" eaLnBrk="1" latinLnBrk="0" hangingPunct="1">
        <a:spcBef>
          <a:spcPts val="375"/>
        </a:spcBef>
        <a:buClr>
          <a:srgbClr val="86AA2C"/>
        </a:buClr>
        <a:buSzPct val="76000"/>
        <a:buFont typeface="Wingdings 3"/>
        <a:buChar char=""/>
        <a:defRPr kumimoji="0" sz="3200" kern="1200">
          <a:solidFill>
            <a:schemeClr val="tx1"/>
          </a:solidFill>
          <a:latin typeface="Calibri" panose="020F0502020204030204" pitchFamily="34" charset="0"/>
          <a:ea typeface="+mn-ea"/>
          <a:cs typeface="+mn-cs"/>
        </a:defRPr>
      </a:lvl2pPr>
      <a:lvl3pPr marL="617204" indent="-171446" algn="l" rtl="0" eaLnBrk="1" latinLnBrk="0" hangingPunct="1">
        <a:spcBef>
          <a:spcPts val="375"/>
        </a:spcBef>
        <a:buClr>
          <a:srgbClr val="86AA2C"/>
        </a:buClr>
        <a:buSzPct val="76000"/>
        <a:buFont typeface="Wingdings 3"/>
        <a:buChar char=""/>
        <a:defRPr kumimoji="0" sz="2800" kern="1200">
          <a:solidFill>
            <a:schemeClr val="tx1"/>
          </a:solidFill>
          <a:latin typeface="Calibri" panose="020F0502020204030204" pitchFamily="34" charset="0"/>
          <a:ea typeface="+mn-ea"/>
          <a:cs typeface="+mn-cs"/>
        </a:defRPr>
      </a:lvl3pPr>
      <a:lvl4pPr marL="822940" indent="-171446" algn="l" rtl="0" eaLnBrk="1" latinLnBrk="0" hangingPunct="1">
        <a:spcBef>
          <a:spcPts val="300"/>
        </a:spcBef>
        <a:buClr>
          <a:srgbClr val="86AA2C"/>
        </a:buClr>
        <a:buSzPct val="70000"/>
        <a:buFont typeface="Wingdings"/>
        <a:buChar char=""/>
        <a:defRPr kumimoji="0" sz="2000" kern="1200">
          <a:solidFill>
            <a:schemeClr val="tx1"/>
          </a:solidFill>
          <a:latin typeface="Calibri" panose="020F0502020204030204" pitchFamily="34" charset="0"/>
          <a:ea typeface="+mn-ea"/>
          <a:cs typeface="+mn-cs"/>
        </a:defRPr>
      </a:lvl4pPr>
      <a:lvl5pPr marL="1028675" indent="-171446" algn="l" rtl="0" eaLnBrk="1" latinLnBrk="0" hangingPunct="1">
        <a:spcBef>
          <a:spcPts val="225"/>
        </a:spcBef>
        <a:buClr>
          <a:srgbClr val="86AA2C"/>
        </a:buClr>
        <a:buSzPct val="70000"/>
        <a:buFont typeface="Wingdings"/>
        <a:buChar char=""/>
        <a:defRPr kumimoji="0" sz="2000" kern="1200">
          <a:solidFill>
            <a:schemeClr val="tx1"/>
          </a:solidFill>
          <a:latin typeface="Calibri" panose="020F0502020204030204" pitchFamily="34" charset="0"/>
          <a:ea typeface="+mn-ea"/>
          <a:cs typeface="+mn-cs"/>
        </a:defRPr>
      </a:lvl5pPr>
      <a:lvl6pPr marL="1234409" indent="-137156" algn="l" rtl="0" eaLnBrk="1" latinLnBrk="0" hangingPunct="1">
        <a:spcBef>
          <a:spcPts val="225"/>
        </a:spcBef>
        <a:buClr>
          <a:srgbClr val="9FB8CD">
            <a:shade val="75000"/>
          </a:srgbClr>
        </a:buClr>
        <a:buSzPct val="75000"/>
        <a:buFont typeface="Wingdings 3"/>
        <a:buChar char=""/>
        <a:defRPr kumimoji="0" lang="en-US" sz="1200" kern="1200" smtClean="0">
          <a:solidFill>
            <a:schemeClr val="tx1"/>
          </a:solidFill>
          <a:latin typeface="+mn-lt"/>
          <a:ea typeface="+mn-ea"/>
          <a:cs typeface="+mn-cs"/>
        </a:defRPr>
      </a:lvl6pPr>
      <a:lvl7pPr marL="1371566" indent="-137156" algn="l" rtl="0" eaLnBrk="1" latinLnBrk="0" hangingPunct="1">
        <a:spcBef>
          <a:spcPts val="225"/>
        </a:spcBef>
        <a:buClr>
          <a:srgbClr val="727CA3">
            <a:shade val="75000"/>
          </a:srgbClr>
        </a:buClr>
        <a:buSzPct val="75000"/>
        <a:buFont typeface="Wingdings 3"/>
        <a:buChar char=""/>
        <a:defRPr kumimoji="0" lang="en-US" sz="1050" kern="1200" smtClean="0">
          <a:solidFill>
            <a:schemeClr val="tx1"/>
          </a:solidFill>
          <a:latin typeface="+mn-lt"/>
          <a:ea typeface="+mn-ea"/>
          <a:cs typeface="+mn-cs"/>
        </a:defRPr>
      </a:lvl7pPr>
      <a:lvl8pPr marL="1508723" indent="-137156" algn="l" rtl="0" eaLnBrk="1" latinLnBrk="0" hangingPunct="1">
        <a:spcBef>
          <a:spcPts val="225"/>
        </a:spcBef>
        <a:buClr>
          <a:prstClr val="white">
            <a:shade val="50000"/>
          </a:prstClr>
        </a:buClr>
        <a:buSzPct val="75000"/>
        <a:buFont typeface="Wingdings 3"/>
        <a:buChar char=""/>
        <a:defRPr kumimoji="0" lang="en-US" sz="1050" kern="1200" smtClean="0">
          <a:solidFill>
            <a:schemeClr val="tx1"/>
          </a:solidFill>
          <a:latin typeface="+mn-lt"/>
          <a:ea typeface="+mn-ea"/>
          <a:cs typeface="+mn-cs"/>
        </a:defRPr>
      </a:lvl8pPr>
      <a:lvl9pPr marL="1645879" indent="-137156" algn="l" rtl="0" eaLnBrk="1" latinLnBrk="0" hangingPunct="1">
        <a:spcBef>
          <a:spcPts val="225"/>
        </a:spcBef>
        <a:buClr>
          <a:srgbClr val="9FB8CD"/>
        </a:buClr>
        <a:buSzPct val="75000"/>
        <a:buFont typeface="Wingdings 3"/>
        <a:buChar char=""/>
        <a:defRPr kumimoji="0" lang="en-US" sz="900" kern="1200" smtClean="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342892" algn="l" rtl="0" eaLnBrk="1" latinLnBrk="0" hangingPunct="1">
        <a:defRPr kumimoji="0" kern="1200">
          <a:solidFill>
            <a:schemeClr val="tx1"/>
          </a:solidFill>
          <a:latin typeface="+mn-lt"/>
          <a:ea typeface="+mn-ea"/>
          <a:cs typeface="+mn-cs"/>
        </a:defRPr>
      </a:lvl2pPr>
      <a:lvl3pPr marL="685783" algn="l" rtl="0" eaLnBrk="1" latinLnBrk="0" hangingPunct="1">
        <a:defRPr kumimoji="0" kern="1200">
          <a:solidFill>
            <a:schemeClr val="tx1"/>
          </a:solidFill>
          <a:latin typeface="+mn-lt"/>
          <a:ea typeface="+mn-ea"/>
          <a:cs typeface="+mn-cs"/>
        </a:defRPr>
      </a:lvl3pPr>
      <a:lvl4pPr marL="1028675" algn="l" rtl="0" eaLnBrk="1" latinLnBrk="0" hangingPunct="1">
        <a:defRPr kumimoji="0" kern="1200">
          <a:solidFill>
            <a:schemeClr val="tx1"/>
          </a:solidFill>
          <a:latin typeface="+mn-lt"/>
          <a:ea typeface="+mn-ea"/>
          <a:cs typeface="+mn-cs"/>
        </a:defRPr>
      </a:lvl4pPr>
      <a:lvl5pPr marL="1371566" algn="l" rtl="0" eaLnBrk="1" latinLnBrk="0" hangingPunct="1">
        <a:defRPr kumimoji="0" kern="1200">
          <a:solidFill>
            <a:schemeClr val="tx1"/>
          </a:solidFill>
          <a:latin typeface="+mn-lt"/>
          <a:ea typeface="+mn-ea"/>
          <a:cs typeface="+mn-cs"/>
        </a:defRPr>
      </a:lvl5pPr>
      <a:lvl6pPr marL="1714457" algn="l" rtl="0" eaLnBrk="1" latinLnBrk="0" hangingPunct="1">
        <a:defRPr kumimoji="0" kern="1200">
          <a:solidFill>
            <a:schemeClr val="tx1"/>
          </a:solidFill>
          <a:latin typeface="+mn-lt"/>
          <a:ea typeface="+mn-ea"/>
          <a:cs typeface="+mn-cs"/>
        </a:defRPr>
      </a:lvl6pPr>
      <a:lvl7pPr marL="2057348" algn="l" rtl="0" eaLnBrk="1" latinLnBrk="0" hangingPunct="1">
        <a:defRPr kumimoji="0" kern="1200">
          <a:solidFill>
            <a:schemeClr val="tx1"/>
          </a:solidFill>
          <a:latin typeface="+mn-lt"/>
          <a:ea typeface="+mn-ea"/>
          <a:cs typeface="+mn-cs"/>
        </a:defRPr>
      </a:lvl7pPr>
      <a:lvl8pPr marL="2400240" algn="l" rtl="0" eaLnBrk="1" latinLnBrk="0" hangingPunct="1">
        <a:defRPr kumimoji="0" kern="1200">
          <a:solidFill>
            <a:schemeClr val="tx1"/>
          </a:solidFill>
          <a:latin typeface="+mn-lt"/>
          <a:ea typeface="+mn-ea"/>
          <a:cs typeface="+mn-cs"/>
        </a:defRPr>
      </a:lvl8pPr>
      <a:lvl9pPr marL="2743132" algn="l" rtl="0" eaLnBrk="1" latinLnBrk="0" hangingPunct="1">
        <a:defRPr kumimoji="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457200" y="152400"/>
            <a:ext cx="8229600" cy="990600"/>
          </a:xfrm>
          <a:prstGeom prst="rect">
            <a:avLst/>
          </a:prstGeom>
          <a:solidFill>
            <a:srgbClr val="5E3886"/>
          </a:solidFill>
        </p:spPr>
        <p:txBody>
          <a:bodyPr vert="horz" anchor="b" anchorCtr="0">
            <a:normAutofit/>
          </a:bodyPr>
          <a:lstStyle/>
          <a:p>
            <a:r>
              <a:rPr kumimoji="0" lang="en-US" dirty="0"/>
              <a:t>Click to edit Master title style</a:t>
            </a:r>
          </a:p>
        </p:txBody>
      </p:sp>
      <p:sp>
        <p:nvSpPr>
          <p:cNvPr id="13" name="Text Placeholder 12"/>
          <p:cNvSpPr>
            <a:spLocks noGrp="1"/>
          </p:cNvSpPr>
          <p:nvPr>
            <p:ph type="body" idx="1"/>
          </p:nvPr>
        </p:nvSpPr>
        <p:spPr>
          <a:xfrm>
            <a:off x="457200" y="1219200"/>
            <a:ext cx="8229600" cy="4910328"/>
          </a:xfrm>
          <a:prstGeom prst="rect">
            <a:avLst/>
          </a:prstGeom>
        </p:spPr>
        <p:txBody>
          <a:bodyPr vert="horz">
            <a:normAutofit/>
          </a:bodyPr>
          <a:lstStyle/>
          <a:p>
            <a:pPr lvl="0" eaLnBrk="1" latinLnBrk="0" hangingPunct="1"/>
            <a:r>
              <a:rPr kumimoji="0" lang="en-US" dirty="0"/>
              <a:t>Click to edit Master text styles</a:t>
            </a:r>
          </a:p>
          <a:p>
            <a:pPr lvl="1" eaLnBrk="1" latinLnBrk="0" hangingPunct="1"/>
            <a:r>
              <a:rPr kumimoji="0" lang="en-US" dirty="0"/>
              <a:t>Second level</a:t>
            </a:r>
          </a:p>
          <a:p>
            <a:pPr lvl="2" eaLnBrk="1" latinLnBrk="0" hangingPunct="1"/>
            <a:r>
              <a:rPr kumimoji="0" lang="en-US" dirty="0"/>
              <a:t>Third level</a:t>
            </a:r>
          </a:p>
          <a:p>
            <a:pPr lvl="3" eaLnBrk="1" latinLnBrk="0" hangingPunct="1"/>
            <a:r>
              <a:rPr kumimoji="0" lang="en-US" dirty="0"/>
              <a:t>Fourth level</a:t>
            </a:r>
          </a:p>
          <a:p>
            <a:pPr lvl="4" eaLnBrk="1" latinLnBrk="0" hangingPunct="1"/>
            <a:r>
              <a:rPr kumimoji="0" lang="en-US" dirty="0"/>
              <a:t>Fifth level</a:t>
            </a:r>
          </a:p>
        </p:txBody>
      </p:sp>
      <p:sp>
        <p:nvSpPr>
          <p:cNvPr id="29" name="Straight Connector 28"/>
          <p:cNvSpPr>
            <a:spLocks noChangeShapeType="1"/>
          </p:cNvSpPr>
          <p:nvPr/>
        </p:nvSpPr>
        <p:spPr bwMode="auto">
          <a:xfrm>
            <a:off x="457200" y="1143000"/>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spTree>
    <p:extLst>
      <p:ext uri="{BB962C8B-B14F-4D97-AF65-F5344CB8AC3E}">
        <p14:creationId xmlns:p14="http://schemas.microsoft.com/office/powerpoint/2010/main" val="738245219"/>
      </p:ext>
    </p:extLst>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 id="2147483726" r:id="rId12"/>
    <p:sldLayoutId id="2147483727" r:id="rId13"/>
    <p:sldLayoutId id="2147483736" r:id="rId14"/>
    <p:sldLayoutId id="2147483738" r:id="rId15"/>
    <p:sldLayoutId id="2147483955" r:id="rId16"/>
    <p:sldLayoutId id="2147483959" r:id="rId17"/>
    <p:sldLayoutId id="2147483960" r:id="rId18"/>
    <p:sldLayoutId id="2147483962" r:id="rId19"/>
    <p:sldLayoutId id="2147483963" r:id="rId20"/>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rtl="0" eaLnBrk="1" latinLnBrk="0" hangingPunct="1">
        <a:spcBef>
          <a:spcPct val="0"/>
        </a:spcBef>
        <a:buNone/>
        <a:defRPr kumimoji="0" sz="4400" kern="1200">
          <a:solidFill>
            <a:schemeClr val="bg1"/>
          </a:solidFill>
          <a:latin typeface="Calibri" panose="020F0502020204030204" pitchFamily="34" charset="0"/>
          <a:ea typeface="+mj-ea"/>
          <a:cs typeface="+mj-cs"/>
        </a:defRPr>
      </a:lvl1pPr>
    </p:titleStyle>
    <p:bodyStyle>
      <a:lvl1pPr marL="274320" indent="-274320" algn="l" rtl="0" eaLnBrk="1" latinLnBrk="0" hangingPunct="1">
        <a:spcBef>
          <a:spcPts val="600"/>
        </a:spcBef>
        <a:buClr>
          <a:srgbClr val="86AA2C"/>
        </a:buClr>
        <a:buSzPct val="76000"/>
        <a:buFont typeface="Wingdings 3"/>
        <a:buChar char=""/>
        <a:defRPr kumimoji="0" sz="3200" kern="1200">
          <a:solidFill>
            <a:schemeClr val="tx1"/>
          </a:solidFill>
          <a:latin typeface="Calibri" panose="020F0502020204030204" pitchFamily="34" charset="0"/>
          <a:ea typeface="+mn-ea"/>
          <a:cs typeface="+mn-cs"/>
        </a:defRPr>
      </a:lvl1pPr>
      <a:lvl2pPr marL="548640" indent="-274320" algn="l" rtl="0" eaLnBrk="1" latinLnBrk="0" hangingPunct="1">
        <a:spcBef>
          <a:spcPts val="500"/>
        </a:spcBef>
        <a:buClr>
          <a:srgbClr val="86AA2C"/>
        </a:buClr>
        <a:buSzPct val="76000"/>
        <a:buFont typeface="Wingdings 3"/>
        <a:buChar char=""/>
        <a:defRPr kumimoji="0" sz="2600" kern="1200">
          <a:solidFill>
            <a:schemeClr val="tx1"/>
          </a:solidFill>
          <a:latin typeface="Calibri" panose="020F0502020204030204" pitchFamily="34" charset="0"/>
          <a:ea typeface="+mn-ea"/>
          <a:cs typeface="+mn-cs"/>
        </a:defRPr>
      </a:lvl2pPr>
      <a:lvl3pPr marL="822960" indent="-228600" algn="l" rtl="0" eaLnBrk="1" latinLnBrk="0" hangingPunct="1">
        <a:spcBef>
          <a:spcPts val="500"/>
        </a:spcBef>
        <a:buClr>
          <a:srgbClr val="86AA2C"/>
        </a:buClr>
        <a:buSzPct val="76000"/>
        <a:buFont typeface="Wingdings 3"/>
        <a:buChar char=""/>
        <a:defRPr kumimoji="0" sz="2200" kern="1200">
          <a:solidFill>
            <a:schemeClr val="tx1"/>
          </a:solidFill>
          <a:latin typeface="Calibri" panose="020F0502020204030204" pitchFamily="34" charset="0"/>
          <a:ea typeface="+mn-ea"/>
          <a:cs typeface="+mn-cs"/>
        </a:defRPr>
      </a:lvl3pPr>
      <a:lvl4pPr marL="1097280" indent="-228600" algn="l" rtl="0" eaLnBrk="1" latinLnBrk="0" hangingPunct="1">
        <a:spcBef>
          <a:spcPts val="400"/>
        </a:spcBef>
        <a:buClr>
          <a:srgbClr val="86AA2C"/>
        </a:buClr>
        <a:buSzPct val="70000"/>
        <a:buFont typeface="Wingdings"/>
        <a:buChar char=""/>
        <a:defRPr kumimoji="0" sz="1800" kern="1200">
          <a:solidFill>
            <a:schemeClr val="tx1"/>
          </a:solidFill>
          <a:latin typeface="Calibri" panose="020F0502020204030204" pitchFamily="34" charset="0"/>
          <a:ea typeface="+mn-ea"/>
          <a:cs typeface="+mn-cs"/>
        </a:defRPr>
      </a:lvl4pPr>
      <a:lvl5pPr marL="1371600" indent="-228600" algn="l" rtl="0" eaLnBrk="1" latinLnBrk="0" hangingPunct="1">
        <a:spcBef>
          <a:spcPts val="300"/>
        </a:spcBef>
        <a:buClr>
          <a:srgbClr val="86AA2C"/>
        </a:buClr>
        <a:buSzPct val="70000"/>
        <a:buFont typeface="Wingdings"/>
        <a:buChar char=""/>
        <a:defRPr kumimoji="0" sz="1600" kern="1200">
          <a:solidFill>
            <a:schemeClr val="tx1"/>
          </a:solidFill>
          <a:latin typeface="Calibri" panose="020F0502020204030204" pitchFamily="34" charset="0"/>
          <a:ea typeface="+mn-ea"/>
          <a:cs typeface="+mn-cs"/>
        </a:defRPr>
      </a:lvl5pPr>
      <a:lvl6pPr marL="1645920" indent="-182880" algn="l" rtl="0" eaLnBrk="1" latinLnBrk="0" hangingPunct="1">
        <a:spcBef>
          <a:spcPts val="300"/>
        </a:spcBef>
        <a:buClr>
          <a:srgbClr val="9FB8CD">
            <a:shade val="75000"/>
          </a:srgbClr>
        </a:buClr>
        <a:buSzPct val="75000"/>
        <a:buFont typeface="Wingdings 3"/>
        <a:buChar char=""/>
        <a:defRPr kumimoji="0" lang="en-US" sz="1600" kern="1200" smtClean="0">
          <a:solidFill>
            <a:schemeClr val="tx1"/>
          </a:solidFill>
          <a:latin typeface="+mn-lt"/>
          <a:ea typeface="+mn-ea"/>
          <a:cs typeface="+mn-cs"/>
        </a:defRPr>
      </a:lvl6pPr>
      <a:lvl7pPr marL="1828800" indent="-182880" algn="l" rtl="0" eaLnBrk="1" latinLnBrk="0" hangingPunct="1">
        <a:spcBef>
          <a:spcPts val="300"/>
        </a:spcBef>
        <a:buClr>
          <a:srgbClr val="727CA3">
            <a:shade val="75000"/>
          </a:srgbClr>
        </a:buClr>
        <a:buSzPct val="75000"/>
        <a:buFont typeface="Wingdings 3"/>
        <a:buChar char=""/>
        <a:defRPr kumimoji="0" lang="en-US" sz="1400" kern="1200" smtClean="0">
          <a:solidFill>
            <a:schemeClr val="tx1"/>
          </a:solidFill>
          <a:latin typeface="+mn-lt"/>
          <a:ea typeface="+mn-ea"/>
          <a:cs typeface="+mn-cs"/>
        </a:defRPr>
      </a:lvl7pPr>
      <a:lvl8pPr marL="2011680" indent="-182880" algn="l" rtl="0" eaLnBrk="1" latinLnBrk="0" hangingPunct="1">
        <a:spcBef>
          <a:spcPts val="300"/>
        </a:spcBef>
        <a:buClr>
          <a:prstClr val="white">
            <a:shade val="50000"/>
          </a:prstClr>
        </a:buClr>
        <a:buSzPct val="75000"/>
        <a:buFont typeface="Wingdings 3"/>
        <a:buChar char=""/>
        <a:defRPr kumimoji="0" lang="en-US" sz="1400" kern="1200" smtClean="0">
          <a:solidFill>
            <a:schemeClr val="tx1"/>
          </a:solidFill>
          <a:latin typeface="+mn-lt"/>
          <a:ea typeface="+mn-ea"/>
          <a:cs typeface="+mn-cs"/>
        </a:defRPr>
      </a:lvl8pPr>
      <a:lvl9pPr marL="2194560" indent="-182880" algn="l" rtl="0" eaLnBrk="1" latinLnBrk="0" hangingPunct="1">
        <a:spcBef>
          <a:spcPts val="300"/>
        </a:spcBef>
        <a:buClr>
          <a:srgbClr val="9FB8CD"/>
        </a:buClr>
        <a:buSzPct val="75000"/>
        <a:buFont typeface="Wingdings 3"/>
        <a:buChar char=""/>
        <a:defRPr kumimoji="0" lang="en-US" sz="1200" kern="1200" smtClean="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074" name="Title Placeholder 21">
            <a:extLst>
              <a:ext uri="{FF2B5EF4-FFF2-40B4-BE49-F238E27FC236}">
                <a16:creationId xmlns:a16="http://schemas.microsoft.com/office/drawing/2014/main" id="{5686D312-E558-40D0-B488-EBFDEEC6C163}"/>
              </a:ext>
            </a:extLst>
          </p:cNvPr>
          <p:cNvSpPr>
            <a:spLocks noGrp="1" noChangeArrowheads="1"/>
          </p:cNvSpPr>
          <p:nvPr>
            <p:ph type="title"/>
          </p:nvPr>
        </p:nvSpPr>
        <p:spPr bwMode="auto">
          <a:xfrm>
            <a:off x="457629" y="152400"/>
            <a:ext cx="8228742" cy="990600"/>
          </a:xfrm>
          <a:prstGeom prst="rect">
            <a:avLst/>
          </a:prstGeom>
          <a:solidFill>
            <a:srgbClr val="5E38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US" altLang="en-US"/>
              <a:t>Click to edit Master title style</a:t>
            </a:r>
          </a:p>
        </p:txBody>
      </p:sp>
      <p:sp>
        <p:nvSpPr>
          <p:cNvPr id="3075" name="Text Placeholder 12">
            <a:extLst>
              <a:ext uri="{FF2B5EF4-FFF2-40B4-BE49-F238E27FC236}">
                <a16:creationId xmlns:a16="http://schemas.microsoft.com/office/drawing/2014/main" id="{6B6B1677-28A8-4C10-B9CC-F6A714F6117D}"/>
              </a:ext>
            </a:extLst>
          </p:cNvPr>
          <p:cNvSpPr>
            <a:spLocks noGrp="1" noChangeArrowheads="1"/>
          </p:cNvSpPr>
          <p:nvPr>
            <p:ph type="body" idx="1"/>
          </p:nvPr>
        </p:nvSpPr>
        <p:spPr bwMode="auto">
          <a:xfrm>
            <a:off x="457629" y="1219200"/>
            <a:ext cx="8228742" cy="4910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3076" name="Straight Connector 28">
            <a:extLst>
              <a:ext uri="{FF2B5EF4-FFF2-40B4-BE49-F238E27FC236}">
                <a16:creationId xmlns:a16="http://schemas.microsoft.com/office/drawing/2014/main" id="{D9356B46-5571-4672-8A29-564170B8442B}"/>
              </a:ext>
            </a:extLst>
          </p:cNvPr>
          <p:cNvSpPr>
            <a:spLocks noChangeShapeType="1"/>
          </p:cNvSpPr>
          <p:nvPr/>
        </p:nvSpPr>
        <p:spPr bwMode="auto">
          <a:xfrm>
            <a:off x="457629" y="1143000"/>
            <a:ext cx="8228742" cy="0"/>
          </a:xfrm>
          <a:prstGeom prst="line">
            <a:avLst/>
          </a:prstGeom>
          <a:noFill/>
          <a:ln w="9525" algn="ctr">
            <a:solidFill>
              <a:schemeClr val="accent2"/>
            </a:solidFill>
            <a:prstDash val="dash"/>
            <a:round/>
            <a:headEnd/>
            <a:tailEnd/>
          </a:ln>
          <a:extLst>
            <a:ext uri="{909E8E84-426E-40DD-AFC4-6F175D3DCCD1}">
              <a14:hiddenFill xmlns:a14="http://schemas.microsoft.com/office/drawing/2010/main">
                <a:noFill/>
              </a14:hiddenFill>
            </a:ext>
          </a:extLst>
        </p:spPr>
        <p:txBody>
          <a:bodyPr/>
          <a:lstStyle/>
          <a:p>
            <a:endParaRPr lang="en-US" sz="1621"/>
          </a:p>
        </p:txBody>
      </p:sp>
      <p:pic>
        <p:nvPicPr>
          <p:cNvPr id="3077" name="Picture 2">
            <a:extLst>
              <a:ext uri="{FF2B5EF4-FFF2-40B4-BE49-F238E27FC236}">
                <a16:creationId xmlns:a16="http://schemas.microsoft.com/office/drawing/2014/main" id="{5E707747-BCBC-460B-92AA-2B0C70EFB67E}"/>
              </a:ext>
            </a:extLst>
          </p:cNvPr>
          <p:cNvPicPr>
            <a:picLocks noChangeAspect="1" noChangeArrowheads="1"/>
          </p:cNvPicPr>
          <p:nvPr userDrawn="1"/>
        </p:nvPicPr>
        <p:blipFill>
          <a:blip r:embed="rId19">
            <a:clrChange>
              <a:clrFrom>
                <a:srgbClr val="BFBFBF"/>
              </a:clrFrom>
              <a:clrTo>
                <a:srgbClr val="BFBFBF">
                  <a:alpha val="0"/>
                </a:srgbClr>
              </a:clrTo>
            </a:clrChange>
            <a:lum bright="70000" contrast="-70000"/>
            <a:extLst>
              <a:ext uri="{28A0092B-C50C-407E-A947-70E740481C1C}">
                <a14:useLocalDpi xmlns:a14="http://schemas.microsoft.com/office/drawing/2010/main" val="0"/>
              </a:ext>
            </a:extLst>
          </a:blip>
          <a:srcRect/>
          <a:stretch>
            <a:fillRect/>
          </a:stretch>
        </p:blipFill>
        <p:spPr bwMode="auto">
          <a:xfrm>
            <a:off x="308900" y="4229100"/>
            <a:ext cx="1046826" cy="4079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09952753"/>
      </p:ext>
    </p:extLst>
  </p:cSld>
  <p:clrMap bg1="lt1" tx1="dk1" bg2="lt2" tx2="dk2" accent1="accent1" accent2="accent2" accent3="accent3" accent4="accent4" accent5="accent5" accent6="accent6" hlink="hlink" folHlink="folHlink"/>
  <p:sldLayoutIdLst>
    <p:sldLayoutId id="2147483756" r:id="rId1"/>
    <p:sldLayoutId id="2147483757" r:id="rId2"/>
    <p:sldLayoutId id="2147483758" r:id="rId3"/>
    <p:sldLayoutId id="2147483759" r:id="rId4"/>
    <p:sldLayoutId id="2147483760" r:id="rId5"/>
    <p:sldLayoutId id="2147483761" r:id="rId6"/>
    <p:sldLayoutId id="2147483762" r:id="rId7"/>
    <p:sldLayoutId id="2147483763" r:id="rId8"/>
    <p:sldLayoutId id="2147483764" r:id="rId9"/>
    <p:sldLayoutId id="2147483765" r:id="rId10"/>
    <p:sldLayoutId id="2147483766" r:id="rId11"/>
    <p:sldLayoutId id="2147483768" r:id="rId12"/>
    <p:sldLayoutId id="2147483776" r:id="rId13"/>
    <p:sldLayoutId id="2147483797" r:id="rId14"/>
    <p:sldLayoutId id="2147483798" r:id="rId15"/>
    <p:sldLayoutId id="2147483800" r:id="rId16"/>
    <p:sldLayoutId id="2147483801" r:id="rId17"/>
  </p:sldLayoutIdLst>
  <p:transition spd="med">
    <p:fade/>
  </p:transition>
  <p:txStyles>
    <p:titleStyle>
      <a:lvl1pPr algn="l" rtl="0" eaLnBrk="0" fontAlgn="base" hangingPunct="0">
        <a:spcBef>
          <a:spcPct val="0"/>
        </a:spcBef>
        <a:spcAft>
          <a:spcPct val="0"/>
        </a:spcAft>
        <a:defRPr sz="3964" kern="1200">
          <a:solidFill>
            <a:schemeClr val="bg1"/>
          </a:solidFill>
          <a:latin typeface="Calibri" panose="020F0502020204030204" pitchFamily="34" charset="0"/>
          <a:ea typeface="+mj-ea"/>
          <a:cs typeface="+mj-cs"/>
        </a:defRPr>
      </a:lvl1pPr>
      <a:lvl2pPr algn="l" rtl="0" eaLnBrk="0" fontAlgn="base" hangingPunct="0">
        <a:spcBef>
          <a:spcPct val="0"/>
        </a:spcBef>
        <a:spcAft>
          <a:spcPct val="0"/>
        </a:spcAft>
        <a:defRPr sz="3964">
          <a:solidFill>
            <a:schemeClr val="bg1"/>
          </a:solidFill>
          <a:latin typeface="Calibri" panose="020F0502020204030204" pitchFamily="34" charset="0"/>
        </a:defRPr>
      </a:lvl2pPr>
      <a:lvl3pPr algn="l" rtl="0" eaLnBrk="0" fontAlgn="base" hangingPunct="0">
        <a:spcBef>
          <a:spcPct val="0"/>
        </a:spcBef>
        <a:spcAft>
          <a:spcPct val="0"/>
        </a:spcAft>
        <a:defRPr sz="3964">
          <a:solidFill>
            <a:schemeClr val="bg1"/>
          </a:solidFill>
          <a:latin typeface="Calibri" panose="020F0502020204030204" pitchFamily="34" charset="0"/>
        </a:defRPr>
      </a:lvl3pPr>
      <a:lvl4pPr algn="l" rtl="0" eaLnBrk="0" fontAlgn="base" hangingPunct="0">
        <a:spcBef>
          <a:spcPct val="0"/>
        </a:spcBef>
        <a:spcAft>
          <a:spcPct val="0"/>
        </a:spcAft>
        <a:defRPr sz="3964">
          <a:solidFill>
            <a:schemeClr val="bg1"/>
          </a:solidFill>
          <a:latin typeface="Calibri" panose="020F0502020204030204" pitchFamily="34" charset="0"/>
        </a:defRPr>
      </a:lvl4pPr>
      <a:lvl5pPr algn="l" rtl="0" eaLnBrk="0" fontAlgn="base" hangingPunct="0">
        <a:spcBef>
          <a:spcPct val="0"/>
        </a:spcBef>
        <a:spcAft>
          <a:spcPct val="0"/>
        </a:spcAft>
        <a:defRPr sz="3964">
          <a:solidFill>
            <a:schemeClr val="bg1"/>
          </a:solidFill>
          <a:latin typeface="Calibri" panose="020F0502020204030204" pitchFamily="34" charset="0"/>
        </a:defRPr>
      </a:lvl5pPr>
      <a:lvl6pPr marL="411846" algn="l" rtl="0" fontAlgn="base">
        <a:spcBef>
          <a:spcPct val="0"/>
        </a:spcBef>
        <a:spcAft>
          <a:spcPct val="0"/>
        </a:spcAft>
        <a:defRPr sz="3964">
          <a:solidFill>
            <a:schemeClr val="bg1"/>
          </a:solidFill>
          <a:latin typeface="Calibri" panose="020F0502020204030204" pitchFamily="34" charset="0"/>
        </a:defRPr>
      </a:lvl6pPr>
      <a:lvl7pPr marL="823692" algn="l" rtl="0" fontAlgn="base">
        <a:spcBef>
          <a:spcPct val="0"/>
        </a:spcBef>
        <a:spcAft>
          <a:spcPct val="0"/>
        </a:spcAft>
        <a:defRPr sz="3964">
          <a:solidFill>
            <a:schemeClr val="bg1"/>
          </a:solidFill>
          <a:latin typeface="Calibri" panose="020F0502020204030204" pitchFamily="34" charset="0"/>
        </a:defRPr>
      </a:lvl7pPr>
      <a:lvl8pPr marL="1235537" algn="l" rtl="0" fontAlgn="base">
        <a:spcBef>
          <a:spcPct val="0"/>
        </a:spcBef>
        <a:spcAft>
          <a:spcPct val="0"/>
        </a:spcAft>
        <a:defRPr sz="3964">
          <a:solidFill>
            <a:schemeClr val="bg1"/>
          </a:solidFill>
          <a:latin typeface="Calibri" panose="020F0502020204030204" pitchFamily="34" charset="0"/>
        </a:defRPr>
      </a:lvl8pPr>
      <a:lvl9pPr marL="1647383" algn="l" rtl="0" fontAlgn="base">
        <a:spcBef>
          <a:spcPct val="0"/>
        </a:spcBef>
        <a:spcAft>
          <a:spcPct val="0"/>
        </a:spcAft>
        <a:defRPr sz="3964">
          <a:solidFill>
            <a:schemeClr val="bg1"/>
          </a:solidFill>
          <a:latin typeface="Calibri" panose="020F0502020204030204" pitchFamily="34" charset="0"/>
        </a:defRPr>
      </a:lvl9pPr>
    </p:titleStyle>
    <p:bodyStyle>
      <a:lvl1pPr marL="245963" indent="-245963" algn="l" rtl="0" eaLnBrk="0" fontAlgn="base" hangingPunct="0">
        <a:spcBef>
          <a:spcPts val="540"/>
        </a:spcBef>
        <a:spcAft>
          <a:spcPct val="0"/>
        </a:spcAft>
        <a:buClr>
          <a:srgbClr val="86AA2C"/>
        </a:buClr>
        <a:buSzPct val="76000"/>
        <a:buFont typeface="Wingdings 3" panose="05040102010807070707" pitchFamily="18" charset="2"/>
        <a:buChar char=""/>
        <a:defRPr sz="2883" kern="1200">
          <a:solidFill>
            <a:schemeClr val="tx1"/>
          </a:solidFill>
          <a:latin typeface="Calibri" panose="020F0502020204030204" pitchFamily="34" charset="0"/>
          <a:ea typeface="+mn-ea"/>
          <a:cs typeface="+mn-cs"/>
        </a:defRPr>
      </a:lvl1pPr>
      <a:lvl2pPr marL="493357" indent="-245963" algn="l" rtl="0" eaLnBrk="0" fontAlgn="base" hangingPunct="0">
        <a:spcBef>
          <a:spcPts val="450"/>
        </a:spcBef>
        <a:spcAft>
          <a:spcPct val="0"/>
        </a:spcAft>
        <a:buClr>
          <a:srgbClr val="86AA2C"/>
        </a:buClr>
        <a:buSzPct val="76000"/>
        <a:buFont typeface="Wingdings 3" panose="05040102010807070707" pitchFamily="18" charset="2"/>
        <a:buChar char=""/>
        <a:defRPr sz="2342" kern="1200">
          <a:solidFill>
            <a:schemeClr val="tx1"/>
          </a:solidFill>
          <a:latin typeface="Calibri" panose="020F0502020204030204" pitchFamily="34" charset="0"/>
          <a:ea typeface="+mn-ea"/>
          <a:cs typeface="+mn-cs"/>
        </a:defRPr>
      </a:lvl2pPr>
      <a:lvl3pPr marL="740750" indent="-205923" algn="l" rtl="0" eaLnBrk="0" fontAlgn="base" hangingPunct="0">
        <a:spcBef>
          <a:spcPts val="450"/>
        </a:spcBef>
        <a:spcAft>
          <a:spcPct val="0"/>
        </a:spcAft>
        <a:buClr>
          <a:srgbClr val="86AA2C"/>
        </a:buClr>
        <a:buSzPct val="76000"/>
        <a:buFont typeface="Wingdings 3" panose="05040102010807070707" pitchFamily="18" charset="2"/>
        <a:buChar char=""/>
        <a:defRPr sz="1982" kern="1200">
          <a:solidFill>
            <a:schemeClr val="tx1"/>
          </a:solidFill>
          <a:latin typeface="Calibri" panose="020F0502020204030204" pitchFamily="34" charset="0"/>
          <a:ea typeface="+mn-ea"/>
          <a:cs typeface="+mn-cs"/>
        </a:defRPr>
      </a:lvl3pPr>
      <a:lvl4pPr marL="988144" indent="-205923" algn="l" rtl="0" eaLnBrk="0" fontAlgn="base" hangingPunct="0">
        <a:spcBef>
          <a:spcPts val="360"/>
        </a:spcBef>
        <a:spcAft>
          <a:spcPct val="0"/>
        </a:spcAft>
        <a:buClr>
          <a:srgbClr val="86AA2C"/>
        </a:buClr>
        <a:buSzPct val="70000"/>
        <a:buFont typeface="Wingdings" panose="05000000000000000000" pitchFamily="2" charset="2"/>
        <a:buChar char=""/>
        <a:defRPr kern="1200">
          <a:solidFill>
            <a:schemeClr val="tx1"/>
          </a:solidFill>
          <a:latin typeface="Calibri" panose="020F0502020204030204" pitchFamily="34" charset="0"/>
          <a:ea typeface="+mn-ea"/>
          <a:cs typeface="+mn-cs"/>
        </a:defRPr>
      </a:lvl4pPr>
      <a:lvl5pPr marL="1235537" indent="-205923" algn="l" rtl="0" eaLnBrk="0" fontAlgn="base" hangingPunct="0">
        <a:spcBef>
          <a:spcPts val="270"/>
        </a:spcBef>
        <a:spcAft>
          <a:spcPct val="0"/>
        </a:spcAft>
        <a:buClr>
          <a:srgbClr val="86AA2C"/>
        </a:buClr>
        <a:buSzPct val="70000"/>
        <a:buFont typeface="Wingdings" panose="05000000000000000000" pitchFamily="2" charset="2"/>
        <a:buChar char=""/>
        <a:defRPr sz="1441" kern="1200">
          <a:solidFill>
            <a:schemeClr val="tx1"/>
          </a:solidFill>
          <a:latin typeface="Calibri" panose="020F0502020204030204" pitchFamily="34" charset="0"/>
          <a:ea typeface="+mn-ea"/>
          <a:cs typeface="+mn-cs"/>
        </a:defRPr>
      </a:lvl5pPr>
      <a:lvl6pPr marL="1482645" indent="-164738" algn="l" rtl="0" eaLnBrk="1" latinLnBrk="0" hangingPunct="1">
        <a:spcBef>
          <a:spcPts val="270"/>
        </a:spcBef>
        <a:buClr>
          <a:srgbClr val="9FB8CD">
            <a:shade val="75000"/>
          </a:srgbClr>
        </a:buClr>
        <a:buSzPct val="75000"/>
        <a:buFont typeface="Wingdings 3"/>
        <a:buChar char=""/>
        <a:defRPr kumimoji="0" lang="en-US" sz="1441" kern="1200" smtClean="0">
          <a:solidFill>
            <a:schemeClr val="tx1"/>
          </a:solidFill>
          <a:latin typeface="+mn-lt"/>
          <a:ea typeface="+mn-ea"/>
          <a:cs typeface="+mn-cs"/>
        </a:defRPr>
      </a:lvl6pPr>
      <a:lvl7pPr marL="1647383" indent="-164738" algn="l" rtl="0" eaLnBrk="1" latinLnBrk="0" hangingPunct="1">
        <a:spcBef>
          <a:spcPts val="270"/>
        </a:spcBef>
        <a:buClr>
          <a:srgbClr val="727CA3">
            <a:shade val="75000"/>
          </a:srgbClr>
        </a:buClr>
        <a:buSzPct val="75000"/>
        <a:buFont typeface="Wingdings 3"/>
        <a:buChar char=""/>
        <a:defRPr kumimoji="0" lang="en-US" sz="1261" kern="1200" smtClean="0">
          <a:solidFill>
            <a:schemeClr val="tx1"/>
          </a:solidFill>
          <a:latin typeface="+mn-lt"/>
          <a:ea typeface="+mn-ea"/>
          <a:cs typeface="+mn-cs"/>
        </a:defRPr>
      </a:lvl7pPr>
      <a:lvl8pPr marL="1812121" indent="-164738" algn="l" rtl="0" eaLnBrk="1" latinLnBrk="0" hangingPunct="1">
        <a:spcBef>
          <a:spcPts val="270"/>
        </a:spcBef>
        <a:buClr>
          <a:prstClr val="white">
            <a:shade val="50000"/>
          </a:prstClr>
        </a:buClr>
        <a:buSzPct val="75000"/>
        <a:buFont typeface="Wingdings 3"/>
        <a:buChar char=""/>
        <a:defRPr kumimoji="0" lang="en-US" sz="1261" kern="1200" smtClean="0">
          <a:solidFill>
            <a:schemeClr val="tx1"/>
          </a:solidFill>
          <a:latin typeface="+mn-lt"/>
          <a:ea typeface="+mn-ea"/>
          <a:cs typeface="+mn-cs"/>
        </a:defRPr>
      </a:lvl8pPr>
      <a:lvl9pPr marL="1976860" indent="-164738" algn="l" rtl="0" eaLnBrk="1" latinLnBrk="0" hangingPunct="1">
        <a:spcBef>
          <a:spcPts val="270"/>
        </a:spcBef>
        <a:buClr>
          <a:srgbClr val="9FB8CD"/>
        </a:buClr>
        <a:buSzPct val="75000"/>
        <a:buFont typeface="Wingdings 3"/>
        <a:buChar char=""/>
        <a:defRPr kumimoji="0" lang="en-US" sz="1081" kern="1200" smtClean="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11846" algn="l" rtl="0" eaLnBrk="1" latinLnBrk="0" hangingPunct="1">
        <a:defRPr kumimoji="0" kern="1200">
          <a:solidFill>
            <a:schemeClr val="tx1"/>
          </a:solidFill>
          <a:latin typeface="+mn-lt"/>
          <a:ea typeface="+mn-ea"/>
          <a:cs typeface="+mn-cs"/>
        </a:defRPr>
      </a:lvl2pPr>
      <a:lvl3pPr marL="823692" algn="l" rtl="0" eaLnBrk="1" latinLnBrk="0" hangingPunct="1">
        <a:defRPr kumimoji="0" kern="1200">
          <a:solidFill>
            <a:schemeClr val="tx1"/>
          </a:solidFill>
          <a:latin typeface="+mn-lt"/>
          <a:ea typeface="+mn-ea"/>
          <a:cs typeface="+mn-cs"/>
        </a:defRPr>
      </a:lvl3pPr>
      <a:lvl4pPr marL="1235537" algn="l" rtl="0" eaLnBrk="1" latinLnBrk="0" hangingPunct="1">
        <a:defRPr kumimoji="0" kern="1200">
          <a:solidFill>
            <a:schemeClr val="tx1"/>
          </a:solidFill>
          <a:latin typeface="+mn-lt"/>
          <a:ea typeface="+mn-ea"/>
          <a:cs typeface="+mn-cs"/>
        </a:defRPr>
      </a:lvl4pPr>
      <a:lvl5pPr marL="1647383" algn="l" rtl="0" eaLnBrk="1" latinLnBrk="0" hangingPunct="1">
        <a:defRPr kumimoji="0" kern="1200">
          <a:solidFill>
            <a:schemeClr val="tx1"/>
          </a:solidFill>
          <a:latin typeface="+mn-lt"/>
          <a:ea typeface="+mn-ea"/>
          <a:cs typeface="+mn-cs"/>
        </a:defRPr>
      </a:lvl5pPr>
      <a:lvl6pPr marL="2059229" algn="l" rtl="0" eaLnBrk="1" latinLnBrk="0" hangingPunct="1">
        <a:defRPr kumimoji="0" kern="1200">
          <a:solidFill>
            <a:schemeClr val="tx1"/>
          </a:solidFill>
          <a:latin typeface="+mn-lt"/>
          <a:ea typeface="+mn-ea"/>
          <a:cs typeface="+mn-cs"/>
        </a:defRPr>
      </a:lvl6pPr>
      <a:lvl7pPr marL="2471075" algn="l" rtl="0" eaLnBrk="1" latinLnBrk="0" hangingPunct="1">
        <a:defRPr kumimoji="0" kern="1200">
          <a:solidFill>
            <a:schemeClr val="tx1"/>
          </a:solidFill>
          <a:latin typeface="+mn-lt"/>
          <a:ea typeface="+mn-ea"/>
          <a:cs typeface="+mn-cs"/>
        </a:defRPr>
      </a:lvl7pPr>
      <a:lvl8pPr marL="2882920" algn="l" rtl="0" eaLnBrk="1" latinLnBrk="0" hangingPunct="1">
        <a:defRPr kumimoji="0" kern="1200">
          <a:solidFill>
            <a:schemeClr val="tx1"/>
          </a:solidFill>
          <a:latin typeface="+mn-lt"/>
          <a:ea typeface="+mn-ea"/>
          <a:cs typeface="+mn-cs"/>
        </a:defRPr>
      </a:lvl8pPr>
      <a:lvl9pPr marL="3294766" algn="l" rtl="0" eaLnBrk="1" latinLnBrk="0" hangingPunct="1">
        <a:defRPr kumimoji="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098" name="Title Placeholder 21">
            <a:extLst>
              <a:ext uri="{FF2B5EF4-FFF2-40B4-BE49-F238E27FC236}">
                <a16:creationId xmlns:a16="http://schemas.microsoft.com/office/drawing/2014/main" id="{84AEEB2A-39BF-40B7-A4F3-4962B14969A4}"/>
              </a:ext>
            </a:extLst>
          </p:cNvPr>
          <p:cNvSpPr>
            <a:spLocks noGrp="1" noChangeArrowheads="1"/>
          </p:cNvSpPr>
          <p:nvPr>
            <p:ph type="title"/>
          </p:nvPr>
        </p:nvSpPr>
        <p:spPr bwMode="auto">
          <a:xfrm>
            <a:off x="457629" y="152400"/>
            <a:ext cx="8228742" cy="990600"/>
          </a:xfrm>
          <a:prstGeom prst="rect">
            <a:avLst/>
          </a:prstGeom>
          <a:solidFill>
            <a:srgbClr val="5E38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US" altLang="en-US"/>
              <a:t>Click to edit Master title style</a:t>
            </a:r>
          </a:p>
        </p:txBody>
      </p:sp>
      <p:sp>
        <p:nvSpPr>
          <p:cNvPr id="4099" name="Text Placeholder 12">
            <a:extLst>
              <a:ext uri="{FF2B5EF4-FFF2-40B4-BE49-F238E27FC236}">
                <a16:creationId xmlns:a16="http://schemas.microsoft.com/office/drawing/2014/main" id="{EB0ECBD0-2202-4B9E-8828-C543E048B5CB}"/>
              </a:ext>
            </a:extLst>
          </p:cNvPr>
          <p:cNvSpPr>
            <a:spLocks noGrp="1" noChangeArrowheads="1"/>
          </p:cNvSpPr>
          <p:nvPr>
            <p:ph type="body" idx="1"/>
          </p:nvPr>
        </p:nvSpPr>
        <p:spPr bwMode="auto">
          <a:xfrm>
            <a:off x="457629" y="1219200"/>
            <a:ext cx="8228742" cy="4910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100" name="Straight Connector 28">
            <a:extLst>
              <a:ext uri="{FF2B5EF4-FFF2-40B4-BE49-F238E27FC236}">
                <a16:creationId xmlns:a16="http://schemas.microsoft.com/office/drawing/2014/main" id="{1F8D788B-5CB6-488B-BB90-21F079C99B1E}"/>
              </a:ext>
            </a:extLst>
          </p:cNvPr>
          <p:cNvSpPr>
            <a:spLocks noChangeShapeType="1"/>
          </p:cNvSpPr>
          <p:nvPr/>
        </p:nvSpPr>
        <p:spPr bwMode="auto">
          <a:xfrm>
            <a:off x="457629" y="1143000"/>
            <a:ext cx="8228742" cy="0"/>
          </a:xfrm>
          <a:prstGeom prst="line">
            <a:avLst/>
          </a:prstGeom>
          <a:noFill/>
          <a:ln w="9525" algn="ctr">
            <a:solidFill>
              <a:schemeClr val="accent2"/>
            </a:solidFill>
            <a:prstDash val="dash"/>
            <a:round/>
            <a:headEnd/>
            <a:tailEnd/>
          </a:ln>
          <a:extLst>
            <a:ext uri="{909E8E84-426E-40DD-AFC4-6F175D3DCCD1}">
              <a14:hiddenFill xmlns:a14="http://schemas.microsoft.com/office/drawing/2010/main">
                <a:noFill/>
              </a14:hiddenFill>
            </a:ext>
          </a:extLst>
        </p:spPr>
        <p:txBody>
          <a:bodyPr/>
          <a:lstStyle/>
          <a:p>
            <a:endParaRPr lang="en-US" sz="1621"/>
          </a:p>
        </p:txBody>
      </p:sp>
      <p:pic>
        <p:nvPicPr>
          <p:cNvPr id="4101" name="Picture 2">
            <a:extLst>
              <a:ext uri="{FF2B5EF4-FFF2-40B4-BE49-F238E27FC236}">
                <a16:creationId xmlns:a16="http://schemas.microsoft.com/office/drawing/2014/main" id="{45539292-9142-44DA-B7A3-F3F43FF0A3F7}"/>
              </a:ext>
            </a:extLst>
          </p:cNvPr>
          <p:cNvPicPr>
            <a:picLocks noChangeAspect="1" noChangeArrowheads="1"/>
          </p:cNvPicPr>
          <p:nvPr userDrawn="1"/>
        </p:nvPicPr>
        <p:blipFill>
          <a:blip r:embed="rId14">
            <a:clrChange>
              <a:clrFrom>
                <a:srgbClr val="BFBFBF"/>
              </a:clrFrom>
              <a:clrTo>
                <a:srgbClr val="BFBFBF">
                  <a:alpha val="0"/>
                </a:srgbClr>
              </a:clrTo>
            </a:clrChange>
            <a:lum bright="70000" contrast="-70000"/>
            <a:extLst>
              <a:ext uri="{28A0092B-C50C-407E-A947-70E740481C1C}">
                <a14:useLocalDpi xmlns:a14="http://schemas.microsoft.com/office/drawing/2010/main" val="0"/>
              </a:ext>
            </a:extLst>
          </a:blip>
          <a:srcRect/>
          <a:stretch>
            <a:fillRect/>
          </a:stretch>
        </p:blipFill>
        <p:spPr bwMode="auto">
          <a:xfrm>
            <a:off x="308900" y="4229100"/>
            <a:ext cx="1046826" cy="4079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54987685"/>
      </p:ext>
    </p:extLst>
  </p:cSld>
  <p:clrMap bg1="lt1" tx1="dk1" bg2="lt2" tx2="dk2" accent1="accent1" accent2="accent2" accent3="accent3" accent4="accent4" accent5="accent5" accent6="accent6" hlink="hlink" folHlink="folHlink"/>
  <p:sldLayoutIdLst>
    <p:sldLayoutId id="2147483803" r:id="rId1"/>
    <p:sldLayoutId id="2147483804" r:id="rId2"/>
    <p:sldLayoutId id="2147483805" r:id="rId3"/>
    <p:sldLayoutId id="2147483806" r:id="rId4"/>
    <p:sldLayoutId id="2147483807" r:id="rId5"/>
    <p:sldLayoutId id="2147483808" r:id="rId6"/>
    <p:sldLayoutId id="2147483809" r:id="rId7"/>
    <p:sldLayoutId id="2147483810" r:id="rId8"/>
    <p:sldLayoutId id="2147483811" r:id="rId9"/>
    <p:sldLayoutId id="2147483812" r:id="rId10"/>
    <p:sldLayoutId id="2147483813" r:id="rId11"/>
    <p:sldLayoutId id="2147483814" r:id="rId12"/>
  </p:sldLayoutIdLst>
  <p:transition spd="med">
    <p:fade/>
  </p:transition>
  <p:txStyles>
    <p:titleStyle>
      <a:lvl1pPr algn="l" rtl="0" eaLnBrk="0" fontAlgn="base" hangingPunct="0">
        <a:spcBef>
          <a:spcPct val="0"/>
        </a:spcBef>
        <a:spcAft>
          <a:spcPct val="0"/>
        </a:spcAft>
        <a:defRPr sz="3964" kern="1200">
          <a:solidFill>
            <a:schemeClr val="bg1"/>
          </a:solidFill>
          <a:latin typeface="Calibri" panose="020F0502020204030204" pitchFamily="34" charset="0"/>
          <a:ea typeface="+mj-ea"/>
          <a:cs typeface="+mj-cs"/>
        </a:defRPr>
      </a:lvl1pPr>
      <a:lvl2pPr algn="l" rtl="0" eaLnBrk="0" fontAlgn="base" hangingPunct="0">
        <a:spcBef>
          <a:spcPct val="0"/>
        </a:spcBef>
        <a:spcAft>
          <a:spcPct val="0"/>
        </a:spcAft>
        <a:defRPr sz="3964">
          <a:solidFill>
            <a:schemeClr val="bg1"/>
          </a:solidFill>
          <a:latin typeface="Calibri" panose="020F0502020204030204" pitchFamily="34" charset="0"/>
        </a:defRPr>
      </a:lvl2pPr>
      <a:lvl3pPr algn="l" rtl="0" eaLnBrk="0" fontAlgn="base" hangingPunct="0">
        <a:spcBef>
          <a:spcPct val="0"/>
        </a:spcBef>
        <a:spcAft>
          <a:spcPct val="0"/>
        </a:spcAft>
        <a:defRPr sz="3964">
          <a:solidFill>
            <a:schemeClr val="bg1"/>
          </a:solidFill>
          <a:latin typeface="Calibri" panose="020F0502020204030204" pitchFamily="34" charset="0"/>
        </a:defRPr>
      </a:lvl3pPr>
      <a:lvl4pPr algn="l" rtl="0" eaLnBrk="0" fontAlgn="base" hangingPunct="0">
        <a:spcBef>
          <a:spcPct val="0"/>
        </a:spcBef>
        <a:spcAft>
          <a:spcPct val="0"/>
        </a:spcAft>
        <a:defRPr sz="3964">
          <a:solidFill>
            <a:schemeClr val="bg1"/>
          </a:solidFill>
          <a:latin typeface="Calibri" panose="020F0502020204030204" pitchFamily="34" charset="0"/>
        </a:defRPr>
      </a:lvl4pPr>
      <a:lvl5pPr algn="l" rtl="0" eaLnBrk="0" fontAlgn="base" hangingPunct="0">
        <a:spcBef>
          <a:spcPct val="0"/>
        </a:spcBef>
        <a:spcAft>
          <a:spcPct val="0"/>
        </a:spcAft>
        <a:defRPr sz="3964">
          <a:solidFill>
            <a:schemeClr val="bg1"/>
          </a:solidFill>
          <a:latin typeface="Calibri" panose="020F0502020204030204" pitchFamily="34" charset="0"/>
        </a:defRPr>
      </a:lvl5pPr>
      <a:lvl6pPr marL="411846" algn="l" rtl="0" fontAlgn="base">
        <a:spcBef>
          <a:spcPct val="0"/>
        </a:spcBef>
        <a:spcAft>
          <a:spcPct val="0"/>
        </a:spcAft>
        <a:defRPr sz="3964">
          <a:solidFill>
            <a:schemeClr val="bg1"/>
          </a:solidFill>
          <a:latin typeface="Calibri" panose="020F0502020204030204" pitchFamily="34" charset="0"/>
        </a:defRPr>
      </a:lvl6pPr>
      <a:lvl7pPr marL="823692" algn="l" rtl="0" fontAlgn="base">
        <a:spcBef>
          <a:spcPct val="0"/>
        </a:spcBef>
        <a:spcAft>
          <a:spcPct val="0"/>
        </a:spcAft>
        <a:defRPr sz="3964">
          <a:solidFill>
            <a:schemeClr val="bg1"/>
          </a:solidFill>
          <a:latin typeface="Calibri" panose="020F0502020204030204" pitchFamily="34" charset="0"/>
        </a:defRPr>
      </a:lvl7pPr>
      <a:lvl8pPr marL="1235537" algn="l" rtl="0" fontAlgn="base">
        <a:spcBef>
          <a:spcPct val="0"/>
        </a:spcBef>
        <a:spcAft>
          <a:spcPct val="0"/>
        </a:spcAft>
        <a:defRPr sz="3964">
          <a:solidFill>
            <a:schemeClr val="bg1"/>
          </a:solidFill>
          <a:latin typeface="Calibri" panose="020F0502020204030204" pitchFamily="34" charset="0"/>
        </a:defRPr>
      </a:lvl8pPr>
      <a:lvl9pPr marL="1647383" algn="l" rtl="0" fontAlgn="base">
        <a:spcBef>
          <a:spcPct val="0"/>
        </a:spcBef>
        <a:spcAft>
          <a:spcPct val="0"/>
        </a:spcAft>
        <a:defRPr sz="3964">
          <a:solidFill>
            <a:schemeClr val="bg1"/>
          </a:solidFill>
          <a:latin typeface="Calibri" panose="020F0502020204030204" pitchFamily="34" charset="0"/>
        </a:defRPr>
      </a:lvl9pPr>
    </p:titleStyle>
    <p:bodyStyle>
      <a:lvl1pPr marL="245963" indent="-245963" algn="l" rtl="0" eaLnBrk="0" fontAlgn="base" hangingPunct="0">
        <a:spcBef>
          <a:spcPts val="540"/>
        </a:spcBef>
        <a:spcAft>
          <a:spcPct val="0"/>
        </a:spcAft>
        <a:buClr>
          <a:srgbClr val="86AA2C"/>
        </a:buClr>
        <a:buSzPct val="76000"/>
        <a:buFont typeface="Wingdings 3" panose="05040102010807070707" pitchFamily="18" charset="2"/>
        <a:buChar char=""/>
        <a:defRPr sz="2883" kern="1200">
          <a:solidFill>
            <a:schemeClr val="tx1"/>
          </a:solidFill>
          <a:latin typeface="Calibri" panose="020F0502020204030204" pitchFamily="34" charset="0"/>
          <a:ea typeface="+mn-ea"/>
          <a:cs typeface="+mn-cs"/>
        </a:defRPr>
      </a:lvl1pPr>
      <a:lvl2pPr marL="493357" indent="-245963" algn="l" rtl="0" eaLnBrk="0" fontAlgn="base" hangingPunct="0">
        <a:spcBef>
          <a:spcPts val="450"/>
        </a:spcBef>
        <a:spcAft>
          <a:spcPct val="0"/>
        </a:spcAft>
        <a:buClr>
          <a:srgbClr val="86AA2C"/>
        </a:buClr>
        <a:buSzPct val="76000"/>
        <a:buFont typeface="Wingdings 3" panose="05040102010807070707" pitchFamily="18" charset="2"/>
        <a:buChar char=""/>
        <a:defRPr sz="2342" kern="1200">
          <a:solidFill>
            <a:schemeClr val="tx1"/>
          </a:solidFill>
          <a:latin typeface="Calibri" panose="020F0502020204030204" pitchFamily="34" charset="0"/>
          <a:ea typeface="+mn-ea"/>
          <a:cs typeface="+mn-cs"/>
        </a:defRPr>
      </a:lvl2pPr>
      <a:lvl3pPr marL="740750" indent="-205923" algn="l" rtl="0" eaLnBrk="0" fontAlgn="base" hangingPunct="0">
        <a:spcBef>
          <a:spcPts val="450"/>
        </a:spcBef>
        <a:spcAft>
          <a:spcPct val="0"/>
        </a:spcAft>
        <a:buClr>
          <a:srgbClr val="86AA2C"/>
        </a:buClr>
        <a:buSzPct val="76000"/>
        <a:buFont typeface="Wingdings 3" panose="05040102010807070707" pitchFamily="18" charset="2"/>
        <a:buChar char=""/>
        <a:defRPr sz="1982" kern="1200">
          <a:solidFill>
            <a:schemeClr val="tx1"/>
          </a:solidFill>
          <a:latin typeface="Calibri" panose="020F0502020204030204" pitchFamily="34" charset="0"/>
          <a:ea typeface="+mn-ea"/>
          <a:cs typeface="+mn-cs"/>
        </a:defRPr>
      </a:lvl3pPr>
      <a:lvl4pPr marL="988144" indent="-205923" algn="l" rtl="0" eaLnBrk="0" fontAlgn="base" hangingPunct="0">
        <a:spcBef>
          <a:spcPts val="360"/>
        </a:spcBef>
        <a:spcAft>
          <a:spcPct val="0"/>
        </a:spcAft>
        <a:buClr>
          <a:srgbClr val="86AA2C"/>
        </a:buClr>
        <a:buSzPct val="70000"/>
        <a:buFont typeface="Wingdings" panose="05000000000000000000" pitchFamily="2" charset="2"/>
        <a:buChar char=""/>
        <a:defRPr kern="1200">
          <a:solidFill>
            <a:schemeClr val="tx1"/>
          </a:solidFill>
          <a:latin typeface="Calibri" panose="020F0502020204030204" pitchFamily="34" charset="0"/>
          <a:ea typeface="+mn-ea"/>
          <a:cs typeface="+mn-cs"/>
        </a:defRPr>
      </a:lvl4pPr>
      <a:lvl5pPr marL="1235537" indent="-205923" algn="l" rtl="0" eaLnBrk="0" fontAlgn="base" hangingPunct="0">
        <a:spcBef>
          <a:spcPts val="270"/>
        </a:spcBef>
        <a:spcAft>
          <a:spcPct val="0"/>
        </a:spcAft>
        <a:buClr>
          <a:srgbClr val="86AA2C"/>
        </a:buClr>
        <a:buSzPct val="70000"/>
        <a:buFont typeface="Wingdings" panose="05000000000000000000" pitchFamily="2" charset="2"/>
        <a:buChar char=""/>
        <a:defRPr sz="1441" kern="1200">
          <a:solidFill>
            <a:schemeClr val="tx1"/>
          </a:solidFill>
          <a:latin typeface="Calibri" panose="020F0502020204030204" pitchFamily="34" charset="0"/>
          <a:ea typeface="+mn-ea"/>
          <a:cs typeface="+mn-cs"/>
        </a:defRPr>
      </a:lvl5pPr>
      <a:lvl6pPr marL="1482645" indent="-164738" algn="l" rtl="0" eaLnBrk="1" latinLnBrk="0" hangingPunct="1">
        <a:spcBef>
          <a:spcPts val="270"/>
        </a:spcBef>
        <a:buClr>
          <a:srgbClr val="9FB8CD">
            <a:shade val="75000"/>
          </a:srgbClr>
        </a:buClr>
        <a:buSzPct val="75000"/>
        <a:buFont typeface="Wingdings 3"/>
        <a:buChar char=""/>
        <a:defRPr kumimoji="0" lang="en-US" sz="1441" kern="1200" smtClean="0">
          <a:solidFill>
            <a:schemeClr val="tx1"/>
          </a:solidFill>
          <a:latin typeface="+mn-lt"/>
          <a:ea typeface="+mn-ea"/>
          <a:cs typeface="+mn-cs"/>
        </a:defRPr>
      </a:lvl6pPr>
      <a:lvl7pPr marL="1647383" indent="-164738" algn="l" rtl="0" eaLnBrk="1" latinLnBrk="0" hangingPunct="1">
        <a:spcBef>
          <a:spcPts val="270"/>
        </a:spcBef>
        <a:buClr>
          <a:srgbClr val="727CA3">
            <a:shade val="75000"/>
          </a:srgbClr>
        </a:buClr>
        <a:buSzPct val="75000"/>
        <a:buFont typeface="Wingdings 3"/>
        <a:buChar char=""/>
        <a:defRPr kumimoji="0" lang="en-US" sz="1261" kern="1200" smtClean="0">
          <a:solidFill>
            <a:schemeClr val="tx1"/>
          </a:solidFill>
          <a:latin typeface="+mn-lt"/>
          <a:ea typeface="+mn-ea"/>
          <a:cs typeface="+mn-cs"/>
        </a:defRPr>
      </a:lvl7pPr>
      <a:lvl8pPr marL="1812121" indent="-164738" algn="l" rtl="0" eaLnBrk="1" latinLnBrk="0" hangingPunct="1">
        <a:spcBef>
          <a:spcPts val="270"/>
        </a:spcBef>
        <a:buClr>
          <a:prstClr val="white">
            <a:shade val="50000"/>
          </a:prstClr>
        </a:buClr>
        <a:buSzPct val="75000"/>
        <a:buFont typeface="Wingdings 3"/>
        <a:buChar char=""/>
        <a:defRPr kumimoji="0" lang="en-US" sz="1261" kern="1200" smtClean="0">
          <a:solidFill>
            <a:schemeClr val="tx1"/>
          </a:solidFill>
          <a:latin typeface="+mn-lt"/>
          <a:ea typeface="+mn-ea"/>
          <a:cs typeface="+mn-cs"/>
        </a:defRPr>
      </a:lvl8pPr>
      <a:lvl9pPr marL="1976860" indent="-164738" algn="l" rtl="0" eaLnBrk="1" latinLnBrk="0" hangingPunct="1">
        <a:spcBef>
          <a:spcPts val="270"/>
        </a:spcBef>
        <a:buClr>
          <a:srgbClr val="9FB8CD"/>
        </a:buClr>
        <a:buSzPct val="75000"/>
        <a:buFont typeface="Wingdings 3"/>
        <a:buChar char=""/>
        <a:defRPr kumimoji="0" lang="en-US" sz="1081" kern="1200" smtClean="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11846" algn="l" rtl="0" eaLnBrk="1" latinLnBrk="0" hangingPunct="1">
        <a:defRPr kumimoji="0" kern="1200">
          <a:solidFill>
            <a:schemeClr val="tx1"/>
          </a:solidFill>
          <a:latin typeface="+mn-lt"/>
          <a:ea typeface="+mn-ea"/>
          <a:cs typeface="+mn-cs"/>
        </a:defRPr>
      </a:lvl2pPr>
      <a:lvl3pPr marL="823692" algn="l" rtl="0" eaLnBrk="1" latinLnBrk="0" hangingPunct="1">
        <a:defRPr kumimoji="0" kern="1200">
          <a:solidFill>
            <a:schemeClr val="tx1"/>
          </a:solidFill>
          <a:latin typeface="+mn-lt"/>
          <a:ea typeface="+mn-ea"/>
          <a:cs typeface="+mn-cs"/>
        </a:defRPr>
      </a:lvl3pPr>
      <a:lvl4pPr marL="1235537" algn="l" rtl="0" eaLnBrk="1" latinLnBrk="0" hangingPunct="1">
        <a:defRPr kumimoji="0" kern="1200">
          <a:solidFill>
            <a:schemeClr val="tx1"/>
          </a:solidFill>
          <a:latin typeface="+mn-lt"/>
          <a:ea typeface="+mn-ea"/>
          <a:cs typeface="+mn-cs"/>
        </a:defRPr>
      </a:lvl4pPr>
      <a:lvl5pPr marL="1647383" algn="l" rtl="0" eaLnBrk="1" latinLnBrk="0" hangingPunct="1">
        <a:defRPr kumimoji="0" kern="1200">
          <a:solidFill>
            <a:schemeClr val="tx1"/>
          </a:solidFill>
          <a:latin typeface="+mn-lt"/>
          <a:ea typeface="+mn-ea"/>
          <a:cs typeface="+mn-cs"/>
        </a:defRPr>
      </a:lvl5pPr>
      <a:lvl6pPr marL="2059229" algn="l" rtl="0" eaLnBrk="1" latinLnBrk="0" hangingPunct="1">
        <a:defRPr kumimoji="0" kern="1200">
          <a:solidFill>
            <a:schemeClr val="tx1"/>
          </a:solidFill>
          <a:latin typeface="+mn-lt"/>
          <a:ea typeface="+mn-ea"/>
          <a:cs typeface="+mn-cs"/>
        </a:defRPr>
      </a:lvl6pPr>
      <a:lvl7pPr marL="2471075" algn="l" rtl="0" eaLnBrk="1" latinLnBrk="0" hangingPunct="1">
        <a:defRPr kumimoji="0" kern="1200">
          <a:solidFill>
            <a:schemeClr val="tx1"/>
          </a:solidFill>
          <a:latin typeface="+mn-lt"/>
          <a:ea typeface="+mn-ea"/>
          <a:cs typeface="+mn-cs"/>
        </a:defRPr>
      </a:lvl7pPr>
      <a:lvl8pPr marL="2882920" algn="l" rtl="0" eaLnBrk="1" latinLnBrk="0" hangingPunct="1">
        <a:defRPr kumimoji="0" kern="1200">
          <a:solidFill>
            <a:schemeClr val="tx1"/>
          </a:solidFill>
          <a:latin typeface="+mn-lt"/>
          <a:ea typeface="+mn-ea"/>
          <a:cs typeface="+mn-cs"/>
        </a:defRPr>
      </a:lvl8pPr>
      <a:lvl9pPr marL="3294766" algn="l" rtl="0" eaLnBrk="1" latinLnBrk="0" hangingPunct="1">
        <a:defRPr kumimoji="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457200" y="152400"/>
            <a:ext cx="8229600" cy="990600"/>
          </a:xfrm>
          <a:prstGeom prst="rect">
            <a:avLst/>
          </a:prstGeom>
          <a:solidFill>
            <a:srgbClr val="5E3886"/>
          </a:solidFill>
        </p:spPr>
        <p:txBody>
          <a:bodyPr vert="horz" anchor="b" anchorCtr="0">
            <a:normAutofit/>
          </a:bodyPr>
          <a:lstStyle/>
          <a:p>
            <a:r>
              <a:rPr kumimoji="0" lang="en-US" dirty="0"/>
              <a:t>Click to edit Master title style</a:t>
            </a:r>
          </a:p>
        </p:txBody>
      </p:sp>
      <p:sp>
        <p:nvSpPr>
          <p:cNvPr id="13" name="Text Placeholder 12"/>
          <p:cNvSpPr>
            <a:spLocks noGrp="1"/>
          </p:cNvSpPr>
          <p:nvPr>
            <p:ph type="body" idx="1"/>
          </p:nvPr>
        </p:nvSpPr>
        <p:spPr>
          <a:xfrm>
            <a:off x="457200" y="1219200"/>
            <a:ext cx="8229600" cy="4910328"/>
          </a:xfrm>
          <a:prstGeom prst="rect">
            <a:avLst/>
          </a:prstGeom>
        </p:spPr>
        <p:txBody>
          <a:bodyPr vert="horz">
            <a:normAutofit/>
          </a:bodyPr>
          <a:lstStyle/>
          <a:p>
            <a:pPr lvl="0" eaLnBrk="1" latinLnBrk="0" hangingPunct="1"/>
            <a:r>
              <a:rPr kumimoji="0" lang="en-US" dirty="0"/>
              <a:t>Click to edit Master text styles</a:t>
            </a:r>
          </a:p>
          <a:p>
            <a:pPr lvl="1" eaLnBrk="1" latinLnBrk="0" hangingPunct="1"/>
            <a:r>
              <a:rPr kumimoji="0" lang="en-US" dirty="0"/>
              <a:t>Second level</a:t>
            </a:r>
          </a:p>
          <a:p>
            <a:pPr lvl="2" eaLnBrk="1" latinLnBrk="0" hangingPunct="1"/>
            <a:r>
              <a:rPr kumimoji="0" lang="en-US" dirty="0"/>
              <a:t>Third level</a:t>
            </a:r>
          </a:p>
          <a:p>
            <a:pPr lvl="3" eaLnBrk="1" latinLnBrk="0" hangingPunct="1"/>
            <a:r>
              <a:rPr kumimoji="0" lang="en-US" dirty="0"/>
              <a:t>Fourth level</a:t>
            </a:r>
          </a:p>
          <a:p>
            <a:pPr lvl="4" eaLnBrk="1" latinLnBrk="0" hangingPunct="1"/>
            <a:r>
              <a:rPr kumimoji="0" lang="en-US" dirty="0"/>
              <a:t>Fifth level</a:t>
            </a:r>
          </a:p>
        </p:txBody>
      </p:sp>
      <p:sp>
        <p:nvSpPr>
          <p:cNvPr id="29" name="Straight Connector 28"/>
          <p:cNvSpPr>
            <a:spLocks noChangeShapeType="1"/>
          </p:cNvSpPr>
          <p:nvPr/>
        </p:nvSpPr>
        <p:spPr bwMode="auto">
          <a:xfrm>
            <a:off x="457200" y="1143000"/>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pPr eaLnBrk="1" fontAlgn="auto" hangingPunct="1">
              <a:spcBef>
                <a:spcPts val="0"/>
              </a:spcBef>
              <a:spcAft>
                <a:spcPts val="0"/>
              </a:spcAft>
            </a:pPr>
            <a:endParaRPr lang="en-US">
              <a:solidFill>
                <a:prstClr val="black"/>
              </a:solidFill>
              <a:latin typeface="Gill Sans MT"/>
            </a:endParaRPr>
          </a:p>
        </p:txBody>
      </p:sp>
    </p:spTree>
    <p:extLst>
      <p:ext uri="{BB962C8B-B14F-4D97-AF65-F5344CB8AC3E}">
        <p14:creationId xmlns:p14="http://schemas.microsoft.com/office/powerpoint/2010/main" val="2089165419"/>
      </p:ext>
    </p:extLst>
  </p:cSld>
  <p:clrMap bg1="lt1" tx1="dk1" bg2="lt2" tx2="dk2" accent1="accent1" accent2="accent2" accent3="accent3" accent4="accent4" accent5="accent5" accent6="accent6" hlink="hlink" folHlink="folHlink"/>
  <p:sldLayoutIdLst>
    <p:sldLayoutId id="2147483817" r:id="rId1"/>
    <p:sldLayoutId id="2147483818" r:id="rId2"/>
    <p:sldLayoutId id="2147483819" r:id="rId3"/>
    <p:sldLayoutId id="2147483820" r:id="rId4"/>
    <p:sldLayoutId id="2147483821" r:id="rId5"/>
    <p:sldLayoutId id="2147483822" r:id="rId6"/>
    <p:sldLayoutId id="2147483823" r:id="rId7"/>
    <p:sldLayoutId id="2147483824" r:id="rId8"/>
    <p:sldLayoutId id="2147483825" r:id="rId9"/>
    <p:sldLayoutId id="2147483826" r:id="rId10"/>
    <p:sldLayoutId id="2147483827" r:id="rId11"/>
    <p:sldLayoutId id="2147483828" r:id="rId12"/>
    <p:sldLayoutId id="2147483829" r:id="rId13"/>
    <p:sldLayoutId id="2147483830" r:id="rId14"/>
    <p:sldLayoutId id="2147483831" r:id="rId15"/>
    <p:sldLayoutId id="2147483832" r:id="rId16"/>
    <p:sldLayoutId id="2147483834" r:id="rId17"/>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dt="0"/>
  <p:txStyles>
    <p:titleStyle>
      <a:lvl1pPr algn="l" rtl="0" eaLnBrk="1" latinLnBrk="0" hangingPunct="1">
        <a:spcBef>
          <a:spcPct val="0"/>
        </a:spcBef>
        <a:buNone/>
        <a:defRPr kumimoji="0" sz="4400" kern="1200">
          <a:solidFill>
            <a:schemeClr val="bg1"/>
          </a:solidFill>
          <a:latin typeface="Calibri" panose="020F0502020204030204" pitchFamily="34" charset="0"/>
          <a:ea typeface="+mj-ea"/>
          <a:cs typeface="+mj-cs"/>
        </a:defRPr>
      </a:lvl1pPr>
    </p:titleStyle>
    <p:bodyStyle>
      <a:lvl1pPr marL="274320" indent="-274320" algn="l" rtl="0" eaLnBrk="1" latinLnBrk="0" hangingPunct="1">
        <a:spcBef>
          <a:spcPts val="600"/>
        </a:spcBef>
        <a:buClr>
          <a:srgbClr val="86AA2C"/>
        </a:buClr>
        <a:buSzPct val="76000"/>
        <a:buFont typeface="Wingdings 3"/>
        <a:buChar char=""/>
        <a:defRPr kumimoji="0" sz="3200" kern="1200">
          <a:solidFill>
            <a:schemeClr val="tx1"/>
          </a:solidFill>
          <a:latin typeface="Calibri" panose="020F0502020204030204" pitchFamily="34" charset="0"/>
          <a:ea typeface="+mn-ea"/>
          <a:cs typeface="+mn-cs"/>
        </a:defRPr>
      </a:lvl1pPr>
      <a:lvl2pPr marL="548640" indent="-274320" algn="l" rtl="0" eaLnBrk="1" latinLnBrk="0" hangingPunct="1">
        <a:spcBef>
          <a:spcPts val="500"/>
        </a:spcBef>
        <a:buClr>
          <a:srgbClr val="86AA2C"/>
        </a:buClr>
        <a:buSzPct val="76000"/>
        <a:buFont typeface="Wingdings 3"/>
        <a:buChar char=""/>
        <a:defRPr kumimoji="0" sz="2600" kern="1200">
          <a:solidFill>
            <a:schemeClr val="tx1"/>
          </a:solidFill>
          <a:latin typeface="Calibri" panose="020F0502020204030204" pitchFamily="34" charset="0"/>
          <a:ea typeface="+mn-ea"/>
          <a:cs typeface="+mn-cs"/>
        </a:defRPr>
      </a:lvl2pPr>
      <a:lvl3pPr marL="822960" indent="-228600" algn="l" rtl="0" eaLnBrk="1" latinLnBrk="0" hangingPunct="1">
        <a:spcBef>
          <a:spcPts val="500"/>
        </a:spcBef>
        <a:buClr>
          <a:srgbClr val="86AA2C"/>
        </a:buClr>
        <a:buSzPct val="76000"/>
        <a:buFont typeface="Wingdings 3"/>
        <a:buChar char=""/>
        <a:defRPr kumimoji="0" sz="2200" kern="1200">
          <a:solidFill>
            <a:schemeClr val="tx1"/>
          </a:solidFill>
          <a:latin typeface="Calibri" panose="020F0502020204030204" pitchFamily="34" charset="0"/>
          <a:ea typeface="+mn-ea"/>
          <a:cs typeface="+mn-cs"/>
        </a:defRPr>
      </a:lvl3pPr>
      <a:lvl4pPr marL="1097280" indent="-228600" algn="l" rtl="0" eaLnBrk="1" latinLnBrk="0" hangingPunct="1">
        <a:spcBef>
          <a:spcPts val="400"/>
        </a:spcBef>
        <a:buClr>
          <a:srgbClr val="86AA2C"/>
        </a:buClr>
        <a:buSzPct val="70000"/>
        <a:buFont typeface="Wingdings"/>
        <a:buChar char=""/>
        <a:defRPr kumimoji="0" sz="1800" kern="1200">
          <a:solidFill>
            <a:schemeClr val="tx1"/>
          </a:solidFill>
          <a:latin typeface="Calibri" panose="020F0502020204030204" pitchFamily="34" charset="0"/>
          <a:ea typeface="+mn-ea"/>
          <a:cs typeface="+mn-cs"/>
        </a:defRPr>
      </a:lvl4pPr>
      <a:lvl5pPr marL="1371600" indent="-228600" algn="l" rtl="0" eaLnBrk="1" latinLnBrk="0" hangingPunct="1">
        <a:spcBef>
          <a:spcPts val="300"/>
        </a:spcBef>
        <a:buClr>
          <a:srgbClr val="86AA2C"/>
        </a:buClr>
        <a:buSzPct val="70000"/>
        <a:buFont typeface="Wingdings"/>
        <a:buChar char=""/>
        <a:defRPr kumimoji="0" sz="1600" kern="1200">
          <a:solidFill>
            <a:schemeClr val="tx1"/>
          </a:solidFill>
          <a:latin typeface="Calibri" panose="020F0502020204030204" pitchFamily="34" charset="0"/>
          <a:ea typeface="+mn-ea"/>
          <a:cs typeface="+mn-cs"/>
        </a:defRPr>
      </a:lvl5pPr>
      <a:lvl6pPr marL="1645920" indent="-182880" algn="l" rtl="0" eaLnBrk="1" latinLnBrk="0" hangingPunct="1">
        <a:spcBef>
          <a:spcPts val="300"/>
        </a:spcBef>
        <a:buClr>
          <a:srgbClr val="9FB8CD">
            <a:shade val="75000"/>
          </a:srgbClr>
        </a:buClr>
        <a:buSzPct val="75000"/>
        <a:buFont typeface="Wingdings 3"/>
        <a:buChar char=""/>
        <a:defRPr kumimoji="0" lang="en-US" sz="1600" kern="1200" smtClean="0">
          <a:solidFill>
            <a:schemeClr val="tx1"/>
          </a:solidFill>
          <a:latin typeface="+mn-lt"/>
          <a:ea typeface="+mn-ea"/>
          <a:cs typeface="+mn-cs"/>
        </a:defRPr>
      </a:lvl6pPr>
      <a:lvl7pPr marL="1828800" indent="-182880" algn="l" rtl="0" eaLnBrk="1" latinLnBrk="0" hangingPunct="1">
        <a:spcBef>
          <a:spcPts val="300"/>
        </a:spcBef>
        <a:buClr>
          <a:srgbClr val="727CA3">
            <a:shade val="75000"/>
          </a:srgbClr>
        </a:buClr>
        <a:buSzPct val="75000"/>
        <a:buFont typeface="Wingdings 3"/>
        <a:buChar char=""/>
        <a:defRPr kumimoji="0" lang="en-US" sz="1400" kern="1200" smtClean="0">
          <a:solidFill>
            <a:schemeClr val="tx1"/>
          </a:solidFill>
          <a:latin typeface="+mn-lt"/>
          <a:ea typeface="+mn-ea"/>
          <a:cs typeface="+mn-cs"/>
        </a:defRPr>
      </a:lvl7pPr>
      <a:lvl8pPr marL="2011680" indent="-182880" algn="l" rtl="0" eaLnBrk="1" latinLnBrk="0" hangingPunct="1">
        <a:spcBef>
          <a:spcPts val="300"/>
        </a:spcBef>
        <a:buClr>
          <a:prstClr val="white">
            <a:shade val="50000"/>
          </a:prstClr>
        </a:buClr>
        <a:buSzPct val="75000"/>
        <a:buFont typeface="Wingdings 3"/>
        <a:buChar char=""/>
        <a:defRPr kumimoji="0" lang="en-US" sz="1400" kern="1200" smtClean="0">
          <a:solidFill>
            <a:schemeClr val="tx1"/>
          </a:solidFill>
          <a:latin typeface="+mn-lt"/>
          <a:ea typeface="+mn-ea"/>
          <a:cs typeface="+mn-cs"/>
        </a:defRPr>
      </a:lvl8pPr>
      <a:lvl9pPr marL="2194560" indent="-182880" algn="l" rtl="0" eaLnBrk="1" latinLnBrk="0" hangingPunct="1">
        <a:spcBef>
          <a:spcPts val="300"/>
        </a:spcBef>
        <a:buClr>
          <a:srgbClr val="9FB8CD"/>
        </a:buClr>
        <a:buSzPct val="75000"/>
        <a:buFont typeface="Wingdings 3"/>
        <a:buChar char=""/>
        <a:defRPr kumimoji="0" lang="en-US" sz="1200" kern="1200" smtClean="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457200" y="152400"/>
            <a:ext cx="8229600" cy="990600"/>
          </a:xfrm>
          <a:prstGeom prst="rect">
            <a:avLst/>
          </a:prstGeom>
          <a:solidFill>
            <a:srgbClr val="5E3886"/>
          </a:solidFill>
        </p:spPr>
        <p:txBody>
          <a:bodyPr vert="horz" anchor="b" anchorCtr="0">
            <a:normAutofit/>
          </a:bodyPr>
          <a:lstStyle/>
          <a:p>
            <a:r>
              <a:rPr kumimoji="0" lang="en-US" dirty="0"/>
              <a:t>Click to edit Master title style</a:t>
            </a:r>
          </a:p>
        </p:txBody>
      </p:sp>
      <p:sp>
        <p:nvSpPr>
          <p:cNvPr id="13" name="Text Placeholder 12"/>
          <p:cNvSpPr>
            <a:spLocks noGrp="1"/>
          </p:cNvSpPr>
          <p:nvPr>
            <p:ph type="body" idx="1"/>
          </p:nvPr>
        </p:nvSpPr>
        <p:spPr>
          <a:xfrm>
            <a:off x="457200" y="1219200"/>
            <a:ext cx="8229600" cy="4910328"/>
          </a:xfrm>
          <a:prstGeom prst="rect">
            <a:avLst/>
          </a:prstGeom>
        </p:spPr>
        <p:txBody>
          <a:bodyPr vert="horz">
            <a:normAutofit/>
          </a:bodyPr>
          <a:lstStyle/>
          <a:p>
            <a:pPr lvl="0" eaLnBrk="1" latinLnBrk="0" hangingPunct="1"/>
            <a:r>
              <a:rPr kumimoji="0" lang="en-US" dirty="0"/>
              <a:t>Click to edit Master text styles</a:t>
            </a:r>
          </a:p>
          <a:p>
            <a:pPr lvl="1" eaLnBrk="1" latinLnBrk="0" hangingPunct="1"/>
            <a:r>
              <a:rPr kumimoji="0" lang="en-US" dirty="0"/>
              <a:t>Second level</a:t>
            </a:r>
          </a:p>
          <a:p>
            <a:pPr lvl="2" eaLnBrk="1" latinLnBrk="0" hangingPunct="1"/>
            <a:r>
              <a:rPr kumimoji="0" lang="en-US" dirty="0"/>
              <a:t>Third level</a:t>
            </a:r>
          </a:p>
          <a:p>
            <a:pPr lvl="3" eaLnBrk="1" latinLnBrk="0" hangingPunct="1"/>
            <a:r>
              <a:rPr kumimoji="0" lang="en-US" dirty="0"/>
              <a:t>Fourth level</a:t>
            </a:r>
          </a:p>
          <a:p>
            <a:pPr lvl="4" eaLnBrk="1" latinLnBrk="0" hangingPunct="1"/>
            <a:r>
              <a:rPr kumimoji="0" lang="en-US" dirty="0"/>
              <a:t>Fifth level</a:t>
            </a:r>
          </a:p>
        </p:txBody>
      </p:sp>
      <p:sp>
        <p:nvSpPr>
          <p:cNvPr id="29" name="Straight Connector 28"/>
          <p:cNvSpPr>
            <a:spLocks noChangeShapeType="1"/>
          </p:cNvSpPr>
          <p:nvPr/>
        </p:nvSpPr>
        <p:spPr bwMode="auto">
          <a:xfrm>
            <a:off x="457200" y="1143000"/>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pPr eaLnBrk="1" fontAlgn="auto" hangingPunct="1">
              <a:spcBef>
                <a:spcPts val="0"/>
              </a:spcBef>
              <a:spcAft>
                <a:spcPts val="0"/>
              </a:spcAft>
            </a:pPr>
            <a:endParaRPr lang="en-US">
              <a:solidFill>
                <a:prstClr val="black"/>
              </a:solidFill>
              <a:latin typeface="Gill Sans MT"/>
            </a:endParaRPr>
          </a:p>
        </p:txBody>
      </p:sp>
    </p:spTree>
    <p:extLst>
      <p:ext uri="{BB962C8B-B14F-4D97-AF65-F5344CB8AC3E}">
        <p14:creationId xmlns:p14="http://schemas.microsoft.com/office/powerpoint/2010/main" val="2270259901"/>
      </p:ext>
    </p:extLst>
  </p:cSld>
  <p:clrMap bg1="lt1" tx1="dk1" bg2="lt2" tx2="dk2" accent1="accent1" accent2="accent2" accent3="accent3" accent4="accent4" accent5="accent5" accent6="accent6" hlink="hlink" folHlink="folHlink"/>
  <p:sldLayoutIdLst>
    <p:sldLayoutId id="2147483933" r:id="rId1"/>
    <p:sldLayoutId id="2147483934" r:id="rId2"/>
    <p:sldLayoutId id="2147483935" r:id="rId3"/>
    <p:sldLayoutId id="2147483936" r:id="rId4"/>
    <p:sldLayoutId id="2147483937" r:id="rId5"/>
    <p:sldLayoutId id="2147483938" r:id="rId6"/>
    <p:sldLayoutId id="2147483939" r:id="rId7"/>
    <p:sldLayoutId id="2147483940" r:id="rId8"/>
    <p:sldLayoutId id="2147483941" r:id="rId9"/>
    <p:sldLayoutId id="2147483942" r:id="rId10"/>
    <p:sldLayoutId id="2147483943" r:id="rId11"/>
    <p:sldLayoutId id="2147483945" r:id="rId12"/>
    <p:sldLayoutId id="2147483946" r:id="rId13"/>
    <p:sldLayoutId id="2147483947" r:id="rId14"/>
    <p:sldLayoutId id="2147483948" r:id="rId15"/>
    <p:sldLayoutId id="2147483949" r:id="rId16"/>
    <p:sldLayoutId id="2147483950" r:id="rId17"/>
    <p:sldLayoutId id="2147483951" r:id="rId18"/>
    <p:sldLayoutId id="2147483952" r:id="rId19"/>
    <p:sldLayoutId id="2147483953" r:id="rId20"/>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rtl="0" eaLnBrk="1" latinLnBrk="0" hangingPunct="1">
        <a:spcBef>
          <a:spcPct val="0"/>
        </a:spcBef>
        <a:buNone/>
        <a:defRPr kumimoji="0" sz="4400" kern="1200">
          <a:solidFill>
            <a:schemeClr val="bg1"/>
          </a:solidFill>
          <a:latin typeface="Calibri" panose="020F0502020204030204" pitchFamily="34" charset="0"/>
          <a:ea typeface="+mj-ea"/>
          <a:cs typeface="+mj-cs"/>
        </a:defRPr>
      </a:lvl1pPr>
    </p:titleStyle>
    <p:bodyStyle>
      <a:lvl1pPr marL="274320" indent="-274320" algn="l" rtl="0" eaLnBrk="1" latinLnBrk="0" hangingPunct="1">
        <a:spcBef>
          <a:spcPts val="600"/>
        </a:spcBef>
        <a:buClr>
          <a:srgbClr val="86AA2C"/>
        </a:buClr>
        <a:buSzPct val="76000"/>
        <a:buFont typeface="Wingdings 3"/>
        <a:buChar char=""/>
        <a:defRPr kumimoji="0" sz="3200" kern="1200">
          <a:solidFill>
            <a:schemeClr val="tx1"/>
          </a:solidFill>
          <a:latin typeface="Calibri" panose="020F0502020204030204" pitchFamily="34" charset="0"/>
          <a:ea typeface="+mn-ea"/>
          <a:cs typeface="+mn-cs"/>
        </a:defRPr>
      </a:lvl1pPr>
      <a:lvl2pPr marL="548640" indent="-274320" algn="l" rtl="0" eaLnBrk="1" latinLnBrk="0" hangingPunct="1">
        <a:spcBef>
          <a:spcPts val="500"/>
        </a:spcBef>
        <a:buClr>
          <a:srgbClr val="86AA2C"/>
        </a:buClr>
        <a:buSzPct val="76000"/>
        <a:buFont typeface="Wingdings 3"/>
        <a:buChar char=""/>
        <a:defRPr kumimoji="0" sz="2600" kern="1200">
          <a:solidFill>
            <a:schemeClr val="tx1"/>
          </a:solidFill>
          <a:latin typeface="Calibri" panose="020F0502020204030204" pitchFamily="34" charset="0"/>
          <a:ea typeface="+mn-ea"/>
          <a:cs typeface="+mn-cs"/>
        </a:defRPr>
      </a:lvl2pPr>
      <a:lvl3pPr marL="822960" indent="-228600" algn="l" rtl="0" eaLnBrk="1" latinLnBrk="0" hangingPunct="1">
        <a:spcBef>
          <a:spcPts val="500"/>
        </a:spcBef>
        <a:buClr>
          <a:srgbClr val="86AA2C"/>
        </a:buClr>
        <a:buSzPct val="76000"/>
        <a:buFont typeface="Wingdings 3"/>
        <a:buChar char=""/>
        <a:defRPr kumimoji="0" sz="2200" kern="1200">
          <a:solidFill>
            <a:schemeClr val="tx1"/>
          </a:solidFill>
          <a:latin typeface="Calibri" panose="020F0502020204030204" pitchFamily="34" charset="0"/>
          <a:ea typeface="+mn-ea"/>
          <a:cs typeface="+mn-cs"/>
        </a:defRPr>
      </a:lvl3pPr>
      <a:lvl4pPr marL="1097280" indent="-228600" algn="l" rtl="0" eaLnBrk="1" latinLnBrk="0" hangingPunct="1">
        <a:spcBef>
          <a:spcPts val="400"/>
        </a:spcBef>
        <a:buClr>
          <a:srgbClr val="86AA2C"/>
        </a:buClr>
        <a:buSzPct val="70000"/>
        <a:buFont typeface="Wingdings"/>
        <a:buChar char=""/>
        <a:defRPr kumimoji="0" sz="1800" kern="1200">
          <a:solidFill>
            <a:schemeClr val="tx1"/>
          </a:solidFill>
          <a:latin typeface="Calibri" panose="020F0502020204030204" pitchFamily="34" charset="0"/>
          <a:ea typeface="+mn-ea"/>
          <a:cs typeface="+mn-cs"/>
        </a:defRPr>
      </a:lvl4pPr>
      <a:lvl5pPr marL="1371600" indent="-228600" algn="l" rtl="0" eaLnBrk="1" latinLnBrk="0" hangingPunct="1">
        <a:spcBef>
          <a:spcPts val="300"/>
        </a:spcBef>
        <a:buClr>
          <a:srgbClr val="86AA2C"/>
        </a:buClr>
        <a:buSzPct val="70000"/>
        <a:buFont typeface="Wingdings"/>
        <a:buChar char=""/>
        <a:defRPr kumimoji="0" sz="1600" kern="1200">
          <a:solidFill>
            <a:schemeClr val="tx1"/>
          </a:solidFill>
          <a:latin typeface="Calibri" panose="020F0502020204030204" pitchFamily="34" charset="0"/>
          <a:ea typeface="+mn-ea"/>
          <a:cs typeface="+mn-cs"/>
        </a:defRPr>
      </a:lvl5pPr>
      <a:lvl6pPr marL="1645920" indent="-182880" algn="l" rtl="0" eaLnBrk="1" latinLnBrk="0" hangingPunct="1">
        <a:spcBef>
          <a:spcPts val="300"/>
        </a:spcBef>
        <a:buClr>
          <a:srgbClr val="9FB8CD">
            <a:shade val="75000"/>
          </a:srgbClr>
        </a:buClr>
        <a:buSzPct val="75000"/>
        <a:buFont typeface="Wingdings 3"/>
        <a:buChar char=""/>
        <a:defRPr kumimoji="0" lang="en-US" sz="1600" kern="1200" smtClean="0">
          <a:solidFill>
            <a:schemeClr val="tx1"/>
          </a:solidFill>
          <a:latin typeface="+mn-lt"/>
          <a:ea typeface="+mn-ea"/>
          <a:cs typeface="+mn-cs"/>
        </a:defRPr>
      </a:lvl6pPr>
      <a:lvl7pPr marL="1828800" indent="-182880" algn="l" rtl="0" eaLnBrk="1" latinLnBrk="0" hangingPunct="1">
        <a:spcBef>
          <a:spcPts val="300"/>
        </a:spcBef>
        <a:buClr>
          <a:srgbClr val="727CA3">
            <a:shade val="75000"/>
          </a:srgbClr>
        </a:buClr>
        <a:buSzPct val="75000"/>
        <a:buFont typeface="Wingdings 3"/>
        <a:buChar char=""/>
        <a:defRPr kumimoji="0" lang="en-US" sz="1400" kern="1200" smtClean="0">
          <a:solidFill>
            <a:schemeClr val="tx1"/>
          </a:solidFill>
          <a:latin typeface="+mn-lt"/>
          <a:ea typeface="+mn-ea"/>
          <a:cs typeface="+mn-cs"/>
        </a:defRPr>
      </a:lvl7pPr>
      <a:lvl8pPr marL="2011680" indent="-182880" algn="l" rtl="0" eaLnBrk="1" latinLnBrk="0" hangingPunct="1">
        <a:spcBef>
          <a:spcPts val="300"/>
        </a:spcBef>
        <a:buClr>
          <a:prstClr val="white">
            <a:shade val="50000"/>
          </a:prstClr>
        </a:buClr>
        <a:buSzPct val="75000"/>
        <a:buFont typeface="Wingdings 3"/>
        <a:buChar char=""/>
        <a:defRPr kumimoji="0" lang="en-US" sz="1400" kern="1200" smtClean="0">
          <a:solidFill>
            <a:schemeClr val="tx1"/>
          </a:solidFill>
          <a:latin typeface="+mn-lt"/>
          <a:ea typeface="+mn-ea"/>
          <a:cs typeface="+mn-cs"/>
        </a:defRPr>
      </a:lvl8pPr>
      <a:lvl9pPr marL="2194560" indent="-182880" algn="l" rtl="0" eaLnBrk="1" latinLnBrk="0" hangingPunct="1">
        <a:spcBef>
          <a:spcPts val="300"/>
        </a:spcBef>
        <a:buClr>
          <a:srgbClr val="9FB8CD"/>
        </a:buClr>
        <a:buSzPct val="75000"/>
        <a:buFont typeface="Wingdings 3"/>
        <a:buChar char=""/>
        <a:defRPr kumimoji="0" lang="en-US" sz="1200" kern="1200" smtClean="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slideLayout" Target="../slideLayouts/slideLayout20.xml"/><Relationship Id="rId1" Type="http://schemas.openxmlformats.org/officeDocument/2006/relationships/tags" Target="../tags/tag27.xml"/></Relationships>
</file>

<file path=ppt/slides/_rels/slide101.xml.rels><?xml version="1.0" encoding="UTF-8" standalone="yes"?>
<Relationships xmlns="http://schemas.openxmlformats.org/package/2006/relationships"><Relationship Id="rId2" Type="http://schemas.openxmlformats.org/officeDocument/2006/relationships/image" Target="../media/image134.jpeg"/><Relationship Id="rId1" Type="http://schemas.openxmlformats.org/officeDocument/2006/relationships/slideLayout" Target="../slideLayouts/slideLayout18.xml"/></Relationships>
</file>

<file path=ppt/slides/_rels/slide102.xml.rels><?xml version="1.0" encoding="UTF-8" standalone="yes"?>
<Relationships xmlns="http://schemas.openxmlformats.org/package/2006/relationships"><Relationship Id="rId2" Type="http://schemas.openxmlformats.org/officeDocument/2006/relationships/image" Target="../media/image135.png"/><Relationship Id="rId1" Type="http://schemas.openxmlformats.org/officeDocument/2006/relationships/slideLayout" Target="../slideLayouts/slideLayout20.xml"/></Relationships>
</file>

<file path=ppt/slides/_rels/slide103.xml.rels><?xml version="1.0" encoding="UTF-8" standalone="yes"?>
<Relationships xmlns="http://schemas.openxmlformats.org/package/2006/relationships"><Relationship Id="rId3" Type="http://schemas.openxmlformats.org/officeDocument/2006/relationships/hyperlink" Target="https://lilstarrz09.blogspot.com/2011/01/missing-someone.html" TargetMode="External"/><Relationship Id="rId2" Type="http://schemas.openxmlformats.org/officeDocument/2006/relationships/image" Target="../media/image136.jpg"/><Relationship Id="rId1" Type="http://schemas.openxmlformats.org/officeDocument/2006/relationships/slideLayout" Target="../slideLayouts/slideLayout20.xml"/></Relationships>
</file>

<file path=ppt/slides/_rels/slide104.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slideLayout" Target="../slideLayouts/slideLayout20.xml"/><Relationship Id="rId1" Type="http://schemas.openxmlformats.org/officeDocument/2006/relationships/tags" Target="../tags/tag28.xml"/><Relationship Id="rId4" Type="http://schemas.openxmlformats.org/officeDocument/2006/relationships/hyperlink" Target="https://professional.diabetes.org/sites/default/files/media/ada_mental_health_toolkit_questionnaires.pdf" TargetMode="External"/></Relationships>
</file>

<file path=ppt/slides/_rels/slide105.xml.rels><?xml version="1.0" encoding="UTF-8" standalone="yes"?>
<Relationships xmlns="http://schemas.openxmlformats.org/package/2006/relationships"><Relationship Id="rId3" Type="http://schemas.openxmlformats.org/officeDocument/2006/relationships/image" Target="../media/image138.jpeg"/><Relationship Id="rId2" Type="http://schemas.openxmlformats.org/officeDocument/2006/relationships/slideLayout" Target="../slideLayouts/slideLayout18.xml"/><Relationship Id="rId1" Type="http://schemas.openxmlformats.org/officeDocument/2006/relationships/tags" Target="../tags/tag29.xml"/><Relationship Id="rId4" Type="http://schemas.openxmlformats.org/officeDocument/2006/relationships/image" Target="../media/image105.png"/></Relationships>
</file>

<file path=ppt/slides/_rels/slide10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0.xml"/></Relationships>
</file>

<file path=ppt/slides/_rels/slide107.xml.rels><?xml version="1.0" encoding="UTF-8" standalone="yes"?>
<Relationships xmlns="http://schemas.openxmlformats.org/package/2006/relationships"><Relationship Id="rId2" Type="http://schemas.openxmlformats.org/officeDocument/2006/relationships/image" Target="../media/image139.png"/><Relationship Id="rId1" Type="http://schemas.openxmlformats.org/officeDocument/2006/relationships/slideLayout" Target="../slideLayouts/slideLayout18.xml"/></Relationships>
</file>

<file path=ppt/slides/_rels/slide108.xml.rels><?xml version="1.0" encoding="UTF-8" standalone="yes"?>
<Relationships xmlns="http://schemas.openxmlformats.org/package/2006/relationships"><Relationship Id="rId2" Type="http://schemas.openxmlformats.org/officeDocument/2006/relationships/image" Target="../media/image140.png"/><Relationship Id="rId1" Type="http://schemas.openxmlformats.org/officeDocument/2006/relationships/slideLayout" Target="../slideLayouts/slideLayout18.xml"/></Relationships>
</file>

<file path=ppt/slides/_rels/slide109.xml.rels><?xml version="1.0" encoding="UTF-8" standalone="yes"?>
<Relationships xmlns="http://schemas.openxmlformats.org/package/2006/relationships"><Relationship Id="rId2" Type="http://schemas.openxmlformats.org/officeDocument/2006/relationships/image" Target="../media/image141.png"/><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image" Target="../media/image142.jpeg"/><Relationship Id="rId2" Type="http://schemas.openxmlformats.org/officeDocument/2006/relationships/image" Target="../media/image105.png"/><Relationship Id="rId1" Type="http://schemas.openxmlformats.org/officeDocument/2006/relationships/slideLayout" Target="../slideLayouts/slideLayout18.xml"/></Relationships>
</file>

<file path=ppt/slides/_rels/slide111.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143.png"/><Relationship Id="rId1" Type="http://schemas.openxmlformats.org/officeDocument/2006/relationships/slideLayout" Target="../slideLayouts/slideLayout18.xml"/></Relationships>
</file>

<file path=ppt/slides/_rels/slide112.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18.xml"/></Relationships>
</file>

<file path=ppt/slides/_rels/slide113.xml.rels><?xml version="1.0" encoding="UTF-8" standalone="yes"?>
<Relationships xmlns="http://schemas.openxmlformats.org/package/2006/relationships"><Relationship Id="rId2" Type="http://schemas.openxmlformats.org/officeDocument/2006/relationships/image" Target="../media/image144.jpeg"/><Relationship Id="rId1" Type="http://schemas.openxmlformats.org/officeDocument/2006/relationships/slideLayout" Target="../slideLayouts/slideLayout18.xml"/></Relationships>
</file>

<file path=ppt/slides/_rels/slide114.xml.rels><?xml version="1.0" encoding="UTF-8" standalone="yes"?>
<Relationships xmlns="http://schemas.openxmlformats.org/package/2006/relationships"><Relationship Id="rId3" Type="http://schemas.openxmlformats.org/officeDocument/2006/relationships/hyperlink" Target="https://pursuit.unimelb.edu.au/articles/a-hearing-aid-could-help-your-brain" TargetMode="External"/><Relationship Id="rId2" Type="http://schemas.openxmlformats.org/officeDocument/2006/relationships/image" Target="../media/image145.jpg"/><Relationship Id="rId1" Type="http://schemas.openxmlformats.org/officeDocument/2006/relationships/slideLayout" Target="../slideLayouts/slideLayout20.xml"/><Relationship Id="rId4" Type="http://schemas.openxmlformats.org/officeDocument/2006/relationships/image" Target="../media/image105.png"/></Relationships>
</file>

<file path=ppt/slides/_rels/slide115.xml.rels><?xml version="1.0" encoding="UTF-8" standalone="yes"?>
<Relationships xmlns="http://schemas.openxmlformats.org/package/2006/relationships"><Relationship Id="rId3" Type="http://schemas.openxmlformats.org/officeDocument/2006/relationships/image" Target="../media/image146.jpeg"/><Relationship Id="rId2" Type="http://schemas.openxmlformats.org/officeDocument/2006/relationships/image" Target="../media/image105.png"/><Relationship Id="rId1" Type="http://schemas.openxmlformats.org/officeDocument/2006/relationships/slideLayout" Target="../slideLayouts/slideLayout20.xml"/></Relationships>
</file>

<file path=ppt/slides/_rels/slide116.xml.rels><?xml version="1.0" encoding="UTF-8" standalone="yes"?>
<Relationships xmlns="http://schemas.openxmlformats.org/package/2006/relationships"><Relationship Id="rId2" Type="http://schemas.openxmlformats.org/officeDocument/2006/relationships/image" Target="../media/image147.png"/><Relationship Id="rId1" Type="http://schemas.openxmlformats.org/officeDocument/2006/relationships/slideLayout" Target="../slideLayouts/slideLayout18.xml"/></Relationships>
</file>

<file path=ppt/slides/_rels/slide117.xml.rels><?xml version="1.0" encoding="UTF-8" standalone="yes"?>
<Relationships xmlns="http://schemas.openxmlformats.org/package/2006/relationships"><Relationship Id="rId3" Type="http://schemas.openxmlformats.org/officeDocument/2006/relationships/image" Target="../media/image148.jpeg"/><Relationship Id="rId2" Type="http://schemas.openxmlformats.org/officeDocument/2006/relationships/notesSlide" Target="../notesSlides/notesSlide37.xml"/><Relationship Id="rId1" Type="http://schemas.openxmlformats.org/officeDocument/2006/relationships/slideLayout" Target="../slideLayouts/slideLayout20.xml"/><Relationship Id="rId4" Type="http://schemas.openxmlformats.org/officeDocument/2006/relationships/image" Target="../media/image149.png"/></Relationships>
</file>

<file path=ppt/slides/_rels/slide11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0.xml"/></Relationships>
</file>

<file path=ppt/slides/_rels/slide119.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image" Target="../media/image150.png"/><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slideLayout" Target="../slideLayouts/slideLayout2.xml"/><Relationship Id="rId1" Type="http://schemas.openxmlformats.org/officeDocument/2006/relationships/tags" Target="../tags/tag6.xml"/></Relationships>
</file>

<file path=ppt/slides/_rels/slide120.xml.rels><?xml version="1.0" encoding="UTF-8" standalone="yes"?>
<Relationships xmlns="http://schemas.openxmlformats.org/package/2006/relationships"><Relationship Id="rId2" Type="http://schemas.openxmlformats.org/officeDocument/2006/relationships/image" Target="../media/image152.jpeg"/><Relationship Id="rId1" Type="http://schemas.openxmlformats.org/officeDocument/2006/relationships/slideLayout" Target="../slideLayouts/slideLayout20.xml"/></Relationships>
</file>

<file path=ppt/slides/_rels/slide121.xml.rels><?xml version="1.0" encoding="UTF-8" standalone="yes"?>
<Relationships xmlns="http://schemas.openxmlformats.org/package/2006/relationships"><Relationship Id="rId3" Type="http://schemas.openxmlformats.org/officeDocument/2006/relationships/diagramLayout" Target="../diagrams/layout11.xml"/><Relationship Id="rId7" Type="http://schemas.openxmlformats.org/officeDocument/2006/relationships/image" Target="../media/image159.png"/><Relationship Id="rId2" Type="http://schemas.openxmlformats.org/officeDocument/2006/relationships/diagramData" Target="../diagrams/data11.xml"/><Relationship Id="rId1" Type="http://schemas.openxmlformats.org/officeDocument/2006/relationships/slideLayout" Target="../slideLayouts/slideLayout24.xml"/><Relationship Id="rId6" Type="http://schemas.microsoft.com/office/2007/relationships/diagramDrawing" Target="../diagrams/drawing11.xml"/><Relationship Id="rId5" Type="http://schemas.openxmlformats.org/officeDocument/2006/relationships/diagramColors" Target="../diagrams/colors11.xml"/><Relationship Id="rId4" Type="http://schemas.openxmlformats.org/officeDocument/2006/relationships/diagramQuickStyle" Target="../diagrams/quickStyle11.xml"/></Relationships>
</file>

<file path=ppt/slides/_rels/slide122.xml.rels><?xml version="1.0" encoding="UTF-8" standalone="yes"?>
<Relationships xmlns="http://schemas.openxmlformats.org/package/2006/relationships"><Relationship Id="rId3" Type="http://schemas.openxmlformats.org/officeDocument/2006/relationships/image" Target="../media/image160.jpeg"/><Relationship Id="rId2" Type="http://schemas.openxmlformats.org/officeDocument/2006/relationships/image" Target="../media/image105.png"/><Relationship Id="rId1" Type="http://schemas.openxmlformats.org/officeDocument/2006/relationships/slideLayout" Target="../slideLayouts/slideLayout20.xml"/></Relationships>
</file>

<file path=ppt/slides/_rels/slide123.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161.jpeg"/><Relationship Id="rId1" Type="http://schemas.openxmlformats.org/officeDocument/2006/relationships/slideLayout" Target="../slideLayouts/slideLayout20.xml"/></Relationships>
</file>

<file path=ppt/slides/_rels/slide124.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162.png"/><Relationship Id="rId1" Type="http://schemas.openxmlformats.org/officeDocument/2006/relationships/slideLayout" Target="../slideLayouts/slideLayout32.xml"/></Relationships>
</file>

<file path=ppt/slides/_rels/slide125.xml.rels><?xml version="1.0" encoding="UTF-8" standalone="yes"?>
<Relationships xmlns="http://schemas.openxmlformats.org/package/2006/relationships"><Relationship Id="rId2" Type="http://schemas.openxmlformats.org/officeDocument/2006/relationships/image" Target="../media/image163.png"/><Relationship Id="rId1" Type="http://schemas.openxmlformats.org/officeDocument/2006/relationships/slideLayout" Target="../slideLayouts/slideLayout22.xml"/></Relationships>
</file>

<file path=ppt/slides/_rels/slide126.xml.rels><?xml version="1.0" encoding="UTF-8" standalone="yes"?>
<Relationships xmlns="http://schemas.openxmlformats.org/package/2006/relationships"><Relationship Id="rId2" Type="http://schemas.openxmlformats.org/officeDocument/2006/relationships/image" Target="../media/image164.png"/><Relationship Id="rId1" Type="http://schemas.openxmlformats.org/officeDocument/2006/relationships/slideLayout" Target="../slideLayouts/slideLayout18.xml"/></Relationships>
</file>

<file path=ppt/slides/_rels/slide127.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65.jpeg"/><Relationship Id="rId1" Type="http://schemas.openxmlformats.org/officeDocument/2006/relationships/slideLayout" Target="../slideLayouts/slideLayout18.xml"/><Relationship Id="rId4" Type="http://schemas.openxmlformats.org/officeDocument/2006/relationships/image" Target="../media/image102.png"/></Relationships>
</file>

<file path=ppt/slides/_rels/slide128.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66.jpeg"/><Relationship Id="rId1" Type="http://schemas.openxmlformats.org/officeDocument/2006/relationships/slideLayout" Target="../slideLayouts/slideLayout18.xml"/><Relationship Id="rId4" Type="http://schemas.openxmlformats.org/officeDocument/2006/relationships/image" Target="../media/image102.png"/></Relationships>
</file>

<file path=ppt/slides/_rels/slide129.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tags" Target="../tags/tag31.xml"/><Relationship Id="rId1" Type="http://schemas.openxmlformats.org/officeDocument/2006/relationships/tags" Target="../tags/tag30.xml"/><Relationship Id="rId6" Type="http://schemas.openxmlformats.org/officeDocument/2006/relationships/image" Target="../media/image168.png"/><Relationship Id="rId5" Type="http://schemas.openxmlformats.org/officeDocument/2006/relationships/image" Target="../media/image167.png"/><Relationship Id="rId4" Type="http://schemas.openxmlformats.org/officeDocument/2006/relationships/notesSlide" Target="../notesSlides/notesSlide39.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67.xml"/><Relationship Id="rId1" Type="http://schemas.openxmlformats.org/officeDocument/2006/relationships/tags" Target="../tags/tag7.xml"/><Relationship Id="rId5" Type="http://schemas.openxmlformats.org/officeDocument/2006/relationships/image" Target="../media/image30.png"/><Relationship Id="rId4" Type="http://schemas.openxmlformats.org/officeDocument/2006/relationships/image" Target="../media/image29.png"/></Relationships>
</file>

<file path=ppt/slides/_rels/slide130.xml.rels><?xml version="1.0" encoding="UTF-8" standalone="yes"?>
<Relationships xmlns="http://schemas.openxmlformats.org/package/2006/relationships"><Relationship Id="rId2" Type="http://schemas.openxmlformats.org/officeDocument/2006/relationships/image" Target="../media/image169.jpeg"/><Relationship Id="rId1" Type="http://schemas.openxmlformats.org/officeDocument/2006/relationships/slideLayout" Target="../slideLayouts/slideLayout20.xml"/></Relationships>
</file>

<file path=ppt/slides/_rels/slide131.xml.rels><?xml version="1.0" encoding="UTF-8" standalone="yes"?>
<Relationships xmlns="http://schemas.openxmlformats.org/package/2006/relationships"><Relationship Id="rId2" Type="http://schemas.openxmlformats.org/officeDocument/2006/relationships/hyperlink" Target="https://www.hepatitisc.uw.edu/page/clinical-calculators/fib-4" TargetMode="External"/><Relationship Id="rId1" Type="http://schemas.openxmlformats.org/officeDocument/2006/relationships/slideLayout" Target="../slideLayouts/slideLayout18.xml"/></Relationships>
</file>

<file path=ppt/slides/_rels/slide132.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hyperlink" Target="https://www.mdcalc.com/calc/2200/fibrosis-4-fib-4-index-liver-fibrosis" TargetMode="External"/><Relationship Id="rId1" Type="http://schemas.openxmlformats.org/officeDocument/2006/relationships/slideLayout" Target="../slideLayouts/slideLayout20.xml"/><Relationship Id="rId4" Type="http://schemas.openxmlformats.org/officeDocument/2006/relationships/image" Target="../media/image171.png"/></Relationships>
</file>

<file path=ppt/slides/_rels/slide133.xml.rels><?xml version="1.0" encoding="UTF-8" standalone="yes"?>
<Relationships xmlns="http://schemas.openxmlformats.org/package/2006/relationships"><Relationship Id="rId3" Type="http://schemas.openxmlformats.org/officeDocument/2006/relationships/image" Target="../media/image173.jpg"/><Relationship Id="rId2" Type="http://schemas.openxmlformats.org/officeDocument/2006/relationships/image" Target="../media/image172.jpg"/><Relationship Id="rId1" Type="http://schemas.openxmlformats.org/officeDocument/2006/relationships/slideLayout" Target="../slideLayouts/slideLayout33.xml"/><Relationship Id="rId5" Type="http://schemas.openxmlformats.org/officeDocument/2006/relationships/image" Target="../media/image105.png"/><Relationship Id="rId4" Type="http://schemas.openxmlformats.org/officeDocument/2006/relationships/image" Target="../media/image174.png"/></Relationships>
</file>

<file path=ppt/slides/_rels/slide134.xml.rels><?xml version="1.0" encoding="UTF-8" standalone="yes"?>
<Relationships xmlns="http://schemas.openxmlformats.org/package/2006/relationships"><Relationship Id="rId2" Type="http://schemas.openxmlformats.org/officeDocument/2006/relationships/image" Target="../media/image175.jpeg"/><Relationship Id="rId1" Type="http://schemas.openxmlformats.org/officeDocument/2006/relationships/slideLayout" Target="../slideLayouts/slideLayout20.xml"/></Relationships>
</file>

<file path=ppt/slides/_rels/slide135.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76.jpeg"/><Relationship Id="rId1" Type="http://schemas.openxmlformats.org/officeDocument/2006/relationships/slideLayout" Target="../slideLayouts/slideLayout20.xml"/><Relationship Id="rId4" Type="http://schemas.openxmlformats.org/officeDocument/2006/relationships/image" Target="../media/image102.png"/></Relationships>
</file>

<file path=ppt/slides/_rels/slide136.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1.png"/><Relationship Id="rId1" Type="http://schemas.openxmlformats.org/officeDocument/2006/relationships/slideLayout" Target="../slideLayouts/slideLayout20.xml"/></Relationships>
</file>

<file path=ppt/slides/_rels/slide137.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177.png"/><Relationship Id="rId1" Type="http://schemas.openxmlformats.org/officeDocument/2006/relationships/slideLayout" Target="../slideLayouts/slideLayout7.xml"/></Relationships>
</file>

<file path=ppt/slides/_rels/slide138.xml.rels><?xml version="1.0" encoding="UTF-8" standalone="yes"?>
<Relationships xmlns="http://schemas.openxmlformats.org/package/2006/relationships"><Relationship Id="rId2" Type="http://schemas.openxmlformats.org/officeDocument/2006/relationships/image" Target="../media/image178.png"/><Relationship Id="rId1" Type="http://schemas.openxmlformats.org/officeDocument/2006/relationships/slideLayout" Target="../slideLayouts/slideLayout20.xml"/></Relationships>
</file>

<file path=ppt/slides/_rels/slide139.xml.rels><?xml version="1.0" encoding="UTF-8" standalone="yes"?>
<Relationships xmlns="http://schemas.openxmlformats.org/package/2006/relationships"><Relationship Id="rId3" Type="http://schemas.openxmlformats.org/officeDocument/2006/relationships/image" Target="../media/image179.png"/><Relationship Id="rId2" Type="http://schemas.openxmlformats.org/officeDocument/2006/relationships/slideLayout" Target="../slideLayouts/slideLayout18.xml"/><Relationship Id="rId1" Type="http://schemas.openxmlformats.org/officeDocument/2006/relationships/tags" Target="../tags/tag32.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67.xml"/><Relationship Id="rId1" Type="http://schemas.openxmlformats.org/officeDocument/2006/relationships/tags" Target="../tags/tag8.xml"/><Relationship Id="rId5" Type="http://schemas.openxmlformats.org/officeDocument/2006/relationships/image" Target="../media/image30.png"/><Relationship Id="rId4" Type="http://schemas.openxmlformats.org/officeDocument/2006/relationships/image" Target="../media/image31.png"/></Relationships>
</file>

<file path=ppt/slides/_rels/slide140.xml.rels><?xml version="1.0" encoding="UTF-8" standalone="yes"?>
<Relationships xmlns="http://schemas.openxmlformats.org/package/2006/relationships"><Relationship Id="rId8" Type="http://schemas.microsoft.com/office/2007/relationships/diagramDrawing" Target="../diagrams/drawing12.xml"/><Relationship Id="rId3" Type="http://schemas.openxmlformats.org/officeDocument/2006/relationships/notesSlide" Target="../notesSlides/notesSlide40.xml"/><Relationship Id="rId7" Type="http://schemas.openxmlformats.org/officeDocument/2006/relationships/diagramColors" Target="../diagrams/colors12.xml"/><Relationship Id="rId2" Type="http://schemas.openxmlformats.org/officeDocument/2006/relationships/slideLayout" Target="../slideLayouts/slideLayout18.xml"/><Relationship Id="rId1" Type="http://schemas.openxmlformats.org/officeDocument/2006/relationships/tags" Target="../tags/tag33.xml"/><Relationship Id="rId6" Type="http://schemas.openxmlformats.org/officeDocument/2006/relationships/diagramQuickStyle" Target="../diagrams/quickStyle12.xml"/><Relationship Id="rId5" Type="http://schemas.openxmlformats.org/officeDocument/2006/relationships/diagramLayout" Target="../diagrams/layout12.xml"/><Relationship Id="rId4" Type="http://schemas.openxmlformats.org/officeDocument/2006/relationships/diagramData" Target="../diagrams/data12.xml"/></Relationships>
</file>

<file path=ppt/slides/_rels/slide141.xml.rels><?xml version="1.0" encoding="UTF-8" standalone="yes"?>
<Relationships xmlns="http://schemas.openxmlformats.org/package/2006/relationships"><Relationship Id="rId3" Type="http://schemas.openxmlformats.org/officeDocument/2006/relationships/image" Target="../media/image181.png"/><Relationship Id="rId2" Type="http://schemas.openxmlformats.org/officeDocument/2006/relationships/slideLayout" Target="../slideLayouts/slideLayout18.xml"/><Relationship Id="rId1" Type="http://schemas.openxmlformats.org/officeDocument/2006/relationships/tags" Target="../tags/tag34.xml"/><Relationship Id="rId4" Type="http://schemas.openxmlformats.org/officeDocument/2006/relationships/image" Target="../media/image182.jpeg"/></Relationships>
</file>

<file path=ppt/slides/_rels/slide142.xml.rels><?xml version="1.0" encoding="UTF-8" standalone="yes"?>
<Relationships xmlns="http://schemas.openxmlformats.org/package/2006/relationships"><Relationship Id="rId3" Type="http://schemas.openxmlformats.org/officeDocument/2006/relationships/image" Target="../media/image183.jpeg"/><Relationship Id="rId2" Type="http://schemas.openxmlformats.org/officeDocument/2006/relationships/image" Target="../media/image130.png"/><Relationship Id="rId1" Type="http://schemas.openxmlformats.org/officeDocument/2006/relationships/slideLayout" Target="../slideLayouts/slideLayout18.xml"/></Relationships>
</file>

<file path=ppt/slides/_rels/slide143.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18.xml"/><Relationship Id="rId1" Type="http://schemas.openxmlformats.org/officeDocument/2006/relationships/tags" Target="../tags/tag35.xml"/><Relationship Id="rId5" Type="http://schemas.openxmlformats.org/officeDocument/2006/relationships/image" Target="../media/image185.JPG"/><Relationship Id="rId4" Type="http://schemas.openxmlformats.org/officeDocument/2006/relationships/image" Target="../media/image184.png"/></Relationships>
</file>

<file path=ppt/slides/_rels/slide144.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23.xml"/><Relationship Id="rId1" Type="http://schemas.openxmlformats.org/officeDocument/2006/relationships/tags" Target="../tags/tag36.xml"/><Relationship Id="rId4" Type="http://schemas.openxmlformats.org/officeDocument/2006/relationships/image" Target="../media/image186.jpeg"/></Relationships>
</file>

<file path=ppt/slides/_rels/slide145.xml.rels><?xml version="1.0" encoding="UTF-8" standalone="yes"?>
<Relationships xmlns="http://schemas.openxmlformats.org/package/2006/relationships"><Relationship Id="rId3" Type="http://schemas.openxmlformats.org/officeDocument/2006/relationships/image" Target="../media/image188.png"/><Relationship Id="rId2" Type="http://schemas.openxmlformats.org/officeDocument/2006/relationships/image" Target="../media/image187.png"/><Relationship Id="rId1" Type="http://schemas.openxmlformats.org/officeDocument/2006/relationships/slideLayout" Target="../slideLayouts/slideLayout18.xml"/></Relationships>
</file>

<file path=ppt/slides/_rels/slide146.xml.rels><?xml version="1.0" encoding="UTF-8" standalone="yes"?>
<Relationships xmlns="http://schemas.openxmlformats.org/package/2006/relationships"><Relationship Id="rId3" Type="http://schemas.openxmlformats.org/officeDocument/2006/relationships/image" Target="../media/image189.jpeg"/><Relationship Id="rId2" Type="http://schemas.openxmlformats.org/officeDocument/2006/relationships/image" Target="../media/image130.png"/><Relationship Id="rId1" Type="http://schemas.openxmlformats.org/officeDocument/2006/relationships/slideLayout" Target="../slideLayouts/slideLayout18.xml"/></Relationships>
</file>

<file path=ppt/slides/_rels/slide147.xml.rels><?xml version="1.0" encoding="UTF-8" standalone="yes"?>
<Relationships xmlns="http://schemas.openxmlformats.org/package/2006/relationships"><Relationship Id="rId3" Type="http://schemas.openxmlformats.org/officeDocument/2006/relationships/image" Target="../media/image190.jpeg"/><Relationship Id="rId2" Type="http://schemas.openxmlformats.org/officeDocument/2006/relationships/image" Target="../media/image189.jpeg"/><Relationship Id="rId1" Type="http://schemas.openxmlformats.org/officeDocument/2006/relationships/slideLayout" Target="../slideLayouts/slideLayout20.xml"/></Relationships>
</file>

<file path=ppt/slides/_rels/slide148.xml.rels><?xml version="1.0" encoding="UTF-8" standalone="yes"?>
<Relationships xmlns="http://schemas.openxmlformats.org/package/2006/relationships"><Relationship Id="rId3" Type="http://schemas.openxmlformats.org/officeDocument/2006/relationships/diagramData" Target="../diagrams/data13.xml"/><Relationship Id="rId7" Type="http://schemas.microsoft.com/office/2007/relationships/diagramDrawing" Target="../diagrams/drawing13.xml"/><Relationship Id="rId2" Type="http://schemas.openxmlformats.org/officeDocument/2006/relationships/notesSlide" Target="../notesSlides/notesSlide43.xml"/><Relationship Id="rId1" Type="http://schemas.openxmlformats.org/officeDocument/2006/relationships/slideLayout" Target="../slideLayouts/slideLayout18.xml"/><Relationship Id="rId6" Type="http://schemas.openxmlformats.org/officeDocument/2006/relationships/diagramColors" Target="../diagrams/colors13.xml"/><Relationship Id="rId5" Type="http://schemas.openxmlformats.org/officeDocument/2006/relationships/diagramQuickStyle" Target="../diagrams/quickStyle13.xml"/><Relationship Id="rId4" Type="http://schemas.openxmlformats.org/officeDocument/2006/relationships/diagramLayout" Target="../diagrams/layout13.xml"/></Relationships>
</file>

<file path=ppt/slides/_rels/slide149.xml.rels><?xml version="1.0" encoding="UTF-8" standalone="yes"?>
<Relationships xmlns="http://schemas.openxmlformats.org/package/2006/relationships"><Relationship Id="rId3" Type="http://schemas.openxmlformats.org/officeDocument/2006/relationships/image" Target="../media/image191.png"/><Relationship Id="rId2" Type="http://schemas.openxmlformats.org/officeDocument/2006/relationships/slideLayout" Target="../slideLayouts/slideLayout18.xml"/><Relationship Id="rId1" Type="http://schemas.openxmlformats.org/officeDocument/2006/relationships/tags" Target="../tags/tag37.xml"/></Relationships>
</file>

<file path=ppt/slides/_rels/slide1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slideLayout" Target="../slideLayouts/slideLayout2.xml"/><Relationship Id="rId1" Type="http://schemas.openxmlformats.org/officeDocument/2006/relationships/tags" Target="../tags/tag9.xml"/></Relationships>
</file>

<file path=ppt/slides/_rels/slide150.xml.rels><?xml version="1.0" encoding="UTF-8" standalone="yes"?>
<Relationships xmlns="http://schemas.openxmlformats.org/package/2006/relationships"><Relationship Id="rId3" Type="http://schemas.openxmlformats.org/officeDocument/2006/relationships/image" Target="../media/image192.png"/><Relationship Id="rId2" Type="http://schemas.openxmlformats.org/officeDocument/2006/relationships/notesSlide" Target="../notesSlides/notesSlide44.xml"/><Relationship Id="rId1" Type="http://schemas.openxmlformats.org/officeDocument/2006/relationships/slideLayout" Target="../slideLayouts/slideLayout7.xml"/><Relationship Id="rId5" Type="http://schemas.openxmlformats.org/officeDocument/2006/relationships/image" Target="../media/image188.png"/><Relationship Id="rId4" Type="http://schemas.openxmlformats.org/officeDocument/2006/relationships/image" Target="../media/image193.png"/></Relationships>
</file>

<file path=ppt/slides/_rels/slide151.xml.rels><?xml version="1.0" encoding="UTF-8" standalone="yes"?>
<Relationships xmlns="http://schemas.openxmlformats.org/package/2006/relationships"><Relationship Id="rId3" Type="http://schemas.openxmlformats.org/officeDocument/2006/relationships/image" Target="../media/image194.png"/><Relationship Id="rId2" Type="http://schemas.openxmlformats.org/officeDocument/2006/relationships/image" Target="../media/image81.png"/><Relationship Id="rId1" Type="http://schemas.openxmlformats.org/officeDocument/2006/relationships/slideLayout" Target="../slideLayouts/slideLayout18.xml"/></Relationships>
</file>

<file path=ppt/slides/_rels/slide152.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195.png"/><Relationship Id="rId1" Type="http://schemas.openxmlformats.org/officeDocument/2006/relationships/slideLayout" Target="../slideLayouts/slideLayout20.xml"/></Relationships>
</file>

<file path=ppt/slides/_rels/slide153.xml.rels><?xml version="1.0" encoding="UTF-8" standalone="yes"?>
<Relationships xmlns="http://schemas.openxmlformats.org/package/2006/relationships"><Relationship Id="rId3" Type="http://schemas.openxmlformats.org/officeDocument/2006/relationships/image" Target="../media/image196.png"/><Relationship Id="rId2" Type="http://schemas.openxmlformats.org/officeDocument/2006/relationships/notesSlide" Target="../notesSlides/notesSlide45.xml"/><Relationship Id="rId1" Type="http://schemas.openxmlformats.org/officeDocument/2006/relationships/slideLayout" Target="../slideLayouts/slideLayout18.xml"/></Relationships>
</file>

<file path=ppt/slides/_rels/slide154.xml.rels><?xml version="1.0" encoding="UTF-8" standalone="yes"?>
<Relationships xmlns="http://schemas.openxmlformats.org/package/2006/relationships"><Relationship Id="rId3" Type="http://schemas.openxmlformats.org/officeDocument/2006/relationships/notesSlide" Target="../notesSlides/notesSlide46.xml"/><Relationship Id="rId7" Type="http://schemas.openxmlformats.org/officeDocument/2006/relationships/image" Target="../media/image200.jpeg"/><Relationship Id="rId2" Type="http://schemas.openxmlformats.org/officeDocument/2006/relationships/slideLayout" Target="../slideLayouts/slideLayout18.xml"/><Relationship Id="rId1" Type="http://schemas.openxmlformats.org/officeDocument/2006/relationships/tags" Target="../tags/tag38.xml"/><Relationship Id="rId6" Type="http://schemas.openxmlformats.org/officeDocument/2006/relationships/image" Target="../media/image199.png"/><Relationship Id="rId5" Type="http://schemas.openxmlformats.org/officeDocument/2006/relationships/image" Target="../media/image198.png"/><Relationship Id="rId4" Type="http://schemas.openxmlformats.org/officeDocument/2006/relationships/image" Target="../media/image197.png"/></Relationships>
</file>

<file path=ppt/slides/_rels/slide155.xml.rels><?xml version="1.0" encoding="UTF-8" standalone="yes"?>
<Relationships xmlns="http://schemas.openxmlformats.org/package/2006/relationships"><Relationship Id="rId3" Type="http://schemas.openxmlformats.org/officeDocument/2006/relationships/image" Target="../media/image202.png"/><Relationship Id="rId2" Type="http://schemas.openxmlformats.org/officeDocument/2006/relationships/image" Target="../media/image201.jpeg"/><Relationship Id="rId1" Type="http://schemas.openxmlformats.org/officeDocument/2006/relationships/slideLayout" Target="../slideLayouts/slideLayout20.xml"/></Relationships>
</file>

<file path=ppt/slides/_rels/slide156.xml.rels><?xml version="1.0" encoding="UTF-8" standalone="yes"?>
<Relationships xmlns="http://schemas.openxmlformats.org/package/2006/relationships"><Relationship Id="rId2" Type="http://schemas.openxmlformats.org/officeDocument/2006/relationships/image" Target="../media/image203.png"/><Relationship Id="rId1" Type="http://schemas.openxmlformats.org/officeDocument/2006/relationships/slideLayout" Target="../slideLayouts/slideLayout18.xml"/></Relationships>
</file>

<file path=ppt/slides/_rels/slide157.xml.rels><?xml version="1.0" encoding="UTF-8" standalone="yes"?>
<Relationships xmlns="http://schemas.openxmlformats.org/package/2006/relationships"><Relationship Id="rId3" Type="http://schemas.openxmlformats.org/officeDocument/2006/relationships/image" Target="../media/image204.png"/><Relationship Id="rId2" Type="http://schemas.microsoft.com/office/2018/10/relationships/comments" Target="../comments/modernComment_7FFFE637_5A7C8B82.xml"/><Relationship Id="rId1" Type="http://schemas.openxmlformats.org/officeDocument/2006/relationships/slideLayout" Target="../slideLayouts/slideLayout20.xml"/><Relationship Id="rId4" Type="http://schemas.openxmlformats.org/officeDocument/2006/relationships/image" Target="../media/image199.png"/></Relationships>
</file>

<file path=ppt/slides/_rels/slide158.xml.rels><?xml version="1.0" encoding="UTF-8" standalone="yes"?>
<Relationships xmlns="http://schemas.openxmlformats.org/package/2006/relationships"><Relationship Id="rId3" Type="http://schemas.openxmlformats.org/officeDocument/2006/relationships/image" Target="../media/image205.png"/><Relationship Id="rId2" Type="http://schemas.openxmlformats.org/officeDocument/2006/relationships/notesSlide" Target="../notesSlides/notesSlide47.xml"/><Relationship Id="rId1" Type="http://schemas.openxmlformats.org/officeDocument/2006/relationships/slideLayout" Target="../slideLayouts/slideLayout18.xml"/><Relationship Id="rId4" Type="http://schemas.openxmlformats.org/officeDocument/2006/relationships/image" Target="../media/image199.png"/></Relationships>
</file>

<file path=ppt/slides/_rels/slide159.xml.rels><?xml version="1.0" encoding="UTF-8" standalone="yes"?>
<Relationships xmlns="http://schemas.openxmlformats.org/package/2006/relationships"><Relationship Id="rId3" Type="http://schemas.openxmlformats.org/officeDocument/2006/relationships/image" Target="../media/image206.png"/><Relationship Id="rId2" Type="http://schemas.openxmlformats.org/officeDocument/2006/relationships/notesSlide" Target="../notesSlides/notesSlide48.xml"/><Relationship Id="rId1" Type="http://schemas.openxmlformats.org/officeDocument/2006/relationships/slideLayout" Target="../slideLayouts/slideLayout20.xml"/><Relationship Id="rId4" Type="http://schemas.openxmlformats.org/officeDocument/2006/relationships/image" Target="../media/image199.png"/></Relationships>
</file>

<file path=ppt/slides/_rels/slide16.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notesSlide" Target="../notesSlides/notesSlide7.xml"/><Relationship Id="rId7" Type="http://schemas.openxmlformats.org/officeDocument/2006/relationships/diagramQuickStyle" Target="../diagrams/quickStyle1.xml"/><Relationship Id="rId2" Type="http://schemas.openxmlformats.org/officeDocument/2006/relationships/slideLayout" Target="../slideLayouts/slideLayout12.xml"/><Relationship Id="rId1" Type="http://schemas.openxmlformats.org/officeDocument/2006/relationships/tags" Target="../tags/tag10.xml"/><Relationship Id="rId6" Type="http://schemas.openxmlformats.org/officeDocument/2006/relationships/diagramLayout" Target="../diagrams/layout1.xml"/><Relationship Id="rId5" Type="http://schemas.openxmlformats.org/officeDocument/2006/relationships/diagramData" Target="../diagrams/data1.xml"/><Relationship Id="rId4" Type="http://schemas.openxmlformats.org/officeDocument/2006/relationships/image" Target="../media/image33.png"/><Relationship Id="rId9" Type="http://schemas.microsoft.com/office/2007/relationships/diagramDrawing" Target="../diagrams/drawing1.xml"/></Relationships>
</file>

<file path=ppt/slides/_rels/slide160.xml.rels><?xml version="1.0" encoding="UTF-8" standalone="yes"?>
<Relationships xmlns="http://schemas.openxmlformats.org/package/2006/relationships"><Relationship Id="rId3" Type="http://schemas.openxmlformats.org/officeDocument/2006/relationships/notesSlide" Target="../notesSlides/notesSlide49.xml"/><Relationship Id="rId2" Type="http://schemas.openxmlformats.org/officeDocument/2006/relationships/slideLayout" Target="../slideLayouts/slideLayout18.xml"/><Relationship Id="rId1" Type="http://schemas.openxmlformats.org/officeDocument/2006/relationships/tags" Target="../tags/tag39.xml"/><Relationship Id="rId5" Type="http://schemas.openxmlformats.org/officeDocument/2006/relationships/image" Target="../media/image81.png"/><Relationship Id="rId4" Type="http://schemas.openxmlformats.org/officeDocument/2006/relationships/image" Target="../media/image207.png"/></Relationships>
</file>

<file path=ppt/slides/_rels/slide161.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208.png"/><Relationship Id="rId1" Type="http://schemas.openxmlformats.org/officeDocument/2006/relationships/slideLayout" Target="../slideLayouts/slideLayout18.xml"/></Relationships>
</file>

<file path=ppt/slides/_rels/slide162.xml.rels><?xml version="1.0" encoding="UTF-8" standalone="yes"?>
<Relationships xmlns="http://schemas.openxmlformats.org/package/2006/relationships"><Relationship Id="rId3" Type="http://schemas.openxmlformats.org/officeDocument/2006/relationships/image" Target="../media/image209.png"/><Relationship Id="rId2" Type="http://schemas.openxmlformats.org/officeDocument/2006/relationships/notesSlide" Target="../notesSlides/notesSlide50.xml"/><Relationship Id="rId1" Type="http://schemas.openxmlformats.org/officeDocument/2006/relationships/slideLayout" Target="../slideLayouts/slideLayout18.xml"/><Relationship Id="rId4" Type="http://schemas.openxmlformats.org/officeDocument/2006/relationships/image" Target="../media/image81.png"/></Relationships>
</file>

<file path=ppt/slides/_rels/slide163.xml.rels><?xml version="1.0" encoding="UTF-8" standalone="yes"?>
<Relationships xmlns="http://schemas.openxmlformats.org/package/2006/relationships"><Relationship Id="rId3" Type="http://schemas.openxmlformats.org/officeDocument/2006/relationships/image" Target="../media/image210.png"/><Relationship Id="rId2" Type="http://schemas.openxmlformats.org/officeDocument/2006/relationships/notesSlide" Target="../notesSlides/notesSlide51.xml"/><Relationship Id="rId1" Type="http://schemas.openxmlformats.org/officeDocument/2006/relationships/slideLayout" Target="../slideLayouts/slideLayout35.xml"/></Relationships>
</file>

<file path=ppt/slides/_rels/slide164.xml.rels><?xml version="1.0" encoding="UTF-8" standalone="yes"?>
<Relationships xmlns="http://schemas.openxmlformats.org/package/2006/relationships"><Relationship Id="rId2" Type="http://schemas.openxmlformats.org/officeDocument/2006/relationships/image" Target="../media/image211.jpeg"/><Relationship Id="rId1" Type="http://schemas.openxmlformats.org/officeDocument/2006/relationships/slideLayout" Target="../slideLayouts/slideLayout18.xml"/></Relationships>
</file>

<file path=ppt/slides/_rels/slide165.xml.rels><?xml version="1.0" encoding="UTF-8" standalone="yes"?>
<Relationships xmlns="http://schemas.openxmlformats.org/package/2006/relationships"><Relationship Id="rId3" Type="http://schemas.openxmlformats.org/officeDocument/2006/relationships/image" Target="../media/image212.png"/><Relationship Id="rId2" Type="http://schemas.openxmlformats.org/officeDocument/2006/relationships/notesSlide" Target="../notesSlides/notesSlide52.xml"/><Relationship Id="rId1" Type="http://schemas.openxmlformats.org/officeDocument/2006/relationships/slideLayout" Target="../slideLayouts/slideLayout18.xml"/><Relationship Id="rId4" Type="http://schemas.openxmlformats.org/officeDocument/2006/relationships/image" Target="../media/image81.png"/></Relationships>
</file>

<file path=ppt/slides/_rels/slide166.xml.rels><?xml version="1.0" encoding="UTF-8" standalone="yes"?>
<Relationships xmlns="http://schemas.openxmlformats.org/package/2006/relationships"><Relationship Id="rId3" Type="http://schemas.openxmlformats.org/officeDocument/2006/relationships/notesSlide" Target="../notesSlides/notesSlide53.xml"/><Relationship Id="rId2" Type="http://schemas.openxmlformats.org/officeDocument/2006/relationships/slideLayout" Target="../slideLayouts/slideLayout18.xml"/><Relationship Id="rId1" Type="http://schemas.openxmlformats.org/officeDocument/2006/relationships/tags" Target="../tags/tag40.xml"/><Relationship Id="rId5" Type="http://schemas.openxmlformats.org/officeDocument/2006/relationships/image" Target="../media/image81.png"/><Relationship Id="rId4" Type="http://schemas.openxmlformats.org/officeDocument/2006/relationships/image" Target="../media/image213.PNG"/></Relationships>
</file>

<file path=ppt/slides/_rels/slide167.xml.rels><?xml version="1.0" encoding="UTF-8" standalone="yes"?>
<Relationships xmlns="http://schemas.openxmlformats.org/package/2006/relationships"><Relationship Id="rId3" Type="http://schemas.openxmlformats.org/officeDocument/2006/relationships/image" Target="../media/image215.png"/><Relationship Id="rId2" Type="http://schemas.openxmlformats.org/officeDocument/2006/relationships/image" Target="../media/image214.png"/><Relationship Id="rId1" Type="http://schemas.openxmlformats.org/officeDocument/2006/relationships/slideLayout" Target="../slideLayouts/slideLayout20.xml"/><Relationship Id="rId4" Type="http://schemas.openxmlformats.org/officeDocument/2006/relationships/hyperlink" Target="https://diabetesed.net/coach-bevs-diabetes-cheat-sheets/" TargetMode="External"/></Relationships>
</file>

<file path=ppt/slides/_rels/slide168.xml.rels><?xml version="1.0" encoding="UTF-8" standalone="yes"?>
<Relationships xmlns="http://schemas.openxmlformats.org/package/2006/relationships"><Relationship Id="rId2" Type="http://schemas.openxmlformats.org/officeDocument/2006/relationships/image" Target="../media/image216.jpeg"/><Relationship Id="rId1" Type="http://schemas.openxmlformats.org/officeDocument/2006/relationships/slideLayout" Target="../slideLayouts/slideLayout18.xml"/></Relationships>
</file>

<file path=ppt/slides/_rels/slide169.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20.xml"/></Relationships>
</file>

<file path=ppt/slides/_rels/slide17.xml.rels><?xml version="1.0" encoding="UTF-8" standalone="yes"?>
<Relationships xmlns="http://schemas.openxmlformats.org/package/2006/relationships"><Relationship Id="rId3" Type="http://schemas.openxmlformats.org/officeDocument/2006/relationships/hyperlink" Target="http://www.diabetesed.net/page/your-diabetes-articles.php" TargetMode="External"/><Relationship Id="rId2" Type="http://schemas.openxmlformats.org/officeDocument/2006/relationships/slideLayout" Target="../slideLayouts/slideLayout2.xml"/><Relationship Id="rId1" Type="http://schemas.openxmlformats.org/officeDocument/2006/relationships/tags" Target="../tags/tag11.xml"/><Relationship Id="rId4" Type="http://schemas.openxmlformats.org/officeDocument/2006/relationships/image" Target="../media/image37.jpeg"/></Relationships>
</file>

<file path=ppt/slides/_rels/slide170.xml.rels><?xml version="1.0" encoding="UTF-8" standalone="yes"?>
<Relationships xmlns="http://schemas.openxmlformats.org/package/2006/relationships"><Relationship Id="rId3" Type="http://schemas.openxmlformats.org/officeDocument/2006/relationships/image" Target="../media/image217.png"/><Relationship Id="rId2" Type="http://schemas.openxmlformats.org/officeDocument/2006/relationships/slideLayout" Target="../slideLayouts/slideLayout20.xml"/><Relationship Id="rId1" Type="http://schemas.openxmlformats.org/officeDocument/2006/relationships/tags" Target="../tags/tag41.xml"/><Relationship Id="rId4" Type="http://schemas.openxmlformats.org/officeDocument/2006/relationships/image" Target="../media/image81.png"/></Relationships>
</file>

<file path=ppt/slides/_rels/slide171.xml.rels><?xml version="1.0" encoding="UTF-8" standalone="yes"?>
<Relationships xmlns="http://schemas.openxmlformats.org/package/2006/relationships"><Relationship Id="rId2" Type="http://schemas.openxmlformats.org/officeDocument/2006/relationships/image" Target="../media/image218.png"/><Relationship Id="rId1" Type="http://schemas.openxmlformats.org/officeDocument/2006/relationships/slideLayout" Target="../slideLayouts/slideLayout7.xml"/></Relationships>
</file>

<file path=ppt/slides/_rels/slide172.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20.xml"/></Relationships>
</file>

<file path=ppt/slides/_rels/slide173.xml.rels><?xml version="1.0" encoding="UTF-8" standalone="yes"?>
<Relationships xmlns="http://schemas.openxmlformats.org/package/2006/relationships"><Relationship Id="rId3" Type="http://schemas.openxmlformats.org/officeDocument/2006/relationships/image" Target="../media/image220.png"/><Relationship Id="rId2" Type="http://schemas.openxmlformats.org/officeDocument/2006/relationships/image" Target="../media/image219.jpeg"/><Relationship Id="rId1" Type="http://schemas.openxmlformats.org/officeDocument/2006/relationships/slideLayout" Target="../slideLayouts/slideLayout20.xml"/></Relationships>
</file>

<file path=ppt/slides/_rels/slide174.xml.rels><?xml version="1.0" encoding="UTF-8" standalone="yes"?>
<Relationships xmlns="http://schemas.openxmlformats.org/package/2006/relationships"><Relationship Id="rId3" Type="http://schemas.openxmlformats.org/officeDocument/2006/relationships/notesSlide" Target="../notesSlides/notesSlide54.xml"/><Relationship Id="rId2" Type="http://schemas.openxmlformats.org/officeDocument/2006/relationships/slideLayout" Target="../slideLayouts/slideLayout18.xml"/><Relationship Id="rId1" Type="http://schemas.openxmlformats.org/officeDocument/2006/relationships/tags" Target="../tags/tag42.xml"/><Relationship Id="rId4" Type="http://schemas.openxmlformats.org/officeDocument/2006/relationships/image" Target="../media/image221.jpg"/></Relationships>
</file>

<file path=ppt/slides/_rels/slide175.xml.rels><?xml version="1.0" encoding="UTF-8" standalone="yes"?>
<Relationships xmlns="http://schemas.openxmlformats.org/package/2006/relationships"><Relationship Id="rId3" Type="http://schemas.openxmlformats.org/officeDocument/2006/relationships/notesSlide" Target="../notesSlides/notesSlide55.xml"/><Relationship Id="rId2" Type="http://schemas.openxmlformats.org/officeDocument/2006/relationships/slideLayout" Target="../slideLayouts/slideLayout18.xml"/><Relationship Id="rId1" Type="http://schemas.openxmlformats.org/officeDocument/2006/relationships/tags" Target="../tags/tag43.xml"/></Relationships>
</file>

<file path=ppt/slides/_rels/slide176.xml.rels><?xml version="1.0" encoding="UTF-8" standalone="yes"?>
<Relationships xmlns="http://schemas.openxmlformats.org/package/2006/relationships"><Relationship Id="rId3" Type="http://schemas.openxmlformats.org/officeDocument/2006/relationships/notesSlide" Target="../notesSlides/notesSlide56.xml"/><Relationship Id="rId2" Type="http://schemas.openxmlformats.org/officeDocument/2006/relationships/slideLayout" Target="../slideLayouts/slideLayout18.xml"/><Relationship Id="rId1" Type="http://schemas.openxmlformats.org/officeDocument/2006/relationships/tags" Target="../tags/tag44.xml"/><Relationship Id="rId4" Type="http://schemas.openxmlformats.org/officeDocument/2006/relationships/image" Target="../media/image222.jpg"/></Relationships>
</file>

<file path=ppt/slides/_rels/slide177.xml.rels><?xml version="1.0" encoding="UTF-8" standalone="yes"?>
<Relationships xmlns="http://schemas.openxmlformats.org/package/2006/relationships"><Relationship Id="rId3" Type="http://schemas.openxmlformats.org/officeDocument/2006/relationships/notesSlide" Target="../notesSlides/notesSlide57.xml"/><Relationship Id="rId2" Type="http://schemas.openxmlformats.org/officeDocument/2006/relationships/slideLayout" Target="../slideLayouts/slideLayout18.xml"/><Relationship Id="rId1" Type="http://schemas.openxmlformats.org/officeDocument/2006/relationships/tags" Target="../tags/tag45.xml"/><Relationship Id="rId4" Type="http://schemas.openxmlformats.org/officeDocument/2006/relationships/image" Target="../media/image88.wmf"/></Relationships>
</file>

<file path=ppt/slides/_rels/slide178.xml.rels><?xml version="1.0" encoding="UTF-8" standalone="yes"?>
<Relationships xmlns="http://schemas.openxmlformats.org/package/2006/relationships"><Relationship Id="rId3" Type="http://schemas.openxmlformats.org/officeDocument/2006/relationships/notesSlide" Target="../notesSlides/notesSlide58.xml"/><Relationship Id="rId2" Type="http://schemas.openxmlformats.org/officeDocument/2006/relationships/slideLayout" Target="../slideLayouts/slideLayout18.xml"/><Relationship Id="rId1" Type="http://schemas.openxmlformats.org/officeDocument/2006/relationships/tags" Target="../tags/tag46.xml"/></Relationships>
</file>

<file path=ppt/slides/_rels/slide179.xml.rels><?xml version="1.0" encoding="UTF-8" standalone="yes"?>
<Relationships xmlns="http://schemas.openxmlformats.org/package/2006/relationships"><Relationship Id="rId3" Type="http://schemas.openxmlformats.org/officeDocument/2006/relationships/hyperlink" Target="http://blogs.getty.edu/iris/the-surprising-detective-work-of-a-drawings-curator/" TargetMode="External"/><Relationship Id="rId2" Type="http://schemas.openxmlformats.org/officeDocument/2006/relationships/image" Target="../media/image223.jpg"/><Relationship Id="rId1" Type="http://schemas.openxmlformats.org/officeDocument/2006/relationships/slideLayout" Target="../slideLayouts/slideLayout20.xml"/></Relationships>
</file>

<file path=ppt/slides/_rels/slide1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180.xml.rels><?xml version="1.0" encoding="UTF-8" standalone="yes"?>
<Relationships xmlns="http://schemas.openxmlformats.org/package/2006/relationships"><Relationship Id="rId3" Type="http://schemas.openxmlformats.org/officeDocument/2006/relationships/notesSlide" Target="../notesSlides/notesSlide59.xml"/><Relationship Id="rId2" Type="http://schemas.openxmlformats.org/officeDocument/2006/relationships/slideLayout" Target="../slideLayouts/slideLayout18.xml"/><Relationship Id="rId1" Type="http://schemas.openxmlformats.org/officeDocument/2006/relationships/tags" Target="../tags/tag47.xml"/><Relationship Id="rId4" Type="http://schemas.openxmlformats.org/officeDocument/2006/relationships/image" Target="../media/image224.jpeg"/></Relationships>
</file>

<file path=ppt/slides/_rels/slide181.xml.rels><?xml version="1.0" encoding="UTF-8" standalone="yes"?>
<Relationships xmlns="http://schemas.openxmlformats.org/package/2006/relationships"><Relationship Id="rId3" Type="http://schemas.openxmlformats.org/officeDocument/2006/relationships/image" Target="../media/image225.png"/><Relationship Id="rId2" Type="http://schemas.openxmlformats.org/officeDocument/2006/relationships/notesSlide" Target="../notesSlides/notesSlide60.xml"/><Relationship Id="rId1" Type="http://schemas.openxmlformats.org/officeDocument/2006/relationships/slideLayout" Target="../slideLayouts/slideLayout18.xml"/><Relationship Id="rId4" Type="http://schemas.openxmlformats.org/officeDocument/2006/relationships/image" Target="../media/image226.png"/></Relationships>
</file>

<file path=ppt/slides/_rels/slide182.xml.rels><?xml version="1.0" encoding="UTF-8" standalone="yes"?>
<Relationships xmlns="http://schemas.openxmlformats.org/package/2006/relationships"><Relationship Id="rId3" Type="http://schemas.openxmlformats.org/officeDocument/2006/relationships/diagramData" Target="../diagrams/data14.xml"/><Relationship Id="rId7" Type="http://schemas.microsoft.com/office/2007/relationships/diagramDrawing" Target="../diagrams/drawing14.xml"/><Relationship Id="rId2" Type="http://schemas.openxmlformats.org/officeDocument/2006/relationships/notesSlide" Target="../notesSlides/notesSlide61.xml"/><Relationship Id="rId1" Type="http://schemas.openxmlformats.org/officeDocument/2006/relationships/slideLayout" Target="../slideLayouts/slideLayout21.xml"/><Relationship Id="rId6" Type="http://schemas.openxmlformats.org/officeDocument/2006/relationships/diagramColors" Target="../diagrams/colors14.xml"/><Relationship Id="rId5" Type="http://schemas.openxmlformats.org/officeDocument/2006/relationships/diagramQuickStyle" Target="../diagrams/quickStyle14.xml"/><Relationship Id="rId4" Type="http://schemas.openxmlformats.org/officeDocument/2006/relationships/diagramLayout" Target="../diagrams/layout14.xml"/></Relationships>
</file>

<file path=ppt/slides/_rels/slide183.xml.rels><?xml version="1.0" encoding="UTF-8" standalone="yes"?>
<Relationships xmlns="http://schemas.openxmlformats.org/package/2006/relationships"><Relationship Id="rId3" Type="http://schemas.openxmlformats.org/officeDocument/2006/relationships/notesSlide" Target="../notesSlides/notesSlide62.xml"/><Relationship Id="rId2" Type="http://schemas.openxmlformats.org/officeDocument/2006/relationships/slideLayout" Target="../slideLayouts/slideLayout32.xml"/><Relationship Id="rId1" Type="http://schemas.openxmlformats.org/officeDocument/2006/relationships/tags" Target="../tags/tag48.xml"/><Relationship Id="rId4" Type="http://schemas.openxmlformats.org/officeDocument/2006/relationships/image" Target="../media/image227.wmf"/></Relationships>
</file>

<file path=ppt/slides/_rels/slide184.xml.rels><?xml version="1.0" encoding="UTF-8" standalone="yes"?>
<Relationships xmlns="http://schemas.openxmlformats.org/package/2006/relationships"><Relationship Id="rId3" Type="http://schemas.openxmlformats.org/officeDocument/2006/relationships/slideLayout" Target="../slideLayouts/slideLayout30.xml"/><Relationship Id="rId2" Type="http://schemas.openxmlformats.org/officeDocument/2006/relationships/video" Target="file:///C:\Documents%20and%20Settings\Owner.BEVERLY-Q62OQR5\Local%20Settings\Temporary%20Internet%20Files\Content.IE5\KPOJ4JO7\MPj03154490000%5b1%5d.jpg" TargetMode="External"/><Relationship Id="rId1" Type="http://schemas.openxmlformats.org/officeDocument/2006/relationships/tags" Target="../tags/tag49.xml"/><Relationship Id="rId5" Type="http://schemas.openxmlformats.org/officeDocument/2006/relationships/image" Target="../media/image228.png"/><Relationship Id="rId4" Type="http://schemas.openxmlformats.org/officeDocument/2006/relationships/notesSlide" Target="../notesSlides/notesSlide63.xml"/></Relationships>
</file>

<file path=ppt/slides/_rels/slide185.xml.rels><?xml version="1.0" encoding="UTF-8" standalone="yes"?>
<Relationships xmlns="http://schemas.openxmlformats.org/package/2006/relationships"><Relationship Id="rId3" Type="http://schemas.openxmlformats.org/officeDocument/2006/relationships/notesSlide" Target="../notesSlides/notesSlide64.xml"/><Relationship Id="rId2" Type="http://schemas.openxmlformats.org/officeDocument/2006/relationships/slideLayout" Target="../slideLayouts/slideLayout18.xml"/><Relationship Id="rId1" Type="http://schemas.openxmlformats.org/officeDocument/2006/relationships/tags" Target="../tags/tag50.xml"/><Relationship Id="rId5" Type="http://schemas.openxmlformats.org/officeDocument/2006/relationships/hyperlink" Target="http://www.picserver.org/highway-signs2/e/emergency-plan.html" TargetMode="External"/><Relationship Id="rId4" Type="http://schemas.openxmlformats.org/officeDocument/2006/relationships/image" Target="../media/image229.jpeg"/></Relationships>
</file>

<file path=ppt/slides/_rels/slide186.xml.rels><?xml version="1.0" encoding="UTF-8" standalone="yes"?>
<Relationships xmlns="http://schemas.openxmlformats.org/package/2006/relationships"><Relationship Id="rId3" Type="http://schemas.openxmlformats.org/officeDocument/2006/relationships/image" Target="../media/image230.jpeg"/><Relationship Id="rId2" Type="http://schemas.openxmlformats.org/officeDocument/2006/relationships/notesSlide" Target="../notesSlides/notesSlide65.xml"/><Relationship Id="rId1" Type="http://schemas.openxmlformats.org/officeDocument/2006/relationships/slideLayout" Target="../slideLayouts/slideLayout18.xml"/><Relationship Id="rId6" Type="http://schemas.openxmlformats.org/officeDocument/2006/relationships/image" Target="../media/image232.png"/><Relationship Id="rId5" Type="http://schemas.openxmlformats.org/officeDocument/2006/relationships/image" Target="../media/image231.png"/><Relationship Id="rId4" Type="http://schemas.openxmlformats.org/officeDocument/2006/relationships/hyperlink" Target="https://courses.lumenlearning.com/intro-to-sociology/chapter/putting-it-together/" TargetMode="External"/></Relationships>
</file>

<file path=ppt/slides/_rels/slide187.xml.rels><?xml version="1.0" encoding="UTF-8" standalone="yes"?>
<Relationships xmlns="http://schemas.openxmlformats.org/package/2006/relationships"><Relationship Id="rId3" Type="http://schemas.openxmlformats.org/officeDocument/2006/relationships/image" Target="../media/image234.jpeg"/><Relationship Id="rId2" Type="http://schemas.openxmlformats.org/officeDocument/2006/relationships/image" Target="../media/image233.png"/><Relationship Id="rId1" Type="http://schemas.openxmlformats.org/officeDocument/2006/relationships/slideLayout" Target="../slideLayouts/slideLayout18.xml"/><Relationship Id="rId4" Type="http://schemas.openxmlformats.org/officeDocument/2006/relationships/hyperlink" Target="http://commons.wikimedia.org/wiki/File:Weighing_scale_BW_2012-01-14_16-44-55_5-01_5-07.jpg" TargetMode="External"/></Relationships>
</file>

<file path=ppt/slides/_rels/slide188.xml.rels><?xml version="1.0" encoding="UTF-8" standalone="yes"?>
<Relationships xmlns="http://schemas.openxmlformats.org/package/2006/relationships"><Relationship Id="rId3" Type="http://schemas.openxmlformats.org/officeDocument/2006/relationships/image" Target="../media/image236.png"/><Relationship Id="rId2" Type="http://schemas.openxmlformats.org/officeDocument/2006/relationships/image" Target="../media/image235.png"/><Relationship Id="rId1" Type="http://schemas.openxmlformats.org/officeDocument/2006/relationships/slideLayout" Target="../slideLayouts/slideLayout18.xml"/></Relationships>
</file>

<file path=ppt/slides/_rels/slide189.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35.xml"/></Relationships>
</file>

<file path=ppt/slides/_rels/slide1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40.png"/><Relationship Id="rId4" Type="http://schemas.openxmlformats.org/officeDocument/2006/relationships/image" Target="../media/image42.jpeg"/></Relationships>
</file>

<file path=ppt/slides/_rels/slide190.xml.rels><?xml version="1.0" encoding="UTF-8" standalone="yes"?>
<Relationships xmlns="http://schemas.openxmlformats.org/package/2006/relationships"><Relationship Id="rId3" Type="http://schemas.openxmlformats.org/officeDocument/2006/relationships/notesSlide" Target="../notesSlides/notesSlide67.xml"/><Relationship Id="rId2" Type="http://schemas.openxmlformats.org/officeDocument/2006/relationships/slideLayout" Target="../slideLayouts/slideLayout34.xml"/><Relationship Id="rId1" Type="http://schemas.openxmlformats.org/officeDocument/2006/relationships/tags" Target="../tags/tag51.xml"/><Relationship Id="rId6" Type="http://schemas.openxmlformats.org/officeDocument/2006/relationships/image" Target="../media/image239.png"/><Relationship Id="rId5" Type="http://schemas.openxmlformats.org/officeDocument/2006/relationships/image" Target="../media/image238.png"/><Relationship Id="rId4" Type="http://schemas.openxmlformats.org/officeDocument/2006/relationships/image" Target="../media/image237.jpeg"/></Relationships>
</file>

<file path=ppt/slides/_rels/slide191.xml.rels><?xml version="1.0" encoding="UTF-8" standalone="yes"?>
<Relationships xmlns="http://schemas.openxmlformats.org/package/2006/relationships"><Relationship Id="rId3" Type="http://schemas.openxmlformats.org/officeDocument/2006/relationships/image" Target="../media/image240.png"/><Relationship Id="rId2" Type="http://schemas.openxmlformats.org/officeDocument/2006/relationships/notesSlide" Target="../notesSlides/notesSlide68.xml"/><Relationship Id="rId1" Type="http://schemas.openxmlformats.org/officeDocument/2006/relationships/slideLayout" Target="../slideLayouts/slideLayout18.xml"/><Relationship Id="rId5" Type="http://schemas.openxmlformats.org/officeDocument/2006/relationships/image" Target="../media/image238.png"/><Relationship Id="rId4" Type="http://schemas.openxmlformats.org/officeDocument/2006/relationships/hyperlink" Target="http://www.pngall.com/weight-scale-png" TargetMode="External"/></Relationships>
</file>

<file path=ppt/slides/_rels/slide192.xml.rels><?xml version="1.0" encoding="UTF-8" standalone="yes"?>
<Relationships xmlns="http://schemas.openxmlformats.org/package/2006/relationships"><Relationship Id="rId3" Type="http://schemas.openxmlformats.org/officeDocument/2006/relationships/notesSlide" Target="../notesSlides/notesSlide69.xml"/><Relationship Id="rId2" Type="http://schemas.openxmlformats.org/officeDocument/2006/relationships/slideLayout" Target="../slideLayouts/slideLayout18.xml"/><Relationship Id="rId1" Type="http://schemas.openxmlformats.org/officeDocument/2006/relationships/tags" Target="../tags/tag52.xml"/><Relationship Id="rId4" Type="http://schemas.openxmlformats.org/officeDocument/2006/relationships/image" Target="../media/image241.jpeg"/></Relationships>
</file>

<file path=ppt/slides/_rels/slide193.xml.rels><?xml version="1.0" encoding="UTF-8" standalone="yes"?>
<Relationships xmlns="http://schemas.openxmlformats.org/package/2006/relationships"><Relationship Id="rId3" Type="http://schemas.openxmlformats.org/officeDocument/2006/relationships/image" Target="../media/image242.png"/><Relationship Id="rId2" Type="http://schemas.openxmlformats.org/officeDocument/2006/relationships/notesSlide" Target="../notesSlides/notesSlide70.xml"/><Relationship Id="rId1" Type="http://schemas.openxmlformats.org/officeDocument/2006/relationships/slideLayout" Target="../slideLayouts/slideLayout18.xml"/></Relationships>
</file>

<file path=ppt/slides/_rels/slide194.xml.rels><?xml version="1.0" encoding="UTF-8" standalone="yes"?>
<Relationships xmlns="http://schemas.openxmlformats.org/package/2006/relationships"><Relationship Id="rId8" Type="http://schemas.openxmlformats.org/officeDocument/2006/relationships/image" Target="../media/image247.png"/><Relationship Id="rId3" Type="http://schemas.openxmlformats.org/officeDocument/2006/relationships/notesSlide" Target="../notesSlides/notesSlide71.xml"/><Relationship Id="rId7" Type="http://schemas.openxmlformats.org/officeDocument/2006/relationships/image" Target="../media/image246.png"/><Relationship Id="rId2" Type="http://schemas.openxmlformats.org/officeDocument/2006/relationships/slideLayout" Target="../slideLayouts/slideLayout18.xml"/><Relationship Id="rId1" Type="http://schemas.openxmlformats.org/officeDocument/2006/relationships/tags" Target="../tags/tag53.xml"/><Relationship Id="rId6" Type="http://schemas.openxmlformats.org/officeDocument/2006/relationships/image" Target="../media/image245.png"/><Relationship Id="rId5" Type="http://schemas.openxmlformats.org/officeDocument/2006/relationships/image" Target="../media/image244.png"/><Relationship Id="rId4" Type="http://schemas.openxmlformats.org/officeDocument/2006/relationships/image" Target="../media/image243.jpeg"/></Relationships>
</file>

<file path=ppt/slides/_rels/slide195.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72.xml"/><Relationship Id="rId1" Type="http://schemas.openxmlformats.org/officeDocument/2006/relationships/slideLayout" Target="../slideLayouts/slideLayout18.xml"/></Relationships>
</file>

<file path=ppt/slides/_rels/slide196.xml.rels><?xml version="1.0" encoding="UTF-8" standalone="yes"?>
<Relationships xmlns="http://schemas.openxmlformats.org/package/2006/relationships"><Relationship Id="rId3" Type="http://schemas.openxmlformats.org/officeDocument/2006/relationships/notesSlide" Target="../notesSlides/notesSlide73.xml"/><Relationship Id="rId2" Type="http://schemas.openxmlformats.org/officeDocument/2006/relationships/slideLayout" Target="../slideLayouts/slideLayout18.xml"/><Relationship Id="rId1" Type="http://schemas.openxmlformats.org/officeDocument/2006/relationships/tags" Target="../tags/tag54.xml"/><Relationship Id="rId6" Type="http://schemas.openxmlformats.org/officeDocument/2006/relationships/image" Target="../media/image249.png"/><Relationship Id="rId5" Type="http://schemas.openxmlformats.org/officeDocument/2006/relationships/hyperlink" Target="https://www.focusfitness.net/stock-photos/downloads/weight-scale-tape-measure-weight-loss-concept/" TargetMode="External"/><Relationship Id="rId4" Type="http://schemas.openxmlformats.org/officeDocument/2006/relationships/image" Target="../media/image248.jpg"/></Relationships>
</file>

<file path=ppt/slides/_rels/slide197.xml.rels><?xml version="1.0" encoding="UTF-8" standalone="yes"?>
<Relationships xmlns="http://schemas.openxmlformats.org/package/2006/relationships"><Relationship Id="rId3" Type="http://schemas.openxmlformats.org/officeDocument/2006/relationships/image" Target="../media/image250.jpg"/><Relationship Id="rId2" Type="http://schemas.openxmlformats.org/officeDocument/2006/relationships/notesSlide" Target="../notesSlides/notesSlide74.xml"/><Relationship Id="rId1" Type="http://schemas.openxmlformats.org/officeDocument/2006/relationships/slideLayout" Target="../slideLayouts/slideLayout35.xml"/><Relationship Id="rId5" Type="http://schemas.openxmlformats.org/officeDocument/2006/relationships/image" Target="../media/image249.png"/><Relationship Id="rId4" Type="http://schemas.openxmlformats.org/officeDocument/2006/relationships/hyperlink" Target="https://www.frontiersin.org/articles/10.3389/fendo.2023.1031610/full" TargetMode="External"/></Relationships>
</file>

<file path=ppt/slides/_rels/slide198.xml.rels><?xml version="1.0" encoding="UTF-8" standalone="yes"?>
<Relationships xmlns="http://schemas.openxmlformats.org/package/2006/relationships"><Relationship Id="rId3" Type="http://schemas.openxmlformats.org/officeDocument/2006/relationships/image" Target="../media/image250.jpg"/><Relationship Id="rId2" Type="http://schemas.openxmlformats.org/officeDocument/2006/relationships/notesSlide" Target="../notesSlides/notesSlide75.xml"/><Relationship Id="rId1" Type="http://schemas.openxmlformats.org/officeDocument/2006/relationships/slideLayout" Target="../slideLayouts/slideLayout35.xml"/><Relationship Id="rId5" Type="http://schemas.openxmlformats.org/officeDocument/2006/relationships/image" Target="../media/image249.png"/><Relationship Id="rId4" Type="http://schemas.openxmlformats.org/officeDocument/2006/relationships/hyperlink" Target="https://www.frontiersin.org/articles/10.3389/fendo.2023.1031610/full" TargetMode="External"/></Relationships>
</file>

<file path=ppt/slides/_rels/slide199.xml.rels><?xml version="1.0" encoding="UTF-8" standalone="yes"?>
<Relationships xmlns="http://schemas.openxmlformats.org/package/2006/relationships"><Relationship Id="rId3" Type="http://schemas.openxmlformats.org/officeDocument/2006/relationships/image" Target="../media/image231.png"/><Relationship Id="rId2" Type="http://schemas.openxmlformats.org/officeDocument/2006/relationships/notesSlide" Target="../notesSlides/notesSlide76.xml"/><Relationship Id="rId1" Type="http://schemas.openxmlformats.org/officeDocument/2006/relationships/slideLayout" Target="../slideLayouts/slideLayout18.xml"/><Relationship Id="rId4" Type="http://schemas.openxmlformats.org/officeDocument/2006/relationships/image" Target="../media/image25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4.xml"/><Relationship Id="rId1" Type="http://schemas.openxmlformats.org/officeDocument/2006/relationships/tags" Target="../tags/tag12.xml"/><Relationship Id="rId6" Type="http://schemas.openxmlformats.org/officeDocument/2006/relationships/image" Target="../media/image40.png"/><Relationship Id="rId5" Type="http://schemas.openxmlformats.org/officeDocument/2006/relationships/hyperlink" Target="https://betterhealthwhileaging.net/medication-safety/" TargetMode="External"/><Relationship Id="rId4" Type="http://schemas.openxmlformats.org/officeDocument/2006/relationships/image" Target="../media/image43.jpg"/></Relationships>
</file>

<file path=ppt/slides/_rels/slide200.xml.rels><?xml version="1.0" encoding="UTF-8" standalone="yes"?>
<Relationships xmlns="http://schemas.openxmlformats.org/package/2006/relationships"><Relationship Id="rId8" Type="http://schemas.openxmlformats.org/officeDocument/2006/relationships/image" Target="../media/image256.jpeg"/><Relationship Id="rId3" Type="http://schemas.openxmlformats.org/officeDocument/2006/relationships/notesSlide" Target="../notesSlides/notesSlide77.xml"/><Relationship Id="rId7" Type="http://schemas.openxmlformats.org/officeDocument/2006/relationships/image" Target="../media/image255.png"/><Relationship Id="rId2" Type="http://schemas.openxmlformats.org/officeDocument/2006/relationships/slideLayout" Target="../slideLayouts/slideLayout18.xml"/><Relationship Id="rId1" Type="http://schemas.openxmlformats.org/officeDocument/2006/relationships/tags" Target="../tags/tag55.xml"/><Relationship Id="rId6" Type="http://schemas.openxmlformats.org/officeDocument/2006/relationships/image" Target="../media/image254.png"/><Relationship Id="rId5" Type="http://schemas.openxmlformats.org/officeDocument/2006/relationships/image" Target="../media/image253.png"/><Relationship Id="rId4" Type="http://schemas.openxmlformats.org/officeDocument/2006/relationships/image" Target="../media/image252.png"/></Relationships>
</file>

<file path=ppt/slides/_rels/slide201.xml.rels><?xml version="1.0" encoding="UTF-8" standalone="yes"?>
<Relationships xmlns="http://schemas.openxmlformats.org/package/2006/relationships"><Relationship Id="rId2" Type="http://schemas.microsoft.com/office/2018/10/relationships/comments" Target="../comments/modernComment_7FFFE687_F592B396.xml"/><Relationship Id="rId1" Type="http://schemas.openxmlformats.org/officeDocument/2006/relationships/slideLayout" Target="../slideLayouts/slideLayout18.xml"/></Relationships>
</file>

<file path=ppt/slides/_rels/slide202.xml.rels><?xml version="1.0" encoding="UTF-8" standalone="yes"?>
<Relationships xmlns="http://schemas.openxmlformats.org/package/2006/relationships"><Relationship Id="rId3" Type="http://schemas.openxmlformats.org/officeDocument/2006/relationships/notesSlide" Target="../notesSlides/notesSlide78.xml"/><Relationship Id="rId2" Type="http://schemas.openxmlformats.org/officeDocument/2006/relationships/slideLayout" Target="../slideLayouts/slideLayout18.xml"/><Relationship Id="rId1" Type="http://schemas.openxmlformats.org/officeDocument/2006/relationships/tags" Target="../tags/tag56.xml"/><Relationship Id="rId4" Type="http://schemas.openxmlformats.org/officeDocument/2006/relationships/image" Target="../media/image257.png"/></Relationships>
</file>

<file path=ppt/slides/_rels/slide203.xml.rels><?xml version="1.0" encoding="UTF-8" standalone="yes"?>
<Relationships xmlns="http://schemas.openxmlformats.org/package/2006/relationships"><Relationship Id="rId3" Type="http://schemas.openxmlformats.org/officeDocument/2006/relationships/image" Target="../media/image258.png"/><Relationship Id="rId2" Type="http://schemas.openxmlformats.org/officeDocument/2006/relationships/slideLayout" Target="../slideLayouts/slideLayout18.xml"/><Relationship Id="rId1" Type="http://schemas.openxmlformats.org/officeDocument/2006/relationships/tags" Target="../tags/tag57.xml"/></Relationships>
</file>

<file path=ppt/slides/_rels/slide204.xml.rels><?xml version="1.0" encoding="UTF-8" standalone="yes"?>
<Relationships xmlns="http://schemas.openxmlformats.org/package/2006/relationships"><Relationship Id="rId2" Type="http://schemas.openxmlformats.org/officeDocument/2006/relationships/image" Target="../media/image259.png"/><Relationship Id="rId1" Type="http://schemas.openxmlformats.org/officeDocument/2006/relationships/slideLayout" Target="../slideLayouts/slideLayout18.xml"/></Relationships>
</file>

<file path=ppt/slides/_rels/slide205.xml.rels><?xml version="1.0" encoding="UTF-8" standalone="yes"?>
<Relationships xmlns="http://schemas.openxmlformats.org/package/2006/relationships"><Relationship Id="rId3" Type="http://schemas.openxmlformats.org/officeDocument/2006/relationships/image" Target="../media/image260.wmf"/><Relationship Id="rId2" Type="http://schemas.openxmlformats.org/officeDocument/2006/relationships/slideLayout" Target="../slideLayouts/slideLayout18.xml"/><Relationship Id="rId1" Type="http://schemas.openxmlformats.org/officeDocument/2006/relationships/tags" Target="../tags/tag58.xml"/></Relationships>
</file>

<file path=ppt/slides/_rels/slide206.xml.rels><?xml version="1.0" encoding="UTF-8" standalone="yes"?>
<Relationships xmlns="http://schemas.openxmlformats.org/package/2006/relationships"><Relationship Id="rId3" Type="http://schemas.openxmlformats.org/officeDocument/2006/relationships/notesSlide" Target="../notesSlides/notesSlide79.xml"/><Relationship Id="rId2" Type="http://schemas.openxmlformats.org/officeDocument/2006/relationships/slideLayout" Target="../slideLayouts/slideLayout32.xml"/><Relationship Id="rId1" Type="http://schemas.openxmlformats.org/officeDocument/2006/relationships/tags" Target="../tags/tag59.xml"/><Relationship Id="rId6" Type="http://schemas.openxmlformats.org/officeDocument/2006/relationships/image" Target="../media/image262.png"/><Relationship Id="rId5" Type="http://schemas.openxmlformats.org/officeDocument/2006/relationships/hyperlink" Target="http://send.adces.org/link.cfm?r=gWiQ7bo6B5d8bWnP5L-Uig~~&amp;pe=lqiULp6U5Iy1RHQY5bOQWqaZxcJK-gLq8pLsACgLmqsk_FWbMs-1CPqYLSFt0Uk-EBR2Mqv3or-ILWJ5fibiTQ~~&amp;t=hnCjRsSMyexpvlO-NyxF9g~~" TargetMode="External"/><Relationship Id="rId4" Type="http://schemas.openxmlformats.org/officeDocument/2006/relationships/image" Target="../media/image261.png"/></Relationships>
</file>

<file path=ppt/slides/_rels/slide207.xml.rels><?xml version="1.0" encoding="UTF-8" standalone="yes"?>
<Relationships xmlns="http://schemas.openxmlformats.org/package/2006/relationships"><Relationship Id="rId8" Type="http://schemas.openxmlformats.org/officeDocument/2006/relationships/image" Target="../media/image267.png"/><Relationship Id="rId3" Type="http://schemas.microsoft.com/office/2018/10/relationships/comments" Target="../comments/modernComment_115_EBB7C1FB.xml"/><Relationship Id="rId7" Type="http://schemas.openxmlformats.org/officeDocument/2006/relationships/image" Target="../media/image266.svg"/><Relationship Id="rId2" Type="http://schemas.openxmlformats.org/officeDocument/2006/relationships/notesSlide" Target="../notesSlides/notesSlide80.xml"/><Relationship Id="rId1" Type="http://schemas.openxmlformats.org/officeDocument/2006/relationships/slideLayout" Target="../slideLayouts/slideLayout18.xml"/><Relationship Id="rId6" Type="http://schemas.openxmlformats.org/officeDocument/2006/relationships/image" Target="../media/image265.png"/><Relationship Id="rId5" Type="http://schemas.openxmlformats.org/officeDocument/2006/relationships/image" Target="../media/image264.svg"/><Relationship Id="rId4" Type="http://schemas.openxmlformats.org/officeDocument/2006/relationships/image" Target="../media/image263.png"/></Relationships>
</file>

<file path=ppt/slides/_rels/slide208.xml.rels><?xml version="1.0" encoding="UTF-8" standalone="yes"?>
<Relationships xmlns="http://schemas.openxmlformats.org/package/2006/relationships"><Relationship Id="rId3" Type="http://schemas.openxmlformats.org/officeDocument/2006/relationships/image" Target="../media/image268.png"/><Relationship Id="rId2" Type="http://schemas.microsoft.com/office/2018/10/relationships/comments" Target="../comments/modernComment_7FFFE62A_15FD2117.xml"/><Relationship Id="rId1" Type="http://schemas.openxmlformats.org/officeDocument/2006/relationships/slideLayout" Target="../slideLayouts/slideLayout18.xml"/></Relationships>
</file>

<file path=ppt/slides/_rels/slide209.xml.rels><?xml version="1.0" encoding="UTF-8" standalone="yes"?>
<Relationships xmlns="http://schemas.openxmlformats.org/package/2006/relationships"><Relationship Id="rId3" Type="http://schemas.openxmlformats.org/officeDocument/2006/relationships/image" Target="../media/image269.png"/><Relationship Id="rId2" Type="http://schemas.openxmlformats.org/officeDocument/2006/relationships/notesSlide" Target="../notesSlides/notesSlide81.xml"/><Relationship Id="rId1" Type="http://schemas.openxmlformats.org/officeDocument/2006/relationships/slideLayout" Target="../slideLayouts/slideLayout22.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xml"/><Relationship Id="rId1" Type="http://schemas.openxmlformats.org/officeDocument/2006/relationships/tags" Target="../tags/tag13.xml"/><Relationship Id="rId5" Type="http://schemas.openxmlformats.org/officeDocument/2006/relationships/image" Target="../media/image45.png"/><Relationship Id="rId4" Type="http://schemas.openxmlformats.org/officeDocument/2006/relationships/image" Target="../media/image44.png"/></Relationships>
</file>

<file path=ppt/slides/_rels/slide210.xml.rels><?xml version="1.0" encoding="UTF-8" standalone="yes"?>
<Relationships xmlns="http://schemas.openxmlformats.org/package/2006/relationships"><Relationship Id="rId3" Type="http://schemas.openxmlformats.org/officeDocument/2006/relationships/image" Target="../media/image270.png"/><Relationship Id="rId2" Type="http://schemas.openxmlformats.org/officeDocument/2006/relationships/slideLayout" Target="../slideLayouts/slideLayout18.xml"/><Relationship Id="rId1" Type="http://schemas.openxmlformats.org/officeDocument/2006/relationships/tags" Target="../tags/tag60.xml"/><Relationship Id="rId4" Type="http://schemas.openxmlformats.org/officeDocument/2006/relationships/image" Target="../media/image30.png"/></Relationships>
</file>

<file path=ppt/slides/_rels/slide21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71.png"/><Relationship Id="rId1" Type="http://schemas.openxmlformats.org/officeDocument/2006/relationships/slideLayout" Target="../slideLayouts/slideLayout18.xml"/></Relationships>
</file>

<file path=ppt/slides/_rels/slide21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82.xml"/><Relationship Id="rId1" Type="http://schemas.openxmlformats.org/officeDocument/2006/relationships/slideLayout" Target="../slideLayouts/slideLayout22.xml"/><Relationship Id="rId4" Type="http://schemas.openxmlformats.org/officeDocument/2006/relationships/image" Target="../media/image272.png"/></Relationships>
</file>

<file path=ppt/slides/_rels/slide213.xml.rels><?xml version="1.0" encoding="UTF-8" standalone="yes"?>
<Relationships xmlns="http://schemas.openxmlformats.org/package/2006/relationships"><Relationship Id="rId8" Type="http://schemas.openxmlformats.org/officeDocument/2006/relationships/image" Target="../media/image277.png"/><Relationship Id="rId3" Type="http://schemas.microsoft.com/office/2018/10/relationships/comments" Target="../comments/modernComment_128_3093917D.xml"/><Relationship Id="rId7" Type="http://schemas.openxmlformats.org/officeDocument/2006/relationships/image" Target="../media/image276.svg"/><Relationship Id="rId2" Type="http://schemas.openxmlformats.org/officeDocument/2006/relationships/notesSlide" Target="../notesSlides/notesSlide83.xml"/><Relationship Id="rId1" Type="http://schemas.openxmlformats.org/officeDocument/2006/relationships/slideLayout" Target="../slideLayouts/slideLayout18.xml"/><Relationship Id="rId6" Type="http://schemas.openxmlformats.org/officeDocument/2006/relationships/image" Target="../media/image275.png"/><Relationship Id="rId11" Type="http://schemas.openxmlformats.org/officeDocument/2006/relationships/image" Target="../media/image280.png"/><Relationship Id="rId5" Type="http://schemas.openxmlformats.org/officeDocument/2006/relationships/image" Target="../media/image274.svg"/><Relationship Id="rId10" Type="http://schemas.openxmlformats.org/officeDocument/2006/relationships/image" Target="../media/image279.png"/><Relationship Id="rId4" Type="http://schemas.openxmlformats.org/officeDocument/2006/relationships/image" Target="../media/image273.png"/><Relationship Id="rId9" Type="http://schemas.openxmlformats.org/officeDocument/2006/relationships/image" Target="../media/image278.svg"/></Relationships>
</file>

<file path=ppt/slides/_rels/slide214.xml.rels><?xml version="1.0" encoding="UTF-8" standalone="yes"?>
<Relationships xmlns="http://schemas.openxmlformats.org/package/2006/relationships"><Relationship Id="rId3" Type="http://schemas.openxmlformats.org/officeDocument/2006/relationships/image" Target="../media/image282.jpeg"/><Relationship Id="rId2" Type="http://schemas.openxmlformats.org/officeDocument/2006/relationships/image" Target="../media/image281.png"/><Relationship Id="rId1" Type="http://schemas.openxmlformats.org/officeDocument/2006/relationships/slideLayout" Target="../slideLayouts/slideLayout18.xml"/></Relationships>
</file>

<file path=ppt/slides/_rels/slide215.xml.rels><?xml version="1.0" encoding="UTF-8" standalone="yes"?>
<Relationships xmlns="http://schemas.openxmlformats.org/package/2006/relationships"><Relationship Id="rId3" Type="http://schemas.openxmlformats.org/officeDocument/2006/relationships/image" Target="../media/image283.jpeg"/><Relationship Id="rId2" Type="http://schemas.openxmlformats.org/officeDocument/2006/relationships/notesSlide" Target="../notesSlides/notesSlide84.xml"/><Relationship Id="rId1" Type="http://schemas.openxmlformats.org/officeDocument/2006/relationships/slideLayout" Target="../slideLayouts/slideLayout20.xml"/><Relationship Id="rId4" Type="http://schemas.openxmlformats.org/officeDocument/2006/relationships/image" Target="../media/image30.png"/></Relationships>
</file>

<file path=ppt/slides/_rels/slide21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284.png"/><Relationship Id="rId1" Type="http://schemas.openxmlformats.org/officeDocument/2006/relationships/slideLayout" Target="../slideLayouts/slideLayout20.xml"/></Relationships>
</file>

<file path=ppt/slides/_rels/slide217.xml.rels><?xml version="1.0" encoding="UTF-8" standalone="yes"?>
<Relationships xmlns="http://schemas.openxmlformats.org/package/2006/relationships"><Relationship Id="rId3" Type="http://schemas.openxmlformats.org/officeDocument/2006/relationships/image" Target="../media/image285.png"/><Relationship Id="rId2" Type="http://schemas.openxmlformats.org/officeDocument/2006/relationships/slideLayout" Target="../slideLayouts/slideLayout18.xml"/><Relationship Id="rId1" Type="http://schemas.openxmlformats.org/officeDocument/2006/relationships/tags" Target="../tags/tag61.xml"/></Relationships>
</file>

<file path=ppt/slides/_rels/slide218.xml.rels><?xml version="1.0" encoding="UTF-8" standalone="yes"?>
<Relationships xmlns="http://schemas.openxmlformats.org/package/2006/relationships"><Relationship Id="rId3" Type="http://schemas.openxmlformats.org/officeDocument/2006/relationships/image" Target="../media/image286.png"/><Relationship Id="rId2" Type="http://schemas.openxmlformats.org/officeDocument/2006/relationships/slideLayout" Target="../slideLayouts/slideLayout18.xml"/><Relationship Id="rId1" Type="http://schemas.openxmlformats.org/officeDocument/2006/relationships/tags" Target="../tags/tag62.xml"/><Relationship Id="rId4" Type="http://schemas.openxmlformats.org/officeDocument/2006/relationships/image" Target="../media/image287.png"/></Relationships>
</file>

<file path=ppt/slides/_rels/slide219.xml.rels><?xml version="1.0" encoding="UTF-8" standalone="yes"?>
<Relationships xmlns="http://schemas.openxmlformats.org/package/2006/relationships"><Relationship Id="rId3" Type="http://schemas.openxmlformats.org/officeDocument/2006/relationships/image" Target="../media/image288.png"/><Relationship Id="rId2" Type="http://schemas.openxmlformats.org/officeDocument/2006/relationships/slideLayout" Target="../slideLayouts/slideLayout18.xml"/><Relationship Id="rId1" Type="http://schemas.openxmlformats.org/officeDocument/2006/relationships/tags" Target="../tags/tag63.xml"/><Relationship Id="rId5" Type="http://schemas.openxmlformats.org/officeDocument/2006/relationships/image" Target="../media/image105.png"/><Relationship Id="rId4" Type="http://schemas.openxmlformats.org/officeDocument/2006/relationships/image" Target="../media/image289.png"/></Relationships>
</file>

<file path=ppt/slides/_rels/slide22.xml.rels><?xml version="1.0" encoding="UTF-8" standalone="yes"?>
<Relationships xmlns="http://schemas.openxmlformats.org/package/2006/relationships"><Relationship Id="rId8" Type="http://schemas.openxmlformats.org/officeDocument/2006/relationships/image" Target="../media/image48.jpeg"/><Relationship Id="rId3" Type="http://schemas.openxmlformats.org/officeDocument/2006/relationships/notesSlide" Target="../notesSlides/notesSlide11.xml"/><Relationship Id="rId7" Type="http://schemas.openxmlformats.org/officeDocument/2006/relationships/image" Target="../media/image47.png"/><Relationship Id="rId2" Type="http://schemas.openxmlformats.org/officeDocument/2006/relationships/slideLayout" Target="../slideLayouts/slideLayout7.xml"/><Relationship Id="rId1" Type="http://schemas.openxmlformats.org/officeDocument/2006/relationships/tags" Target="../tags/tag15.xml"/><Relationship Id="rId6" Type="http://schemas.openxmlformats.org/officeDocument/2006/relationships/oleObject" Target="../embeddings/oleObject2.bin"/><Relationship Id="rId5" Type="http://schemas.openxmlformats.org/officeDocument/2006/relationships/image" Target="../media/image46.png"/><Relationship Id="rId4" Type="http://schemas.openxmlformats.org/officeDocument/2006/relationships/oleObject" Target="../embeddings/oleObject1.bin"/></Relationships>
</file>

<file path=ppt/slides/_rels/slide220.xml.rels><?xml version="1.0" encoding="UTF-8" standalone="yes"?>
<Relationships xmlns="http://schemas.openxmlformats.org/package/2006/relationships"><Relationship Id="rId3" Type="http://schemas.openxmlformats.org/officeDocument/2006/relationships/notesSlide" Target="../notesSlides/notesSlide85.xml"/><Relationship Id="rId2" Type="http://schemas.openxmlformats.org/officeDocument/2006/relationships/slideLayout" Target="../slideLayouts/slideLayout34.xml"/><Relationship Id="rId1" Type="http://schemas.openxmlformats.org/officeDocument/2006/relationships/tags" Target="../tags/tag64.xml"/><Relationship Id="rId4" Type="http://schemas.openxmlformats.org/officeDocument/2006/relationships/image" Target="../media/image290.jpeg"/></Relationships>
</file>

<file path=ppt/slides/_rels/slide221.xml.rels><?xml version="1.0" encoding="UTF-8" standalone="yes"?>
<Relationships xmlns="http://schemas.openxmlformats.org/package/2006/relationships"><Relationship Id="rId3" Type="http://schemas.openxmlformats.org/officeDocument/2006/relationships/notesSlide" Target="../notesSlides/notesSlide86.xml"/><Relationship Id="rId2" Type="http://schemas.openxmlformats.org/officeDocument/2006/relationships/slideLayout" Target="../slideLayouts/slideLayout34.xml"/><Relationship Id="rId1" Type="http://schemas.openxmlformats.org/officeDocument/2006/relationships/tags" Target="../tags/tag65.xml"/><Relationship Id="rId5" Type="http://schemas.openxmlformats.org/officeDocument/2006/relationships/image" Target="../media/image105.png"/><Relationship Id="rId4" Type="http://schemas.openxmlformats.org/officeDocument/2006/relationships/image" Target="../media/image291.jpeg"/></Relationships>
</file>

<file path=ppt/slides/_rels/slide222.xml.rels><?xml version="1.0" encoding="UTF-8" standalone="yes"?>
<Relationships xmlns="http://schemas.openxmlformats.org/package/2006/relationships"><Relationship Id="rId3" Type="http://schemas.openxmlformats.org/officeDocument/2006/relationships/image" Target="../media/image292.jpg"/><Relationship Id="rId2" Type="http://schemas.openxmlformats.org/officeDocument/2006/relationships/notesSlide" Target="../notesSlides/notesSlide87.xml"/><Relationship Id="rId1" Type="http://schemas.openxmlformats.org/officeDocument/2006/relationships/slideLayout" Target="../slideLayouts/slideLayout18.xml"/><Relationship Id="rId4" Type="http://schemas.openxmlformats.org/officeDocument/2006/relationships/hyperlink" Target="http://www.publicdomainpictures.net/view-image.php?image=97282&amp;picture=farm-golden-wheat" TargetMode="External"/></Relationships>
</file>

<file path=ppt/slides/_rels/slide223.xml.rels><?xml version="1.0" encoding="UTF-8" standalone="yes"?>
<Relationships xmlns="http://schemas.openxmlformats.org/package/2006/relationships"><Relationship Id="rId3" Type="http://schemas.openxmlformats.org/officeDocument/2006/relationships/image" Target="../media/image293.jpeg"/><Relationship Id="rId2" Type="http://schemas.openxmlformats.org/officeDocument/2006/relationships/slideLayout" Target="../slideLayouts/slideLayout34.xml"/><Relationship Id="rId1" Type="http://schemas.openxmlformats.org/officeDocument/2006/relationships/tags" Target="../tags/tag66.xml"/><Relationship Id="rId4" Type="http://schemas.openxmlformats.org/officeDocument/2006/relationships/image" Target="../media/image105.png"/></Relationships>
</file>

<file path=ppt/slides/_rels/slide224.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294.jpeg"/><Relationship Id="rId1" Type="http://schemas.openxmlformats.org/officeDocument/2006/relationships/slideLayout" Target="../slideLayouts/slideLayout20.xml"/></Relationships>
</file>

<file path=ppt/slides/_rels/slide225.xml.rels><?xml version="1.0" encoding="UTF-8" standalone="yes"?>
<Relationships xmlns="http://schemas.openxmlformats.org/package/2006/relationships"><Relationship Id="rId3" Type="http://schemas.openxmlformats.org/officeDocument/2006/relationships/image" Target="../media/image295.png"/><Relationship Id="rId2" Type="http://schemas.openxmlformats.org/officeDocument/2006/relationships/slideLayout" Target="../slideLayouts/slideLayout18.xml"/><Relationship Id="rId1" Type="http://schemas.openxmlformats.org/officeDocument/2006/relationships/tags" Target="../tags/tag67.xml"/></Relationships>
</file>

<file path=ppt/slides/_rels/slide226.xml.rels><?xml version="1.0" encoding="UTF-8" standalone="yes"?>
<Relationships xmlns="http://schemas.openxmlformats.org/package/2006/relationships"><Relationship Id="rId3" Type="http://schemas.openxmlformats.org/officeDocument/2006/relationships/image" Target="../media/image296.jpeg"/><Relationship Id="rId2" Type="http://schemas.openxmlformats.org/officeDocument/2006/relationships/slideLayout" Target="../slideLayouts/slideLayout18.xml"/><Relationship Id="rId1" Type="http://schemas.openxmlformats.org/officeDocument/2006/relationships/tags" Target="../tags/tag68.xml"/></Relationships>
</file>

<file path=ppt/slides/_rels/slide227.xml.rels><?xml version="1.0" encoding="UTF-8" standalone="yes"?>
<Relationships xmlns="http://schemas.openxmlformats.org/package/2006/relationships"><Relationship Id="rId2" Type="http://schemas.openxmlformats.org/officeDocument/2006/relationships/image" Target="../media/image297.png"/><Relationship Id="rId1" Type="http://schemas.openxmlformats.org/officeDocument/2006/relationships/slideLayout" Target="../slideLayouts/slideLayout18.xml"/></Relationships>
</file>

<file path=ppt/slides/_rels/slide228.xml.rels><?xml version="1.0" encoding="UTF-8" standalone="yes"?>
<Relationships xmlns="http://schemas.openxmlformats.org/package/2006/relationships"><Relationship Id="rId3" Type="http://schemas.openxmlformats.org/officeDocument/2006/relationships/notesSlide" Target="../notesSlides/notesSlide88.xml"/><Relationship Id="rId2" Type="http://schemas.openxmlformats.org/officeDocument/2006/relationships/slideLayout" Target="../slideLayouts/slideLayout7.xml"/><Relationship Id="rId1" Type="http://schemas.openxmlformats.org/officeDocument/2006/relationships/tags" Target="../tags/tag69.xml"/><Relationship Id="rId4" Type="http://schemas.openxmlformats.org/officeDocument/2006/relationships/image" Target="../media/image298.jpeg"/></Relationships>
</file>

<file path=ppt/slides/_rels/slide229.xml.rels><?xml version="1.0" encoding="UTF-8" standalone="yes"?>
<Relationships xmlns="http://schemas.openxmlformats.org/package/2006/relationships"><Relationship Id="rId3" Type="http://schemas.openxmlformats.org/officeDocument/2006/relationships/notesSlide" Target="../notesSlides/notesSlide89.xml"/><Relationship Id="rId2" Type="http://schemas.openxmlformats.org/officeDocument/2006/relationships/slideLayout" Target="../slideLayouts/slideLayout7.xml"/><Relationship Id="rId1" Type="http://schemas.openxmlformats.org/officeDocument/2006/relationships/tags" Target="../tags/tag70.xml"/><Relationship Id="rId6" Type="http://schemas.openxmlformats.org/officeDocument/2006/relationships/image" Target="../media/image301.png"/><Relationship Id="rId5" Type="http://schemas.openxmlformats.org/officeDocument/2006/relationships/image" Target="../media/image300.png"/><Relationship Id="rId4" Type="http://schemas.openxmlformats.org/officeDocument/2006/relationships/image" Target="../media/image299.jpeg"/></Relationships>
</file>

<file path=ppt/slides/_rels/slide23.xml.rels><?xml version="1.0" encoding="UTF-8" standalone="yes"?>
<Relationships xmlns="http://schemas.openxmlformats.org/package/2006/relationships"><Relationship Id="rId8" Type="http://schemas.openxmlformats.org/officeDocument/2006/relationships/image" Target="../media/image52.wmf"/><Relationship Id="rId3" Type="http://schemas.openxmlformats.org/officeDocument/2006/relationships/slideLayout" Target="../slideLayouts/slideLayout2.xml"/><Relationship Id="rId7" Type="http://schemas.openxmlformats.org/officeDocument/2006/relationships/image" Target="../media/image51.jpeg"/><Relationship Id="rId12" Type="http://schemas.openxmlformats.org/officeDocument/2006/relationships/image" Target="../media/image56.png"/><Relationship Id="rId2" Type="http://schemas.openxmlformats.org/officeDocument/2006/relationships/video" Target="file:///C:\Documents%20and%20Settings\Owner.BEVERLY-Q62OQR5\Local%20Settings\Temporary%20Internet%20Files\Content.IE5\FEVPHX2W\MPj04331280000%5b1%5d.jpg" TargetMode="External"/><Relationship Id="rId1" Type="http://schemas.openxmlformats.org/officeDocument/2006/relationships/tags" Target="../tags/tag16.xml"/><Relationship Id="rId6" Type="http://schemas.openxmlformats.org/officeDocument/2006/relationships/image" Target="../media/image50.wmf"/><Relationship Id="rId11" Type="http://schemas.openxmlformats.org/officeDocument/2006/relationships/image" Target="../media/image55.wmf"/><Relationship Id="rId5" Type="http://schemas.openxmlformats.org/officeDocument/2006/relationships/image" Target="../media/image49.wmf"/><Relationship Id="rId10" Type="http://schemas.openxmlformats.org/officeDocument/2006/relationships/image" Target="../media/image54.wmf"/><Relationship Id="rId4" Type="http://schemas.openxmlformats.org/officeDocument/2006/relationships/notesSlide" Target="../notesSlides/notesSlide12.xml"/><Relationship Id="rId9" Type="http://schemas.openxmlformats.org/officeDocument/2006/relationships/image" Target="../media/image53.wmf"/></Relationships>
</file>

<file path=ppt/slides/_rels/slide230.xml.rels><?xml version="1.0" encoding="UTF-8" standalone="yes"?>
<Relationships xmlns="http://schemas.openxmlformats.org/package/2006/relationships"><Relationship Id="rId3" Type="http://schemas.openxmlformats.org/officeDocument/2006/relationships/notesSlide" Target="../notesSlides/notesSlide90.xml"/><Relationship Id="rId2" Type="http://schemas.openxmlformats.org/officeDocument/2006/relationships/slideLayout" Target="../slideLayouts/slideLayout2.xml"/><Relationship Id="rId1" Type="http://schemas.openxmlformats.org/officeDocument/2006/relationships/tags" Target="../tags/tag71.xml"/><Relationship Id="rId5" Type="http://schemas.openxmlformats.org/officeDocument/2006/relationships/image" Target="../media/image303.jpeg"/><Relationship Id="rId4" Type="http://schemas.openxmlformats.org/officeDocument/2006/relationships/image" Target="../media/image302.jpeg"/></Relationships>
</file>

<file path=ppt/slides/_rels/slide231.xml.rels><?xml version="1.0" encoding="UTF-8" standalone="yes"?>
<Relationships xmlns="http://schemas.openxmlformats.org/package/2006/relationships"><Relationship Id="rId3" Type="http://schemas.openxmlformats.org/officeDocument/2006/relationships/image" Target="../media/image304.png"/><Relationship Id="rId2" Type="http://schemas.openxmlformats.org/officeDocument/2006/relationships/slideLayout" Target="../slideLayouts/slideLayout2.xml"/><Relationship Id="rId1" Type="http://schemas.openxmlformats.org/officeDocument/2006/relationships/tags" Target="../tags/tag72.xml"/></Relationships>
</file>

<file path=ppt/slides/_rels/slide232.xml.rels><?xml version="1.0" encoding="UTF-8" standalone="yes"?>
<Relationships xmlns="http://schemas.openxmlformats.org/package/2006/relationships"><Relationship Id="rId2" Type="http://schemas.openxmlformats.org/officeDocument/2006/relationships/image" Target="../media/image305.png"/><Relationship Id="rId1" Type="http://schemas.openxmlformats.org/officeDocument/2006/relationships/slideLayout" Target="../slideLayouts/slideLayout2.xml"/></Relationships>
</file>

<file path=ppt/slides/_rels/slide233.xml.rels><?xml version="1.0" encoding="UTF-8" standalone="yes"?>
<Relationships xmlns="http://schemas.openxmlformats.org/package/2006/relationships"><Relationship Id="rId2" Type="http://schemas.openxmlformats.org/officeDocument/2006/relationships/image" Target="../media/image306.jpeg"/><Relationship Id="rId1" Type="http://schemas.openxmlformats.org/officeDocument/2006/relationships/slideLayout" Target="../slideLayouts/slideLayout4.xml"/></Relationships>
</file>

<file path=ppt/slides/_rels/slide234.xml.rels><?xml version="1.0" encoding="UTF-8" standalone="yes"?>
<Relationships xmlns="http://schemas.openxmlformats.org/package/2006/relationships"><Relationship Id="rId3" Type="http://schemas.openxmlformats.org/officeDocument/2006/relationships/image" Target="../media/image308.jpeg"/><Relationship Id="rId2" Type="http://schemas.openxmlformats.org/officeDocument/2006/relationships/image" Target="../media/image307.jpeg"/><Relationship Id="rId1" Type="http://schemas.openxmlformats.org/officeDocument/2006/relationships/slideLayout" Target="../slideLayouts/slideLayout2.xml"/></Relationships>
</file>

<file path=ppt/slides/_rels/slide235.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91.xml"/><Relationship Id="rId1" Type="http://schemas.openxmlformats.org/officeDocument/2006/relationships/slideLayout" Target="../slideLayouts/slideLayout5.xml"/></Relationships>
</file>

<file path=ppt/slides/_rels/slide236.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image" Target="../media/image309.png"/><Relationship Id="rId1" Type="http://schemas.openxmlformats.org/officeDocument/2006/relationships/slideLayout" Target="../slideLayouts/slideLayout2.xml"/><Relationship Id="rId4" Type="http://schemas.openxmlformats.org/officeDocument/2006/relationships/image" Target="../media/image310.wmf"/></Relationships>
</file>

<file path=ppt/slides/_rels/slide237.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image" Target="../media/image309.png"/><Relationship Id="rId1" Type="http://schemas.openxmlformats.org/officeDocument/2006/relationships/slideLayout" Target="../slideLayouts/slideLayout2.xml"/><Relationship Id="rId4" Type="http://schemas.openxmlformats.org/officeDocument/2006/relationships/image" Target="../media/image311.wmf"/></Relationships>
</file>

<file path=ppt/slides/_rels/slide238.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image" Target="../media/image309.png"/><Relationship Id="rId1" Type="http://schemas.openxmlformats.org/officeDocument/2006/relationships/slideLayout" Target="../slideLayouts/slideLayout2.xml"/><Relationship Id="rId4" Type="http://schemas.openxmlformats.org/officeDocument/2006/relationships/image" Target="../media/image312.wmf"/></Relationships>
</file>

<file path=ppt/slides/_rels/slide239.xml.rels><?xml version="1.0" encoding="UTF-8" standalone="yes"?>
<Relationships xmlns="http://schemas.openxmlformats.org/package/2006/relationships"><Relationship Id="rId3" Type="http://schemas.openxmlformats.org/officeDocument/2006/relationships/notesSlide" Target="../notesSlides/notesSlide92.xml"/><Relationship Id="rId2" Type="http://schemas.openxmlformats.org/officeDocument/2006/relationships/slideLayout" Target="../slideLayouts/slideLayout2.xml"/><Relationship Id="rId1" Type="http://schemas.openxmlformats.org/officeDocument/2006/relationships/tags" Target="../tags/tag73.xml"/><Relationship Id="rId4" Type="http://schemas.openxmlformats.org/officeDocument/2006/relationships/image" Target="../media/image88.wmf"/></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0.xml.rels><?xml version="1.0" encoding="UTF-8" standalone="yes"?>
<Relationships xmlns="http://schemas.openxmlformats.org/package/2006/relationships"><Relationship Id="rId2" Type="http://schemas.openxmlformats.org/officeDocument/2006/relationships/slideLayout" Target="../slideLayouts/slideLayout18.xml"/><Relationship Id="rId1" Type="http://schemas.openxmlformats.org/officeDocument/2006/relationships/tags" Target="../tags/tag74.xml"/></Relationships>
</file>

<file path=ppt/slides/_rels/slide241.xml.rels><?xml version="1.0" encoding="UTF-8" standalone="yes"?>
<Relationships xmlns="http://schemas.openxmlformats.org/package/2006/relationships"><Relationship Id="rId3" Type="http://schemas.openxmlformats.org/officeDocument/2006/relationships/hyperlink" Target="https://elshahawkscribblins.blogspot.com/2015/07/when-writing-give-yourself-break.html" TargetMode="External"/><Relationship Id="rId2" Type="http://schemas.openxmlformats.org/officeDocument/2006/relationships/image" Target="../media/image313.jpg"/><Relationship Id="rId1" Type="http://schemas.openxmlformats.org/officeDocument/2006/relationships/slideLayout" Target="../slideLayouts/slideLayout6.xml"/></Relationships>
</file>

<file path=ppt/slides/_rels/slide242.xml.rels><?xml version="1.0" encoding="UTF-8" standalone="yes"?>
<Relationships xmlns="http://schemas.openxmlformats.org/package/2006/relationships"><Relationship Id="rId3" Type="http://schemas.openxmlformats.org/officeDocument/2006/relationships/notesSlide" Target="../notesSlides/notesSlide93.xml"/><Relationship Id="rId2" Type="http://schemas.openxmlformats.org/officeDocument/2006/relationships/slideLayout" Target="../slideLayouts/slideLayout2.xml"/><Relationship Id="rId1" Type="http://schemas.openxmlformats.org/officeDocument/2006/relationships/tags" Target="../tags/tag75.xml"/><Relationship Id="rId6" Type="http://schemas.openxmlformats.org/officeDocument/2006/relationships/image" Target="../media/image315.png"/><Relationship Id="rId5" Type="http://schemas.openxmlformats.org/officeDocument/2006/relationships/image" Target="../media/image314.tiff"/><Relationship Id="rId4" Type="http://schemas.openxmlformats.org/officeDocument/2006/relationships/hyperlink" Target="http://www.diabetesed.net/" TargetMode="External"/></Relationships>
</file>

<file path=ppt/slides/_rels/slide25.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xml"/><Relationship Id="rId1" Type="http://schemas.openxmlformats.org/officeDocument/2006/relationships/slideLayout" Target="../slideLayouts/slideLayout4.xml"/><Relationship Id="rId4" Type="http://schemas.openxmlformats.org/officeDocument/2006/relationships/image" Target="../media/image16.jpeg"/></Relationships>
</file>

<file path=ppt/slides/_rels/slide30.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8.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32.xml.rels><?xml version="1.0" encoding="UTF-8" standalone="yes"?>
<Relationships xmlns="http://schemas.openxmlformats.org/package/2006/relationships"><Relationship Id="rId8" Type="http://schemas.openxmlformats.org/officeDocument/2006/relationships/hyperlink" Target="https://www.hcplive.com/view/ralph-a-defronzo-md-noxious-nine-and-mifepristone-for-hypercortisolism-in-t2d?utm_source=chatgpt.com" TargetMode="External"/><Relationship Id="rId3" Type="http://schemas.openxmlformats.org/officeDocument/2006/relationships/diagramLayout" Target="../diagrams/layout4.xml"/><Relationship Id="rId7" Type="http://schemas.openxmlformats.org/officeDocument/2006/relationships/image" Target="../media/image56.png"/><Relationship Id="rId2" Type="http://schemas.openxmlformats.org/officeDocument/2006/relationships/diagramData" Target="../diagrams/data4.xml"/><Relationship Id="rId1" Type="http://schemas.openxmlformats.org/officeDocument/2006/relationships/slideLayout" Target="../slideLayouts/slideLayout4.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33.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6.xml"/><Relationship Id="rId4" Type="http://schemas.openxmlformats.org/officeDocument/2006/relationships/image" Target="../media/image71.jpg"/></Relationships>
</file>

<file path=ppt/slides/_rels/slide35.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slideLayout" Target="../slideLayouts/slideLayout2.xml"/><Relationship Id="rId1" Type="http://schemas.openxmlformats.org/officeDocument/2006/relationships/tags" Target="../tags/tag17.xml"/></Relationships>
</file>

<file path=ppt/slides/_rels/slide36.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73.png"/></Relationships>
</file>

<file path=ppt/slides/_rels/slide37.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75.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slideLayout" Target="../slideLayouts/slideLayout2.xml"/><Relationship Id="rId1" Type="http://schemas.openxmlformats.org/officeDocument/2006/relationships/tags" Target="../tags/tag2.xml"/><Relationship Id="rId4" Type="http://schemas.openxmlformats.org/officeDocument/2006/relationships/image" Target="../media/image18.png"/></Relationships>
</file>

<file path=ppt/slides/_rels/slide40.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slideLayout" Target="../slideLayouts/slideLayout2.xml"/><Relationship Id="rId1" Type="http://schemas.openxmlformats.org/officeDocument/2006/relationships/tags" Target="../tags/tag18.xml"/></Relationships>
</file>

<file path=ppt/slides/_rels/slide41.xml.rels><?xml version="1.0" encoding="UTF-8" standalone="yes"?>
<Relationships xmlns="http://schemas.openxmlformats.org/package/2006/relationships"><Relationship Id="rId8" Type="http://schemas.openxmlformats.org/officeDocument/2006/relationships/image" Target="../media/image79.png"/><Relationship Id="rId3" Type="http://schemas.openxmlformats.org/officeDocument/2006/relationships/image" Target="../media/image78.png"/><Relationship Id="rId7" Type="http://schemas.openxmlformats.org/officeDocument/2006/relationships/image" Target="../media/image460.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customXml" Target="../ink/ink2.xml"/><Relationship Id="rId5" Type="http://schemas.openxmlformats.org/officeDocument/2006/relationships/image" Target="../media/image450.png"/><Relationship Id="rId4" Type="http://schemas.openxmlformats.org/officeDocument/2006/relationships/customXml" Target="../ink/ink1.xml"/></Relationships>
</file>

<file path=ppt/slides/_rels/slide42.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43.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80.jpg"/><Relationship Id="rId2" Type="http://schemas.openxmlformats.org/officeDocument/2006/relationships/notesSlide" Target="../notesSlides/notesSlide19.xml"/><Relationship Id="rId1" Type="http://schemas.openxmlformats.org/officeDocument/2006/relationships/slideLayout" Target="../slideLayouts/slideLayout6.xml"/><Relationship Id="rId5" Type="http://schemas.openxmlformats.org/officeDocument/2006/relationships/image" Target="../media/image81.png"/><Relationship Id="rId4" Type="http://schemas.openxmlformats.org/officeDocument/2006/relationships/image" Target="../media/image70.png"/></Relationships>
</file>

<file path=ppt/slides/_rels/slide46.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slideLayout" Target="../slideLayouts/slideLayout2.xml"/><Relationship Id="rId1" Type="http://schemas.openxmlformats.org/officeDocument/2006/relationships/tags" Target="../tags/tag19.xml"/></Relationships>
</file>

<file path=ppt/slides/_rels/slide47.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2.xml"/><Relationship Id="rId1" Type="http://schemas.openxmlformats.org/officeDocument/2006/relationships/tags" Target="../tags/tag20.xml"/><Relationship Id="rId4" Type="http://schemas.openxmlformats.org/officeDocument/2006/relationships/image" Target="../media/image84.png"/></Relationships>
</file>

<file path=ppt/slides/_rels/slide49.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4.xml"/><Relationship Id="rId1" Type="http://schemas.openxmlformats.org/officeDocument/2006/relationships/tags" Target="../tags/tag3.xml"/><Relationship Id="rId4" Type="http://schemas.openxmlformats.org/officeDocument/2006/relationships/image" Target="../media/image19.wmf"/></Relationships>
</file>

<file path=ppt/slides/_rels/slide50.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70.png"/></Relationships>
</file>

<file path=ppt/slides/_rels/slide51.xml.rels><?xml version="1.0" encoding="UTF-8" standalone="yes"?>
<Relationships xmlns="http://schemas.openxmlformats.org/package/2006/relationships"><Relationship Id="rId3" Type="http://schemas.openxmlformats.org/officeDocument/2006/relationships/image" Target="../media/image80.jpg"/><Relationship Id="rId2" Type="http://schemas.openxmlformats.org/officeDocument/2006/relationships/notesSlide" Target="../notesSlides/notesSlide24.xml"/><Relationship Id="rId1" Type="http://schemas.openxmlformats.org/officeDocument/2006/relationships/slideLayout" Target="../slideLayouts/slideLayout6.xml"/><Relationship Id="rId5" Type="http://schemas.openxmlformats.org/officeDocument/2006/relationships/image" Target="../media/image81.png"/><Relationship Id="rId4" Type="http://schemas.openxmlformats.org/officeDocument/2006/relationships/image" Target="../media/image70.png"/></Relationships>
</file>

<file path=ppt/slides/_rels/slide52.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87.png"/></Relationships>
</file>

<file path=ppt/slides/_rels/slide53.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2.xml"/><Relationship Id="rId1" Type="http://schemas.openxmlformats.org/officeDocument/2006/relationships/tags" Target="../tags/tag21.xml"/><Relationship Id="rId4" Type="http://schemas.openxmlformats.org/officeDocument/2006/relationships/image" Target="../media/image88.wmf"/></Relationships>
</file>

<file path=ppt/slides/_rels/slide54.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2.xml"/><Relationship Id="rId1" Type="http://schemas.openxmlformats.org/officeDocument/2006/relationships/tags" Target="../tags/tag22.xml"/></Relationships>
</file>

<file path=ppt/slides/_rels/slide55.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29.xml"/><Relationship Id="rId1" Type="http://schemas.openxmlformats.org/officeDocument/2006/relationships/slideLayout" Target="../slideLayouts/slideLayout5.xml"/></Relationships>
</file>

<file path=ppt/slides/_rels/slide58.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31.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tags" Target="../tags/tag4.xml"/><Relationship Id="rId4" Type="http://schemas.openxmlformats.org/officeDocument/2006/relationships/image" Target="../media/image20.jpeg"/></Relationships>
</file>

<file path=ppt/slides/_rels/slide60.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hyperlink" Target="https://doi.org/10.2337/dc23-2452" TargetMode="External"/><Relationship Id="rId2" Type="http://schemas.openxmlformats.org/officeDocument/2006/relationships/image" Target="../media/image94.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95.jpeg"/><Relationship Id="rId1" Type="http://schemas.openxmlformats.org/officeDocument/2006/relationships/slideLayout" Target="../slideLayouts/slideLayout16.xml"/></Relationships>
</file>

<file path=ppt/slides/_rels/slide63.xml.rels><?xml version="1.0" encoding="UTF-8" standalone="yes"?>
<Relationships xmlns="http://schemas.openxmlformats.org/package/2006/relationships"><Relationship Id="rId2" Type="http://schemas.openxmlformats.org/officeDocument/2006/relationships/image" Target="../media/image96.jpeg"/><Relationship Id="rId1" Type="http://schemas.openxmlformats.org/officeDocument/2006/relationships/slideLayout" Target="../slideLayouts/slideLayout4.xml"/></Relationships>
</file>

<file path=ppt/slides/_rels/slide64.xml.rels><?xml version="1.0" encoding="UTF-8" standalone="yes"?>
<Relationships xmlns="http://schemas.openxmlformats.org/package/2006/relationships"><Relationship Id="rId2" Type="http://schemas.openxmlformats.org/officeDocument/2006/relationships/image" Target="../media/image97.jp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21.xml"/></Relationships>
</file>

<file path=ppt/slides/_rels/slide66.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slideLayout" Target="../slideLayouts/slideLayout2.xml"/><Relationship Id="rId1" Type="http://schemas.openxmlformats.org/officeDocument/2006/relationships/tags" Target="../tags/tag23.xml"/></Relationships>
</file>

<file path=ppt/slides/_rels/slide67.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slideLayout" Target="../slideLayouts/slideLayout18.xml"/><Relationship Id="rId1" Type="http://schemas.openxmlformats.org/officeDocument/2006/relationships/tags" Target="../tags/tag24.xml"/><Relationship Id="rId5" Type="http://schemas.openxmlformats.org/officeDocument/2006/relationships/image" Target="../media/image102.png"/><Relationship Id="rId4" Type="http://schemas.openxmlformats.org/officeDocument/2006/relationships/image" Target="../media/image101.png"/></Relationships>
</file>

<file path=ppt/slides/_rels/slide68.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103.png"/><Relationship Id="rId1" Type="http://schemas.openxmlformats.org/officeDocument/2006/relationships/slideLayout" Target="../slideLayouts/slideLayout18.xml"/><Relationship Id="rId4" Type="http://schemas.openxmlformats.org/officeDocument/2006/relationships/image" Target="../media/image105.png"/></Relationships>
</file>

<file path=ppt/slides/_rels/slide69.xml.rels><?xml version="1.0" encoding="UTF-8" standalone="yes"?>
<Relationships xmlns="http://schemas.openxmlformats.org/package/2006/relationships"><Relationship Id="rId3" Type="http://schemas.openxmlformats.org/officeDocument/2006/relationships/diagramLayout" Target="../diagrams/layout7.xml"/><Relationship Id="rId7" Type="http://schemas.openxmlformats.org/officeDocument/2006/relationships/image" Target="../media/image105.png"/><Relationship Id="rId2" Type="http://schemas.openxmlformats.org/officeDocument/2006/relationships/diagramData" Target="../diagrams/data7.xml"/><Relationship Id="rId1" Type="http://schemas.openxmlformats.org/officeDocument/2006/relationships/slideLayout" Target="../slideLayouts/slideLayout18.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slideLayout" Target="../slideLayouts/slideLayout67.xml"/><Relationship Id="rId1" Type="http://schemas.openxmlformats.org/officeDocument/2006/relationships/tags" Target="../tags/tag5.xml"/><Relationship Id="rId4" Type="http://schemas.openxmlformats.org/officeDocument/2006/relationships/image" Target="../media/image22.png"/></Relationships>
</file>

<file path=ppt/slides/_rels/slide70.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18.xml"/></Relationships>
</file>

<file path=ppt/slides/_rels/slide71.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07.png"/><Relationship Id="rId1" Type="http://schemas.openxmlformats.org/officeDocument/2006/relationships/slideLayout" Target="../slideLayouts/slideLayout20.xml"/><Relationship Id="rId4" Type="http://schemas.openxmlformats.org/officeDocument/2006/relationships/image" Target="../media/image102.png"/></Relationships>
</file>

<file path=ppt/slides/_rels/slide72.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18.xml"/></Relationships>
</file>

<file path=ppt/slides/_rels/slide73.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9.png"/><Relationship Id="rId1" Type="http://schemas.openxmlformats.org/officeDocument/2006/relationships/slideLayout" Target="../slideLayouts/slideLayout18.xml"/></Relationships>
</file>

<file path=ppt/slides/_rels/slide74.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image" Target="../media/image110.png"/><Relationship Id="rId1" Type="http://schemas.openxmlformats.org/officeDocument/2006/relationships/slideLayout" Target="../slideLayouts/slideLayout18.xml"/><Relationship Id="rId5" Type="http://schemas.openxmlformats.org/officeDocument/2006/relationships/image" Target="../media/image105.png"/><Relationship Id="rId4" Type="http://schemas.openxmlformats.org/officeDocument/2006/relationships/image" Target="../media/image112.png"/></Relationships>
</file>

<file path=ppt/slides/_rels/slide75.xml.rels><?xml version="1.0" encoding="UTF-8" standalone="yes"?>
<Relationships xmlns="http://schemas.openxmlformats.org/package/2006/relationships"><Relationship Id="rId8" Type="http://schemas.openxmlformats.org/officeDocument/2006/relationships/image" Target="../media/image105.png"/><Relationship Id="rId3" Type="http://schemas.openxmlformats.org/officeDocument/2006/relationships/diagramLayout" Target="../diagrams/layout8.xml"/><Relationship Id="rId7" Type="http://schemas.openxmlformats.org/officeDocument/2006/relationships/image" Target="../media/image101.png"/><Relationship Id="rId2" Type="http://schemas.openxmlformats.org/officeDocument/2006/relationships/diagramData" Target="../diagrams/data8.xml"/><Relationship Id="rId1" Type="http://schemas.openxmlformats.org/officeDocument/2006/relationships/slideLayout" Target="../slideLayouts/slideLayout20.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76.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image" Target="../media/image105.png"/><Relationship Id="rId1" Type="http://schemas.openxmlformats.org/officeDocument/2006/relationships/slideLayout" Target="../slideLayouts/slideLayout18.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78.xml.rels><?xml version="1.0" encoding="UTF-8" standalone="yes"?>
<Relationships xmlns="http://schemas.openxmlformats.org/package/2006/relationships"><Relationship Id="rId3" Type="http://schemas.openxmlformats.org/officeDocument/2006/relationships/hyperlink" Target="https://semiologiamedica.blogspot.com/2012/03/acanthosis-nigricans.html" TargetMode="External"/><Relationship Id="rId2" Type="http://schemas.openxmlformats.org/officeDocument/2006/relationships/image" Target="../media/image114.jpg"/><Relationship Id="rId1" Type="http://schemas.openxmlformats.org/officeDocument/2006/relationships/slideLayout" Target="../slideLayouts/slideLayout20.xml"/></Relationships>
</file>

<file path=ppt/slides/_rels/slide79.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115.png"/><Relationship Id="rId1" Type="http://schemas.openxmlformats.org/officeDocument/2006/relationships/slideLayout" Target="../slideLayouts/slideLayout18.xml"/></Relationships>
</file>

<file path=ppt/slides/_rels/slide81.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18.xml"/></Relationships>
</file>

<file path=ppt/slides/_rels/slide8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18.xml"/><Relationship Id="rId1" Type="http://schemas.openxmlformats.org/officeDocument/2006/relationships/tags" Target="../tags/tag25.xml"/><Relationship Id="rId5" Type="http://schemas.openxmlformats.org/officeDocument/2006/relationships/image" Target="../media/image105.png"/><Relationship Id="rId4" Type="http://schemas.openxmlformats.org/officeDocument/2006/relationships/image" Target="../media/image117.wmf"/></Relationships>
</file>

<file path=ppt/slides/_rels/slide83.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18.png"/><Relationship Id="rId1" Type="http://schemas.openxmlformats.org/officeDocument/2006/relationships/slideLayout" Target="../slideLayouts/slideLayout18.xml"/></Relationships>
</file>

<file path=ppt/slides/_rels/slide84.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33.xml"/><Relationship Id="rId1" Type="http://schemas.openxmlformats.org/officeDocument/2006/relationships/slideLayout" Target="../slideLayouts/slideLayout18.xml"/><Relationship Id="rId4" Type="http://schemas.openxmlformats.org/officeDocument/2006/relationships/image" Target="../media/image120.png"/></Relationships>
</file>

<file path=ppt/slides/_rels/slide85.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121.jpeg"/><Relationship Id="rId1" Type="http://schemas.openxmlformats.org/officeDocument/2006/relationships/slideLayout" Target="../slideLayouts/slideLayout20.xml"/></Relationships>
</file>

<file path=ppt/slides/_rels/slide86.xml.rels><?xml version="1.0" encoding="UTF-8" standalone="yes"?>
<Relationships xmlns="http://schemas.openxmlformats.org/package/2006/relationships"><Relationship Id="rId2" Type="http://schemas.openxmlformats.org/officeDocument/2006/relationships/image" Target="../media/image122.png"/><Relationship Id="rId1" Type="http://schemas.openxmlformats.org/officeDocument/2006/relationships/slideLayout" Target="../slideLayouts/slideLayout18.xml"/></Relationships>
</file>

<file path=ppt/slides/_rels/slide87.xml.rels><?xml version="1.0" encoding="UTF-8" standalone="yes"?>
<Relationships xmlns="http://schemas.openxmlformats.org/package/2006/relationships"><Relationship Id="rId3" Type="http://schemas.openxmlformats.org/officeDocument/2006/relationships/diagramLayout" Target="../diagrams/layout9.xml"/><Relationship Id="rId2" Type="http://schemas.openxmlformats.org/officeDocument/2006/relationships/diagramData" Target="../diagrams/data9.xml"/><Relationship Id="rId1" Type="http://schemas.openxmlformats.org/officeDocument/2006/relationships/slideLayout" Target="../slideLayouts/slideLayout20.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88.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123.png"/><Relationship Id="rId1" Type="http://schemas.openxmlformats.org/officeDocument/2006/relationships/slideLayout" Target="../slideLayouts/slideLayout18.xml"/></Relationships>
</file>

<file path=ppt/slides/_rels/slide89.xml.rels><?xml version="1.0" encoding="UTF-8" standalone="yes"?>
<Relationships xmlns="http://schemas.openxmlformats.org/package/2006/relationships"><Relationship Id="rId3" Type="http://schemas.openxmlformats.org/officeDocument/2006/relationships/hyperlink" Target="http://journalistsresource.org/syllabi/health-reporting" TargetMode="External"/><Relationship Id="rId2" Type="http://schemas.openxmlformats.org/officeDocument/2006/relationships/image" Target="../media/image124.jpg"/><Relationship Id="rId1" Type="http://schemas.openxmlformats.org/officeDocument/2006/relationships/slideLayout" Target="../slideLayouts/slideLayout20.xml"/></Relationships>
</file>

<file path=ppt/slides/_rels/slide9.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image" Target="../media/image25.png"/><Relationship Id="rId5" Type="http://schemas.openxmlformats.org/officeDocument/2006/relationships/hyperlink" Target="https://coveragetoolkit.org/health-equity/defining-health-equity/" TargetMode="External"/><Relationship Id="rId4" Type="http://schemas.openxmlformats.org/officeDocument/2006/relationships/hyperlink" Target="https://www.bridgespan.org/insights/library/public-health/the-community-cure-for-health-care-(1)" TargetMode="Externa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91.xml.rels><?xml version="1.0" encoding="UTF-8" standalone="yes"?>
<Relationships xmlns="http://schemas.openxmlformats.org/package/2006/relationships"><Relationship Id="rId2" Type="http://schemas.openxmlformats.org/officeDocument/2006/relationships/image" Target="../media/image125.png"/><Relationship Id="rId1" Type="http://schemas.openxmlformats.org/officeDocument/2006/relationships/slideLayout" Target="../slideLayouts/slideLayout20.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93.xml.rels><?xml version="1.0" encoding="UTF-8" standalone="yes"?>
<Relationships xmlns="http://schemas.openxmlformats.org/package/2006/relationships"><Relationship Id="rId3" Type="http://schemas.openxmlformats.org/officeDocument/2006/relationships/hyperlink" Target="http://ibomesohoqe.prv.pl/bacteria-infection-of-the-mouth.php" TargetMode="External"/><Relationship Id="rId2" Type="http://schemas.openxmlformats.org/officeDocument/2006/relationships/image" Target="../media/image126.jpg"/><Relationship Id="rId1" Type="http://schemas.openxmlformats.org/officeDocument/2006/relationships/slideLayout" Target="../slideLayouts/slideLayout18.xml"/><Relationship Id="rId4" Type="http://schemas.openxmlformats.org/officeDocument/2006/relationships/image" Target="../media/image105.png"/></Relationships>
</file>

<file path=ppt/slides/_rels/slide94.xml.rels><?xml version="1.0" encoding="UTF-8" standalone="yes"?>
<Relationships xmlns="http://schemas.openxmlformats.org/package/2006/relationships"><Relationship Id="rId2" Type="http://schemas.openxmlformats.org/officeDocument/2006/relationships/image" Target="../media/image127.png"/><Relationship Id="rId1" Type="http://schemas.openxmlformats.org/officeDocument/2006/relationships/slideLayout" Target="../slideLayouts/slideLayout18.xml"/></Relationships>
</file>

<file path=ppt/slides/_rels/slide95.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18.xml"/><Relationship Id="rId1" Type="http://schemas.openxmlformats.org/officeDocument/2006/relationships/tags" Target="../tags/tag26.xml"/><Relationship Id="rId4" Type="http://schemas.openxmlformats.org/officeDocument/2006/relationships/image" Target="../media/image128.png"/></Relationships>
</file>

<file path=ppt/slides/_rels/slide96.xml.rels><?xml version="1.0" encoding="UTF-8" standalone="yes"?>
<Relationships xmlns="http://schemas.openxmlformats.org/package/2006/relationships"><Relationship Id="rId8" Type="http://schemas.openxmlformats.org/officeDocument/2006/relationships/image" Target="NULL"/><Relationship Id="rId13" Type="http://schemas.openxmlformats.org/officeDocument/2006/relationships/customXml" Target="../ink/ink8.xml"/><Relationship Id="rId18" Type="http://schemas.openxmlformats.org/officeDocument/2006/relationships/image" Target="NULL"/><Relationship Id="rId26" Type="http://schemas.openxmlformats.org/officeDocument/2006/relationships/image" Target="NULL"/><Relationship Id="rId3" Type="http://schemas.openxmlformats.org/officeDocument/2006/relationships/customXml" Target="../ink/ink3.xml"/><Relationship Id="rId21" Type="http://schemas.openxmlformats.org/officeDocument/2006/relationships/customXml" Target="../ink/ink12.xml"/><Relationship Id="rId7" Type="http://schemas.openxmlformats.org/officeDocument/2006/relationships/customXml" Target="../ink/ink5.xml"/><Relationship Id="rId12" Type="http://schemas.openxmlformats.org/officeDocument/2006/relationships/image" Target="NULL"/><Relationship Id="rId17" Type="http://schemas.openxmlformats.org/officeDocument/2006/relationships/customXml" Target="../ink/ink10.xml"/><Relationship Id="rId25" Type="http://schemas.openxmlformats.org/officeDocument/2006/relationships/customXml" Target="../ink/ink14.xml"/><Relationship Id="rId2" Type="http://schemas.openxmlformats.org/officeDocument/2006/relationships/image" Target="../media/image129.png"/><Relationship Id="rId16" Type="http://schemas.openxmlformats.org/officeDocument/2006/relationships/image" Target="NULL"/><Relationship Id="rId20" Type="http://schemas.openxmlformats.org/officeDocument/2006/relationships/image" Target="NULL"/><Relationship Id="rId1" Type="http://schemas.openxmlformats.org/officeDocument/2006/relationships/slideLayout" Target="../slideLayouts/slideLayout18.xml"/><Relationship Id="rId6" Type="http://schemas.openxmlformats.org/officeDocument/2006/relationships/image" Target="NULL"/><Relationship Id="rId11" Type="http://schemas.openxmlformats.org/officeDocument/2006/relationships/customXml" Target="../ink/ink7.xml"/><Relationship Id="rId24" Type="http://schemas.openxmlformats.org/officeDocument/2006/relationships/image" Target="NULL"/><Relationship Id="rId5" Type="http://schemas.openxmlformats.org/officeDocument/2006/relationships/customXml" Target="../ink/ink4.xml"/><Relationship Id="rId15" Type="http://schemas.openxmlformats.org/officeDocument/2006/relationships/customXml" Target="../ink/ink9.xml"/><Relationship Id="rId23" Type="http://schemas.openxmlformats.org/officeDocument/2006/relationships/customXml" Target="../ink/ink13.xml"/><Relationship Id="rId10" Type="http://schemas.openxmlformats.org/officeDocument/2006/relationships/image" Target="NULL"/><Relationship Id="rId19" Type="http://schemas.openxmlformats.org/officeDocument/2006/relationships/customXml" Target="../ink/ink11.xml"/><Relationship Id="rId4" Type="http://schemas.openxmlformats.org/officeDocument/2006/relationships/image" Target="NULL"/><Relationship Id="rId9" Type="http://schemas.openxmlformats.org/officeDocument/2006/relationships/customXml" Target="../ink/ink6.xml"/><Relationship Id="rId14" Type="http://schemas.openxmlformats.org/officeDocument/2006/relationships/image" Target="NULL"/><Relationship Id="rId22" Type="http://schemas.openxmlformats.org/officeDocument/2006/relationships/image" Target="NULL"/></Relationships>
</file>

<file path=ppt/slides/_rels/slide97.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notesSlide" Target="../notesSlides/notesSlide35.xml"/><Relationship Id="rId1" Type="http://schemas.openxmlformats.org/officeDocument/2006/relationships/slideLayout" Target="../slideLayouts/slideLayout36.xml"/></Relationships>
</file>

<file path=ppt/slides/_rels/slide98.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image" Target="../media/image131.png"/><Relationship Id="rId1" Type="http://schemas.openxmlformats.org/officeDocument/2006/relationships/slideLayout" Target="../slideLayouts/slideLayout18.xml"/></Relationships>
</file>

<file path=ppt/slides/_rels/slide99.xml.rels><?xml version="1.0" encoding="UTF-8" standalone="yes"?>
<Relationships xmlns="http://schemas.openxmlformats.org/package/2006/relationships"><Relationship Id="rId8" Type="http://schemas.openxmlformats.org/officeDocument/2006/relationships/image" Target="../media/image130.png"/><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notesSlide" Target="../notesSlides/notesSlide36.xml"/><Relationship Id="rId1" Type="http://schemas.openxmlformats.org/officeDocument/2006/relationships/slideLayout" Target="../slideLayouts/slideLayout18.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9919A2AB-C050-516D-826B-1A3456B265F5}"/>
              </a:ext>
            </a:extLst>
          </p:cNvPr>
          <p:cNvSpPr>
            <a:spLocks noGrp="1"/>
          </p:cNvSpPr>
          <p:nvPr>
            <p:ph type="title"/>
          </p:nvPr>
        </p:nvSpPr>
        <p:spPr>
          <a:xfrm>
            <a:off x="455613" y="273050"/>
            <a:ext cx="8226425" cy="1143000"/>
          </a:xfrm>
        </p:spPr>
        <p:txBody>
          <a:bodyPr vert="horz" anchor="b" anchorCtr="0">
            <a:normAutofit/>
          </a:bodyPr>
          <a:lstStyle/>
          <a:p>
            <a:r>
              <a:rPr kumimoji="0" lang="en-US" kern="1200">
                <a:latin typeface="Calibri" panose="020F0502020204030204" pitchFamily="34" charset="0"/>
                <a:ea typeface="+mj-ea"/>
                <a:cs typeface="+mj-cs"/>
              </a:rPr>
              <a:t>Welcome</a:t>
            </a:r>
          </a:p>
        </p:txBody>
      </p:sp>
      <p:sp>
        <p:nvSpPr>
          <p:cNvPr id="3" name="Content Placeholder 2">
            <a:extLst>
              <a:ext uri="{FF2B5EF4-FFF2-40B4-BE49-F238E27FC236}">
                <a16:creationId xmlns:a16="http://schemas.microsoft.com/office/drawing/2014/main" id="{D4908E07-629C-1F53-B676-BE6F6F859547}"/>
              </a:ext>
            </a:extLst>
          </p:cNvPr>
          <p:cNvSpPr>
            <a:spLocks noGrp="1"/>
          </p:cNvSpPr>
          <p:nvPr>
            <p:ph sz="half" idx="1"/>
          </p:nvPr>
        </p:nvSpPr>
        <p:spPr>
          <a:xfrm>
            <a:off x="455613" y="2152507"/>
            <a:ext cx="4037012" cy="3943493"/>
          </a:xfrm>
        </p:spPr>
        <p:txBody>
          <a:bodyPr vert="horz">
            <a:normAutofit/>
          </a:bodyPr>
          <a:lstStyle/>
          <a:p>
            <a:r>
              <a:rPr lang="en-US" dirty="0"/>
              <a:t>From Fundamentals to Advanced Diabetes Practice</a:t>
            </a:r>
          </a:p>
          <a:p>
            <a:endParaRPr lang="en-US" dirty="0"/>
          </a:p>
        </p:txBody>
      </p:sp>
      <p:pic>
        <p:nvPicPr>
          <p:cNvPr id="5" name="Picture 4" descr="Doctor friendly shaking hands with a patient">
            <a:extLst>
              <a:ext uri="{FF2B5EF4-FFF2-40B4-BE49-F238E27FC236}">
                <a16:creationId xmlns:a16="http://schemas.microsoft.com/office/drawing/2014/main" id="{5BF23E23-148C-AA58-A0AD-3B6BF3FEF077}"/>
              </a:ext>
            </a:extLst>
          </p:cNvPr>
          <p:cNvPicPr>
            <a:picLocks noChangeAspect="1"/>
          </p:cNvPicPr>
          <p:nvPr/>
        </p:nvPicPr>
        <p:blipFill>
          <a:blip r:embed="rId2" cstate="print">
            <a:extLst>
              <a:ext uri="{28A0092B-C50C-407E-A947-70E740481C1C}">
                <a14:useLocalDpi xmlns:a14="http://schemas.microsoft.com/office/drawing/2010/main" val="0"/>
              </a:ext>
            </a:extLst>
          </a:blip>
          <a:srcRect r="5" b="19412"/>
          <a:stretch>
            <a:fillRect/>
          </a:stretch>
        </p:blipFill>
        <p:spPr>
          <a:xfrm>
            <a:off x="4651377" y="2128223"/>
            <a:ext cx="4037013" cy="2171700"/>
          </a:xfrm>
          <a:prstGeom prst="rect">
            <a:avLst/>
          </a:prstGeom>
          <a:noFill/>
        </p:spPr>
      </p:pic>
      <p:sp>
        <p:nvSpPr>
          <p:cNvPr id="9" name="Subtitle 10">
            <a:extLst>
              <a:ext uri="{FF2B5EF4-FFF2-40B4-BE49-F238E27FC236}">
                <a16:creationId xmlns:a16="http://schemas.microsoft.com/office/drawing/2014/main" id="{71D72D1E-44B1-B4D8-036C-8E91B58F5AB3}"/>
              </a:ext>
            </a:extLst>
          </p:cNvPr>
          <p:cNvSpPr txBox="1">
            <a:spLocks/>
          </p:cNvSpPr>
          <p:nvPr/>
        </p:nvSpPr>
        <p:spPr>
          <a:xfrm>
            <a:off x="466499" y="4800600"/>
            <a:ext cx="5629501" cy="2173287"/>
          </a:xfrm>
          <a:prstGeom prst="rect">
            <a:avLst/>
          </a:prstGeom>
        </p:spPr>
        <p:txBody>
          <a:bodyPr vert="horz">
            <a:normAutofit/>
          </a:bodyPr>
          <a:lstStyle>
            <a:lvl1pPr marL="205735" indent="-205735" algn="l" rtl="0" eaLnBrk="1" latinLnBrk="0" hangingPunct="1">
              <a:spcBef>
                <a:spcPts val="450"/>
              </a:spcBef>
              <a:buClr>
                <a:srgbClr val="86AA2C"/>
              </a:buClr>
              <a:buSzPct val="76000"/>
              <a:buFont typeface="Wingdings 3"/>
              <a:buChar char=""/>
              <a:defRPr kumimoji="0" sz="4000" kern="1200">
                <a:solidFill>
                  <a:schemeClr val="tx1"/>
                </a:solidFill>
                <a:latin typeface="Calibri" panose="020F0502020204030204" pitchFamily="34" charset="0"/>
                <a:ea typeface="+mn-ea"/>
                <a:cs typeface="+mn-cs"/>
              </a:defRPr>
            </a:lvl1pPr>
            <a:lvl2pPr marL="411470" indent="-205735" algn="l" rtl="0" eaLnBrk="1" latinLnBrk="0" hangingPunct="1">
              <a:spcBef>
                <a:spcPts val="375"/>
              </a:spcBef>
              <a:buClr>
                <a:srgbClr val="86AA2C"/>
              </a:buClr>
              <a:buSzPct val="76000"/>
              <a:buFont typeface="Wingdings 3"/>
              <a:buChar char=""/>
              <a:defRPr kumimoji="0" sz="3200" kern="1200">
                <a:solidFill>
                  <a:schemeClr val="tx1"/>
                </a:solidFill>
                <a:latin typeface="Calibri" panose="020F0502020204030204" pitchFamily="34" charset="0"/>
                <a:ea typeface="+mn-ea"/>
                <a:cs typeface="+mn-cs"/>
              </a:defRPr>
            </a:lvl2pPr>
            <a:lvl3pPr marL="617204" indent="-171446" algn="l" rtl="0" eaLnBrk="1" latinLnBrk="0" hangingPunct="1">
              <a:spcBef>
                <a:spcPts val="375"/>
              </a:spcBef>
              <a:buClr>
                <a:srgbClr val="86AA2C"/>
              </a:buClr>
              <a:buSzPct val="76000"/>
              <a:buFont typeface="Wingdings 3"/>
              <a:buChar char=""/>
              <a:defRPr kumimoji="0" sz="2800" kern="1200">
                <a:solidFill>
                  <a:schemeClr val="tx1"/>
                </a:solidFill>
                <a:latin typeface="Calibri" panose="020F0502020204030204" pitchFamily="34" charset="0"/>
                <a:ea typeface="+mn-ea"/>
                <a:cs typeface="+mn-cs"/>
              </a:defRPr>
            </a:lvl3pPr>
            <a:lvl4pPr marL="822940" indent="-171446" algn="l" rtl="0" eaLnBrk="1" latinLnBrk="0" hangingPunct="1">
              <a:spcBef>
                <a:spcPts val="300"/>
              </a:spcBef>
              <a:buClr>
                <a:srgbClr val="86AA2C"/>
              </a:buClr>
              <a:buSzPct val="70000"/>
              <a:buFont typeface="Wingdings"/>
              <a:buChar char=""/>
              <a:defRPr kumimoji="0" sz="2000" kern="1200">
                <a:solidFill>
                  <a:schemeClr val="tx1"/>
                </a:solidFill>
                <a:latin typeface="Calibri" panose="020F0502020204030204" pitchFamily="34" charset="0"/>
                <a:ea typeface="+mn-ea"/>
                <a:cs typeface="+mn-cs"/>
              </a:defRPr>
            </a:lvl4pPr>
            <a:lvl5pPr marL="1028675" indent="-171446" algn="l" rtl="0" eaLnBrk="1" latinLnBrk="0" hangingPunct="1">
              <a:spcBef>
                <a:spcPts val="225"/>
              </a:spcBef>
              <a:buClr>
                <a:srgbClr val="86AA2C"/>
              </a:buClr>
              <a:buSzPct val="70000"/>
              <a:buFont typeface="Wingdings"/>
              <a:buChar char=""/>
              <a:defRPr kumimoji="0" sz="2000" kern="1200">
                <a:solidFill>
                  <a:schemeClr val="tx1"/>
                </a:solidFill>
                <a:latin typeface="Calibri" panose="020F0502020204030204" pitchFamily="34" charset="0"/>
                <a:ea typeface="+mn-ea"/>
                <a:cs typeface="+mn-cs"/>
              </a:defRPr>
            </a:lvl5pPr>
            <a:lvl6pPr marL="1234409" indent="-137156" algn="l" rtl="0" eaLnBrk="1" latinLnBrk="0" hangingPunct="1">
              <a:spcBef>
                <a:spcPts val="225"/>
              </a:spcBef>
              <a:buClr>
                <a:srgbClr val="9FB8CD">
                  <a:shade val="75000"/>
                </a:srgbClr>
              </a:buClr>
              <a:buSzPct val="75000"/>
              <a:buFont typeface="Wingdings 3"/>
              <a:buChar char=""/>
              <a:defRPr kumimoji="0" lang="en-US" sz="1200" kern="1200" smtClean="0">
                <a:solidFill>
                  <a:schemeClr val="tx1"/>
                </a:solidFill>
                <a:latin typeface="+mn-lt"/>
                <a:ea typeface="+mn-ea"/>
                <a:cs typeface="+mn-cs"/>
              </a:defRPr>
            </a:lvl6pPr>
            <a:lvl7pPr marL="1371566" indent="-137156" algn="l" rtl="0" eaLnBrk="1" latinLnBrk="0" hangingPunct="1">
              <a:spcBef>
                <a:spcPts val="225"/>
              </a:spcBef>
              <a:buClr>
                <a:srgbClr val="727CA3">
                  <a:shade val="75000"/>
                </a:srgbClr>
              </a:buClr>
              <a:buSzPct val="75000"/>
              <a:buFont typeface="Wingdings 3"/>
              <a:buChar char=""/>
              <a:defRPr kumimoji="0" lang="en-US" sz="1050" kern="1200" smtClean="0">
                <a:solidFill>
                  <a:schemeClr val="tx1"/>
                </a:solidFill>
                <a:latin typeface="+mn-lt"/>
                <a:ea typeface="+mn-ea"/>
                <a:cs typeface="+mn-cs"/>
              </a:defRPr>
            </a:lvl7pPr>
            <a:lvl8pPr marL="1508723" indent="-137156" algn="l" rtl="0" eaLnBrk="1" latinLnBrk="0" hangingPunct="1">
              <a:spcBef>
                <a:spcPts val="225"/>
              </a:spcBef>
              <a:buClr>
                <a:prstClr val="white">
                  <a:shade val="50000"/>
                </a:prstClr>
              </a:buClr>
              <a:buSzPct val="75000"/>
              <a:buFont typeface="Wingdings 3"/>
              <a:buChar char=""/>
              <a:defRPr kumimoji="0" lang="en-US" sz="1050" kern="1200" smtClean="0">
                <a:solidFill>
                  <a:schemeClr val="tx1"/>
                </a:solidFill>
                <a:latin typeface="+mn-lt"/>
                <a:ea typeface="+mn-ea"/>
                <a:cs typeface="+mn-cs"/>
              </a:defRPr>
            </a:lvl8pPr>
            <a:lvl9pPr marL="1645879" indent="-137156" algn="l" rtl="0" eaLnBrk="1" latinLnBrk="0" hangingPunct="1">
              <a:spcBef>
                <a:spcPts val="225"/>
              </a:spcBef>
              <a:buClr>
                <a:srgbClr val="9FB8CD"/>
              </a:buClr>
              <a:buSzPct val="75000"/>
              <a:buFont typeface="Wingdings 3"/>
              <a:buChar char=""/>
              <a:defRPr kumimoji="0" lang="en-US" sz="900" kern="1200" smtClean="0">
                <a:solidFill>
                  <a:schemeClr val="tx1"/>
                </a:solidFill>
                <a:latin typeface="+mn-lt"/>
                <a:ea typeface="+mn-ea"/>
                <a:cs typeface="+mn-cs"/>
              </a:defRPr>
            </a:lvl9pPr>
          </a:lstStyle>
          <a:p>
            <a:pPr>
              <a:lnSpc>
                <a:spcPct val="90000"/>
              </a:lnSpc>
            </a:pPr>
            <a:r>
              <a:rPr lang="en-US" sz="2800" dirty="0"/>
              <a:t>Beverly Thomassian, RN, MPH, BC-ADM, CDCES</a:t>
            </a:r>
          </a:p>
          <a:p>
            <a:pPr>
              <a:lnSpc>
                <a:spcPct val="90000"/>
              </a:lnSpc>
            </a:pPr>
            <a:r>
              <a:rPr lang="en-US" sz="2800" dirty="0"/>
              <a:t>Pronouns: She, her and hers    Founder - www.DiabetesEd.net</a:t>
            </a:r>
          </a:p>
          <a:p>
            <a:pPr>
              <a:lnSpc>
                <a:spcPct val="90000"/>
              </a:lnSpc>
            </a:pPr>
            <a:endParaRPr lang="en-US" sz="2800" dirty="0"/>
          </a:p>
        </p:txBody>
      </p:sp>
      <p:pic>
        <p:nvPicPr>
          <p:cNvPr id="8" name="Picture 7" descr="A purple and white logo&#10;&#10;AI-generated content may be incorrect.">
            <a:extLst>
              <a:ext uri="{FF2B5EF4-FFF2-40B4-BE49-F238E27FC236}">
                <a16:creationId xmlns:a16="http://schemas.microsoft.com/office/drawing/2014/main" id="{7AB07E6A-EB65-C822-7561-339251572298}"/>
              </a:ext>
            </a:extLst>
          </p:cNvPr>
          <p:cNvPicPr>
            <a:picLocks noChangeAspect="1"/>
          </p:cNvPicPr>
          <p:nvPr/>
        </p:nvPicPr>
        <p:blipFill>
          <a:blip r:embed="rId3"/>
          <a:stretch>
            <a:fillRect/>
          </a:stretch>
        </p:blipFill>
        <p:spPr>
          <a:xfrm>
            <a:off x="418779" y="99652"/>
            <a:ext cx="8269611" cy="1879457"/>
          </a:xfrm>
          <a:prstGeom prst="rect">
            <a:avLst/>
          </a:prstGeom>
        </p:spPr>
      </p:pic>
    </p:spTree>
    <p:extLst>
      <p:ext uri="{BB962C8B-B14F-4D97-AF65-F5344CB8AC3E}">
        <p14:creationId xmlns:p14="http://schemas.microsoft.com/office/powerpoint/2010/main" val="32979464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CF94AD-62B4-BF6D-C80D-257D4C0FB2C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32B304B-FDDD-CC04-3D6C-4C33102FB565}"/>
              </a:ext>
            </a:extLst>
          </p:cNvPr>
          <p:cNvSpPr>
            <a:spLocks noGrp="1"/>
          </p:cNvSpPr>
          <p:nvPr>
            <p:ph type="title"/>
          </p:nvPr>
        </p:nvSpPr>
        <p:spPr/>
        <p:txBody>
          <a:bodyPr/>
          <a:lstStyle/>
          <a:p>
            <a:r>
              <a:rPr lang="en-US" dirty="0"/>
              <a:t>Social Drivers of Health</a:t>
            </a:r>
          </a:p>
        </p:txBody>
      </p:sp>
      <p:sp>
        <p:nvSpPr>
          <p:cNvPr id="3" name="Content Placeholder 2">
            <a:extLst>
              <a:ext uri="{FF2B5EF4-FFF2-40B4-BE49-F238E27FC236}">
                <a16:creationId xmlns:a16="http://schemas.microsoft.com/office/drawing/2014/main" id="{4F019B6E-B766-2ABC-AEA1-7D1E49DF1BED}"/>
              </a:ext>
            </a:extLst>
          </p:cNvPr>
          <p:cNvSpPr>
            <a:spLocks noGrp="1"/>
          </p:cNvSpPr>
          <p:nvPr>
            <p:ph sz="quarter" idx="1"/>
          </p:nvPr>
        </p:nvSpPr>
        <p:spPr>
          <a:xfrm>
            <a:off x="457200" y="1219200"/>
            <a:ext cx="5181600" cy="5486400"/>
          </a:xfrm>
        </p:spPr>
        <p:txBody>
          <a:bodyPr>
            <a:normAutofit fontScale="77500" lnSpcReduction="20000"/>
          </a:bodyPr>
          <a:lstStyle/>
          <a:p>
            <a:r>
              <a:rPr lang="en-US" sz="4700" dirty="0"/>
              <a:t>The conditions in which people:</a:t>
            </a:r>
          </a:p>
          <a:p>
            <a:pPr lvl="1"/>
            <a:r>
              <a:rPr lang="en-US" sz="3800" dirty="0"/>
              <a:t>Play</a:t>
            </a:r>
          </a:p>
          <a:p>
            <a:pPr lvl="1"/>
            <a:r>
              <a:rPr lang="en-US" sz="3800" dirty="0"/>
              <a:t>Live</a:t>
            </a:r>
          </a:p>
          <a:p>
            <a:pPr lvl="1"/>
            <a:r>
              <a:rPr lang="en-US" sz="3800" dirty="0"/>
              <a:t>Work</a:t>
            </a:r>
          </a:p>
          <a:p>
            <a:pPr lvl="1"/>
            <a:r>
              <a:rPr lang="en-US" sz="3800" dirty="0"/>
              <a:t>Learn</a:t>
            </a:r>
          </a:p>
          <a:p>
            <a:pPr lvl="1"/>
            <a:r>
              <a:rPr lang="en-US" sz="3800" dirty="0"/>
              <a:t>Pray</a:t>
            </a:r>
          </a:p>
          <a:p>
            <a:pPr marL="0" indent="0">
              <a:buNone/>
            </a:pPr>
            <a:endParaRPr lang="en-US" dirty="0"/>
          </a:p>
          <a:p>
            <a:pPr marL="0" indent="0">
              <a:buNone/>
            </a:pPr>
            <a:r>
              <a:rPr lang="en-US" dirty="0"/>
              <a:t>Directly affects their health risks and outcome</a:t>
            </a:r>
            <a:br>
              <a:rPr lang="en-US" dirty="0"/>
            </a:br>
            <a:endParaRPr lang="en-US" dirty="0"/>
          </a:p>
          <a:p>
            <a:pPr marL="0" indent="0">
              <a:buNone/>
            </a:pPr>
            <a:r>
              <a:rPr lang="en-US" sz="2000" i="1" dirty="0"/>
              <a:t>AADE Population Health &amp; Diabetes Educators Evolving Role  2019</a:t>
            </a:r>
          </a:p>
        </p:txBody>
      </p:sp>
      <p:pic>
        <p:nvPicPr>
          <p:cNvPr id="5" name="Picture 4">
            <a:extLst>
              <a:ext uri="{FF2B5EF4-FFF2-40B4-BE49-F238E27FC236}">
                <a16:creationId xmlns:a16="http://schemas.microsoft.com/office/drawing/2014/main" id="{1E762CD9-A2E6-C22A-D686-CC4321FA0688}"/>
              </a:ext>
            </a:extLst>
          </p:cNvPr>
          <p:cNvPicPr>
            <a:picLocks noChangeAspect="1"/>
          </p:cNvPicPr>
          <p:nvPr/>
        </p:nvPicPr>
        <p:blipFill>
          <a:blip r:embed="rId2"/>
          <a:stretch>
            <a:fillRect/>
          </a:stretch>
        </p:blipFill>
        <p:spPr>
          <a:xfrm>
            <a:off x="5614358" y="1371600"/>
            <a:ext cx="2992185" cy="2743200"/>
          </a:xfrm>
          <a:prstGeom prst="rect">
            <a:avLst/>
          </a:prstGeom>
        </p:spPr>
      </p:pic>
    </p:spTree>
    <p:extLst>
      <p:ext uri="{BB962C8B-B14F-4D97-AF65-F5344CB8AC3E}">
        <p14:creationId xmlns:p14="http://schemas.microsoft.com/office/powerpoint/2010/main" val="24076520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990600"/>
          </a:xfrm>
        </p:spPr>
        <p:txBody>
          <a:bodyPr>
            <a:noAutofit/>
          </a:bodyPr>
          <a:lstStyle/>
          <a:p>
            <a:r>
              <a:rPr lang="en-US" sz="3200" dirty="0"/>
              <a:t>If on insulin or sulfonylurea – special precautions required</a:t>
            </a:r>
          </a:p>
        </p:txBody>
      </p:sp>
      <p:sp>
        <p:nvSpPr>
          <p:cNvPr id="3" name="Content Placeholder 2"/>
          <p:cNvSpPr>
            <a:spLocks noGrp="1"/>
          </p:cNvSpPr>
          <p:nvPr>
            <p:ph sz="quarter" idx="1"/>
          </p:nvPr>
        </p:nvSpPr>
        <p:spPr/>
        <p:txBody>
          <a:bodyPr>
            <a:normAutofit lnSpcReduction="10000"/>
          </a:bodyPr>
          <a:lstStyle/>
          <a:p>
            <a:r>
              <a:rPr lang="en-US" sz="3200" dirty="0"/>
              <a:t>Carb source on person, car, by bed at all times</a:t>
            </a:r>
          </a:p>
          <a:p>
            <a:r>
              <a:rPr lang="en-US" sz="3200" dirty="0"/>
              <a:t>Identification</a:t>
            </a:r>
          </a:p>
          <a:p>
            <a:pPr lvl="1"/>
            <a:r>
              <a:rPr lang="en-US" sz="2400" dirty="0"/>
              <a:t>Phone (ICE)</a:t>
            </a:r>
          </a:p>
          <a:p>
            <a:pPr lvl="1"/>
            <a:r>
              <a:rPr lang="en-US" sz="2400" dirty="0"/>
              <a:t>Wallet Card</a:t>
            </a:r>
          </a:p>
          <a:p>
            <a:pPr lvl="1"/>
            <a:r>
              <a:rPr lang="en-US" sz="2400" dirty="0"/>
              <a:t>Bracelet</a:t>
            </a:r>
          </a:p>
          <a:p>
            <a:r>
              <a:rPr lang="en-US" sz="3200" dirty="0"/>
              <a:t>If pattern of lows,  med adjustment required</a:t>
            </a:r>
          </a:p>
        </p:txBody>
      </p:sp>
      <p:sp>
        <p:nvSpPr>
          <p:cNvPr id="4" name="Content Placeholder 3"/>
          <p:cNvSpPr>
            <a:spLocks noGrp="1"/>
          </p:cNvSpPr>
          <p:nvPr>
            <p:ph sz="quarter" idx="2"/>
          </p:nvPr>
        </p:nvSpPr>
        <p:spPr/>
        <p:txBody>
          <a:bodyPr>
            <a:normAutofit lnSpcReduction="10000"/>
          </a:bodyPr>
          <a:lstStyle/>
          <a:p>
            <a:r>
              <a:rPr lang="en-US" dirty="0"/>
              <a:t>Pre-meal target </a:t>
            </a:r>
          </a:p>
          <a:p>
            <a:pPr lvl="1"/>
            <a:r>
              <a:rPr lang="en-US" dirty="0">
                <a:solidFill>
                  <a:srgbClr val="C00000"/>
                </a:solidFill>
              </a:rPr>
              <a:t>100</a:t>
            </a:r>
            <a:r>
              <a:rPr lang="en-US" dirty="0"/>
              <a:t>-130?</a:t>
            </a:r>
          </a:p>
          <a:p>
            <a:r>
              <a:rPr lang="en-US" dirty="0"/>
              <a:t>Post meal </a:t>
            </a:r>
          </a:p>
          <a:p>
            <a:pPr lvl="1"/>
            <a:r>
              <a:rPr lang="en-US" dirty="0"/>
              <a:t>Less than 180</a:t>
            </a:r>
          </a:p>
          <a:p>
            <a:r>
              <a:rPr lang="en-US" dirty="0"/>
              <a:t>Bedtime</a:t>
            </a:r>
          </a:p>
          <a:p>
            <a:pPr lvl="1"/>
            <a:r>
              <a:rPr lang="en-US" dirty="0"/>
              <a:t>110 - 180</a:t>
            </a:r>
          </a:p>
        </p:txBody>
      </p:sp>
      <p:pic>
        <p:nvPicPr>
          <p:cNvPr id="5" name="Picture 4"/>
          <p:cNvPicPr>
            <a:picLocks noChangeAspect="1"/>
          </p:cNvPicPr>
          <p:nvPr/>
        </p:nvPicPr>
        <p:blipFill>
          <a:blip r:embed="rId3" cstate="print"/>
          <a:stretch>
            <a:fillRect/>
          </a:stretch>
        </p:blipFill>
        <p:spPr>
          <a:xfrm>
            <a:off x="4800600" y="5181600"/>
            <a:ext cx="3835923" cy="1447800"/>
          </a:xfrm>
          <a:prstGeom prst="rect">
            <a:avLst/>
          </a:prstGeom>
        </p:spPr>
      </p:pic>
    </p:spTree>
    <p:custDataLst>
      <p:tags r:id="rId1"/>
    </p:custDataLst>
    <p:extLst>
      <p:ext uri="{BB962C8B-B14F-4D97-AF65-F5344CB8AC3E}">
        <p14:creationId xmlns:p14="http://schemas.microsoft.com/office/powerpoint/2010/main" val="27722921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1BA9DC-22D4-59F9-17AB-C0AC039E3F04}"/>
              </a:ext>
            </a:extLst>
          </p:cNvPr>
          <p:cNvSpPr>
            <a:spLocks noGrp="1"/>
          </p:cNvSpPr>
          <p:nvPr>
            <p:ph type="title"/>
          </p:nvPr>
        </p:nvSpPr>
        <p:spPr>
          <a:xfrm>
            <a:off x="457200" y="152400"/>
            <a:ext cx="8229600" cy="990600"/>
          </a:xfrm>
        </p:spPr>
        <p:txBody>
          <a:bodyPr anchor="b">
            <a:normAutofit/>
          </a:bodyPr>
          <a:lstStyle/>
          <a:p>
            <a:r>
              <a:rPr lang="en-US" dirty="0"/>
              <a:t>Break</a:t>
            </a:r>
          </a:p>
        </p:txBody>
      </p:sp>
      <p:pic>
        <p:nvPicPr>
          <p:cNvPr id="6" name="Online Image Placeholder 5" descr="Person in resort">
            <a:extLst>
              <a:ext uri="{FF2B5EF4-FFF2-40B4-BE49-F238E27FC236}">
                <a16:creationId xmlns:a16="http://schemas.microsoft.com/office/drawing/2014/main" id="{B4A40717-ED5B-6A1F-1A49-DADFAC54D11F}"/>
              </a:ext>
            </a:extLst>
          </p:cNvPr>
          <p:cNvPicPr>
            <a:picLocks noGrp="1" noChangeAspect="1"/>
          </p:cNvPicPr>
          <p:nvPr>
            <p:ph sz="quarter" idx="1"/>
          </p:nvPr>
        </p:nvPicPr>
        <p:blipFill>
          <a:blip r:embed="rId2" cstate="print">
            <a:extLst>
              <a:ext uri="{28A0092B-C50C-407E-A947-70E740481C1C}">
                <a14:useLocalDpi xmlns:a14="http://schemas.microsoft.com/office/drawing/2010/main" val="0"/>
              </a:ext>
            </a:extLst>
          </a:blip>
          <a:stretch>
            <a:fillRect/>
          </a:stretch>
        </p:blipFill>
        <p:spPr>
          <a:xfrm>
            <a:off x="873303" y="1219200"/>
            <a:ext cx="7397393" cy="4937760"/>
          </a:xfrm>
          <a:noFill/>
        </p:spPr>
      </p:pic>
    </p:spTree>
    <p:extLst>
      <p:ext uri="{BB962C8B-B14F-4D97-AF65-F5344CB8AC3E}">
        <p14:creationId xmlns:p14="http://schemas.microsoft.com/office/powerpoint/2010/main" val="26369016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B89FF6-6FE3-4BCB-A9E7-0C9307DF1212}"/>
              </a:ext>
            </a:extLst>
          </p:cNvPr>
          <p:cNvSpPr>
            <a:spLocks noGrp="1"/>
          </p:cNvSpPr>
          <p:nvPr>
            <p:ph type="title"/>
          </p:nvPr>
        </p:nvSpPr>
        <p:spPr/>
        <p:txBody>
          <a:bodyPr/>
          <a:lstStyle/>
          <a:p>
            <a:r>
              <a:rPr lang="en-US" dirty="0"/>
              <a:t>JR Return Visit 6 months</a:t>
            </a:r>
          </a:p>
        </p:txBody>
      </p:sp>
      <p:sp>
        <p:nvSpPr>
          <p:cNvPr id="3" name="Content Placeholder 2">
            <a:extLst>
              <a:ext uri="{FF2B5EF4-FFF2-40B4-BE49-F238E27FC236}">
                <a16:creationId xmlns:a16="http://schemas.microsoft.com/office/drawing/2014/main" id="{94DF86B6-25A5-4A1A-A205-5B832C4F876D}"/>
              </a:ext>
            </a:extLst>
          </p:cNvPr>
          <p:cNvSpPr>
            <a:spLocks noGrp="1"/>
          </p:cNvSpPr>
          <p:nvPr>
            <p:ph sz="quarter" idx="1"/>
          </p:nvPr>
        </p:nvSpPr>
        <p:spPr/>
        <p:txBody>
          <a:bodyPr>
            <a:normAutofit fontScale="70000" lnSpcReduction="20000"/>
          </a:bodyPr>
          <a:lstStyle/>
          <a:p>
            <a:r>
              <a:rPr lang="en-US" dirty="0"/>
              <a:t>A1c 7.3% (was 8.6)</a:t>
            </a:r>
          </a:p>
          <a:p>
            <a:r>
              <a:rPr lang="en-US" dirty="0"/>
              <a:t>TSH 1.9 </a:t>
            </a:r>
            <a:r>
              <a:rPr lang="en-US" dirty="0" err="1"/>
              <a:t>mIU</a:t>
            </a:r>
            <a:r>
              <a:rPr lang="en-US" dirty="0"/>
              <a:t>/L</a:t>
            </a:r>
          </a:p>
          <a:p>
            <a:r>
              <a:rPr lang="en-US" dirty="0"/>
              <a:t>B/P 132/82  Pulse 76</a:t>
            </a:r>
          </a:p>
          <a:p>
            <a:r>
              <a:rPr lang="en-US" dirty="0">
                <a:solidFill>
                  <a:srgbClr val="0070C0"/>
                </a:solidFill>
              </a:rPr>
              <a:t>Denies any low blood sugar</a:t>
            </a:r>
          </a:p>
          <a:p>
            <a:r>
              <a:rPr lang="en-US" dirty="0">
                <a:solidFill>
                  <a:srgbClr val="0070C0"/>
                </a:solidFill>
              </a:rPr>
              <a:t>Lost 2 pounds</a:t>
            </a:r>
          </a:p>
          <a:p>
            <a:pPr marL="0" indent="0">
              <a:buNone/>
            </a:pPr>
            <a:endParaRPr lang="en-US" dirty="0"/>
          </a:p>
          <a:p>
            <a:r>
              <a:rPr lang="en-US" dirty="0"/>
              <a:t>Meds include:</a:t>
            </a:r>
          </a:p>
          <a:p>
            <a:pPr lvl="1"/>
            <a:r>
              <a:rPr lang="en-US" sz="2900" dirty="0"/>
              <a:t>Metformin 2000 mg</a:t>
            </a:r>
          </a:p>
          <a:p>
            <a:pPr lvl="1"/>
            <a:r>
              <a:rPr lang="en-US" sz="2900" dirty="0"/>
              <a:t>Empagliflozin 25 mg</a:t>
            </a:r>
          </a:p>
          <a:p>
            <a:pPr lvl="1"/>
            <a:r>
              <a:rPr lang="en-US" sz="2900" dirty="0"/>
              <a:t>Glipizide 20 mg BID</a:t>
            </a:r>
          </a:p>
          <a:p>
            <a:pPr lvl="1"/>
            <a:r>
              <a:rPr lang="en-US" sz="2900" dirty="0"/>
              <a:t>Lovastatin 40 mg</a:t>
            </a:r>
          </a:p>
          <a:p>
            <a:pPr lvl="1"/>
            <a:r>
              <a:rPr lang="en-US" sz="2900" dirty="0"/>
              <a:t>Lisinopril 40mg </a:t>
            </a:r>
            <a:endParaRPr lang="en-US" sz="2900" dirty="0">
              <a:solidFill>
                <a:srgbClr val="0070C0"/>
              </a:solidFill>
            </a:endParaRPr>
          </a:p>
          <a:p>
            <a:pPr lvl="1"/>
            <a:r>
              <a:rPr lang="en-US" sz="2900" dirty="0"/>
              <a:t>10 units basal insulin</a:t>
            </a:r>
          </a:p>
        </p:txBody>
      </p:sp>
      <p:sp>
        <p:nvSpPr>
          <p:cNvPr id="4" name="Content Placeholder 3">
            <a:extLst>
              <a:ext uri="{FF2B5EF4-FFF2-40B4-BE49-F238E27FC236}">
                <a16:creationId xmlns:a16="http://schemas.microsoft.com/office/drawing/2014/main" id="{FCCB9996-AE2F-4EA6-A565-C53F67F3B739}"/>
              </a:ext>
            </a:extLst>
          </p:cNvPr>
          <p:cNvSpPr>
            <a:spLocks noGrp="1"/>
          </p:cNvSpPr>
          <p:nvPr>
            <p:ph sz="quarter" idx="2"/>
          </p:nvPr>
        </p:nvSpPr>
        <p:spPr>
          <a:xfrm>
            <a:off x="4419600" y="1216152"/>
            <a:ext cx="4254246" cy="5413248"/>
          </a:xfrm>
        </p:spPr>
        <p:txBody>
          <a:bodyPr>
            <a:normAutofit fontScale="70000" lnSpcReduction="20000"/>
          </a:bodyPr>
          <a:lstStyle/>
          <a:p>
            <a:r>
              <a:rPr lang="en-US" dirty="0"/>
              <a:t>JR checks BG each morning  and sometimes at </a:t>
            </a:r>
            <a:r>
              <a:rPr lang="en-US" dirty="0" err="1"/>
              <a:t>hs</a:t>
            </a:r>
            <a:endParaRPr lang="en-US" dirty="0"/>
          </a:p>
          <a:p>
            <a:pPr lvl="1"/>
            <a:r>
              <a:rPr lang="en-US" dirty="0"/>
              <a:t>Lowest 112  (usually around 130ish)</a:t>
            </a:r>
          </a:p>
          <a:p>
            <a:pPr lvl="1"/>
            <a:r>
              <a:rPr lang="en-US" dirty="0"/>
              <a:t>Highest 230 </a:t>
            </a:r>
          </a:p>
          <a:p>
            <a:pPr lvl="1"/>
            <a:endParaRPr lang="en-US" dirty="0"/>
          </a:p>
          <a:p>
            <a:pPr>
              <a:lnSpc>
                <a:spcPct val="120000"/>
              </a:lnSpc>
            </a:pPr>
            <a:r>
              <a:rPr lang="en-US" dirty="0"/>
              <a:t>Still walking</a:t>
            </a:r>
            <a:br>
              <a:rPr lang="en-US" dirty="0"/>
            </a:br>
            <a:r>
              <a:rPr lang="en-US" dirty="0"/>
              <a:t>after dinner.</a:t>
            </a:r>
          </a:p>
          <a:p>
            <a:pPr>
              <a:lnSpc>
                <a:spcPct val="120000"/>
              </a:lnSpc>
            </a:pPr>
            <a:r>
              <a:rPr lang="en-US" dirty="0"/>
              <a:t>Hasn’t seen dentist</a:t>
            </a:r>
          </a:p>
          <a:p>
            <a:pPr>
              <a:lnSpc>
                <a:spcPct val="120000"/>
              </a:lnSpc>
            </a:pPr>
            <a:r>
              <a:rPr lang="en-US" dirty="0"/>
              <a:t>Sometimes forgets to </a:t>
            </a:r>
            <a:br>
              <a:rPr lang="en-US" dirty="0"/>
            </a:br>
            <a:r>
              <a:rPr lang="en-US" dirty="0"/>
              <a:t>take meds at night</a:t>
            </a:r>
          </a:p>
          <a:p>
            <a:pPr>
              <a:lnSpc>
                <a:spcPct val="120000"/>
              </a:lnSpc>
            </a:pPr>
            <a:r>
              <a:rPr lang="en-US" dirty="0"/>
              <a:t>Sleeping better</a:t>
            </a:r>
          </a:p>
          <a:p>
            <a:pPr>
              <a:lnSpc>
                <a:spcPct val="120000"/>
              </a:lnSpc>
            </a:pPr>
            <a:r>
              <a:rPr lang="en-US" dirty="0"/>
              <a:t>Worried if meds are </a:t>
            </a:r>
            <a:br>
              <a:rPr lang="en-US" dirty="0"/>
            </a:br>
            <a:r>
              <a:rPr lang="en-US" dirty="0"/>
              <a:t>causing harm</a:t>
            </a:r>
          </a:p>
          <a:p>
            <a:pPr>
              <a:lnSpc>
                <a:spcPct val="120000"/>
              </a:lnSpc>
            </a:pPr>
            <a:r>
              <a:rPr lang="en-US" dirty="0"/>
              <a:t>Started taking </a:t>
            </a:r>
            <a:r>
              <a:rPr lang="en-US" dirty="0">
                <a:solidFill>
                  <a:srgbClr val="0070C0"/>
                </a:solidFill>
              </a:rPr>
              <a:t>cinnamon</a:t>
            </a:r>
            <a:br>
              <a:rPr lang="en-US" dirty="0">
                <a:solidFill>
                  <a:srgbClr val="0070C0"/>
                </a:solidFill>
              </a:rPr>
            </a:br>
            <a:r>
              <a:rPr lang="en-US" dirty="0">
                <a:solidFill>
                  <a:srgbClr val="0070C0"/>
                </a:solidFill>
              </a:rPr>
              <a:t>capsules</a:t>
            </a:r>
          </a:p>
          <a:p>
            <a:endParaRPr lang="en-US" dirty="0"/>
          </a:p>
          <a:p>
            <a:endParaRPr lang="en-US" dirty="0"/>
          </a:p>
        </p:txBody>
      </p:sp>
      <p:pic>
        <p:nvPicPr>
          <p:cNvPr id="6" name="Picture 5" descr="Businessman finger on lip">
            <a:extLst>
              <a:ext uri="{FF2B5EF4-FFF2-40B4-BE49-F238E27FC236}">
                <a16:creationId xmlns:a16="http://schemas.microsoft.com/office/drawing/2014/main" id="{93C7DE2C-B5EA-4CE1-8309-C17D4F204DC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438768" y="2261310"/>
            <a:ext cx="1552832" cy="4477621"/>
          </a:xfrm>
          <a:prstGeom prst="rect">
            <a:avLst/>
          </a:prstGeom>
        </p:spPr>
      </p:pic>
    </p:spTree>
    <p:extLst>
      <p:ext uri="{BB962C8B-B14F-4D97-AF65-F5344CB8AC3E}">
        <p14:creationId xmlns:p14="http://schemas.microsoft.com/office/powerpoint/2010/main" val="13203776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133377-5532-4941-AB3F-0506F9C30DC3}"/>
              </a:ext>
            </a:extLst>
          </p:cNvPr>
          <p:cNvSpPr>
            <a:spLocks noGrp="1"/>
          </p:cNvSpPr>
          <p:nvPr>
            <p:ph type="title"/>
          </p:nvPr>
        </p:nvSpPr>
        <p:spPr>
          <a:xfrm>
            <a:off x="457200" y="228600"/>
            <a:ext cx="8229600" cy="914400"/>
          </a:xfrm>
        </p:spPr>
        <p:txBody>
          <a:bodyPr/>
          <a:lstStyle/>
          <a:p>
            <a:r>
              <a:rPr lang="en-US" dirty="0"/>
              <a:t>Diabetes Distress</a:t>
            </a:r>
          </a:p>
        </p:txBody>
      </p:sp>
      <p:sp>
        <p:nvSpPr>
          <p:cNvPr id="7" name="Content Placeholder 6">
            <a:extLst>
              <a:ext uri="{FF2B5EF4-FFF2-40B4-BE49-F238E27FC236}">
                <a16:creationId xmlns:a16="http://schemas.microsoft.com/office/drawing/2014/main" id="{B0AC0D7D-2045-4134-8F14-907280854F84}"/>
              </a:ext>
            </a:extLst>
          </p:cNvPr>
          <p:cNvSpPr>
            <a:spLocks noGrp="1"/>
          </p:cNvSpPr>
          <p:nvPr>
            <p:ph sz="quarter" idx="1"/>
          </p:nvPr>
        </p:nvSpPr>
        <p:spPr>
          <a:xfrm>
            <a:off x="457200" y="1219200"/>
            <a:ext cx="3270505" cy="5410200"/>
          </a:xfrm>
        </p:spPr>
        <p:txBody>
          <a:bodyPr>
            <a:normAutofit fontScale="85000" lnSpcReduction="10000"/>
          </a:bodyPr>
          <a:lstStyle/>
          <a:p>
            <a:pPr>
              <a:lnSpc>
                <a:spcPct val="120000"/>
              </a:lnSpc>
            </a:pPr>
            <a:r>
              <a:rPr lang="en-US" dirty="0"/>
              <a:t>High levels of diabetes distress significantly impact medication-taking behaviors and are linked to higher A1C, lower self-efficacy, and poorer dietary and exercise behaviors </a:t>
            </a:r>
          </a:p>
        </p:txBody>
      </p:sp>
      <p:sp>
        <p:nvSpPr>
          <p:cNvPr id="8" name="Content Placeholder 7">
            <a:extLst>
              <a:ext uri="{FF2B5EF4-FFF2-40B4-BE49-F238E27FC236}">
                <a16:creationId xmlns:a16="http://schemas.microsoft.com/office/drawing/2014/main" id="{44FC1E5F-9A87-470E-BB3B-3A4452339348}"/>
              </a:ext>
            </a:extLst>
          </p:cNvPr>
          <p:cNvSpPr>
            <a:spLocks noGrp="1"/>
          </p:cNvSpPr>
          <p:nvPr>
            <p:ph sz="quarter" idx="2"/>
          </p:nvPr>
        </p:nvSpPr>
        <p:spPr>
          <a:xfrm>
            <a:off x="4498848" y="1216152"/>
            <a:ext cx="4174998" cy="4937760"/>
          </a:xfrm>
        </p:spPr>
        <p:txBody>
          <a:bodyPr>
            <a:normAutofit fontScale="85000" lnSpcReduction="10000"/>
          </a:bodyPr>
          <a:lstStyle/>
          <a:p>
            <a:r>
              <a:rPr lang="en-US" dirty="0"/>
              <a:t>Assess for Diabetes Distress yearly</a:t>
            </a:r>
          </a:p>
          <a:p>
            <a:r>
              <a:rPr lang="en-US" dirty="0"/>
              <a:t>Mindful Self-Compassion is important</a:t>
            </a:r>
          </a:p>
          <a:p>
            <a:r>
              <a:rPr lang="en-US" dirty="0"/>
              <a:t>Counseling and DSME can help</a:t>
            </a:r>
          </a:p>
        </p:txBody>
      </p:sp>
      <p:pic>
        <p:nvPicPr>
          <p:cNvPr id="4" name="Picture 3" descr="A picture containing linedrawing&#10;&#10;Description automatically generated">
            <a:extLst>
              <a:ext uri="{FF2B5EF4-FFF2-40B4-BE49-F238E27FC236}">
                <a16:creationId xmlns:a16="http://schemas.microsoft.com/office/drawing/2014/main" id="{F0D637D6-798C-41DD-A8DB-7599CC8B8B51}"/>
              </a:ext>
            </a:extLst>
          </p:cNvPr>
          <p:cNvPicPr>
            <a:picLocks noChangeAspect="1"/>
          </p:cNvPicPr>
          <p:nvPr/>
        </p:nvPicPr>
        <p:blipFill>
          <a:blip r:embed="rId2" cstate="print">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flipH="1">
            <a:off x="4800600" y="3685032"/>
            <a:ext cx="3124200" cy="2817123"/>
          </a:xfrm>
          <a:prstGeom prst="rect">
            <a:avLst/>
          </a:prstGeom>
        </p:spPr>
      </p:pic>
    </p:spTree>
    <p:extLst>
      <p:ext uri="{BB962C8B-B14F-4D97-AF65-F5344CB8AC3E}">
        <p14:creationId xmlns:p14="http://schemas.microsoft.com/office/powerpoint/2010/main" val="33558237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Title 1"/>
          <p:cNvSpPr>
            <a:spLocks noGrp="1"/>
          </p:cNvSpPr>
          <p:nvPr>
            <p:ph type="title"/>
          </p:nvPr>
        </p:nvSpPr>
        <p:spPr>
          <a:xfrm>
            <a:off x="457200" y="228600"/>
            <a:ext cx="8229600" cy="914400"/>
          </a:xfrm>
        </p:spPr>
        <p:txBody>
          <a:bodyPr vert="horz" wrap="square" lIns="91440" tIns="45720" rIns="91440" bIns="45720" numCol="1" anchor="b" anchorCtr="0" compatLnSpc="1">
            <a:prstTxWarp prst="textNoShape">
              <a:avLst/>
            </a:prstTxWarp>
            <a:normAutofit/>
          </a:bodyPr>
          <a:lstStyle/>
          <a:p>
            <a:r>
              <a:rPr lang="en-US" altLang="en-US" kern="1200">
                <a:latin typeface="Calibri" panose="020F0502020204030204" pitchFamily="34" charset="0"/>
                <a:ea typeface="+mj-ea"/>
                <a:cs typeface="+mj-cs"/>
              </a:rPr>
              <a:t>Diabetes Distress Scale cont.</a:t>
            </a:r>
          </a:p>
        </p:txBody>
      </p:sp>
      <p:sp>
        <p:nvSpPr>
          <p:cNvPr id="4" name="Rectangle 3"/>
          <p:cNvSpPr/>
          <p:nvPr/>
        </p:nvSpPr>
        <p:spPr bwMode="auto">
          <a:xfrm>
            <a:off x="457200" y="1219200"/>
            <a:ext cx="4041648" cy="4937760"/>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vert="horz" wrap="square" lIns="91440" tIns="45720" rIns="91440" bIns="45720" numCol="1" anchor="t" anchorCtr="0" compatLnSpc="1">
            <a:prstTxWarp prst="textNoShape">
              <a:avLst/>
            </a:prstTxWarp>
            <a:normAutofit fontScale="47500" lnSpcReduction="20000"/>
          </a:bodyPr>
          <a:lstStyle/>
          <a:p>
            <a:pPr marL="273050" marR="0" lvl="0" indent="-273050" algn="l" defTabSz="914400" rtl="0" eaLnBrk="1" fontAlgn="base" latinLnBrk="0" hangingPunct="1">
              <a:lnSpc>
                <a:spcPct val="90000"/>
              </a:lnSpc>
              <a:spcBef>
                <a:spcPts val="600"/>
              </a:spcBef>
              <a:spcAft>
                <a:spcPct val="0"/>
              </a:spcAft>
              <a:buClr>
                <a:srgbClr val="86AA2C"/>
              </a:buClr>
              <a:buSzPct val="76000"/>
              <a:buFont typeface="Wingdings 3" panose="05040102010807070707" pitchFamily="18" charset="2"/>
              <a:buChar char=""/>
              <a:tabLst/>
              <a:defRPr/>
            </a:pPr>
            <a:endParaRPr kumimoji="0" lang="en-US" sz="10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a:p>
            <a:pPr marL="273050" marR="0" lvl="0" indent="-273050" algn="l" defTabSz="914400" rtl="0" eaLnBrk="1" fontAlgn="base" latinLnBrk="0" hangingPunct="1">
              <a:lnSpc>
                <a:spcPct val="90000"/>
              </a:lnSpc>
              <a:spcBef>
                <a:spcPts val="600"/>
              </a:spcBef>
              <a:spcAft>
                <a:spcPct val="0"/>
              </a:spcAft>
              <a:buClr>
                <a:srgbClr val="86AA2C"/>
              </a:buClr>
              <a:buSzPct val="76000"/>
              <a:buFont typeface="Wingdings 3" panose="05040102010807070707" pitchFamily="18" charset="2"/>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Feeling that diabetes is </a:t>
            </a:r>
            <a:r>
              <a:rPr kumimoji="0" lang="en-US" sz="2400" b="0" i="0" u="sng" strike="noStrike" kern="1200" cap="none" spc="0" normalizeH="0" baseline="0" noProof="0" dirty="0">
                <a:ln>
                  <a:noFill/>
                </a:ln>
                <a:solidFill>
                  <a:prstClr val="black"/>
                </a:solidFill>
                <a:effectLst/>
                <a:uLnTx/>
                <a:uFillTx/>
                <a:latin typeface="Calibri" panose="020F0502020204030204" pitchFamily="34" charset="0"/>
                <a:ea typeface="+mn-ea"/>
                <a:cs typeface="+mn-cs"/>
              </a:rPr>
              <a:t>taking up too much of my mental and physical </a:t>
            </a:r>
          </a:p>
          <a:p>
            <a:pPr marL="273050" marR="0" lvl="0" indent="-273050" algn="l" defTabSz="914400" rtl="0" eaLnBrk="1" fontAlgn="base" latinLnBrk="0" hangingPunct="1">
              <a:lnSpc>
                <a:spcPct val="90000"/>
              </a:lnSpc>
              <a:spcBef>
                <a:spcPts val="600"/>
              </a:spcBef>
              <a:spcAft>
                <a:spcPct val="0"/>
              </a:spcAft>
              <a:buClr>
                <a:srgbClr val="86AA2C"/>
              </a:buClr>
              <a:buSzPct val="76000"/>
              <a:buFont typeface="Wingdings 3" panose="05040102010807070707" pitchFamily="18" charset="2"/>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	</a:t>
            </a:r>
            <a:r>
              <a:rPr kumimoji="0" lang="en-US" sz="2400" b="0" i="0" u="sng" strike="noStrike" kern="1200" cap="none" spc="0" normalizeH="0" baseline="0" noProof="0" dirty="0">
                <a:ln>
                  <a:noFill/>
                </a:ln>
                <a:solidFill>
                  <a:prstClr val="black"/>
                </a:solidFill>
                <a:effectLst/>
                <a:uLnTx/>
                <a:uFillTx/>
                <a:latin typeface="Calibri" panose="020F0502020204030204" pitchFamily="34" charset="0"/>
                <a:ea typeface="+mn-ea"/>
                <a:cs typeface="+mn-cs"/>
              </a:rPr>
              <a:t> energy every day. </a:t>
            </a:r>
          </a:p>
          <a:p>
            <a:pPr marL="273050" marR="0" lvl="0" indent="-273050" algn="l" defTabSz="914400" rtl="0" eaLnBrk="1" fontAlgn="base" latinLnBrk="0" hangingPunct="1">
              <a:lnSpc>
                <a:spcPct val="90000"/>
              </a:lnSpc>
              <a:spcBef>
                <a:spcPts val="600"/>
              </a:spcBef>
              <a:spcAft>
                <a:spcPct val="0"/>
              </a:spcAft>
              <a:buClr>
                <a:srgbClr val="86AA2C"/>
              </a:buClr>
              <a:buSzPct val="76000"/>
              <a:buFont typeface="Wingdings 3" panose="05040102010807070707" pitchFamily="18" charset="2"/>
              <a:buChar char=""/>
              <a:tabLst/>
              <a:defRPr/>
            </a:pPr>
            <a:endParaRPr kumimoji="0" lang="en-US" sz="2400" b="0" i="1" u="sng"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a:p>
            <a:pPr marL="273050" marR="0" lvl="0" indent="-273050" algn="l" defTabSz="914400" rtl="0" eaLnBrk="1" fontAlgn="base" latinLnBrk="0" hangingPunct="1">
              <a:lnSpc>
                <a:spcPct val="90000"/>
              </a:lnSpc>
              <a:spcBef>
                <a:spcPts val="600"/>
              </a:spcBef>
              <a:spcAft>
                <a:spcPct val="0"/>
              </a:spcAft>
              <a:buClr>
                <a:srgbClr val="86AA2C"/>
              </a:buClr>
              <a:buSzPct val="76000"/>
              <a:buFont typeface="Wingdings 3" panose="05040102010807070707" pitchFamily="18" charset="2"/>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Feeling that </a:t>
            </a:r>
            <a:r>
              <a:rPr kumimoji="0" lang="en-US" sz="2400" b="0" i="0" u="sng" strike="noStrike" kern="1200" cap="none" spc="0" normalizeH="0" baseline="0" noProof="0" dirty="0">
                <a:ln>
                  <a:noFill/>
                </a:ln>
                <a:solidFill>
                  <a:prstClr val="black"/>
                </a:solidFill>
                <a:effectLst/>
                <a:uLnTx/>
                <a:uFillTx/>
                <a:latin typeface="Calibri" panose="020F0502020204030204" pitchFamily="34" charset="0"/>
                <a:ea typeface="+mn-ea"/>
                <a:cs typeface="+mn-cs"/>
              </a:rPr>
              <a:t>my doctor doesn't know enough </a:t>
            </a: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about diabetes and </a:t>
            </a:r>
          </a:p>
          <a:p>
            <a:pPr marL="273050" marR="0" lvl="1" indent="-273050" algn="l" defTabSz="914400" rtl="0" eaLnBrk="1" fontAlgn="base" latinLnBrk="0" hangingPunct="1">
              <a:lnSpc>
                <a:spcPct val="90000"/>
              </a:lnSpc>
              <a:spcBef>
                <a:spcPts val="600"/>
              </a:spcBef>
              <a:spcAft>
                <a:spcPct val="0"/>
              </a:spcAft>
              <a:buClr>
                <a:srgbClr val="86AA2C"/>
              </a:buClr>
              <a:buSzPct val="76000"/>
              <a:buFont typeface="Wingdings 3" panose="05040102010807070707" pitchFamily="18" charset="2"/>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diabetes care/ </a:t>
            </a:r>
            <a:r>
              <a:rPr kumimoji="0" lang="en-US" sz="2400" b="0" i="0" u="sng" strike="noStrike" kern="1200" cap="none" spc="0" normalizeH="0" baseline="0" noProof="0" dirty="0">
                <a:ln>
                  <a:noFill/>
                </a:ln>
                <a:solidFill>
                  <a:prstClr val="black"/>
                </a:solidFill>
                <a:effectLst/>
                <a:uLnTx/>
                <a:uFillTx/>
                <a:latin typeface="Calibri" panose="020F0502020204030204" pitchFamily="34" charset="0"/>
                <a:ea typeface="+mn-ea"/>
                <a:cs typeface="+mn-cs"/>
              </a:rPr>
              <a:t>doesn't give me clear enough directions </a:t>
            </a: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 </a:t>
            </a:r>
          </a:p>
          <a:p>
            <a:pPr marL="273050" marR="0" lvl="1" indent="-273050" algn="l" defTabSz="914400" rtl="0" eaLnBrk="1" fontAlgn="base" latinLnBrk="0" hangingPunct="1">
              <a:lnSpc>
                <a:spcPct val="90000"/>
              </a:lnSpc>
              <a:spcBef>
                <a:spcPts val="600"/>
              </a:spcBef>
              <a:spcAft>
                <a:spcPct val="0"/>
              </a:spcAft>
              <a:buClr>
                <a:srgbClr val="86AA2C"/>
              </a:buClr>
              <a:buSzPct val="76000"/>
              <a:buFont typeface="Wingdings 3" panose="05040102010807070707" pitchFamily="18" charset="2"/>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 </a:t>
            </a:r>
          </a:p>
          <a:p>
            <a:pPr marL="273050" marR="0" lvl="0" indent="-273050" algn="l" defTabSz="914400" rtl="0" eaLnBrk="1" fontAlgn="base" latinLnBrk="0" hangingPunct="1">
              <a:lnSpc>
                <a:spcPct val="90000"/>
              </a:lnSpc>
              <a:spcBef>
                <a:spcPts val="600"/>
              </a:spcBef>
              <a:spcAft>
                <a:spcPct val="0"/>
              </a:spcAft>
              <a:buClr>
                <a:srgbClr val="86AA2C"/>
              </a:buClr>
              <a:buSzPct val="76000"/>
              <a:buFont typeface="Wingdings 3" panose="05040102010807070707" pitchFamily="18" charset="2"/>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Feeling </a:t>
            </a:r>
            <a:r>
              <a:rPr kumimoji="0" lang="en-US" sz="2400" b="0" i="0" u="sng" strike="noStrike" kern="1200" cap="none" spc="0" normalizeH="0" baseline="0" noProof="0" dirty="0">
                <a:ln>
                  <a:noFill/>
                </a:ln>
                <a:solidFill>
                  <a:prstClr val="black"/>
                </a:solidFill>
                <a:effectLst/>
                <a:uLnTx/>
                <a:uFillTx/>
                <a:latin typeface="Calibri" panose="020F0502020204030204" pitchFamily="34" charset="0"/>
                <a:ea typeface="+mn-ea"/>
                <a:cs typeface="+mn-cs"/>
              </a:rPr>
              <a:t>angry, scared, and/or depressed</a:t>
            </a: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 … think about living with diabetes</a:t>
            </a:r>
          </a:p>
          <a:p>
            <a:pPr marL="273050" marR="0" lvl="0" indent="-273050" algn="l" defTabSz="914400" rtl="0" eaLnBrk="1" fontAlgn="base" latinLnBrk="0" hangingPunct="1">
              <a:lnSpc>
                <a:spcPct val="90000"/>
              </a:lnSpc>
              <a:spcBef>
                <a:spcPts val="600"/>
              </a:spcBef>
              <a:spcAft>
                <a:spcPct val="0"/>
              </a:spcAft>
              <a:buClr>
                <a:srgbClr val="86AA2C"/>
              </a:buClr>
              <a:buSzPct val="76000"/>
              <a:buFont typeface="Wingdings 3" panose="05040102010807070707" pitchFamily="18" charset="2"/>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 </a:t>
            </a:r>
          </a:p>
          <a:p>
            <a:pPr marL="273050" marR="0" lvl="0" indent="-273050" algn="l" defTabSz="914400" rtl="0" eaLnBrk="1" fontAlgn="base" latinLnBrk="0" hangingPunct="1">
              <a:lnSpc>
                <a:spcPct val="90000"/>
              </a:lnSpc>
              <a:spcBef>
                <a:spcPts val="600"/>
              </a:spcBef>
              <a:spcAft>
                <a:spcPct val="0"/>
              </a:spcAft>
              <a:buClr>
                <a:srgbClr val="86AA2C"/>
              </a:buClr>
              <a:buSzPct val="76000"/>
              <a:buFont typeface="Wingdings 3" panose="05040102010807070707" pitchFamily="18" charset="2"/>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4.   Feeling that </a:t>
            </a:r>
            <a:r>
              <a:rPr kumimoji="0" lang="en-US" sz="2400" b="0" i="0" u="sng" strike="noStrike" kern="1200" cap="none" spc="0" normalizeH="0" baseline="0" noProof="0" dirty="0">
                <a:ln>
                  <a:noFill/>
                </a:ln>
                <a:solidFill>
                  <a:prstClr val="black"/>
                </a:solidFill>
                <a:effectLst/>
                <a:uLnTx/>
                <a:uFillTx/>
                <a:latin typeface="Calibri" panose="020F0502020204030204" pitchFamily="34" charset="0"/>
                <a:ea typeface="+mn-ea"/>
                <a:cs typeface="+mn-cs"/>
              </a:rPr>
              <a:t>I am not testing my blood sugars </a:t>
            </a: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frequently enough. </a:t>
            </a:r>
          </a:p>
          <a:p>
            <a:pPr marL="273050" marR="0" lvl="0" indent="-273050" algn="l" defTabSz="914400" rtl="0" eaLnBrk="1" fontAlgn="base" latinLnBrk="0" hangingPunct="1">
              <a:lnSpc>
                <a:spcPct val="90000"/>
              </a:lnSpc>
              <a:spcBef>
                <a:spcPts val="600"/>
              </a:spcBef>
              <a:spcAft>
                <a:spcPct val="0"/>
              </a:spcAft>
              <a:buClr>
                <a:srgbClr val="86AA2C"/>
              </a:buClr>
              <a:buSzPct val="76000"/>
              <a:buFont typeface="Wingdings 3" panose="05040102010807070707" pitchFamily="18" charset="2"/>
              <a:buChar char=""/>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a:p>
            <a:pPr marL="273050" marR="0" lvl="0" indent="-273050" algn="l" defTabSz="914400" rtl="0" eaLnBrk="1" fontAlgn="base" latinLnBrk="0" hangingPunct="1">
              <a:lnSpc>
                <a:spcPct val="90000"/>
              </a:lnSpc>
              <a:spcBef>
                <a:spcPts val="600"/>
              </a:spcBef>
              <a:spcAft>
                <a:spcPct val="0"/>
              </a:spcAft>
              <a:buClr>
                <a:srgbClr val="86AA2C"/>
              </a:buClr>
              <a:buSzPct val="76000"/>
              <a:buFont typeface="Wingdings 3" panose="05040102010807070707" pitchFamily="18" charset="2"/>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5.   Feeling that I am often </a:t>
            </a:r>
            <a:r>
              <a:rPr kumimoji="0" lang="en-US" sz="2400" b="0" i="0" u="sng" strike="noStrike" kern="1200" cap="none" spc="0" normalizeH="0" baseline="0" noProof="0" dirty="0">
                <a:ln>
                  <a:noFill/>
                </a:ln>
                <a:solidFill>
                  <a:prstClr val="black"/>
                </a:solidFill>
                <a:effectLst/>
                <a:uLnTx/>
                <a:uFillTx/>
                <a:latin typeface="Calibri" panose="020F0502020204030204" pitchFamily="34" charset="0"/>
                <a:ea typeface="+mn-ea"/>
                <a:cs typeface="+mn-cs"/>
              </a:rPr>
              <a:t>failing with my diabetes routine.</a:t>
            </a:r>
          </a:p>
          <a:p>
            <a:pPr marL="273050" marR="0" lvl="0" indent="-273050" algn="l" defTabSz="914400" rtl="0" eaLnBrk="1" fontAlgn="base" latinLnBrk="0" hangingPunct="1">
              <a:lnSpc>
                <a:spcPct val="90000"/>
              </a:lnSpc>
              <a:spcBef>
                <a:spcPts val="600"/>
              </a:spcBef>
              <a:spcAft>
                <a:spcPct val="0"/>
              </a:spcAft>
              <a:buClr>
                <a:srgbClr val="86AA2C"/>
              </a:buClr>
              <a:buSzPct val="76000"/>
              <a:buFont typeface="Wingdings 3" panose="05040102010807070707" pitchFamily="18" charset="2"/>
              <a:buChar char=""/>
              <a:tabLst/>
              <a:defRPr/>
            </a:pPr>
            <a:r>
              <a:rPr kumimoji="0" lang="en-US" sz="2400" b="0" i="0" u="sng" strike="noStrike" kern="1200" cap="none" spc="0" normalizeH="0" baseline="0" noProof="0" dirty="0">
                <a:ln>
                  <a:noFill/>
                </a:ln>
                <a:solidFill>
                  <a:prstClr val="black"/>
                </a:solidFill>
                <a:effectLst/>
                <a:uLnTx/>
                <a:uFillTx/>
                <a:latin typeface="Calibri" panose="020F0502020204030204" pitchFamily="34" charset="0"/>
                <a:ea typeface="+mn-ea"/>
                <a:cs typeface="+mn-cs"/>
              </a:rPr>
              <a:t> </a:t>
            </a:r>
          </a:p>
          <a:p>
            <a:pPr marL="273050" marR="0" lvl="0" indent="-273050" algn="l" defTabSz="914400" rtl="0" eaLnBrk="1" fontAlgn="base" latinLnBrk="0" hangingPunct="1">
              <a:lnSpc>
                <a:spcPct val="90000"/>
              </a:lnSpc>
              <a:spcBef>
                <a:spcPts val="600"/>
              </a:spcBef>
              <a:spcAft>
                <a:spcPct val="0"/>
              </a:spcAft>
              <a:buClr>
                <a:srgbClr val="86AA2C"/>
              </a:buClr>
              <a:buSzPct val="76000"/>
              <a:buFont typeface="Wingdings 3" panose="05040102010807070707" pitchFamily="18" charset="2"/>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Feeling that </a:t>
            </a:r>
            <a:r>
              <a:rPr kumimoji="0" lang="en-US" sz="2400" b="0" i="0" u="sng" strike="noStrike" kern="1200" cap="none" spc="0" normalizeH="0" baseline="0" noProof="0" dirty="0">
                <a:ln>
                  <a:noFill/>
                </a:ln>
                <a:solidFill>
                  <a:prstClr val="black"/>
                </a:solidFill>
                <a:effectLst/>
                <a:uLnTx/>
                <a:uFillTx/>
                <a:latin typeface="Calibri" panose="020F0502020204030204" pitchFamily="34" charset="0"/>
                <a:ea typeface="+mn-ea"/>
                <a:cs typeface="+mn-cs"/>
              </a:rPr>
              <a:t>friends or family are not supportive </a:t>
            </a: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enough of self-care </a:t>
            </a:r>
          </a:p>
          <a:p>
            <a:pPr marL="273050" marR="0" lvl="1" indent="-273050" algn="l" defTabSz="914400" rtl="0" eaLnBrk="1" fontAlgn="base" latinLnBrk="0" hangingPunct="1">
              <a:lnSpc>
                <a:spcPct val="90000"/>
              </a:lnSpc>
              <a:spcBef>
                <a:spcPts val="600"/>
              </a:spcBef>
              <a:spcAft>
                <a:spcPct val="0"/>
              </a:spcAft>
              <a:buClr>
                <a:srgbClr val="86AA2C"/>
              </a:buClr>
              <a:buSzPct val="76000"/>
              <a:buFont typeface="Wingdings 3" panose="05040102010807070707" pitchFamily="18" charset="2"/>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efforts  (planning activities that …, encourage me to eat the "wrong" foods).</a:t>
            </a:r>
          </a:p>
          <a:p>
            <a:pPr marL="273050" marR="0" lvl="1" indent="-273050" algn="l" defTabSz="914400" rtl="0" eaLnBrk="1" fontAlgn="base" latinLnBrk="0" hangingPunct="1">
              <a:lnSpc>
                <a:spcPct val="90000"/>
              </a:lnSpc>
              <a:spcBef>
                <a:spcPts val="600"/>
              </a:spcBef>
              <a:spcAft>
                <a:spcPct val="0"/>
              </a:spcAft>
              <a:buClr>
                <a:srgbClr val="86AA2C"/>
              </a:buClr>
              <a:buSzPct val="76000"/>
              <a:buFont typeface="Wingdings 3" panose="05040102010807070707" pitchFamily="18" charset="2"/>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 </a:t>
            </a:r>
          </a:p>
          <a:p>
            <a:pPr marL="273050" marR="0" lvl="0" indent="-273050" algn="l" defTabSz="914400" rtl="0" eaLnBrk="1" fontAlgn="base" latinLnBrk="0" hangingPunct="1">
              <a:lnSpc>
                <a:spcPct val="90000"/>
              </a:lnSpc>
              <a:spcBef>
                <a:spcPts val="600"/>
              </a:spcBef>
              <a:spcAft>
                <a:spcPct val="0"/>
              </a:spcAft>
              <a:buClr>
                <a:srgbClr val="86AA2C"/>
              </a:buClr>
              <a:buSzPct val="76000"/>
              <a:buFont typeface="Wingdings 3" panose="05040102010807070707" pitchFamily="18" charset="2"/>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7.     Feeling that </a:t>
            </a:r>
            <a:r>
              <a:rPr kumimoji="0" lang="en-US" sz="2400" b="0" i="0" u="sng" strike="noStrike" kern="1200" cap="none" spc="0" normalizeH="0" baseline="0" noProof="0" dirty="0">
                <a:ln>
                  <a:noFill/>
                </a:ln>
                <a:solidFill>
                  <a:prstClr val="black"/>
                </a:solidFill>
                <a:effectLst/>
                <a:uLnTx/>
                <a:uFillTx/>
                <a:latin typeface="Calibri" panose="020F0502020204030204" pitchFamily="34" charset="0"/>
                <a:ea typeface="+mn-ea"/>
                <a:cs typeface="+mn-cs"/>
              </a:rPr>
              <a:t>diabetes controls my life</a:t>
            </a: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 </a:t>
            </a:r>
          </a:p>
          <a:p>
            <a:pPr marL="273050" marR="0" lvl="0" indent="-273050" algn="l" defTabSz="914400" rtl="0" eaLnBrk="1" fontAlgn="base" latinLnBrk="0" hangingPunct="1">
              <a:lnSpc>
                <a:spcPct val="90000"/>
              </a:lnSpc>
              <a:spcBef>
                <a:spcPts val="600"/>
              </a:spcBef>
              <a:spcAft>
                <a:spcPct val="0"/>
              </a:spcAft>
              <a:buClr>
                <a:srgbClr val="86AA2C"/>
              </a:buClr>
              <a:buSzPct val="76000"/>
              <a:buFont typeface="Wingdings 3" panose="05040102010807070707" pitchFamily="18" charset="2"/>
              <a:buChar char=""/>
              <a:tabLst/>
              <a:defRPr/>
            </a:pPr>
            <a:r>
              <a:rPr kumimoji="0" lang="en-US" sz="2400" b="0" i="1" u="none" strike="noStrike" kern="1200" cap="none" spc="0" normalizeH="0" baseline="0" noProof="0" dirty="0">
                <a:ln>
                  <a:noFill/>
                </a:ln>
                <a:solidFill>
                  <a:prstClr val="black"/>
                </a:solidFill>
                <a:effectLst/>
                <a:uLnTx/>
                <a:uFillTx/>
                <a:latin typeface="Calibri" panose="020F0502020204030204" pitchFamily="34" charset="0"/>
                <a:ea typeface="+mn-ea"/>
                <a:cs typeface="+mn-cs"/>
              </a:rPr>
              <a:t>8.    </a:t>
            </a:r>
            <a:r>
              <a:rPr kumimoji="0" lang="en-US" sz="2400" b="0" i="1" u="sng" strike="noStrike" kern="1200" cap="none" spc="0" normalizeH="0" baseline="0" noProof="0" dirty="0">
                <a:ln>
                  <a:noFill/>
                </a:ln>
                <a:solidFill>
                  <a:prstClr val="black"/>
                </a:solidFill>
                <a:effectLst/>
                <a:uLnTx/>
                <a:uFillTx/>
                <a:latin typeface="Calibri" panose="020F0502020204030204" pitchFamily="34" charset="0"/>
                <a:ea typeface="+mn-ea"/>
                <a:cs typeface="+mn-cs"/>
              </a:rPr>
              <a:t>Not feeling motivated </a:t>
            </a: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to keep up my diabetes self management. </a:t>
            </a:r>
          </a:p>
          <a:p>
            <a:pPr marL="273050" marR="0" lvl="0" indent="-273050" algn="l" defTabSz="914400" rtl="0" eaLnBrk="1" fontAlgn="base" latinLnBrk="0" hangingPunct="1">
              <a:lnSpc>
                <a:spcPct val="90000"/>
              </a:lnSpc>
              <a:spcBef>
                <a:spcPts val="600"/>
              </a:spcBef>
              <a:spcAft>
                <a:spcPct val="0"/>
              </a:spcAft>
              <a:buClr>
                <a:srgbClr val="86AA2C"/>
              </a:buClr>
              <a:buSzPct val="76000"/>
              <a:buFont typeface="Wingdings 3" panose="05040102010807070707" pitchFamily="18" charset="2"/>
              <a:buChar char=""/>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a:p>
            <a:pPr marL="273050" marR="0" lvl="0" indent="-273050" algn="l" defTabSz="914400" rtl="0" eaLnBrk="1" fontAlgn="base" latinLnBrk="0" hangingPunct="1">
              <a:lnSpc>
                <a:spcPct val="90000"/>
              </a:lnSpc>
              <a:spcBef>
                <a:spcPts val="600"/>
              </a:spcBef>
              <a:spcAft>
                <a:spcPct val="0"/>
              </a:spcAft>
              <a:buClr>
                <a:srgbClr val="86AA2C"/>
              </a:buClr>
              <a:buSzPct val="76000"/>
              <a:buFont typeface="Wingdings 3" panose="05040102010807070707" pitchFamily="18" charset="2"/>
              <a:buChar char=""/>
              <a:tabLst/>
              <a:defRPr/>
            </a:pPr>
            <a:r>
              <a:rPr kumimoji="0" lang="en-US" sz="1000" b="1"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				DDS (17) Scoring</a:t>
            </a:r>
            <a:endParaRPr kumimoji="0" lang="en-US" sz="10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p:txBody>
      </p:sp>
      <p:pic>
        <p:nvPicPr>
          <p:cNvPr id="3" name="Picture 2">
            <a:extLst>
              <a:ext uri="{FF2B5EF4-FFF2-40B4-BE49-F238E27FC236}">
                <a16:creationId xmlns:a16="http://schemas.microsoft.com/office/drawing/2014/main" id="{AC6C7456-265F-B184-5E31-450FA8D9050A}"/>
              </a:ext>
            </a:extLst>
          </p:cNvPr>
          <p:cNvPicPr>
            <a:picLocks noChangeAspect="1"/>
          </p:cNvPicPr>
          <p:nvPr/>
        </p:nvPicPr>
        <p:blipFill>
          <a:blip r:embed="rId3"/>
          <a:stretch>
            <a:fillRect/>
          </a:stretch>
        </p:blipFill>
        <p:spPr>
          <a:xfrm>
            <a:off x="4343400" y="1143000"/>
            <a:ext cx="4608577" cy="4800600"/>
          </a:xfrm>
          <a:prstGeom prst="rect">
            <a:avLst/>
          </a:prstGeom>
          <a:noFill/>
        </p:spPr>
      </p:pic>
      <p:sp>
        <p:nvSpPr>
          <p:cNvPr id="6" name="TextBox 5">
            <a:extLst>
              <a:ext uri="{FF2B5EF4-FFF2-40B4-BE49-F238E27FC236}">
                <a16:creationId xmlns:a16="http://schemas.microsoft.com/office/drawing/2014/main" id="{56E364FD-E0C0-A1F4-27A6-82CE2D481264}"/>
              </a:ext>
            </a:extLst>
          </p:cNvPr>
          <p:cNvSpPr txBox="1"/>
          <p:nvPr/>
        </p:nvSpPr>
        <p:spPr>
          <a:xfrm>
            <a:off x="3541777" y="6156960"/>
            <a:ext cx="5410200" cy="646331"/>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sng" strike="noStrike" kern="1200" cap="none" spc="0" normalizeH="0" baseline="0" noProof="0" dirty="0">
                <a:ln>
                  <a:noFill/>
                </a:ln>
                <a:solidFill>
                  <a:srgbClr val="0000FF"/>
                </a:solidFill>
                <a:effectLst/>
                <a:uLnTx/>
                <a:uFillTx/>
                <a:latin typeface="Calibri" panose="020F0502020204030204" pitchFamily="34" charset="0"/>
                <a:ea typeface="Calibri" panose="020F0502020204030204" pitchFamily="34" charset="0"/>
                <a:cs typeface="+mn-cs"/>
                <a:hlinkClick r:id="rId4"/>
              </a:rPr>
              <a:t>https://professional.diabetes.org/sites/default/files/media/ada_mental_health_toolkit_questionnaires.pdf</a:t>
            </a: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mn-cs"/>
              </a:rPr>
              <a:t>.</a:t>
            </a:r>
            <a:endParaRPr kumimoji="0" lang="en-US" sz="2400" b="0" i="0" u="none" strike="noStrike" kern="1200" cap="none" spc="0" normalizeH="0" baseline="0" noProof="0" dirty="0">
              <a:ln>
                <a:noFill/>
              </a:ln>
              <a:solidFill>
                <a:prstClr val="black"/>
              </a:solidFill>
              <a:effectLst/>
              <a:uLnTx/>
              <a:uFillTx/>
              <a:latin typeface="Times New Roman" pitchFamily="18" charset="0"/>
              <a:ea typeface="+mn-ea"/>
              <a:cs typeface="+mn-cs"/>
            </a:endParaRPr>
          </a:p>
        </p:txBody>
      </p:sp>
    </p:spTree>
    <p:custDataLst>
      <p:tags r:id="rId1"/>
    </p:custDataLst>
    <p:extLst>
      <p:ext uri="{BB962C8B-B14F-4D97-AF65-F5344CB8AC3E}">
        <p14:creationId xmlns:p14="http://schemas.microsoft.com/office/powerpoint/2010/main" val="21065767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t>Initial </a:t>
            </a:r>
            <a:r>
              <a:rPr lang="en-US" sz="3600" dirty="0" err="1"/>
              <a:t>Eval</a:t>
            </a:r>
            <a:r>
              <a:rPr lang="en-US" sz="3600" dirty="0"/>
              <a:t> – Looking for Comorbidities</a:t>
            </a:r>
          </a:p>
        </p:txBody>
      </p:sp>
      <p:sp>
        <p:nvSpPr>
          <p:cNvPr id="3" name="Content Placeholder 2"/>
          <p:cNvSpPr>
            <a:spLocks noGrp="1"/>
          </p:cNvSpPr>
          <p:nvPr>
            <p:ph sz="quarter" idx="1"/>
          </p:nvPr>
        </p:nvSpPr>
        <p:spPr>
          <a:xfrm>
            <a:off x="457200" y="1143000"/>
            <a:ext cx="8229600" cy="5867400"/>
          </a:xfrm>
        </p:spPr>
        <p:txBody>
          <a:bodyPr>
            <a:normAutofit fontScale="92500" lnSpcReduction="10000"/>
          </a:bodyPr>
          <a:lstStyle/>
          <a:p>
            <a:r>
              <a:rPr lang="en-US" dirty="0"/>
              <a:t>Other conditions that may appear </a:t>
            </a:r>
          </a:p>
          <a:p>
            <a:pPr lvl="1"/>
            <a:r>
              <a:rPr lang="en-US" dirty="0"/>
              <a:t>Cancer</a:t>
            </a:r>
          </a:p>
          <a:p>
            <a:pPr lvl="1"/>
            <a:r>
              <a:rPr lang="en-US" dirty="0"/>
              <a:t>Cognitive impairment</a:t>
            </a:r>
          </a:p>
          <a:p>
            <a:pPr lvl="1"/>
            <a:r>
              <a:rPr lang="en-US" dirty="0"/>
              <a:t>Hyper/Hypoglycemia</a:t>
            </a:r>
          </a:p>
          <a:p>
            <a:pPr lvl="1"/>
            <a:r>
              <a:rPr lang="en-US" dirty="0"/>
              <a:t>Psychosocial/Emotional Issues</a:t>
            </a:r>
          </a:p>
          <a:p>
            <a:pPr lvl="1"/>
            <a:r>
              <a:rPr lang="en-US" dirty="0"/>
              <a:t>Obstructive sleep apnea</a:t>
            </a:r>
          </a:p>
          <a:p>
            <a:pPr lvl="1"/>
            <a:r>
              <a:rPr lang="en-US" dirty="0"/>
              <a:t>Steatosis</a:t>
            </a:r>
          </a:p>
          <a:p>
            <a:pPr lvl="1"/>
            <a:r>
              <a:rPr lang="en-US" dirty="0"/>
              <a:t>Pancreatitis</a:t>
            </a:r>
          </a:p>
          <a:p>
            <a:pPr lvl="1"/>
            <a:r>
              <a:rPr lang="en-US" dirty="0"/>
              <a:t>Low Testosterone in Men</a:t>
            </a:r>
          </a:p>
          <a:p>
            <a:pPr lvl="1"/>
            <a:r>
              <a:rPr lang="en-US" dirty="0"/>
              <a:t>Sexual Health </a:t>
            </a:r>
          </a:p>
          <a:p>
            <a:pPr lvl="1"/>
            <a:r>
              <a:rPr lang="en-US" dirty="0"/>
              <a:t>Hearing Impairment</a:t>
            </a:r>
          </a:p>
          <a:p>
            <a:pPr lvl="1"/>
            <a:r>
              <a:rPr lang="en-US" dirty="0"/>
              <a:t>Fractures</a:t>
            </a:r>
          </a:p>
          <a:p>
            <a:pPr lvl="1"/>
            <a:r>
              <a:rPr lang="en-US" dirty="0"/>
              <a:t>Periodontal disease</a:t>
            </a:r>
          </a:p>
          <a:p>
            <a:pPr lvl="1"/>
            <a:r>
              <a:rPr lang="en-US" dirty="0"/>
              <a:t>Cardiovascular disease</a:t>
            </a:r>
          </a:p>
        </p:txBody>
      </p:sp>
      <p:pic>
        <p:nvPicPr>
          <p:cNvPr id="205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36046" y="1905001"/>
            <a:ext cx="3350753" cy="1981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3">
            <a:extLst>
              <a:ext uri="{FF2B5EF4-FFF2-40B4-BE49-F238E27FC236}">
                <a16:creationId xmlns:a16="http://schemas.microsoft.com/office/drawing/2014/main" id="{7DEB073E-9E31-8A05-745D-30B64F28F74A}"/>
              </a:ext>
            </a:extLst>
          </p:cNvPr>
          <p:cNvPicPr>
            <a:picLocks noChangeAspect="1"/>
          </p:cNvPicPr>
          <p:nvPr/>
        </p:nvPicPr>
        <p:blipFill>
          <a:blip r:embed="rId4"/>
          <a:stretch>
            <a:fillRect/>
          </a:stretch>
        </p:blipFill>
        <p:spPr>
          <a:xfrm>
            <a:off x="5410200" y="4076700"/>
            <a:ext cx="2948771" cy="383125"/>
          </a:xfrm>
          <a:prstGeom prst="rect">
            <a:avLst/>
          </a:prstGeom>
        </p:spPr>
      </p:pic>
    </p:spTree>
    <p:custDataLst>
      <p:tags r:id="rId1"/>
    </p:custDataLst>
    <p:extLst>
      <p:ext uri="{BB962C8B-B14F-4D97-AF65-F5344CB8AC3E}">
        <p14:creationId xmlns:p14="http://schemas.microsoft.com/office/powerpoint/2010/main" val="12091101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9" presetClass="emph" presetSubtype="0" fill="hold" nodeType="clickEffect">
                                  <p:stCondLst>
                                    <p:cond delay="0"/>
                                  </p:stCondLst>
                                  <p:childTnLst>
                                    <p:animClr clrSpc="rgb" dir="cw">
                                      <p:cBhvr override="childStyle">
                                        <p:cTn id="6" dur="500" fill="hold"/>
                                        <p:tgtEl>
                                          <p:spTgt spid="3">
                                            <p:txEl>
                                              <p:pRg st="1" end="1"/>
                                            </p:txEl>
                                          </p:spTgt>
                                        </p:tgtEl>
                                        <p:attrNameLst>
                                          <p:attrName>style.color</p:attrName>
                                        </p:attrNameLst>
                                      </p:cBhvr>
                                      <p:to>
                                        <a:srgbClr val="BF0D88"/>
                                      </p:to>
                                    </p:animClr>
                                    <p:animClr clrSpc="rgb" dir="cw">
                                      <p:cBhvr>
                                        <p:cTn id="7" dur="500" fill="hold"/>
                                        <p:tgtEl>
                                          <p:spTgt spid="3">
                                            <p:txEl>
                                              <p:pRg st="1" end="1"/>
                                            </p:txEl>
                                          </p:spTgt>
                                        </p:tgtEl>
                                        <p:attrNameLst>
                                          <p:attrName>fillcolor</p:attrName>
                                        </p:attrNameLst>
                                      </p:cBhvr>
                                      <p:to>
                                        <a:srgbClr val="BF0D88"/>
                                      </p:to>
                                    </p:animClr>
                                    <p:set>
                                      <p:cBhvr>
                                        <p:cTn id="8" dur="500" fill="hold"/>
                                        <p:tgtEl>
                                          <p:spTgt spid="3">
                                            <p:txEl>
                                              <p:pRg st="1" end="1"/>
                                            </p:txEl>
                                          </p:spTgt>
                                        </p:tgtEl>
                                        <p:attrNameLst>
                                          <p:attrName>fill.type</p:attrName>
                                        </p:attrNameLst>
                                      </p:cBhvr>
                                      <p:to>
                                        <p:strVal val="solid"/>
                                      </p:to>
                                    </p:set>
                                    <p:set>
                                      <p:cBhvr>
                                        <p:cTn id="9" dur="500" fill="hold"/>
                                        <p:tgtEl>
                                          <p:spTgt spid="3">
                                            <p:txEl>
                                              <p:pRg st="1" end="1"/>
                                            </p:txEl>
                                          </p:spTgt>
                                        </p:tgtEl>
                                        <p:attrNameLst>
                                          <p:attrName>fill.on</p:attrName>
                                        </p:attrNameLst>
                                      </p:cBhvr>
                                      <p:to>
                                        <p:strVal val="true"/>
                                      </p:to>
                                    </p:set>
                                  </p:childTnLst>
                                </p:cTn>
                              </p:par>
                            </p:childTnLst>
                          </p:cTn>
                        </p:par>
                      </p:childTnLst>
                    </p:cTn>
                  </p:par>
                  <p:par>
                    <p:cTn id="10" fill="hold">
                      <p:stCondLst>
                        <p:cond delay="indefinite"/>
                      </p:stCondLst>
                      <p:childTnLst>
                        <p:par>
                          <p:cTn id="11" fill="hold">
                            <p:stCondLst>
                              <p:cond delay="0"/>
                            </p:stCondLst>
                            <p:childTnLst>
                              <p:par>
                                <p:cTn id="12" presetID="19" presetClass="emph" presetSubtype="0" fill="hold" nodeType="clickEffect">
                                  <p:stCondLst>
                                    <p:cond delay="0"/>
                                  </p:stCondLst>
                                  <p:childTnLst>
                                    <p:animClr clrSpc="rgb" dir="cw">
                                      <p:cBhvr override="childStyle">
                                        <p:cTn id="13" dur="500" fill="hold"/>
                                        <p:tgtEl>
                                          <p:spTgt spid="3">
                                            <p:txEl>
                                              <p:pRg st="8" end="8"/>
                                            </p:txEl>
                                          </p:spTgt>
                                        </p:tgtEl>
                                        <p:attrNameLst>
                                          <p:attrName>style.color</p:attrName>
                                        </p:attrNameLst>
                                      </p:cBhvr>
                                      <p:to>
                                        <a:srgbClr val="BF0D88"/>
                                      </p:to>
                                    </p:animClr>
                                    <p:animClr clrSpc="rgb" dir="cw">
                                      <p:cBhvr>
                                        <p:cTn id="14" dur="500" fill="hold"/>
                                        <p:tgtEl>
                                          <p:spTgt spid="3">
                                            <p:txEl>
                                              <p:pRg st="8" end="8"/>
                                            </p:txEl>
                                          </p:spTgt>
                                        </p:tgtEl>
                                        <p:attrNameLst>
                                          <p:attrName>fillcolor</p:attrName>
                                        </p:attrNameLst>
                                      </p:cBhvr>
                                      <p:to>
                                        <a:srgbClr val="BF0D88"/>
                                      </p:to>
                                    </p:animClr>
                                    <p:set>
                                      <p:cBhvr>
                                        <p:cTn id="15" dur="500" fill="hold"/>
                                        <p:tgtEl>
                                          <p:spTgt spid="3">
                                            <p:txEl>
                                              <p:pRg st="8" end="8"/>
                                            </p:txEl>
                                          </p:spTgt>
                                        </p:tgtEl>
                                        <p:attrNameLst>
                                          <p:attrName>fill.type</p:attrName>
                                        </p:attrNameLst>
                                      </p:cBhvr>
                                      <p:to>
                                        <p:strVal val="solid"/>
                                      </p:to>
                                    </p:set>
                                    <p:set>
                                      <p:cBhvr>
                                        <p:cTn id="16" dur="500" fill="hold"/>
                                        <p:tgtEl>
                                          <p:spTgt spid="3">
                                            <p:txEl>
                                              <p:pRg st="8" end="8"/>
                                            </p:txEl>
                                          </p:spTgt>
                                        </p:tgtEl>
                                        <p:attrNameLst>
                                          <p:attrName>fill.on</p:attrName>
                                        </p:attrNameLst>
                                      </p:cBhvr>
                                      <p:to>
                                        <p:strVal val="true"/>
                                      </p:to>
                                    </p:set>
                                  </p:childTnLst>
                                </p:cTn>
                              </p:par>
                            </p:childTnLst>
                          </p:cTn>
                        </p:par>
                      </p:childTnLst>
                    </p:cTn>
                  </p:par>
                  <p:par>
                    <p:cTn id="17" fill="hold">
                      <p:stCondLst>
                        <p:cond delay="indefinite"/>
                      </p:stCondLst>
                      <p:childTnLst>
                        <p:par>
                          <p:cTn id="18" fill="hold">
                            <p:stCondLst>
                              <p:cond delay="0"/>
                            </p:stCondLst>
                            <p:childTnLst>
                              <p:par>
                                <p:cTn id="19" presetID="19" presetClass="emph" presetSubtype="0" fill="hold" nodeType="clickEffect">
                                  <p:stCondLst>
                                    <p:cond delay="0"/>
                                  </p:stCondLst>
                                  <p:childTnLst>
                                    <p:animClr clrSpc="rgb" dir="cw">
                                      <p:cBhvr override="childStyle">
                                        <p:cTn id="20" dur="500" fill="hold"/>
                                        <p:tgtEl>
                                          <p:spTgt spid="3">
                                            <p:txEl>
                                              <p:pRg st="9" end="9"/>
                                            </p:txEl>
                                          </p:spTgt>
                                        </p:tgtEl>
                                        <p:attrNameLst>
                                          <p:attrName>style.color</p:attrName>
                                        </p:attrNameLst>
                                      </p:cBhvr>
                                      <p:to>
                                        <a:srgbClr val="BF0D88"/>
                                      </p:to>
                                    </p:animClr>
                                    <p:animClr clrSpc="rgb" dir="cw">
                                      <p:cBhvr>
                                        <p:cTn id="21" dur="500" fill="hold"/>
                                        <p:tgtEl>
                                          <p:spTgt spid="3">
                                            <p:txEl>
                                              <p:pRg st="9" end="9"/>
                                            </p:txEl>
                                          </p:spTgt>
                                        </p:tgtEl>
                                        <p:attrNameLst>
                                          <p:attrName>fillcolor</p:attrName>
                                        </p:attrNameLst>
                                      </p:cBhvr>
                                      <p:to>
                                        <a:srgbClr val="BF0D88"/>
                                      </p:to>
                                    </p:animClr>
                                    <p:set>
                                      <p:cBhvr>
                                        <p:cTn id="22" dur="500" fill="hold"/>
                                        <p:tgtEl>
                                          <p:spTgt spid="3">
                                            <p:txEl>
                                              <p:pRg st="9" end="9"/>
                                            </p:txEl>
                                          </p:spTgt>
                                        </p:tgtEl>
                                        <p:attrNameLst>
                                          <p:attrName>fill.type</p:attrName>
                                        </p:attrNameLst>
                                      </p:cBhvr>
                                      <p:to>
                                        <p:strVal val="solid"/>
                                      </p:to>
                                    </p:set>
                                    <p:set>
                                      <p:cBhvr>
                                        <p:cTn id="23" dur="500" fill="hold"/>
                                        <p:tgtEl>
                                          <p:spTgt spid="3">
                                            <p:txEl>
                                              <p:pRg st="9" end="9"/>
                                            </p:txEl>
                                          </p:spTgt>
                                        </p:tgtEl>
                                        <p:attrNameLst>
                                          <p:attrName>fill.on</p:attrName>
                                        </p:attrNameLst>
                                      </p:cBhvr>
                                      <p:to>
                                        <p:strVal val="true"/>
                                      </p:to>
                                    </p:set>
                                  </p:childTnLst>
                                </p:cTn>
                              </p:par>
                            </p:childTnLst>
                          </p:cTn>
                        </p:par>
                      </p:childTnLst>
                    </p:cTn>
                  </p:par>
                  <p:par>
                    <p:cTn id="24" fill="hold">
                      <p:stCondLst>
                        <p:cond delay="indefinite"/>
                      </p:stCondLst>
                      <p:childTnLst>
                        <p:par>
                          <p:cTn id="25" fill="hold">
                            <p:stCondLst>
                              <p:cond delay="0"/>
                            </p:stCondLst>
                            <p:childTnLst>
                              <p:par>
                                <p:cTn id="26" presetID="19" presetClass="emph" presetSubtype="0" fill="hold" nodeType="clickEffect">
                                  <p:stCondLst>
                                    <p:cond delay="0"/>
                                  </p:stCondLst>
                                  <p:childTnLst>
                                    <p:animClr clrSpc="rgb" dir="cw">
                                      <p:cBhvr override="childStyle">
                                        <p:cTn id="27" dur="500" fill="hold"/>
                                        <p:tgtEl>
                                          <p:spTgt spid="3">
                                            <p:txEl>
                                              <p:pRg st="5" end="5"/>
                                            </p:txEl>
                                          </p:spTgt>
                                        </p:tgtEl>
                                        <p:attrNameLst>
                                          <p:attrName>style.color</p:attrName>
                                        </p:attrNameLst>
                                      </p:cBhvr>
                                      <p:to>
                                        <a:srgbClr val="92D050"/>
                                      </p:to>
                                    </p:animClr>
                                    <p:animClr clrSpc="rgb" dir="cw">
                                      <p:cBhvr>
                                        <p:cTn id="28" dur="500" fill="hold"/>
                                        <p:tgtEl>
                                          <p:spTgt spid="3">
                                            <p:txEl>
                                              <p:pRg st="5" end="5"/>
                                            </p:txEl>
                                          </p:spTgt>
                                        </p:tgtEl>
                                        <p:attrNameLst>
                                          <p:attrName>fillcolor</p:attrName>
                                        </p:attrNameLst>
                                      </p:cBhvr>
                                      <p:to>
                                        <a:srgbClr val="92D050"/>
                                      </p:to>
                                    </p:animClr>
                                    <p:set>
                                      <p:cBhvr>
                                        <p:cTn id="29" dur="500" fill="hold"/>
                                        <p:tgtEl>
                                          <p:spTgt spid="3">
                                            <p:txEl>
                                              <p:pRg st="5" end="5"/>
                                            </p:txEl>
                                          </p:spTgt>
                                        </p:tgtEl>
                                        <p:attrNameLst>
                                          <p:attrName>fill.type</p:attrName>
                                        </p:attrNameLst>
                                      </p:cBhvr>
                                      <p:to>
                                        <p:strVal val="solid"/>
                                      </p:to>
                                    </p:set>
                                    <p:set>
                                      <p:cBhvr>
                                        <p:cTn id="30" dur="500" fill="hold"/>
                                        <p:tgtEl>
                                          <p:spTgt spid="3">
                                            <p:txEl>
                                              <p:pRg st="5" end="5"/>
                                            </p:txEl>
                                          </p:spTgt>
                                        </p:tgtEl>
                                        <p:attrNameLst>
                                          <p:attrName>fill.on</p:attrName>
                                        </p:attrNameLst>
                                      </p:cBhvr>
                                      <p:to>
                                        <p:strVal val="true"/>
                                      </p:to>
                                    </p:set>
                                  </p:childTnLst>
                                </p:cTn>
                              </p:par>
                            </p:childTnLst>
                          </p:cTn>
                        </p:par>
                      </p:childTnLst>
                    </p:cTn>
                  </p:par>
                  <p:par>
                    <p:cTn id="31" fill="hold">
                      <p:stCondLst>
                        <p:cond delay="indefinite"/>
                      </p:stCondLst>
                      <p:childTnLst>
                        <p:par>
                          <p:cTn id="32" fill="hold">
                            <p:stCondLst>
                              <p:cond delay="0"/>
                            </p:stCondLst>
                            <p:childTnLst>
                              <p:par>
                                <p:cTn id="33" presetID="19" presetClass="emph" presetSubtype="0" fill="hold" nodeType="clickEffect">
                                  <p:stCondLst>
                                    <p:cond delay="0"/>
                                  </p:stCondLst>
                                  <p:childTnLst>
                                    <p:animClr clrSpc="rgb" dir="cw">
                                      <p:cBhvr override="childStyle">
                                        <p:cTn id="34" dur="500" fill="hold"/>
                                        <p:tgtEl>
                                          <p:spTgt spid="3">
                                            <p:txEl>
                                              <p:pRg st="6" end="6"/>
                                            </p:txEl>
                                          </p:spTgt>
                                        </p:tgtEl>
                                        <p:attrNameLst>
                                          <p:attrName>style.color</p:attrName>
                                        </p:attrNameLst>
                                      </p:cBhvr>
                                      <p:to>
                                        <a:srgbClr val="92D050"/>
                                      </p:to>
                                    </p:animClr>
                                    <p:animClr clrSpc="rgb" dir="cw">
                                      <p:cBhvr>
                                        <p:cTn id="35" dur="500" fill="hold"/>
                                        <p:tgtEl>
                                          <p:spTgt spid="3">
                                            <p:txEl>
                                              <p:pRg st="6" end="6"/>
                                            </p:txEl>
                                          </p:spTgt>
                                        </p:tgtEl>
                                        <p:attrNameLst>
                                          <p:attrName>fillcolor</p:attrName>
                                        </p:attrNameLst>
                                      </p:cBhvr>
                                      <p:to>
                                        <a:srgbClr val="92D050"/>
                                      </p:to>
                                    </p:animClr>
                                    <p:set>
                                      <p:cBhvr>
                                        <p:cTn id="36" dur="500" fill="hold"/>
                                        <p:tgtEl>
                                          <p:spTgt spid="3">
                                            <p:txEl>
                                              <p:pRg st="6" end="6"/>
                                            </p:txEl>
                                          </p:spTgt>
                                        </p:tgtEl>
                                        <p:attrNameLst>
                                          <p:attrName>fill.type</p:attrName>
                                        </p:attrNameLst>
                                      </p:cBhvr>
                                      <p:to>
                                        <p:strVal val="solid"/>
                                      </p:to>
                                    </p:set>
                                    <p:set>
                                      <p:cBhvr>
                                        <p:cTn id="37" dur="500" fill="hold"/>
                                        <p:tgtEl>
                                          <p:spTgt spid="3">
                                            <p:txEl>
                                              <p:pRg st="6" end="6"/>
                                            </p:txEl>
                                          </p:spTgt>
                                        </p:tgtEl>
                                        <p:attrNameLst>
                                          <p:attrName>fill.on</p:attrName>
                                        </p:attrNameLst>
                                      </p:cBhvr>
                                      <p:to>
                                        <p:strVal val="true"/>
                                      </p:to>
                                    </p:set>
                                  </p:childTnLst>
                                </p:cTn>
                              </p:par>
                            </p:childTnLst>
                          </p:cTn>
                        </p:par>
                      </p:childTnLst>
                    </p:cTn>
                  </p:par>
                  <p:par>
                    <p:cTn id="38" fill="hold">
                      <p:stCondLst>
                        <p:cond delay="indefinite"/>
                      </p:stCondLst>
                      <p:childTnLst>
                        <p:par>
                          <p:cTn id="39" fill="hold">
                            <p:stCondLst>
                              <p:cond delay="0"/>
                            </p:stCondLst>
                            <p:childTnLst>
                              <p:par>
                                <p:cTn id="40" presetID="19" presetClass="emph" presetSubtype="0" fill="hold" nodeType="clickEffect">
                                  <p:stCondLst>
                                    <p:cond delay="0"/>
                                  </p:stCondLst>
                                  <p:childTnLst>
                                    <p:animClr clrSpc="rgb" dir="cw">
                                      <p:cBhvr override="childStyle">
                                        <p:cTn id="41" dur="500" fill="hold"/>
                                        <p:tgtEl>
                                          <p:spTgt spid="3">
                                            <p:txEl>
                                              <p:pRg st="7" end="7"/>
                                            </p:txEl>
                                          </p:spTgt>
                                        </p:tgtEl>
                                        <p:attrNameLst>
                                          <p:attrName>style.color</p:attrName>
                                        </p:attrNameLst>
                                      </p:cBhvr>
                                      <p:to>
                                        <a:srgbClr val="FF0000"/>
                                      </p:to>
                                    </p:animClr>
                                    <p:animClr clrSpc="rgb" dir="cw">
                                      <p:cBhvr>
                                        <p:cTn id="42" dur="500" fill="hold"/>
                                        <p:tgtEl>
                                          <p:spTgt spid="3">
                                            <p:txEl>
                                              <p:pRg st="7" end="7"/>
                                            </p:txEl>
                                          </p:spTgt>
                                        </p:tgtEl>
                                        <p:attrNameLst>
                                          <p:attrName>fillcolor</p:attrName>
                                        </p:attrNameLst>
                                      </p:cBhvr>
                                      <p:to>
                                        <a:srgbClr val="FF0000"/>
                                      </p:to>
                                    </p:animClr>
                                    <p:set>
                                      <p:cBhvr>
                                        <p:cTn id="43" dur="500" fill="hold"/>
                                        <p:tgtEl>
                                          <p:spTgt spid="3">
                                            <p:txEl>
                                              <p:pRg st="7" end="7"/>
                                            </p:txEl>
                                          </p:spTgt>
                                        </p:tgtEl>
                                        <p:attrNameLst>
                                          <p:attrName>fill.type</p:attrName>
                                        </p:attrNameLst>
                                      </p:cBhvr>
                                      <p:to>
                                        <p:strVal val="solid"/>
                                      </p:to>
                                    </p:set>
                                    <p:set>
                                      <p:cBhvr>
                                        <p:cTn id="44" dur="500" fill="hold"/>
                                        <p:tgtEl>
                                          <p:spTgt spid="3">
                                            <p:txEl>
                                              <p:pRg st="7" end="7"/>
                                            </p:txEl>
                                          </p:spTgt>
                                        </p:tgtEl>
                                        <p:attrNameLst>
                                          <p:attrName>fill.on</p:attrName>
                                        </p:attrNameLst>
                                      </p:cBhvr>
                                      <p:to>
                                        <p:strVal val="true"/>
                                      </p:to>
                                    </p:set>
                                  </p:childTnLst>
                                </p:cTn>
                              </p:par>
                            </p:childTnLst>
                          </p:cTn>
                        </p:par>
                      </p:childTnLst>
                    </p:cTn>
                  </p:par>
                  <p:par>
                    <p:cTn id="45" fill="hold">
                      <p:stCondLst>
                        <p:cond delay="indefinite"/>
                      </p:stCondLst>
                      <p:childTnLst>
                        <p:par>
                          <p:cTn id="46" fill="hold">
                            <p:stCondLst>
                              <p:cond delay="0"/>
                            </p:stCondLst>
                            <p:childTnLst>
                              <p:par>
                                <p:cTn id="47" presetID="19" presetClass="emph" presetSubtype="0" fill="hold" nodeType="clickEffect">
                                  <p:stCondLst>
                                    <p:cond delay="0"/>
                                  </p:stCondLst>
                                  <p:childTnLst>
                                    <p:animClr clrSpc="rgb" dir="cw">
                                      <p:cBhvr override="childStyle">
                                        <p:cTn id="48" dur="500" fill="hold"/>
                                        <p:tgtEl>
                                          <p:spTgt spid="3">
                                            <p:txEl>
                                              <p:pRg st="11" end="11"/>
                                            </p:txEl>
                                          </p:spTgt>
                                        </p:tgtEl>
                                        <p:attrNameLst>
                                          <p:attrName>style.color</p:attrName>
                                        </p:attrNameLst>
                                      </p:cBhvr>
                                      <p:to>
                                        <a:srgbClr val="945D4A"/>
                                      </p:to>
                                    </p:animClr>
                                    <p:animClr clrSpc="rgb" dir="cw">
                                      <p:cBhvr>
                                        <p:cTn id="49" dur="500" fill="hold"/>
                                        <p:tgtEl>
                                          <p:spTgt spid="3">
                                            <p:txEl>
                                              <p:pRg st="11" end="11"/>
                                            </p:txEl>
                                          </p:spTgt>
                                        </p:tgtEl>
                                        <p:attrNameLst>
                                          <p:attrName>fillcolor</p:attrName>
                                        </p:attrNameLst>
                                      </p:cBhvr>
                                      <p:to>
                                        <a:srgbClr val="945D4A"/>
                                      </p:to>
                                    </p:animClr>
                                    <p:set>
                                      <p:cBhvr>
                                        <p:cTn id="50" dur="500" fill="hold"/>
                                        <p:tgtEl>
                                          <p:spTgt spid="3">
                                            <p:txEl>
                                              <p:pRg st="11" end="11"/>
                                            </p:txEl>
                                          </p:spTgt>
                                        </p:tgtEl>
                                        <p:attrNameLst>
                                          <p:attrName>fill.type</p:attrName>
                                        </p:attrNameLst>
                                      </p:cBhvr>
                                      <p:to>
                                        <p:strVal val="solid"/>
                                      </p:to>
                                    </p:set>
                                    <p:set>
                                      <p:cBhvr>
                                        <p:cTn id="51" dur="500" fill="hold"/>
                                        <p:tgtEl>
                                          <p:spTgt spid="3">
                                            <p:txEl>
                                              <p:pRg st="11" end="11"/>
                                            </p:txEl>
                                          </p:spTgt>
                                        </p:tgtEl>
                                        <p:attrNameLst>
                                          <p:attrName>fill.on</p:attrName>
                                        </p:attrNameLst>
                                      </p:cBhvr>
                                      <p:to>
                                        <p:strVal val="true"/>
                                      </p:to>
                                    </p:set>
                                  </p:childTnLst>
                                </p:cTn>
                              </p:par>
                            </p:childTnLst>
                          </p:cTn>
                        </p:par>
                      </p:childTnLst>
                    </p:cTn>
                  </p:par>
                  <p:par>
                    <p:cTn id="52" fill="hold">
                      <p:stCondLst>
                        <p:cond delay="indefinite"/>
                      </p:stCondLst>
                      <p:childTnLst>
                        <p:par>
                          <p:cTn id="53" fill="hold">
                            <p:stCondLst>
                              <p:cond delay="0"/>
                            </p:stCondLst>
                            <p:childTnLst>
                              <p:par>
                                <p:cTn id="54" presetID="19" presetClass="emph" presetSubtype="0" fill="hold" nodeType="clickEffect">
                                  <p:stCondLst>
                                    <p:cond delay="0"/>
                                  </p:stCondLst>
                                  <p:childTnLst>
                                    <p:animClr clrSpc="rgb" dir="cw">
                                      <p:cBhvr override="childStyle">
                                        <p:cTn id="55" dur="500" fill="hold"/>
                                        <p:tgtEl>
                                          <p:spTgt spid="3">
                                            <p:txEl>
                                              <p:pRg st="10" end="10"/>
                                            </p:txEl>
                                          </p:spTgt>
                                        </p:tgtEl>
                                        <p:attrNameLst>
                                          <p:attrName>style.color</p:attrName>
                                        </p:attrNameLst>
                                      </p:cBhvr>
                                      <p:to>
                                        <a:schemeClr val="accent2"/>
                                      </p:to>
                                    </p:animClr>
                                    <p:animClr clrSpc="rgb" dir="cw">
                                      <p:cBhvr>
                                        <p:cTn id="56" dur="500" fill="hold"/>
                                        <p:tgtEl>
                                          <p:spTgt spid="3">
                                            <p:txEl>
                                              <p:pRg st="10" end="10"/>
                                            </p:txEl>
                                          </p:spTgt>
                                        </p:tgtEl>
                                        <p:attrNameLst>
                                          <p:attrName>fillcolor</p:attrName>
                                        </p:attrNameLst>
                                      </p:cBhvr>
                                      <p:to>
                                        <a:schemeClr val="accent2"/>
                                      </p:to>
                                    </p:animClr>
                                    <p:set>
                                      <p:cBhvr>
                                        <p:cTn id="57" dur="500" fill="hold"/>
                                        <p:tgtEl>
                                          <p:spTgt spid="3">
                                            <p:txEl>
                                              <p:pRg st="10" end="10"/>
                                            </p:txEl>
                                          </p:spTgt>
                                        </p:tgtEl>
                                        <p:attrNameLst>
                                          <p:attrName>fill.type</p:attrName>
                                        </p:attrNameLst>
                                      </p:cBhvr>
                                      <p:to>
                                        <p:strVal val="solid"/>
                                      </p:to>
                                    </p:set>
                                    <p:set>
                                      <p:cBhvr>
                                        <p:cTn id="58" dur="500" fill="hold"/>
                                        <p:tgtEl>
                                          <p:spTgt spid="3">
                                            <p:txEl>
                                              <p:pRg st="10" end="10"/>
                                            </p:txEl>
                                          </p:spTgt>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290FB0-4205-0B48-E3E2-0A30B3AFCB3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525D43F-CCB0-1F94-5DEB-D88C06BC8310}"/>
              </a:ext>
            </a:extLst>
          </p:cNvPr>
          <p:cNvSpPr>
            <a:spLocks noGrp="1"/>
          </p:cNvSpPr>
          <p:nvPr>
            <p:ph type="title"/>
          </p:nvPr>
        </p:nvSpPr>
        <p:spPr/>
        <p:txBody>
          <a:bodyPr/>
          <a:lstStyle/>
          <a:p>
            <a:r>
              <a:rPr lang="en-US" dirty="0"/>
              <a:t>Type 3c Diabetes (</a:t>
            </a:r>
            <a:r>
              <a:rPr lang="en-US" dirty="0" err="1"/>
              <a:t>Pancreatogenic</a:t>
            </a:r>
            <a:r>
              <a:rPr lang="en-US" dirty="0"/>
              <a:t>)</a:t>
            </a:r>
          </a:p>
        </p:txBody>
      </p:sp>
      <p:sp>
        <p:nvSpPr>
          <p:cNvPr id="3" name="Content Placeholder 2">
            <a:extLst>
              <a:ext uri="{FF2B5EF4-FFF2-40B4-BE49-F238E27FC236}">
                <a16:creationId xmlns:a16="http://schemas.microsoft.com/office/drawing/2014/main" id="{BE590547-47D2-B189-DAC0-E757D49BB3B3}"/>
              </a:ext>
            </a:extLst>
          </p:cNvPr>
          <p:cNvSpPr>
            <a:spLocks noGrp="1"/>
          </p:cNvSpPr>
          <p:nvPr>
            <p:ph sz="quarter" idx="1"/>
          </p:nvPr>
        </p:nvSpPr>
        <p:spPr>
          <a:xfrm>
            <a:off x="457200" y="1219200"/>
            <a:ext cx="4041648" cy="5638800"/>
          </a:xfrm>
        </p:spPr>
        <p:txBody>
          <a:bodyPr>
            <a:normAutofit fontScale="92500" lnSpcReduction="10000"/>
          </a:bodyPr>
          <a:lstStyle/>
          <a:p>
            <a:pPr>
              <a:lnSpc>
                <a:spcPct val="120000"/>
              </a:lnSpc>
            </a:pPr>
            <a:r>
              <a:rPr lang="en-US" sz="2800" b="0" i="0" dirty="0">
                <a:solidFill>
                  <a:srgbClr val="383636"/>
                </a:solidFill>
                <a:effectLst/>
                <a:ea typeface="Calibri" panose="020F0502020204030204" pitchFamily="34" charset="0"/>
                <a:cs typeface="Calibri" panose="020F0502020204030204" pitchFamily="34" charset="0"/>
              </a:rPr>
              <a:t>Includes both structural and functional loss of insulin secretion in the context of exocrine pancreatic dysfunction. </a:t>
            </a:r>
          </a:p>
          <a:p>
            <a:pPr>
              <a:lnSpc>
                <a:spcPct val="120000"/>
              </a:lnSpc>
            </a:pPr>
            <a:r>
              <a:rPr lang="en-US" sz="2800" dirty="0">
                <a:solidFill>
                  <a:srgbClr val="383636"/>
                </a:solidFill>
                <a:ea typeface="Calibri" panose="020F0502020204030204" pitchFamily="34" charset="0"/>
                <a:cs typeface="Calibri" panose="020F0502020204030204" pitchFamily="34" charset="0"/>
              </a:rPr>
              <a:t>About 5-10% of diabetes, often </a:t>
            </a:r>
            <a:r>
              <a:rPr lang="en-US" sz="2800" b="0" i="0" dirty="0">
                <a:solidFill>
                  <a:srgbClr val="383636"/>
                </a:solidFill>
                <a:effectLst/>
                <a:ea typeface="Calibri" panose="020F0502020204030204" pitchFamily="34" charset="0"/>
                <a:cs typeface="Calibri" panose="020F0502020204030204" pitchFamily="34" charset="0"/>
              </a:rPr>
              <a:t>misdiagnosed as type 2 diabetes. </a:t>
            </a:r>
            <a:endParaRPr lang="en-US" sz="2800" dirty="0">
              <a:ea typeface="Calibri" panose="020F0502020204030204" pitchFamily="34" charset="0"/>
              <a:cs typeface="Calibri" panose="020F0502020204030204" pitchFamily="34" charset="0"/>
            </a:endParaRPr>
          </a:p>
        </p:txBody>
      </p:sp>
      <p:sp>
        <p:nvSpPr>
          <p:cNvPr id="4" name="Content Placeholder 3">
            <a:extLst>
              <a:ext uri="{FF2B5EF4-FFF2-40B4-BE49-F238E27FC236}">
                <a16:creationId xmlns:a16="http://schemas.microsoft.com/office/drawing/2014/main" id="{302EDB2A-82B0-0FF5-288E-E078FC8C9854}"/>
              </a:ext>
            </a:extLst>
          </p:cNvPr>
          <p:cNvSpPr>
            <a:spLocks noGrp="1"/>
          </p:cNvSpPr>
          <p:nvPr>
            <p:ph sz="quarter" idx="2"/>
          </p:nvPr>
        </p:nvSpPr>
        <p:spPr/>
        <p:txBody>
          <a:bodyPr>
            <a:normAutofit fontScale="92500" lnSpcReduction="10000"/>
          </a:bodyPr>
          <a:lstStyle/>
          <a:p>
            <a:r>
              <a:rPr lang="en-US" b="0" i="0" dirty="0">
                <a:solidFill>
                  <a:srgbClr val="383636"/>
                </a:solidFill>
                <a:effectLst/>
                <a:ea typeface="Calibri" panose="020F0502020204030204" pitchFamily="34" charset="0"/>
                <a:cs typeface="Calibri" panose="020F0502020204030204" pitchFamily="34" charset="0"/>
              </a:rPr>
              <a:t>The diverse set of etiologies includes:</a:t>
            </a:r>
          </a:p>
          <a:p>
            <a:pPr lvl="1"/>
            <a:r>
              <a:rPr lang="en-US" b="0" i="0" dirty="0">
                <a:solidFill>
                  <a:srgbClr val="383636"/>
                </a:solidFill>
                <a:effectLst/>
                <a:ea typeface="Calibri" panose="020F0502020204030204" pitchFamily="34" charset="0"/>
                <a:cs typeface="Calibri" panose="020F0502020204030204" pitchFamily="34" charset="0"/>
              </a:rPr>
              <a:t>pancreatitis (acute and chronic) ~70%</a:t>
            </a:r>
          </a:p>
          <a:p>
            <a:pPr lvl="1"/>
            <a:r>
              <a:rPr lang="en-US" b="0" i="0" dirty="0">
                <a:solidFill>
                  <a:srgbClr val="383636"/>
                </a:solidFill>
                <a:effectLst/>
                <a:ea typeface="Calibri" panose="020F0502020204030204" pitchFamily="34" charset="0"/>
                <a:cs typeface="Calibri" panose="020F0502020204030204" pitchFamily="34" charset="0"/>
              </a:rPr>
              <a:t>trauma or pancreatectomy</a:t>
            </a:r>
          </a:p>
          <a:p>
            <a:pPr lvl="1"/>
            <a:r>
              <a:rPr lang="en-US" b="0" i="0" dirty="0">
                <a:solidFill>
                  <a:srgbClr val="383636"/>
                </a:solidFill>
                <a:effectLst/>
                <a:ea typeface="Calibri" panose="020F0502020204030204" pitchFamily="34" charset="0"/>
                <a:cs typeface="Calibri" panose="020F0502020204030204" pitchFamily="34" charset="0"/>
              </a:rPr>
              <a:t>neoplasia</a:t>
            </a:r>
          </a:p>
          <a:p>
            <a:pPr lvl="1"/>
            <a:r>
              <a:rPr lang="en-US" b="0" i="0" dirty="0">
                <a:solidFill>
                  <a:srgbClr val="383636"/>
                </a:solidFill>
                <a:effectLst/>
                <a:ea typeface="Calibri" panose="020F0502020204030204" pitchFamily="34" charset="0"/>
                <a:cs typeface="Calibri" panose="020F0502020204030204" pitchFamily="34" charset="0"/>
              </a:rPr>
              <a:t>cystic fibrosis</a:t>
            </a:r>
          </a:p>
          <a:p>
            <a:pPr lvl="1"/>
            <a:r>
              <a:rPr lang="en-US" b="0" i="0" dirty="0">
                <a:solidFill>
                  <a:srgbClr val="383636"/>
                </a:solidFill>
                <a:effectLst/>
                <a:ea typeface="Calibri" panose="020F0502020204030204" pitchFamily="34" charset="0"/>
                <a:cs typeface="Calibri" panose="020F0502020204030204" pitchFamily="34" charset="0"/>
              </a:rPr>
              <a:t>hemochromatosis</a:t>
            </a:r>
          </a:p>
          <a:p>
            <a:pPr lvl="1"/>
            <a:r>
              <a:rPr lang="en-US" b="0" i="0" dirty="0" err="1">
                <a:solidFill>
                  <a:srgbClr val="383636"/>
                </a:solidFill>
                <a:effectLst/>
                <a:ea typeface="Calibri" panose="020F0502020204030204" pitchFamily="34" charset="0"/>
                <a:cs typeface="Calibri" panose="020F0502020204030204" pitchFamily="34" charset="0"/>
              </a:rPr>
              <a:t>fibrocalculous</a:t>
            </a:r>
            <a:r>
              <a:rPr lang="en-US" b="0" i="0" dirty="0">
                <a:solidFill>
                  <a:srgbClr val="383636"/>
                </a:solidFill>
                <a:effectLst/>
                <a:ea typeface="Calibri" panose="020F0502020204030204" pitchFamily="34" charset="0"/>
                <a:cs typeface="Calibri" panose="020F0502020204030204" pitchFamily="34" charset="0"/>
              </a:rPr>
              <a:t> </a:t>
            </a:r>
            <a:r>
              <a:rPr lang="en-US" b="0" i="0" dirty="0" err="1">
                <a:solidFill>
                  <a:srgbClr val="383636"/>
                </a:solidFill>
                <a:effectLst/>
                <a:ea typeface="Calibri" panose="020F0502020204030204" pitchFamily="34" charset="0"/>
                <a:cs typeface="Calibri" panose="020F0502020204030204" pitchFamily="34" charset="0"/>
              </a:rPr>
              <a:t>pancreatopathy</a:t>
            </a:r>
            <a:endParaRPr lang="en-US" b="0" i="0" dirty="0">
              <a:solidFill>
                <a:srgbClr val="383636"/>
              </a:solidFill>
              <a:effectLst/>
              <a:ea typeface="Calibri" panose="020F0502020204030204" pitchFamily="34" charset="0"/>
              <a:cs typeface="Calibri" panose="020F0502020204030204" pitchFamily="34" charset="0"/>
            </a:endParaRPr>
          </a:p>
          <a:p>
            <a:pPr lvl="1"/>
            <a:r>
              <a:rPr lang="en-US" b="0" i="0" dirty="0">
                <a:solidFill>
                  <a:srgbClr val="383636"/>
                </a:solidFill>
                <a:effectLst/>
                <a:ea typeface="Calibri" panose="020F0502020204030204" pitchFamily="34" charset="0"/>
                <a:cs typeface="Calibri" panose="020F0502020204030204" pitchFamily="34" charset="0"/>
              </a:rPr>
              <a:t>rare genetic disorders, and idiopathic  </a:t>
            </a:r>
            <a:endParaRPr lang="en-US" dirty="0"/>
          </a:p>
        </p:txBody>
      </p:sp>
      <p:pic>
        <p:nvPicPr>
          <p:cNvPr id="5" name="Picture 4">
            <a:extLst>
              <a:ext uri="{FF2B5EF4-FFF2-40B4-BE49-F238E27FC236}">
                <a16:creationId xmlns:a16="http://schemas.microsoft.com/office/drawing/2014/main" id="{908E3FE9-2E58-3521-4360-B533EADB2A87}"/>
              </a:ext>
            </a:extLst>
          </p:cNvPr>
          <p:cNvPicPr>
            <a:picLocks noChangeAspect="1"/>
          </p:cNvPicPr>
          <p:nvPr/>
        </p:nvPicPr>
        <p:blipFill>
          <a:blip r:embed="rId2"/>
          <a:stretch>
            <a:fillRect/>
          </a:stretch>
        </p:blipFill>
        <p:spPr>
          <a:xfrm>
            <a:off x="5257800" y="5998186"/>
            <a:ext cx="2590800" cy="457755"/>
          </a:xfrm>
          <a:prstGeom prst="rect">
            <a:avLst/>
          </a:prstGeom>
        </p:spPr>
      </p:pic>
    </p:spTree>
    <p:extLst>
      <p:ext uri="{BB962C8B-B14F-4D97-AF65-F5344CB8AC3E}">
        <p14:creationId xmlns:p14="http://schemas.microsoft.com/office/powerpoint/2010/main" val="32168901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7ACBE95-27FC-40EC-AB1A-7B4A0FDE5EAD}"/>
              </a:ext>
            </a:extLst>
          </p:cNvPr>
          <p:cNvPicPr>
            <a:picLocks noChangeAspect="1"/>
          </p:cNvPicPr>
          <p:nvPr/>
        </p:nvPicPr>
        <p:blipFill>
          <a:blip r:embed="rId2"/>
          <a:stretch>
            <a:fillRect/>
          </a:stretch>
        </p:blipFill>
        <p:spPr>
          <a:xfrm>
            <a:off x="6168661" y="1371600"/>
            <a:ext cx="2549769" cy="2155474"/>
          </a:xfrm>
          <a:prstGeom prst="rect">
            <a:avLst/>
          </a:prstGeom>
        </p:spPr>
      </p:pic>
      <p:sp>
        <p:nvSpPr>
          <p:cNvPr id="2" name="Title 1"/>
          <p:cNvSpPr>
            <a:spLocks noGrp="1"/>
          </p:cNvSpPr>
          <p:nvPr>
            <p:ph type="title"/>
          </p:nvPr>
        </p:nvSpPr>
        <p:spPr/>
        <p:txBody>
          <a:bodyPr/>
          <a:lstStyle/>
          <a:p>
            <a:r>
              <a:rPr lang="en-US" dirty="0"/>
              <a:t>Pancreatitis</a:t>
            </a:r>
          </a:p>
        </p:txBody>
      </p:sp>
      <p:sp>
        <p:nvSpPr>
          <p:cNvPr id="3" name="Content Placeholder 2"/>
          <p:cNvSpPr>
            <a:spLocks noGrp="1"/>
          </p:cNvSpPr>
          <p:nvPr>
            <p:ph sz="quarter" idx="1"/>
          </p:nvPr>
        </p:nvSpPr>
        <p:spPr>
          <a:xfrm>
            <a:off x="457200" y="1219200"/>
            <a:ext cx="5867400" cy="5562600"/>
          </a:xfrm>
        </p:spPr>
        <p:txBody>
          <a:bodyPr>
            <a:normAutofit fontScale="92500" lnSpcReduction="10000"/>
          </a:bodyPr>
          <a:lstStyle/>
          <a:p>
            <a:pPr>
              <a:lnSpc>
                <a:spcPct val="120000"/>
              </a:lnSpc>
            </a:pPr>
            <a:r>
              <a:rPr lang="en-US" dirty="0"/>
              <a:t>People with diabetes 2xs risk of acute pancreatitis</a:t>
            </a:r>
          </a:p>
          <a:p>
            <a:pPr>
              <a:lnSpc>
                <a:spcPct val="120000"/>
              </a:lnSpc>
            </a:pPr>
            <a:r>
              <a:rPr lang="en-US" dirty="0"/>
              <a:t>After episode of pancreatitis, one third of people will get prediabetes or diabetes</a:t>
            </a:r>
          </a:p>
          <a:p>
            <a:pPr>
              <a:lnSpc>
                <a:spcPct val="120000"/>
              </a:lnSpc>
            </a:pPr>
            <a:r>
              <a:rPr lang="en-US" dirty="0"/>
              <a:t> Pancreatitis is an exocrine dysfunction:</a:t>
            </a:r>
          </a:p>
          <a:p>
            <a:pPr lvl="1">
              <a:lnSpc>
                <a:spcPct val="120000"/>
              </a:lnSpc>
            </a:pPr>
            <a:r>
              <a:rPr lang="en-US" dirty="0"/>
              <a:t>Disrupts global architecture or physiology of pancreas</a:t>
            </a:r>
          </a:p>
          <a:p>
            <a:pPr lvl="1">
              <a:lnSpc>
                <a:spcPct val="120000"/>
              </a:lnSpc>
            </a:pPr>
            <a:r>
              <a:rPr lang="en-US" dirty="0"/>
              <a:t>Results in both exocrine and endocrine dysfunction </a:t>
            </a:r>
          </a:p>
          <a:p>
            <a:endParaRPr lang="en-US" dirty="0"/>
          </a:p>
        </p:txBody>
      </p:sp>
    </p:spTree>
    <p:extLst>
      <p:ext uri="{BB962C8B-B14F-4D97-AF65-F5344CB8AC3E}">
        <p14:creationId xmlns:p14="http://schemas.microsoft.com/office/powerpoint/2010/main" val="41906697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5">
            <a:extLst>
              <a:ext uri="{FF2B5EF4-FFF2-40B4-BE49-F238E27FC236}">
                <a16:creationId xmlns:a16="http://schemas.microsoft.com/office/drawing/2014/main" id="{77446ACA-86C6-B431-48AF-0DB1C98D8693}"/>
              </a:ext>
            </a:extLst>
          </p:cNvPr>
          <p:cNvPicPr>
            <a:picLocks noChangeAspect="1"/>
          </p:cNvPicPr>
          <p:nvPr/>
        </p:nvPicPr>
        <p:blipFill>
          <a:blip r:embed="rId2"/>
          <a:stretch>
            <a:fillRect/>
          </a:stretch>
        </p:blipFill>
        <p:spPr>
          <a:xfrm>
            <a:off x="4953000" y="1104181"/>
            <a:ext cx="4041775" cy="2984570"/>
          </a:xfrm>
          <a:prstGeom prst="rect">
            <a:avLst/>
          </a:prstGeom>
        </p:spPr>
      </p:pic>
      <p:sp>
        <p:nvSpPr>
          <p:cNvPr id="2" name="Title 1">
            <a:extLst>
              <a:ext uri="{FF2B5EF4-FFF2-40B4-BE49-F238E27FC236}">
                <a16:creationId xmlns:a16="http://schemas.microsoft.com/office/drawing/2014/main" id="{F3885814-D044-B28E-F0A9-F403124D7ED9}"/>
              </a:ext>
            </a:extLst>
          </p:cNvPr>
          <p:cNvSpPr>
            <a:spLocks noGrp="1"/>
          </p:cNvSpPr>
          <p:nvPr>
            <p:ph type="title"/>
          </p:nvPr>
        </p:nvSpPr>
        <p:spPr/>
        <p:txBody>
          <a:bodyPr/>
          <a:lstStyle/>
          <a:p>
            <a:r>
              <a:rPr lang="en-US" dirty="0"/>
              <a:t>Pancreatitis</a:t>
            </a:r>
          </a:p>
        </p:txBody>
      </p:sp>
      <p:sp>
        <p:nvSpPr>
          <p:cNvPr id="3" name="Content Placeholder 2">
            <a:extLst>
              <a:ext uri="{FF2B5EF4-FFF2-40B4-BE49-F238E27FC236}">
                <a16:creationId xmlns:a16="http://schemas.microsoft.com/office/drawing/2014/main" id="{21363BA2-4B18-80FD-BBCB-D273645E7B5C}"/>
              </a:ext>
            </a:extLst>
          </p:cNvPr>
          <p:cNvSpPr>
            <a:spLocks noGrp="1"/>
          </p:cNvSpPr>
          <p:nvPr>
            <p:ph sz="quarter" idx="1"/>
          </p:nvPr>
        </p:nvSpPr>
        <p:spPr>
          <a:xfrm>
            <a:off x="457200" y="1219200"/>
            <a:ext cx="4953000" cy="5638800"/>
          </a:xfrm>
        </p:spPr>
        <p:txBody>
          <a:bodyPr>
            <a:normAutofit fontScale="85000" lnSpcReduction="20000"/>
          </a:bodyPr>
          <a:lstStyle/>
          <a:p>
            <a:pPr>
              <a:lnSpc>
                <a:spcPct val="120000"/>
              </a:lnSpc>
            </a:pPr>
            <a:r>
              <a:rPr lang="en-US" dirty="0"/>
              <a:t>Pancreatitis caused by digestion of the organ from pancreatic enzymes normally carried to the SI through pancreatic duct.</a:t>
            </a:r>
          </a:p>
          <a:p>
            <a:pPr>
              <a:lnSpc>
                <a:spcPct val="120000"/>
              </a:lnSpc>
            </a:pPr>
            <a:r>
              <a:rPr lang="en-US" dirty="0"/>
              <a:t>Detected through elevated Amylase levels &amp; pain</a:t>
            </a:r>
          </a:p>
          <a:p>
            <a:pPr>
              <a:lnSpc>
                <a:spcPct val="120000"/>
              </a:lnSpc>
            </a:pPr>
            <a:r>
              <a:rPr lang="en-US" dirty="0"/>
              <a:t>Causes: </a:t>
            </a:r>
          </a:p>
          <a:p>
            <a:pPr lvl="1">
              <a:lnSpc>
                <a:spcPct val="120000"/>
              </a:lnSpc>
            </a:pPr>
            <a:r>
              <a:rPr lang="en-US" dirty="0"/>
              <a:t>HIV meds and other meds</a:t>
            </a:r>
          </a:p>
          <a:p>
            <a:pPr lvl="1">
              <a:lnSpc>
                <a:spcPct val="120000"/>
              </a:lnSpc>
            </a:pPr>
            <a:r>
              <a:rPr lang="en-US" dirty="0"/>
              <a:t>Alcohol ingestion</a:t>
            </a:r>
          </a:p>
          <a:p>
            <a:pPr lvl="1">
              <a:lnSpc>
                <a:spcPct val="120000"/>
              </a:lnSpc>
            </a:pPr>
            <a:r>
              <a:rPr lang="en-US" dirty="0"/>
              <a:t>Gallstones blocking pancreatic enzyme flow to SI</a:t>
            </a:r>
          </a:p>
          <a:p>
            <a:pPr lvl="1">
              <a:lnSpc>
                <a:spcPct val="120000"/>
              </a:lnSpc>
            </a:pPr>
            <a:r>
              <a:rPr lang="en-US" dirty="0"/>
              <a:t>Elevated triglycerides</a:t>
            </a:r>
          </a:p>
          <a:p>
            <a:pPr lvl="1">
              <a:lnSpc>
                <a:spcPct val="120000"/>
              </a:lnSpc>
            </a:pPr>
            <a:r>
              <a:rPr lang="en-US" dirty="0"/>
              <a:t>Cancer, injury and other</a:t>
            </a:r>
          </a:p>
        </p:txBody>
      </p:sp>
    </p:spTree>
    <p:extLst>
      <p:ext uri="{BB962C8B-B14F-4D97-AF65-F5344CB8AC3E}">
        <p14:creationId xmlns:p14="http://schemas.microsoft.com/office/powerpoint/2010/main" val="41282020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0ECC57-14F2-AA97-C9E2-0713F0431505}"/>
              </a:ext>
            </a:extLst>
          </p:cNvPr>
          <p:cNvSpPr>
            <a:spLocks noGrp="1"/>
          </p:cNvSpPr>
          <p:nvPr>
            <p:ph type="title"/>
          </p:nvPr>
        </p:nvSpPr>
        <p:spPr/>
        <p:txBody>
          <a:bodyPr/>
          <a:lstStyle/>
          <a:p>
            <a:r>
              <a:rPr lang="en-US" dirty="0"/>
              <a:t>Pancreas Cancer</a:t>
            </a:r>
          </a:p>
        </p:txBody>
      </p:sp>
      <p:pic>
        <p:nvPicPr>
          <p:cNvPr id="5" name="Content Placeholder 4">
            <a:extLst>
              <a:ext uri="{FF2B5EF4-FFF2-40B4-BE49-F238E27FC236}">
                <a16:creationId xmlns:a16="http://schemas.microsoft.com/office/drawing/2014/main" id="{709C564B-C36E-C6CE-ED18-28A75153610C}"/>
              </a:ext>
            </a:extLst>
          </p:cNvPr>
          <p:cNvPicPr>
            <a:picLocks noGrp="1" noChangeAspect="1"/>
          </p:cNvPicPr>
          <p:nvPr>
            <p:ph sz="quarter" idx="1"/>
          </p:nvPr>
        </p:nvPicPr>
        <p:blipFill>
          <a:blip r:embed="rId2"/>
          <a:stretch>
            <a:fillRect/>
          </a:stretch>
        </p:blipFill>
        <p:spPr>
          <a:xfrm>
            <a:off x="473015" y="152400"/>
            <a:ext cx="8366185" cy="4447846"/>
          </a:xfrm>
        </p:spPr>
      </p:pic>
      <p:sp>
        <p:nvSpPr>
          <p:cNvPr id="7" name="TextBox 6">
            <a:extLst>
              <a:ext uri="{FF2B5EF4-FFF2-40B4-BE49-F238E27FC236}">
                <a16:creationId xmlns:a16="http://schemas.microsoft.com/office/drawing/2014/main" id="{A63305F5-0949-CE10-2862-B1555AA07B8C}"/>
              </a:ext>
            </a:extLst>
          </p:cNvPr>
          <p:cNvSpPr txBox="1"/>
          <p:nvPr/>
        </p:nvSpPr>
        <p:spPr>
          <a:xfrm>
            <a:off x="6248400" y="6202905"/>
            <a:ext cx="4572000" cy="461665"/>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https://pancan.org/</a:t>
            </a:r>
          </a:p>
        </p:txBody>
      </p:sp>
      <p:sp>
        <p:nvSpPr>
          <p:cNvPr id="9" name="TextBox 8">
            <a:extLst>
              <a:ext uri="{FF2B5EF4-FFF2-40B4-BE49-F238E27FC236}">
                <a16:creationId xmlns:a16="http://schemas.microsoft.com/office/drawing/2014/main" id="{66BABEED-CBD2-EAB6-8A1A-8630DA637F79}"/>
              </a:ext>
            </a:extLst>
          </p:cNvPr>
          <p:cNvSpPr txBox="1"/>
          <p:nvPr/>
        </p:nvSpPr>
        <p:spPr>
          <a:xfrm>
            <a:off x="473015" y="4662911"/>
            <a:ext cx="8534400" cy="1477328"/>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1A1A1A"/>
                </a:solidFill>
                <a:effectLst/>
                <a:uLnTx/>
                <a:uFillTx/>
                <a:latin typeface="Source Sans Pro" panose="020B0503030403020204" pitchFamily="34" charset="0"/>
                <a:ea typeface="+mn-ea"/>
                <a:cs typeface="+mn-cs"/>
              </a:rPr>
              <a:t>The American Cancer Society’s estimates for pancreatic cancer in U.S. for 2023 are:</a:t>
            </a:r>
          </a:p>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1A1A1A"/>
                </a:solidFill>
                <a:effectLst/>
                <a:uLnTx/>
                <a:uFillTx/>
                <a:latin typeface="Source Sans Pro" panose="020B0503030403020204" pitchFamily="34" charset="0"/>
                <a:ea typeface="+mn-ea"/>
                <a:cs typeface="+mn-cs"/>
              </a:rPr>
              <a:t> About 64,050 people will be diagnosed with pancreatic cancer.</a:t>
            </a:r>
          </a:p>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1A1A1A"/>
                </a:solidFill>
                <a:effectLst/>
                <a:uLnTx/>
                <a:uFillTx/>
                <a:latin typeface="Source Sans Pro" panose="020B0503030403020204" pitchFamily="34" charset="0"/>
                <a:ea typeface="+mn-ea"/>
                <a:cs typeface="+mn-cs"/>
              </a:rPr>
              <a:t> About 50,550 people will die of pancreatic cancer.</a:t>
            </a:r>
          </a:p>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1A1A1A"/>
                </a:solidFill>
                <a:effectLst/>
                <a:uLnTx/>
                <a:uFillTx/>
                <a:latin typeface="Source Sans Pro" panose="020B0503030403020204" pitchFamily="34" charset="0"/>
                <a:ea typeface="+mn-ea"/>
                <a:cs typeface="+mn-cs"/>
              </a:rPr>
              <a:t> Pancreatic cancer accounts for about 3% of all cancers in the US and about 7% of all cancer deaths.</a:t>
            </a:r>
          </a:p>
        </p:txBody>
      </p:sp>
    </p:spTree>
    <p:extLst>
      <p:ext uri="{BB962C8B-B14F-4D97-AF65-F5344CB8AC3E}">
        <p14:creationId xmlns:p14="http://schemas.microsoft.com/office/powerpoint/2010/main" val="7983594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4FE320-AF75-82D5-144A-F365484EF8CB}"/>
              </a:ext>
            </a:extLst>
          </p:cNvPr>
          <p:cNvSpPr>
            <a:spLocks noGrp="1"/>
          </p:cNvSpPr>
          <p:nvPr>
            <p:ph type="title"/>
          </p:nvPr>
        </p:nvSpPr>
        <p:spPr/>
        <p:txBody>
          <a:bodyPr/>
          <a:lstStyle/>
          <a:p>
            <a:r>
              <a:rPr lang="en-US" dirty="0"/>
              <a:t>Status of Diabetes Care</a:t>
            </a:r>
          </a:p>
        </p:txBody>
      </p:sp>
      <p:sp>
        <p:nvSpPr>
          <p:cNvPr id="3" name="Content Placeholder 2">
            <a:extLst>
              <a:ext uri="{FF2B5EF4-FFF2-40B4-BE49-F238E27FC236}">
                <a16:creationId xmlns:a16="http://schemas.microsoft.com/office/drawing/2014/main" id="{B619588B-676E-6ED8-1E8E-1C9FCC3D462B}"/>
              </a:ext>
            </a:extLst>
          </p:cNvPr>
          <p:cNvSpPr>
            <a:spLocks noGrp="1"/>
          </p:cNvSpPr>
          <p:nvPr>
            <p:ph sz="quarter" idx="1"/>
          </p:nvPr>
        </p:nvSpPr>
        <p:spPr>
          <a:xfrm>
            <a:off x="457200" y="1225297"/>
            <a:ext cx="5715000" cy="5181600"/>
          </a:xfrm>
        </p:spPr>
        <p:txBody>
          <a:bodyPr>
            <a:normAutofit lnSpcReduction="10000"/>
          </a:bodyPr>
          <a:lstStyle/>
          <a:p>
            <a:pPr>
              <a:lnSpc>
                <a:spcPct val="120000"/>
              </a:lnSpc>
            </a:pPr>
            <a:r>
              <a:rPr lang="en-US" sz="2400" b="0" i="0" dirty="0">
                <a:solidFill>
                  <a:srgbClr val="383636"/>
                </a:solidFill>
                <a:effectLst/>
                <a:ea typeface="Calibri" panose="020F0502020204030204" pitchFamily="34" charset="0"/>
                <a:cs typeface="Calibri" panose="020F0502020204030204" pitchFamily="34" charset="0"/>
              </a:rPr>
              <a:t>In 2015–2018, U.S. community-dwelling adults with diabetes achieved: </a:t>
            </a:r>
          </a:p>
          <a:p>
            <a:pPr lvl="1">
              <a:lnSpc>
                <a:spcPct val="120000"/>
              </a:lnSpc>
            </a:pPr>
            <a:r>
              <a:rPr lang="en-US" sz="2400" b="0" i="0" dirty="0">
                <a:solidFill>
                  <a:srgbClr val="383636"/>
                </a:solidFill>
                <a:effectLst/>
                <a:ea typeface="Calibri" panose="020F0502020204030204" pitchFamily="34" charset="0"/>
                <a:cs typeface="Calibri" panose="020F0502020204030204" pitchFamily="34" charset="0"/>
              </a:rPr>
              <a:t>A1C &lt;7% by 50.5% </a:t>
            </a:r>
          </a:p>
          <a:p>
            <a:pPr lvl="2">
              <a:lnSpc>
                <a:spcPct val="120000"/>
              </a:lnSpc>
            </a:pPr>
            <a:r>
              <a:rPr lang="en-US" sz="2000" b="0" i="0" dirty="0">
                <a:solidFill>
                  <a:srgbClr val="383636"/>
                </a:solidFill>
                <a:effectLst/>
                <a:ea typeface="Calibri" panose="020F0502020204030204" pitchFamily="34" charset="0"/>
                <a:cs typeface="Calibri" panose="020F0502020204030204" pitchFamily="34" charset="0"/>
              </a:rPr>
              <a:t>75.4% achieved A1C &lt;8%. </a:t>
            </a:r>
            <a:endParaRPr lang="en-US" sz="2000" dirty="0">
              <a:solidFill>
                <a:srgbClr val="383636"/>
              </a:solidFill>
              <a:ea typeface="Calibri" panose="020F0502020204030204" pitchFamily="34" charset="0"/>
              <a:cs typeface="Calibri" panose="020F0502020204030204" pitchFamily="34" charset="0"/>
            </a:endParaRPr>
          </a:p>
          <a:p>
            <a:pPr lvl="1">
              <a:lnSpc>
                <a:spcPct val="120000"/>
              </a:lnSpc>
            </a:pPr>
            <a:r>
              <a:rPr lang="en-US" sz="2400" b="0" i="0" dirty="0">
                <a:solidFill>
                  <a:srgbClr val="383636"/>
                </a:solidFill>
                <a:effectLst/>
                <a:ea typeface="Calibri" panose="020F0502020204030204" pitchFamily="34" charset="0"/>
                <a:cs typeface="Calibri" panose="020F0502020204030204" pitchFamily="34" charset="0"/>
              </a:rPr>
              <a:t>BP target of &lt;130/80 achieved by 47.7% </a:t>
            </a:r>
          </a:p>
          <a:p>
            <a:pPr lvl="2">
              <a:lnSpc>
                <a:spcPct val="120000"/>
              </a:lnSpc>
            </a:pPr>
            <a:r>
              <a:rPr lang="en-US" sz="2000" b="0" i="0" dirty="0">
                <a:solidFill>
                  <a:srgbClr val="383636"/>
                </a:solidFill>
                <a:effectLst/>
                <a:ea typeface="Calibri" panose="020F0502020204030204" pitchFamily="34" charset="0"/>
                <a:cs typeface="Calibri" panose="020F0502020204030204" pitchFamily="34" charset="0"/>
              </a:rPr>
              <a:t>70.4% achieved blood pressure &lt;140/90 mmHg. </a:t>
            </a:r>
          </a:p>
          <a:p>
            <a:pPr lvl="1">
              <a:lnSpc>
                <a:spcPct val="120000"/>
              </a:lnSpc>
            </a:pPr>
            <a:r>
              <a:rPr lang="en-US" sz="2400" b="0" i="0" dirty="0">
                <a:solidFill>
                  <a:srgbClr val="383636"/>
                </a:solidFill>
                <a:effectLst/>
                <a:ea typeface="Calibri" panose="020F0502020204030204" pitchFamily="34" charset="0"/>
                <a:cs typeface="Calibri" panose="020F0502020204030204" pitchFamily="34" charset="0"/>
              </a:rPr>
              <a:t>Lipid control (non-HDL cholesterol) &lt;130 mg/dL, achieved by 55.7% </a:t>
            </a:r>
          </a:p>
          <a:p>
            <a:pPr>
              <a:lnSpc>
                <a:spcPct val="120000"/>
              </a:lnSpc>
            </a:pPr>
            <a:r>
              <a:rPr lang="en-US" sz="2400" dirty="0">
                <a:solidFill>
                  <a:srgbClr val="0070C0"/>
                </a:solidFill>
                <a:ea typeface="Calibri" panose="020F0502020204030204" pitchFamily="34" charset="0"/>
                <a:cs typeface="Calibri" panose="020F0502020204030204" pitchFamily="34" charset="0"/>
              </a:rPr>
              <a:t>22.2% met targets for all</a:t>
            </a:r>
            <a:r>
              <a:rPr lang="en-US" sz="2400" b="0" i="0" dirty="0">
                <a:solidFill>
                  <a:srgbClr val="0070C0"/>
                </a:solidFill>
                <a:effectLst/>
                <a:ea typeface="Calibri" panose="020F0502020204030204" pitchFamily="34" charset="0"/>
                <a:cs typeface="Calibri" panose="020F0502020204030204" pitchFamily="34" charset="0"/>
              </a:rPr>
              <a:t> three risk factors  </a:t>
            </a:r>
          </a:p>
          <a:p>
            <a:pPr>
              <a:lnSpc>
                <a:spcPct val="120000"/>
              </a:lnSpc>
            </a:pPr>
            <a:r>
              <a:rPr lang="en-US" sz="2400" dirty="0">
                <a:solidFill>
                  <a:srgbClr val="0070C0"/>
                </a:solidFill>
                <a:ea typeface="Calibri" panose="020F0502020204030204" pitchFamily="34" charset="0"/>
                <a:cs typeface="Calibri" panose="020F0502020204030204" pitchFamily="34" charset="0"/>
              </a:rPr>
              <a:t>Many not receiving adequate lifestyle or pharmacotherapy.</a:t>
            </a:r>
          </a:p>
        </p:txBody>
      </p:sp>
      <p:pic>
        <p:nvPicPr>
          <p:cNvPr id="6" name="Picture 5" descr="Man smiling during a work meeting">
            <a:extLst>
              <a:ext uri="{FF2B5EF4-FFF2-40B4-BE49-F238E27FC236}">
                <a16:creationId xmlns:a16="http://schemas.microsoft.com/office/drawing/2014/main" id="{96B17BF6-AF0F-D769-9320-5D53AC73EC0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324600" y="1344168"/>
            <a:ext cx="2514600" cy="1676400"/>
          </a:xfrm>
          <a:prstGeom prst="rect">
            <a:avLst/>
          </a:prstGeom>
        </p:spPr>
      </p:pic>
      <p:pic>
        <p:nvPicPr>
          <p:cNvPr id="5" name="Picture 4">
            <a:extLst>
              <a:ext uri="{FF2B5EF4-FFF2-40B4-BE49-F238E27FC236}">
                <a16:creationId xmlns:a16="http://schemas.microsoft.com/office/drawing/2014/main" id="{072B5FF6-D306-4622-8F52-A4D52A46DF0C}"/>
              </a:ext>
            </a:extLst>
          </p:cNvPr>
          <p:cNvPicPr>
            <a:picLocks noChangeAspect="1"/>
          </p:cNvPicPr>
          <p:nvPr/>
        </p:nvPicPr>
        <p:blipFill>
          <a:blip r:embed="rId3"/>
          <a:stretch>
            <a:fillRect/>
          </a:stretch>
        </p:blipFill>
        <p:spPr>
          <a:xfrm>
            <a:off x="6248400" y="3088223"/>
            <a:ext cx="2667000" cy="749210"/>
          </a:xfrm>
          <a:prstGeom prst="rect">
            <a:avLst/>
          </a:prstGeom>
        </p:spPr>
      </p:pic>
    </p:spTree>
    <p:extLst>
      <p:ext uri="{BB962C8B-B14F-4D97-AF65-F5344CB8AC3E}">
        <p14:creationId xmlns:p14="http://schemas.microsoft.com/office/powerpoint/2010/main" val="28758496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25E17C-E74B-AC31-4C02-8E64319B8FD1}"/>
              </a:ext>
            </a:extLst>
          </p:cNvPr>
          <p:cNvSpPr>
            <a:spLocks noGrp="1"/>
          </p:cNvSpPr>
          <p:nvPr>
            <p:ph type="title"/>
          </p:nvPr>
        </p:nvSpPr>
        <p:spPr/>
        <p:txBody>
          <a:bodyPr/>
          <a:lstStyle/>
          <a:p>
            <a:r>
              <a:rPr lang="en-US" dirty="0"/>
              <a:t>Cancer and Diabetes</a:t>
            </a:r>
          </a:p>
        </p:txBody>
      </p:sp>
      <p:sp>
        <p:nvSpPr>
          <p:cNvPr id="3" name="Content Placeholder 2">
            <a:extLst>
              <a:ext uri="{FF2B5EF4-FFF2-40B4-BE49-F238E27FC236}">
                <a16:creationId xmlns:a16="http://schemas.microsoft.com/office/drawing/2014/main" id="{96658862-BDD3-4736-6E71-0AEF8A9452BB}"/>
              </a:ext>
            </a:extLst>
          </p:cNvPr>
          <p:cNvSpPr>
            <a:spLocks noGrp="1"/>
          </p:cNvSpPr>
          <p:nvPr>
            <p:ph sz="quarter" idx="1"/>
          </p:nvPr>
        </p:nvSpPr>
        <p:spPr>
          <a:xfrm>
            <a:off x="457200" y="1219200"/>
            <a:ext cx="5715000" cy="5257800"/>
          </a:xfrm>
        </p:spPr>
        <p:txBody>
          <a:bodyPr>
            <a:normAutofit fontScale="85000" lnSpcReduction="20000"/>
          </a:bodyPr>
          <a:lstStyle/>
          <a:p>
            <a:pPr>
              <a:lnSpc>
                <a:spcPct val="120000"/>
              </a:lnSpc>
            </a:pPr>
            <a:r>
              <a:rPr lang="en-US" dirty="0"/>
              <a:t>Diabetes is associated with increased risk of cancers of:</a:t>
            </a:r>
          </a:p>
          <a:p>
            <a:pPr lvl="1">
              <a:lnSpc>
                <a:spcPct val="120000"/>
              </a:lnSpc>
            </a:pPr>
            <a:r>
              <a:rPr lang="en-US" sz="2800" dirty="0"/>
              <a:t>liver, pancreas, endometrium, colon and rectum, breast, and bladder. </a:t>
            </a:r>
          </a:p>
          <a:p>
            <a:pPr>
              <a:lnSpc>
                <a:spcPct val="120000"/>
              </a:lnSpc>
            </a:pPr>
            <a:r>
              <a:rPr lang="en-US" dirty="0"/>
              <a:t>Association may result from shared risk factors between type 2 diabetes and cancer </a:t>
            </a:r>
          </a:p>
          <a:p>
            <a:pPr lvl="1">
              <a:lnSpc>
                <a:spcPct val="120000"/>
              </a:lnSpc>
            </a:pPr>
            <a:r>
              <a:rPr lang="en-US" dirty="0"/>
              <a:t>Older age, obesity, and physical inactivity </a:t>
            </a:r>
          </a:p>
          <a:p>
            <a:pPr lvl="1">
              <a:lnSpc>
                <a:spcPct val="120000"/>
              </a:lnSpc>
            </a:pPr>
            <a:r>
              <a:rPr lang="en-US" dirty="0"/>
              <a:t>May also be due to diabetes-related factors such as underlying disease physiology</a:t>
            </a:r>
          </a:p>
          <a:p>
            <a:pPr lvl="1">
              <a:lnSpc>
                <a:spcPct val="120000"/>
              </a:lnSpc>
            </a:pPr>
            <a:r>
              <a:rPr lang="en-US" dirty="0"/>
              <a:t>Encourage people with diabetes to undergo recommended age-and sex-appropriate cancer screenings</a:t>
            </a:r>
          </a:p>
        </p:txBody>
      </p:sp>
      <p:pic>
        <p:nvPicPr>
          <p:cNvPr id="4" name="Picture 3">
            <a:extLst>
              <a:ext uri="{FF2B5EF4-FFF2-40B4-BE49-F238E27FC236}">
                <a16:creationId xmlns:a16="http://schemas.microsoft.com/office/drawing/2014/main" id="{02A16B70-F5F6-27E4-0B7C-6AFEA3F996D0}"/>
              </a:ext>
            </a:extLst>
          </p:cNvPr>
          <p:cNvPicPr>
            <a:picLocks noChangeAspect="1"/>
          </p:cNvPicPr>
          <p:nvPr/>
        </p:nvPicPr>
        <p:blipFill>
          <a:blip r:embed="rId2"/>
          <a:stretch>
            <a:fillRect/>
          </a:stretch>
        </p:blipFill>
        <p:spPr>
          <a:xfrm>
            <a:off x="5638800" y="6344349"/>
            <a:ext cx="2948771" cy="383125"/>
          </a:xfrm>
          <a:prstGeom prst="rect">
            <a:avLst/>
          </a:prstGeom>
        </p:spPr>
      </p:pic>
      <p:pic>
        <p:nvPicPr>
          <p:cNvPr id="6" name="Picture 5" descr="Senior couple laughing together">
            <a:extLst>
              <a:ext uri="{FF2B5EF4-FFF2-40B4-BE49-F238E27FC236}">
                <a16:creationId xmlns:a16="http://schemas.microsoft.com/office/drawing/2014/main" id="{46E7ABF8-9836-E639-16E2-7C3F220083CA}"/>
              </a:ext>
            </a:extLst>
          </p:cNvPr>
          <p:cNvPicPr>
            <a:picLocks noChangeAspect="1"/>
          </p:cNvPicPr>
          <p:nvPr/>
        </p:nvPicPr>
        <p:blipFill>
          <a:blip r:embed="rId3" cstate="print">
            <a:extLst>
              <a:ext uri="{28A0092B-C50C-407E-A947-70E740481C1C}">
                <a14:useLocalDpi xmlns:a14="http://schemas.microsoft.com/office/drawing/2010/main" val="0"/>
              </a:ext>
            </a:extLst>
          </a:blip>
          <a:srcRect l="29661" r="5084" b="10053"/>
          <a:stretch/>
        </p:blipFill>
        <p:spPr>
          <a:xfrm>
            <a:off x="6400800" y="1371600"/>
            <a:ext cx="2438400" cy="2281746"/>
          </a:xfrm>
          <a:prstGeom prst="rect">
            <a:avLst/>
          </a:prstGeom>
        </p:spPr>
      </p:pic>
    </p:spTree>
    <p:extLst>
      <p:ext uri="{BB962C8B-B14F-4D97-AF65-F5344CB8AC3E}">
        <p14:creationId xmlns:p14="http://schemas.microsoft.com/office/powerpoint/2010/main" val="34521057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9DE9E3-F4EA-4BCD-B279-A6CA736036BD}"/>
              </a:ext>
            </a:extLst>
          </p:cNvPr>
          <p:cNvSpPr>
            <a:spLocks noGrp="1"/>
          </p:cNvSpPr>
          <p:nvPr>
            <p:ph type="title"/>
          </p:nvPr>
        </p:nvSpPr>
        <p:spPr/>
        <p:txBody>
          <a:bodyPr/>
          <a:lstStyle/>
          <a:p>
            <a:r>
              <a:rPr lang="en-US" dirty="0"/>
              <a:t>Fractures</a:t>
            </a:r>
          </a:p>
        </p:txBody>
      </p:sp>
      <p:sp>
        <p:nvSpPr>
          <p:cNvPr id="3" name="Content Placeholder 2">
            <a:extLst>
              <a:ext uri="{FF2B5EF4-FFF2-40B4-BE49-F238E27FC236}">
                <a16:creationId xmlns:a16="http://schemas.microsoft.com/office/drawing/2014/main" id="{A7962FF1-2EC2-4845-BFDF-49E103B9AFA8}"/>
              </a:ext>
            </a:extLst>
          </p:cNvPr>
          <p:cNvSpPr>
            <a:spLocks noGrp="1"/>
          </p:cNvSpPr>
          <p:nvPr>
            <p:ph sz="quarter" idx="1"/>
          </p:nvPr>
        </p:nvSpPr>
        <p:spPr>
          <a:xfrm>
            <a:off x="457200" y="1219200"/>
            <a:ext cx="5562600" cy="5638800"/>
          </a:xfrm>
        </p:spPr>
        <p:txBody>
          <a:bodyPr>
            <a:normAutofit lnSpcReduction="10000"/>
          </a:bodyPr>
          <a:lstStyle/>
          <a:p>
            <a:r>
              <a:rPr lang="en-US" dirty="0"/>
              <a:t>Hip fractures:</a:t>
            </a:r>
          </a:p>
          <a:p>
            <a:pPr lvl="1"/>
            <a:r>
              <a:rPr lang="en-US" dirty="0"/>
              <a:t>Type 1 - 6.3 relative risk associated w/ osteoporosis</a:t>
            </a:r>
          </a:p>
          <a:p>
            <a:pPr lvl="1"/>
            <a:r>
              <a:rPr lang="en-US" dirty="0"/>
              <a:t>Type 2 – 1.7 relative risk</a:t>
            </a:r>
          </a:p>
          <a:p>
            <a:r>
              <a:rPr lang="en-US" dirty="0"/>
              <a:t>Health care professionals can:</a:t>
            </a:r>
          </a:p>
          <a:p>
            <a:pPr lvl="1"/>
            <a:r>
              <a:rPr lang="en-US" dirty="0"/>
              <a:t>Assess risk fracture risk and history, </a:t>
            </a:r>
            <a:r>
              <a:rPr lang="en-US" dirty="0" err="1"/>
              <a:t>esp</a:t>
            </a:r>
            <a:r>
              <a:rPr lang="en-US" dirty="0"/>
              <a:t> with older clients</a:t>
            </a:r>
          </a:p>
          <a:p>
            <a:pPr lvl="1"/>
            <a:r>
              <a:rPr lang="en-US" dirty="0"/>
              <a:t>Recommend bone mineral density assessment</a:t>
            </a:r>
          </a:p>
          <a:p>
            <a:pPr lvl="1"/>
            <a:r>
              <a:rPr lang="en-US" dirty="0"/>
              <a:t>Assess if would benefit from vita d supplement</a:t>
            </a:r>
          </a:p>
          <a:p>
            <a:pPr lvl="1"/>
            <a:r>
              <a:rPr lang="en-US" dirty="0"/>
              <a:t>Home health/ Physical Therapy</a:t>
            </a:r>
          </a:p>
          <a:p>
            <a:pPr lvl="1"/>
            <a:r>
              <a:rPr lang="en-US" dirty="0"/>
              <a:t>Use TZDs and SGLT’s with caution</a:t>
            </a:r>
          </a:p>
          <a:p>
            <a:pPr lvl="1"/>
            <a:endParaRPr lang="en-US" dirty="0"/>
          </a:p>
        </p:txBody>
      </p:sp>
      <p:pic>
        <p:nvPicPr>
          <p:cNvPr id="4" name="Picture 3">
            <a:extLst>
              <a:ext uri="{FF2B5EF4-FFF2-40B4-BE49-F238E27FC236}">
                <a16:creationId xmlns:a16="http://schemas.microsoft.com/office/drawing/2014/main" id="{7BDF1107-A50D-4F0B-9912-9C5179FE501B}"/>
              </a:ext>
            </a:extLst>
          </p:cNvPr>
          <p:cNvPicPr>
            <a:picLocks noChangeAspect="1"/>
          </p:cNvPicPr>
          <p:nvPr/>
        </p:nvPicPr>
        <p:blipFill>
          <a:blip r:embed="rId2"/>
          <a:stretch>
            <a:fillRect/>
          </a:stretch>
        </p:blipFill>
        <p:spPr>
          <a:xfrm>
            <a:off x="6383250" y="1388519"/>
            <a:ext cx="2508338" cy="3564481"/>
          </a:xfrm>
          <a:prstGeom prst="rect">
            <a:avLst/>
          </a:prstGeom>
        </p:spPr>
      </p:pic>
      <p:pic>
        <p:nvPicPr>
          <p:cNvPr id="5" name="Picture 4">
            <a:extLst>
              <a:ext uri="{FF2B5EF4-FFF2-40B4-BE49-F238E27FC236}">
                <a16:creationId xmlns:a16="http://schemas.microsoft.com/office/drawing/2014/main" id="{50BC78F5-6890-5FC3-B5A5-75EE739408E2}"/>
              </a:ext>
            </a:extLst>
          </p:cNvPr>
          <p:cNvPicPr>
            <a:picLocks noChangeAspect="1"/>
          </p:cNvPicPr>
          <p:nvPr/>
        </p:nvPicPr>
        <p:blipFill>
          <a:blip r:embed="rId3"/>
          <a:stretch>
            <a:fillRect/>
          </a:stretch>
        </p:blipFill>
        <p:spPr>
          <a:xfrm>
            <a:off x="6163033" y="5086356"/>
            <a:ext cx="2948771" cy="383125"/>
          </a:xfrm>
          <a:prstGeom prst="rect">
            <a:avLst/>
          </a:prstGeom>
        </p:spPr>
      </p:pic>
    </p:spTree>
    <p:extLst>
      <p:ext uri="{BB962C8B-B14F-4D97-AF65-F5344CB8AC3E}">
        <p14:creationId xmlns:p14="http://schemas.microsoft.com/office/powerpoint/2010/main" val="28017381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B33517-4188-2F9A-4B20-F800A2F22E78}"/>
              </a:ext>
            </a:extLst>
          </p:cNvPr>
          <p:cNvSpPr>
            <a:spLocks noGrp="1"/>
          </p:cNvSpPr>
          <p:nvPr>
            <p:ph type="title"/>
          </p:nvPr>
        </p:nvSpPr>
        <p:spPr/>
        <p:txBody>
          <a:bodyPr/>
          <a:lstStyle/>
          <a:p>
            <a:r>
              <a:rPr lang="en-US" dirty="0"/>
              <a:t>Bone Mineral Density Testing</a:t>
            </a:r>
          </a:p>
        </p:txBody>
      </p:sp>
      <p:sp>
        <p:nvSpPr>
          <p:cNvPr id="3" name="Content Placeholder 2">
            <a:extLst>
              <a:ext uri="{FF2B5EF4-FFF2-40B4-BE49-F238E27FC236}">
                <a16:creationId xmlns:a16="http://schemas.microsoft.com/office/drawing/2014/main" id="{7C5A688E-C78A-D4EC-6945-E9EF33ED2ADE}"/>
              </a:ext>
            </a:extLst>
          </p:cNvPr>
          <p:cNvSpPr>
            <a:spLocks noGrp="1"/>
          </p:cNvSpPr>
          <p:nvPr>
            <p:ph sz="quarter" idx="1"/>
          </p:nvPr>
        </p:nvSpPr>
        <p:spPr/>
        <p:txBody>
          <a:bodyPr>
            <a:normAutofit fontScale="70000" lnSpcReduction="20000"/>
          </a:bodyPr>
          <a:lstStyle/>
          <a:p>
            <a:pPr>
              <a:lnSpc>
                <a:spcPct val="120000"/>
              </a:lnSpc>
            </a:pPr>
            <a:r>
              <a:rPr lang="en-US" dirty="0"/>
              <a:t>People aged ≥65 years </a:t>
            </a:r>
          </a:p>
          <a:p>
            <a:pPr>
              <a:lnSpc>
                <a:spcPct val="120000"/>
              </a:lnSpc>
            </a:pPr>
            <a:r>
              <a:rPr lang="en-US" dirty="0"/>
              <a:t>Postmenopausal women and men aged ≥50 years with history of adult-age fracture or with diabetes–specific risk factors: </a:t>
            </a:r>
          </a:p>
          <a:p>
            <a:pPr marL="0" indent="0">
              <a:lnSpc>
                <a:spcPct val="120000"/>
              </a:lnSpc>
              <a:buNone/>
            </a:pPr>
            <a:r>
              <a:rPr lang="en-US" dirty="0"/>
              <a:t> • Frequent hypoglycemic events </a:t>
            </a:r>
          </a:p>
          <a:p>
            <a:pPr marL="0" indent="0">
              <a:lnSpc>
                <a:spcPct val="120000"/>
              </a:lnSpc>
              <a:buNone/>
            </a:pPr>
            <a:r>
              <a:rPr lang="en-US" dirty="0"/>
              <a:t> • Diabetes duration &gt;10 years </a:t>
            </a:r>
          </a:p>
          <a:p>
            <a:pPr marL="0" indent="0">
              <a:lnSpc>
                <a:spcPct val="120000"/>
              </a:lnSpc>
              <a:buNone/>
            </a:pPr>
            <a:r>
              <a:rPr lang="en-US" dirty="0"/>
              <a:t> • Diabetes medications: insulin, thiazolidinediones, sulfonylureas </a:t>
            </a:r>
          </a:p>
          <a:p>
            <a:pPr marL="0" indent="0">
              <a:lnSpc>
                <a:spcPct val="120000"/>
              </a:lnSpc>
              <a:buNone/>
            </a:pPr>
            <a:r>
              <a:rPr lang="en-US" dirty="0"/>
              <a:t> • A1C &gt;8% </a:t>
            </a:r>
          </a:p>
          <a:p>
            <a:pPr marL="0" indent="0">
              <a:lnSpc>
                <a:spcPct val="120000"/>
              </a:lnSpc>
              <a:buNone/>
            </a:pPr>
            <a:r>
              <a:rPr lang="en-US" dirty="0"/>
              <a:t> • Peripheral or autonomic neuropathy, retinopathy, nephropathy </a:t>
            </a:r>
          </a:p>
          <a:p>
            <a:pPr marL="0" indent="0">
              <a:lnSpc>
                <a:spcPct val="120000"/>
              </a:lnSpc>
              <a:buNone/>
            </a:pPr>
            <a:r>
              <a:rPr lang="en-US" dirty="0"/>
              <a:t> • Frequent falls </a:t>
            </a:r>
          </a:p>
          <a:p>
            <a:pPr marL="0" indent="0">
              <a:lnSpc>
                <a:spcPct val="120000"/>
              </a:lnSpc>
              <a:buNone/>
            </a:pPr>
            <a:r>
              <a:rPr lang="en-US" dirty="0"/>
              <a:t> • Glucocorticoid use </a:t>
            </a:r>
          </a:p>
        </p:txBody>
      </p:sp>
      <p:sp>
        <p:nvSpPr>
          <p:cNvPr id="5" name="TextBox 4">
            <a:extLst>
              <a:ext uri="{FF2B5EF4-FFF2-40B4-BE49-F238E27FC236}">
                <a16:creationId xmlns:a16="http://schemas.microsoft.com/office/drawing/2014/main" id="{C98BB003-9EB1-A750-11A4-526414C74B11}"/>
              </a:ext>
            </a:extLst>
          </p:cNvPr>
          <p:cNvSpPr txBox="1"/>
          <p:nvPr/>
        </p:nvSpPr>
        <p:spPr>
          <a:xfrm>
            <a:off x="914400" y="5602857"/>
            <a:ext cx="7543800" cy="923330"/>
          </a:xfrm>
          <a:prstGeom prst="rect">
            <a:avLst/>
          </a:prstGeom>
          <a:noFill/>
          <a:ln w="38100">
            <a:solidFill>
              <a:srgbClr val="7030A0"/>
            </a:solidFill>
          </a:ln>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383636"/>
                </a:solidFill>
                <a:effectLst/>
                <a:uLnTx/>
                <a:uFillTx/>
                <a:latin typeface="Calibri" panose="020F0502020204030204" pitchFamily="34" charset="0"/>
                <a:ea typeface="Calibri" panose="020F0502020204030204" pitchFamily="34" charset="0"/>
                <a:cs typeface="Calibri" panose="020F0502020204030204" pitchFamily="34" charset="0"/>
              </a:rPr>
              <a:t>If at Risk for Fracture - Advise people with diabetes on their intake of calcium (1,000–1,200 mg/day) and vitamin D to ensure it meets the recommended daily allowance through their diet or supplemental means. </a:t>
            </a:r>
            <a:endPar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4" name="Picture 3">
            <a:extLst>
              <a:ext uri="{FF2B5EF4-FFF2-40B4-BE49-F238E27FC236}">
                <a16:creationId xmlns:a16="http://schemas.microsoft.com/office/drawing/2014/main" id="{06665884-45E3-BA02-1BE5-B06A2B3E590D}"/>
              </a:ext>
            </a:extLst>
          </p:cNvPr>
          <p:cNvPicPr>
            <a:picLocks noChangeAspect="1"/>
          </p:cNvPicPr>
          <p:nvPr/>
        </p:nvPicPr>
        <p:blipFill>
          <a:blip r:embed="rId2"/>
          <a:stretch>
            <a:fillRect/>
          </a:stretch>
        </p:blipFill>
        <p:spPr>
          <a:xfrm>
            <a:off x="5638800" y="4953000"/>
            <a:ext cx="2948771" cy="383125"/>
          </a:xfrm>
          <a:prstGeom prst="rect">
            <a:avLst/>
          </a:prstGeom>
        </p:spPr>
      </p:pic>
    </p:spTree>
    <p:extLst>
      <p:ext uri="{BB962C8B-B14F-4D97-AF65-F5344CB8AC3E}">
        <p14:creationId xmlns:p14="http://schemas.microsoft.com/office/powerpoint/2010/main" val="34271139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D3D85C-9ACF-49B3-9999-18BE6D3C475E}"/>
              </a:ext>
            </a:extLst>
          </p:cNvPr>
          <p:cNvSpPr>
            <a:spLocks noGrp="1"/>
          </p:cNvSpPr>
          <p:nvPr>
            <p:ph type="title"/>
          </p:nvPr>
        </p:nvSpPr>
        <p:spPr>
          <a:xfrm>
            <a:off x="457200" y="152400"/>
            <a:ext cx="8229600" cy="1295400"/>
          </a:xfrm>
        </p:spPr>
        <p:txBody>
          <a:bodyPr>
            <a:normAutofit fontScale="90000"/>
          </a:bodyPr>
          <a:lstStyle/>
          <a:p>
            <a:r>
              <a:rPr lang="en-US" dirty="0"/>
              <a:t>Other Diabetes Co-Conditions to Be on the Lookout for.  Part II</a:t>
            </a:r>
          </a:p>
        </p:txBody>
      </p:sp>
      <p:pic>
        <p:nvPicPr>
          <p:cNvPr id="5" name="Content Placeholder 4" descr="Child playing with robot car">
            <a:extLst>
              <a:ext uri="{FF2B5EF4-FFF2-40B4-BE49-F238E27FC236}">
                <a16:creationId xmlns:a16="http://schemas.microsoft.com/office/drawing/2014/main" id="{8A050782-8920-4654-ACA1-C82DFBEA2238}"/>
              </a:ext>
            </a:extLst>
          </p:cNvPr>
          <p:cNvPicPr>
            <a:picLocks noGrp="1" noChangeAspect="1"/>
          </p:cNvPicPr>
          <p:nvPr>
            <p:ph sz="quarter" idx="1"/>
          </p:nvPr>
        </p:nvPicPr>
        <p:blipFill>
          <a:blip r:embed="rId2" cstate="print">
            <a:extLst>
              <a:ext uri="{28A0092B-C50C-407E-A947-70E740481C1C}">
                <a14:useLocalDpi xmlns:a14="http://schemas.microsoft.com/office/drawing/2010/main" val="0"/>
              </a:ext>
            </a:extLst>
          </a:blip>
          <a:stretch>
            <a:fillRect/>
          </a:stretch>
        </p:blipFill>
        <p:spPr>
          <a:xfrm>
            <a:off x="533400" y="1676400"/>
            <a:ext cx="6224350" cy="4403725"/>
          </a:xfrm>
        </p:spPr>
      </p:pic>
      <p:sp>
        <p:nvSpPr>
          <p:cNvPr id="3" name="TextBox 2">
            <a:extLst>
              <a:ext uri="{FF2B5EF4-FFF2-40B4-BE49-F238E27FC236}">
                <a16:creationId xmlns:a16="http://schemas.microsoft.com/office/drawing/2014/main" id="{F97CB791-6C47-5FCB-4607-6BF35AD00B9A}"/>
              </a:ext>
            </a:extLst>
          </p:cNvPr>
          <p:cNvSpPr txBox="1"/>
          <p:nvPr/>
        </p:nvSpPr>
        <p:spPr>
          <a:xfrm>
            <a:off x="6858000" y="1752600"/>
            <a:ext cx="1828800" cy="1323439"/>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0" i="0" u="none" strike="noStrike" kern="1200" cap="none" spc="0" normalizeH="0" baseline="0" noProof="0" dirty="0">
                <a:ln>
                  <a:noFill/>
                </a:ln>
                <a:solidFill>
                  <a:srgbClr val="7030A0"/>
                </a:solidFill>
                <a:effectLst/>
                <a:uLnTx/>
                <a:uFillTx/>
                <a:latin typeface="Calibri" panose="020F0502020204030204" pitchFamily="34" charset="0"/>
                <a:ea typeface="Calibri" panose="020F0502020204030204" pitchFamily="34" charset="0"/>
                <a:cs typeface="Calibri" panose="020F0502020204030204" pitchFamily="34" charset="0"/>
              </a:rPr>
              <a:t>Let’s Stretch</a:t>
            </a:r>
          </a:p>
        </p:txBody>
      </p:sp>
    </p:spTree>
    <p:extLst>
      <p:ext uri="{BB962C8B-B14F-4D97-AF65-F5344CB8AC3E}">
        <p14:creationId xmlns:p14="http://schemas.microsoft.com/office/powerpoint/2010/main" val="39402559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03F8FA-4C5D-493C-B46B-0355F5D60985}"/>
              </a:ext>
            </a:extLst>
          </p:cNvPr>
          <p:cNvSpPr>
            <a:spLocks noGrp="1"/>
          </p:cNvSpPr>
          <p:nvPr>
            <p:ph type="title"/>
          </p:nvPr>
        </p:nvSpPr>
        <p:spPr>
          <a:xfrm>
            <a:off x="457200" y="228600"/>
            <a:ext cx="8229600" cy="914400"/>
          </a:xfrm>
        </p:spPr>
        <p:txBody>
          <a:bodyPr anchor="b">
            <a:normAutofit/>
          </a:bodyPr>
          <a:lstStyle/>
          <a:p>
            <a:r>
              <a:rPr lang="en-US" dirty="0"/>
              <a:t>Sensory Impairment</a:t>
            </a:r>
          </a:p>
        </p:txBody>
      </p:sp>
      <p:sp>
        <p:nvSpPr>
          <p:cNvPr id="3" name="Content Placeholder 2">
            <a:extLst>
              <a:ext uri="{FF2B5EF4-FFF2-40B4-BE49-F238E27FC236}">
                <a16:creationId xmlns:a16="http://schemas.microsoft.com/office/drawing/2014/main" id="{13BA1C8F-074C-44D5-A89B-F1AEA5D74F10}"/>
              </a:ext>
            </a:extLst>
          </p:cNvPr>
          <p:cNvSpPr>
            <a:spLocks noGrp="1"/>
          </p:cNvSpPr>
          <p:nvPr>
            <p:ph sz="quarter" idx="1"/>
          </p:nvPr>
        </p:nvSpPr>
        <p:spPr>
          <a:xfrm>
            <a:off x="457200" y="1219200"/>
            <a:ext cx="4191000" cy="5715000"/>
          </a:xfrm>
        </p:spPr>
        <p:txBody>
          <a:bodyPr>
            <a:normAutofit/>
          </a:bodyPr>
          <a:lstStyle/>
          <a:p>
            <a:pPr>
              <a:lnSpc>
                <a:spcPct val="90000"/>
              </a:lnSpc>
            </a:pPr>
            <a:r>
              <a:rPr lang="en-US" sz="2400" dirty="0"/>
              <a:t>Hearing impairment 2xs as common in diabetes</a:t>
            </a:r>
          </a:p>
          <a:p>
            <a:pPr lvl="1">
              <a:lnSpc>
                <a:spcPct val="90000"/>
              </a:lnSpc>
            </a:pPr>
            <a:r>
              <a:rPr lang="en-US" sz="2400" dirty="0"/>
              <a:t>Due to oxidative stress + hyperglycemia</a:t>
            </a:r>
          </a:p>
          <a:p>
            <a:pPr lvl="1">
              <a:lnSpc>
                <a:spcPct val="90000"/>
              </a:lnSpc>
            </a:pPr>
            <a:r>
              <a:rPr lang="en-US" sz="2400" dirty="0"/>
              <a:t>Leads to cochlear microangiopathy and auditory neuropathy</a:t>
            </a:r>
          </a:p>
          <a:p>
            <a:pPr>
              <a:lnSpc>
                <a:spcPct val="90000"/>
              </a:lnSpc>
            </a:pPr>
            <a:r>
              <a:rPr lang="en-US" sz="2400" dirty="0"/>
              <a:t>Risk factors</a:t>
            </a:r>
          </a:p>
          <a:p>
            <a:pPr lvl="1">
              <a:lnSpc>
                <a:spcPct val="90000"/>
              </a:lnSpc>
            </a:pPr>
            <a:r>
              <a:rPr lang="en-US" sz="2400" dirty="0"/>
              <a:t>Low HDL cholesterol, coronary heart disease, peripheral neuropathy, and general poor health have been reported as risk factors for hearing impairment</a:t>
            </a:r>
          </a:p>
        </p:txBody>
      </p:sp>
      <p:pic>
        <p:nvPicPr>
          <p:cNvPr id="5" name="Picture 4" descr="A picture containing person, person, outdoor, smiling&#10;&#10;Description automatically generated">
            <a:extLst>
              <a:ext uri="{FF2B5EF4-FFF2-40B4-BE49-F238E27FC236}">
                <a16:creationId xmlns:a16="http://schemas.microsoft.com/office/drawing/2014/main" id="{E13FFE98-2269-4BD4-A339-D3ED6A8993AB}"/>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32613" r="13366" b="2"/>
          <a:stretch/>
        </p:blipFill>
        <p:spPr>
          <a:xfrm>
            <a:off x="4804342" y="1216152"/>
            <a:ext cx="3869504" cy="4727448"/>
          </a:xfrm>
          <a:prstGeom prst="rect">
            <a:avLst/>
          </a:prstGeom>
          <a:noFill/>
        </p:spPr>
      </p:pic>
      <p:pic>
        <p:nvPicPr>
          <p:cNvPr id="4" name="Picture 3">
            <a:extLst>
              <a:ext uri="{FF2B5EF4-FFF2-40B4-BE49-F238E27FC236}">
                <a16:creationId xmlns:a16="http://schemas.microsoft.com/office/drawing/2014/main" id="{05ED2C39-26B4-1BD7-CDAE-AA14DF710906}"/>
              </a:ext>
            </a:extLst>
          </p:cNvPr>
          <p:cNvPicPr>
            <a:picLocks noChangeAspect="1"/>
          </p:cNvPicPr>
          <p:nvPr/>
        </p:nvPicPr>
        <p:blipFill>
          <a:blip r:embed="rId4"/>
          <a:stretch>
            <a:fillRect/>
          </a:stretch>
        </p:blipFill>
        <p:spPr>
          <a:xfrm>
            <a:off x="5334000" y="6096000"/>
            <a:ext cx="2948771" cy="383125"/>
          </a:xfrm>
          <a:prstGeom prst="rect">
            <a:avLst/>
          </a:prstGeom>
        </p:spPr>
      </p:pic>
    </p:spTree>
    <p:extLst>
      <p:ext uri="{BB962C8B-B14F-4D97-AF65-F5344CB8AC3E}">
        <p14:creationId xmlns:p14="http://schemas.microsoft.com/office/powerpoint/2010/main" val="16723887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13C971-CCA9-5A45-4EA8-FF718DEB9F06}"/>
              </a:ext>
            </a:extLst>
          </p:cNvPr>
          <p:cNvSpPr>
            <a:spLocks noGrp="1"/>
          </p:cNvSpPr>
          <p:nvPr>
            <p:ph type="title"/>
          </p:nvPr>
        </p:nvSpPr>
        <p:spPr/>
        <p:txBody>
          <a:bodyPr/>
          <a:lstStyle/>
          <a:p>
            <a:r>
              <a:rPr lang="en-US" dirty="0"/>
              <a:t>Cognitive Impairment</a:t>
            </a:r>
          </a:p>
        </p:txBody>
      </p:sp>
      <p:sp>
        <p:nvSpPr>
          <p:cNvPr id="3" name="Content Placeholder 2">
            <a:extLst>
              <a:ext uri="{FF2B5EF4-FFF2-40B4-BE49-F238E27FC236}">
                <a16:creationId xmlns:a16="http://schemas.microsoft.com/office/drawing/2014/main" id="{BE51868B-D93D-7937-9BBE-93C56AD22FB0}"/>
              </a:ext>
            </a:extLst>
          </p:cNvPr>
          <p:cNvSpPr>
            <a:spLocks noGrp="1"/>
          </p:cNvSpPr>
          <p:nvPr>
            <p:ph sz="quarter" idx="1"/>
          </p:nvPr>
        </p:nvSpPr>
        <p:spPr/>
        <p:txBody>
          <a:bodyPr>
            <a:normAutofit fontScale="92500" lnSpcReduction="10000"/>
          </a:bodyPr>
          <a:lstStyle/>
          <a:p>
            <a:pPr>
              <a:lnSpc>
                <a:spcPct val="110000"/>
              </a:lnSpc>
            </a:pPr>
            <a:r>
              <a:rPr lang="en-US" dirty="0">
                <a:solidFill>
                  <a:srgbClr val="383636"/>
                </a:solidFill>
                <a:ea typeface="Calibri" panose="020F0502020204030204" pitchFamily="34" charset="0"/>
                <a:cs typeface="Calibri" panose="020F0502020204030204" pitchFamily="34" charset="0"/>
              </a:rPr>
              <a:t>Meta-analysis showed i</a:t>
            </a:r>
            <a:r>
              <a:rPr lang="en-US" b="0" i="0" dirty="0">
                <a:solidFill>
                  <a:srgbClr val="383636"/>
                </a:solidFill>
                <a:effectLst/>
                <a:ea typeface="Calibri" panose="020F0502020204030204" pitchFamily="34" charset="0"/>
                <a:cs typeface="Calibri" panose="020F0502020204030204" pitchFamily="34" charset="0"/>
              </a:rPr>
              <a:t>ndividuals with diabetes had </a:t>
            </a:r>
          </a:p>
          <a:p>
            <a:pPr lvl="1">
              <a:lnSpc>
                <a:spcPct val="110000"/>
              </a:lnSpc>
            </a:pPr>
            <a:r>
              <a:rPr lang="en-US" b="0" i="0" dirty="0">
                <a:solidFill>
                  <a:srgbClr val="383636"/>
                </a:solidFill>
                <a:effectLst/>
                <a:ea typeface="Calibri" panose="020F0502020204030204" pitchFamily="34" charset="0"/>
                <a:cs typeface="Calibri" panose="020F0502020204030204" pitchFamily="34" charset="0"/>
              </a:rPr>
              <a:t>43% higher risk of all types of dementia, </a:t>
            </a:r>
          </a:p>
          <a:p>
            <a:pPr lvl="1">
              <a:lnSpc>
                <a:spcPct val="110000"/>
              </a:lnSpc>
            </a:pPr>
            <a:r>
              <a:rPr lang="en-US" b="0" i="0" dirty="0">
                <a:solidFill>
                  <a:srgbClr val="383636"/>
                </a:solidFill>
                <a:effectLst/>
                <a:ea typeface="Calibri" panose="020F0502020204030204" pitchFamily="34" charset="0"/>
                <a:cs typeface="Calibri" panose="020F0502020204030204" pitchFamily="34" charset="0"/>
              </a:rPr>
              <a:t>43% higher risk of Alzheimer dementia</a:t>
            </a:r>
          </a:p>
          <a:p>
            <a:pPr lvl="1">
              <a:lnSpc>
                <a:spcPct val="110000"/>
              </a:lnSpc>
            </a:pPr>
            <a:r>
              <a:rPr lang="en-US" b="0" i="0" dirty="0">
                <a:solidFill>
                  <a:srgbClr val="383636"/>
                </a:solidFill>
                <a:effectLst/>
                <a:ea typeface="Calibri" panose="020F0502020204030204" pitchFamily="34" charset="0"/>
                <a:cs typeface="Calibri" panose="020F0502020204030204" pitchFamily="34" charset="0"/>
              </a:rPr>
              <a:t> 91% higher risk of vascular dementia</a:t>
            </a:r>
          </a:p>
          <a:p>
            <a:pPr lvl="1">
              <a:lnSpc>
                <a:spcPct val="110000"/>
              </a:lnSpc>
            </a:pPr>
            <a:r>
              <a:rPr lang="en-US" b="0" i="0" dirty="0">
                <a:solidFill>
                  <a:srgbClr val="383636"/>
                </a:solidFill>
                <a:effectLst/>
                <a:ea typeface="Calibri" panose="020F0502020204030204" pitchFamily="34" charset="0"/>
                <a:cs typeface="Calibri" panose="020F0502020204030204" pitchFamily="34" charset="0"/>
              </a:rPr>
              <a:t>compared with individuals without diabetes</a:t>
            </a:r>
            <a:endParaRPr lang="en-US" dirty="0">
              <a:ea typeface="Calibri" panose="020F0502020204030204" pitchFamily="34" charset="0"/>
              <a:cs typeface="Calibri" panose="020F0502020204030204" pitchFamily="34" charset="0"/>
            </a:endParaRPr>
          </a:p>
        </p:txBody>
      </p:sp>
      <p:sp>
        <p:nvSpPr>
          <p:cNvPr id="4" name="Content Placeholder 3">
            <a:extLst>
              <a:ext uri="{FF2B5EF4-FFF2-40B4-BE49-F238E27FC236}">
                <a16:creationId xmlns:a16="http://schemas.microsoft.com/office/drawing/2014/main" id="{A3271F21-90C2-066D-303B-A3223D715E02}"/>
              </a:ext>
            </a:extLst>
          </p:cNvPr>
          <p:cNvSpPr>
            <a:spLocks noGrp="1"/>
          </p:cNvSpPr>
          <p:nvPr>
            <p:ph sz="quarter" idx="2"/>
          </p:nvPr>
        </p:nvSpPr>
        <p:spPr>
          <a:xfrm>
            <a:off x="4857238" y="1216152"/>
            <a:ext cx="3816607" cy="4937760"/>
          </a:xfrm>
        </p:spPr>
        <p:txBody>
          <a:bodyPr>
            <a:normAutofit fontScale="92500" lnSpcReduction="10000"/>
          </a:bodyPr>
          <a:lstStyle/>
          <a:p>
            <a:r>
              <a:rPr lang="en-US" dirty="0">
                <a:solidFill>
                  <a:srgbClr val="383636"/>
                </a:solidFill>
                <a:ea typeface="Calibri" panose="020F0502020204030204" pitchFamily="34" charset="0"/>
                <a:cs typeface="Calibri" panose="020F0502020204030204" pitchFamily="34" charset="0"/>
              </a:rPr>
              <a:t>P</a:t>
            </a:r>
            <a:r>
              <a:rPr lang="en-US" b="0" i="0" dirty="0">
                <a:solidFill>
                  <a:srgbClr val="383636"/>
                </a:solidFill>
                <a:effectLst/>
                <a:ea typeface="Calibri" panose="020F0502020204030204" pitchFamily="34" charset="0"/>
                <a:cs typeface="Calibri" panose="020F0502020204030204" pitchFamily="34" charset="0"/>
              </a:rPr>
              <a:t>eople with Alzheimer dementia are more likely to develop diabetes than people without Alzheimer dementia.</a:t>
            </a:r>
            <a:endParaRPr lang="en-US" dirty="0">
              <a:ea typeface="Calibri" panose="020F0502020204030204" pitchFamily="34" charset="0"/>
              <a:cs typeface="Calibri" panose="020F0502020204030204" pitchFamily="34" charset="0"/>
            </a:endParaRPr>
          </a:p>
        </p:txBody>
      </p:sp>
      <p:cxnSp>
        <p:nvCxnSpPr>
          <p:cNvPr id="6" name="Straight Arrow Connector 5">
            <a:extLst>
              <a:ext uri="{FF2B5EF4-FFF2-40B4-BE49-F238E27FC236}">
                <a16:creationId xmlns:a16="http://schemas.microsoft.com/office/drawing/2014/main" id="{C1080D25-92F2-23A7-6678-3B6FF7E3E97F}"/>
              </a:ext>
            </a:extLst>
          </p:cNvPr>
          <p:cNvCxnSpPr>
            <a:cxnSpLocks/>
          </p:cNvCxnSpPr>
          <p:nvPr/>
        </p:nvCxnSpPr>
        <p:spPr>
          <a:xfrm>
            <a:off x="4013027" y="2209800"/>
            <a:ext cx="971642" cy="0"/>
          </a:xfrm>
          <a:prstGeom prst="straightConnector1">
            <a:avLst/>
          </a:prstGeom>
          <a:ln w="76200">
            <a:solidFill>
              <a:srgbClr val="7030A0"/>
            </a:solidFill>
            <a:headEnd type="triangle"/>
            <a:tailEnd type="triangle"/>
          </a:ln>
          <a:effectLst>
            <a:outerShdw blurRad="50800" dist="38100" dir="8100000" algn="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149930D1-F5A8-8E74-AFED-98F863BFA188}"/>
              </a:ext>
            </a:extLst>
          </p:cNvPr>
          <p:cNvPicPr>
            <a:picLocks noChangeAspect="1"/>
          </p:cNvPicPr>
          <p:nvPr/>
        </p:nvPicPr>
        <p:blipFill>
          <a:blip r:embed="rId2"/>
          <a:stretch>
            <a:fillRect/>
          </a:stretch>
        </p:blipFill>
        <p:spPr>
          <a:xfrm>
            <a:off x="761913" y="5962349"/>
            <a:ext cx="2948771" cy="383125"/>
          </a:xfrm>
          <a:prstGeom prst="rect">
            <a:avLst/>
          </a:prstGeom>
        </p:spPr>
      </p:pic>
      <p:pic>
        <p:nvPicPr>
          <p:cNvPr id="8" name="Picture 7" descr="Frustrated old businessman">
            <a:extLst>
              <a:ext uri="{FF2B5EF4-FFF2-40B4-BE49-F238E27FC236}">
                <a16:creationId xmlns:a16="http://schemas.microsoft.com/office/drawing/2014/main" id="{5F10C89A-DA9C-9514-611B-A517F419D43D}"/>
              </a:ext>
            </a:extLst>
          </p:cNvPr>
          <p:cNvPicPr>
            <a:picLocks noChangeAspect="1"/>
          </p:cNvPicPr>
          <p:nvPr/>
        </p:nvPicPr>
        <p:blipFill>
          <a:blip r:embed="rId3" cstate="print">
            <a:extLst>
              <a:ext uri="{28A0092B-C50C-407E-A947-70E740481C1C}">
                <a14:useLocalDpi xmlns:a14="http://schemas.microsoft.com/office/drawing/2010/main" val="0"/>
              </a:ext>
            </a:extLst>
          </a:blip>
          <a:srcRect l="35833" r="7500"/>
          <a:stretch/>
        </p:blipFill>
        <p:spPr>
          <a:xfrm>
            <a:off x="5512901" y="3871448"/>
            <a:ext cx="2209800" cy="2599765"/>
          </a:xfrm>
          <a:prstGeom prst="rect">
            <a:avLst/>
          </a:prstGeom>
        </p:spPr>
      </p:pic>
    </p:spTree>
    <p:extLst>
      <p:ext uri="{BB962C8B-B14F-4D97-AF65-F5344CB8AC3E}">
        <p14:creationId xmlns:p14="http://schemas.microsoft.com/office/powerpoint/2010/main" val="2272762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908AC2-1C61-7DF3-E5F7-93F2340CBB4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145029E-B3EB-4A81-7435-1EB8704AE258}"/>
              </a:ext>
            </a:extLst>
          </p:cNvPr>
          <p:cNvSpPr>
            <a:spLocks noGrp="1"/>
          </p:cNvSpPr>
          <p:nvPr>
            <p:ph type="title"/>
          </p:nvPr>
        </p:nvSpPr>
        <p:spPr>
          <a:xfrm>
            <a:off x="457200" y="152400"/>
            <a:ext cx="8229600" cy="990600"/>
          </a:xfrm>
        </p:spPr>
        <p:txBody>
          <a:bodyPr anchor="b">
            <a:normAutofit/>
          </a:bodyPr>
          <a:lstStyle/>
          <a:p>
            <a:r>
              <a:rPr lang="en-US" dirty="0"/>
              <a:t>Diabetes Type 3</a:t>
            </a:r>
          </a:p>
        </p:txBody>
      </p:sp>
      <p:pic>
        <p:nvPicPr>
          <p:cNvPr id="1026" name="Picture 2" descr="Generated image">
            <a:extLst>
              <a:ext uri="{FF2B5EF4-FFF2-40B4-BE49-F238E27FC236}">
                <a16:creationId xmlns:a16="http://schemas.microsoft.com/office/drawing/2014/main" id="{DD01478E-44A3-9689-0FC6-637032BC5A37}"/>
              </a:ext>
            </a:extLst>
          </p:cNvPr>
          <p:cNvPicPr>
            <a:picLocks noGrp="1" noChangeAspect="1" noChangeArrowheads="1"/>
          </p:cNvPicPr>
          <p:nvPr>
            <p:ph sz="quarter" idx="1"/>
          </p:nvPr>
        </p:nvPicPr>
        <p:blipFill>
          <a:blip r:embed="rId2">
            <a:extLst>
              <a:ext uri="{28A0092B-C50C-407E-A947-70E740481C1C}">
                <a14:useLocalDpi xmlns:a14="http://schemas.microsoft.com/office/drawing/2010/main" val="0"/>
              </a:ext>
            </a:extLst>
          </a:blip>
          <a:stretch>
            <a:fillRect/>
          </a:stretch>
        </p:blipFill>
        <p:spPr bwMode="auto">
          <a:xfrm>
            <a:off x="453013" y="1219200"/>
            <a:ext cx="8219326" cy="5486400"/>
          </a:xfrm>
          <a:prstGeom prst="rect">
            <a:avLst/>
          </a:prstGeom>
          <a:solidFill>
            <a:srgbClr val="FFFFFF"/>
          </a:solidFill>
        </p:spPr>
      </p:pic>
    </p:spTree>
    <p:extLst>
      <p:ext uri="{BB962C8B-B14F-4D97-AF65-F5344CB8AC3E}">
        <p14:creationId xmlns:p14="http://schemas.microsoft.com/office/powerpoint/2010/main" val="24507091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88FC28-0582-D3D0-6F27-E6E2E2BCDE4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7F12548-329B-EB04-8B44-6EACD5ABED6D}"/>
              </a:ext>
            </a:extLst>
          </p:cNvPr>
          <p:cNvSpPr>
            <a:spLocks noGrp="1"/>
          </p:cNvSpPr>
          <p:nvPr>
            <p:ph type="title"/>
          </p:nvPr>
        </p:nvSpPr>
        <p:spPr>
          <a:xfrm>
            <a:off x="457200" y="228600"/>
            <a:ext cx="8229600" cy="914400"/>
          </a:xfrm>
        </p:spPr>
        <p:txBody>
          <a:bodyPr anchor="b">
            <a:normAutofit/>
          </a:bodyPr>
          <a:lstStyle/>
          <a:p>
            <a:r>
              <a:t>What is 'Type 3 Diabetes'?</a:t>
            </a:r>
          </a:p>
        </p:txBody>
      </p:sp>
      <p:pic>
        <p:nvPicPr>
          <p:cNvPr id="5" name="Picture 4" descr="Red Triangles">
            <a:extLst>
              <a:ext uri="{FF2B5EF4-FFF2-40B4-BE49-F238E27FC236}">
                <a16:creationId xmlns:a16="http://schemas.microsoft.com/office/drawing/2014/main" id="{83E24117-B25F-ED70-5492-D53A09EDDD04}"/>
              </a:ext>
            </a:extLst>
          </p:cNvPr>
          <p:cNvPicPr>
            <a:picLocks noChangeAspect="1"/>
          </p:cNvPicPr>
          <p:nvPr/>
        </p:nvPicPr>
        <p:blipFill>
          <a:blip r:embed="rId3" cstate="print">
            <a:extLst>
              <a:ext uri="{28A0092B-C50C-407E-A947-70E740481C1C}">
                <a14:useLocalDpi xmlns:a14="http://schemas.microsoft.com/office/drawing/2010/main" val="0"/>
              </a:ext>
            </a:extLst>
          </a:blip>
          <a:srcRect l="21609" r="22116" b="-3"/>
          <a:stretch>
            <a:fillRect/>
          </a:stretch>
        </p:blipFill>
        <p:spPr>
          <a:xfrm>
            <a:off x="5458767" y="1216152"/>
            <a:ext cx="3200400" cy="3909991"/>
          </a:xfrm>
          <a:prstGeom prst="rect">
            <a:avLst/>
          </a:prstGeom>
          <a:noFill/>
        </p:spPr>
      </p:pic>
      <p:sp>
        <p:nvSpPr>
          <p:cNvPr id="3" name="Content Placeholder 2">
            <a:extLst>
              <a:ext uri="{FF2B5EF4-FFF2-40B4-BE49-F238E27FC236}">
                <a16:creationId xmlns:a16="http://schemas.microsoft.com/office/drawing/2014/main" id="{7CD5AAA3-9E3E-F3D8-6324-7E5438B06428}"/>
              </a:ext>
            </a:extLst>
          </p:cNvPr>
          <p:cNvSpPr>
            <a:spLocks noGrp="1"/>
          </p:cNvSpPr>
          <p:nvPr>
            <p:ph sz="quarter" idx="2"/>
          </p:nvPr>
        </p:nvSpPr>
        <p:spPr>
          <a:xfrm>
            <a:off x="427054" y="1216152"/>
            <a:ext cx="4602145" cy="4937760"/>
          </a:xfrm>
        </p:spPr>
        <p:txBody>
          <a:bodyPr>
            <a:normAutofit fontScale="92500"/>
          </a:bodyPr>
          <a:lstStyle/>
          <a:p>
            <a:pPr>
              <a:lnSpc>
                <a:spcPct val="90000"/>
              </a:lnSpc>
            </a:pPr>
            <a:r>
              <a:rPr lang="en-US" sz="3200" dirty="0"/>
              <a:t>A term linking Alzheimer's disease to insulin resistance in the brain.</a:t>
            </a:r>
          </a:p>
          <a:p>
            <a:pPr>
              <a:lnSpc>
                <a:spcPct val="90000"/>
              </a:lnSpc>
            </a:pPr>
            <a:r>
              <a:rPr lang="en-US" sz="3200" dirty="0"/>
              <a:t> Not an official diagnostic category.</a:t>
            </a:r>
          </a:p>
          <a:p>
            <a:pPr>
              <a:lnSpc>
                <a:spcPct val="90000"/>
              </a:lnSpc>
            </a:pPr>
            <a:r>
              <a:rPr lang="en-US" sz="3200" dirty="0"/>
              <a:t>Still an emerging field with ongoing studies</a:t>
            </a:r>
          </a:p>
          <a:p>
            <a:pPr>
              <a:lnSpc>
                <a:spcPct val="90000"/>
              </a:lnSpc>
            </a:pPr>
            <a:r>
              <a:rPr lang="en-US" sz="3200" dirty="0"/>
              <a:t>Suggests that Alzheimer's may be a form of brain-specific diabetes.</a:t>
            </a:r>
          </a:p>
        </p:txBody>
      </p:sp>
      <p:pic>
        <p:nvPicPr>
          <p:cNvPr id="6" name="Picture 5">
            <a:extLst>
              <a:ext uri="{FF2B5EF4-FFF2-40B4-BE49-F238E27FC236}">
                <a16:creationId xmlns:a16="http://schemas.microsoft.com/office/drawing/2014/main" id="{6BDD1E65-254A-E9F4-BE68-A62C12F9F915}"/>
              </a:ext>
            </a:extLst>
          </p:cNvPr>
          <p:cNvPicPr>
            <a:picLocks noChangeAspect="1"/>
          </p:cNvPicPr>
          <p:nvPr/>
        </p:nvPicPr>
        <p:blipFill>
          <a:blip r:embed="rId4"/>
          <a:stretch>
            <a:fillRect/>
          </a:stretch>
        </p:blipFill>
        <p:spPr>
          <a:xfrm>
            <a:off x="2754778" y="5765105"/>
            <a:ext cx="6208292" cy="914400"/>
          </a:xfrm>
          <a:prstGeom prst="rect">
            <a:avLst/>
          </a:prstGeom>
        </p:spPr>
      </p:pic>
    </p:spTree>
    <p:extLst>
      <p:ext uri="{BB962C8B-B14F-4D97-AF65-F5344CB8AC3E}">
        <p14:creationId xmlns:p14="http://schemas.microsoft.com/office/powerpoint/2010/main" val="15460900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5F9F3E-A7B8-9EB1-57E4-BEB51522490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74FFA81-22A7-3E16-4736-182487A5D2FD}"/>
              </a:ext>
            </a:extLst>
          </p:cNvPr>
          <p:cNvSpPr>
            <a:spLocks noGrp="1"/>
          </p:cNvSpPr>
          <p:nvPr>
            <p:ph type="title"/>
          </p:nvPr>
        </p:nvSpPr>
        <p:spPr/>
        <p:txBody>
          <a:bodyPr/>
          <a:lstStyle/>
          <a:p>
            <a:r>
              <a:rPr lang="en-US" dirty="0"/>
              <a:t>Alzheimer’s </a:t>
            </a:r>
            <a:r>
              <a:rPr lang="en-US"/>
              <a:t>&amp; Diabetes Link</a:t>
            </a:r>
            <a:endParaRPr dirty="0"/>
          </a:p>
        </p:txBody>
      </p:sp>
      <p:sp>
        <p:nvSpPr>
          <p:cNvPr id="3" name="Content Placeholder 2">
            <a:extLst>
              <a:ext uri="{FF2B5EF4-FFF2-40B4-BE49-F238E27FC236}">
                <a16:creationId xmlns:a16="http://schemas.microsoft.com/office/drawing/2014/main" id="{F4FD8354-95BF-403A-A1EF-B0516BE6887E}"/>
              </a:ext>
            </a:extLst>
          </p:cNvPr>
          <p:cNvSpPr>
            <a:spLocks noGrp="1"/>
          </p:cNvSpPr>
          <p:nvPr>
            <p:ph sz="quarter" idx="1"/>
          </p:nvPr>
        </p:nvSpPr>
        <p:spPr>
          <a:xfrm>
            <a:off x="4876800" y="1350666"/>
            <a:ext cx="4041648" cy="5431134"/>
          </a:xfrm>
        </p:spPr>
        <p:txBody>
          <a:bodyPr>
            <a:normAutofit fontScale="85000" lnSpcReduction="20000"/>
          </a:bodyPr>
          <a:lstStyle/>
          <a:p>
            <a:pPr>
              <a:lnSpc>
                <a:spcPct val="120000"/>
              </a:lnSpc>
            </a:pPr>
            <a:r>
              <a:rPr dirty="0"/>
              <a:t>The brain uses insulin for memory and learning</a:t>
            </a:r>
            <a:r>
              <a:rPr lang="en-US" dirty="0"/>
              <a:t>- neuromodulator.</a:t>
            </a:r>
            <a:endParaRPr dirty="0"/>
          </a:p>
          <a:p>
            <a:pPr>
              <a:lnSpc>
                <a:spcPct val="120000"/>
              </a:lnSpc>
            </a:pPr>
            <a:r>
              <a:rPr dirty="0"/>
              <a:t>Insulin resistance  contribute</a:t>
            </a:r>
            <a:r>
              <a:rPr lang="en-US" dirty="0"/>
              <a:t>s</a:t>
            </a:r>
            <a:r>
              <a:rPr dirty="0"/>
              <a:t> to cognitive decline</a:t>
            </a:r>
            <a:r>
              <a:rPr lang="en-US" dirty="0"/>
              <a:t>.</a:t>
            </a:r>
            <a:endParaRPr dirty="0"/>
          </a:p>
          <a:p>
            <a:pPr>
              <a:lnSpc>
                <a:spcPct val="120000"/>
              </a:lnSpc>
            </a:pPr>
            <a:r>
              <a:rPr dirty="0"/>
              <a:t>Amyloid beta plaques and tau tangles are influenced by insulin signaling</a:t>
            </a:r>
            <a:r>
              <a:rPr lang="en-US" dirty="0"/>
              <a:t> and availability.</a:t>
            </a:r>
          </a:p>
          <a:p>
            <a:pPr>
              <a:lnSpc>
                <a:spcPct val="120000"/>
              </a:lnSpc>
            </a:pPr>
            <a:r>
              <a:rPr lang="en-US" dirty="0"/>
              <a:t>Lead to neurodegeneration.</a:t>
            </a:r>
            <a:endParaRPr dirty="0"/>
          </a:p>
        </p:txBody>
      </p:sp>
      <p:sp>
        <p:nvSpPr>
          <p:cNvPr id="4" name="Content Placeholder 3">
            <a:extLst>
              <a:ext uri="{FF2B5EF4-FFF2-40B4-BE49-F238E27FC236}">
                <a16:creationId xmlns:a16="http://schemas.microsoft.com/office/drawing/2014/main" id="{B6929648-E2CB-0489-143D-44654D31D917}"/>
              </a:ext>
            </a:extLst>
          </p:cNvPr>
          <p:cNvSpPr>
            <a:spLocks noGrp="1"/>
          </p:cNvSpPr>
          <p:nvPr>
            <p:ph sz="quarter" idx="2"/>
          </p:nvPr>
        </p:nvSpPr>
        <p:spPr>
          <a:xfrm>
            <a:off x="528677" y="1350666"/>
            <a:ext cx="3890923" cy="4937760"/>
          </a:xfrm>
        </p:spPr>
        <p:txBody>
          <a:bodyPr>
            <a:normAutofit fontScale="85000" lnSpcReduction="20000"/>
          </a:bodyPr>
          <a:lstStyle/>
          <a:p>
            <a:pPr>
              <a:lnSpc>
                <a:spcPct val="120000"/>
              </a:lnSpc>
            </a:pPr>
            <a:r>
              <a:rPr lang="en-US" dirty="0"/>
              <a:t>Type 2 Diabetes increases Alzheimer’s risk by 60–80%</a:t>
            </a:r>
          </a:p>
          <a:p>
            <a:pPr>
              <a:lnSpc>
                <a:spcPct val="120000"/>
              </a:lnSpc>
            </a:pPr>
            <a:r>
              <a:rPr lang="en-US" dirty="0"/>
              <a:t>Reduced insulin receptors in brains of people with Alzheimer’s</a:t>
            </a:r>
          </a:p>
          <a:p>
            <a:pPr>
              <a:lnSpc>
                <a:spcPct val="120000"/>
              </a:lnSpc>
            </a:pPr>
            <a:r>
              <a:rPr lang="en-US" dirty="0"/>
              <a:t>Insulin signaling is crucial for clearing amyloid beta plaques from brain.</a:t>
            </a:r>
          </a:p>
        </p:txBody>
      </p:sp>
    </p:spTree>
    <p:extLst>
      <p:ext uri="{BB962C8B-B14F-4D97-AF65-F5344CB8AC3E}">
        <p14:creationId xmlns:p14="http://schemas.microsoft.com/office/powerpoint/2010/main" val="35484995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349F77-504D-5CE9-1F12-33F06A9A02F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D24A0DC-31C4-3BAB-23FE-5737E9F634D7}"/>
              </a:ext>
            </a:extLst>
          </p:cNvPr>
          <p:cNvSpPr>
            <a:spLocks noGrp="1"/>
          </p:cNvSpPr>
          <p:nvPr>
            <p:ph type="title"/>
          </p:nvPr>
        </p:nvSpPr>
        <p:spPr/>
        <p:txBody>
          <a:bodyPr/>
          <a:lstStyle/>
          <a:p>
            <a:r>
              <a:rPr lang="en-US" dirty="0"/>
              <a:t>Link Between Gut and Brain </a:t>
            </a:r>
          </a:p>
        </p:txBody>
      </p:sp>
      <p:pic>
        <p:nvPicPr>
          <p:cNvPr id="84994" name="Picture 2">
            <a:extLst>
              <a:ext uri="{FF2B5EF4-FFF2-40B4-BE49-F238E27FC236}">
                <a16:creationId xmlns:a16="http://schemas.microsoft.com/office/drawing/2014/main" id="{6E8347C1-BC5B-71C9-14D9-E7A45BEFD36A}"/>
              </a:ext>
            </a:extLst>
          </p:cNvPr>
          <p:cNvPicPr>
            <a:picLocks noGrp="1" noChangeAspect="1" noChangeArrowheads="1"/>
          </p:cNvPicPr>
          <p:nvPr>
            <p:ph sz="quarter" idx="1"/>
          </p:nvPr>
        </p:nvPicPr>
        <p:blipFill>
          <a:blip r:embed="rId2">
            <a:extLst>
              <a:ext uri="{28A0092B-C50C-407E-A947-70E740481C1C}">
                <a14:useLocalDpi xmlns:a14="http://schemas.microsoft.com/office/drawing/2010/main" val="0"/>
              </a:ext>
            </a:extLst>
          </a:blip>
          <a:srcRect/>
          <a:stretch>
            <a:fillRect/>
          </a:stretch>
        </p:blipFill>
        <p:spPr bwMode="auto">
          <a:xfrm>
            <a:off x="498872" y="1161377"/>
            <a:ext cx="8146256" cy="4937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4">
            <a:extLst>
              <a:ext uri="{FF2B5EF4-FFF2-40B4-BE49-F238E27FC236}">
                <a16:creationId xmlns:a16="http://schemas.microsoft.com/office/drawing/2014/main" id="{92F0DC31-C091-55C2-E077-9AA59E8153C5}"/>
              </a:ext>
            </a:extLst>
          </p:cNvPr>
          <p:cNvPicPr>
            <a:picLocks noChangeAspect="1"/>
          </p:cNvPicPr>
          <p:nvPr/>
        </p:nvPicPr>
        <p:blipFill>
          <a:blip r:embed="rId3"/>
          <a:stretch>
            <a:fillRect/>
          </a:stretch>
        </p:blipFill>
        <p:spPr>
          <a:xfrm>
            <a:off x="2286000" y="6040060"/>
            <a:ext cx="5924599" cy="683608"/>
          </a:xfrm>
          <a:prstGeom prst="rect">
            <a:avLst/>
          </a:prstGeom>
        </p:spPr>
      </p:pic>
    </p:spTree>
    <p:extLst>
      <p:ext uri="{BB962C8B-B14F-4D97-AF65-F5344CB8AC3E}">
        <p14:creationId xmlns:p14="http://schemas.microsoft.com/office/powerpoint/2010/main" val="24218885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4012" y="304800"/>
            <a:ext cx="8471387" cy="1219200"/>
          </a:xfrm>
        </p:spPr>
        <p:txBody>
          <a:bodyPr>
            <a:normAutofit fontScale="90000"/>
          </a:bodyPr>
          <a:lstStyle/>
          <a:p>
            <a:r>
              <a:rPr lang="en-US" dirty="0"/>
              <a:t>Let’s meet people where they are at.</a:t>
            </a:r>
          </a:p>
        </p:txBody>
      </p:sp>
      <p:pic>
        <p:nvPicPr>
          <p:cNvPr id="4" name="Picture 3"/>
          <p:cNvPicPr>
            <a:picLocks noChangeAspect="1"/>
          </p:cNvPicPr>
          <p:nvPr/>
        </p:nvPicPr>
        <p:blipFill>
          <a:blip r:embed="rId3"/>
          <a:stretch>
            <a:fillRect/>
          </a:stretch>
        </p:blipFill>
        <p:spPr>
          <a:xfrm>
            <a:off x="1219928" y="1752600"/>
            <a:ext cx="6704144" cy="3843911"/>
          </a:xfrm>
          <a:prstGeom prst="rect">
            <a:avLst/>
          </a:prstGeom>
        </p:spPr>
      </p:pic>
    </p:spTree>
    <p:custDataLst>
      <p:tags r:id="rId1"/>
    </p:custDataLst>
    <p:extLst>
      <p:ext uri="{BB962C8B-B14F-4D97-AF65-F5344CB8AC3E}">
        <p14:creationId xmlns:p14="http://schemas.microsoft.com/office/powerpoint/2010/main" val="6193905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68F263-9D99-37F3-E4DC-9D64261070C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6AF672E-9490-8F32-5800-DF2B2C76F2D6}"/>
              </a:ext>
            </a:extLst>
          </p:cNvPr>
          <p:cNvSpPr>
            <a:spLocks noGrp="1"/>
          </p:cNvSpPr>
          <p:nvPr>
            <p:ph type="title"/>
          </p:nvPr>
        </p:nvSpPr>
        <p:spPr>
          <a:xfrm>
            <a:off x="457200" y="228600"/>
            <a:ext cx="8229600" cy="914400"/>
          </a:xfrm>
        </p:spPr>
        <p:txBody>
          <a:bodyPr vert="horz" anchor="b" anchorCtr="0">
            <a:normAutofit/>
          </a:bodyPr>
          <a:lstStyle/>
          <a:p>
            <a:r>
              <a:rPr kumimoji="0" lang="en-US" kern="1200">
                <a:latin typeface="Calibri" panose="020F0502020204030204" pitchFamily="34" charset="0"/>
                <a:ea typeface="+mj-ea"/>
                <a:cs typeface="+mj-cs"/>
              </a:rPr>
              <a:t>Potential Interventions</a:t>
            </a:r>
          </a:p>
        </p:txBody>
      </p:sp>
      <p:sp>
        <p:nvSpPr>
          <p:cNvPr id="4" name="Content Placeholder 2">
            <a:extLst>
              <a:ext uri="{FF2B5EF4-FFF2-40B4-BE49-F238E27FC236}">
                <a16:creationId xmlns:a16="http://schemas.microsoft.com/office/drawing/2014/main" id="{62D81941-B0E7-EF29-45F9-57BE52324509}"/>
              </a:ext>
            </a:extLst>
          </p:cNvPr>
          <p:cNvSpPr txBox="1">
            <a:spLocks/>
          </p:cNvSpPr>
          <p:nvPr/>
        </p:nvSpPr>
        <p:spPr>
          <a:xfrm>
            <a:off x="457200" y="1219200"/>
            <a:ext cx="4191000" cy="4937760"/>
          </a:xfrm>
          <a:prstGeom prst="rect">
            <a:avLst/>
          </a:prstGeom>
        </p:spPr>
        <p:txBody>
          <a:bodyPr vert="horz">
            <a:normAutofit/>
          </a:bodyPr>
          <a:lstStyle>
            <a:lvl1pPr marL="205735" indent="-205735" algn="l" rtl="0" eaLnBrk="1" latinLnBrk="0" hangingPunct="1">
              <a:spcBef>
                <a:spcPts val="450"/>
              </a:spcBef>
              <a:buClr>
                <a:srgbClr val="86AA2C"/>
              </a:buClr>
              <a:buSzPct val="76000"/>
              <a:buFont typeface="Wingdings 3"/>
              <a:buChar char=""/>
              <a:defRPr kumimoji="0" sz="4000" kern="1200">
                <a:solidFill>
                  <a:schemeClr val="tx1"/>
                </a:solidFill>
                <a:latin typeface="Calibri" panose="020F0502020204030204" pitchFamily="34" charset="0"/>
                <a:ea typeface="+mn-ea"/>
                <a:cs typeface="+mn-cs"/>
              </a:defRPr>
            </a:lvl1pPr>
            <a:lvl2pPr marL="411470" indent="-205735" algn="l" rtl="0" eaLnBrk="1" latinLnBrk="0" hangingPunct="1">
              <a:spcBef>
                <a:spcPts val="375"/>
              </a:spcBef>
              <a:buClr>
                <a:srgbClr val="86AA2C"/>
              </a:buClr>
              <a:buSzPct val="76000"/>
              <a:buFont typeface="Wingdings 3"/>
              <a:buChar char=""/>
              <a:defRPr kumimoji="0" sz="3200" kern="1200">
                <a:solidFill>
                  <a:schemeClr val="tx1"/>
                </a:solidFill>
                <a:latin typeface="Calibri" panose="020F0502020204030204" pitchFamily="34" charset="0"/>
                <a:ea typeface="+mn-ea"/>
                <a:cs typeface="+mn-cs"/>
              </a:defRPr>
            </a:lvl2pPr>
            <a:lvl3pPr marL="617204" indent="-171446" algn="l" rtl="0" eaLnBrk="1" latinLnBrk="0" hangingPunct="1">
              <a:spcBef>
                <a:spcPts val="375"/>
              </a:spcBef>
              <a:buClr>
                <a:srgbClr val="86AA2C"/>
              </a:buClr>
              <a:buSzPct val="76000"/>
              <a:buFont typeface="Wingdings 3"/>
              <a:buChar char=""/>
              <a:defRPr kumimoji="0" sz="2800" kern="1200">
                <a:solidFill>
                  <a:schemeClr val="tx1"/>
                </a:solidFill>
                <a:latin typeface="Calibri" panose="020F0502020204030204" pitchFamily="34" charset="0"/>
                <a:ea typeface="+mn-ea"/>
                <a:cs typeface="+mn-cs"/>
              </a:defRPr>
            </a:lvl3pPr>
            <a:lvl4pPr marL="822940" indent="-171446" algn="l" rtl="0" eaLnBrk="1" latinLnBrk="0" hangingPunct="1">
              <a:spcBef>
                <a:spcPts val="300"/>
              </a:spcBef>
              <a:buClr>
                <a:srgbClr val="86AA2C"/>
              </a:buClr>
              <a:buSzPct val="70000"/>
              <a:buFont typeface="Wingdings"/>
              <a:buChar char=""/>
              <a:defRPr kumimoji="0" sz="2000" kern="1200">
                <a:solidFill>
                  <a:schemeClr val="tx1"/>
                </a:solidFill>
                <a:latin typeface="Calibri" panose="020F0502020204030204" pitchFamily="34" charset="0"/>
                <a:ea typeface="+mn-ea"/>
                <a:cs typeface="+mn-cs"/>
              </a:defRPr>
            </a:lvl4pPr>
            <a:lvl5pPr marL="1028675" indent="-171446" algn="l" rtl="0" eaLnBrk="1" latinLnBrk="0" hangingPunct="1">
              <a:spcBef>
                <a:spcPts val="225"/>
              </a:spcBef>
              <a:buClr>
                <a:srgbClr val="86AA2C"/>
              </a:buClr>
              <a:buSzPct val="70000"/>
              <a:buFont typeface="Wingdings"/>
              <a:buChar char=""/>
              <a:defRPr kumimoji="0" sz="2000" kern="1200">
                <a:solidFill>
                  <a:schemeClr val="tx1"/>
                </a:solidFill>
                <a:latin typeface="Calibri" panose="020F0502020204030204" pitchFamily="34" charset="0"/>
                <a:ea typeface="+mn-ea"/>
                <a:cs typeface="+mn-cs"/>
              </a:defRPr>
            </a:lvl5pPr>
            <a:lvl6pPr marL="1234409" indent="-137156" algn="l" rtl="0" eaLnBrk="1" latinLnBrk="0" hangingPunct="1">
              <a:spcBef>
                <a:spcPts val="225"/>
              </a:spcBef>
              <a:buClr>
                <a:srgbClr val="9FB8CD">
                  <a:shade val="75000"/>
                </a:srgbClr>
              </a:buClr>
              <a:buSzPct val="75000"/>
              <a:buFont typeface="Wingdings 3"/>
              <a:buChar char=""/>
              <a:defRPr kumimoji="0" lang="en-US" sz="1200" kern="1200" smtClean="0">
                <a:solidFill>
                  <a:schemeClr val="tx1"/>
                </a:solidFill>
                <a:latin typeface="+mn-lt"/>
                <a:ea typeface="+mn-ea"/>
                <a:cs typeface="+mn-cs"/>
              </a:defRPr>
            </a:lvl6pPr>
            <a:lvl7pPr marL="1371566" indent="-137156" algn="l" rtl="0" eaLnBrk="1" latinLnBrk="0" hangingPunct="1">
              <a:spcBef>
                <a:spcPts val="225"/>
              </a:spcBef>
              <a:buClr>
                <a:srgbClr val="727CA3">
                  <a:shade val="75000"/>
                </a:srgbClr>
              </a:buClr>
              <a:buSzPct val="75000"/>
              <a:buFont typeface="Wingdings 3"/>
              <a:buChar char=""/>
              <a:defRPr kumimoji="0" lang="en-US" sz="1050" kern="1200" smtClean="0">
                <a:solidFill>
                  <a:schemeClr val="tx1"/>
                </a:solidFill>
                <a:latin typeface="+mn-lt"/>
                <a:ea typeface="+mn-ea"/>
                <a:cs typeface="+mn-cs"/>
              </a:defRPr>
            </a:lvl7pPr>
            <a:lvl8pPr marL="1508723" indent="-137156" algn="l" rtl="0" eaLnBrk="1" latinLnBrk="0" hangingPunct="1">
              <a:spcBef>
                <a:spcPts val="225"/>
              </a:spcBef>
              <a:buClr>
                <a:prstClr val="white">
                  <a:shade val="50000"/>
                </a:prstClr>
              </a:buClr>
              <a:buSzPct val="75000"/>
              <a:buFont typeface="Wingdings 3"/>
              <a:buChar char=""/>
              <a:defRPr kumimoji="0" lang="en-US" sz="1050" kern="1200" smtClean="0">
                <a:solidFill>
                  <a:schemeClr val="tx1"/>
                </a:solidFill>
                <a:latin typeface="+mn-lt"/>
                <a:ea typeface="+mn-ea"/>
                <a:cs typeface="+mn-cs"/>
              </a:defRPr>
            </a:lvl8pPr>
            <a:lvl9pPr marL="1645879" indent="-137156" algn="l" rtl="0" eaLnBrk="1" latinLnBrk="0" hangingPunct="1">
              <a:spcBef>
                <a:spcPts val="225"/>
              </a:spcBef>
              <a:buClr>
                <a:srgbClr val="9FB8CD"/>
              </a:buClr>
              <a:buSzPct val="75000"/>
              <a:buFont typeface="Wingdings 3"/>
              <a:buChar char=""/>
              <a:defRPr kumimoji="0" lang="en-US" sz="900" kern="1200" smtClean="0">
                <a:solidFill>
                  <a:schemeClr val="tx1"/>
                </a:solidFill>
                <a:latin typeface="+mn-lt"/>
                <a:ea typeface="+mn-ea"/>
                <a:cs typeface="+mn-cs"/>
              </a:defRPr>
            </a:lvl9pPr>
          </a:lstStyle>
          <a:p>
            <a:pPr marL="205735" marR="0" lvl="0" indent="-205735" algn="l" defTabSz="914400" rtl="0" eaLnBrk="1" fontAlgn="auto" latinLnBrk="0" hangingPunct="1">
              <a:lnSpc>
                <a:spcPct val="90000"/>
              </a:lnSpc>
              <a:spcBef>
                <a:spcPts val="450"/>
              </a:spcBef>
              <a:spcAft>
                <a:spcPts val="0"/>
              </a:spcAft>
              <a:buClr>
                <a:srgbClr val="86AA2C"/>
              </a:buClr>
              <a:buSzPct val="76000"/>
              <a:buFont typeface="Wingdings 3"/>
              <a:buChar char=""/>
              <a:tabLst/>
              <a:defRPr/>
            </a:pP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Lifestyle: Mediterranean diet, physical activity.</a:t>
            </a:r>
          </a:p>
          <a:p>
            <a:pPr marL="205735" marR="0" lvl="0" indent="-205735" algn="l" defTabSz="914400" rtl="0" eaLnBrk="1" fontAlgn="auto" latinLnBrk="0" hangingPunct="1">
              <a:lnSpc>
                <a:spcPct val="90000"/>
              </a:lnSpc>
              <a:spcBef>
                <a:spcPts val="450"/>
              </a:spcBef>
              <a:spcAft>
                <a:spcPts val="0"/>
              </a:spcAft>
              <a:buClr>
                <a:srgbClr val="86AA2C"/>
              </a:buClr>
              <a:buSzPct val="76000"/>
              <a:buFont typeface="Wingdings 3"/>
              <a:buChar char=""/>
              <a:tabLst/>
              <a:defRPr/>
            </a:pP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Optimize glucose and blood pressure.</a:t>
            </a:r>
          </a:p>
          <a:p>
            <a:pPr marL="205735" marR="0" lvl="0" indent="-205735" algn="l" defTabSz="914400" rtl="0" eaLnBrk="1" fontAlgn="auto" latinLnBrk="0" hangingPunct="1">
              <a:lnSpc>
                <a:spcPct val="90000"/>
              </a:lnSpc>
              <a:spcBef>
                <a:spcPts val="450"/>
              </a:spcBef>
              <a:spcAft>
                <a:spcPts val="0"/>
              </a:spcAft>
              <a:buClr>
                <a:srgbClr val="86AA2C"/>
              </a:buClr>
              <a:buSzPct val="76000"/>
              <a:buFont typeface="Wingdings 3"/>
              <a:buChar char=""/>
              <a:tabLst/>
              <a:defRPr/>
            </a:pP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Investigational: Intranasal insulin, GLP-1 agonists</a:t>
            </a:r>
          </a:p>
          <a:p>
            <a:pPr marL="205735" marR="0" lvl="0" indent="-205735" algn="l" defTabSz="914400" rtl="0" eaLnBrk="1" fontAlgn="auto" latinLnBrk="0" hangingPunct="1">
              <a:lnSpc>
                <a:spcPct val="90000"/>
              </a:lnSpc>
              <a:spcBef>
                <a:spcPts val="450"/>
              </a:spcBef>
              <a:spcAft>
                <a:spcPts val="0"/>
              </a:spcAft>
              <a:buClr>
                <a:srgbClr val="86AA2C"/>
              </a:buClr>
              <a:buSzPct val="76000"/>
              <a:buFont typeface="Wingdings 3"/>
              <a:buChar char=""/>
              <a:tabLst/>
              <a:defRPr/>
            </a:pP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Reduce systemic inflammation.</a:t>
            </a:r>
          </a:p>
          <a:p>
            <a:pPr marL="205735" marR="0" lvl="0" indent="-205735" algn="l" defTabSz="914400" rtl="0" eaLnBrk="1" fontAlgn="auto" latinLnBrk="0" hangingPunct="1">
              <a:lnSpc>
                <a:spcPct val="90000"/>
              </a:lnSpc>
              <a:spcBef>
                <a:spcPts val="450"/>
              </a:spcBef>
              <a:spcAft>
                <a:spcPts val="0"/>
              </a:spcAft>
              <a:buClr>
                <a:srgbClr val="86AA2C"/>
              </a:buClr>
              <a:buSzPct val="76000"/>
              <a:buFont typeface="Wingdings 3"/>
              <a:buChar char=""/>
              <a:tabLst/>
              <a:defRPr/>
            </a:pP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Improved nutrition and gut health.</a:t>
            </a:r>
          </a:p>
        </p:txBody>
      </p:sp>
      <p:pic>
        <p:nvPicPr>
          <p:cNvPr id="8" name="Picture 7" descr="Elderly woman finishing a marathon">
            <a:extLst>
              <a:ext uri="{FF2B5EF4-FFF2-40B4-BE49-F238E27FC236}">
                <a16:creationId xmlns:a16="http://schemas.microsoft.com/office/drawing/2014/main" id="{04E79E8A-C436-BC12-F559-8CEBA2A9C10A}"/>
              </a:ext>
            </a:extLst>
          </p:cNvPr>
          <p:cNvPicPr>
            <a:picLocks noChangeAspect="1"/>
          </p:cNvPicPr>
          <p:nvPr/>
        </p:nvPicPr>
        <p:blipFill>
          <a:blip r:embed="rId2" cstate="print">
            <a:extLst>
              <a:ext uri="{28A0092B-C50C-407E-A947-70E740481C1C}">
                <a14:useLocalDpi xmlns:a14="http://schemas.microsoft.com/office/drawing/2010/main" val="0"/>
              </a:ext>
            </a:extLst>
          </a:blip>
          <a:srcRect r="45362" b="-3"/>
          <a:stretch>
            <a:fillRect/>
          </a:stretch>
        </p:blipFill>
        <p:spPr>
          <a:xfrm>
            <a:off x="5110203" y="1371600"/>
            <a:ext cx="3602555" cy="4401312"/>
          </a:xfrm>
          <a:prstGeom prst="rect">
            <a:avLst/>
          </a:prstGeom>
          <a:noFill/>
        </p:spPr>
      </p:pic>
    </p:spTree>
    <p:extLst>
      <p:ext uri="{BB962C8B-B14F-4D97-AF65-F5344CB8AC3E}">
        <p14:creationId xmlns:p14="http://schemas.microsoft.com/office/powerpoint/2010/main" val="10589077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EB25ED-47DE-7DBA-5AB2-DFBBECEB14F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7965559-7C18-8572-6B48-E23992EB55E3}"/>
              </a:ext>
            </a:extLst>
          </p:cNvPr>
          <p:cNvSpPr>
            <a:spLocks noGrp="1"/>
          </p:cNvSpPr>
          <p:nvPr>
            <p:ph type="title"/>
          </p:nvPr>
        </p:nvSpPr>
        <p:spPr>
          <a:xfrm>
            <a:off x="6324600" y="304800"/>
            <a:ext cx="2514600" cy="838200"/>
          </a:xfrm>
        </p:spPr>
        <p:txBody>
          <a:bodyPr anchor="b">
            <a:normAutofit/>
          </a:bodyPr>
          <a:lstStyle/>
          <a:p>
            <a:r>
              <a:rPr sz="4000" dirty="0"/>
              <a:t>Summary</a:t>
            </a:r>
          </a:p>
        </p:txBody>
      </p:sp>
      <p:graphicFrame>
        <p:nvGraphicFramePr>
          <p:cNvPr id="5" name="Content Placeholder 2">
            <a:extLst>
              <a:ext uri="{FF2B5EF4-FFF2-40B4-BE49-F238E27FC236}">
                <a16:creationId xmlns:a16="http://schemas.microsoft.com/office/drawing/2014/main" id="{EA3CA375-C4E1-4A9A-E99C-12D930CC052A}"/>
              </a:ext>
            </a:extLst>
          </p:cNvPr>
          <p:cNvGraphicFramePr>
            <a:graphicFrameLocks noGrp="1"/>
          </p:cNvGraphicFramePr>
          <p:nvPr>
            <p:ph sz="quarter" idx="1"/>
          </p:nvPr>
        </p:nvGraphicFramePr>
        <p:xfrm>
          <a:off x="304800" y="304800"/>
          <a:ext cx="5715000" cy="5715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0" name="Picture 9">
            <a:extLst>
              <a:ext uri="{FF2B5EF4-FFF2-40B4-BE49-F238E27FC236}">
                <a16:creationId xmlns:a16="http://schemas.microsoft.com/office/drawing/2014/main" id="{822F9B47-8710-1D70-AA5C-82B9A5F72584}"/>
              </a:ext>
            </a:extLst>
          </p:cNvPr>
          <p:cNvPicPr>
            <a:picLocks noChangeAspect="1"/>
          </p:cNvPicPr>
          <p:nvPr/>
        </p:nvPicPr>
        <p:blipFill>
          <a:blip r:embed="rId7"/>
          <a:stretch>
            <a:fillRect/>
          </a:stretch>
        </p:blipFill>
        <p:spPr>
          <a:xfrm>
            <a:off x="6324600" y="1201223"/>
            <a:ext cx="2551736" cy="3751777"/>
          </a:xfrm>
          <a:prstGeom prst="rect">
            <a:avLst/>
          </a:prstGeom>
        </p:spPr>
      </p:pic>
    </p:spTree>
    <p:extLst>
      <p:ext uri="{BB962C8B-B14F-4D97-AF65-F5344CB8AC3E}">
        <p14:creationId xmlns:p14="http://schemas.microsoft.com/office/powerpoint/2010/main" val="18625992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2DD8F2-BD7C-5FE0-E673-501EFF98F1CA}"/>
              </a:ext>
            </a:extLst>
          </p:cNvPr>
          <p:cNvSpPr>
            <a:spLocks noGrp="1"/>
          </p:cNvSpPr>
          <p:nvPr>
            <p:ph type="title"/>
          </p:nvPr>
        </p:nvSpPr>
        <p:spPr/>
        <p:txBody>
          <a:bodyPr/>
          <a:lstStyle/>
          <a:p>
            <a:r>
              <a:rPr lang="en-US"/>
              <a:t>Assess Sexual </a:t>
            </a:r>
            <a:r>
              <a:rPr lang="en-US" dirty="0"/>
              <a:t>Health</a:t>
            </a:r>
          </a:p>
        </p:txBody>
      </p:sp>
      <p:sp>
        <p:nvSpPr>
          <p:cNvPr id="3" name="Content Placeholder 2">
            <a:extLst>
              <a:ext uri="{FF2B5EF4-FFF2-40B4-BE49-F238E27FC236}">
                <a16:creationId xmlns:a16="http://schemas.microsoft.com/office/drawing/2014/main" id="{04438491-0ED1-C2D4-476F-4429FE65C35D}"/>
              </a:ext>
            </a:extLst>
          </p:cNvPr>
          <p:cNvSpPr>
            <a:spLocks noGrp="1"/>
          </p:cNvSpPr>
          <p:nvPr>
            <p:ph sz="quarter" idx="1"/>
          </p:nvPr>
        </p:nvSpPr>
        <p:spPr>
          <a:xfrm>
            <a:off x="470154" y="1210401"/>
            <a:ext cx="5473446" cy="5410200"/>
          </a:xfrm>
        </p:spPr>
        <p:txBody>
          <a:bodyPr>
            <a:normAutofit fontScale="62500" lnSpcReduction="20000"/>
          </a:bodyPr>
          <a:lstStyle/>
          <a:p>
            <a:pPr>
              <a:lnSpc>
                <a:spcPct val="120000"/>
              </a:lnSpc>
            </a:pPr>
            <a:r>
              <a:rPr lang="en-US" sz="3600" dirty="0"/>
              <a:t>In men with diabetes or prediabetes:</a:t>
            </a:r>
          </a:p>
          <a:p>
            <a:pPr lvl="1">
              <a:lnSpc>
                <a:spcPct val="120000"/>
              </a:lnSpc>
            </a:pPr>
            <a:r>
              <a:rPr lang="en-US" sz="3200" b="0" i="0" dirty="0">
                <a:solidFill>
                  <a:srgbClr val="383636"/>
                </a:solidFill>
                <a:effectLst/>
                <a:ea typeface="Calibri" panose="020F0502020204030204" pitchFamily="34" charset="0"/>
                <a:cs typeface="Calibri" panose="020F0502020204030204" pitchFamily="34" charset="0"/>
              </a:rPr>
              <a:t>52.5% in men with diabetes have ED.</a:t>
            </a:r>
          </a:p>
          <a:p>
            <a:pPr lvl="1">
              <a:lnSpc>
                <a:spcPct val="120000"/>
              </a:lnSpc>
            </a:pPr>
            <a:r>
              <a:rPr lang="en-US" sz="3200" dirty="0">
                <a:ea typeface="Calibri" panose="020F0502020204030204" pitchFamily="34" charset="0"/>
                <a:cs typeface="Calibri" panose="020F0502020204030204" pitchFamily="34" charset="0"/>
              </a:rPr>
              <a:t>inquire about sexual health (e.g., low libido and erectile dysfunction [ED]. </a:t>
            </a:r>
          </a:p>
          <a:p>
            <a:pPr lvl="1">
              <a:lnSpc>
                <a:spcPct val="120000"/>
              </a:lnSpc>
            </a:pPr>
            <a:r>
              <a:rPr lang="en-US" sz="3200" dirty="0">
                <a:ea typeface="Calibri" panose="020F0502020204030204" pitchFamily="34" charset="0"/>
                <a:cs typeface="Calibri" panose="020F0502020204030204" pitchFamily="34" charset="0"/>
              </a:rPr>
              <a:t>If symptoms and/or signs of hypogonadism are detected (e.g., low libido, ED, and depression), screen with a morning serum total testosterone level.</a:t>
            </a:r>
          </a:p>
          <a:p>
            <a:pPr lvl="1">
              <a:lnSpc>
                <a:spcPct val="120000"/>
              </a:lnSpc>
            </a:pPr>
            <a:r>
              <a:rPr lang="en-US" sz="3200" dirty="0">
                <a:solidFill>
                  <a:srgbClr val="383636"/>
                </a:solidFill>
                <a:ea typeface="Calibri" panose="020F0502020204030204" pitchFamily="34" charset="0"/>
                <a:cs typeface="Calibri" panose="020F0502020204030204" pitchFamily="34" charset="0"/>
              </a:rPr>
              <a:t>B</a:t>
            </a:r>
            <a:r>
              <a:rPr lang="en-US" sz="3200" b="0" i="0" dirty="0">
                <a:solidFill>
                  <a:srgbClr val="383636"/>
                </a:solidFill>
                <a:effectLst/>
                <a:ea typeface="Calibri" panose="020F0502020204030204" pitchFamily="34" charset="0"/>
                <a:cs typeface="Calibri" panose="020F0502020204030204" pitchFamily="34" charset="0"/>
              </a:rPr>
              <a:t>est predictors of ED are age (&gt;40 years), CVD, diabetes, hypertension, obesity, dyslipidemia, metabolic syndrome, hypogonadism, smoking, depression, and use of medications such as antidepressants and opioids.</a:t>
            </a:r>
          </a:p>
          <a:p>
            <a:pPr lvl="1">
              <a:lnSpc>
                <a:spcPct val="120000"/>
              </a:lnSpc>
            </a:pPr>
            <a:r>
              <a:rPr lang="en-US" sz="3200" dirty="0">
                <a:solidFill>
                  <a:srgbClr val="383636"/>
                </a:solidFill>
                <a:ea typeface="Calibri" panose="020F0502020204030204" pitchFamily="34" charset="0"/>
                <a:cs typeface="Calibri" panose="020F0502020204030204" pitchFamily="34" charset="0"/>
              </a:rPr>
              <a:t>ED is also a predicator of heart disease.</a:t>
            </a:r>
          </a:p>
          <a:p>
            <a:pPr lvl="1">
              <a:lnSpc>
                <a:spcPct val="120000"/>
              </a:lnSpc>
            </a:pPr>
            <a:r>
              <a:rPr lang="en-US" sz="3200" dirty="0">
                <a:solidFill>
                  <a:srgbClr val="383636"/>
                </a:solidFill>
                <a:ea typeface="Calibri" panose="020F0502020204030204" pitchFamily="34" charset="0"/>
                <a:cs typeface="Calibri" panose="020F0502020204030204" pitchFamily="34" charset="0"/>
              </a:rPr>
              <a:t>Assess, treat and refer</a:t>
            </a:r>
            <a:endParaRPr lang="en-US" sz="3200" dirty="0">
              <a:ea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CECF8925-0229-3A82-4863-BC1FF8F6E09A}"/>
              </a:ext>
            </a:extLst>
          </p:cNvPr>
          <p:cNvPicPr>
            <a:picLocks noChangeAspect="1"/>
          </p:cNvPicPr>
          <p:nvPr/>
        </p:nvPicPr>
        <p:blipFill>
          <a:blip r:embed="rId2"/>
          <a:stretch>
            <a:fillRect/>
          </a:stretch>
        </p:blipFill>
        <p:spPr>
          <a:xfrm>
            <a:off x="5943600" y="4132797"/>
            <a:ext cx="2948771" cy="383125"/>
          </a:xfrm>
          <a:prstGeom prst="rect">
            <a:avLst/>
          </a:prstGeom>
        </p:spPr>
      </p:pic>
      <p:pic>
        <p:nvPicPr>
          <p:cNvPr id="9" name="Content Placeholder 8" descr="Senior man at swimming pool">
            <a:extLst>
              <a:ext uri="{FF2B5EF4-FFF2-40B4-BE49-F238E27FC236}">
                <a16:creationId xmlns:a16="http://schemas.microsoft.com/office/drawing/2014/main" id="{36E03CBB-049D-9DD7-5816-377771427DD8}"/>
              </a:ext>
            </a:extLst>
          </p:cNvPr>
          <p:cNvPicPr>
            <a:picLocks noGrp="1" noChangeAspect="1"/>
          </p:cNvPicPr>
          <p:nvPr>
            <p:ph sz="quarter" idx="2"/>
          </p:nvPr>
        </p:nvPicPr>
        <p:blipFill>
          <a:blip r:embed="rId3" cstate="print">
            <a:extLst>
              <a:ext uri="{28A0092B-C50C-407E-A947-70E740481C1C}">
                <a14:useLocalDpi xmlns:a14="http://schemas.microsoft.com/office/drawing/2010/main" val="0"/>
              </a:ext>
            </a:extLst>
          </a:blip>
          <a:srcRect l="34328"/>
          <a:stretch/>
        </p:blipFill>
        <p:spPr>
          <a:xfrm>
            <a:off x="6040036" y="1371600"/>
            <a:ext cx="2654300" cy="2693796"/>
          </a:xfrm>
        </p:spPr>
      </p:pic>
    </p:spTree>
    <p:extLst>
      <p:ext uri="{BB962C8B-B14F-4D97-AF65-F5344CB8AC3E}">
        <p14:creationId xmlns:p14="http://schemas.microsoft.com/office/powerpoint/2010/main" val="23649459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FA04DE-30DD-2D91-A3B2-19E3031B716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C39C4A6-1E6F-A786-631B-92EA4E6B3382}"/>
              </a:ext>
            </a:extLst>
          </p:cNvPr>
          <p:cNvSpPr>
            <a:spLocks noGrp="1"/>
          </p:cNvSpPr>
          <p:nvPr>
            <p:ph type="title"/>
          </p:nvPr>
        </p:nvSpPr>
        <p:spPr/>
        <p:txBody>
          <a:bodyPr/>
          <a:lstStyle/>
          <a:p>
            <a:r>
              <a:rPr lang="en-US"/>
              <a:t>Assess Sexual </a:t>
            </a:r>
            <a:r>
              <a:rPr lang="en-US" dirty="0"/>
              <a:t>Health</a:t>
            </a:r>
          </a:p>
        </p:txBody>
      </p:sp>
      <p:pic>
        <p:nvPicPr>
          <p:cNvPr id="7" name="Content Placeholder 6" descr="Woman wearing sportswear">
            <a:extLst>
              <a:ext uri="{FF2B5EF4-FFF2-40B4-BE49-F238E27FC236}">
                <a16:creationId xmlns:a16="http://schemas.microsoft.com/office/drawing/2014/main" id="{BEBC5EA4-6552-62AA-B214-D655FE9CD9AF}"/>
              </a:ext>
            </a:extLst>
          </p:cNvPr>
          <p:cNvPicPr>
            <a:picLocks noGrp="1" noChangeAspect="1"/>
          </p:cNvPicPr>
          <p:nvPr>
            <p:ph sz="quarter" idx="1"/>
          </p:nvPr>
        </p:nvPicPr>
        <p:blipFill>
          <a:blip r:embed="rId2" cstate="print">
            <a:extLst>
              <a:ext uri="{28A0092B-C50C-407E-A947-70E740481C1C}">
                <a14:useLocalDpi xmlns:a14="http://schemas.microsoft.com/office/drawing/2010/main" val="0"/>
              </a:ext>
            </a:extLst>
          </a:blip>
          <a:stretch>
            <a:fillRect/>
          </a:stretch>
        </p:blipFill>
        <p:spPr>
          <a:xfrm>
            <a:off x="5858189" y="1234272"/>
            <a:ext cx="2971801" cy="1981200"/>
          </a:xfrm>
        </p:spPr>
      </p:pic>
      <p:sp>
        <p:nvSpPr>
          <p:cNvPr id="4" name="Content Placeholder 3">
            <a:extLst>
              <a:ext uri="{FF2B5EF4-FFF2-40B4-BE49-F238E27FC236}">
                <a16:creationId xmlns:a16="http://schemas.microsoft.com/office/drawing/2014/main" id="{6867890B-DC1D-6014-7684-F32C50FDF059}"/>
              </a:ext>
            </a:extLst>
          </p:cNvPr>
          <p:cNvSpPr>
            <a:spLocks noGrp="1"/>
          </p:cNvSpPr>
          <p:nvPr>
            <p:ph sz="quarter" idx="2"/>
          </p:nvPr>
        </p:nvSpPr>
        <p:spPr>
          <a:xfrm>
            <a:off x="457200" y="1224224"/>
            <a:ext cx="5410200" cy="5410200"/>
          </a:xfrm>
        </p:spPr>
        <p:txBody>
          <a:bodyPr>
            <a:noAutofit/>
          </a:bodyPr>
          <a:lstStyle/>
          <a:p>
            <a:r>
              <a:rPr lang="en-US" sz="2400" dirty="0"/>
              <a:t>In women with diabetes or prediabetes, assess sexual health:</a:t>
            </a:r>
          </a:p>
          <a:p>
            <a:pPr>
              <a:lnSpc>
                <a:spcPct val="120000"/>
              </a:lnSpc>
            </a:pPr>
            <a:r>
              <a:rPr lang="en-US" sz="2200" b="0" i="0" dirty="0">
                <a:solidFill>
                  <a:srgbClr val="383636"/>
                </a:solidFill>
                <a:effectLst/>
                <a:latin typeface="Helvetica Neue"/>
              </a:rPr>
              <a:t>33% reported female sexual dysfunction (FSD)</a:t>
            </a:r>
            <a:endParaRPr lang="en-US" sz="2200" dirty="0"/>
          </a:p>
          <a:p>
            <a:pPr>
              <a:lnSpc>
                <a:spcPct val="120000"/>
              </a:lnSpc>
            </a:pPr>
            <a:r>
              <a:rPr lang="en-US" sz="2200" dirty="0"/>
              <a:t>Screen for desire (libido), arousal, orgasm difficulties, particularly in those with depression and/or anxiety and those with recurrent urinary tract infections. </a:t>
            </a:r>
          </a:p>
          <a:p>
            <a:pPr>
              <a:lnSpc>
                <a:spcPct val="120000"/>
              </a:lnSpc>
            </a:pPr>
            <a:r>
              <a:rPr lang="en-US" sz="2200" dirty="0"/>
              <a:t>In postmenopausal women - screen for symptoms and/or signs of genitourinary syndrome of menopause, including vaginal dryness and dyspareunia</a:t>
            </a:r>
            <a:r>
              <a:rPr lang="en-US" sz="2000" dirty="0"/>
              <a:t>.</a:t>
            </a:r>
          </a:p>
        </p:txBody>
      </p:sp>
      <p:pic>
        <p:nvPicPr>
          <p:cNvPr id="5" name="Picture 4">
            <a:extLst>
              <a:ext uri="{FF2B5EF4-FFF2-40B4-BE49-F238E27FC236}">
                <a16:creationId xmlns:a16="http://schemas.microsoft.com/office/drawing/2014/main" id="{4404AAED-5265-3CBE-D6F0-5BE27675F7A9}"/>
              </a:ext>
            </a:extLst>
          </p:cNvPr>
          <p:cNvPicPr>
            <a:picLocks noChangeAspect="1"/>
          </p:cNvPicPr>
          <p:nvPr/>
        </p:nvPicPr>
        <p:blipFill>
          <a:blip r:embed="rId3"/>
          <a:stretch>
            <a:fillRect/>
          </a:stretch>
        </p:blipFill>
        <p:spPr>
          <a:xfrm>
            <a:off x="5881635" y="3292509"/>
            <a:ext cx="2948771" cy="383125"/>
          </a:xfrm>
          <a:prstGeom prst="rect">
            <a:avLst/>
          </a:prstGeom>
        </p:spPr>
      </p:pic>
    </p:spTree>
    <p:extLst>
      <p:ext uri="{BB962C8B-B14F-4D97-AF65-F5344CB8AC3E}">
        <p14:creationId xmlns:p14="http://schemas.microsoft.com/office/powerpoint/2010/main" val="40813924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F547DE-D2A2-4A41-AD8D-F306BA451246}"/>
              </a:ext>
            </a:extLst>
          </p:cNvPr>
          <p:cNvSpPr>
            <a:spLocks noGrp="1"/>
          </p:cNvSpPr>
          <p:nvPr>
            <p:ph type="title"/>
          </p:nvPr>
        </p:nvSpPr>
        <p:spPr>
          <a:xfrm>
            <a:off x="455613" y="273050"/>
            <a:ext cx="8226425" cy="869950"/>
          </a:xfrm>
        </p:spPr>
        <p:txBody>
          <a:bodyPr anchor="b">
            <a:normAutofit/>
          </a:bodyPr>
          <a:lstStyle/>
          <a:p>
            <a:r>
              <a:rPr lang="en-US" dirty="0"/>
              <a:t>Obstructive Sleep Apnea - OSA</a:t>
            </a:r>
          </a:p>
        </p:txBody>
      </p:sp>
      <p:sp>
        <p:nvSpPr>
          <p:cNvPr id="3" name="Content Placeholder 2">
            <a:extLst>
              <a:ext uri="{FF2B5EF4-FFF2-40B4-BE49-F238E27FC236}">
                <a16:creationId xmlns:a16="http://schemas.microsoft.com/office/drawing/2014/main" id="{3C28820B-4433-4E0C-8894-13BD14DA137E}"/>
              </a:ext>
            </a:extLst>
          </p:cNvPr>
          <p:cNvSpPr>
            <a:spLocks noGrp="1"/>
          </p:cNvSpPr>
          <p:nvPr>
            <p:ph type="body" sz="half" idx="1"/>
          </p:nvPr>
        </p:nvSpPr>
        <p:spPr>
          <a:xfrm>
            <a:off x="455612" y="1295401"/>
            <a:ext cx="4842996" cy="5562600"/>
          </a:xfrm>
        </p:spPr>
        <p:txBody>
          <a:bodyPr>
            <a:normAutofit fontScale="92500" lnSpcReduction="10000"/>
          </a:bodyPr>
          <a:lstStyle/>
          <a:p>
            <a:pPr>
              <a:lnSpc>
                <a:spcPct val="110000"/>
              </a:lnSpc>
            </a:pPr>
            <a:r>
              <a:rPr lang="en-US" sz="2600" dirty="0"/>
              <a:t>OSA affects ~25% of people with type 2 </a:t>
            </a:r>
          </a:p>
          <a:p>
            <a:pPr lvl="1">
              <a:lnSpc>
                <a:spcPct val="110000"/>
              </a:lnSpc>
            </a:pPr>
            <a:r>
              <a:rPr lang="en-US" dirty="0"/>
              <a:t>Up to 60% of those with type 2 have disordered sleep</a:t>
            </a:r>
          </a:p>
          <a:p>
            <a:pPr>
              <a:lnSpc>
                <a:spcPct val="110000"/>
              </a:lnSpc>
            </a:pPr>
            <a:r>
              <a:rPr lang="en-US" sz="2600" dirty="0"/>
              <a:t>Associated with increased CVD risk</a:t>
            </a:r>
          </a:p>
          <a:p>
            <a:pPr>
              <a:lnSpc>
                <a:spcPct val="110000"/>
              </a:lnSpc>
            </a:pPr>
            <a:r>
              <a:rPr lang="en-US" sz="2600" dirty="0"/>
              <a:t> Signs include excessive daytime sleepiness, snoring and witnessed apnea</a:t>
            </a:r>
          </a:p>
          <a:p>
            <a:pPr>
              <a:lnSpc>
                <a:spcPct val="110000"/>
              </a:lnSpc>
            </a:pPr>
            <a:r>
              <a:rPr lang="en-US" sz="2600" dirty="0"/>
              <a:t>Treatment:</a:t>
            </a:r>
          </a:p>
          <a:p>
            <a:pPr lvl="1">
              <a:lnSpc>
                <a:spcPct val="110000"/>
              </a:lnSpc>
            </a:pPr>
            <a:r>
              <a:rPr lang="en-US" dirty="0"/>
              <a:t>Lifestyle modification</a:t>
            </a:r>
          </a:p>
          <a:p>
            <a:pPr lvl="1">
              <a:lnSpc>
                <a:spcPct val="110000"/>
              </a:lnSpc>
            </a:pPr>
            <a:r>
              <a:rPr lang="en-US" dirty="0"/>
              <a:t>Continuous positive oral airway pressure and devices</a:t>
            </a:r>
          </a:p>
          <a:p>
            <a:pPr lvl="1">
              <a:lnSpc>
                <a:spcPct val="110000"/>
              </a:lnSpc>
            </a:pPr>
            <a:r>
              <a:rPr lang="en-US" dirty="0"/>
              <a:t>Surgery </a:t>
            </a:r>
          </a:p>
          <a:p>
            <a:pPr>
              <a:lnSpc>
                <a:spcPct val="90000"/>
              </a:lnSpc>
            </a:pPr>
            <a:endParaRPr lang="en-US" sz="2200" dirty="0"/>
          </a:p>
        </p:txBody>
      </p:sp>
      <p:pic>
        <p:nvPicPr>
          <p:cNvPr id="4" name="Picture 3">
            <a:extLst>
              <a:ext uri="{FF2B5EF4-FFF2-40B4-BE49-F238E27FC236}">
                <a16:creationId xmlns:a16="http://schemas.microsoft.com/office/drawing/2014/main" id="{2B0EC200-C58C-4B8D-A6CE-82FD538B6496}"/>
              </a:ext>
            </a:extLst>
          </p:cNvPr>
          <p:cNvPicPr>
            <a:picLocks noChangeAspect="1"/>
          </p:cNvPicPr>
          <p:nvPr/>
        </p:nvPicPr>
        <p:blipFill>
          <a:blip r:embed="rId2"/>
          <a:stretch>
            <a:fillRect/>
          </a:stretch>
        </p:blipFill>
        <p:spPr>
          <a:xfrm>
            <a:off x="5298608" y="1598613"/>
            <a:ext cx="3383430" cy="3354387"/>
          </a:xfrm>
          <a:prstGeom prst="rect">
            <a:avLst/>
          </a:prstGeom>
          <a:noFill/>
        </p:spPr>
      </p:pic>
      <p:pic>
        <p:nvPicPr>
          <p:cNvPr id="7" name="Picture 6">
            <a:extLst>
              <a:ext uri="{FF2B5EF4-FFF2-40B4-BE49-F238E27FC236}">
                <a16:creationId xmlns:a16="http://schemas.microsoft.com/office/drawing/2014/main" id="{DDB8EE33-C63A-410E-3295-5A49C8238A66}"/>
              </a:ext>
            </a:extLst>
          </p:cNvPr>
          <p:cNvPicPr>
            <a:picLocks noChangeAspect="1"/>
          </p:cNvPicPr>
          <p:nvPr/>
        </p:nvPicPr>
        <p:blipFill>
          <a:blip r:embed="rId3"/>
          <a:stretch>
            <a:fillRect/>
          </a:stretch>
        </p:blipFill>
        <p:spPr>
          <a:xfrm>
            <a:off x="5615363" y="5133100"/>
            <a:ext cx="2948771" cy="383125"/>
          </a:xfrm>
          <a:prstGeom prst="rect">
            <a:avLst/>
          </a:prstGeom>
        </p:spPr>
      </p:pic>
    </p:spTree>
    <p:extLst>
      <p:ext uri="{BB962C8B-B14F-4D97-AF65-F5344CB8AC3E}">
        <p14:creationId xmlns:p14="http://schemas.microsoft.com/office/powerpoint/2010/main" val="37225978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B1A58C2-F454-305C-2AAC-F678868521A5}"/>
              </a:ext>
            </a:extLst>
          </p:cNvPr>
          <p:cNvPicPr>
            <a:picLocks noChangeAspect="1"/>
          </p:cNvPicPr>
          <p:nvPr/>
        </p:nvPicPr>
        <p:blipFill>
          <a:blip r:embed="rId2"/>
          <a:stretch>
            <a:fillRect/>
          </a:stretch>
        </p:blipFill>
        <p:spPr>
          <a:xfrm>
            <a:off x="198371" y="0"/>
            <a:ext cx="8747258" cy="6191646"/>
          </a:xfrm>
          <a:prstGeom prst="rect">
            <a:avLst/>
          </a:prstGeom>
        </p:spPr>
      </p:pic>
    </p:spTree>
    <p:extLst>
      <p:ext uri="{BB962C8B-B14F-4D97-AF65-F5344CB8AC3E}">
        <p14:creationId xmlns:p14="http://schemas.microsoft.com/office/powerpoint/2010/main" val="18400930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Poll Question 9	</a:t>
            </a:r>
          </a:p>
        </p:txBody>
      </p:sp>
      <p:sp>
        <p:nvSpPr>
          <p:cNvPr id="3" name="Content Placeholder 2"/>
          <p:cNvSpPr>
            <a:spLocks noGrp="1"/>
          </p:cNvSpPr>
          <p:nvPr>
            <p:ph sz="quarter" idx="1"/>
          </p:nvPr>
        </p:nvSpPr>
        <p:spPr>
          <a:xfrm>
            <a:off x="609600" y="1340708"/>
            <a:ext cx="6934200" cy="5013960"/>
          </a:xfrm>
        </p:spPr>
        <p:txBody>
          <a:bodyPr>
            <a:normAutofit/>
          </a:bodyPr>
          <a:lstStyle/>
          <a:p>
            <a:r>
              <a:rPr lang="en-US" dirty="0"/>
              <a:t>What best describes diabetes and </a:t>
            </a:r>
            <a:r>
              <a:rPr lang="en-US" dirty="0">
                <a:latin typeface="Calibri" panose="020F0502020204030204" pitchFamily="34" charset="0"/>
                <a:ea typeface="Calibri" panose="020F0502020204030204" pitchFamily="34" charset="0"/>
                <a:cs typeface="Calibri" panose="020F0502020204030204" pitchFamily="34" charset="0"/>
              </a:rPr>
              <a:t>Metabolic dysfunction–associated </a:t>
            </a:r>
            <a:r>
              <a:rPr lang="en-US" dirty="0" err="1">
                <a:latin typeface="Calibri" panose="020F0502020204030204" pitchFamily="34" charset="0"/>
                <a:ea typeface="Calibri" panose="020F0502020204030204" pitchFamily="34" charset="0"/>
                <a:cs typeface="Calibri" panose="020F0502020204030204" pitchFamily="34" charset="0"/>
              </a:rPr>
              <a:t>steatotic</a:t>
            </a:r>
            <a:r>
              <a:rPr lang="en-US" dirty="0">
                <a:latin typeface="Calibri" panose="020F0502020204030204" pitchFamily="34" charset="0"/>
                <a:ea typeface="Calibri" panose="020F0502020204030204" pitchFamily="34" charset="0"/>
                <a:cs typeface="Calibri" panose="020F0502020204030204" pitchFamily="34" charset="0"/>
              </a:rPr>
              <a:t> liver disease (MASLD)? </a:t>
            </a:r>
            <a:endParaRPr lang="en-US" dirty="0"/>
          </a:p>
          <a:p>
            <a:pPr marL="274320" lvl="1" indent="0">
              <a:buNone/>
            </a:pPr>
            <a:r>
              <a:rPr lang="en-US" sz="2800" dirty="0"/>
              <a:t>A. More than 60% of people with diabetes have MASLD.</a:t>
            </a:r>
          </a:p>
          <a:p>
            <a:pPr marL="274320" lvl="1" indent="0">
              <a:buNone/>
            </a:pPr>
            <a:r>
              <a:rPr lang="en-US" sz="2800" dirty="0"/>
              <a:t>B. MASLD likely to be found in individuals with type 2 diabetes and BMI &lt; 25</a:t>
            </a:r>
          </a:p>
          <a:p>
            <a:pPr marL="274320" lvl="1" indent="0">
              <a:buNone/>
            </a:pPr>
            <a:r>
              <a:rPr lang="en-US" sz="2800" dirty="0"/>
              <a:t>C. Children don’t exhibit MASLD.</a:t>
            </a:r>
          </a:p>
          <a:p>
            <a:pPr marL="274320" lvl="1" indent="0">
              <a:buNone/>
            </a:pPr>
            <a:r>
              <a:rPr lang="en-US" sz="2800" dirty="0"/>
              <a:t>D. Almost all people with diabetes have MASLD.</a:t>
            </a:r>
          </a:p>
        </p:txBody>
      </p:sp>
      <p:pic>
        <p:nvPicPr>
          <p:cNvPr id="4" name="Picture 3"/>
          <p:cNvPicPr>
            <a:picLocks noChangeAspect="1"/>
          </p:cNvPicPr>
          <p:nvPr/>
        </p:nvPicPr>
        <p:blipFill>
          <a:blip r:embed="rId2"/>
          <a:stretch>
            <a:fillRect/>
          </a:stretch>
        </p:blipFill>
        <p:spPr>
          <a:xfrm>
            <a:off x="7010400" y="3657600"/>
            <a:ext cx="1816765" cy="2517866"/>
          </a:xfrm>
          <a:prstGeom prst="rect">
            <a:avLst/>
          </a:prstGeom>
        </p:spPr>
      </p:pic>
      <p:sp>
        <p:nvSpPr>
          <p:cNvPr id="5" name="Oval 4">
            <a:extLst>
              <a:ext uri="{FF2B5EF4-FFF2-40B4-BE49-F238E27FC236}">
                <a16:creationId xmlns:a16="http://schemas.microsoft.com/office/drawing/2014/main" id="{2B84A2D3-FCB5-42CE-84A6-910220692C20}"/>
              </a:ext>
            </a:extLst>
          </p:cNvPr>
          <p:cNvSpPr/>
          <p:nvPr/>
        </p:nvSpPr>
        <p:spPr>
          <a:xfrm>
            <a:off x="457200" y="2677371"/>
            <a:ext cx="6934200" cy="1184694"/>
          </a:xfrm>
          <a:prstGeom prst="ellipse">
            <a:avLst/>
          </a:prstGeom>
          <a:no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Gill Sans MT"/>
              <a:ea typeface="+mn-ea"/>
              <a:cs typeface="+mn-cs"/>
            </a:endParaRPr>
          </a:p>
        </p:txBody>
      </p:sp>
    </p:spTree>
    <p:extLst>
      <p:ext uri="{BB962C8B-B14F-4D97-AF65-F5344CB8AC3E}">
        <p14:creationId xmlns:p14="http://schemas.microsoft.com/office/powerpoint/2010/main" val="19760206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80">
                                          <p:stCondLst>
                                            <p:cond delay="0"/>
                                          </p:stCondLst>
                                        </p:cTn>
                                        <p:tgtEl>
                                          <p:spTgt spid="5"/>
                                        </p:tgtEl>
                                      </p:cBhvr>
                                    </p:animEffect>
                                    <p:anim calcmode="lin" valueType="num">
                                      <p:cBhvr>
                                        <p:cTn id="8"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tgtEl>
                                      </p:cBhvr>
                                      <p:to x="100000" y="60000"/>
                                    </p:animScale>
                                    <p:animScale>
                                      <p:cBhvr>
                                        <p:cTn id="14" dur="166" decel="50000">
                                          <p:stCondLst>
                                            <p:cond delay="676"/>
                                          </p:stCondLst>
                                        </p:cTn>
                                        <p:tgtEl>
                                          <p:spTgt spid="5"/>
                                        </p:tgtEl>
                                      </p:cBhvr>
                                      <p:to x="100000" y="100000"/>
                                    </p:animScale>
                                    <p:animScale>
                                      <p:cBhvr>
                                        <p:cTn id="15" dur="26">
                                          <p:stCondLst>
                                            <p:cond delay="1312"/>
                                          </p:stCondLst>
                                        </p:cTn>
                                        <p:tgtEl>
                                          <p:spTgt spid="5"/>
                                        </p:tgtEl>
                                      </p:cBhvr>
                                      <p:to x="100000" y="80000"/>
                                    </p:animScale>
                                    <p:animScale>
                                      <p:cBhvr>
                                        <p:cTn id="16" dur="166" decel="50000">
                                          <p:stCondLst>
                                            <p:cond delay="1338"/>
                                          </p:stCondLst>
                                        </p:cTn>
                                        <p:tgtEl>
                                          <p:spTgt spid="5"/>
                                        </p:tgtEl>
                                      </p:cBhvr>
                                      <p:to x="100000" y="100000"/>
                                    </p:animScale>
                                    <p:animScale>
                                      <p:cBhvr>
                                        <p:cTn id="17" dur="26">
                                          <p:stCondLst>
                                            <p:cond delay="1642"/>
                                          </p:stCondLst>
                                        </p:cTn>
                                        <p:tgtEl>
                                          <p:spTgt spid="5"/>
                                        </p:tgtEl>
                                      </p:cBhvr>
                                      <p:to x="100000" y="90000"/>
                                    </p:animScale>
                                    <p:animScale>
                                      <p:cBhvr>
                                        <p:cTn id="18" dur="166" decel="50000">
                                          <p:stCondLst>
                                            <p:cond delay="1668"/>
                                          </p:stCondLst>
                                        </p:cTn>
                                        <p:tgtEl>
                                          <p:spTgt spid="5"/>
                                        </p:tgtEl>
                                      </p:cBhvr>
                                      <p:to x="100000" y="100000"/>
                                    </p:animScale>
                                    <p:animScale>
                                      <p:cBhvr>
                                        <p:cTn id="19" dur="26">
                                          <p:stCondLst>
                                            <p:cond delay="1808"/>
                                          </p:stCondLst>
                                        </p:cTn>
                                        <p:tgtEl>
                                          <p:spTgt spid="5"/>
                                        </p:tgtEl>
                                      </p:cBhvr>
                                      <p:to x="100000" y="95000"/>
                                    </p:animScale>
                                    <p:animScale>
                                      <p:cBhvr>
                                        <p:cTn id="20" dur="166" decel="50000">
                                          <p:stCondLst>
                                            <p:cond delay="1834"/>
                                          </p:stCondLst>
                                        </p:cTn>
                                        <p:tgtEl>
                                          <p:spTgt spid="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C56A40-A2DD-14D8-67C6-D6039ED4194B}"/>
              </a:ext>
            </a:extLst>
          </p:cNvPr>
          <p:cNvSpPr>
            <a:spLocks noGrp="1"/>
          </p:cNvSpPr>
          <p:nvPr>
            <p:ph type="title"/>
          </p:nvPr>
        </p:nvSpPr>
        <p:spPr>
          <a:xfrm>
            <a:off x="533400" y="202350"/>
            <a:ext cx="8229600" cy="963006"/>
          </a:xfrm>
        </p:spPr>
        <p:txBody>
          <a:bodyPr>
            <a:normAutofit/>
          </a:bodyPr>
          <a:lstStyle/>
          <a:p>
            <a:r>
              <a:rPr lang="en-US" dirty="0"/>
              <a:t>MASH &amp; Steatohepatitis</a:t>
            </a:r>
          </a:p>
        </p:txBody>
      </p:sp>
      <p:sp>
        <p:nvSpPr>
          <p:cNvPr id="3" name="Content Placeholder 2">
            <a:extLst>
              <a:ext uri="{FF2B5EF4-FFF2-40B4-BE49-F238E27FC236}">
                <a16:creationId xmlns:a16="http://schemas.microsoft.com/office/drawing/2014/main" id="{E49DEA41-AC74-B3D0-940F-FA9C492E1DBA}"/>
              </a:ext>
            </a:extLst>
          </p:cNvPr>
          <p:cNvSpPr>
            <a:spLocks noGrp="1"/>
          </p:cNvSpPr>
          <p:nvPr>
            <p:ph sz="quarter" idx="1"/>
          </p:nvPr>
        </p:nvSpPr>
        <p:spPr>
          <a:xfrm>
            <a:off x="452887" y="1165356"/>
            <a:ext cx="5147813" cy="4930644"/>
          </a:xfrm>
        </p:spPr>
        <p:txBody>
          <a:bodyPr>
            <a:noAutofit/>
          </a:bodyPr>
          <a:lstStyle/>
          <a:p>
            <a:pPr marL="274320" lvl="1" indent="0">
              <a:buNone/>
            </a:pPr>
            <a:r>
              <a:rPr lang="en-US" sz="2800" dirty="0">
                <a:solidFill>
                  <a:srgbClr val="383636"/>
                </a:solidFill>
                <a:ea typeface="Calibri" panose="020F0502020204030204" pitchFamily="34" charset="0"/>
                <a:cs typeface="Calibri" panose="020F0502020204030204" pitchFamily="34" charset="0"/>
              </a:rPr>
              <a:t>Adults with type 2 diabetes</a:t>
            </a:r>
            <a:r>
              <a:rPr lang="en-US" sz="2000" dirty="0">
                <a:solidFill>
                  <a:srgbClr val="383636"/>
                </a:solidFill>
                <a:ea typeface="Calibri" panose="020F0502020204030204" pitchFamily="34" charset="0"/>
                <a:cs typeface="Calibri" panose="020F0502020204030204" pitchFamily="34" charset="0"/>
              </a:rPr>
              <a:t>.</a:t>
            </a:r>
            <a:endParaRPr lang="en-US" sz="2000" dirty="0">
              <a:ea typeface="Calibri" panose="020F0502020204030204" pitchFamily="34" charset="0"/>
              <a:cs typeface="Calibri" panose="020F0502020204030204" pitchFamily="34" charset="0"/>
            </a:endParaRPr>
          </a:p>
          <a:p>
            <a:pPr lvl="1"/>
            <a:r>
              <a:rPr lang="en-US" sz="2400" dirty="0">
                <a:solidFill>
                  <a:srgbClr val="383636"/>
                </a:solidFill>
                <a:ea typeface="Calibri" panose="020F0502020204030204" pitchFamily="34" charset="0"/>
                <a:cs typeface="Calibri" panose="020F0502020204030204" pitchFamily="34" charset="0"/>
              </a:rPr>
              <a:t>&gt;70% have MASLD</a:t>
            </a:r>
          </a:p>
          <a:p>
            <a:pPr lvl="2"/>
            <a:r>
              <a:rPr lang="en-US" sz="2400" dirty="0">
                <a:solidFill>
                  <a:srgbClr val="383636"/>
                </a:solidFill>
                <a:ea typeface="Calibri" panose="020F0502020204030204" pitchFamily="34" charset="0"/>
                <a:cs typeface="Calibri" panose="020F0502020204030204" pitchFamily="34" charset="0"/>
              </a:rPr>
              <a:t>Of those 50% have MASH*</a:t>
            </a:r>
          </a:p>
          <a:p>
            <a:pPr lvl="2"/>
            <a:r>
              <a:rPr lang="en-US" sz="2400" dirty="0">
                <a:solidFill>
                  <a:srgbClr val="383636"/>
                </a:solidFill>
                <a:ea typeface="Calibri" panose="020F0502020204030204" pitchFamily="34" charset="0"/>
                <a:cs typeface="Calibri" panose="020F0502020204030204" pitchFamily="34" charset="0"/>
              </a:rPr>
              <a:t>12-20% have fibrosis</a:t>
            </a:r>
          </a:p>
          <a:p>
            <a:pPr lvl="1"/>
            <a:r>
              <a:rPr lang="en-US" sz="2800" dirty="0">
                <a:solidFill>
                  <a:srgbClr val="383636"/>
                </a:solidFill>
                <a:ea typeface="Calibri" panose="020F0502020204030204" pitchFamily="34" charset="0"/>
                <a:cs typeface="Calibri" panose="020F0502020204030204" pitchFamily="34" charset="0"/>
              </a:rPr>
              <a:t>Adults with type 1</a:t>
            </a:r>
          </a:p>
          <a:p>
            <a:pPr lvl="2"/>
            <a:r>
              <a:rPr lang="en-US" sz="2400" dirty="0">
                <a:solidFill>
                  <a:srgbClr val="383636"/>
                </a:solidFill>
                <a:ea typeface="Calibri" panose="020F0502020204030204" pitchFamily="34" charset="0"/>
                <a:cs typeface="Calibri" panose="020F0502020204030204" pitchFamily="34" charset="0"/>
              </a:rPr>
              <a:t>20% have MASLD   </a:t>
            </a:r>
          </a:p>
          <a:p>
            <a:r>
              <a:rPr lang="en-US" sz="2800" b="1" dirty="0">
                <a:solidFill>
                  <a:srgbClr val="000000"/>
                </a:solidFill>
                <a:latin typeface="Calibri" panose="020F0502020204030204" pitchFamily="34" charset="0"/>
                <a:ea typeface="Calibri" panose="020F0502020204030204" pitchFamily="34" charset="0"/>
                <a:cs typeface="Calibri" panose="020F0502020204030204" pitchFamily="34" charset="0"/>
              </a:rPr>
              <a:t>Associated with :</a:t>
            </a:r>
          </a:p>
          <a:p>
            <a:pPr marL="257180" indent="-257180">
              <a:buFontTx/>
              <a:buChar char="-"/>
            </a:pPr>
            <a:r>
              <a:rPr lang="en-US" sz="2400" dirty="0">
                <a:solidFill>
                  <a:srgbClr val="000000"/>
                </a:solidFill>
                <a:latin typeface="Calibri" panose="020F0502020204030204" pitchFamily="34" charset="0"/>
                <a:ea typeface="Calibri" panose="020F0502020204030204" pitchFamily="34" charset="0"/>
                <a:cs typeface="Calibri" panose="020F0502020204030204" pitchFamily="34" charset="0"/>
              </a:rPr>
              <a:t>Increased BMI (30+)</a:t>
            </a:r>
          </a:p>
          <a:p>
            <a:pPr marL="257180" indent="-257180">
              <a:buFontTx/>
              <a:buChar char="-"/>
            </a:pPr>
            <a:r>
              <a:rPr lang="en-US" sz="2400" dirty="0">
                <a:solidFill>
                  <a:srgbClr val="000000"/>
                </a:solidFill>
                <a:latin typeface="Calibri" panose="020F0502020204030204" pitchFamily="34" charset="0"/>
                <a:ea typeface="Calibri" panose="020F0502020204030204" pitchFamily="34" charset="0"/>
                <a:cs typeface="Calibri" panose="020F0502020204030204" pitchFamily="34" charset="0"/>
              </a:rPr>
              <a:t>Cardiometabolic risk factors</a:t>
            </a:r>
          </a:p>
          <a:p>
            <a:pPr marL="257180" indent="-257180">
              <a:buFontTx/>
              <a:buChar char="-"/>
            </a:pPr>
            <a:r>
              <a:rPr lang="en-US" sz="2400" dirty="0">
                <a:solidFill>
                  <a:srgbClr val="000000"/>
                </a:solidFill>
                <a:latin typeface="Calibri" panose="020F0502020204030204" pitchFamily="34" charset="0"/>
                <a:ea typeface="Calibri" panose="020F0502020204030204" pitchFamily="34" charset="0"/>
                <a:cs typeface="Calibri" panose="020F0502020204030204" pitchFamily="34" charset="0"/>
              </a:rPr>
              <a:t>Over 50 </a:t>
            </a:r>
            <a:r>
              <a:rPr lang="en-US" sz="2400" dirty="0" err="1">
                <a:solidFill>
                  <a:srgbClr val="000000"/>
                </a:solidFill>
                <a:latin typeface="Calibri" panose="020F0502020204030204" pitchFamily="34" charset="0"/>
                <a:ea typeface="Calibri" panose="020F0502020204030204" pitchFamily="34" charset="0"/>
                <a:cs typeface="Calibri" panose="020F0502020204030204" pitchFamily="34" charset="0"/>
              </a:rPr>
              <a:t>yrs</a:t>
            </a:r>
            <a:endParaRPr lang="en-US" sz="2400" dirty="0">
              <a:solidFill>
                <a:srgbClr val="000000"/>
              </a:solidFill>
              <a:latin typeface="Calibri" panose="020F0502020204030204" pitchFamily="34" charset="0"/>
              <a:ea typeface="Calibri" panose="020F0502020204030204" pitchFamily="34" charset="0"/>
              <a:cs typeface="Calibri" panose="020F0502020204030204" pitchFamily="34" charset="0"/>
            </a:endParaRPr>
          </a:p>
          <a:p>
            <a:pPr marL="257180" indent="-257180">
              <a:buFontTx/>
              <a:buChar char="-"/>
            </a:pPr>
            <a:r>
              <a:rPr lang="en-US" sz="2400" dirty="0">
                <a:solidFill>
                  <a:srgbClr val="000000"/>
                </a:solidFill>
                <a:latin typeface="Calibri" panose="020F0502020204030204" pitchFamily="34" charset="0"/>
                <a:ea typeface="Calibri" panose="020F0502020204030204" pitchFamily="34" charset="0"/>
                <a:cs typeface="Calibri" panose="020F0502020204030204" pitchFamily="34" charset="0"/>
              </a:rPr>
              <a:t>*ALT &amp; AST 30 units/L +</a:t>
            </a:r>
          </a:p>
          <a:p>
            <a:pPr marL="257180" indent="-257180">
              <a:buFontTx/>
              <a:buChar char="-"/>
            </a:pPr>
            <a:endParaRPr lang="en-US" sz="2400" dirty="0">
              <a:solidFill>
                <a:srgbClr val="000000"/>
              </a:solidFill>
              <a:latin typeface="Calibri" panose="020F0502020204030204" pitchFamily="34" charset="0"/>
              <a:ea typeface="Calibri" panose="020F0502020204030204" pitchFamily="34" charset="0"/>
              <a:cs typeface="Calibri" panose="020F0502020204030204" pitchFamily="34" charset="0"/>
            </a:endParaRPr>
          </a:p>
        </p:txBody>
      </p:sp>
      <p:sp>
        <p:nvSpPr>
          <p:cNvPr id="8" name="TextBox 7">
            <a:extLst>
              <a:ext uri="{FF2B5EF4-FFF2-40B4-BE49-F238E27FC236}">
                <a16:creationId xmlns:a16="http://schemas.microsoft.com/office/drawing/2014/main" id="{B2F270E2-9C00-6F6C-D670-47959785CFDA}"/>
              </a:ext>
            </a:extLst>
          </p:cNvPr>
          <p:cNvSpPr txBox="1"/>
          <p:nvPr/>
        </p:nvSpPr>
        <p:spPr>
          <a:xfrm>
            <a:off x="5600700" y="3543304"/>
            <a:ext cx="2057400" cy="369204"/>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799" b="0" i="0" u="none" strike="noStrike" kern="1200" cap="none" spc="0" normalizeH="0" baseline="0" noProof="0" dirty="0">
                <a:ln>
                  <a:noFill/>
                </a:ln>
                <a:solidFill>
                  <a:prstClr val="black"/>
                </a:solidFill>
                <a:effectLst/>
                <a:uLnTx/>
                <a:uFillTx/>
                <a:latin typeface="Times New Roman" pitchFamily="18" charset="0"/>
                <a:ea typeface="+mn-ea"/>
                <a:cs typeface="+mn-cs"/>
              </a:rPr>
              <a:t> </a:t>
            </a:r>
          </a:p>
        </p:txBody>
      </p:sp>
      <p:pic>
        <p:nvPicPr>
          <p:cNvPr id="5" name="Picture 4" descr="Healthcare technician reading CT scan">
            <a:extLst>
              <a:ext uri="{FF2B5EF4-FFF2-40B4-BE49-F238E27FC236}">
                <a16:creationId xmlns:a16="http://schemas.microsoft.com/office/drawing/2014/main" id="{5D5D6E57-5E90-EA84-3AF1-4D3D8F29A23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214775" y="1414361"/>
            <a:ext cx="2696111" cy="1797060"/>
          </a:xfrm>
          <a:prstGeom prst="rect">
            <a:avLst/>
          </a:prstGeom>
        </p:spPr>
      </p:pic>
      <p:sp>
        <p:nvSpPr>
          <p:cNvPr id="10" name="TextBox 9">
            <a:extLst>
              <a:ext uri="{FF2B5EF4-FFF2-40B4-BE49-F238E27FC236}">
                <a16:creationId xmlns:a16="http://schemas.microsoft.com/office/drawing/2014/main" id="{8A4D5029-7127-1751-441D-F1FB987DCDE5}"/>
              </a:ext>
            </a:extLst>
          </p:cNvPr>
          <p:cNvSpPr txBox="1"/>
          <p:nvPr/>
        </p:nvSpPr>
        <p:spPr>
          <a:xfrm>
            <a:off x="1752600" y="1538686"/>
            <a:ext cx="7315200" cy="461665"/>
          </a:xfrm>
          <a:prstGeom prst="rect">
            <a:avLst/>
          </a:prstGeom>
          <a:noFill/>
        </p:spPr>
        <p:txBody>
          <a:bodyPr wrap="square">
            <a:spAutoFit/>
          </a:bodyPr>
          <a:lstStyle/>
          <a:p>
            <a:pPr marL="3657600" marR="0" lvl="8"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endParaRPr kumimoji="0" lang="en-US" sz="800" b="0" i="0" u="none" strike="noStrike" kern="1200" cap="none" spc="0" normalizeH="0" baseline="0" noProof="0" dirty="0">
              <a:ln>
                <a:noFill/>
              </a:ln>
              <a:solidFill>
                <a:srgbClr val="383636"/>
              </a:solidFill>
              <a:effectLst/>
              <a:uLnTx/>
              <a:uFillTx/>
              <a:latin typeface="Times New Roman" pitchFamily="18" charset="0"/>
              <a:ea typeface="Calibri" panose="020F0502020204030204" pitchFamily="34" charset="0"/>
              <a:cs typeface="Calibri" panose="020F0502020204030204" pitchFamily="34" charset="0"/>
            </a:endParaRPr>
          </a:p>
        </p:txBody>
      </p:sp>
      <p:sp>
        <p:nvSpPr>
          <p:cNvPr id="14" name="TextBox 13">
            <a:extLst>
              <a:ext uri="{FF2B5EF4-FFF2-40B4-BE49-F238E27FC236}">
                <a16:creationId xmlns:a16="http://schemas.microsoft.com/office/drawing/2014/main" id="{AAC88B66-38E2-49B9-D5DD-29E835454D2D}"/>
              </a:ext>
            </a:extLst>
          </p:cNvPr>
          <p:cNvSpPr txBox="1"/>
          <p:nvPr/>
        </p:nvSpPr>
        <p:spPr>
          <a:xfrm>
            <a:off x="5334000" y="3270679"/>
            <a:ext cx="3048000" cy="1569660"/>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*ALT &amp; AST</a:t>
            </a:r>
            <a:b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b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(Eval if more if 30+ for 6 </a:t>
            </a:r>
            <a:r>
              <a:rPr kumimoji="0" lang="en-US" sz="24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mo’s</a:t>
            </a: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 ADA)</a:t>
            </a:r>
            <a:b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br>
            <a:endParaRPr kumimoji="0" lang="en-US" sz="2400" b="0" i="0" u="none" strike="noStrike" kern="120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endParaRPr>
          </a:p>
        </p:txBody>
      </p:sp>
      <p:pic>
        <p:nvPicPr>
          <p:cNvPr id="16" name="Picture 15">
            <a:extLst>
              <a:ext uri="{FF2B5EF4-FFF2-40B4-BE49-F238E27FC236}">
                <a16:creationId xmlns:a16="http://schemas.microsoft.com/office/drawing/2014/main" id="{61F3A41C-82F2-7CCA-EBCF-110D81D348C2}"/>
              </a:ext>
            </a:extLst>
          </p:cNvPr>
          <p:cNvPicPr>
            <a:picLocks noChangeAspect="1"/>
          </p:cNvPicPr>
          <p:nvPr/>
        </p:nvPicPr>
        <p:blipFill>
          <a:blip r:embed="rId3"/>
          <a:stretch>
            <a:fillRect/>
          </a:stretch>
        </p:blipFill>
        <p:spPr>
          <a:xfrm>
            <a:off x="532521" y="6173853"/>
            <a:ext cx="3582281" cy="527681"/>
          </a:xfrm>
          <a:prstGeom prst="rect">
            <a:avLst/>
          </a:prstGeom>
        </p:spPr>
      </p:pic>
      <p:pic>
        <p:nvPicPr>
          <p:cNvPr id="4" name="Picture 3">
            <a:extLst>
              <a:ext uri="{FF2B5EF4-FFF2-40B4-BE49-F238E27FC236}">
                <a16:creationId xmlns:a16="http://schemas.microsoft.com/office/drawing/2014/main" id="{34067B61-27DB-7BA5-651B-C0B2636A1A04}"/>
              </a:ext>
            </a:extLst>
          </p:cNvPr>
          <p:cNvPicPr>
            <a:picLocks noChangeAspect="1"/>
          </p:cNvPicPr>
          <p:nvPr/>
        </p:nvPicPr>
        <p:blipFill>
          <a:blip r:embed="rId4"/>
          <a:stretch>
            <a:fillRect/>
          </a:stretch>
        </p:blipFill>
        <p:spPr>
          <a:xfrm>
            <a:off x="452887" y="6249110"/>
            <a:ext cx="4076724" cy="452424"/>
          </a:xfrm>
          <a:prstGeom prst="rect">
            <a:avLst/>
          </a:prstGeom>
        </p:spPr>
      </p:pic>
    </p:spTree>
    <p:extLst>
      <p:ext uri="{BB962C8B-B14F-4D97-AF65-F5344CB8AC3E}">
        <p14:creationId xmlns:p14="http://schemas.microsoft.com/office/powerpoint/2010/main" val="11096766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092E47-2DCF-4F1A-BCDE-D5DFCC9CB417}"/>
              </a:ext>
            </a:extLst>
          </p:cNvPr>
          <p:cNvSpPr>
            <a:spLocks noGrp="1"/>
          </p:cNvSpPr>
          <p:nvPr>
            <p:ph type="title"/>
          </p:nvPr>
        </p:nvSpPr>
        <p:spPr/>
        <p:txBody>
          <a:bodyPr>
            <a:normAutofit fontScale="90000"/>
          </a:bodyPr>
          <a:lstStyle/>
          <a:p>
            <a:r>
              <a:rPr lang="en-US" dirty="0"/>
              <a:t>Metabolic Associated Steatohepatitis</a:t>
            </a:r>
          </a:p>
        </p:txBody>
      </p:sp>
      <p:pic>
        <p:nvPicPr>
          <p:cNvPr id="5" name="Content Placeholder 4" descr="Stethoscope on white background">
            <a:extLst>
              <a:ext uri="{FF2B5EF4-FFF2-40B4-BE49-F238E27FC236}">
                <a16:creationId xmlns:a16="http://schemas.microsoft.com/office/drawing/2014/main" id="{6FD52F8D-163B-4B3D-880B-734272B9A23A}"/>
              </a:ext>
            </a:extLst>
          </p:cNvPr>
          <p:cNvPicPr>
            <a:picLocks noGrp="1" noChangeAspect="1"/>
          </p:cNvPicPr>
          <p:nvPr>
            <p:ph sz="quarter" idx="1"/>
          </p:nvPr>
        </p:nvPicPr>
        <p:blipFill>
          <a:blip r:embed="rId2" cstate="print">
            <a:extLst>
              <a:ext uri="{28A0092B-C50C-407E-A947-70E740481C1C}">
                <a14:useLocalDpi xmlns:a14="http://schemas.microsoft.com/office/drawing/2010/main" val="0"/>
              </a:ext>
            </a:extLst>
          </a:blip>
          <a:stretch>
            <a:fillRect/>
          </a:stretch>
        </p:blipFill>
        <p:spPr>
          <a:xfrm>
            <a:off x="5188643" y="2118954"/>
            <a:ext cx="3726757" cy="2926624"/>
          </a:xfrm>
        </p:spPr>
      </p:pic>
      <p:sp>
        <p:nvSpPr>
          <p:cNvPr id="6" name="TextBox 5">
            <a:extLst>
              <a:ext uri="{FF2B5EF4-FFF2-40B4-BE49-F238E27FC236}">
                <a16:creationId xmlns:a16="http://schemas.microsoft.com/office/drawing/2014/main" id="{9D4FB1F3-7E32-4866-AF5B-1EAD378FE199}"/>
              </a:ext>
            </a:extLst>
          </p:cNvPr>
          <p:cNvSpPr txBox="1"/>
          <p:nvPr/>
        </p:nvSpPr>
        <p:spPr>
          <a:xfrm>
            <a:off x="466165" y="1230419"/>
            <a:ext cx="8220635" cy="461665"/>
          </a:xfrm>
          <a:prstGeom prst="rect">
            <a:avLst/>
          </a:prstGeom>
          <a:solidFill>
            <a:srgbClr val="CCECFF"/>
          </a:solidFill>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MASH is when fat reaches 5% of the liver's weight</a:t>
            </a:r>
          </a:p>
        </p:txBody>
      </p:sp>
      <p:sp>
        <p:nvSpPr>
          <p:cNvPr id="7" name="TextBox 6">
            <a:extLst>
              <a:ext uri="{FF2B5EF4-FFF2-40B4-BE49-F238E27FC236}">
                <a16:creationId xmlns:a16="http://schemas.microsoft.com/office/drawing/2014/main" id="{F291EB04-B8A5-1C52-074D-6890680E6465}"/>
              </a:ext>
            </a:extLst>
          </p:cNvPr>
          <p:cNvSpPr txBox="1"/>
          <p:nvPr/>
        </p:nvSpPr>
        <p:spPr>
          <a:xfrm>
            <a:off x="466165" y="1692084"/>
            <a:ext cx="4572000" cy="4154984"/>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383636"/>
                </a:solidFill>
                <a:effectLst/>
                <a:uLnTx/>
                <a:uFillTx/>
                <a:latin typeface="Calibri" panose="020F0502020204030204" pitchFamily="34" charset="0"/>
                <a:ea typeface="Calibri" panose="020F0502020204030204" pitchFamily="34" charset="0"/>
                <a:cs typeface="Calibri" panose="020F0502020204030204" pitchFamily="34" charset="0"/>
              </a:rPr>
              <a:t>Without consumption of significant amounts of alcohol defined as:</a:t>
            </a:r>
          </a:p>
          <a:p>
            <a:pPr marL="342900" marR="0" lvl="0" indent="-3429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383636"/>
                </a:solidFill>
                <a:effectLst/>
                <a:uLnTx/>
                <a:uFillTx/>
                <a:latin typeface="Calibri" panose="020F0502020204030204" pitchFamily="34" charset="0"/>
                <a:ea typeface="Calibri" panose="020F0502020204030204" pitchFamily="34" charset="0"/>
                <a:cs typeface="Calibri" panose="020F0502020204030204" pitchFamily="34" charset="0"/>
              </a:rPr>
              <a:t>Ingestion of less than 21 standard drinks per week in men and </a:t>
            </a:r>
          </a:p>
          <a:p>
            <a:pPr marL="342900" marR="0" lvl="0" indent="-3429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383636"/>
                </a:solidFill>
                <a:effectLst/>
                <a:uLnTx/>
                <a:uFillTx/>
                <a:latin typeface="Calibri" panose="020F0502020204030204" pitchFamily="34" charset="0"/>
                <a:ea typeface="Calibri" panose="020F0502020204030204" pitchFamily="34" charset="0"/>
                <a:cs typeface="Calibri" panose="020F0502020204030204" pitchFamily="34" charset="0"/>
              </a:rPr>
              <a:t>Less than 14 standard drinks per week in women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383636"/>
                </a:solidFill>
                <a:effectLst/>
                <a:uLnTx/>
                <a:uFillTx/>
                <a:latin typeface="Calibri" panose="020F0502020204030204" pitchFamily="34" charset="0"/>
                <a:ea typeface="Calibri" panose="020F0502020204030204" pitchFamily="34" charset="0"/>
                <a:cs typeface="Calibri" panose="020F0502020204030204" pitchFamily="34" charset="0"/>
              </a:rPr>
              <a:t>over a 2-year period preceding evaluation) or the presence of other secondary causes of Steatosis disease.</a:t>
            </a:r>
            <a:endPar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8" name="TextBox 7">
            <a:extLst>
              <a:ext uri="{FF2B5EF4-FFF2-40B4-BE49-F238E27FC236}">
                <a16:creationId xmlns:a16="http://schemas.microsoft.com/office/drawing/2014/main" id="{DC6ADB2C-544F-1166-6B85-308C5054A618}"/>
              </a:ext>
            </a:extLst>
          </p:cNvPr>
          <p:cNvSpPr txBox="1"/>
          <p:nvPr/>
        </p:nvSpPr>
        <p:spPr>
          <a:xfrm>
            <a:off x="5299494" y="3845249"/>
            <a:ext cx="3581400" cy="1200329"/>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9FB8CD">
                    <a:lumMod val="50000"/>
                  </a:srgbClr>
                </a:solidFill>
                <a:effectLst/>
                <a:uLnTx/>
                <a:uFillTx/>
                <a:latin typeface="Calibri" panose="020F0502020204030204" pitchFamily="34" charset="0"/>
                <a:ea typeface="Calibri" panose="020F0502020204030204" pitchFamily="34" charset="0"/>
                <a:cs typeface="Calibri" panose="020F0502020204030204" pitchFamily="34" charset="0"/>
              </a:rPr>
              <a:t>Metabolic dysfunction–associated </a:t>
            </a:r>
            <a:r>
              <a:rPr kumimoji="0" lang="en-US" sz="2400" b="0" i="0" u="none" strike="noStrike" kern="1200" cap="none" spc="0" normalizeH="0" baseline="0" noProof="0" dirty="0" err="1">
                <a:ln>
                  <a:noFill/>
                </a:ln>
                <a:solidFill>
                  <a:srgbClr val="9FB8CD">
                    <a:lumMod val="50000"/>
                  </a:srgbClr>
                </a:solidFill>
                <a:effectLst/>
                <a:uLnTx/>
                <a:uFillTx/>
                <a:latin typeface="Calibri" panose="020F0502020204030204" pitchFamily="34" charset="0"/>
                <a:ea typeface="Calibri" panose="020F0502020204030204" pitchFamily="34" charset="0"/>
                <a:cs typeface="Calibri" panose="020F0502020204030204" pitchFamily="34" charset="0"/>
              </a:rPr>
              <a:t>steatotic</a:t>
            </a:r>
            <a:r>
              <a:rPr kumimoji="0" lang="en-US" sz="2400" b="0" i="0" u="none" strike="noStrike" kern="1200" cap="none" spc="0" normalizeH="0" baseline="0" noProof="0" dirty="0">
                <a:ln>
                  <a:noFill/>
                </a:ln>
                <a:solidFill>
                  <a:srgbClr val="9FB8CD">
                    <a:lumMod val="50000"/>
                  </a:srgbClr>
                </a:solidFill>
                <a:effectLst/>
                <a:uLnTx/>
                <a:uFillTx/>
                <a:latin typeface="Calibri" panose="020F0502020204030204" pitchFamily="34" charset="0"/>
                <a:ea typeface="Calibri" panose="020F0502020204030204" pitchFamily="34" charset="0"/>
                <a:cs typeface="Calibri" panose="020F0502020204030204" pitchFamily="34" charset="0"/>
              </a:rPr>
              <a:t> liver disease (MASLD)</a:t>
            </a:r>
          </a:p>
        </p:txBody>
      </p:sp>
      <p:pic>
        <p:nvPicPr>
          <p:cNvPr id="4" name="Picture 3">
            <a:extLst>
              <a:ext uri="{FF2B5EF4-FFF2-40B4-BE49-F238E27FC236}">
                <a16:creationId xmlns:a16="http://schemas.microsoft.com/office/drawing/2014/main" id="{D4C5A1C3-A0D9-0A08-27DA-0377F7B6DD4A}"/>
              </a:ext>
            </a:extLst>
          </p:cNvPr>
          <p:cNvPicPr>
            <a:picLocks noChangeAspect="1"/>
          </p:cNvPicPr>
          <p:nvPr/>
        </p:nvPicPr>
        <p:blipFill>
          <a:blip r:embed="rId3"/>
          <a:stretch>
            <a:fillRect/>
          </a:stretch>
        </p:blipFill>
        <p:spPr>
          <a:xfrm>
            <a:off x="532521" y="6173853"/>
            <a:ext cx="3582281" cy="527681"/>
          </a:xfrm>
          <a:prstGeom prst="rect">
            <a:avLst/>
          </a:prstGeom>
        </p:spPr>
      </p:pic>
      <p:pic>
        <p:nvPicPr>
          <p:cNvPr id="3" name="Picture 2">
            <a:extLst>
              <a:ext uri="{FF2B5EF4-FFF2-40B4-BE49-F238E27FC236}">
                <a16:creationId xmlns:a16="http://schemas.microsoft.com/office/drawing/2014/main" id="{E724520E-7168-F907-7F59-23FC4E826587}"/>
              </a:ext>
            </a:extLst>
          </p:cNvPr>
          <p:cNvPicPr>
            <a:picLocks noChangeAspect="1"/>
          </p:cNvPicPr>
          <p:nvPr/>
        </p:nvPicPr>
        <p:blipFill>
          <a:blip r:embed="rId4"/>
          <a:stretch>
            <a:fillRect/>
          </a:stretch>
        </p:blipFill>
        <p:spPr>
          <a:xfrm>
            <a:off x="457200" y="6211481"/>
            <a:ext cx="4076724" cy="452424"/>
          </a:xfrm>
          <a:prstGeom prst="rect">
            <a:avLst/>
          </a:prstGeom>
        </p:spPr>
      </p:pic>
    </p:spTree>
    <p:extLst>
      <p:ext uri="{BB962C8B-B14F-4D97-AF65-F5344CB8AC3E}">
        <p14:creationId xmlns:p14="http://schemas.microsoft.com/office/powerpoint/2010/main" val="38328619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28600"/>
            <a:ext cx="7886700" cy="990600"/>
          </a:xfrm>
        </p:spPr>
        <p:txBody>
          <a:bodyPr>
            <a:normAutofit fontScale="90000"/>
          </a:bodyPr>
          <a:lstStyle/>
          <a:p>
            <a:r>
              <a:rPr lang="en-US" dirty="0"/>
              <a:t>Natural History of MASLD to MASH</a:t>
            </a:r>
          </a:p>
        </p:txBody>
      </p:sp>
      <p:pic>
        <p:nvPicPr>
          <p:cNvPr id="13314" name="Picture 2"/>
          <p:cNvPicPr>
            <a:picLocks noChangeAspect="1" noChangeArrowheads="1"/>
          </p:cNvPicPr>
          <p:nvPr>
            <p:custDataLst>
              <p:tags r:id="rId2"/>
            </p:custDataLst>
          </p:nvPr>
        </p:nvPicPr>
        <p:blipFill>
          <a:blip r:embed="rId5">
            <a:extLst>
              <a:ext uri="{28A0092B-C50C-407E-A947-70E740481C1C}">
                <a14:useLocalDpi xmlns:a14="http://schemas.microsoft.com/office/drawing/2010/main" val="0"/>
              </a:ext>
            </a:extLst>
          </a:blip>
          <a:srcRect/>
          <a:stretch>
            <a:fillRect/>
          </a:stretch>
        </p:blipFill>
        <p:spPr bwMode="auto">
          <a:xfrm>
            <a:off x="609600" y="1437239"/>
            <a:ext cx="4674079" cy="30965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4">
            <a:extLst>
              <a:ext uri="{FF2B5EF4-FFF2-40B4-BE49-F238E27FC236}">
                <a16:creationId xmlns:a16="http://schemas.microsoft.com/office/drawing/2014/main" id="{11D05F3D-857C-4C1A-A329-1BC6803F645D}"/>
              </a:ext>
            </a:extLst>
          </p:cNvPr>
          <p:cNvPicPr>
            <a:picLocks noChangeAspect="1"/>
          </p:cNvPicPr>
          <p:nvPr/>
        </p:nvPicPr>
        <p:blipFill>
          <a:blip r:embed="rId6"/>
          <a:stretch>
            <a:fillRect/>
          </a:stretch>
        </p:blipFill>
        <p:spPr>
          <a:xfrm>
            <a:off x="5440864" y="1443335"/>
            <a:ext cx="3378495" cy="4724400"/>
          </a:xfrm>
          <a:prstGeom prst="rect">
            <a:avLst/>
          </a:prstGeom>
        </p:spPr>
      </p:pic>
      <p:sp>
        <p:nvSpPr>
          <p:cNvPr id="8" name="TextBox 7">
            <a:extLst>
              <a:ext uri="{FF2B5EF4-FFF2-40B4-BE49-F238E27FC236}">
                <a16:creationId xmlns:a16="http://schemas.microsoft.com/office/drawing/2014/main" id="{6E998137-286D-4605-871E-2B3CA87E9D2D}"/>
              </a:ext>
            </a:extLst>
          </p:cNvPr>
          <p:cNvSpPr txBox="1"/>
          <p:nvPr/>
        </p:nvSpPr>
        <p:spPr>
          <a:xfrm>
            <a:off x="680656" y="5976371"/>
            <a:ext cx="6044962" cy="646331"/>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https://liverfoundation.org/wp-content/uploads/2020/11/StagesFibrosis.jpg</a:t>
            </a:r>
          </a:p>
        </p:txBody>
      </p:sp>
      <p:sp>
        <p:nvSpPr>
          <p:cNvPr id="3" name="TextBox 2">
            <a:extLst>
              <a:ext uri="{FF2B5EF4-FFF2-40B4-BE49-F238E27FC236}">
                <a16:creationId xmlns:a16="http://schemas.microsoft.com/office/drawing/2014/main" id="{9BAC0762-A95D-4A70-89AF-6607C4C5D992}"/>
              </a:ext>
            </a:extLst>
          </p:cNvPr>
          <p:cNvSpPr txBox="1"/>
          <p:nvPr/>
        </p:nvSpPr>
        <p:spPr>
          <a:xfrm>
            <a:off x="324641" y="4999166"/>
            <a:ext cx="5816361" cy="830997"/>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MASLD – Metabolic Assoc Steatotic Liver Dx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MASH – Metabolic Assoc Steatohepatitis</a:t>
            </a:r>
          </a:p>
        </p:txBody>
      </p:sp>
    </p:spTree>
    <p:custDataLst>
      <p:tags r:id="rId1"/>
    </p:custDataLst>
    <p:extLst>
      <p:ext uri="{BB962C8B-B14F-4D97-AF65-F5344CB8AC3E}">
        <p14:creationId xmlns:p14="http://schemas.microsoft.com/office/powerpoint/2010/main" val="26017693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Rectangle 2"/>
          <p:cNvSpPr>
            <a:spLocks noGrp="1" noChangeArrowheads="1"/>
          </p:cNvSpPr>
          <p:nvPr>
            <p:ph type="title"/>
          </p:nvPr>
        </p:nvSpPr>
        <p:spPr>
          <a:xfrm>
            <a:off x="457200" y="228600"/>
            <a:ext cx="8305800" cy="1244600"/>
          </a:xfrm>
        </p:spPr>
        <p:txBody>
          <a:bodyPr vert="horz" lIns="80434" tIns="39511" rIns="80434" bIns="39511" anchor="b" anchorCtr="0">
            <a:normAutofit fontScale="90000"/>
          </a:bodyPr>
          <a:lstStyle/>
          <a:p>
            <a:pPr eaLnBrk="1" hangingPunct="1"/>
            <a:r>
              <a:rPr lang="en-US" dirty="0"/>
              <a:t>Pre Diabetes &amp; Type 2- Screening Guidelines</a:t>
            </a:r>
            <a:r>
              <a:rPr lang="en-US" sz="3200" dirty="0"/>
              <a:t> </a:t>
            </a:r>
            <a:r>
              <a:rPr lang="en-US" sz="2489" dirty="0"/>
              <a:t>(ADA 2025 Clinical Practice Guidelines</a:t>
            </a:r>
            <a:r>
              <a:rPr lang="en-US" sz="2844" dirty="0"/>
              <a:t>)</a:t>
            </a:r>
            <a:endParaRPr lang="en-US" sz="2844" dirty="0">
              <a:sym typeface="Monotype Sorts" pitchFamily="2" charset="2"/>
            </a:endParaRPr>
          </a:p>
        </p:txBody>
      </p:sp>
      <p:sp>
        <p:nvSpPr>
          <p:cNvPr id="1991683" name="Rectangle 3"/>
          <p:cNvSpPr>
            <a:spLocks noGrp="1" noChangeArrowheads="1"/>
          </p:cNvSpPr>
          <p:nvPr>
            <p:ph idx="1"/>
          </p:nvPr>
        </p:nvSpPr>
        <p:spPr>
          <a:xfrm>
            <a:off x="304800" y="1473200"/>
            <a:ext cx="7933267" cy="5308600"/>
          </a:xfrm>
        </p:spPr>
        <p:txBody>
          <a:bodyPr vert="horz" lIns="80434" tIns="39511" rIns="80434" bIns="39511">
            <a:normAutofit/>
          </a:bodyPr>
          <a:lstStyle/>
          <a:p>
            <a:pPr marL="474139" indent="-474139">
              <a:lnSpc>
                <a:spcPct val="90000"/>
              </a:lnSpc>
              <a:buFont typeface="Wingdings" pitchFamily="2" charset="2"/>
              <a:buAutoNum type="arabicPeriod"/>
            </a:pPr>
            <a:r>
              <a:rPr lang="en-US" dirty="0"/>
              <a:t>Start screening all people at age 35.</a:t>
            </a:r>
          </a:p>
          <a:p>
            <a:pPr marL="474139" indent="-474139">
              <a:lnSpc>
                <a:spcPct val="90000"/>
              </a:lnSpc>
              <a:buFont typeface="Wingdings" pitchFamily="2" charset="2"/>
              <a:buAutoNum type="arabicPeriod"/>
            </a:pPr>
            <a:r>
              <a:rPr lang="en-US" dirty="0"/>
              <a:t>Screen at any age if BMI </a:t>
            </a:r>
            <a:r>
              <a:rPr lang="en-US" dirty="0">
                <a:sym typeface="Symbol" pitchFamily="18" charset="2"/>
              </a:rPr>
              <a:t> 25 (Asians BMI  23) plus one or &gt; additional </a:t>
            </a:r>
            <a:r>
              <a:rPr lang="en-US" b="1" u="sng" dirty="0">
                <a:sym typeface="Symbol" pitchFamily="18" charset="2"/>
              </a:rPr>
              <a:t>risk factor</a:t>
            </a:r>
            <a:r>
              <a:rPr lang="en-US" dirty="0"/>
              <a:t>:</a:t>
            </a:r>
          </a:p>
          <a:p>
            <a:pPr marL="474139" indent="-474139">
              <a:lnSpc>
                <a:spcPct val="90000"/>
              </a:lnSpc>
              <a:buFont typeface="Wingdings" pitchFamily="2" charset="2"/>
              <a:buAutoNum type="arabicPeriod"/>
            </a:pPr>
            <a:endParaRPr lang="en-US" sz="1778" dirty="0"/>
          </a:p>
          <a:p>
            <a:pPr marL="880544" lvl="1" indent="-474139">
              <a:lnSpc>
                <a:spcPct val="90000"/>
              </a:lnSpc>
              <a:buClr>
                <a:schemeClr val="hlink"/>
              </a:buClr>
            </a:pPr>
            <a:r>
              <a:rPr lang="en-US" sz="2489" dirty="0"/>
              <a:t>First-degree relative w/ diabetes</a:t>
            </a:r>
          </a:p>
          <a:p>
            <a:pPr marL="880544" lvl="1" indent="-474139">
              <a:lnSpc>
                <a:spcPct val="90000"/>
              </a:lnSpc>
              <a:buClr>
                <a:schemeClr val="hlink"/>
              </a:buClr>
            </a:pPr>
            <a:r>
              <a:rPr lang="en-US" sz="2489" dirty="0"/>
              <a:t>Member of a high-risk ethnic population</a:t>
            </a:r>
          </a:p>
          <a:p>
            <a:pPr marL="880544" lvl="1" indent="-474139">
              <a:lnSpc>
                <a:spcPct val="90000"/>
              </a:lnSpc>
              <a:buClr>
                <a:schemeClr val="hlink"/>
              </a:buClr>
            </a:pPr>
            <a:r>
              <a:rPr lang="en-US" sz="2489" dirty="0"/>
              <a:t>Habitual physical inactivity</a:t>
            </a:r>
          </a:p>
          <a:p>
            <a:pPr marL="880544" lvl="1" indent="-474139">
              <a:lnSpc>
                <a:spcPct val="90000"/>
              </a:lnSpc>
              <a:buClr>
                <a:schemeClr val="hlink"/>
              </a:buClr>
            </a:pPr>
            <a:r>
              <a:rPr lang="en-US" sz="2489" dirty="0"/>
              <a:t>History of heart disease</a:t>
            </a:r>
          </a:p>
          <a:p>
            <a:pPr marL="880544" lvl="1" indent="-474139">
              <a:lnSpc>
                <a:spcPct val="90000"/>
              </a:lnSpc>
              <a:buClr>
                <a:schemeClr val="hlink"/>
              </a:buClr>
            </a:pPr>
            <a:r>
              <a:rPr lang="en-US" sz="2489" dirty="0">
                <a:solidFill>
                  <a:srgbClr val="0070C0"/>
                </a:solidFill>
              </a:rPr>
              <a:t>Check more frequently if taking high risk meds; antiretrovirals, 2</a:t>
            </a:r>
            <a:r>
              <a:rPr lang="en-US" sz="2489" baseline="30000" dirty="0">
                <a:solidFill>
                  <a:srgbClr val="0070C0"/>
                </a:solidFill>
              </a:rPr>
              <a:t>nd</a:t>
            </a:r>
            <a:r>
              <a:rPr lang="en-US" sz="2489" dirty="0">
                <a:solidFill>
                  <a:srgbClr val="0070C0"/>
                </a:solidFill>
              </a:rPr>
              <a:t> generation antipsychotics or steroids, thiazide diuretics, statins</a:t>
            </a:r>
          </a:p>
          <a:p>
            <a:pPr marL="880544" lvl="1" indent="-474139">
              <a:lnSpc>
                <a:spcPct val="90000"/>
              </a:lnSpc>
              <a:buClr>
                <a:schemeClr val="hlink"/>
              </a:buClr>
            </a:pPr>
            <a:r>
              <a:rPr lang="en-US" sz="2489" dirty="0">
                <a:solidFill>
                  <a:srgbClr val="0070C0"/>
                </a:solidFill>
              </a:rPr>
              <a:t>History of pancreatitis, prediabetes, GDM, periodontitis</a:t>
            </a:r>
          </a:p>
        </p:txBody>
      </p:sp>
      <p:pic>
        <p:nvPicPr>
          <p:cNvPr id="2070" name="Picture 22" descr="C:\Users\bev_000\AppData\Local\Microsoft\Windows\INetCache\IE\I78AA3YG\MC900439612[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310461" y="2819400"/>
            <a:ext cx="2833539" cy="2014961"/>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D099B695-AA47-0316-B2EF-0AFBE4039AA3}"/>
              </a:ext>
            </a:extLst>
          </p:cNvPr>
          <p:cNvPicPr>
            <a:picLocks noChangeAspect="1"/>
          </p:cNvPicPr>
          <p:nvPr/>
        </p:nvPicPr>
        <p:blipFill>
          <a:blip r:embed="rId5"/>
          <a:stretch>
            <a:fillRect/>
          </a:stretch>
        </p:blipFill>
        <p:spPr>
          <a:xfrm>
            <a:off x="6431830" y="6400522"/>
            <a:ext cx="2590800" cy="457755"/>
          </a:xfrm>
          <a:prstGeom prst="rect">
            <a:avLst/>
          </a:prstGeom>
        </p:spPr>
      </p:pic>
    </p:spTree>
    <p:custDataLst>
      <p:tags r:id="rId1"/>
    </p:custDataLst>
    <p:extLst>
      <p:ext uri="{BB962C8B-B14F-4D97-AF65-F5344CB8AC3E}">
        <p14:creationId xmlns:p14="http://schemas.microsoft.com/office/powerpoint/2010/main" val="2016771713"/>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991683">
                                            <p:txEl>
                                              <p:pRg st="3" end="3"/>
                                            </p:txEl>
                                          </p:spTgt>
                                        </p:tgtEl>
                                        <p:attrNameLst>
                                          <p:attrName>style.visibility</p:attrName>
                                        </p:attrNameLst>
                                      </p:cBhvr>
                                      <p:to>
                                        <p:strVal val="visible"/>
                                      </p:to>
                                    </p:set>
                                    <p:anim calcmode="lin" valueType="num">
                                      <p:cBhvr additive="base">
                                        <p:cTn id="7" dur="2000" fill="hold"/>
                                        <p:tgtEl>
                                          <p:spTgt spid="1991683">
                                            <p:txEl>
                                              <p:pRg st="3" end="3"/>
                                            </p:txEl>
                                          </p:spTgt>
                                        </p:tgtEl>
                                        <p:attrNameLst>
                                          <p:attrName>ppt_x</p:attrName>
                                        </p:attrNameLst>
                                      </p:cBhvr>
                                      <p:tavLst>
                                        <p:tav tm="0">
                                          <p:val>
                                            <p:strVal val="#ppt_x"/>
                                          </p:val>
                                        </p:tav>
                                        <p:tav tm="100000">
                                          <p:val>
                                            <p:strVal val="#ppt_x"/>
                                          </p:val>
                                        </p:tav>
                                      </p:tavLst>
                                    </p:anim>
                                    <p:anim calcmode="lin" valueType="num">
                                      <p:cBhvr additive="base">
                                        <p:cTn id="8" dur="2000" fill="hold"/>
                                        <p:tgtEl>
                                          <p:spTgt spid="1991683">
                                            <p:txEl>
                                              <p:pRg st="3" end="3"/>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991683">
                                            <p:txEl>
                                              <p:pRg st="4" end="4"/>
                                            </p:txEl>
                                          </p:spTgt>
                                        </p:tgtEl>
                                        <p:attrNameLst>
                                          <p:attrName>style.visibility</p:attrName>
                                        </p:attrNameLst>
                                      </p:cBhvr>
                                      <p:to>
                                        <p:strVal val="visible"/>
                                      </p:to>
                                    </p:set>
                                    <p:anim calcmode="lin" valueType="num">
                                      <p:cBhvr additive="base">
                                        <p:cTn id="11" dur="2000" fill="hold"/>
                                        <p:tgtEl>
                                          <p:spTgt spid="1991683">
                                            <p:txEl>
                                              <p:pRg st="4" end="4"/>
                                            </p:txEl>
                                          </p:spTgt>
                                        </p:tgtEl>
                                        <p:attrNameLst>
                                          <p:attrName>ppt_x</p:attrName>
                                        </p:attrNameLst>
                                      </p:cBhvr>
                                      <p:tavLst>
                                        <p:tav tm="0">
                                          <p:val>
                                            <p:strVal val="#ppt_x"/>
                                          </p:val>
                                        </p:tav>
                                        <p:tav tm="100000">
                                          <p:val>
                                            <p:strVal val="#ppt_x"/>
                                          </p:val>
                                        </p:tav>
                                      </p:tavLst>
                                    </p:anim>
                                    <p:anim calcmode="lin" valueType="num">
                                      <p:cBhvr additive="base">
                                        <p:cTn id="12" dur="2000" fill="hold"/>
                                        <p:tgtEl>
                                          <p:spTgt spid="1991683">
                                            <p:txEl>
                                              <p:pRg st="4" end="4"/>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991683">
                                            <p:txEl>
                                              <p:pRg st="5" end="5"/>
                                            </p:txEl>
                                          </p:spTgt>
                                        </p:tgtEl>
                                        <p:attrNameLst>
                                          <p:attrName>style.visibility</p:attrName>
                                        </p:attrNameLst>
                                      </p:cBhvr>
                                      <p:to>
                                        <p:strVal val="visible"/>
                                      </p:to>
                                    </p:set>
                                    <p:anim calcmode="lin" valueType="num">
                                      <p:cBhvr additive="base">
                                        <p:cTn id="15" dur="2000" fill="hold"/>
                                        <p:tgtEl>
                                          <p:spTgt spid="1991683">
                                            <p:txEl>
                                              <p:pRg st="5" end="5"/>
                                            </p:txEl>
                                          </p:spTgt>
                                        </p:tgtEl>
                                        <p:attrNameLst>
                                          <p:attrName>ppt_x</p:attrName>
                                        </p:attrNameLst>
                                      </p:cBhvr>
                                      <p:tavLst>
                                        <p:tav tm="0">
                                          <p:val>
                                            <p:strVal val="#ppt_x"/>
                                          </p:val>
                                        </p:tav>
                                        <p:tav tm="100000">
                                          <p:val>
                                            <p:strVal val="#ppt_x"/>
                                          </p:val>
                                        </p:tav>
                                      </p:tavLst>
                                    </p:anim>
                                    <p:anim calcmode="lin" valueType="num">
                                      <p:cBhvr additive="base">
                                        <p:cTn id="16" dur="2000" fill="hold"/>
                                        <p:tgtEl>
                                          <p:spTgt spid="1991683">
                                            <p:txEl>
                                              <p:pRg st="5" end="5"/>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991683">
                                            <p:txEl>
                                              <p:pRg st="7" end="7"/>
                                            </p:txEl>
                                          </p:spTgt>
                                        </p:tgtEl>
                                        <p:attrNameLst>
                                          <p:attrName>style.visibility</p:attrName>
                                        </p:attrNameLst>
                                      </p:cBhvr>
                                      <p:to>
                                        <p:strVal val="visible"/>
                                      </p:to>
                                    </p:set>
                                    <p:anim calcmode="lin" valueType="num">
                                      <p:cBhvr additive="base">
                                        <p:cTn id="19" dur="2000" fill="hold"/>
                                        <p:tgtEl>
                                          <p:spTgt spid="1991683">
                                            <p:txEl>
                                              <p:pRg st="7" end="7"/>
                                            </p:txEl>
                                          </p:spTgt>
                                        </p:tgtEl>
                                        <p:attrNameLst>
                                          <p:attrName>ppt_x</p:attrName>
                                        </p:attrNameLst>
                                      </p:cBhvr>
                                      <p:tavLst>
                                        <p:tav tm="0">
                                          <p:val>
                                            <p:strVal val="#ppt_x"/>
                                          </p:val>
                                        </p:tav>
                                        <p:tav tm="100000">
                                          <p:val>
                                            <p:strVal val="#ppt_x"/>
                                          </p:val>
                                        </p:tav>
                                      </p:tavLst>
                                    </p:anim>
                                    <p:anim calcmode="lin" valueType="num">
                                      <p:cBhvr additive="base">
                                        <p:cTn id="20" dur="2000" fill="hold"/>
                                        <p:tgtEl>
                                          <p:spTgt spid="1991683">
                                            <p:txEl>
                                              <p:pRg st="7" end="7"/>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991683">
                                            <p:txEl>
                                              <p:pRg st="8" end="8"/>
                                            </p:txEl>
                                          </p:spTgt>
                                        </p:tgtEl>
                                        <p:attrNameLst>
                                          <p:attrName>style.visibility</p:attrName>
                                        </p:attrNameLst>
                                      </p:cBhvr>
                                      <p:to>
                                        <p:strVal val="visible"/>
                                      </p:to>
                                    </p:set>
                                    <p:anim calcmode="lin" valueType="num">
                                      <p:cBhvr additive="base">
                                        <p:cTn id="23" dur="2000" fill="hold"/>
                                        <p:tgtEl>
                                          <p:spTgt spid="1991683">
                                            <p:txEl>
                                              <p:pRg st="8" end="8"/>
                                            </p:txEl>
                                          </p:spTgt>
                                        </p:tgtEl>
                                        <p:attrNameLst>
                                          <p:attrName>ppt_x</p:attrName>
                                        </p:attrNameLst>
                                      </p:cBhvr>
                                      <p:tavLst>
                                        <p:tav tm="0">
                                          <p:val>
                                            <p:strVal val="#ppt_x"/>
                                          </p:val>
                                        </p:tav>
                                        <p:tav tm="100000">
                                          <p:val>
                                            <p:strVal val="#ppt_x"/>
                                          </p:val>
                                        </p:tav>
                                      </p:tavLst>
                                    </p:anim>
                                    <p:anim calcmode="lin" valueType="num">
                                      <p:cBhvr additive="base">
                                        <p:cTn id="24" dur="2000" fill="hold"/>
                                        <p:tgtEl>
                                          <p:spTgt spid="1991683">
                                            <p:txEl>
                                              <p:pRg st="8" end="8"/>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1991683">
                                            <p:txEl>
                                              <p:pRg st="6" end="6"/>
                                            </p:txEl>
                                          </p:spTgt>
                                        </p:tgtEl>
                                        <p:attrNameLst>
                                          <p:attrName>style.visibility</p:attrName>
                                        </p:attrNameLst>
                                      </p:cBhvr>
                                      <p:to>
                                        <p:strVal val="visible"/>
                                      </p:to>
                                    </p:set>
                                    <p:anim calcmode="lin" valueType="num">
                                      <p:cBhvr additive="base">
                                        <p:cTn id="27" dur="2000" fill="hold"/>
                                        <p:tgtEl>
                                          <p:spTgt spid="1991683">
                                            <p:txEl>
                                              <p:pRg st="6" end="6"/>
                                            </p:txEl>
                                          </p:spTgt>
                                        </p:tgtEl>
                                        <p:attrNameLst>
                                          <p:attrName>ppt_x</p:attrName>
                                        </p:attrNameLst>
                                      </p:cBhvr>
                                      <p:tavLst>
                                        <p:tav tm="0">
                                          <p:val>
                                            <p:strVal val="#ppt_x"/>
                                          </p:val>
                                        </p:tav>
                                        <p:tav tm="100000">
                                          <p:val>
                                            <p:strVal val="#ppt_x"/>
                                          </p:val>
                                        </p:tav>
                                      </p:tavLst>
                                    </p:anim>
                                    <p:anim calcmode="lin" valueType="num">
                                      <p:cBhvr additive="base">
                                        <p:cTn id="28" dur="2000" fill="hold"/>
                                        <p:tgtEl>
                                          <p:spTgt spid="199168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DABFD9-EAC3-406B-B04A-B9C50A60E661}"/>
              </a:ext>
            </a:extLst>
          </p:cNvPr>
          <p:cNvSpPr>
            <a:spLocks noGrp="1"/>
          </p:cNvSpPr>
          <p:nvPr>
            <p:ph type="title"/>
          </p:nvPr>
        </p:nvSpPr>
        <p:spPr/>
        <p:txBody>
          <a:bodyPr>
            <a:normAutofit/>
          </a:bodyPr>
          <a:lstStyle/>
          <a:p>
            <a:r>
              <a:rPr lang="en-US" dirty="0"/>
              <a:t>Symptoms of Steatosis</a:t>
            </a:r>
          </a:p>
        </p:txBody>
      </p:sp>
      <p:sp>
        <p:nvSpPr>
          <p:cNvPr id="3" name="Content Placeholder 2">
            <a:extLst>
              <a:ext uri="{FF2B5EF4-FFF2-40B4-BE49-F238E27FC236}">
                <a16:creationId xmlns:a16="http://schemas.microsoft.com/office/drawing/2014/main" id="{8CC18FEC-5C82-4310-8393-D575DE8E93F5}"/>
              </a:ext>
            </a:extLst>
          </p:cNvPr>
          <p:cNvSpPr>
            <a:spLocks noGrp="1"/>
          </p:cNvSpPr>
          <p:nvPr>
            <p:ph sz="quarter" idx="1"/>
          </p:nvPr>
        </p:nvSpPr>
        <p:spPr/>
        <p:txBody>
          <a:bodyPr>
            <a:normAutofit fontScale="92500" lnSpcReduction="20000"/>
          </a:bodyPr>
          <a:lstStyle/>
          <a:p>
            <a:pPr marL="0" indent="0">
              <a:buNone/>
            </a:pPr>
            <a:r>
              <a:rPr lang="en-US" dirty="0"/>
              <a:t>If symptoms do appear, they may include:</a:t>
            </a:r>
          </a:p>
          <a:p>
            <a:r>
              <a:rPr lang="en-US" dirty="0"/>
              <a:t>A feeling of fullness in the middle or upper right side of the abdomen</a:t>
            </a:r>
          </a:p>
          <a:p>
            <a:r>
              <a:rPr lang="en-US" dirty="0"/>
              <a:t>Abdominal pain, nausea</a:t>
            </a:r>
          </a:p>
          <a:p>
            <a:r>
              <a:rPr lang="en-US" dirty="0"/>
              <a:t>Loss of appetite or weight loss</a:t>
            </a:r>
          </a:p>
          <a:p>
            <a:r>
              <a:rPr lang="en-US" dirty="0"/>
              <a:t>Weakness</a:t>
            </a:r>
          </a:p>
          <a:p>
            <a:r>
              <a:rPr lang="en-US" dirty="0"/>
              <a:t>Jaundice  </a:t>
            </a:r>
          </a:p>
          <a:p>
            <a:pPr marL="0" indent="0">
              <a:buNone/>
            </a:pPr>
            <a:endParaRPr lang="en-US" dirty="0"/>
          </a:p>
        </p:txBody>
      </p:sp>
      <p:sp>
        <p:nvSpPr>
          <p:cNvPr id="4" name="Content Placeholder 3">
            <a:extLst>
              <a:ext uri="{FF2B5EF4-FFF2-40B4-BE49-F238E27FC236}">
                <a16:creationId xmlns:a16="http://schemas.microsoft.com/office/drawing/2014/main" id="{DE6FECA1-7318-4EAB-A53E-4810AB3922D3}"/>
              </a:ext>
            </a:extLst>
          </p:cNvPr>
          <p:cNvSpPr>
            <a:spLocks noGrp="1"/>
          </p:cNvSpPr>
          <p:nvPr>
            <p:ph sz="quarter" idx="2"/>
          </p:nvPr>
        </p:nvSpPr>
        <p:spPr/>
        <p:txBody>
          <a:bodyPr>
            <a:normAutofit fontScale="92500" lnSpcReduction="20000"/>
          </a:bodyPr>
          <a:lstStyle/>
          <a:p>
            <a:r>
              <a:rPr lang="en-US" dirty="0"/>
              <a:t>Swelling of the abdomen and legs</a:t>
            </a:r>
          </a:p>
          <a:p>
            <a:r>
              <a:rPr lang="en-US" dirty="0"/>
              <a:t>Mental confusion</a:t>
            </a:r>
          </a:p>
          <a:p>
            <a:r>
              <a:rPr lang="en-US" dirty="0"/>
              <a:t>Extreme fatigue or tiredness</a:t>
            </a:r>
          </a:p>
          <a:p>
            <a:r>
              <a:rPr lang="en-US" dirty="0"/>
              <a:t>Signs of advanced disease include:</a:t>
            </a:r>
          </a:p>
          <a:p>
            <a:pPr lvl="1"/>
            <a:r>
              <a:rPr lang="en-US" sz="2900" dirty="0"/>
              <a:t>Portal hypertension, spider angiomas, reddening of palms, declining platelet counts</a:t>
            </a:r>
          </a:p>
          <a:p>
            <a:endParaRPr lang="en-US" dirty="0"/>
          </a:p>
        </p:txBody>
      </p:sp>
      <p:sp>
        <p:nvSpPr>
          <p:cNvPr id="5" name="TextBox 4">
            <a:extLst>
              <a:ext uri="{FF2B5EF4-FFF2-40B4-BE49-F238E27FC236}">
                <a16:creationId xmlns:a16="http://schemas.microsoft.com/office/drawing/2014/main" id="{B73F6189-049A-40EE-9A44-45D6E68973E5}"/>
              </a:ext>
            </a:extLst>
          </p:cNvPr>
          <p:cNvSpPr txBox="1"/>
          <p:nvPr/>
        </p:nvSpPr>
        <p:spPr>
          <a:xfrm>
            <a:off x="6858000" y="5826954"/>
            <a:ext cx="2209800" cy="400110"/>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Mayo Clinic</a:t>
            </a:r>
          </a:p>
        </p:txBody>
      </p:sp>
      <p:pic>
        <p:nvPicPr>
          <p:cNvPr id="1026" name="Picture 2" descr="Palmar Erythema: What It Is, Causes, Pictures, Treatment">
            <a:extLst>
              <a:ext uri="{FF2B5EF4-FFF2-40B4-BE49-F238E27FC236}">
                <a16:creationId xmlns:a16="http://schemas.microsoft.com/office/drawing/2014/main" id="{8D689A79-E0D3-136F-5917-6998C826640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0" y="4889596"/>
            <a:ext cx="1803092" cy="1591851"/>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5E1330ED-F671-DA8A-BE37-32122D9173ED}"/>
              </a:ext>
            </a:extLst>
          </p:cNvPr>
          <p:cNvSpPr txBox="1"/>
          <p:nvPr/>
        </p:nvSpPr>
        <p:spPr>
          <a:xfrm>
            <a:off x="1752600" y="6519446"/>
            <a:ext cx="4580626" cy="338554"/>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https://dermcollective.com/palmar-erythema/</a:t>
            </a:r>
          </a:p>
        </p:txBody>
      </p:sp>
    </p:spTree>
    <p:extLst>
      <p:ext uri="{BB962C8B-B14F-4D97-AF65-F5344CB8AC3E}">
        <p14:creationId xmlns:p14="http://schemas.microsoft.com/office/powerpoint/2010/main" val="38553101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81BE6EF-A8D3-2981-CC0A-9A87E34169E6}"/>
              </a:ext>
            </a:extLst>
          </p:cNvPr>
          <p:cNvSpPr>
            <a:spLocks noGrp="1"/>
          </p:cNvSpPr>
          <p:nvPr>
            <p:ph type="title"/>
          </p:nvPr>
        </p:nvSpPr>
        <p:spPr/>
        <p:txBody>
          <a:bodyPr/>
          <a:lstStyle/>
          <a:p>
            <a:r>
              <a:rPr lang="en-US" dirty="0"/>
              <a:t>Poll Question 10</a:t>
            </a:r>
          </a:p>
        </p:txBody>
      </p:sp>
      <p:sp>
        <p:nvSpPr>
          <p:cNvPr id="6" name="Content Placeholder 5">
            <a:extLst>
              <a:ext uri="{FF2B5EF4-FFF2-40B4-BE49-F238E27FC236}">
                <a16:creationId xmlns:a16="http://schemas.microsoft.com/office/drawing/2014/main" id="{986AFEEA-83AC-A0C6-D3D9-AD9F622CE59F}"/>
              </a:ext>
            </a:extLst>
          </p:cNvPr>
          <p:cNvSpPr>
            <a:spLocks noGrp="1"/>
          </p:cNvSpPr>
          <p:nvPr>
            <p:ph sz="quarter" idx="1"/>
          </p:nvPr>
        </p:nvSpPr>
        <p:spPr>
          <a:xfrm>
            <a:off x="457200" y="1219200"/>
            <a:ext cx="8229600" cy="5638800"/>
          </a:xfrm>
        </p:spPr>
        <p:txBody>
          <a:bodyPr>
            <a:normAutofit fontScale="47500" lnSpcReduction="20000"/>
          </a:bodyPr>
          <a:lstStyle/>
          <a:p>
            <a:pPr>
              <a:lnSpc>
                <a:spcPct val="120000"/>
              </a:lnSpc>
            </a:pPr>
            <a:r>
              <a:rPr lang="en-US" sz="5100" dirty="0"/>
              <a:t>AR lives with type 2 diabetes, and their waistline is 41 inches. Since their ALT and AST levels are elevated, you know they are at risk for steatosis (MASH). You quickly calculate their Fibrosis-4 Index (FIB-4), by plugging in AR’s Age, AST, ALT, platelet count into the </a:t>
            </a:r>
            <a:r>
              <a:rPr lang="en-US" sz="5100" u="sng" dirty="0">
                <a:hlinkClick r:id="rId2"/>
              </a:rPr>
              <a:t>FIB-4 calculator</a:t>
            </a:r>
            <a:r>
              <a:rPr lang="en-US" sz="5100" dirty="0"/>
              <a:t>.  AR’s result is 2.83. According to the ADA Standards, with a FIB-4 value of 2.83, which action is required?</a:t>
            </a:r>
          </a:p>
          <a:p>
            <a:pPr marL="0" indent="0">
              <a:lnSpc>
                <a:spcPct val="120000"/>
              </a:lnSpc>
              <a:buNone/>
            </a:pPr>
            <a:endParaRPr lang="en-US" sz="5100" dirty="0"/>
          </a:p>
          <a:p>
            <a:pPr marL="0" indent="0">
              <a:lnSpc>
                <a:spcPct val="120000"/>
              </a:lnSpc>
              <a:buNone/>
            </a:pPr>
            <a:r>
              <a:rPr lang="en-US" sz="5100" dirty="0"/>
              <a:t>A. Start AR on pioglitazone and recheck FIB-4 in 3 months.</a:t>
            </a:r>
          </a:p>
          <a:p>
            <a:pPr marL="0" indent="0">
              <a:lnSpc>
                <a:spcPct val="120000"/>
              </a:lnSpc>
              <a:buNone/>
            </a:pPr>
            <a:r>
              <a:rPr lang="en-US" sz="5100" dirty="0"/>
              <a:t>B. Encourage AR to see a RDN and stop consumption of alcohol immediately.</a:t>
            </a:r>
          </a:p>
          <a:p>
            <a:pPr marL="0" indent="0">
              <a:lnSpc>
                <a:spcPct val="120000"/>
              </a:lnSpc>
              <a:buNone/>
            </a:pPr>
            <a:r>
              <a:rPr lang="en-US" sz="5100" dirty="0"/>
              <a:t>C. Suggest increased high intensity activity coupled with a GLP-1 to reduce body weight.</a:t>
            </a:r>
          </a:p>
          <a:p>
            <a:pPr marL="0" indent="0">
              <a:lnSpc>
                <a:spcPct val="120000"/>
              </a:lnSpc>
              <a:buNone/>
            </a:pPr>
            <a:r>
              <a:rPr lang="en-US" sz="5100" dirty="0"/>
              <a:t>D. Refer AR to liver specialist for further evaluation.</a:t>
            </a:r>
          </a:p>
          <a:p>
            <a:endParaRPr lang="en-US" dirty="0"/>
          </a:p>
        </p:txBody>
      </p:sp>
    </p:spTree>
    <p:extLst>
      <p:ext uri="{BB962C8B-B14F-4D97-AF65-F5344CB8AC3E}">
        <p14:creationId xmlns:p14="http://schemas.microsoft.com/office/powerpoint/2010/main" val="24662552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91A666-AC52-9086-4ECA-67036F8FE2B1}"/>
              </a:ext>
            </a:extLst>
          </p:cNvPr>
          <p:cNvSpPr>
            <a:spLocks noGrp="1"/>
          </p:cNvSpPr>
          <p:nvPr>
            <p:ph type="title"/>
          </p:nvPr>
        </p:nvSpPr>
        <p:spPr>
          <a:xfrm>
            <a:off x="457200" y="228600"/>
            <a:ext cx="8229600" cy="838200"/>
          </a:xfrm>
        </p:spPr>
        <p:txBody>
          <a:bodyPr/>
          <a:lstStyle/>
          <a:p>
            <a:r>
              <a:rPr lang="en-US" dirty="0"/>
              <a:t>Screening for NASH – FIB-4</a:t>
            </a:r>
          </a:p>
        </p:txBody>
      </p:sp>
      <p:sp>
        <p:nvSpPr>
          <p:cNvPr id="3" name="Content Placeholder 2">
            <a:extLst>
              <a:ext uri="{FF2B5EF4-FFF2-40B4-BE49-F238E27FC236}">
                <a16:creationId xmlns:a16="http://schemas.microsoft.com/office/drawing/2014/main" id="{7626F470-8E3D-2803-9C97-F46D8841096C}"/>
              </a:ext>
            </a:extLst>
          </p:cNvPr>
          <p:cNvSpPr>
            <a:spLocks noGrp="1"/>
          </p:cNvSpPr>
          <p:nvPr>
            <p:ph sz="quarter" idx="1"/>
          </p:nvPr>
        </p:nvSpPr>
        <p:spPr>
          <a:xfrm>
            <a:off x="460637" y="3485040"/>
            <a:ext cx="4041648" cy="3048000"/>
          </a:xfrm>
        </p:spPr>
        <p:txBody>
          <a:bodyPr>
            <a:normAutofit fontScale="77500" lnSpcReduction="20000"/>
          </a:bodyPr>
          <a:lstStyle/>
          <a:p>
            <a:pPr>
              <a:lnSpc>
                <a:spcPct val="120000"/>
              </a:lnSpc>
            </a:pPr>
            <a:r>
              <a:rPr lang="en-US" sz="2600" b="0" i="0" dirty="0">
                <a:solidFill>
                  <a:srgbClr val="383636"/>
                </a:solidFill>
                <a:effectLst/>
                <a:ea typeface="Calibri" panose="020F0502020204030204" pitchFamily="34" charset="0"/>
                <a:cs typeface="Calibri" panose="020F0502020204030204" pitchFamily="34" charset="0"/>
              </a:rPr>
              <a:t>The American College of Gastroenterology considers </a:t>
            </a:r>
            <a:r>
              <a:rPr lang="en-US" sz="2600" dirty="0">
                <a:solidFill>
                  <a:srgbClr val="383636"/>
                </a:solidFill>
                <a:ea typeface="Calibri" panose="020F0502020204030204" pitchFamily="34" charset="0"/>
                <a:cs typeface="Calibri" panose="020F0502020204030204" pitchFamily="34" charset="0"/>
              </a:rPr>
              <a:t>Up</a:t>
            </a:r>
            <a:r>
              <a:rPr lang="en-US" sz="2600" b="0" i="0" dirty="0">
                <a:solidFill>
                  <a:srgbClr val="383636"/>
                </a:solidFill>
                <a:effectLst/>
                <a:ea typeface="Calibri" panose="020F0502020204030204" pitchFamily="34" charset="0"/>
                <a:cs typeface="Calibri" panose="020F0502020204030204" pitchFamily="34" charset="0"/>
              </a:rPr>
              <a:t>per limit of normal ALT levels:</a:t>
            </a:r>
          </a:p>
          <a:p>
            <a:pPr>
              <a:lnSpc>
                <a:spcPct val="120000"/>
              </a:lnSpc>
            </a:pPr>
            <a:r>
              <a:rPr lang="en-US" sz="2600" b="0" i="0" dirty="0">
                <a:solidFill>
                  <a:srgbClr val="383636"/>
                </a:solidFill>
                <a:effectLst/>
                <a:ea typeface="Calibri" panose="020F0502020204030204" pitchFamily="34" charset="0"/>
                <a:cs typeface="Calibri" panose="020F0502020204030204" pitchFamily="34" charset="0"/>
              </a:rPr>
              <a:t>29–33 units/L for males</a:t>
            </a:r>
          </a:p>
          <a:p>
            <a:pPr>
              <a:lnSpc>
                <a:spcPct val="120000"/>
              </a:lnSpc>
            </a:pPr>
            <a:r>
              <a:rPr lang="en-US" sz="2600" b="0" i="0" dirty="0">
                <a:solidFill>
                  <a:srgbClr val="383636"/>
                </a:solidFill>
                <a:effectLst/>
                <a:ea typeface="Calibri" panose="020F0502020204030204" pitchFamily="34" charset="0"/>
                <a:cs typeface="Calibri" panose="020F0502020204030204" pitchFamily="34" charset="0"/>
              </a:rPr>
              <a:t>19–25 units/L for female individuals </a:t>
            </a:r>
            <a:endParaRPr lang="en-US" sz="2600" dirty="0">
              <a:ea typeface="Calibri" panose="020F0502020204030204" pitchFamily="34" charset="0"/>
              <a:cs typeface="Calibri" panose="020F0502020204030204" pitchFamily="34" charset="0"/>
            </a:endParaRPr>
          </a:p>
          <a:p>
            <a:endParaRPr lang="en-US" dirty="0">
              <a:ea typeface="Calibri" panose="020F0502020204030204" pitchFamily="34" charset="0"/>
              <a:cs typeface="Calibri" panose="020F0502020204030204" pitchFamily="34" charset="0"/>
            </a:endParaRPr>
          </a:p>
        </p:txBody>
      </p:sp>
      <p:sp>
        <p:nvSpPr>
          <p:cNvPr id="4" name="Content Placeholder 3">
            <a:extLst>
              <a:ext uri="{FF2B5EF4-FFF2-40B4-BE49-F238E27FC236}">
                <a16:creationId xmlns:a16="http://schemas.microsoft.com/office/drawing/2014/main" id="{E1A3F56B-CD3D-0407-D9BF-0A0418086DFB}"/>
              </a:ext>
            </a:extLst>
          </p:cNvPr>
          <p:cNvSpPr>
            <a:spLocks noGrp="1"/>
          </p:cNvSpPr>
          <p:nvPr>
            <p:ph sz="quarter" idx="2"/>
          </p:nvPr>
        </p:nvSpPr>
        <p:spPr>
          <a:xfrm>
            <a:off x="4744356" y="1095555"/>
            <a:ext cx="4041648" cy="5565648"/>
          </a:xfrm>
        </p:spPr>
        <p:txBody>
          <a:bodyPr>
            <a:normAutofit fontScale="77500" lnSpcReduction="20000"/>
          </a:bodyPr>
          <a:lstStyle/>
          <a:p>
            <a:pPr marL="0" indent="0">
              <a:lnSpc>
                <a:spcPct val="120000"/>
              </a:lnSpc>
              <a:buNone/>
            </a:pPr>
            <a:r>
              <a:rPr lang="en-US" b="1" i="0" dirty="0">
                <a:solidFill>
                  <a:srgbClr val="383636"/>
                </a:solidFill>
                <a:effectLst/>
                <a:ea typeface="Calibri" panose="020F0502020204030204" pitchFamily="34" charset="0"/>
                <a:cs typeface="Calibri" panose="020F0502020204030204" pitchFamily="34" charset="0"/>
              </a:rPr>
              <a:t>FIB-4 estimates risk of hepatic cirrhosis (age 35+):</a:t>
            </a:r>
          </a:p>
          <a:p>
            <a:pPr>
              <a:lnSpc>
                <a:spcPct val="120000"/>
              </a:lnSpc>
            </a:pPr>
            <a:r>
              <a:rPr lang="en-US" dirty="0">
                <a:solidFill>
                  <a:srgbClr val="383636"/>
                </a:solidFill>
                <a:ea typeface="Calibri" panose="020F0502020204030204" pitchFamily="34" charset="0"/>
                <a:cs typeface="Calibri" panose="020F0502020204030204" pitchFamily="34" charset="0"/>
              </a:rPr>
              <a:t>C</a:t>
            </a:r>
            <a:r>
              <a:rPr lang="en-US" b="0" i="0" dirty="0">
                <a:solidFill>
                  <a:srgbClr val="383636"/>
                </a:solidFill>
                <a:effectLst/>
                <a:ea typeface="Calibri" panose="020F0502020204030204" pitchFamily="34" charset="0"/>
                <a:cs typeface="Calibri" panose="020F0502020204030204" pitchFamily="34" charset="0"/>
              </a:rPr>
              <a:t>alculated by imputing: </a:t>
            </a:r>
          </a:p>
          <a:p>
            <a:pPr lvl="1">
              <a:lnSpc>
                <a:spcPct val="120000"/>
              </a:lnSpc>
            </a:pPr>
            <a:r>
              <a:rPr lang="en-US" sz="2900" b="0" i="0" dirty="0">
                <a:solidFill>
                  <a:srgbClr val="383636"/>
                </a:solidFill>
                <a:effectLst/>
                <a:ea typeface="Calibri" panose="020F0502020204030204" pitchFamily="34" charset="0"/>
                <a:cs typeface="Calibri" panose="020F0502020204030204" pitchFamily="34" charset="0"/>
              </a:rPr>
              <a:t>Age </a:t>
            </a:r>
          </a:p>
          <a:p>
            <a:pPr lvl="1">
              <a:lnSpc>
                <a:spcPct val="120000"/>
              </a:lnSpc>
            </a:pPr>
            <a:r>
              <a:rPr lang="en-US" sz="2900" b="0" i="0" dirty="0">
                <a:solidFill>
                  <a:srgbClr val="383636"/>
                </a:solidFill>
                <a:effectLst/>
                <a:ea typeface="Calibri" panose="020F0502020204030204" pitchFamily="34" charset="0"/>
                <a:cs typeface="Calibri" panose="020F0502020204030204" pitchFamily="34" charset="0"/>
              </a:rPr>
              <a:t>plasma aminotransferases (AST and ALT)</a:t>
            </a:r>
          </a:p>
          <a:p>
            <a:pPr lvl="1">
              <a:lnSpc>
                <a:spcPct val="120000"/>
              </a:lnSpc>
            </a:pPr>
            <a:r>
              <a:rPr lang="en-US" sz="2900" b="0" i="0" dirty="0">
                <a:solidFill>
                  <a:srgbClr val="383636"/>
                </a:solidFill>
                <a:effectLst/>
                <a:ea typeface="Calibri" panose="020F0502020204030204" pitchFamily="34" charset="0"/>
                <a:cs typeface="Calibri" panose="020F0502020204030204" pitchFamily="34" charset="0"/>
              </a:rPr>
              <a:t>and platelet count</a:t>
            </a:r>
          </a:p>
          <a:p>
            <a:pPr>
              <a:lnSpc>
                <a:spcPct val="120000"/>
              </a:lnSpc>
            </a:pPr>
            <a:r>
              <a:rPr lang="en-US" sz="3500" b="0" i="0" dirty="0">
                <a:solidFill>
                  <a:srgbClr val="383636"/>
                </a:solidFill>
                <a:effectLst/>
                <a:ea typeface="Calibri" panose="020F0502020204030204" pitchFamily="34" charset="0"/>
                <a:cs typeface="Calibri" panose="020F0502020204030204" pitchFamily="34" charset="0"/>
              </a:rPr>
              <a:t>FIB-4 Risk Levels</a:t>
            </a:r>
          </a:p>
          <a:p>
            <a:pPr lvl="1">
              <a:lnSpc>
                <a:spcPct val="120000"/>
              </a:lnSpc>
            </a:pPr>
            <a:r>
              <a:rPr lang="en-US" b="0" i="0" dirty="0">
                <a:solidFill>
                  <a:srgbClr val="383636"/>
                </a:solidFill>
                <a:effectLst/>
                <a:ea typeface="Calibri" panose="020F0502020204030204" pitchFamily="34" charset="0"/>
                <a:cs typeface="Calibri" panose="020F0502020204030204" pitchFamily="34" charset="0"/>
              </a:rPr>
              <a:t>Lower risk </a:t>
            </a:r>
            <a:r>
              <a:rPr lang="en-US" dirty="0">
                <a:solidFill>
                  <a:srgbClr val="383636"/>
                </a:solidFill>
                <a:ea typeface="Calibri" panose="020F0502020204030204" pitchFamily="34" charset="0"/>
                <a:cs typeface="Calibri" panose="020F0502020204030204" pitchFamily="34" charset="0"/>
              </a:rPr>
              <a:t>is </a:t>
            </a:r>
            <a:r>
              <a:rPr lang="en-US" b="0" i="0" dirty="0">
                <a:solidFill>
                  <a:srgbClr val="383636"/>
                </a:solidFill>
                <a:effectLst/>
                <a:ea typeface="Calibri" panose="020F0502020204030204" pitchFamily="34" charset="0"/>
                <a:cs typeface="Calibri" panose="020F0502020204030204" pitchFamily="34" charset="0"/>
              </a:rPr>
              <a:t>&lt;1.3  </a:t>
            </a:r>
          </a:p>
          <a:p>
            <a:pPr lvl="1">
              <a:lnSpc>
                <a:spcPct val="120000"/>
              </a:lnSpc>
            </a:pPr>
            <a:r>
              <a:rPr lang="en-US" b="0" i="0" dirty="0">
                <a:solidFill>
                  <a:srgbClr val="383636"/>
                </a:solidFill>
                <a:effectLst/>
                <a:ea typeface="Calibri" panose="020F0502020204030204" pitchFamily="34" charset="0"/>
                <a:cs typeface="Calibri" panose="020F0502020204030204" pitchFamily="34" charset="0"/>
              </a:rPr>
              <a:t>Intermediate 1.3 to 2.67</a:t>
            </a:r>
          </a:p>
          <a:p>
            <a:pPr lvl="1">
              <a:lnSpc>
                <a:spcPct val="120000"/>
              </a:lnSpc>
            </a:pPr>
            <a:r>
              <a:rPr lang="en-US" b="0" i="0" dirty="0">
                <a:solidFill>
                  <a:srgbClr val="383636"/>
                </a:solidFill>
                <a:effectLst/>
                <a:ea typeface="Calibri" panose="020F0502020204030204" pitchFamily="34" charset="0"/>
                <a:cs typeface="Calibri" panose="020F0502020204030204" pitchFamily="34" charset="0"/>
              </a:rPr>
              <a:t>High risk &gt;2.67 </a:t>
            </a:r>
          </a:p>
          <a:p>
            <a:pPr lvl="2">
              <a:lnSpc>
                <a:spcPct val="120000"/>
              </a:lnSpc>
            </a:pPr>
            <a:r>
              <a:rPr lang="en-US" sz="2500" b="0" i="0" dirty="0">
                <a:solidFill>
                  <a:srgbClr val="383636"/>
                </a:solidFill>
                <a:effectLst/>
                <a:ea typeface="Calibri" panose="020F0502020204030204" pitchFamily="34" charset="0"/>
                <a:cs typeface="Calibri" panose="020F0502020204030204" pitchFamily="34" charset="0"/>
              </a:rPr>
              <a:t>considered as having a high probability of advanced fibrosis (F3–F4). </a:t>
            </a:r>
            <a:endParaRPr lang="en-US" sz="2500" dirty="0">
              <a:ea typeface="Calibri" panose="020F0502020204030204" pitchFamily="34" charset="0"/>
              <a:cs typeface="Calibri" panose="020F0502020204030204" pitchFamily="34" charset="0"/>
            </a:endParaRPr>
          </a:p>
        </p:txBody>
      </p:sp>
      <p:sp>
        <p:nvSpPr>
          <p:cNvPr id="5" name="TextBox 4">
            <a:extLst>
              <a:ext uri="{FF2B5EF4-FFF2-40B4-BE49-F238E27FC236}">
                <a16:creationId xmlns:a16="http://schemas.microsoft.com/office/drawing/2014/main" id="{EEF5F3B2-6D9D-2EC0-5B9A-B5A059C79555}"/>
              </a:ext>
            </a:extLst>
          </p:cNvPr>
          <p:cNvSpPr txBox="1"/>
          <p:nvPr/>
        </p:nvSpPr>
        <p:spPr>
          <a:xfrm>
            <a:off x="457200" y="5524947"/>
            <a:ext cx="3652208" cy="800219"/>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383636"/>
                </a:solidFill>
                <a:effectLst/>
                <a:uLnTx/>
                <a:uFillTx/>
                <a:latin typeface="Calibri" panose="020F0502020204030204" pitchFamily="34" charset="0"/>
                <a:ea typeface="Calibri" panose="020F0502020204030204" pitchFamily="34" charset="0"/>
                <a:cs typeface="Calibri" panose="020F0502020204030204" pitchFamily="34" charset="0"/>
              </a:rPr>
              <a:t>(</a:t>
            </a:r>
            <a:r>
              <a:rPr kumimoji="0" lang="en-US" sz="1800" b="1" i="0" u="sng" strike="noStrike" kern="1200" cap="none" spc="0" normalizeH="0" baseline="0" noProof="0" dirty="0">
                <a:ln>
                  <a:noFill/>
                </a:ln>
                <a:solidFill>
                  <a:srgbClr val="0F5DB9"/>
                </a:solidFill>
                <a:effectLst/>
                <a:uLnTx/>
                <a:uFillTx/>
                <a:latin typeface="Calibri" panose="020F0502020204030204" pitchFamily="34" charset="0"/>
                <a:ea typeface="Calibri" panose="020F0502020204030204" pitchFamily="34" charset="0"/>
                <a:cs typeface="Calibri" panose="020F0502020204030204" pitchFamily="34" charset="0"/>
                <a:hlinkClick r:id="rId2"/>
              </a:rPr>
              <a:t>mdcalc.com/calc/2200/fibrosis-4-fib-4-index-liver-fibrosis</a:t>
            </a:r>
            <a:r>
              <a:rPr kumimoji="0" lang="en-US" sz="1800" b="0" i="0" u="none" strike="noStrike" kern="1200" cap="none" spc="0" normalizeH="0" baseline="0" noProof="0" dirty="0">
                <a:ln>
                  <a:noFill/>
                </a:ln>
                <a:solidFill>
                  <a:srgbClr val="383636"/>
                </a:solidFill>
                <a:effectLst/>
                <a:uLnTx/>
                <a:uFillTx/>
                <a:latin typeface="Calibri" panose="020F0502020204030204" pitchFamily="34" charset="0"/>
                <a:ea typeface="Calibri" panose="020F0502020204030204" pitchFamily="34" charset="0"/>
                <a:cs typeface="Calibri" panose="020F0502020204030204" pitchFamily="34" charset="0"/>
              </a:rPr>
              <a:t>).</a:t>
            </a:r>
            <a:endPar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9" name="TextBox 8">
            <a:extLst>
              <a:ext uri="{FF2B5EF4-FFF2-40B4-BE49-F238E27FC236}">
                <a16:creationId xmlns:a16="http://schemas.microsoft.com/office/drawing/2014/main" id="{0459504B-5372-77F1-1E9F-7BDCFE6C8772}"/>
              </a:ext>
            </a:extLst>
          </p:cNvPr>
          <p:cNvSpPr txBox="1"/>
          <p:nvPr/>
        </p:nvSpPr>
        <p:spPr>
          <a:xfrm>
            <a:off x="6442497" y="6490614"/>
            <a:ext cx="2057400" cy="307777"/>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www.DiabetesEd.net</a:t>
            </a:r>
          </a:p>
        </p:txBody>
      </p:sp>
      <p:pic>
        <p:nvPicPr>
          <p:cNvPr id="11" name="Picture 10">
            <a:extLst>
              <a:ext uri="{FF2B5EF4-FFF2-40B4-BE49-F238E27FC236}">
                <a16:creationId xmlns:a16="http://schemas.microsoft.com/office/drawing/2014/main" id="{D9EE2A18-B035-BEA5-70AB-9A9CD9C5F452}"/>
              </a:ext>
            </a:extLst>
          </p:cNvPr>
          <p:cNvPicPr>
            <a:picLocks noChangeAspect="1"/>
          </p:cNvPicPr>
          <p:nvPr/>
        </p:nvPicPr>
        <p:blipFill>
          <a:blip r:embed="rId3"/>
          <a:stretch>
            <a:fillRect/>
          </a:stretch>
        </p:blipFill>
        <p:spPr>
          <a:xfrm>
            <a:off x="462506" y="1134071"/>
            <a:ext cx="4237726" cy="2138231"/>
          </a:xfrm>
          <a:prstGeom prst="rect">
            <a:avLst/>
          </a:prstGeom>
        </p:spPr>
      </p:pic>
      <p:pic>
        <p:nvPicPr>
          <p:cNvPr id="7" name="Picture 6">
            <a:extLst>
              <a:ext uri="{FF2B5EF4-FFF2-40B4-BE49-F238E27FC236}">
                <a16:creationId xmlns:a16="http://schemas.microsoft.com/office/drawing/2014/main" id="{667D0BC9-CA8D-0FA8-181E-4B4127401529}"/>
              </a:ext>
            </a:extLst>
          </p:cNvPr>
          <p:cNvPicPr>
            <a:picLocks noChangeAspect="1"/>
          </p:cNvPicPr>
          <p:nvPr/>
        </p:nvPicPr>
        <p:blipFill>
          <a:blip r:embed="rId4"/>
          <a:stretch>
            <a:fillRect/>
          </a:stretch>
        </p:blipFill>
        <p:spPr>
          <a:xfrm>
            <a:off x="457200" y="1164262"/>
            <a:ext cx="4174738" cy="2108039"/>
          </a:xfrm>
          <a:prstGeom prst="rect">
            <a:avLst/>
          </a:prstGeom>
        </p:spPr>
      </p:pic>
    </p:spTree>
    <p:extLst>
      <p:ext uri="{BB962C8B-B14F-4D97-AF65-F5344CB8AC3E}">
        <p14:creationId xmlns:p14="http://schemas.microsoft.com/office/powerpoint/2010/main" val="34307417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11649A-319D-78B6-69B9-EB173779AD0A}"/>
              </a:ext>
            </a:extLst>
          </p:cNvPr>
          <p:cNvSpPr>
            <a:spLocks noGrp="1"/>
          </p:cNvSpPr>
          <p:nvPr>
            <p:ph type="ctrTitle"/>
          </p:nvPr>
        </p:nvSpPr>
        <p:spPr>
          <a:xfrm>
            <a:off x="737560" y="2430897"/>
            <a:ext cx="3798497" cy="1996206"/>
          </a:xfrm>
        </p:spPr>
        <p:txBody>
          <a:bodyPr>
            <a:normAutofit/>
          </a:bodyPr>
          <a:lstStyle/>
          <a:p>
            <a:pPr algn="ctr"/>
            <a:r>
              <a:rPr lang="en-US" dirty="0"/>
              <a:t>No More NAFLD</a:t>
            </a:r>
          </a:p>
        </p:txBody>
      </p:sp>
      <p:sp>
        <p:nvSpPr>
          <p:cNvPr id="3" name="Footer Placeholder 2">
            <a:extLst>
              <a:ext uri="{FF2B5EF4-FFF2-40B4-BE49-F238E27FC236}">
                <a16:creationId xmlns:a16="http://schemas.microsoft.com/office/drawing/2014/main" id="{8DA7F7B8-A387-4A88-B504-74463FA4BFD4}"/>
              </a:ext>
            </a:extLst>
          </p:cNvPr>
          <p:cNvSpPr>
            <a:spLocks noGrp="1"/>
          </p:cNvSpPr>
          <p:nvPr>
            <p:ph type="ftr" sz="quarter" idx="3"/>
          </p:nvPr>
        </p:nvSpPr>
        <p:spPr>
          <a:xfrm>
            <a:off x="854979" y="4458733"/>
            <a:ext cx="3579384" cy="639816"/>
          </a:xfrm>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100" b="1" i="0" u="none" strike="noStrike" kern="1200" cap="none" spc="0" normalizeH="0" baseline="0" noProof="0" dirty="0">
                <a:ln>
                  <a:noFill/>
                </a:ln>
                <a:solidFill>
                  <a:srgbClr val="7030A0"/>
                </a:solidFill>
                <a:effectLst/>
                <a:uLnTx/>
                <a:uFillTx/>
                <a:latin typeface="Arial" panose="020B0604020202020204" pitchFamily="34" charset="0"/>
                <a:ea typeface="+mn-ea"/>
                <a:cs typeface="Arial" panose="020B0604020202020204" pitchFamily="34" charset="0"/>
              </a:rPr>
              <a:t>The NAFLD nomenclature is changing.</a:t>
            </a:r>
          </a:p>
        </p:txBody>
      </p:sp>
      <p:pic>
        <p:nvPicPr>
          <p:cNvPr id="4" name="Content Placeholder 7" descr="A person looking through a microscope&#10;&#10;Description automatically generated">
            <a:extLst>
              <a:ext uri="{FF2B5EF4-FFF2-40B4-BE49-F238E27FC236}">
                <a16:creationId xmlns:a16="http://schemas.microsoft.com/office/drawing/2014/main" id="{A89779B2-4DB1-7B4F-53DC-71622629164B}"/>
              </a:ext>
            </a:extLst>
          </p:cNvPr>
          <p:cNvPicPr>
            <a:picLocks noChangeAspect="1"/>
          </p:cNvPicPr>
          <p:nvPr/>
        </p:nvPicPr>
        <p:blipFill rotWithShape="1">
          <a:blip r:embed="rId2"/>
          <a:srcRect l="7673" t="-17217" r="15161" b="1228"/>
          <a:stretch/>
        </p:blipFill>
        <p:spPr>
          <a:xfrm>
            <a:off x="4037098" y="568105"/>
            <a:ext cx="1929443" cy="1931490"/>
          </a:xfrm>
          <a:prstGeom prst="ellipse">
            <a:avLst/>
          </a:prstGeom>
          <a:ln w="63500" cap="rnd">
            <a:noFill/>
          </a:ln>
          <a:effectLst/>
          <a:scene3d>
            <a:camera prst="orthographicFront"/>
            <a:lightRig rig="contrasting" dir="t">
              <a:rot lat="0" lon="0" rev="3000000"/>
            </a:lightRig>
          </a:scene3d>
          <a:sp3d>
            <a:contourClr>
              <a:srgbClr val="333333"/>
            </a:contourClr>
          </a:sp3d>
        </p:spPr>
      </p:pic>
      <p:pic>
        <p:nvPicPr>
          <p:cNvPr id="6" name="Picture Placeholder 5" descr="A doctor talking to a patient&#10;&#10;Description automatically generated">
            <a:extLst>
              <a:ext uri="{FF2B5EF4-FFF2-40B4-BE49-F238E27FC236}">
                <a16:creationId xmlns:a16="http://schemas.microsoft.com/office/drawing/2014/main" id="{2E698F48-5CCC-02DD-7928-97A024A2FB0E}"/>
              </a:ext>
            </a:extLst>
          </p:cNvPr>
          <p:cNvPicPr>
            <a:picLocks noGrp="1" noChangeAspect="1"/>
          </p:cNvPicPr>
          <p:nvPr>
            <p:ph type="pic" sz="quarter" idx="10"/>
          </p:nvPr>
        </p:nvPicPr>
        <p:blipFill rotWithShape="1">
          <a:blip r:embed="rId3"/>
          <a:srcRect l="15665" r="17669"/>
          <a:stretch/>
        </p:blipFill>
        <p:spPr>
          <a:xfrm>
            <a:off x="4831627" y="1676206"/>
            <a:ext cx="3994322" cy="3994322"/>
          </a:xfrm>
        </p:spPr>
      </p:pic>
      <p:sp>
        <p:nvSpPr>
          <p:cNvPr id="5" name="TextBox 4">
            <a:extLst>
              <a:ext uri="{FF2B5EF4-FFF2-40B4-BE49-F238E27FC236}">
                <a16:creationId xmlns:a16="http://schemas.microsoft.com/office/drawing/2014/main" id="{640C0D79-7183-D6FD-7076-38E737D01509}"/>
              </a:ext>
            </a:extLst>
          </p:cNvPr>
          <p:cNvSpPr txBox="1"/>
          <p:nvPr/>
        </p:nvSpPr>
        <p:spPr>
          <a:xfrm>
            <a:off x="152400" y="2638511"/>
            <a:ext cx="8673549" cy="1446550"/>
          </a:xfrm>
          <a:prstGeom prst="rect">
            <a:avLst/>
          </a:prstGeom>
          <a:solidFill>
            <a:schemeClr val="bg1"/>
          </a:solid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00" b="0" i="0" u="none" strike="noStrike" kern="1200" cap="none" spc="0" normalizeH="0" baseline="0" noProof="0" dirty="0">
                <a:ln>
                  <a:noFill/>
                </a:ln>
                <a:solidFill>
                  <a:srgbClr val="0070C0"/>
                </a:solidFill>
                <a:effectLst/>
                <a:uLnTx/>
                <a:uFillTx/>
                <a:latin typeface="Calibri" panose="020F0502020204030204" pitchFamily="34" charset="0"/>
                <a:ea typeface="Calibri" panose="020F0502020204030204" pitchFamily="34" charset="0"/>
                <a:cs typeface="Calibri" panose="020F0502020204030204" pitchFamily="34" charset="0"/>
              </a:rPr>
              <a:t>“MASLD is the hepatic manifestation of metabolic syndrome.”</a:t>
            </a:r>
          </a:p>
        </p:txBody>
      </p:sp>
      <p:pic>
        <p:nvPicPr>
          <p:cNvPr id="2050" name="Picture 2">
            <a:extLst>
              <a:ext uri="{FF2B5EF4-FFF2-40B4-BE49-F238E27FC236}">
                <a16:creationId xmlns:a16="http://schemas.microsoft.com/office/drawing/2014/main" id="{F59B7F2E-3089-AE1F-C1BD-DD8A4255C645}"/>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2290" y="228600"/>
            <a:ext cx="9144000" cy="5243513"/>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FC46C6A0-3319-460E-CDC7-94A7BD30D79D}"/>
              </a:ext>
            </a:extLst>
          </p:cNvPr>
          <p:cNvSpPr txBox="1"/>
          <p:nvPr/>
        </p:nvSpPr>
        <p:spPr>
          <a:xfrm>
            <a:off x="120445" y="5702158"/>
            <a:ext cx="8915400" cy="1077218"/>
          </a:xfrm>
          <a:prstGeom prst="rect">
            <a:avLst/>
          </a:prstGeom>
          <a:solidFill>
            <a:schemeClr val="bg1"/>
          </a:solidFill>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Figure 4.2—ELF, enhanced liver fibrosis test; FIB-4, fibrosis-4 index; LSM, liver stiffness measurement, as measured by vibration-controlled transient elastography. “</a:t>
            </a:r>
            <a:r>
              <a:rPr kumimoji="0" lang="en-US" sz="16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Fibroscan</a:t>
            </a: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*In the absence of LSM, consider ELF a diagnostic alternative. If ELF ≥ 9.8, an individual is at high risk of MASH with advanced liver fibrosis </a:t>
            </a:r>
            <a:b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b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(≥F3–F4) and should be referred to a liver specialist.</a:t>
            </a:r>
          </a:p>
        </p:txBody>
      </p:sp>
      <p:pic>
        <p:nvPicPr>
          <p:cNvPr id="7" name="Picture 6">
            <a:extLst>
              <a:ext uri="{FF2B5EF4-FFF2-40B4-BE49-F238E27FC236}">
                <a16:creationId xmlns:a16="http://schemas.microsoft.com/office/drawing/2014/main" id="{EA072063-D7A7-982B-B3F1-7AA90F6ED56D}"/>
              </a:ext>
            </a:extLst>
          </p:cNvPr>
          <p:cNvPicPr>
            <a:picLocks noChangeAspect="1"/>
          </p:cNvPicPr>
          <p:nvPr/>
        </p:nvPicPr>
        <p:blipFill>
          <a:blip r:embed="rId5"/>
          <a:stretch>
            <a:fillRect/>
          </a:stretch>
        </p:blipFill>
        <p:spPr>
          <a:xfrm>
            <a:off x="1006371" y="817100"/>
            <a:ext cx="3276600" cy="425719"/>
          </a:xfrm>
          <a:prstGeom prst="rect">
            <a:avLst/>
          </a:prstGeom>
        </p:spPr>
      </p:pic>
    </p:spTree>
    <p:extLst>
      <p:ext uri="{BB962C8B-B14F-4D97-AF65-F5344CB8AC3E}">
        <p14:creationId xmlns:p14="http://schemas.microsoft.com/office/powerpoint/2010/main" val="10801853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30A3F25-8B20-D626-4703-923BF113B6BB}"/>
              </a:ext>
            </a:extLst>
          </p:cNvPr>
          <p:cNvSpPr>
            <a:spLocks noGrp="1"/>
          </p:cNvSpPr>
          <p:nvPr>
            <p:ph type="title"/>
          </p:nvPr>
        </p:nvSpPr>
        <p:spPr>
          <a:xfrm>
            <a:off x="457200" y="228600"/>
            <a:ext cx="8229600" cy="914400"/>
          </a:xfrm>
        </p:spPr>
        <p:txBody>
          <a:bodyPr anchor="b">
            <a:normAutofit fontScale="90000"/>
          </a:bodyPr>
          <a:lstStyle/>
          <a:p>
            <a:pPr>
              <a:lnSpc>
                <a:spcPct val="90000"/>
              </a:lnSpc>
            </a:pPr>
            <a:r>
              <a:rPr lang="en-US" sz="3700" dirty="0">
                <a:effectLst/>
              </a:rPr>
              <a:t>Question : What does a Liver Elastography reveal?</a:t>
            </a:r>
            <a:endParaRPr lang="en-US" sz="3700" dirty="0"/>
          </a:p>
        </p:txBody>
      </p:sp>
      <p:sp>
        <p:nvSpPr>
          <p:cNvPr id="5" name="Content Placeholder 4">
            <a:extLst>
              <a:ext uri="{FF2B5EF4-FFF2-40B4-BE49-F238E27FC236}">
                <a16:creationId xmlns:a16="http://schemas.microsoft.com/office/drawing/2014/main" id="{73A847BB-6DB9-7ACB-C2CF-C4C04F6AE3A7}"/>
              </a:ext>
            </a:extLst>
          </p:cNvPr>
          <p:cNvSpPr>
            <a:spLocks noGrp="1"/>
          </p:cNvSpPr>
          <p:nvPr>
            <p:ph sz="quarter" idx="1"/>
          </p:nvPr>
        </p:nvSpPr>
        <p:spPr>
          <a:xfrm>
            <a:off x="457200" y="1219200"/>
            <a:ext cx="4041648" cy="4937760"/>
          </a:xfrm>
        </p:spPr>
        <p:txBody>
          <a:bodyPr>
            <a:normAutofit/>
          </a:bodyPr>
          <a:lstStyle/>
          <a:p>
            <a:pPr marL="0" marR="0" indent="0">
              <a:spcBef>
                <a:spcPts val="0"/>
              </a:spcBef>
              <a:spcAft>
                <a:spcPts val="600"/>
              </a:spcAft>
              <a:buNone/>
            </a:pPr>
            <a:r>
              <a:rPr lang="en-US" sz="2200" dirty="0">
                <a:effectLst/>
              </a:rPr>
              <a:t>The provider is sending JR for a Liver Elastography or FibroScan test since JR has elevated ALT and AST levels along with an elevated Fib-4 score.  Which of the following are measured during this liver ultrasound procedure?</a:t>
            </a:r>
          </a:p>
          <a:p>
            <a:pPr marL="342900" marR="0" lvl="0" indent="-342900">
              <a:spcBef>
                <a:spcPts val="0"/>
              </a:spcBef>
              <a:spcAft>
                <a:spcPts val="600"/>
              </a:spcAft>
              <a:buFont typeface="+mj-lt"/>
              <a:buAutoNum type="alphaUcPeriod"/>
            </a:pPr>
            <a:r>
              <a:rPr lang="en-US" sz="2200" dirty="0">
                <a:effectLst/>
              </a:rPr>
              <a:t>Liver diameter and density.</a:t>
            </a:r>
          </a:p>
          <a:p>
            <a:pPr marL="342900" marR="0" lvl="0" indent="-342900">
              <a:spcBef>
                <a:spcPts val="0"/>
              </a:spcBef>
              <a:spcAft>
                <a:spcPts val="600"/>
              </a:spcAft>
              <a:buFont typeface="+mj-lt"/>
              <a:buAutoNum type="alphaUcPeriod"/>
            </a:pPr>
            <a:r>
              <a:rPr lang="en-US" sz="2200" dirty="0">
                <a:effectLst/>
              </a:rPr>
              <a:t>Liver scarring and ductal health.</a:t>
            </a:r>
          </a:p>
          <a:p>
            <a:pPr marL="342900" marR="0" lvl="0" indent="-342900">
              <a:spcBef>
                <a:spcPts val="0"/>
              </a:spcBef>
              <a:spcAft>
                <a:spcPts val="600"/>
              </a:spcAft>
              <a:buFont typeface="+mj-lt"/>
              <a:buAutoNum type="alphaUcPeriod"/>
            </a:pPr>
            <a:r>
              <a:rPr lang="en-US" sz="2200" dirty="0">
                <a:effectLst/>
              </a:rPr>
              <a:t>Hepatocyte density and distribution.</a:t>
            </a:r>
          </a:p>
          <a:p>
            <a:pPr marL="342900" marR="0" lvl="0" indent="-342900">
              <a:spcBef>
                <a:spcPts val="0"/>
              </a:spcBef>
              <a:spcAft>
                <a:spcPts val="600"/>
              </a:spcAft>
              <a:buFont typeface="+mj-lt"/>
              <a:buAutoNum type="alphaUcPeriod"/>
            </a:pPr>
            <a:r>
              <a:rPr lang="en-US" sz="2200" dirty="0">
                <a:effectLst/>
              </a:rPr>
              <a:t>Liver stiffness and fat density.</a:t>
            </a:r>
          </a:p>
          <a:p>
            <a:pPr marL="0" marR="0" indent="0">
              <a:lnSpc>
                <a:spcPct val="90000"/>
              </a:lnSpc>
              <a:spcBef>
                <a:spcPts val="0"/>
              </a:spcBef>
              <a:spcAft>
                <a:spcPts val="600"/>
              </a:spcAft>
              <a:buNone/>
            </a:pPr>
            <a:endParaRPr lang="en-US" sz="2200" dirty="0">
              <a:effectLst/>
            </a:endParaRPr>
          </a:p>
        </p:txBody>
      </p:sp>
      <p:pic>
        <p:nvPicPr>
          <p:cNvPr id="7" name="Picture 6" descr="Puzzles in brain">
            <a:extLst>
              <a:ext uri="{FF2B5EF4-FFF2-40B4-BE49-F238E27FC236}">
                <a16:creationId xmlns:a16="http://schemas.microsoft.com/office/drawing/2014/main" id="{2D788CCE-E9A1-3411-7F54-364E97F534B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30851" r="14512" b="-3"/>
          <a:stretch/>
        </p:blipFill>
        <p:spPr>
          <a:xfrm>
            <a:off x="4632198" y="1216152"/>
            <a:ext cx="4041648" cy="4937760"/>
          </a:xfrm>
          <a:prstGeom prst="rect">
            <a:avLst/>
          </a:prstGeom>
          <a:noFill/>
        </p:spPr>
      </p:pic>
      <p:sp>
        <p:nvSpPr>
          <p:cNvPr id="2" name="Oval 1">
            <a:extLst>
              <a:ext uri="{FF2B5EF4-FFF2-40B4-BE49-F238E27FC236}">
                <a16:creationId xmlns:a16="http://schemas.microsoft.com/office/drawing/2014/main" id="{A509D7CD-38CD-61A6-4F18-4886A617C22E}"/>
              </a:ext>
            </a:extLst>
          </p:cNvPr>
          <p:cNvSpPr/>
          <p:nvPr/>
        </p:nvSpPr>
        <p:spPr>
          <a:xfrm>
            <a:off x="457200" y="5410200"/>
            <a:ext cx="3886200" cy="914400"/>
          </a:xfrm>
          <a:prstGeom prst="ellipse">
            <a:avLst/>
          </a:prstGeom>
          <a:no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Gill Sans MT"/>
              <a:ea typeface="+mn-ea"/>
              <a:cs typeface="+mn-cs"/>
            </a:endParaRPr>
          </a:p>
        </p:txBody>
      </p:sp>
    </p:spTree>
    <p:extLst>
      <p:ext uri="{BB962C8B-B14F-4D97-AF65-F5344CB8AC3E}">
        <p14:creationId xmlns:p14="http://schemas.microsoft.com/office/powerpoint/2010/main" val="16527285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01701D-07AC-41DD-9539-D12FFBE1CAC7}"/>
              </a:ext>
            </a:extLst>
          </p:cNvPr>
          <p:cNvSpPr>
            <a:spLocks noGrp="1"/>
          </p:cNvSpPr>
          <p:nvPr>
            <p:ph type="title"/>
          </p:nvPr>
        </p:nvSpPr>
        <p:spPr>
          <a:xfrm>
            <a:off x="457200" y="228600"/>
            <a:ext cx="8229600" cy="914400"/>
          </a:xfrm>
        </p:spPr>
        <p:txBody>
          <a:bodyPr anchor="b">
            <a:normAutofit fontScale="90000"/>
          </a:bodyPr>
          <a:lstStyle/>
          <a:p>
            <a:r>
              <a:rPr lang="en-US" dirty="0"/>
              <a:t>Other Treatments for NAFLD and NASH</a:t>
            </a:r>
          </a:p>
        </p:txBody>
      </p:sp>
      <p:sp>
        <p:nvSpPr>
          <p:cNvPr id="10" name="Content Placeholder 9">
            <a:extLst>
              <a:ext uri="{FF2B5EF4-FFF2-40B4-BE49-F238E27FC236}">
                <a16:creationId xmlns:a16="http://schemas.microsoft.com/office/drawing/2014/main" id="{3B660FB2-FCC2-BFF5-BF5D-9B53D0F8E86B}"/>
              </a:ext>
            </a:extLst>
          </p:cNvPr>
          <p:cNvSpPr>
            <a:spLocks noGrp="1"/>
          </p:cNvSpPr>
          <p:nvPr>
            <p:ph sz="quarter" idx="1"/>
          </p:nvPr>
        </p:nvSpPr>
        <p:spPr>
          <a:xfrm>
            <a:off x="457200" y="1219200"/>
            <a:ext cx="4721368" cy="5638800"/>
          </a:xfrm>
        </p:spPr>
        <p:txBody>
          <a:bodyPr>
            <a:normAutofit/>
          </a:bodyPr>
          <a:lstStyle/>
          <a:p>
            <a:pPr>
              <a:lnSpc>
                <a:spcPct val="90000"/>
              </a:lnSpc>
            </a:pPr>
            <a:r>
              <a:rPr lang="en-US" sz="2500" dirty="0"/>
              <a:t>Meds that lower glucose, cholesterol and weight</a:t>
            </a:r>
          </a:p>
          <a:p>
            <a:pPr>
              <a:lnSpc>
                <a:spcPct val="90000"/>
              </a:lnSpc>
            </a:pPr>
            <a:r>
              <a:rPr lang="en-US" sz="2500" dirty="0"/>
              <a:t>Bariatric surgery</a:t>
            </a:r>
          </a:p>
          <a:p>
            <a:pPr>
              <a:lnSpc>
                <a:spcPct val="90000"/>
              </a:lnSpc>
            </a:pPr>
            <a:r>
              <a:rPr lang="en-US" sz="2500" dirty="0"/>
              <a:t>Pioglitazone (Actos)</a:t>
            </a:r>
          </a:p>
          <a:p>
            <a:pPr lvl="1">
              <a:lnSpc>
                <a:spcPct val="90000"/>
              </a:lnSpc>
            </a:pPr>
            <a:r>
              <a:rPr lang="en-US" sz="2500" dirty="0"/>
              <a:t>Improves lipid and glucose metabolism</a:t>
            </a:r>
          </a:p>
          <a:p>
            <a:pPr lvl="1">
              <a:lnSpc>
                <a:spcPct val="90000"/>
              </a:lnSpc>
            </a:pPr>
            <a:r>
              <a:rPr lang="en-US" sz="2500" dirty="0"/>
              <a:t>Reverses steatohepatitis in prediabetes/diabetes </a:t>
            </a:r>
          </a:p>
          <a:p>
            <a:pPr lvl="1">
              <a:lnSpc>
                <a:spcPct val="90000"/>
              </a:lnSpc>
            </a:pPr>
            <a:r>
              <a:rPr lang="en-US" sz="2500" dirty="0"/>
              <a:t>Causes 1-2% </a:t>
            </a:r>
            <a:r>
              <a:rPr lang="en-US" sz="2500" dirty="0" err="1"/>
              <a:t>wt</a:t>
            </a:r>
            <a:r>
              <a:rPr lang="en-US" sz="2500" dirty="0"/>
              <a:t> gain at 15 mg</a:t>
            </a:r>
          </a:p>
          <a:p>
            <a:pPr lvl="1">
              <a:lnSpc>
                <a:spcPct val="90000"/>
              </a:lnSpc>
            </a:pPr>
            <a:r>
              <a:rPr lang="en-US" sz="2500" dirty="0"/>
              <a:t>3-5% </a:t>
            </a:r>
            <a:r>
              <a:rPr lang="en-US" sz="2500" dirty="0" err="1"/>
              <a:t>wt</a:t>
            </a:r>
            <a:r>
              <a:rPr lang="en-US" sz="2500" dirty="0"/>
              <a:t> gain at 45 mg</a:t>
            </a:r>
          </a:p>
          <a:p>
            <a:pPr>
              <a:lnSpc>
                <a:spcPct val="90000"/>
              </a:lnSpc>
            </a:pPr>
            <a:r>
              <a:rPr lang="en-US" sz="2500" dirty="0"/>
              <a:t>GLP-1 Receptor Agonists</a:t>
            </a:r>
          </a:p>
          <a:p>
            <a:pPr>
              <a:lnSpc>
                <a:spcPct val="90000"/>
              </a:lnSpc>
            </a:pPr>
            <a:endParaRPr lang="en-US" sz="2500" dirty="0"/>
          </a:p>
        </p:txBody>
      </p:sp>
      <p:pic>
        <p:nvPicPr>
          <p:cNvPr id="4" name="Picture 3" descr="Doctor talking to patient">
            <a:extLst>
              <a:ext uri="{FF2B5EF4-FFF2-40B4-BE49-F238E27FC236}">
                <a16:creationId xmlns:a16="http://schemas.microsoft.com/office/drawing/2014/main" id="{9ED94CA9-7321-0E28-46A0-589CF07D4DD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0964" r="34398" b="-3"/>
          <a:stretch/>
        </p:blipFill>
        <p:spPr>
          <a:xfrm>
            <a:off x="5178568" y="1216152"/>
            <a:ext cx="3495277" cy="4270248"/>
          </a:xfrm>
          <a:prstGeom prst="rect">
            <a:avLst/>
          </a:prstGeom>
          <a:noFill/>
        </p:spPr>
      </p:pic>
      <p:sp>
        <p:nvSpPr>
          <p:cNvPr id="3" name="TextBox 2">
            <a:extLst>
              <a:ext uri="{FF2B5EF4-FFF2-40B4-BE49-F238E27FC236}">
                <a16:creationId xmlns:a16="http://schemas.microsoft.com/office/drawing/2014/main" id="{2DC486DF-206A-DD38-B450-6FE206E98C0C}"/>
              </a:ext>
            </a:extLst>
          </p:cNvPr>
          <p:cNvSpPr txBox="1"/>
          <p:nvPr/>
        </p:nvSpPr>
        <p:spPr>
          <a:xfrm>
            <a:off x="5334000" y="5486400"/>
            <a:ext cx="3495277" cy="457200"/>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9FB8CD">
                    <a:lumMod val="50000"/>
                  </a:srgbClr>
                </a:solidFill>
                <a:effectLst/>
                <a:uLnTx/>
                <a:uFillTx/>
                <a:latin typeface="Calibri" panose="020F0502020204030204" pitchFamily="34" charset="0"/>
                <a:ea typeface="Calibri" panose="020F0502020204030204" pitchFamily="34" charset="0"/>
                <a:cs typeface="Calibri" panose="020F0502020204030204" pitchFamily="34" charset="0"/>
              </a:rPr>
              <a:t>Support lifestyle changes</a:t>
            </a:r>
          </a:p>
        </p:txBody>
      </p:sp>
      <p:pic>
        <p:nvPicPr>
          <p:cNvPr id="5" name="Picture 4">
            <a:extLst>
              <a:ext uri="{FF2B5EF4-FFF2-40B4-BE49-F238E27FC236}">
                <a16:creationId xmlns:a16="http://schemas.microsoft.com/office/drawing/2014/main" id="{6CB1137D-2B41-DDAE-47C0-8A1331C8C0F8}"/>
              </a:ext>
            </a:extLst>
          </p:cNvPr>
          <p:cNvPicPr>
            <a:picLocks noChangeAspect="1"/>
          </p:cNvPicPr>
          <p:nvPr/>
        </p:nvPicPr>
        <p:blipFill>
          <a:blip r:embed="rId3"/>
          <a:stretch>
            <a:fillRect/>
          </a:stretch>
        </p:blipFill>
        <p:spPr>
          <a:xfrm>
            <a:off x="532521" y="6173853"/>
            <a:ext cx="3582281" cy="527681"/>
          </a:xfrm>
          <a:prstGeom prst="rect">
            <a:avLst/>
          </a:prstGeom>
        </p:spPr>
      </p:pic>
      <p:pic>
        <p:nvPicPr>
          <p:cNvPr id="6" name="Picture 5">
            <a:extLst>
              <a:ext uri="{FF2B5EF4-FFF2-40B4-BE49-F238E27FC236}">
                <a16:creationId xmlns:a16="http://schemas.microsoft.com/office/drawing/2014/main" id="{17BD9F05-EEBD-F25B-B6B4-0795F663009F}"/>
              </a:ext>
            </a:extLst>
          </p:cNvPr>
          <p:cNvPicPr>
            <a:picLocks noChangeAspect="1"/>
          </p:cNvPicPr>
          <p:nvPr/>
        </p:nvPicPr>
        <p:blipFill>
          <a:blip r:embed="rId4"/>
          <a:stretch>
            <a:fillRect/>
          </a:stretch>
        </p:blipFill>
        <p:spPr>
          <a:xfrm>
            <a:off x="457200" y="6176976"/>
            <a:ext cx="4076724" cy="524558"/>
          </a:xfrm>
          <a:prstGeom prst="rect">
            <a:avLst/>
          </a:prstGeom>
        </p:spPr>
      </p:pic>
    </p:spTree>
    <p:extLst>
      <p:ext uri="{BB962C8B-B14F-4D97-AF65-F5344CB8AC3E}">
        <p14:creationId xmlns:p14="http://schemas.microsoft.com/office/powerpoint/2010/main" val="16160005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76F382-46A8-B905-8E3E-ED393A9673FB}"/>
              </a:ext>
            </a:extLst>
          </p:cNvPr>
          <p:cNvSpPr>
            <a:spLocks noGrp="1"/>
          </p:cNvSpPr>
          <p:nvPr>
            <p:ph type="title"/>
          </p:nvPr>
        </p:nvSpPr>
        <p:spPr/>
        <p:txBody>
          <a:bodyPr/>
          <a:lstStyle/>
          <a:p>
            <a:r>
              <a:rPr lang="en-US" dirty="0"/>
              <a:t>Actions To Decrease Steatosis</a:t>
            </a:r>
          </a:p>
        </p:txBody>
      </p:sp>
      <p:sp>
        <p:nvSpPr>
          <p:cNvPr id="3" name="Content Placeholder 2">
            <a:extLst>
              <a:ext uri="{FF2B5EF4-FFF2-40B4-BE49-F238E27FC236}">
                <a16:creationId xmlns:a16="http://schemas.microsoft.com/office/drawing/2014/main" id="{85474B2B-2933-8B64-DF85-015FC13FF2E0}"/>
              </a:ext>
            </a:extLst>
          </p:cNvPr>
          <p:cNvSpPr>
            <a:spLocks noGrp="1"/>
          </p:cNvSpPr>
          <p:nvPr>
            <p:ph sz="quarter" idx="1"/>
          </p:nvPr>
        </p:nvSpPr>
        <p:spPr/>
        <p:txBody>
          <a:bodyPr/>
          <a:lstStyle/>
          <a:p>
            <a:r>
              <a:rPr lang="en-US" dirty="0"/>
              <a:t>Increase activity</a:t>
            </a:r>
          </a:p>
          <a:p>
            <a:pPr lvl="1"/>
            <a:r>
              <a:rPr lang="en-US" dirty="0"/>
              <a:t>Strength training</a:t>
            </a:r>
          </a:p>
          <a:p>
            <a:pPr lvl="1"/>
            <a:r>
              <a:rPr lang="en-US" dirty="0"/>
              <a:t>Yoga or Thai Chi</a:t>
            </a:r>
          </a:p>
          <a:p>
            <a:pPr lvl="1"/>
            <a:r>
              <a:rPr lang="en-US" dirty="0"/>
              <a:t>Walking &amp; aerobics</a:t>
            </a:r>
          </a:p>
          <a:p>
            <a:pPr lvl="1"/>
            <a:endParaRPr lang="en-US" dirty="0"/>
          </a:p>
          <a:p>
            <a:r>
              <a:rPr lang="en-US" dirty="0"/>
              <a:t>Thoughtful eating</a:t>
            </a:r>
          </a:p>
          <a:p>
            <a:pPr lvl="1"/>
            <a:r>
              <a:rPr lang="en-US" dirty="0"/>
              <a:t>More fiber</a:t>
            </a:r>
          </a:p>
          <a:p>
            <a:pPr lvl="1"/>
            <a:r>
              <a:rPr lang="en-US" dirty="0"/>
              <a:t>Less processed foods &amp; less added sugar</a:t>
            </a:r>
          </a:p>
          <a:p>
            <a:pPr lvl="1"/>
            <a:r>
              <a:rPr lang="en-US" dirty="0"/>
              <a:t>Avoid alcohol</a:t>
            </a:r>
          </a:p>
        </p:txBody>
      </p:sp>
      <p:sp>
        <p:nvSpPr>
          <p:cNvPr id="4" name="Content Placeholder 3">
            <a:extLst>
              <a:ext uri="{FF2B5EF4-FFF2-40B4-BE49-F238E27FC236}">
                <a16:creationId xmlns:a16="http://schemas.microsoft.com/office/drawing/2014/main" id="{B780502A-F371-C2EC-5C5A-3EA9417A67C6}"/>
              </a:ext>
            </a:extLst>
          </p:cNvPr>
          <p:cNvSpPr>
            <a:spLocks noGrp="1"/>
          </p:cNvSpPr>
          <p:nvPr>
            <p:ph sz="quarter" idx="2"/>
          </p:nvPr>
        </p:nvSpPr>
        <p:spPr/>
        <p:txBody>
          <a:bodyPr/>
          <a:lstStyle/>
          <a:p>
            <a:r>
              <a:rPr lang="en-US" dirty="0"/>
              <a:t>Treatment</a:t>
            </a:r>
          </a:p>
          <a:p>
            <a:pPr lvl="1"/>
            <a:r>
              <a:rPr lang="en-US" dirty="0"/>
              <a:t>Pioglitazone</a:t>
            </a:r>
          </a:p>
          <a:p>
            <a:pPr lvl="1"/>
            <a:r>
              <a:rPr lang="en-US" dirty="0"/>
              <a:t>GLP-1 – semaglutide</a:t>
            </a:r>
          </a:p>
          <a:p>
            <a:pPr lvl="1"/>
            <a:r>
              <a:rPr lang="en-US" dirty="0" err="1"/>
              <a:t>Resmetirom</a:t>
            </a:r>
            <a:endParaRPr lang="en-US" dirty="0"/>
          </a:p>
          <a:p>
            <a:pPr lvl="1"/>
            <a:r>
              <a:rPr lang="en-US" dirty="0"/>
              <a:t>Statin</a:t>
            </a:r>
          </a:p>
          <a:p>
            <a:pPr lvl="1"/>
            <a:endParaRPr lang="en-US" dirty="0"/>
          </a:p>
          <a:p>
            <a:pPr lvl="1"/>
            <a:endParaRPr lang="en-US" dirty="0"/>
          </a:p>
          <a:p>
            <a:r>
              <a:rPr lang="en-US" dirty="0"/>
              <a:t>Prevention</a:t>
            </a:r>
          </a:p>
          <a:p>
            <a:pPr lvl="1"/>
            <a:r>
              <a:rPr lang="en-US" dirty="0"/>
              <a:t>Cancer Screenings</a:t>
            </a:r>
          </a:p>
          <a:p>
            <a:pPr lvl="1"/>
            <a:r>
              <a:rPr lang="en-US" dirty="0"/>
              <a:t>Decrease inflammation</a:t>
            </a:r>
          </a:p>
        </p:txBody>
      </p:sp>
      <p:pic>
        <p:nvPicPr>
          <p:cNvPr id="5" name="Picture 4">
            <a:extLst>
              <a:ext uri="{FF2B5EF4-FFF2-40B4-BE49-F238E27FC236}">
                <a16:creationId xmlns:a16="http://schemas.microsoft.com/office/drawing/2014/main" id="{7FC220CF-8A02-0924-9A6F-449A90DAAE63}"/>
              </a:ext>
            </a:extLst>
          </p:cNvPr>
          <p:cNvPicPr>
            <a:picLocks noChangeAspect="1"/>
          </p:cNvPicPr>
          <p:nvPr/>
        </p:nvPicPr>
        <p:blipFill>
          <a:blip r:embed="rId2"/>
          <a:stretch>
            <a:fillRect/>
          </a:stretch>
        </p:blipFill>
        <p:spPr>
          <a:xfrm>
            <a:off x="532521" y="6173853"/>
            <a:ext cx="3582281" cy="527681"/>
          </a:xfrm>
          <a:prstGeom prst="rect">
            <a:avLst/>
          </a:prstGeom>
        </p:spPr>
      </p:pic>
      <p:pic>
        <p:nvPicPr>
          <p:cNvPr id="6" name="Picture 5">
            <a:extLst>
              <a:ext uri="{FF2B5EF4-FFF2-40B4-BE49-F238E27FC236}">
                <a16:creationId xmlns:a16="http://schemas.microsoft.com/office/drawing/2014/main" id="{8DC9B04B-BC06-B7B5-0870-6F4DE0AAF914}"/>
              </a:ext>
            </a:extLst>
          </p:cNvPr>
          <p:cNvPicPr>
            <a:picLocks noChangeAspect="1"/>
          </p:cNvPicPr>
          <p:nvPr/>
        </p:nvPicPr>
        <p:blipFill>
          <a:blip r:embed="rId3"/>
          <a:stretch>
            <a:fillRect/>
          </a:stretch>
        </p:blipFill>
        <p:spPr>
          <a:xfrm>
            <a:off x="422124" y="6244883"/>
            <a:ext cx="4076724" cy="452424"/>
          </a:xfrm>
          <a:prstGeom prst="rect">
            <a:avLst/>
          </a:prstGeom>
        </p:spPr>
      </p:pic>
    </p:spTree>
    <p:extLst>
      <p:ext uri="{BB962C8B-B14F-4D97-AF65-F5344CB8AC3E}">
        <p14:creationId xmlns:p14="http://schemas.microsoft.com/office/powerpoint/2010/main" val="15255386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DAC3118-93EA-90CF-C3D2-C9F7256155C8}"/>
              </a:ext>
            </a:extLst>
          </p:cNvPr>
          <p:cNvPicPr>
            <a:picLocks noChangeAspect="1"/>
          </p:cNvPicPr>
          <p:nvPr/>
        </p:nvPicPr>
        <p:blipFill>
          <a:blip r:embed="rId2"/>
          <a:stretch>
            <a:fillRect/>
          </a:stretch>
        </p:blipFill>
        <p:spPr>
          <a:xfrm>
            <a:off x="38100" y="914400"/>
            <a:ext cx="9067800" cy="5122131"/>
          </a:xfrm>
          <a:prstGeom prst="rect">
            <a:avLst/>
          </a:prstGeom>
        </p:spPr>
      </p:pic>
      <p:sp>
        <p:nvSpPr>
          <p:cNvPr id="4" name="TextBox 3">
            <a:extLst>
              <a:ext uri="{FF2B5EF4-FFF2-40B4-BE49-F238E27FC236}">
                <a16:creationId xmlns:a16="http://schemas.microsoft.com/office/drawing/2014/main" id="{548B5182-48BD-490D-4AD4-59CACEB7C087}"/>
              </a:ext>
            </a:extLst>
          </p:cNvPr>
          <p:cNvSpPr txBox="1"/>
          <p:nvPr/>
        </p:nvSpPr>
        <p:spPr>
          <a:xfrm>
            <a:off x="228600" y="6073263"/>
            <a:ext cx="4572000" cy="707886"/>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383636"/>
                </a:solidFill>
                <a:effectLst/>
                <a:uLnTx/>
                <a:uFillTx/>
                <a:latin typeface="Helvetica Neue"/>
                <a:ea typeface="+mn-ea"/>
                <a:cs typeface="+mn-cs"/>
              </a:rPr>
              <a:t>F0-F1, no to minimal fibrosis; F2-F3, moderate fibrosis; F4, cirrhosis; </a:t>
            </a:r>
            <a:endParaRPr kumimoji="0" lang="en-US" sz="2000" b="0" i="0" u="none" strike="noStrike" kern="1200" cap="none" spc="0" normalizeH="0" baseline="0" noProof="0" dirty="0">
              <a:ln>
                <a:noFill/>
              </a:ln>
              <a:solidFill>
                <a:prstClr val="black"/>
              </a:solidFill>
              <a:effectLst/>
              <a:uLnTx/>
              <a:uFillTx/>
              <a:latin typeface="Times New Roman" pitchFamily="18" charset="0"/>
              <a:ea typeface="+mn-ea"/>
              <a:cs typeface="+mn-cs"/>
            </a:endParaRPr>
          </a:p>
        </p:txBody>
      </p:sp>
      <p:pic>
        <p:nvPicPr>
          <p:cNvPr id="5" name="Picture 4">
            <a:extLst>
              <a:ext uri="{FF2B5EF4-FFF2-40B4-BE49-F238E27FC236}">
                <a16:creationId xmlns:a16="http://schemas.microsoft.com/office/drawing/2014/main" id="{F6AFADBB-3D3C-AFF6-2893-7764F1BBA4F7}"/>
              </a:ext>
            </a:extLst>
          </p:cNvPr>
          <p:cNvPicPr>
            <a:picLocks noChangeAspect="1"/>
          </p:cNvPicPr>
          <p:nvPr/>
        </p:nvPicPr>
        <p:blipFill>
          <a:blip r:embed="rId3"/>
          <a:stretch>
            <a:fillRect/>
          </a:stretch>
        </p:blipFill>
        <p:spPr>
          <a:xfrm>
            <a:off x="5638800" y="6355430"/>
            <a:ext cx="3276600" cy="425719"/>
          </a:xfrm>
          <a:prstGeom prst="rect">
            <a:avLst/>
          </a:prstGeom>
        </p:spPr>
      </p:pic>
    </p:spTree>
    <p:extLst>
      <p:ext uri="{BB962C8B-B14F-4D97-AF65-F5344CB8AC3E}">
        <p14:creationId xmlns:p14="http://schemas.microsoft.com/office/powerpoint/2010/main" val="29473176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B89FF6-6FE3-4BCB-A9E7-0C9307DF1212}"/>
              </a:ext>
            </a:extLst>
          </p:cNvPr>
          <p:cNvSpPr>
            <a:spLocks noGrp="1"/>
          </p:cNvSpPr>
          <p:nvPr>
            <p:ph type="title"/>
          </p:nvPr>
        </p:nvSpPr>
        <p:spPr/>
        <p:txBody>
          <a:bodyPr/>
          <a:lstStyle/>
          <a:p>
            <a:r>
              <a:rPr lang="en-US" dirty="0"/>
              <a:t>JR Return Visit 1 Year – Big Strides</a:t>
            </a:r>
          </a:p>
        </p:txBody>
      </p:sp>
      <p:sp>
        <p:nvSpPr>
          <p:cNvPr id="3" name="Content Placeholder 2">
            <a:extLst>
              <a:ext uri="{FF2B5EF4-FFF2-40B4-BE49-F238E27FC236}">
                <a16:creationId xmlns:a16="http://schemas.microsoft.com/office/drawing/2014/main" id="{94DF86B6-25A5-4A1A-A205-5B832C4F876D}"/>
              </a:ext>
            </a:extLst>
          </p:cNvPr>
          <p:cNvSpPr>
            <a:spLocks noGrp="1"/>
          </p:cNvSpPr>
          <p:nvPr>
            <p:ph sz="quarter" idx="1"/>
          </p:nvPr>
        </p:nvSpPr>
        <p:spPr>
          <a:xfrm>
            <a:off x="457200" y="1219200"/>
            <a:ext cx="4041648" cy="5257800"/>
          </a:xfrm>
        </p:spPr>
        <p:txBody>
          <a:bodyPr>
            <a:normAutofit fontScale="70000" lnSpcReduction="20000"/>
          </a:bodyPr>
          <a:lstStyle/>
          <a:p>
            <a:r>
              <a:rPr lang="en-US" dirty="0"/>
              <a:t>A1c </a:t>
            </a:r>
            <a:r>
              <a:rPr lang="en-US" dirty="0">
                <a:solidFill>
                  <a:srgbClr val="0070C0"/>
                </a:solidFill>
              </a:rPr>
              <a:t>6.6%</a:t>
            </a:r>
          </a:p>
          <a:p>
            <a:r>
              <a:rPr lang="en-US" dirty="0">
                <a:solidFill>
                  <a:srgbClr val="0070C0"/>
                </a:solidFill>
              </a:rPr>
              <a:t>LDL 104 (was 164), </a:t>
            </a:r>
            <a:r>
              <a:rPr lang="en-US" dirty="0"/>
              <a:t>Trig 169</a:t>
            </a:r>
          </a:p>
          <a:p>
            <a:r>
              <a:rPr lang="en-US" dirty="0"/>
              <a:t>B/P 128/76</a:t>
            </a:r>
          </a:p>
          <a:p>
            <a:r>
              <a:rPr lang="en-US" dirty="0"/>
              <a:t>UACR &lt; 30, GFR &gt;60</a:t>
            </a:r>
          </a:p>
          <a:p>
            <a:r>
              <a:rPr lang="en-US" dirty="0"/>
              <a:t>Liver enzymes below 30</a:t>
            </a:r>
          </a:p>
          <a:p>
            <a:r>
              <a:rPr lang="en-US" dirty="0"/>
              <a:t>Saw dentist</a:t>
            </a:r>
          </a:p>
          <a:p>
            <a:r>
              <a:rPr lang="en-US" dirty="0"/>
              <a:t>Exercising regularly</a:t>
            </a:r>
          </a:p>
          <a:p>
            <a:pPr marL="0" indent="0">
              <a:buNone/>
            </a:pPr>
            <a:endParaRPr lang="en-US" dirty="0"/>
          </a:p>
          <a:p>
            <a:r>
              <a:rPr lang="en-US" dirty="0"/>
              <a:t>Meds include:</a:t>
            </a:r>
          </a:p>
          <a:p>
            <a:pPr lvl="1"/>
            <a:r>
              <a:rPr lang="en-US" dirty="0"/>
              <a:t>Metformin 2000 mg</a:t>
            </a:r>
          </a:p>
          <a:p>
            <a:pPr lvl="1"/>
            <a:r>
              <a:rPr lang="en-US" dirty="0"/>
              <a:t>Empagliflozin 25 mg</a:t>
            </a:r>
          </a:p>
          <a:p>
            <a:pPr lvl="1"/>
            <a:r>
              <a:rPr lang="en-US" dirty="0"/>
              <a:t>Pioglitazone 15mg (for liver)</a:t>
            </a:r>
          </a:p>
          <a:p>
            <a:pPr lvl="1"/>
            <a:r>
              <a:rPr lang="en-US" strike="sngStrike" dirty="0"/>
              <a:t>Glipizide 20 mg BID </a:t>
            </a:r>
            <a:r>
              <a:rPr lang="en-US" strike="sngStrike" dirty="0">
                <a:solidFill>
                  <a:srgbClr val="0070C0"/>
                </a:solidFill>
              </a:rPr>
              <a:t> </a:t>
            </a:r>
          </a:p>
          <a:p>
            <a:pPr lvl="1"/>
            <a:r>
              <a:rPr lang="en-US" strike="sngStrike" dirty="0"/>
              <a:t>Basal insulin </a:t>
            </a:r>
            <a:r>
              <a:rPr lang="en-US" strike="sngStrike" dirty="0">
                <a:solidFill>
                  <a:srgbClr val="0070C0"/>
                </a:solidFill>
              </a:rPr>
              <a:t>15 units</a:t>
            </a:r>
          </a:p>
          <a:p>
            <a:pPr lvl="1"/>
            <a:r>
              <a:rPr lang="en-US" dirty="0"/>
              <a:t>Lovastatin 40 mg </a:t>
            </a:r>
            <a:r>
              <a:rPr lang="en-US" dirty="0">
                <a:solidFill>
                  <a:srgbClr val="0070C0"/>
                </a:solidFill>
              </a:rPr>
              <a:t>(increase?)</a:t>
            </a:r>
          </a:p>
          <a:p>
            <a:pPr lvl="1"/>
            <a:r>
              <a:rPr lang="en-US" dirty="0"/>
              <a:t>Lisinopril 40 mg</a:t>
            </a:r>
          </a:p>
          <a:p>
            <a:pPr marL="0" indent="0">
              <a:buNone/>
            </a:pPr>
            <a:endParaRPr lang="en-US" dirty="0"/>
          </a:p>
        </p:txBody>
      </p:sp>
      <p:sp>
        <p:nvSpPr>
          <p:cNvPr id="4" name="Content Placeholder 3">
            <a:extLst>
              <a:ext uri="{FF2B5EF4-FFF2-40B4-BE49-F238E27FC236}">
                <a16:creationId xmlns:a16="http://schemas.microsoft.com/office/drawing/2014/main" id="{FCCB9996-AE2F-4EA6-A565-C53F67F3B739}"/>
              </a:ext>
            </a:extLst>
          </p:cNvPr>
          <p:cNvSpPr>
            <a:spLocks noGrp="1"/>
          </p:cNvSpPr>
          <p:nvPr>
            <p:ph sz="quarter" idx="2"/>
          </p:nvPr>
        </p:nvSpPr>
        <p:spPr/>
        <p:txBody>
          <a:bodyPr>
            <a:normAutofit fontScale="70000" lnSpcReduction="20000"/>
          </a:bodyPr>
          <a:lstStyle/>
          <a:p>
            <a:r>
              <a:rPr lang="en-US" dirty="0"/>
              <a:t>JR checks BG 7 -10 times a week.</a:t>
            </a:r>
          </a:p>
          <a:p>
            <a:pPr lvl="1"/>
            <a:r>
              <a:rPr lang="en-US" dirty="0">
                <a:solidFill>
                  <a:srgbClr val="0070C0"/>
                </a:solidFill>
              </a:rPr>
              <a:t>Experiencing 2-3 lows a week</a:t>
            </a:r>
          </a:p>
          <a:p>
            <a:pPr lvl="1"/>
            <a:r>
              <a:rPr lang="en-US" dirty="0">
                <a:solidFill>
                  <a:srgbClr val="0070C0"/>
                </a:solidFill>
              </a:rPr>
              <a:t>Lowest BG was 54</a:t>
            </a:r>
          </a:p>
          <a:p>
            <a:pPr lvl="1"/>
            <a:r>
              <a:rPr lang="en-US" dirty="0">
                <a:solidFill>
                  <a:srgbClr val="0070C0"/>
                </a:solidFill>
              </a:rPr>
              <a:t>Highest 198</a:t>
            </a:r>
          </a:p>
          <a:p>
            <a:pPr lvl="1"/>
            <a:endParaRPr lang="en-US" dirty="0"/>
          </a:p>
          <a:p>
            <a:endParaRPr lang="en-US" dirty="0"/>
          </a:p>
        </p:txBody>
      </p:sp>
      <p:pic>
        <p:nvPicPr>
          <p:cNvPr id="6" name="Picture 5" descr="Businessman sitting down explaining">
            <a:extLst>
              <a:ext uri="{FF2B5EF4-FFF2-40B4-BE49-F238E27FC236}">
                <a16:creationId xmlns:a16="http://schemas.microsoft.com/office/drawing/2014/main" id="{F3958085-9FAC-4FF3-A528-02C4D10DA97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25222" y="3061764"/>
            <a:ext cx="1941190" cy="3554696"/>
          </a:xfrm>
          <a:prstGeom prst="rect">
            <a:avLst/>
          </a:prstGeom>
        </p:spPr>
      </p:pic>
      <p:sp>
        <p:nvSpPr>
          <p:cNvPr id="7" name="TextBox 6">
            <a:extLst>
              <a:ext uri="{FF2B5EF4-FFF2-40B4-BE49-F238E27FC236}">
                <a16:creationId xmlns:a16="http://schemas.microsoft.com/office/drawing/2014/main" id="{E63C4474-7DF3-4E90-88D5-078D9472095B}"/>
              </a:ext>
            </a:extLst>
          </p:cNvPr>
          <p:cNvSpPr txBox="1"/>
          <p:nvPr/>
        </p:nvSpPr>
        <p:spPr>
          <a:xfrm>
            <a:off x="4556384" y="3685032"/>
            <a:ext cx="2368838" cy="2677656"/>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rPr>
              <a:t>Decide to hold insulin and stop glipizide.</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rPr>
              <a:t>If BG levels increase, add GLP-1 to plan.</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rPr>
              <a:t> Return in 3 </a:t>
            </a:r>
            <a:r>
              <a:rPr kumimoji="0" lang="en-US" sz="2400" b="1" i="0" u="none" strike="noStrike" kern="1200" cap="none" spc="0" normalizeH="0" baseline="0" noProof="0" dirty="0" err="1">
                <a:ln>
                  <a:noFill/>
                </a:ln>
                <a:solidFill>
                  <a:srgbClr val="0070C0"/>
                </a:solidFill>
                <a:effectLst/>
                <a:uLnTx/>
                <a:uFillTx/>
                <a:latin typeface="Calibri" panose="020F0502020204030204" pitchFamily="34" charset="0"/>
                <a:ea typeface="+mn-ea"/>
                <a:cs typeface="Calibri" panose="020F0502020204030204" pitchFamily="34" charset="0"/>
              </a:rPr>
              <a:t>mo’s</a:t>
            </a:r>
            <a:endParaRPr kumimoji="0" lang="en-US" sz="2400" b="1" i="0" u="none" strike="noStrike" kern="120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28342607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p:cTn id="7" dur="1000" fill="hold"/>
                                        <p:tgtEl>
                                          <p:spTgt spid="7">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7">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7">
                                            <p:txEl>
                                              <p:pRg st="0" end="0"/>
                                            </p:txEl>
                                          </p:spTgt>
                                        </p:tgtEl>
                                        <p:attrNameLst>
                                          <p:attrName>style.rotation</p:attrName>
                                        </p:attrNameLst>
                                      </p:cBhvr>
                                      <p:tavLst>
                                        <p:tav tm="0">
                                          <p:val>
                                            <p:fltVal val="90"/>
                                          </p:val>
                                        </p:tav>
                                        <p:tav tm="100000">
                                          <p:val>
                                            <p:fltVal val="0"/>
                                          </p:val>
                                        </p:tav>
                                      </p:tavLst>
                                    </p:anim>
                                    <p:animEffect transition="in" filter="fade">
                                      <p:cBhvr>
                                        <p:cTn id="10" dur="1000"/>
                                        <p:tgtEl>
                                          <p:spTgt spid="7">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childTnLst>
                                    <p:set>
                                      <p:cBhvr>
                                        <p:cTn id="14" dur="1" fill="hold">
                                          <p:stCondLst>
                                            <p:cond delay="0"/>
                                          </p:stCondLst>
                                        </p:cTn>
                                        <p:tgtEl>
                                          <p:spTgt spid="7">
                                            <p:txEl>
                                              <p:pRg st="1" end="1"/>
                                            </p:txEl>
                                          </p:spTgt>
                                        </p:tgtEl>
                                        <p:attrNameLst>
                                          <p:attrName>style.visibility</p:attrName>
                                        </p:attrNameLst>
                                      </p:cBhvr>
                                      <p:to>
                                        <p:strVal val="visible"/>
                                      </p:to>
                                    </p:set>
                                    <p:anim calcmode="lin" valueType="num">
                                      <p:cBhvr>
                                        <p:cTn id="15" dur="1000" fill="hold"/>
                                        <p:tgtEl>
                                          <p:spTgt spid="7">
                                            <p:txEl>
                                              <p:pRg st="1" end="1"/>
                                            </p:txEl>
                                          </p:spTgt>
                                        </p:tgtEl>
                                        <p:attrNameLst>
                                          <p:attrName>ppt_w</p:attrName>
                                        </p:attrNameLst>
                                      </p:cBhvr>
                                      <p:tavLst>
                                        <p:tav tm="0">
                                          <p:val>
                                            <p:fltVal val="0"/>
                                          </p:val>
                                        </p:tav>
                                        <p:tav tm="100000">
                                          <p:val>
                                            <p:strVal val="#ppt_w"/>
                                          </p:val>
                                        </p:tav>
                                      </p:tavLst>
                                    </p:anim>
                                    <p:anim calcmode="lin" valueType="num">
                                      <p:cBhvr>
                                        <p:cTn id="16" dur="1000" fill="hold"/>
                                        <p:tgtEl>
                                          <p:spTgt spid="7">
                                            <p:txEl>
                                              <p:pRg st="1" end="1"/>
                                            </p:txEl>
                                          </p:spTgt>
                                        </p:tgtEl>
                                        <p:attrNameLst>
                                          <p:attrName>ppt_h</p:attrName>
                                        </p:attrNameLst>
                                      </p:cBhvr>
                                      <p:tavLst>
                                        <p:tav tm="0">
                                          <p:val>
                                            <p:fltVal val="0"/>
                                          </p:val>
                                        </p:tav>
                                        <p:tav tm="100000">
                                          <p:val>
                                            <p:strVal val="#ppt_h"/>
                                          </p:val>
                                        </p:tav>
                                      </p:tavLst>
                                    </p:anim>
                                    <p:anim calcmode="lin" valueType="num">
                                      <p:cBhvr>
                                        <p:cTn id="17" dur="1000" fill="hold"/>
                                        <p:tgtEl>
                                          <p:spTgt spid="7">
                                            <p:txEl>
                                              <p:pRg st="1" end="1"/>
                                            </p:txEl>
                                          </p:spTgt>
                                        </p:tgtEl>
                                        <p:attrNameLst>
                                          <p:attrName>style.rotation</p:attrName>
                                        </p:attrNameLst>
                                      </p:cBhvr>
                                      <p:tavLst>
                                        <p:tav tm="0">
                                          <p:val>
                                            <p:fltVal val="90"/>
                                          </p:val>
                                        </p:tav>
                                        <p:tav tm="100000">
                                          <p:val>
                                            <p:fltVal val="0"/>
                                          </p:val>
                                        </p:tav>
                                      </p:tavLst>
                                    </p:anim>
                                    <p:animEffect transition="in" filter="fade">
                                      <p:cBhvr>
                                        <p:cTn id="18" dur="1000"/>
                                        <p:tgtEl>
                                          <p:spTgt spid="7">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nodeType="clickEffect">
                                  <p:stCondLst>
                                    <p:cond delay="0"/>
                                  </p:stCondLst>
                                  <p:childTnLst>
                                    <p:set>
                                      <p:cBhvr>
                                        <p:cTn id="22" dur="1" fill="hold">
                                          <p:stCondLst>
                                            <p:cond delay="0"/>
                                          </p:stCondLst>
                                        </p:cTn>
                                        <p:tgtEl>
                                          <p:spTgt spid="7">
                                            <p:txEl>
                                              <p:pRg st="2" end="2"/>
                                            </p:txEl>
                                          </p:spTgt>
                                        </p:tgtEl>
                                        <p:attrNameLst>
                                          <p:attrName>style.visibility</p:attrName>
                                        </p:attrNameLst>
                                      </p:cBhvr>
                                      <p:to>
                                        <p:strVal val="visible"/>
                                      </p:to>
                                    </p:set>
                                    <p:anim calcmode="lin" valueType="num">
                                      <p:cBhvr>
                                        <p:cTn id="23" dur="1000" fill="hold"/>
                                        <p:tgtEl>
                                          <p:spTgt spid="7">
                                            <p:txEl>
                                              <p:pRg st="2" end="2"/>
                                            </p:txEl>
                                          </p:spTgt>
                                        </p:tgtEl>
                                        <p:attrNameLst>
                                          <p:attrName>ppt_w</p:attrName>
                                        </p:attrNameLst>
                                      </p:cBhvr>
                                      <p:tavLst>
                                        <p:tav tm="0">
                                          <p:val>
                                            <p:fltVal val="0"/>
                                          </p:val>
                                        </p:tav>
                                        <p:tav tm="100000">
                                          <p:val>
                                            <p:strVal val="#ppt_w"/>
                                          </p:val>
                                        </p:tav>
                                      </p:tavLst>
                                    </p:anim>
                                    <p:anim calcmode="lin" valueType="num">
                                      <p:cBhvr>
                                        <p:cTn id="24" dur="1000" fill="hold"/>
                                        <p:tgtEl>
                                          <p:spTgt spid="7">
                                            <p:txEl>
                                              <p:pRg st="2" end="2"/>
                                            </p:txEl>
                                          </p:spTgt>
                                        </p:tgtEl>
                                        <p:attrNameLst>
                                          <p:attrName>ppt_h</p:attrName>
                                        </p:attrNameLst>
                                      </p:cBhvr>
                                      <p:tavLst>
                                        <p:tav tm="0">
                                          <p:val>
                                            <p:fltVal val="0"/>
                                          </p:val>
                                        </p:tav>
                                        <p:tav tm="100000">
                                          <p:val>
                                            <p:strVal val="#ppt_h"/>
                                          </p:val>
                                        </p:tav>
                                      </p:tavLst>
                                    </p:anim>
                                    <p:anim calcmode="lin" valueType="num">
                                      <p:cBhvr>
                                        <p:cTn id="25" dur="1000" fill="hold"/>
                                        <p:tgtEl>
                                          <p:spTgt spid="7">
                                            <p:txEl>
                                              <p:pRg st="2" end="2"/>
                                            </p:txEl>
                                          </p:spTgt>
                                        </p:tgtEl>
                                        <p:attrNameLst>
                                          <p:attrName>style.rotation</p:attrName>
                                        </p:attrNameLst>
                                      </p:cBhvr>
                                      <p:tavLst>
                                        <p:tav tm="0">
                                          <p:val>
                                            <p:fltVal val="90"/>
                                          </p:val>
                                        </p:tav>
                                        <p:tav tm="100000">
                                          <p:val>
                                            <p:fltVal val="0"/>
                                          </p:val>
                                        </p:tav>
                                      </p:tavLst>
                                    </p:anim>
                                    <p:animEffect transition="in" filter="fade">
                                      <p:cBhvr>
                                        <p:cTn id="26" dur="1000"/>
                                        <p:tgtEl>
                                          <p:spTgt spid="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p:cNvSpPr>
            <a:spLocks noGrp="1" noChangeArrowheads="1"/>
          </p:cNvSpPr>
          <p:nvPr>
            <p:ph type="title"/>
          </p:nvPr>
        </p:nvSpPr>
        <p:spPr/>
        <p:txBody>
          <a:bodyPr vert="horz" lIns="90477" tIns="44445" rIns="90477" bIns="44445" anchor="b" anchorCtr="0">
            <a:normAutofit/>
          </a:bodyPr>
          <a:lstStyle/>
          <a:p>
            <a:pPr eaLnBrk="1" hangingPunct="1"/>
            <a:r>
              <a:rPr lang="en-US" sz="5400" dirty="0"/>
              <a:t>6. Glycemic Goals </a:t>
            </a:r>
            <a:r>
              <a:rPr lang="en-US" sz="5400"/>
              <a:t>&amp; Hypo</a:t>
            </a:r>
            <a:endParaRPr lang="en-US" sz="3200" dirty="0">
              <a:sym typeface="Monotype Sorts" pitchFamily="2" charset="2"/>
            </a:endParaRPr>
          </a:p>
        </p:txBody>
      </p:sp>
      <p:sp>
        <p:nvSpPr>
          <p:cNvPr id="1981443" name="Rectangle 3"/>
          <p:cNvSpPr>
            <a:spLocks noGrp="1" noChangeArrowheads="1"/>
          </p:cNvSpPr>
          <p:nvPr>
            <p:ph idx="1"/>
          </p:nvPr>
        </p:nvSpPr>
        <p:spPr>
          <a:xfrm>
            <a:off x="571500" y="1219200"/>
            <a:ext cx="8001000" cy="4800600"/>
          </a:xfrm>
        </p:spPr>
        <p:txBody>
          <a:bodyPr vert="horz" lIns="90477" tIns="44445" rIns="90477" bIns="44445">
            <a:normAutofit/>
          </a:bodyPr>
          <a:lstStyle/>
          <a:p>
            <a:pPr lvl="1" eaLnBrk="1" hangingPunct="1">
              <a:buSzPct val="75000"/>
              <a:buFont typeface="Wingdings" pitchFamily="2" charset="2"/>
              <a:buNone/>
            </a:pPr>
            <a:r>
              <a:rPr lang="en-US" sz="6000" dirty="0">
                <a:solidFill>
                  <a:srgbClr val="C00000"/>
                </a:solidFill>
              </a:rPr>
              <a:t>A</a:t>
            </a:r>
            <a:r>
              <a:rPr lang="en-US" sz="6000" dirty="0"/>
              <a:t>1C</a:t>
            </a:r>
          </a:p>
          <a:p>
            <a:pPr lvl="1" eaLnBrk="1" hangingPunct="1">
              <a:buSzPct val="75000"/>
              <a:buFont typeface="Wingdings" pitchFamily="2" charset="2"/>
              <a:buNone/>
            </a:pPr>
            <a:r>
              <a:rPr lang="en-US" sz="6000" dirty="0">
                <a:solidFill>
                  <a:srgbClr val="C00000"/>
                </a:solidFill>
              </a:rPr>
              <a:t>B</a:t>
            </a:r>
            <a:r>
              <a:rPr lang="en-US" sz="6000" dirty="0"/>
              <a:t>lood Pressure</a:t>
            </a:r>
          </a:p>
          <a:p>
            <a:pPr lvl="1" eaLnBrk="1" hangingPunct="1">
              <a:buSzPct val="75000"/>
              <a:buFont typeface="Wingdings" pitchFamily="2" charset="2"/>
              <a:buNone/>
            </a:pPr>
            <a:r>
              <a:rPr lang="en-US" sz="6000" dirty="0">
                <a:solidFill>
                  <a:srgbClr val="C00000"/>
                </a:solidFill>
              </a:rPr>
              <a:t>C</a:t>
            </a:r>
            <a:r>
              <a:rPr lang="en-US" sz="6000" dirty="0"/>
              <a:t>ardiovascular risk reduction</a:t>
            </a:r>
            <a:endParaRPr lang="en-US" sz="3600" dirty="0"/>
          </a:p>
          <a:p>
            <a:pPr lvl="1" eaLnBrk="1" hangingPunct="1">
              <a:buSzPct val="75000"/>
              <a:buFont typeface="Wingdings" pitchFamily="2" charset="2"/>
              <a:buNone/>
            </a:pPr>
            <a:r>
              <a:rPr lang="en-US" b="1" i="1" dirty="0">
                <a:solidFill>
                  <a:schemeClr val="tx2">
                    <a:lumMod val="50000"/>
                  </a:schemeClr>
                </a:solidFill>
              </a:rPr>
              <a:t> </a:t>
            </a:r>
          </a:p>
        </p:txBody>
      </p:sp>
      <p:pic>
        <p:nvPicPr>
          <p:cNvPr id="2" name="Picture 1"/>
          <p:cNvPicPr>
            <a:picLocks noChangeAspect="1"/>
          </p:cNvPicPr>
          <p:nvPr/>
        </p:nvPicPr>
        <p:blipFill>
          <a:blip r:embed="rId3"/>
          <a:stretch>
            <a:fillRect/>
          </a:stretch>
        </p:blipFill>
        <p:spPr>
          <a:xfrm>
            <a:off x="5105401" y="4064989"/>
            <a:ext cx="3467100" cy="2107213"/>
          </a:xfrm>
          <a:prstGeom prst="rect">
            <a:avLst/>
          </a:prstGeom>
        </p:spPr>
      </p:pic>
    </p:spTree>
    <p:custDataLst>
      <p:tags r:id="rId1"/>
    </p:custDataLst>
    <p:extLst>
      <p:ext uri="{BB962C8B-B14F-4D97-AF65-F5344CB8AC3E}">
        <p14:creationId xmlns:p14="http://schemas.microsoft.com/office/powerpoint/2010/main" val="18569029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981443">
                                            <p:txEl>
                                              <p:pRg st="0" end="0"/>
                                            </p:txEl>
                                          </p:spTgt>
                                        </p:tgtEl>
                                        <p:attrNameLst>
                                          <p:attrName>style.visibility</p:attrName>
                                        </p:attrNameLst>
                                      </p:cBhvr>
                                      <p:to>
                                        <p:strVal val="visible"/>
                                      </p:to>
                                    </p:set>
                                    <p:anim calcmode="lin" valueType="num">
                                      <p:cBhvr additive="base">
                                        <p:cTn id="7" dur="500" fill="hold"/>
                                        <p:tgtEl>
                                          <p:spTgt spid="198144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98144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1981443">
                                            <p:txEl>
                                              <p:pRg st="1" end="1"/>
                                            </p:txEl>
                                          </p:spTgt>
                                        </p:tgtEl>
                                        <p:attrNameLst>
                                          <p:attrName>style.visibility</p:attrName>
                                        </p:attrNameLst>
                                      </p:cBhvr>
                                      <p:to>
                                        <p:strVal val="visible"/>
                                      </p:to>
                                    </p:set>
                                    <p:anim calcmode="lin" valueType="num">
                                      <p:cBhvr additive="base">
                                        <p:cTn id="13" dur="500" fill="hold"/>
                                        <p:tgtEl>
                                          <p:spTgt spid="198144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98144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1981443">
                                            <p:txEl>
                                              <p:pRg st="2" end="2"/>
                                            </p:txEl>
                                          </p:spTgt>
                                        </p:tgtEl>
                                        <p:attrNameLst>
                                          <p:attrName>style.visibility</p:attrName>
                                        </p:attrNameLst>
                                      </p:cBhvr>
                                      <p:to>
                                        <p:strVal val="visible"/>
                                      </p:to>
                                    </p:set>
                                    <p:anim calcmode="lin" valueType="num">
                                      <p:cBhvr additive="base">
                                        <p:cTn id="19" dur="500" fill="hold"/>
                                        <p:tgtEl>
                                          <p:spTgt spid="198144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98144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981443">
                                            <p:txEl>
                                              <p:pRg st="3" end="3"/>
                                            </p:txEl>
                                          </p:spTgt>
                                        </p:tgtEl>
                                        <p:attrNameLst>
                                          <p:attrName>style.visibility</p:attrName>
                                        </p:attrNameLst>
                                      </p:cBhvr>
                                      <p:to>
                                        <p:strVal val="visible"/>
                                      </p:to>
                                    </p:set>
                                    <p:anim calcmode="lin" valueType="num">
                                      <p:cBhvr additive="base">
                                        <p:cTn id="25" dur="500" fill="hold"/>
                                        <p:tgtEl>
                                          <p:spTgt spid="198144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98144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Rectangle 2"/>
          <p:cNvSpPr>
            <a:spLocks noGrp="1" noChangeArrowheads="1"/>
          </p:cNvSpPr>
          <p:nvPr>
            <p:ph type="title"/>
          </p:nvPr>
        </p:nvSpPr>
        <p:spPr>
          <a:xfrm>
            <a:off x="419100" y="283634"/>
            <a:ext cx="8305800" cy="1016000"/>
          </a:xfrm>
        </p:spPr>
        <p:txBody>
          <a:bodyPr vert="horz" lIns="80434" tIns="39511" rIns="80434" bIns="39511" anchor="b" anchorCtr="0">
            <a:normAutofit fontScale="90000"/>
          </a:bodyPr>
          <a:lstStyle/>
          <a:p>
            <a:pPr eaLnBrk="1" hangingPunct="1"/>
            <a:r>
              <a:rPr lang="en-US" dirty="0"/>
              <a:t>Diabetes 2 - Who is at Risk?</a:t>
            </a:r>
            <a:r>
              <a:rPr lang="en-US" sz="3200" dirty="0"/>
              <a:t> </a:t>
            </a:r>
            <a:br>
              <a:rPr lang="en-US" sz="3200" dirty="0"/>
            </a:br>
            <a:r>
              <a:rPr lang="en-US" sz="2489" dirty="0"/>
              <a:t>(ADA 2024 Clinical Practice Guidelines</a:t>
            </a:r>
            <a:r>
              <a:rPr lang="en-US" sz="2844" dirty="0"/>
              <a:t>)</a:t>
            </a:r>
            <a:endParaRPr lang="en-US" sz="2844" dirty="0">
              <a:sym typeface="Monotype Sorts" pitchFamily="2" charset="2"/>
            </a:endParaRPr>
          </a:p>
        </p:txBody>
      </p:sp>
      <p:sp>
        <p:nvSpPr>
          <p:cNvPr id="1992707" name="Rectangle 3"/>
          <p:cNvSpPr>
            <a:spLocks noGrp="1" noChangeArrowheads="1"/>
          </p:cNvSpPr>
          <p:nvPr>
            <p:ph idx="1"/>
          </p:nvPr>
        </p:nvSpPr>
        <p:spPr>
          <a:xfrm>
            <a:off x="3657600" y="1523999"/>
            <a:ext cx="5188794" cy="4905701"/>
          </a:xfrm>
        </p:spPr>
        <p:txBody>
          <a:bodyPr vert="horz" lIns="80434" tIns="39511" rIns="80434" bIns="39511">
            <a:normAutofit/>
          </a:bodyPr>
          <a:lstStyle/>
          <a:p>
            <a:pPr eaLnBrk="1" hangingPunct="1">
              <a:buFont typeface="Wingdings" pitchFamily="2" charset="2"/>
              <a:buNone/>
            </a:pPr>
            <a:r>
              <a:rPr lang="en-US" sz="2489" b="1" dirty="0"/>
              <a:t>Risk factors cont’d</a:t>
            </a:r>
            <a:endParaRPr lang="en-US" sz="2489" dirty="0"/>
          </a:p>
          <a:p>
            <a:pPr lvl="1" eaLnBrk="1" hangingPunct="1">
              <a:buClr>
                <a:schemeClr val="hlink"/>
              </a:buClr>
            </a:pPr>
            <a:r>
              <a:rPr lang="en-US" sz="2844" dirty="0"/>
              <a:t>HTN - </a:t>
            </a:r>
            <a:r>
              <a:rPr lang="en-US" sz="2844" dirty="0">
                <a:solidFill>
                  <a:srgbClr val="0070C0"/>
                </a:solidFill>
              </a:rPr>
              <a:t>BP &gt; 130/80</a:t>
            </a:r>
            <a:endParaRPr lang="en-US" sz="3200" dirty="0">
              <a:solidFill>
                <a:srgbClr val="0070C0"/>
              </a:solidFill>
            </a:endParaRPr>
          </a:p>
          <a:p>
            <a:pPr lvl="1" eaLnBrk="1" hangingPunct="1">
              <a:buClr>
                <a:schemeClr val="hlink"/>
              </a:buClr>
            </a:pPr>
            <a:r>
              <a:rPr lang="en-US" sz="2844" dirty="0"/>
              <a:t>HDL &lt; 35 or triglycerides &gt; 250</a:t>
            </a:r>
          </a:p>
          <a:p>
            <a:pPr lvl="1" eaLnBrk="1" hangingPunct="1">
              <a:buClr>
                <a:schemeClr val="hlink"/>
              </a:buClr>
            </a:pPr>
            <a:r>
              <a:rPr lang="en-US" sz="2844" dirty="0"/>
              <a:t>History of Gestational Diabetes Mellitus </a:t>
            </a:r>
          </a:p>
          <a:p>
            <a:pPr lvl="1" eaLnBrk="1" hangingPunct="1">
              <a:buClr>
                <a:schemeClr val="hlink"/>
              </a:buClr>
            </a:pPr>
            <a:r>
              <a:rPr lang="en-US" sz="2489" dirty="0"/>
              <a:t>Polycystic ovary syndrome (PCOS)</a:t>
            </a:r>
          </a:p>
          <a:p>
            <a:pPr lvl="1">
              <a:buClr>
                <a:schemeClr val="hlink"/>
              </a:buClr>
            </a:pPr>
            <a:r>
              <a:rPr lang="en-US" sz="2500" dirty="0"/>
              <a:t>Other conditions associated w/ insulin resistance:</a:t>
            </a:r>
          </a:p>
          <a:p>
            <a:pPr lvl="2">
              <a:buClr>
                <a:schemeClr val="hlink"/>
              </a:buClr>
            </a:pPr>
            <a:r>
              <a:rPr lang="en-US" sz="2100" dirty="0"/>
              <a:t>Elevated BMI, acanthosis nigricans (AN)</a:t>
            </a:r>
          </a:p>
          <a:p>
            <a:pPr lvl="1" eaLnBrk="1" hangingPunct="1">
              <a:buClr>
                <a:schemeClr val="hlink"/>
              </a:buClr>
            </a:pPr>
            <a:endParaRPr lang="en-US" sz="2489" dirty="0"/>
          </a:p>
        </p:txBody>
      </p:sp>
      <p:pic>
        <p:nvPicPr>
          <p:cNvPr id="2" name="Picture 1"/>
          <p:cNvPicPr>
            <a:picLocks noChangeAspect="1"/>
          </p:cNvPicPr>
          <p:nvPr/>
        </p:nvPicPr>
        <p:blipFill>
          <a:blip r:embed="rId4"/>
          <a:stretch>
            <a:fillRect/>
          </a:stretch>
        </p:blipFill>
        <p:spPr>
          <a:xfrm>
            <a:off x="419100" y="1524000"/>
            <a:ext cx="2982079" cy="2091906"/>
          </a:xfrm>
          <a:prstGeom prst="rect">
            <a:avLst/>
          </a:prstGeom>
        </p:spPr>
      </p:pic>
      <p:sp>
        <p:nvSpPr>
          <p:cNvPr id="3" name="TextBox 2">
            <a:extLst>
              <a:ext uri="{FF2B5EF4-FFF2-40B4-BE49-F238E27FC236}">
                <a16:creationId xmlns:a16="http://schemas.microsoft.com/office/drawing/2014/main" id="{2BC3D52E-CDAB-4044-AA45-871C0091076E}"/>
              </a:ext>
            </a:extLst>
          </p:cNvPr>
          <p:cNvSpPr txBox="1"/>
          <p:nvPr/>
        </p:nvSpPr>
        <p:spPr>
          <a:xfrm>
            <a:off x="578694" y="3904518"/>
            <a:ext cx="2590800" cy="2308324"/>
          </a:xfrm>
          <a:prstGeom prst="rect">
            <a:avLst/>
          </a:prstGeom>
          <a:noFill/>
          <a:ln w="28575">
            <a:solidFill>
              <a:srgbClr val="C0000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Gill Sans MT"/>
                <a:ea typeface="+mn-ea"/>
                <a:cs typeface="+mn-cs"/>
              </a:rPr>
              <a:t>Screen using A1C, Fasting Blood Glucose or OGTT.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ill Sans M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Gill Sans MT"/>
                <a:ea typeface="+mn-ea"/>
                <a:cs typeface="+mn-cs"/>
              </a:rPr>
              <a:t>Repeat screening at least every 3 years if negative.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ill Sans M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Gill Sans MT"/>
                <a:ea typeface="+mn-ea"/>
                <a:cs typeface="+mn-cs"/>
              </a:rPr>
              <a:t>*If prediabetes or on high risk meds, recheck yearly  </a:t>
            </a:r>
          </a:p>
        </p:txBody>
      </p:sp>
      <p:pic>
        <p:nvPicPr>
          <p:cNvPr id="5" name="Picture 4">
            <a:extLst>
              <a:ext uri="{FF2B5EF4-FFF2-40B4-BE49-F238E27FC236}">
                <a16:creationId xmlns:a16="http://schemas.microsoft.com/office/drawing/2014/main" id="{6A9CE6D7-921D-B72E-350D-506CC477E8A4}"/>
              </a:ext>
            </a:extLst>
          </p:cNvPr>
          <p:cNvPicPr>
            <a:picLocks noChangeAspect="1"/>
          </p:cNvPicPr>
          <p:nvPr/>
        </p:nvPicPr>
        <p:blipFill>
          <a:blip r:embed="rId5"/>
          <a:stretch>
            <a:fillRect/>
          </a:stretch>
        </p:blipFill>
        <p:spPr>
          <a:xfrm>
            <a:off x="578694" y="6332035"/>
            <a:ext cx="2743083" cy="484661"/>
          </a:xfrm>
          <a:prstGeom prst="rect">
            <a:avLst/>
          </a:prstGeom>
        </p:spPr>
      </p:pic>
    </p:spTree>
    <p:custDataLst>
      <p:tags r:id="rId1"/>
    </p:custDataLst>
    <p:extLst>
      <p:ext uri="{BB962C8B-B14F-4D97-AF65-F5344CB8AC3E}">
        <p14:creationId xmlns:p14="http://schemas.microsoft.com/office/powerpoint/2010/main" val="3156893396"/>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withEffect">
                                  <p:stCondLst>
                                    <p:cond delay="0"/>
                                  </p:stCondLst>
                                  <p:childTnLst>
                                    <p:set>
                                      <p:cBhvr>
                                        <p:cTn id="6" dur="1" fill="hold">
                                          <p:stCondLst>
                                            <p:cond delay="0"/>
                                          </p:stCondLst>
                                        </p:cTn>
                                        <p:tgtEl>
                                          <p:spTgt spid="1992707">
                                            <p:txEl>
                                              <p:pRg st="2" end="2"/>
                                            </p:txEl>
                                          </p:spTgt>
                                        </p:tgtEl>
                                        <p:attrNameLst>
                                          <p:attrName>style.visibility</p:attrName>
                                        </p:attrNameLst>
                                      </p:cBhvr>
                                      <p:to>
                                        <p:strVal val="visible"/>
                                      </p:to>
                                    </p:set>
                                    <p:anim calcmode="lin" valueType="num">
                                      <p:cBhvr additive="base">
                                        <p:cTn id="7" dur="2000" fill="hold"/>
                                        <p:tgtEl>
                                          <p:spTgt spid="1992707">
                                            <p:txEl>
                                              <p:pRg st="2" end="2"/>
                                            </p:txEl>
                                          </p:spTgt>
                                        </p:tgtEl>
                                        <p:attrNameLst>
                                          <p:attrName>ppt_x</p:attrName>
                                        </p:attrNameLst>
                                      </p:cBhvr>
                                      <p:tavLst>
                                        <p:tav tm="0">
                                          <p:val>
                                            <p:strVal val="#ppt_x"/>
                                          </p:val>
                                        </p:tav>
                                        <p:tav tm="100000">
                                          <p:val>
                                            <p:strVal val="#ppt_x"/>
                                          </p:val>
                                        </p:tav>
                                      </p:tavLst>
                                    </p:anim>
                                    <p:anim calcmode="lin" valueType="num">
                                      <p:cBhvr additive="base">
                                        <p:cTn id="8" dur="2000" fill="hold"/>
                                        <p:tgtEl>
                                          <p:spTgt spid="1992707">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4418" name="Rectangle 1026"/>
          <p:cNvSpPr>
            <a:spLocks noGrp="1" noChangeArrowheads="1"/>
          </p:cNvSpPr>
          <p:nvPr>
            <p:ph type="title"/>
          </p:nvPr>
        </p:nvSpPr>
        <p:spPr>
          <a:xfrm>
            <a:off x="457200" y="152400"/>
            <a:ext cx="8229600" cy="990600"/>
          </a:xfrm>
        </p:spPr>
        <p:txBody>
          <a:bodyPr anchor="b">
            <a:normAutofit/>
          </a:bodyPr>
          <a:lstStyle/>
          <a:p>
            <a:pPr eaLnBrk="1" hangingPunct="1">
              <a:defRPr/>
            </a:pPr>
            <a:r>
              <a:rPr lang="en-US" dirty="0"/>
              <a:t>ADA 2025 Summary</a:t>
            </a:r>
          </a:p>
        </p:txBody>
      </p:sp>
      <p:graphicFrame>
        <p:nvGraphicFramePr>
          <p:cNvPr id="1724421" name="Rectangle 1027">
            <a:extLst>
              <a:ext uri="{FF2B5EF4-FFF2-40B4-BE49-F238E27FC236}">
                <a16:creationId xmlns:a16="http://schemas.microsoft.com/office/drawing/2014/main" id="{1AC91032-4054-2DE7-6AEA-E9A52D073D50}"/>
              </a:ext>
            </a:extLst>
          </p:cNvPr>
          <p:cNvGraphicFramePr/>
          <p:nvPr/>
        </p:nvGraphicFramePr>
        <p:xfrm>
          <a:off x="457200" y="1219200"/>
          <a:ext cx="8229600" cy="493776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ustDataLst>
      <p:tags r:id="rId1"/>
    </p:custDataLst>
    <p:extLst>
      <p:ext uri="{BB962C8B-B14F-4D97-AF65-F5344CB8AC3E}">
        <p14:creationId xmlns:p14="http://schemas.microsoft.com/office/powerpoint/2010/main" val="1986202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Poll Question 11</a:t>
            </a:r>
          </a:p>
        </p:txBody>
      </p:sp>
      <p:sp>
        <p:nvSpPr>
          <p:cNvPr id="3" name="Content Placeholder 2"/>
          <p:cNvSpPr>
            <a:spLocks noGrp="1"/>
          </p:cNvSpPr>
          <p:nvPr>
            <p:ph sz="quarter" idx="1"/>
          </p:nvPr>
        </p:nvSpPr>
        <p:spPr>
          <a:xfrm>
            <a:off x="457200" y="1259684"/>
            <a:ext cx="5943601" cy="5141116"/>
          </a:xfrm>
        </p:spPr>
        <p:txBody>
          <a:bodyPr>
            <a:normAutofit/>
          </a:bodyPr>
          <a:lstStyle/>
          <a:p>
            <a:pPr>
              <a:lnSpc>
                <a:spcPct val="100000"/>
              </a:lnSpc>
            </a:pPr>
            <a:r>
              <a:rPr lang="en-US" dirty="0"/>
              <a:t>Which of the following methods can be used to assess glycemic status?</a:t>
            </a:r>
          </a:p>
          <a:p>
            <a:pPr marL="411487" lvl="2" indent="0">
              <a:buNone/>
            </a:pPr>
            <a:r>
              <a:rPr lang="en-US" sz="2800" dirty="0"/>
              <a:t>A. </a:t>
            </a:r>
            <a:r>
              <a:rPr lang="en-US" sz="3200" dirty="0"/>
              <a:t>A1C</a:t>
            </a:r>
          </a:p>
          <a:p>
            <a:pPr marL="411487" lvl="2" indent="0">
              <a:buNone/>
            </a:pPr>
            <a:r>
              <a:rPr lang="en-US" sz="3200" dirty="0"/>
              <a:t>B. Blood glucose monitoring</a:t>
            </a:r>
          </a:p>
          <a:p>
            <a:pPr marL="411487" lvl="2" indent="0">
              <a:buNone/>
            </a:pPr>
            <a:r>
              <a:rPr lang="en-US" sz="3200" dirty="0"/>
              <a:t>C. Time in Range</a:t>
            </a:r>
          </a:p>
          <a:p>
            <a:pPr marL="411487" lvl="2" indent="0">
              <a:buNone/>
            </a:pPr>
            <a:r>
              <a:rPr lang="en-US" sz="3200" dirty="0"/>
              <a:t>D. Fructosamine</a:t>
            </a:r>
          </a:p>
          <a:p>
            <a:pPr marL="411487" lvl="2" indent="0">
              <a:buNone/>
            </a:pPr>
            <a:r>
              <a:rPr lang="en-US" sz="3200" dirty="0"/>
              <a:t>E. All of the above</a:t>
            </a:r>
          </a:p>
          <a:p>
            <a:pPr marL="411487" lvl="2" indent="0">
              <a:buNone/>
            </a:pPr>
            <a:r>
              <a:rPr lang="en-US" sz="3200" dirty="0"/>
              <a:t> </a:t>
            </a:r>
            <a:endParaRPr lang="en-US" sz="2401" dirty="0"/>
          </a:p>
        </p:txBody>
      </p:sp>
      <p:pic>
        <p:nvPicPr>
          <p:cNvPr id="5" name="Picture 4" descr="Traditional man pointing up">
            <a:extLst>
              <a:ext uri="{FF2B5EF4-FFF2-40B4-BE49-F238E27FC236}">
                <a16:creationId xmlns:a16="http://schemas.microsoft.com/office/drawing/2014/main" id="{AA81B8B9-F30E-99EA-B894-92CE5046E51E}"/>
              </a:ext>
            </a:extLst>
          </p:cNvPr>
          <p:cNvPicPr>
            <a:picLocks noChangeAspect="1"/>
          </p:cNvPicPr>
          <p:nvPr/>
        </p:nvPicPr>
        <p:blipFill>
          <a:blip r:embed="rId3"/>
          <a:stretch>
            <a:fillRect/>
          </a:stretch>
        </p:blipFill>
        <p:spPr>
          <a:xfrm>
            <a:off x="6819516" y="1259684"/>
            <a:ext cx="1864384" cy="4439051"/>
          </a:xfrm>
          <a:prstGeom prst="rect">
            <a:avLst/>
          </a:prstGeom>
        </p:spPr>
      </p:pic>
      <p:sp>
        <p:nvSpPr>
          <p:cNvPr id="4" name="Oval 3">
            <a:extLst>
              <a:ext uri="{FF2B5EF4-FFF2-40B4-BE49-F238E27FC236}">
                <a16:creationId xmlns:a16="http://schemas.microsoft.com/office/drawing/2014/main" id="{AC923861-190D-3D77-6E98-913D9744BFDB}"/>
              </a:ext>
            </a:extLst>
          </p:cNvPr>
          <p:cNvSpPr/>
          <p:nvPr/>
        </p:nvSpPr>
        <p:spPr>
          <a:xfrm>
            <a:off x="762000" y="4946151"/>
            <a:ext cx="3429000" cy="752584"/>
          </a:xfrm>
          <a:prstGeom prst="ellipse">
            <a:avLst/>
          </a:prstGeom>
          <a:noFill/>
          <a:ln w="28575">
            <a:solidFill>
              <a:srgbClr val="7030A0"/>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pic>
        <p:nvPicPr>
          <p:cNvPr id="6" name="Picture 5" descr="Wood human figure">
            <a:extLst>
              <a:ext uri="{FF2B5EF4-FFF2-40B4-BE49-F238E27FC236}">
                <a16:creationId xmlns:a16="http://schemas.microsoft.com/office/drawing/2014/main" id="{E9C3E4B8-21CB-3B5C-8435-B0283EBF9ECF}"/>
              </a:ext>
            </a:extLst>
          </p:cNvPr>
          <p:cNvPicPr>
            <a:picLocks noChangeAspect="1"/>
          </p:cNvPicPr>
          <p:nvPr/>
        </p:nvPicPr>
        <p:blipFill>
          <a:blip r:embed="rId4" cstate="print">
            <a:extLst>
              <a:ext uri="{28A0092B-C50C-407E-A947-70E740481C1C}">
                <a14:useLocalDpi xmlns:a14="http://schemas.microsoft.com/office/drawing/2010/main" val="0"/>
              </a:ext>
            </a:extLst>
          </a:blip>
          <a:srcRect l="4346" t="5250" r="34783"/>
          <a:stretch/>
        </p:blipFill>
        <p:spPr>
          <a:xfrm rot="2095008">
            <a:off x="4591345" y="324084"/>
            <a:ext cx="781023" cy="845736"/>
          </a:xfrm>
          <a:prstGeom prst="rect">
            <a:avLst/>
          </a:prstGeom>
        </p:spPr>
      </p:pic>
    </p:spTree>
    <p:custDataLst>
      <p:tags r:id="rId1"/>
    </p:custDataLst>
    <p:extLst>
      <p:ext uri="{BB962C8B-B14F-4D97-AF65-F5344CB8AC3E}">
        <p14:creationId xmlns:p14="http://schemas.microsoft.com/office/powerpoint/2010/main" val="35060043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80">
                                          <p:stCondLst>
                                            <p:cond delay="0"/>
                                          </p:stCondLst>
                                        </p:cTn>
                                        <p:tgtEl>
                                          <p:spTgt spid="4"/>
                                        </p:tgtEl>
                                      </p:cBhvr>
                                    </p:animEffect>
                                    <p:anim calcmode="lin" valueType="num">
                                      <p:cBhvr>
                                        <p:cTn id="8"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3" dur="26">
                                          <p:stCondLst>
                                            <p:cond delay="650"/>
                                          </p:stCondLst>
                                        </p:cTn>
                                        <p:tgtEl>
                                          <p:spTgt spid="4"/>
                                        </p:tgtEl>
                                      </p:cBhvr>
                                      <p:to x="100000" y="60000"/>
                                    </p:animScale>
                                    <p:animScale>
                                      <p:cBhvr>
                                        <p:cTn id="14" dur="166" decel="50000">
                                          <p:stCondLst>
                                            <p:cond delay="676"/>
                                          </p:stCondLst>
                                        </p:cTn>
                                        <p:tgtEl>
                                          <p:spTgt spid="4"/>
                                        </p:tgtEl>
                                      </p:cBhvr>
                                      <p:to x="100000" y="100000"/>
                                    </p:animScale>
                                    <p:animScale>
                                      <p:cBhvr>
                                        <p:cTn id="15" dur="26">
                                          <p:stCondLst>
                                            <p:cond delay="1312"/>
                                          </p:stCondLst>
                                        </p:cTn>
                                        <p:tgtEl>
                                          <p:spTgt spid="4"/>
                                        </p:tgtEl>
                                      </p:cBhvr>
                                      <p:to x="100000" y="80000"/>
                                    </p:animScale>
                                    <p:animScale>
                                      <p:cBhvr>
                                        <p:cTn id="16" dur="166" decel="50000">
                                          <p:stCondLst>
                                            <p:cond delay="1338"/>
                                          </p:stCondLst>
                                        </p:cTn>
                                        <p:tgtEl>
                                          <p:spTgt spid="4"/>
                                        </p:tgtEl>
                                      </p:cBhvr>
                                      <p:to x="100000" y="100000"/>
                                    </p:animScale>
                                    <p:animScale>
                                      <p:cBhvr>
                                        <p:cTn id="17" dur="26">
                                          <p:stCondLst>
                                            <p:cond delay="1642"/>
                                          </p:stCondLst>
                                        </p:cTn>
                                        <p:tgtEl>
                                          <p:spTgt spid="4"/>
                                        </p:tgtEl>
                                      </p:cBhvr>
                                      <p:to x="100000" y="90000"/>
                                    </p:animScale>
                                    <p:animScale>
                                      <p:cBhvr>
                                        <p:cTn id="18" dur="166" decel="50000">
                                          <p:stCondLst>
                                            <p:cond delay="1668"/>
                                          </p:stCondLst>
                                        </p:cTn>
                                        <p:tgtEl>
                                          <p:spTgt spid="4"/>
                                        </p:tgtEl>
                                      </p:cBhvr>
                                      <p:to x="100000" y="100000"/>
                                    </p:animScale>
                                    <p:animScale>
                                      <p:cBhvr>
                                        <p:cTn id="19" dur="26">
                                          <p:stCondLst>
                                            <p:cond delay="1808"/>
                                          </p:stCondLst>
                                        </p:cTn>
                                        <p:tgtEl>
                                          <p:spTgt spid="4"/>
                                        </p:tgtEl>
                                      </p:cBhvr>
                                      <p:to x="100000" y="95000"/>
                                    </p:animScale>
                                    <p:animScale>
                                      <p:cBhvr>
                                        <p:cTn id="20" dur="166" decel="50000">
                                          <p:stCondLst>
                                            <p:cond delay="1834"/>
                                          </p:stCondLst>
                                        </p:cTn>
                                        <p:tgtEl>
                                          <p:spTgt spid="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69B531-251A-06B7-F24B-262A415ED4C9}"/>
              </a:ext>
            </a:extLst>
          </p:cNvPr>
          <p:cNvSpPr>
            <a:spLocks noGrp="1"/>
          </p:cNvSpPr>
          <p:nvPr>
            <p:ph type="title"/>
          </p:nvPr>
        </p:nvSpPr>
        <p:spPr/>
        <p:txBody>
          <a:bodyPr/>
          <a:lstStyle/>
          <a:p>
            <a:r>
              <a:rPr lang="en-US" dirty="0"/>
              <a:t>Assess Glycemic Status</a:t>
            </a:r>
          </a:p>
        </p:txBody>
      </p:sp>
      <p:sp>
        <p:nvSpPr>
          <p:cNvPr id="3" name="Content Placeholder 2">
            <a:extLst>
              <a:ext uri="{FF2B5EF4-FFF2-40B4-BE49-F238E27FC236}">
                <a16:creationId xmlns:a16="http://schemas.microsoft.com/office/drawing/2014/main" id="{3905B875-E6D5-E928-EE2A-C56C3129153B}"/>
              </a:ext>
            </a:extLst>
          </p:cNvPr>
          <p:cNvSpPr>
            <a:spLocks noGrp="1"/>
          </p:cNvSpPr>
          <p:nvPr>
            <p:ph sz="quarter" idx="1"/>
          </p:nvPr>
        </p:nvSpPr>
        <p:spPr>
          <a:xfrm>
            <a:off x="457200" y="1219200"/>
            <a:ext cx="5257800" cy="5486400"/>
          </a:xfrm>
        </p:spPr>
        <p:txBody>
          <a:bodyPr>
            <a:normAutofit fontScale="85000" lnSpcReduction="20000"/>
          </a:bodyPr>
          <a:lstStyle/>
          <a:p>
            <a:pPr>
              <a:lnSpc>
                <a:spcPct val="120000"/>
              </a:lnSpc>
            </a:pPr>
            <a:r>
              <a:rPr lang="en-US" b="0" i="0" dirty="0">
                <a:solidFill>
                  <a:srgbClr val="383636"/>
                </a:solidFill>
                <a:effectLst/>
                <a:ea typeface="Calibri" panose="020F0502020204030204" pitchFamily="34" charset="0"/>
                <a:cs typeface="Calibri" panose="020F0502020204030204" pitchFamily="34" charset="0"/>
              </a:rPr>
              <a:t>A1C measurement</a:t>
            </a:r>
          </a:p>
          <a:p>
            <a:pPr>
              <a:lnSpc>
                <a:spcPct val="120000"/>
              </a:lnSpc>
            </a:pPr>
            <a:r>
              <a:rPr lang="en-US" dirty="0">
                <a:solidFill>
                  <a:srgbClr val="383636"/>
                </a:solidFill>
                <a:ea typeface="Calibri" panose="020F0502020204030204" pitchFamily="34" charset="0"/>
                <a:cs typeface="Calibri" panose="020F0502020204030204" pitchFamily="34" charset="0"/>
              </a:rPr>
              <a:t>B</a:t>
            </a:r>
            <a:r>
              <a:rPr lang="en-US" b="0" i="0" dirty="0">
                <a:solidFill>
                  <a:srgbClr val="383636"/>
                </a:solidFill>
                <a:effectLst/>
                <a:ea typeface="Calibri" panose="020F0502020204030204" pitchFamily="34" charset="0"/>
                <a:cs typeface="Calibri" panose="020F0502020204030204" pitchFamily="34" charset="0"/>
              </a:rPr>
              <a:t>lood glucose monitoring (BGM) </a:t>
            </a:r>
          </a:p>
          <a:p>
            <a:pPr lvl="1">
              <a:lnSpc>
                <a:spcPct val="120000"/>
              </a:lnSpc>
            </a:pPr>
            <a:r>
              <a:rPr lang="en-US" b="0" i="0" dirty="0">
                <a:solidFill>
                  <a:srgbClr val="383636"/>
                </a:solidFill>
                <a:effectLst/>
                <a:ea typeface="Calibri" panose="020F0502020204030204" pitchFamily="34" charset="0"/>
                <a:cs typeface="Calibri" panose="020F0502020204030204" pitchFamily="34" charset="0"/>
              </a:rPr>
              <a:t>by capillary (finger-stick) devices</a:t>
            </a:r>
          </a:p>
          <a:p>
            <a:pPr>
              <a:lnSpc>
                <a:spcPct val="120000"/>
              </a:lnSpc>
            </a:pPr>
            <a:r>
              <a:rPr lang="en-US" dirty="0">
                <a:solidFill>
                  <a:srgbClr val="383636"/>
                </a:solidFill>
                <a:ea typeface="Calibri" panose="020F0502020204030204" pitchFamily="34" charset="0"/>
                <a:cs typeface="Calibri" panose="020F0502020204030204" pitchFamily="34" charset="0"/>
              </a:rPr>
              <a:t>C</a:t>
            </a:r>
            <a:r>
              <a:rPr lang="en-US" b="0" i="0" dirty="0">
                <a:solidFill>
                  <a:srgbClr val="383636"/>
                </a:solidFill>
                <a:effectLst/>
                <a:ea typeface="Calibri" panose="020F0502020204030204" pitchFamily="34" charset="0"/>
                <a:cs typeface="Calibri" panose="020F0502020204030204" pitchFamily="34" charset="0"/>
              </a:rPr>
              <a:t>ontinuous glucose monitoring (CGM)</a:t>
            </a:r>
          </a:p>
          <a:p>
            <a:pPr lvl="1">
              <a:lnSpc>
                <a:spcPct val="120000"/>
              </a:lnSpc>
            </a:pPr>
            <a:r>
              <a:rPr lang="en-US" b="0" i="0" dirty="0">
                <a:solidFill>
                  <a:srgbClr val="383636"/>
                </a:solidFill>
                <a:effectLst/>
                <a:ea typeface="Calibri" panose="020F0502020204030204" pitchFamily="34" charset="0"/>
                <a:cs typeface="Calibri" panose="020F0502020204030204" pitchFamily="34" charset="0"/>
              </a:rPr>
              <a:t>using time in range (TIR) or </a:t>
            </a:r>
          </a:p>
          <a:p>
            <a:pPr lvl="1">
              <a:lnSpc>
                <a:spcPct val="120000"/>
              </a:lnSpc>
            </a:pPr>
            <a:r>
              <a:rPr lang="en-US" b="0" i="0" dirty="0">
                <a:solidFill>
                  <a:srgbClr val="383636"/>
                </a:solidFill>
                <a:effectLst/>
                <a:ea typeface="Calibri" panose="020F0502020204030204" pitchFamily="34" charset="0"/>
                <a:cs typeface="Calibri" panose="020F0502020204030204" pitchFamily="34" charset="0"/>
              </a:rPr>
              <a:t>mean CGM glucose. </a:t>
            </a:r>
          </a:p>
          <a:p>
            <a:pPr lvl="1">
              <a:lnSpc>
                <a:spcPct val="120000"/>
              </a:lnSpc>
            </a:pPr>
            <a:endParaRPr lang="en-US" dirty="0">
              <a:solidFill>
                <a:srgbClr val="383636"/>
              </a:solidFill>
              <a:ea typeface="Calibri" panose="020F0502020204030204" pitchFamily="34" charset="0"/>
              <a:cs typeface="Calibri" panose="020F0502020204030204" pitchFamily="34" charset="0"/>
            </a:endParaRPr>
          </a:p>
          <a:p>
            <a:pPr>
              <a:lnSpc>
                <a:spcPct val="120000"/>
              </a:lnSpc>
            </a:pPr>
            <a:r>
              <a:rPr lang="en-US" dirty="0">
                <a:solidFill>
                  <a:srgbClr val="383636"/>
                </a:solidFill>
                <a:ea typeface="Calibri" panose="020F0502020204030204" pitchFamily="34" charset="0"/>
                <a:cs typeface="Calibri" panose="020F0502020204030204" pitchFamily="34" charset="0"/>
              </a:rPr>
              <a:t>Fructosamine – 2-4 </a:t>
            </a:r>
            <a:r>
              <a:rPr lang="en-US" dirty="0" err="1">
                <a:solidFill>
                  <a:srgbClr val="383636"/>
                </a:solidFill>
                <a:ea typeface="Calibri" panose="020F0502020204030204" pitchFamily="34" charset="0"/>
                <a:cs typeface="Calibri" panose="020F0502020204030204" pitchFamily="34" charset="0"/>
              </a:rPr>
              <a:t>wk</a:t>
            </a:r>
            <a:r>
              <a:rPr lang="en-US" dirty="0">
                <a:solidFill>
                  <a:srgbClr val="383636"/>
                </a:solidFill>
                <a:ea typeface="Calibri" panose="020F0502020204030204" pitchFamily="34" charset="0"/>
                <a:cs typeface="Calibri" panose="020F0502020204030204" pitchFamily="34" charset="0"/>
              </a:rPr>
              <a:t> glucose average</a:t>
            </a:r>
          </a:p>
          <a:p>
            <a:pPr lvl="1">
              <a:lnSpc>
                <a:spcPct val="120000"/>
              </a:lnSpc>
            </a:pPr>
            <a:r>
              <a:rPr lang="en-US" dirty="0">
                <a:solidFill>
                  <a:srgbClr val="383636"/>
                </a:solidFill>
                <a:ea typeface="Calibri" panose="020F0502020204030204" pitchFamily="34" charset="0"/>
                <a:cs typeface="Calibri" panose="020F0502020204030204" pitchFamily="34" charset="0"/>
              </a:rPr>
              <a:t> glycated albumin for those with anemia or hemoglobinopathies</a:t>
            </a:r>
          </a:p>
        </p:txBody>
      </p:sp>
      <p:pic>
        <p:nvPicPr>
          <p:cNvPr id="5" name="Picture 4">
            <a:extLst>
              <a:ext uri="{FF2B5EF4-FFF2-40B4-BE49-F238E27FC236}">
                <a16:creationId xmlns:a16="http://schemas.microsoft.com/office/drawing/2014/main" id="{50EFE8DF-BBDB-AA19-4273-3AF049A8D9B5}"/>
              </a:ext>
            </a:extLst>
          </p:cNvPr>
          <p:cNvPicPr>
            <a:picLocks noChangeAspect="1"/>
          </p:cNvPicPr>
          <p:nvPr/>
        </p:nvPicPr>
        <p:blipFill>
          <a:blip r:embed="rId2"/>
          <a:stretch>
            <a:fillRect/>
          </a:stretch>
        </p:blipFill>
        <p:spPr>
          <a:xfrm>
            <a:off x="5693884" y="4341027"/>
            <a:ext cx="3314058" cy="215578"/>
          </a:xfrm>
          <a:prstGeom prst="rect">
            <a:avLst/>
          </a:prstGeom>
        </p:spPr>
      </p:pic>
      <p:pic>
        <p:nvPicPr>
          <p:cNvPr id="7" name="Picture 6" descr="Two people with smartphone">
            <a:extLst>
              <a:ext uri="{FF2B5EF4-FFF2-40B4-BE49-F238E27FC236}">
                <a16:creationId xmlns:a16="http://schemas.microsoft.com/office/drawing/2014/main" id="{AAF69576-265D-D33F-2C08-0FEC57925D89}"/>
              </a:ext>
            </a:extLst>
          </p:cNvPr>
          <p:cNvPicPr>
            <a:picLocks noChangeAspect="1"/>
          </p:cNvPicPr>
          <p:nvPr/>
        </p:nvPicPr>
        <p:blipFill>
          <a:blip r:embed="rId3" cstate="print">
            <a:extLst>
              <a:ext uri="{28A0092B-C50C-407E-A947-70E740481C1C}">
                <a14:useLocalDpi xmlns:a14="http://schemas.microsoft.com/office/drawing/2010/main" val="0"/>
              </a:ext>
            </a:extLst>
          </a:blip>
          <a:srcRect l="32500" r="3333"/>
          <a:stretch/>
        </p:blipFill>
        <p:spPr>
          <a:xfrm>
            <a:off x="6019800" y="1371600"/>
            <a:ext cx="2743200" cy="2848616"/>
          </a:xfrm>
          <a:prstGeom prst="rect">
            <a:avLst/>
          </a:prstGeom>
        </p:spPr>
      </p:pic>
    </p:spTree>
    <p:extLst>
      <p:ext uri="{BB962C8B-B14F-4D97-AF65-F5344CB8AC3E}">
        <p14:creationId xmlns:p14="http://schemas.microsoft.com/office/powerpoint/2010/main" val="1241917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2"/>
          <p:cNvSpPr>
            <a:spLocks noGrp="1" noChangeArrowheads="1"/>
          </p:cNvSpPr>
          <p:nvPr>
            <p:ph type="title"/>
          </p:nvPr>
        </p:nvSpPr>
        <p:spPr>
          <a:xfrm>
            <a:off x="457200" y="228600"/>
            <a:ext cx="8229600" cy="914400"/>
          </a:xfrm>
        </p:spPr>
        <p:txBody>
          <a:bodyPr>
            <a:normAutofit/>
          </a:bodyPr>
          <a:lstStyle/>
          <a:p>
            <a:pPr eaLnBrk="1" hangingPunct="1"/>
            <a:r>
              <a:rPr lang="en-US" sz="4000" dirty="0"/>
              <a:t>A1c and Estimated Avg Glucose (eAG)  </a:t>
            </a:r>
          </a:p>
        </p:txBody>
      </p:sp>
      <p:sp>
        <p:nvSpPr>
          <p:cNvPr id="88067" name="Rectangle 3"/>
          <p:cNvSpPr>
            <a:spLocks noGrp="1" noChangeArrowheads="1"/>
          </p:cNvSpPr>
          <p:nvPr>
            <p:ph idx="1"/>
          </p:nvPr>
        </p:nvSpPr>
        <p:spPr>
          <a:xfrm>
            <a:off x="609600" y="1447800"/>
            <a:ext cx="7239000" cy="4819650"/>
          </a:xfrm>
        </p:spPr>
        <p:txBody>
          <a:bodyPr>
            <a:normAutofit/>
          </a:bodyPr>
          <a:lstStyle/>
          <a:p>
            <a:pPr eaLnBrk="1" hangingPunct="1">
              <a:lnSpc>
                <a:spcPct val="80000"/>
              </a:lnSpc>
              <a:buFont typeface="Wingdings" pitchFamily="2" charset="2"/>
              <a:buNone/>
            </a:pPr>
            <a:r>
              <a:rPr lang="en-US" sz="2800" b="1" u="sng" dirty="0"/>
              <a:t>A1c (%)	           	eAG__  </a:t>
            </a:r>
          </a:p>
          <a:p>
            <a:pPr eaLnBrk="1" hangingPunct="1">
              <a:lnSpc>
                <a:spcPct val="80000"/>
              </a:lnSpc>
              <a:buFont typeface="Wingdings" pitchFamily="2" charset="2"/>
              <a:buNone/>
            </a:pPr>
            <a:r>
              <a:rPr lang="en-US" sz="2800" b="1" dirty="0"/>
              <a:t>	5		97   </a:t>
            </a:r>
            <a:r>
              <a:rPr lang="en-US" sz="2800" dirty="0"/>
              <a:t>(76-120)</a:t>
            </a:r>
          </a:p>
          <a:p>
            <a:pPr eaLnBrk="1" hangingPunct="1">
              <a:lnSpc>
                <a:spcPct val="80000"/>
              </a:lnSpc>
              <a:buFont typeface="Wingdings" pitchFamily="2" charset="2"/>
              <a:buNone/>
            </a:pPr>
            <a:r>
              <a:rPr lang="en-US" sz="2800" b="1" dirty="0"/>
              <a:t>   6		126 </a:t>
            </a:r>
            <a:r>
              <a:rPr lang="en-US" sz="2800" dirty="0"/>
              <a:t>(100-152)</a:t>
            </a:r>
          </a:p>
          <a:p>
            <a:pPr eaLnBrk="1" hangingPunct="1">
              <a:lnSpc>
                <a:spcPct val="80000"/>
              </a:lnSpc>
              <a:buFont typeface="Wingdings" pitchFamily="2" charset="2"/>
              <a:buNone/>
            </a:pPr>
            <a:r>
              <a:rPr lang="en-US" sz="2800" b="1" dirty="0"/>
              <a:t>	7		154 </a:t>
            </a:r>
            <a:r>
              <a:rPr lang="en-US" sz="2800" dirty="0"/>
              <a:t>(123-185)</a:t>
            </a:r>
          </a:p>
          <a:p>
            <a:pPr eaLnBrk="1" hangingPunct="1">
              <a:lnSpc>
                <a:spcPct val="80000"/>
              </a:lnSpc>
              <a:buFont typeface="Wingdings" pitchFamily="2" charset="2"/>
              <a:buNone/>
            </a:pPr>
            <a:r>
              <a:rPr lang="en-US" sz="2800" b="1" dirty="0"/>
              <a:t>	8		183 </a:t>
            </a:r>
            <a:r>
              <a:rPr lang="en-US" sz="2800" dirty="0"/>
              <a:t>(147-217)</a:t>
            </a:r>
          </a:p>
          <a:p>
            <a:pPr eaLnBrk="1" hangingPunct="1">
              <a:lnSpc>
                <a:spcPct val="80000"/>
              </a:lnSpc>
              <a:buFont typeface="Wingdings" pitchFamily="2" charset="2"/>
              <a:buNone/>
            </a:pPr>
            <a:r>
              <a:rPr lang="en-US" sz="2800" b="1" dirty="0"/>
              <a:t>	9		212 </a:t>
            </a:r>
            <a:r>
              <a:rPr lang="en-US" sz="2800" dirty="0"/>
              <a:t>(170 -249)</a:t>
            </a:r>
          </a:p>
          <a:p>
            <a:pPr eaLnBrk="1" hangingPunct="1">
              <a:lnSpc>
                <a:spcPct val="80000"/>
              </a:lnSpc>
              <a:buFont typeface="Wingdings" pitchFamily="2" charset="2"/>
              <a:buNone/>
            </a:pPr>
            <a:r>
              <a:rPr lang="en-US" sz="2800" b="1" dirty="0"/>
              <a:t>	10		240 </a:t>
            </a:r>
            <a:r>
              <a:rPr lang="en-US" sz="2800" dirty="0"/>
              <a:t>(193-282)</a:t>
            </a:r>
          </a:p>
          <a:p>
            <a:pPr eaLnBrk="1" hangingPunct="1">
              <a:lnSpc>
                <a:spcPct val="80000"/>
              </a:lnSpc>
              <a:buFont typeface="Wingdings" pitchFamily="2" charset="2"/>
              <a:buNone/>
            </a:pPr>
            <a:r>
              <a:rPr lang="en-US" sz="2800" b="1" dirty="0"/>
              <a:t>	11		269 </a:t>
            </a:r>
            <a:r>
              <a:rPr lang="en-US" sz="2800" dirty="0"/>
              <a:t>(217-314)</a:t>
            </a:r>
            <a:r>
              <a:rPr lang="en-US" sz="2800" b="1" dirty="0"/>
              <a:t>	</a:t>
            </a:r>
          </a:p>
          <a:p>
            <a:pPr eaLnBrk="1" hangingPunct="1">
              <a:lnSpc>
                <a:spcPct val="80000"/>
              </a:lnSpc>
              <a:buFont typeface="Wingdings" pitchFamily="2" charset="2"/>
              <a:buNone/>
            </a:pPr>
            <a:r>
              <a:rPr lang="en-US" sz="2800" b="1" dirty="0"/>
              <a:t>   12		298  </a:t>
            </a:r>
            <a:r>
              <a:rPr lang="en-US" sz="2800" dirty="0"/>
              <a:t>(240-347)</a:t>
            </a:r>
          </a:p>
          <a:p>
            <a:pPr eaLnBrk="1" hangingPunct="1">
              <a:lnSpc>
                <a:spcPct val="80000"/>
              </a:lnSpc>
              <a:buFont typeface="Wingdings" pitchFamily="2" charset="2"/>
              <a:buNone/>
            </a:pPr>
            <a:r>
              <a:rPr lang="en-US" sz="2400" dirty="0"/>
              <a:t>			 </a:t>
            </a:r>
          </a:p>
        </p:txBody>
      </p:sp>
      <p:pic>
        <p:nvPicPr>
          <p:cNvPr id="2" name="Picture 1">
            <a:extLst>
              <a:ext uri="{FF2B5EF4-FFF2-40B4-BE49-F238E27FC236}">
                <a16:creationId xmlns:a16="http://schemas.microsoft.com/office/drawing/2014/main" id="{373B86B3-71B5-4FF0-80CE-0E602ED35CB5}"/>
              </a:ext>
            </a:extLst>
          </p:cNvPr>
          <p:cNvPicPr>
            <a:picLocks noChangeAspect="1"/>
          </p:cNvPicPr>
          <p:nvPr/>
        </p:nvPicPr>
        <p:blipFill>
          <a:blip r:embed="rId4"/>
          <a:stretch>
            <a:fillRect/>
          </a:stretch>
        </p:blipFill>
        <p:spPr>
          <a:xfrm>
            <a:off x="5181600" y="4847178"/>
            <a:ext cx="3804589" cy="996813"/>
          </a:xfrm>
          <a:prstGeom prst="rect">
            <a:avLst/>
          </a:prstGeom>
        </p:spPr>
      </p:pic>
      <p:sp>
        <p:nvSpPr>
          <p:cNvPr id="5" name="TextBox 4">
            <a:extLst>
              <a:ext uri="{FF2B5EF4-FFF2-40B4-BE49-F238E27FC236}">
                <a16:creationId xmlns:a16="http://schemas.microsoft.com/office/drawing/2014/main" id="{1AFADE32-8F21-471D-A653-F0A7FD804812}"/>
              </a:ext>
            </a:extLst>
          </p:cNvPr>
          <p:cNvSpPr txBox="1"/>
          <p:nvPr/>
        </p:nvSpPr>
        <p:spPr>
          <a:xfrm>
            <a:off x="104670" y="5410200"/>
            <a:ext cx="5181600" cy="757130"/>
          </a:xfrm>
          <a:prstGeom prst="rect">
            <a:avLst/>
          </a:prstGeom>
          <a:noFill/>
        </p:spPr>
        <p:txBody>
          <a:bodyPr wrap="square" rtlCol="0">
            <a:spAutoFit/>
          </a:bodyPr>
          <a:lstStyle/>
          <a:p>
            <a:pPr algn="ctr">
              <a:lnSpc>
                <a:spcPct val="80000"/>
              </a:lnSpc>
            </a:pPr>
            <a:r>
              <a:rPr lang="en-US" sz="2000" b="1" i="1" dirty="0"/>
              <a:t>eAG = 28.7 x A1c-46.7  ~ 29 pts per 1%</a:t>
            </a:r>
          </a:p>
          <a:p>
            <a:pPr algn="ctr">
              <a:lnSpc>
                <a:spcPct val="80000"/>
              </a:lnSpc>
            </a:pPr>
            <a:r>
              <a:rPr lang="en-US" sz="1600" b="1" i="1" dirty="0"/>
              <a:t>Translating the A1c Assay Into eAG – ADAG Study</a:t>
            </a:r>
            <a:endParaRPr lang="en-US" b="1" dirty="0"/>
          </a:p>
          <a:p>
            <a:pPr algn="r">
              <a:lnSpc>
                <a:spcPct val="80000"/>
              </a:lnSpc>
            </a:pPr>
            <a:r>
              <a:rPr lang="en-US" dirty="0"/>
              <a:t> </a:t>
            </a:r>
          </a:p>
        </p:txBody>
      </p:sp>
      <p:pic>
        <p:nvPicPr>
          <p:cNvPr id="7" name="Picture 6">
            <a:extLst>
              <a:ext uri="{FF2B5EF4-FFF2-40B4-BE49-F238E27FC236}">
                <a16:creationId xmlns:a16="http://schemas.microsoft.com/office/drawing/2014/main" id="{40DD5A88-51EF-4D70-B650-8C1655D0C88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86400" y="1828800"/>
            <a:ext cx="2676525" cy="2657475"/>
          </a:xfrm>
          <a:prstGeom prst="rect">
            <a:avLst/>
          </a:prstGeom>
        </p:spPr>
      </p:pic>
    </p:spTree>
    <p:custDataLst>
      <p:tags r:id="rId1"/>
    </p:custDataLst>
    <p:extLst>
      <p:ext uri="{BB962C8B-B14F-4D97-AF65-F5344CB8AC3E}">
        <p14:creationId xmlns:p14="http://schemas.microsoft.com/office/powerpoint/2010/main" val="39985993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618" name="Picture 2" descr="bev"/>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298203608"/>
      </p:ext>
    </p:extLst>
  </p:cSld>
  <p:clrMapOvr>
    <a:masterClrMapping/>
  </p:clrMapOvr>
  <p:transition>
    <p:random/>
  </p:transition>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9533FB-7744-4C53-8DFD-56868AD4BB94}"/>
              </a:ext>
            </a:extLst>
          </p:cNvPr>
          <p:cNvSpPr>
            <a:spLocks noGrp="1"/>
          </p:cNvSpPr>
          <p:nvPr>
            <p:ph type="title"/>
          </p:nvPr>
        </p:nvSpPr>
        <p:spPr/>
        <p:txBody>
          <a:bodyPr/>
          <a:lstStyle/>
          <a:p>
            <a:r>
              <a:rPr lang="en-US" dirty="0"/>
              <a:t>Ambulatory Glucose Profile </a:t>
            </a:r>
          </a:p>
        </p:txBody>
      </p:sp>
      <p:sp>
        <p:nvSpPr>
          <p:cNvPr id="3" name="Content Placeholder 2">
            <a:extLst>
              <a:ext uri="{FF2B5EF4-FFF2-40B4-BE49-F238E27FC236}">
                <a16:creationId xmlns:a16="http://schemas.microsoft.com/office/drawing/2014/main" id="{694BFA55-9C26-454A-8751-63EA2130D094}"/>
              </a:ext>
            </a:extLst>
          </p:cNvPr>
          <p:cNvSpPr>
            <a:spLocks noGrp="1"/>
          </p:cNvSpPr>
          <p:nvPr>
            <p:ph sz="quarter" idx="1"/>
          </p:nvPr>
        </p:nvSpPr>
        <p:spPr/>
        <p:txBody>
          <a:bodyPr/>
          <a:lstStyle/>
          <a:p>
            <a:r>
              <a:rPr lang="en-US" dirty="0"/>
              <a:t>Standardized report with visual cues for those on CGM devices</a:t>
            </a:r>
          </a:p>
          <a:p>
            <a:r>
              <a:rPr lang="en-US" dirty="0"/>
              <a:t>Evaluate Time in Range (TIR)</a:t>
            </a:r>
          </a:p>
          <a:p>
            <a:pPr lvl="1"/>
            <a:r>
              <a:rPr lang="en-US" dirty="0"/>
              <a:t>Target 70-180 mg/dl (70% of time)</a:t>
            </a:r>
          </a:p>
          <a:p>
            <a:pPr lvl="1"/>
            <a:r>
              <a:rPr lang="en-US" dirty="0"/>
              <a:t>Eval % time below goal</a:t>
            </a:r>
          </a:p>
          <a:p>
            <a:pPr lvl="2"/>
            <a:r>
              <a:rPr lang="en-US" dirty="0"/>
              <a:t>&lt; 70 (less than 4% of time)</a:t>
            </a:r>
          </a:p>
          <a:p>
            <a:pPr lvl="2"/>
            <a:r>
              <a:rPr lang="en-US" dirty="0"/>
              <a:t>&lt;54 (less than 1% of time)</a:t>
            </a:r>
          </a:p>
          <a:p>
            <a:pPr lvl="1"/>
            <a:r>
              <a:rPr lang="en-US" dirty="0"/>
              <a:t>Eval % time above &gt; 180 (less than 25% of time)</a:t>
            </a:r>
          </a:p>
          <a:p>
            <a:pPr lvl="1"/>
            <a:r>
              <a:rPr lang="en-US" dirty="0"/>
              <a:t>Eval % time above &gt; 250 (less than 5% of time)</a:t>
            </a:r>
          </a:p>
          <a:p>
            <a:pPr lvl="1"/>
            <a:endParaRPr lang="en-US" dirty="0"/>
          </a:p>
          <a:p>
            <a:pPr lvl="1"/>
            <a:endParaRPr lang="en-US" dirty="0"/>
          </a:p>
        </p:txBody>
      </p:sp>
      <p:pic>
        <p:nvPicPr>
          <p:cNvPr id="5" name="Picture 4">
            <a:extLst>
              <a:ext uri="{FF2B5EF4-FFF2-40B4-BE49-F238E27FC236}">
                <a16:creationId xmlns:a16="http://schemas.microsoft.com/office/drawing/2014/main" id="{3A66EC6F-9845-4AEA-8A9B-5EA7998F2BEB}"/>
              </a:ext>
            </a:extLst>
          </p:cNvPr>
          <p:cNvPicPr>
            <a:picLocks noChangeAspect="1"/>
          </p:cNvPicPr>
          <p:nvPr/>
        </p:nvPicPr>
        <p:blipFill>
          <a:blip r:embed="rId2"/>
          <a:stretch>
            <a:fillRect/>
          </a:stretch>
        </p:blipFill>
        <p:spPr>
          <a:xfrm>
            <a:off x="466859" y="2362200"/>
            <a:ext cx="8280782" cy="4019550"/>
          </a:xfrm>
          <a:prstGeom prst="rect">
            <a:avLst/>
          </a:prstGeom>
        </p:spPr>
      </p:pic>
      <p:sp>
        <p:nvSpPr>
          <p:cNvPr id="4" name="TextBox 3">
            <a:extLst>
              <a:ext uri="{FF2B5EF4-FFF2-40B4-BE49-F238E27FC236}">
                <a16:creationId xmlns:a16="http://schemas.microsoft.com/office/drawing/2014/main" id="{B376BB8A-E177-E3E7-4370-20AC6C58CB16}"/>
              </a:ext>
            </a:extLst>
          </p:cNvPr>
          <p:cNvSpPr txBox="1"/>
          <p:nvPr/>
        </p:nvSpPr>
        <p:spPr>
          <a:xfrm>
            <a:off x="478536" y="5458420"/>
            <a:ext cx="8280782" cy="1200329"/>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70C0"/>
                </a:solidFill>
                <a:effectLst/>
                <a:uLnTx/>
                <a:uFillTx/>
                <a:latin typeface="Gill Sans MT"/>
                <a:ea typeface="+mn-ea"/>
                <a:cs typeface="+mn-cs"/>
              </a:rPr>
              <a:t>For those with frailty or at high risk of hypoglycemia recommend: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Gill Sans MT"/>
                <a:ea typeface="+mn-ea"/>
                <a:cs typeface="+mn-cs"/>
              </a:rPr>
              <a:t>- Target of 50% time in range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Gill Sans MT"/>
                <a:ea typeface="+mn-ea"/>
                <a:cs typeface="+mn-cs"/>
              </a:rPr>
              <a:t>- Less than1% time below range</a:t>
            </a:r>
            <a:endParaRPr kumimoji="0" lang="en-US" sz="2000" b="0" i="0" u="none" strike="noStrike" kern="1200" cap="none" spc="0" normalizeH="0" baseline="0" noProof="0" dirty="0">
              <a:ln>
                <a:noFill/>
              </a:ln>
              <a:solidFill>
                <a:prstClr val="black"/>
              </a:solidFill>
              <a:effectLst/>
              <a:uLnTx/>
              <a:uFillTx/>
              <a:latin typeface="Gill Sans MT"/>
              <a:ea typeface="+mn-ea"/>
              <a:cs typeface="+mn-cs"/>
            </a:endParaRPr>
          </a:p>
        </p:txBody>
      </p:sp>
      <p:pic>
        <p:nvPicPr>
          <p:cNvPr id="6" name="Picture 5">
            <a:extLst>
              <a:ext uri="{FF2B5EF4-FFF2-40B4-BE49-F238E27FC236}">
                <a16:creationId xmlns:a16="http://schemas.microsoft.com/office/drawing/2014/main" id="{9EC3F7FC-787B-66F0-1593-58AF12F4E1CE}"/>
              </a:ext>
            </a:extLst>
          </p:cNvPr>
          <p:cNvPicPr>
            <a:picLocks noChangeAspect="1"/>
          </p:cNvPicPr>
          <p:nvPr/>
        </p:nvPicPr>
        <p:blipFill>
          <a:blip r:embed="rId3"/>
          <a:stretch>
            <a:fillRect/>
          </a:stretch>
        </p:blipFill>
        <p:spPr>
          <a:xfrm>
            <a:off x="4797399" y="6314235"/>
            <a:ext cx="4329395" cy="412030"/>
          </a:xfrm>
          <a:prstGeom prst="rect">
            <a:avLst/>
          </a:prstGeom>
        </p:spPr>
      </p:pic>
    </p:spTree>
    <p:extLst>
      <p:ext uri="{BB962C8B-B14F-4D97-AF65-F5344CB8AC3E}">
        <p14:creationId xmlns:p14="http://schemas.microsoft.com/office/powerpoint/2010/main" val="4470376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800836-2D89-4F74-0AB6-4F1EAD72515B}"/>
              </a:ext>
            </a:extLst>
          </p:cNvPr>
          <p:cNvSpPr>
            <a:spLocks noGrp="1"/>
          </p:cNvSpPr>
          <p:nvPr>
            <p:ph type="title"/>
          </p:nvPr>
        </p:nvSpPr>
        <p:spPr/>
        <p:txBody>
          <a:bodyPr/>
          <a:lstStyle/>
          <a:p>
            <a:r>
              <a:rPr lang="en-US" dirty="0"/>
              <a:t>Time in Range (TIR)</a:t>
            </a:r>
          </a:p>
        </p:txBody>
      </p:sp>
      <p:sp>
        <p:nvSpPr>
          <p:cNvPr id="3" name="Content Placeholder 2">
            <a:extLst>
              <a:ext uri="{FF2B5EF4-FFF2-40B4-BE49-F238E27FC236}">
                <a16:creationId xmlns:a16="http://schemas.microsoft.com/office/drawing/2014/main" id="{62AD509F-AB46-F892-77B8-13F378841D75}"/>
              </a:ext>
            </a:extLst>
          </p:cNvPr>
          <p:cNvSpPr>
            <a:spLocks noGrp="1"/>
          </p:cNvSpPr>
          <p:nvPr>
            <p:ph sz="quarter" idx="1"/>
          </p:nvPr>
        </p:nvSpPr>
        <p:spPr>
          <a:xfrm>
            <a:off x="431470" y="1295400"/>
            <a:ext cx="5512130" cy="4937760"/>
          </a:xfrm>
        </p:spPr>
        <p:txBody>
          <a:bodyPr>
            <a:normAutofit fontScale="92500"/>
          </a:bodyPr>
          <a:lstStyle/>
          <a:p>
            <a:r>
              <a:rPr lang="en-US" dirty="0">
                <a:solidFill>
                  <a:srgbClr val="383636"/>
                </a:solidFill>
                <a:ea typeface="Calibri" panose="020F0502020204030204" pitchFamily="34" charset="0"/>
                <a:cs typeface="Calibri" panose="020F0502020204030204" pitchFamily="34" charset="0"/>
              </a:rPr>
              <a:t>S</a:t>
            </a:r>
            <a:r>
              <a:rPr lang="en-US" b="0" i="0" dirty="0">
                <a:solidFill>
                  <a:srgbClr val="383636"/>
                </a:solidFill>
                <a:effectLst/>
                <a:ea typeface="Calibri" panose="020F0502020204030204" pitchFamily="34" charset="0"/>
                <a:cs typeface="Calibri" panose="020F0502020204030204" pitchFamily="34" charset="0"/>
              </a:rPr>
              <a:t>trong correlation between TIR and A1C, with a goal of 70% TIR aligning with an A1C of ∼7% </a:t>
            </a:r>
          </a:p>
          <a:p>
            <a:r>
              <a:rPr lang="en-US" b="0" i="0" dirty="0">
                <a:solidFill>
                  <a:srgbClr val="383636"/>
                </a:solidFill>
                <a:effectLst/>
                <a:ea typeface="Calibri" panose="020F0502020204030204" pitchFamily="34" charset="0"/>
                <a:cs typeface="Calibri" panose="020F0502020204030204" pitchFamily="34" charset="0"/>
              </a:rPr>
              <a:t>For older adults using CGM, the recommended percent time spent in target range of 70–180 mg/dL is 50%, Hypo &lt; 1%</a:t>
            </a:r>
          </a:p>
          <a:p>
            <a:r>
              <a:rPr lang="en-US" i="1" dirty="0">
                <a:solidFill>
                  <a:srgbClr val="0070C0"/>
                </a:solidFill>
                <a:ea typeface="Calibri" panose="020F0502020204030204" pitchFamily="34" charset="0"/>
                <a:cs typeface="Calibri" panose="020F0502020204030204" pitchFamily="34" charset="0"/>
              </a:rPr>
              <a:t>C</a:t>
            </a:r>
            <a:r>
              <a:rPr lang="en-US" b="0" i="1" dirty="0">
                <a:solidFill>
                  <a:srgbClr val="0070C0"/>
                </a:solidFill>
                <a:effectLst/>
                <a:ea typeface="Calibri" panose="020F0502020204030204" pitchFamily="34" charset="0"/>
                <a:cs typeface="Calibri" panose="020F0502020204030204" pitchFamily="34" charset="0"/>
              </a:rPr>
              <a:t>ritical that the glycemic goals be woven into an individualized, person-centered strategy</a:t>
            </a:r>
            <a:endParaRPr lang="en-US" i="1" dirty="0">
              <a:solidFill>
                <a:srgbClr val="0070C0"/>
              </a:solidFill>
              <a:ea typeface="Calibri" panose="020F0502020204030204" pitchFamily="34" charset="0"/>
              <a:cs typeface="Calibri" panose="020F0502020204030204" pitchFamily="34" charset="0"/>
            </a:endParaRPr>
          </a:p>
        </p:txBody>
      </p:sp>
      <p:pic>
        <p:nvPicPr>
          <p:cNvPr id="4" name="Picture 3">
            <a:extLst>
              <a:ext uri="{FF2B5EF4-FFF2-40B4-BE49-F238E27FC236}">
                <a16:creationId xmlns:a16="http://schemas.microsoft.com/office/drawing/2014/main" id="{4EE586D6-A6A2-36BD-ED0A-BF21C8230821}"/>
              </a:ext>
            </a:extLst>
          </p:cNvPr>
          <p:cNvPicPr>
            <a:picLocks noChangeAspect="1"/>
          </p:cNvPicPr>
          <p:nvPr/>
        </p:nvPicPr>
        <p:blipFill>
          <a:blip r:embed="rId2"/>
          <a:stretch>
            <a:fillRect/>
          </a:stretch>
        </p:blipFill>
        <p:spPr>
          <a:xfrm>
            <a:off x="4259523" y="6400800"/>
            <a:ext cx="4685658" cy="304800"/>
          </a:xfrm>
          <a:prstGeom prst="rect">
            <a:avLst/>
          </a:prstGeom>
        </p:spPr>
      </p:pic>
      <p:pic>
        <p:nvPicPr>
          <p:cNvPr id="6" name="Picture 5" descr="Portrait of woman with purple dyed hair">
            <a:extLst>
              <a:ext uri="{FF2B5EF4-FFF2-40B4-BE49-F238E27FC236}">
                <a16:creationId xmlns:a16="http://schemas.microsoft.com/office/drawing/2014/main" id="{007F1C23-6FF7-E720-3FE4-380AF22966AC}"/>
              </a:ext>
            </a:extLst>
          </p:cNvPr>
          <p:cNvPicPr>
            <a:picLocks noChangeAspect="1"/>
          </p:cNvPicPr>
          <p:nvPr/>
        </p:nvPicPr>
        <p:blipFill>
          <a:blip r:embed="rId3" cstate="print">
            <a:extLst>
              <a:ext uri="{28A0092B-C50C-407E-A947-70E740481C1C}">
                <a14:useLocalDpi xmlns:a14="http://schemas.microsoft.com/office/drawing/2010/main" val="0"/>
              </a:ext>
            </a:extLst>
          </a:blip>
          <a:srcRect l="29166" r="16666"/>
          <a:stretch/>
        </p:blipFill>
        <p:spPr>
          <a:xfrm>
            <a:off x="6395884" y="1447800"/>
            <a:ext cx="2286000" cy="2813287"/>
          </a:xfrm>
          <a:prstGeom prst="rect">
            <a:avLst/>
          </a:prstGeom>
        </p:spPr>
      </p:pic>
    </p:spTree>
    <p:extLst>
      <p:ext uri="{BB962C8B-B14F-4D97-AF65-F5344CB8AC3E}">
        <p14:creationId xmlns:p14="http://schemas.microsoft.com/office/powerpoint/2010/main" val="39123827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C00F54-0195-BCBB-AE34-B4DFF6247C24}"/>
              </a:ext>
            </a:extLst>
          </p:cNvPr>
          <p:cNvSpPr>
            <a:spLocks noGrp="1"/>
          </p:cNvSpPr>
          <p:nvPr>
            <p:ph type="title"/>
          </p:nvPr>
        </p:nvSpPr>
        <p:spPr>
          <a:xfrm>
            <a:off x="304800" y="152400"/>
            <a:ext cx="8382000" cy="994172"/>
          </a:xfrm>
        </p:spPr>
        <p:txBody>
          <a:bodyPr vert="horz" lIns="68580" tIns="34290" rIns="68580" bIns="34290" rtlCol="0" anchor="ctr" anchorCtr="0">
            <a:normAutofit fontScale="90000"/>
          </a:bodyPr>
          <a:lstStyle/>
          <a:p>
            <a:r>
              <a:rPr lang="en-US" kern="1200" dirty="0">
                <a:latin typeface="+mj-lt"/>
                <a:ea typeface="+mj-ea"/>
                <a:cs typeface="+mj-cs"/>
              </a:rPr>
              <a:t>Time In Range – Person Centered</a:t>
            </a:r>
          </a:p>
        </p:txBody>
      </p:sp>
      <p:sp>
        <p:nvSpPr>
          <p:cNvPr id="3" name="Content Placeholder 2">
            <a:extLst>
              <a:ext uri="{FF2B5EF4-FFF2-40B4-BE49-F238E27FC236}">
                <a16:creationId xmlns:a16="http://schemas.microsoft.com/office/drawing/2014/main" id="{7AD8E1D2-A74E-119A-D11B-FE96212EE0DB}"/>
              </a:ext>
            </a:extLst>
          </p:cNvPr>
          <p:cNvSpPr>
            <a:spLocks noGrp="1"/>
          </p:cNvSpPr>
          <p:nvPr>
            <p:ph sz="quarter" idx="1"/>
          </p:nvPr>
        </p:nvSpPr>
        <p:spPr>
          <a:xfrm>
            <a:off x="457200" y="1295400"/>
            <a:ext cx="5181600" cy="5235584"/>
          </a:xfrm>
        </p:spPr>
        <p:txBody>
          <a:bodyPr vert="horz" lIns="68580" tIns="34290" rIns="68580" bIns="34290" rtlCol="0">
            <a:noAutofit/>
          </a:bodyPr>
          <a:lstStyle/>
          <a:p>
            <a:r>
              <a:rPr lang="en-US" sz="1800" dirty="0"/>
              <a:t>“</a:t>
            </a:r>
            <a:r>
              <a:rPr lang="en-US" sz="2400" dirty="0" err="1"/>
              <a:t>Hyperglance-emia</a:t>
            </a:r>
            <a:r>
              <a:rPr lang="en-US" sz="2400" dirty="0"/>
              <a:t>”</a:t>
            </a:r>
          </a:p>
          <a:p>
            <a:r>
              <a:rPr lang="en-US" sz="2400" dirty="0"/>
              <a:t>Each 1% is 15 minutes (4% an hour)</a:t>
            </a:r>
          </a:p>
          <a:p>
            <a:r>
              <a:rPr lang="en-US" sz="2400" dirty="0"/>
              <a:t>There is 24 hours in a day.</a:t>
            </a:r>
          </a:p>
          <a:p>
            <a:pPr lvl="1"/>
            <a:r>
              <a:rPr lang="en-US" sz="2400" dirty="0"/>
              <a:t>Goal is 17 hours in range = 70% TIR = A1C of 7%</a:t>
            </a:r>
          </a:p>
          <a:p>
            <a:pPr lvl="1"/>
            <a:r>
              <a:rPr lang="en-US" sz="2400" dirty="0"/>
              <a:t>You get 7 hours outside of range.</a:t>
            </a:r>
          </a:p>
          <a:p>
            <a:r>
              <a:rPr lang="en-US" sz="2400" dirty="0"/>
              <a:t>You are not defined by your blood glucose.</a:t>
            </a:r>
          </a:p>
          <a:p>
            <a:r>
              <a:rPr lang="en-US" sz="2400" dirty="0"/>
              <a:t>What range feels safe for you?</a:t>
            </a:r>
          </a:p>
          <a:p>
            <a:r>
              <a:rPr lang="en-US" sz="2400" dirty="0"/>
              <a:t>Try and step back and take in the whole picture.</a:t>
            </a:r>
          </a:p>
          <a:p>
            <a:r>
              <a:rPr lang="en-US" sz="2400" dirty="0"/>
              <a:t>Sometimes you need a donut!</a:t>
            </a:r>
          </a:p>
        </p:txBody>
      </p:sp>
      <p:pic>
        <p:nvPicPr>
          <p:cNvPr id="8" name="Picture 7" descr="Portrait of woman with purple dyed hair">
            <a:extLst>
              <a:ext uri="{FF2B5EF4-FFF2-40B4-BE49-F238E27FC236}">
                <a16:creationId xmlns:a16="http://schemas.microsoft.com/office/drawing/2014/main" id="{F212D4FA-728D-07B6-4E3F-5A46AFD35ED6}"/>
              </a:ext>
            </a:extLst>
          </p:cNvPr>
          <p:cNvPicPr>
            <a:picLocks noChangeAspect="1"/>
          </p:cNvPicPr>
          <p:nvPr/>
        </p:nvPicPr>
        <p:blipFill>
          <a:blip r:embed="rId2" cstate="print">
            <a:extLst>
              <a:ext uri="{28A0092B-C50C-407E-A947-70E740481C1C}">
                <a14:useLocalDpi xmlns:a14="http://schemas.microsoft.com/office/drawing/2010/main" val="0"/>
              </a:ext>
            </a:extLst>
          </a:blip>
          <a:srcRect l="17079" r="13577" b="-1"/>
          <a:stretch>
            <a:fillRect/>
          </a:stretch>
        </p:blipFill>
        <p:spPr>
          <a:xfrm>
            <a:off x="5813461" y="3433281"/>
            <a:ext cx="3218056" cy="3097703"/>
          </a:xfrm>
          <a:custGeom>
            <a:avLst/>
            <a:gdLst/>
            <a:ahLst/>
            <a:cxnLst/>
            <a:rect l="l" t="t" r="r" b="b"/>
            <a:pathLst>
              <a:path w="4290741" h="4130271">
                <a:moveTo>
                  <a:pt x="2503809" y="0"/>
                </a:moveTo>
                <a:cubicBezTo>
                  <a:pt x="3157405" y="0"/>
                  <a:pt x="3752509" y="250434"/>
                  <a:pt x="4198398" y="660580"/>
                </a:cubicBezTo>
                <a:lnTo>
                  <a:pt x="4290741" y="751286"/>
                </a:lnTo>
                <a:lnTo>
                  <a:pt x="4290741" y="4130271"/>
                </a:lnTo>
                <a:lnTo>
                  <a:pt x="604508" y="4130271"/>
                </a:lnTo>
                <a:lnTo>
                  <a:pt x="461940" y="3953232"/>
                </a:lnTo>
                <a:cubicBezTo>
                  <a:pt x="171051" y="3544183"/>
                  <a:pt x="0" y="3043971"/>
                  <a:pt x="0" y="2503809"/>
                </a:cubicBezTo>
                <a:cubicBezTo>
                  <a:pt x="0" y="1120992"/>
                  <a:pt x="1120992" y="0"/>
                  <a:pt x="2503809" y="0"/>
                </a:cubicBezTo>
                <a:close/>
              </a:path>
            </a:pathLst>
          </a:custGeom>
        </p:spPr>
      </p:pic>
      <p:pic>
        <p:nvPicPr>
          <p:cNvPr id="7" name="Picture 6" descr="Kid hugging neck of mature woman while outdoors">
            <a:extLst>
              <a:ext uri="{FF2B5EF4-FFF2-40B4-BE49-F238E27FC236}">
                <a16:creationId xmlns:a16="http://schemas.microsoft.com/office/drawing/2014/main" id="{C908CB91-CEC3-9670-5632-29962F57B6CD}"/>
              </a:ext>
            </a:extLst>
          </p:cNvPr>
          <p:cNvPicPr>
            <a:picLocks noChangeAspect="1"/>
          </p:cNvPicPr>
          <p:nvPr/>
        </p:nvPicPr>
        <p:blipFill>
          <a:blip r:embed="rId3" cstate="print">
            <a:extLst>
              <a:ext uri="{28A0092B-C50C-407E-A947-70E740481C1C}">
                <a14:useLocalDpi xmlns:a14="http://schemas.microsoft.com/office/drawing/2010/main" val="0"/>
              </a:ext>
            </a:extLst>
          </a:blip>
          <a:srcRect l="10090" r="11814" b="4"/>
          <a:stretch>
            <a:fillRect/>
          </a:stretch>
        </p:blipFill>
        <p:spPr>
          <a:xfrm>
            <a:off x="6231764" y="1146572"/>
            <a:ext cx="2639484" cy="2255932"/>
          </a:xfrm>
          <a:custGeom>
            <a:avLst/>
            <a:gdLst/>
            <a:ahLst/>
            <a:cxnLst/>
            <a:rect l="l" t="t" r="r" b="b"/>
            <a:pathLst>
              <a:path w="3519312" h="3007909">
                <a:moveTo>
                  <a:pt x="519780" y="0"/>
                </a:moveTo>
                <a:lnTo>
                  <a:pt x="2999532" y="0"/>
                </a:lnTo>
                <a:lnTo>
                  <a:pt x="3003921" y="3989"/>
                </a:lnTo>
                <a:cubicBezTo>
                  <a:pt x="3322356" y="322424"/>
                  <a:pt x="3519312" y="762338"/>
                  <a:pt x="3519312" y="1248253"/>
                </a:cubicBezTo>
                <a:cubicBezTo>
                  <a:pt x="3519312" y="2220084"/>
                  <a:pt x="2731487" y="3007909"/>
                  <a:pt x="1759656" y="3007909"/>
                </a:cubicBezTo>
                <a:cubicBezTo>
                  <a:pt x="787826" y="3007909"/>
                  <a:pt x="0" y="2220084"/>
                  <a:pt x="0" y="1248253"/>
                </a:cubicBezTo>
                <a:cubicBezTo>
                  <a:pt x="0" y="762338"/>
                  <a:pt x="196957" y="322424"/>
                  <a:pt x="515392" y="3989"/>
                </a:cubicBezTo>
                <a:close/>
              </a:path>
            </a:pathLst>
          </a:custGeom>
        </p:spPr>
      </p:pic>
    </p:spTree>
    <p:extLst>
      <p:ext uri="{BB962C8B-B14F-4D97-AF65-F5344CB8AC3E}">
        <p14:creationId xmlns:p14="http://schemas.microsoft.com/office/powerpoint/2010/main" val="5115930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1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3">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3">
                                            <p:txEl>
                                              <p:pRg st="0" end="0"/>
                                            </p:txEl>
                                          </p:spTgt>
                                        </p:tgtEl>
                                        <p:attrNameLst>
                                          <p:attrName>style.rotation</p:attrName>
                                        </p:attrNameLst>
                                      </p:cBhvr>
                                      <p:tavLst>
                                        <p:tav tm="0">
                                          <p:val>
                                            <p:fltVal val="90"/>
                                          </p:val>
                                        </p:tav>
                                        <p:tav tm="100000">
                                          <p:val>
                                            <p:fltVal val="0"/>
                                          </p:val>
                                        </p:tav>
                                      </p:tavLst>
                                    </p:anim>
                                    <p:animEffect transition="in" filter="fade">
                                      <p:cBhvr>
                                        <p:cTn id="10" dur="1000"/>
                                        <p:tgtEl>
                                          <p:spTgt spid="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 calcmode="lin" valueType="num">
                                      <p:cBhvr>
                                        <p:cTn id="15" dur="10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6" dur="1000" fill="hold"/>
                                        <p:tgtEl>
                                          <p:spTgt spid="3">
                                            <p:txEl>
                                              <p:pRg st="1" end="1"/>
                                            </p:txEl>
                                          </p:spTgt>
                                        </p:tgtEl>
                                        <p:attrNameLst>
                                          <p:attrName>ppt_h</p:attrName>
                                        </p:attrNameLst>
                                      </p:cBhvr>
                                      <p:tavLst>
                                        <p:tav tm="0">
                                          <p:val>
                                            <p:fltVal val="0"/>
                                          </p:val>
                                        </p:tav>
                                        <p:tav tm="100000">
                                          <p:val>
                                            <p:strVal val="#ppt_h"/>
                                          </p:val>
                                        </p:tav>
                                      </p:tavLst>
                                    </p:anim>
                                    <p:anim calcmode="lin" valueType="num">
                                      <p:cBhvr>
                                        <p:cTn id="17" dur="1000" fill="hold"/>
                                        <p:tgtEl>
                                          <p:spTgt spid="3">
                                            <p:txEl>
                                              <p:pRg st="1" end="1"/>
                                            </p:txEl>
                                          </p:spTgt>
                                        </p:tgtEl>
                                        <p:attrNameLst>
                                          <p:attrName>style.rotation</p:attrName>
                                        </p:attrNameLst>
                                      </p:cBhvr>
                                      <p:tavLst>
                                        <p:tav tm="0">
                                          <p:val>
                                            <p:fltVal val="90"/>
                                          </p:val>
                                        </p:tav>
                                        <p:tav tm="100000">
                                          <p:val>
                                            <p:fltVal val="0"/>
                                          </p:val>
                                        </p:tav>
                                      </p:tavLst>
                                    </p:anim>
                                    <p:animEffect transition="in" filter="fade">
                                      <p:cBhvr>
                                        <p:cTn id="18" dur="1000"/>
                                        <p:tgtEl>
                                          <p:spTgt spid="3">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anim calcmode="lin" valueType="num">
                                      <p:cBhvr>
                                        <p:cTn id="23" dur="10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4" dur="1000" fill="hold"/>
                                        <p:tgtEl>
                                          <p:spTgt spid="3">
                                            <p:txEl>
                                              <p:pRg st="2" end="2"/>
                                            </p:txEl>
                                          </p:spTgt>
                                        </p:tgtEl>
                                        <p:attrNameLst>
                                          <p:attrName>ppt_h</p:attrName>
                                        </p:attrNameLst>
                                      </p:cBhvr>
                                      <p:tavLst>
                                        <p:tav tm="0">
                                          <p:val>
                                            <p:fltVal val="0"/>
                                          </p:val>
                                        </p:tav>
                                        <p:tav tm="100000">
                                          <p:val>
                                            <p:strVal val="#ppt_h"/>
                                          </p:val>
                                        </p:tav>
                                      </p:tavLst>
                                    </p:anim>
                                    <p:anim calcmode="lin" valueType="num">
                                      <p:cBhvr>
                                        <p:cTn id="25" dur="1000" fill="hold"/>
                                        <p:tgtEl>
                                          <p:spTgt spid="3">
                                            <p:txEl>
                                              <p:pRg st="2" end="2"/>
                                            </p:txEl>
                                          </p:spTgt>
                                        </p:tgtEl>
                                        <p:attrNameLst>
                                          <p:attrName>style.rotation</p:attrName>
                                        </p:attrNameLst>
                                      </p:cBhvr>
                                      <p:tavLst>
                                        <p:tav tm="0">
                                          <p:val>
                                            <p:fltVal val="90"/>
                                          </p:val>
                                        </p:tav>
                                        <p:tav tm="100000">
                                          <p:val>
                                            <p:fltVal val="0"/>
                                          </p:val>
                                        </p:tav>
                                      </p:tavLst>
                                    </p:anim>
                                    <p:animEffect transition="in" filter="fade">
                                      <p:cBhvr>
                                        <p:cTn id="26" dur="1000"/>
                                        <p:tgtEl>
                                          <p:spTgt spid="3">
                                            <p:txEl>
                                              <p:pRg st="2" end="2"/>
                                            </p:txEl>
                                          </p:spTgt>
                                        </p:tgtEl>
                                      </p:cBhvr>
                                    </p:animEffect>
                                  </p:childTnLst>
                                </p:cTn>
                              </p:par>
                              <p:par>
                                <p:cTn id="27" presetID="31" presetClass="entr" presetSubtype="0" fill="hold" nodeType="withEffect">
                                  <p:stCondLst>
                                    <p:cond delay="0"/>
                                  </p:stCondLst>
                                  <p:childTnLst>
                                    <p:set>
                                      <p:cBhvr>
                                        <p:cTn id="28" dur="1" fill="hold">
                                          <p:stCondLst>
                                            <p:cond delay="0"/>
                                          </p:stCondLst>
                                        </p:cTn>
                                        <p:tgtEl>
                                          <p:spTgt spid="3">
                                            <p:txEl>
                                              <p:pRg st="3" end="3"/>
                                            </p:txEl>
                                          </p:spTgt>
                                        </p:tgtEl>
                                        <p:attrNameLst>
                                          <p:attrName>style.visibility</p:attrName>
                                        </p:attrNameLst>
                                      </p:cBhvr>
                                      <p:to>
                                        <p:strVal val="visible"/>
                                      </p:to>
                                    </p:set>
                                    <p:anim calcmode="lin" valueType="num">
                                      <p:cBhvr>
                                        <p:cTn id="29" dur="1000" fill="hold"/>
                                        <p:tgtEl>
                                          <p:spTgt spid="3">
                                            <p:txEl>
                                              <p:pRg st="3" end="3"/>
                                            </p:txEl>
                                          </p:spTgt>
                                        </p:tgtEl>
                                        <p:attrNameLst>
                                          <p:attrName>ppt_w</p:attrName>
                                        </p:attrNameLst>
                                      </p:cBhvr>
                                      <p:tavLst>
                                        <p:tav tm="0">
                                          <p:val>
                                            <p:fltVal val="0"/>
                                          </p:val>
                                        </p:tav>
                                        <p:tav tm="100000">
                                          <p:val>
                                            <p:strVal val="#ppt_w"/>
                                          </p:val>
                                        </p:tav>
                                      </p:tavLst>
                                    </p:anim>
                                    <p:anim calcmode="lin" valueType="num">
                                      <p:cBhvr>
                                        <p:cTn id="30" dur="1000" fill="hold"/>
                                        <p:tgtEl>
                                          <p:spTgt spid="3">
                                            <p:txEl>
                                              <p:pRg st="3" end="3"/>
                                            </p:txEl>
                                          </p:spTgt>
                                        </p:tgtEl>
                                        <p:attrNameLst>
                                          <p:attrName>ppt_h</p:attrName>
                                        </p:attrNameLst>
                                      </p:cBhvr>
                                      <p:tavLst>
                                        <p:tav tm="0">
                                          <p:val>
                                            <p:fltVal val="0"/>
                                          </p:val>
                                        </p:tav>
                                        <p:tav tm="100000">
                                          <p:val>
                                            <p:strVal val="#ppt_h"/>
                                          </p:val>
                                        </p:tav>
                                      </p:tavLst>
                                    </p:anim>
                                    <p:anim calcmode="lin" valueType="num">
                                      <p:cBhvr>
                                        <p:cTn id="31" dur="1000" fill="hold"/>
                                        <p:tgtEl>
                                          <p:spTgt spid="3">
                                            <p:txEl>
                                              <p:pRg st="3" end="3"/>
                                            </p:txEl>
                                          </p:spTgt>
                                        </p:tgtEl>
                                        <p:attrNameLst>
                                          <p:attrName>style.rotation</p:attrName>
                                        </p:attrNameLst>
                                      </p:cBhvr>
                                      <p:tavLst>
                                        <p:tav tm="0">
                                          <p:val>
                                            <p:fltVal val="90"/>
                                          </p:val>
                                        </p:tav>
                                        <p:tav tm="100000">
                                          <p:val>
                                            <p:fltVal val="0"/>
                                          </p:val>
                                        </p:tav>
                                      </p:tavLst>
                                    </p:anim>
                                    <p:animEffect transition="in" filter="fade">
                                      <p:cBhvr>
                                        <p:cTn id="32" dur="1000"/>
                                        <p:tgtEl>
                                          <p:spTgt spid="3">
                                            <p:txEl>
                                              <p:pRg st="3" end="3"/>
                                            </p:txEl>
                                          </p:spTgt>
                                        </p:tgtEl>
                                      </p:cBhvr>
                                    </p:animEffect>
                                  </p:childTnLst>
                                </p:cTn>
                              </p:par>
                              <p:par>
                                <p:cTn id="33" presetID="31" presetClass="entr" presetSubtype="0" fill="hold" nodeType="with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 calcmode="lin" valueType="num">
                                      <p:cBhvr>
                                        <p:cTn id="35" dur="1000" fill="hold"/>
                                        <p:tgtEl>
                                          <p:spTgt spid="3">
                                            <p:txEl>
                                              <p:pRg st="4" end="4"/>
                                            </p:txEl>
                                          </p:spTgt>
                                        </p:tgtEl>
                                        <p:attrNameLst>
                                          <p:attrName>ppt_w</p:attrName>
                                        </p:attrNameLst>
                                      </p:cBhvr>
                                      <p:tavLst>
                                        <p:tav tm="0">
                                          <p:val>
                                            <p:fltVal val="0"/>
                                          </p:val>
                                        </p:tav>
                                        <p:tav tm="100000">
                                          <p:val>
                                            <p:strVal val="#ppt_w"/>
                                          </p:val>
                                        </p:tav>
                                      </p:tavLst>
                                    </p:anim>
                                    <p:anim calcmode="lin" valueType="num">
                                      <p:cBhvr>
                                        <p:cTn id="36" dur="1000" fill="hold"/>
                                        <p:tgtEl>
                                          <p:spTgt spid="3">
                                            <p:txEl>
                                              <p:pRg st="4" end="4"/>
                                            </p:txEl>
                                          </p:spTgt>
                                        </p:tgtEl>
                                        <p:attrNameLst>
                                          <p:attrName>ppt_h</p:attrName>
                                        </p:attrNameLst>
                                      </p:cBhvr>
                                      <p:tavLst>
                                        <p:tav tm="0">
                                          <p:val>
                                            <p:fltVal val="0"/>
                                          </p:val>
                                        </p:tav>
                                        <p:tav tm="100000">
                                          <p:val>
                                            <p:strVal val="#ppt_h"/>
                                          </p:val>
                                        </p:tav>
                                      </p:tavLst>
                                    </p:anim>
                                    <p:anim calcmode="lin" valueType="num">
                                      <p:cBhvr>
                                        <p:cTn id="37" dur="1000" fill="hold"/>
                                        <p:tgtEl>
                                          <p:spTgt spid="3">
                                            <p:txEl>
                                              <p:pRg st="4" end="4"/>
                                            </p:txEl>
                                          </p:spTgt>
                                        </p:tgtEl>
                                        <p:attrNameLst>
                                          <p:attrName>style.rotation</p:attrName>
                                        </p:attrNameLst>
                                      </p:cBhvr>
                                      <p:tavLst>
                                        <p:tav tm="0">
                                          <p:val>
                                            <p:fltVal val="90"/>
                                          </p:val>
                                        </p:tav>
                                        <p:tav tm="100000">
                                          <p:val>
                                            <p:fltVal val="0"/>
                                          </p:val>
                                        </p:tav>
                                      </p:tavLst>
                                    </p:anim>
                                    <p:animEffect transition="in" filter="fade">
                                      <p:cBhvr>
                                        <p:cTn id="38" dur="1000"/>
                                        <p:tgtEl>
                                          <p:spTgt spid="3">
                                            <p:txEl>
                                              <p:pRg st="4" end="4"/>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31" presetClass="entr" presetSubtype="0" fill="hold" nodeType="clickEffect">
                                  <p:stCondLst>
                                    <p:cond delay="0"/>
                                  </p:stCondLst>
                                  <p:childTnLst>
                                    <p:set>
                                      <p:cBhvr>
                                        <p:cTn id="42" dur="1" fill="hold">
                                          <p:stCondLst>
                                            <p:cond delay="0"/>
                                          </p:stCondLst>
                                        </p:cTn>
                                        <p:tgtEl>
                                          <p:spTgt spid="3">
                                            <p:txEl>
                                              <p:pRg st="5" end="5"/>
                                            </p:txEl>
                                          </p:spTgt>
                                        </p:tgtEl>
                                        <p:attrNameLst>
                                          <p:attrName>style.visibility</p:attrName>
                                        </p:attrNameLst>
                                      </p:cBhvr>
                                      <p:to>
                                        <p:strVal val="visible"/>
                                      </p:to>
                                    </p:set>
                                    <p:anim calcmode="lin" valueType="num">
                                      <p:cBhvr>
                                        <p:cTn id="43" dur="1000" fill="hold"/>
                                        <p:tgtEl>
                                          <p:spTgt spid="3">
                                            <p:txEl>
                                              <p:pRg st="5" end="5"/>
                                            </p:txEl>
                                          </p:spTgt>
                                        </p:tgtEl>
                                        <p:attrNameLst>
                                          <p:attrName>ppt_w</p:attrName>
                                        </p:attrNameLst>
                                      </p:cBhvr>
                                      <p:tavLst>
                                        <p:tav tm="0">
                                          <p:val>
                                            <p:fltVal val="0"/>
                                          </p:val>
                                        </p:tav>
                                        <p:tav tm="100000">
                                          <p:val>
                                            <p:strVal val="#ppt_w"/>
                                          </p:val>
                                        </p:tav>
                                      </p:tavLst>
                                    </p:anim>
                                    <p:anim calcmode="lin" valueType="num">
                                      <p:cBhvr>
                                        <p:cTn id="44" dur="1000" fill="hold"/>
                                        <p:tgtEl>
                                          <p:spTgt spid="3">
                                            <p:txEl>
                                              <p:pRg st="5" end="5"/>
                                            </p:txEl>
                                          </p:spTgt>
                                        </p:tgtEl>
                                        <p:attrNameLst>
                                          <p:attrName>ppt_h</p:attrName>
                                        </p:attrNameLst>
                                      </p:cBhvr>
                                      <p:tavLst>
                                        <p:tav tm="0">
                                          <p:val>
                                            <p:fltVal val="0"/>
                                          </p:val>
                                        </p:tav>
                                        <p:tav tm="100000">
                                          <p:val>
                                            <p:strVal val="#ppt_h"/>
                                          </p:val>
                                        </p:tav>
                                      </p:tavLst>
                                    </p:anim>
                                    <p:anim calcmode="lin" valueType="num">
                                      <p:cBhvr>
                                        <p:cTn id="45" dur="1000" fill="hold"/>
                                        <p:tgtEl>
                                          <p:spTgt spid="3">
                                            <p:txEl>
                                              <p:pRg st="5" end="5"/>
                                            </p:txEl>
                                          </p:spTgt>
                                        </p:tgtEl>
                                        <p:attrNameLst>
                                          <p:attrName>style.rotation</p:attrName>
                                        </p:attrNameLst>
                                      </p:cBhvr>
                                      <p:tavLst>
                                        <p:tav tm="0">
                                          <p:val>
                                            <p:fltVal val="90"/>
                                          </p:val>
                                        </p:tav>
                                        <p:tav tm="100000">
                                          <p:val>
                                            <p:fltVal val="0"/>
                                          </p:val>
                                        </p:tav>
                                      </p:tavLst>
                                    </p:anim>
                                    <p:animEffect transition="in" filter="fade">
                                      <p:cBhvr>
                                        <p:cTn id="46" dur="1000"/>
                                        <p:tgtEl>
                                          <p:spTgt spid="3">
                                            <p:txEl>
                                              <p:pRg st="5" end="5"/>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31" presetClass="entr" presetSubtype="0" fill="hold" nodeType="clickEffect">
                                  <p:stCondLst>
                                    <p:cond delay="0"/>
                                  </p:stCondLst>
                                  <p:childTnLst>
                                    <p:set>
                                      <p:cBhvr>
                                        <p:cTn id="50" dur="1" fill="hold">
                                          <p:stCondLst>
                                            <p:cond delay="0"/>
                                          </p:stCondLst>
                                        </p:cTn>
                                        <p:tgtEl>
                                          <p:spTgt spid="3">
                                            <p:txEl>
                                              <p:pRg st="6" end="6"/>
                                            </p:txEl>
                                          </p:spTgt>
                                        </p:tgtEl>
                                        <p:attrNameLst>
                                          <p:attrName>style.visibility</p:attrName>
                                        </p:attrNameLst>
                                      </p:cBhvr>
                                      <p:to>
                                        <p:strVal val="visible"/>
                                      </p:to>
                                    </p:set>
                                    <p:anim calcmode="lin" valueType="num">
                                      <p:cBhvr>
                                        <p:cTn id="51" dur="1000" fill="hold"/>
                                        <p:tgtEl>
                                          <p:spTgt spid="3">
                                            <p:txEl>
                                              <p:pRg st="6" end="6"/>
                                            </p:txEl>
                                          </p:spTgt>
                                        </p:tgtEl>
                                        <p:attrNameLst>
                                          <p:attrName>ppt_w</p:attrName>
                                        </p:attrNameLst>
                                      </p:cBhvr>
                                      <p:tavLst>
                                        <p:tav tm="0">
                                          <p:val>
                                            <p:fltVal val="0"/>
                                          </p:val>
                                        </p:tav>
                                        <p:tav tm="100000">
                                          <p:val>
                                            <p:strVal val="#ppt_w"/>
                                          </p:val>
                                        </p:tav>
                                      </p:tavLst>
                                    </p:anim>
                                    <p:anim calcmode="lin" valueType="num">
                                      <p:cBhvr>
                                        <p:cTn id="52" dur="1000" fill="hold"/>
                                        <p:tgtEl>
                                          <p:spTgt spid="3">
                                            <p:txEl>
                                              <p:pRg st="6" end="6"/>
                                            </p:txEl>
                                          </p:spTgt>
                                        </p:tgtEl>
                                        <p:attrNameLst>
                                          <p:attrName>ppt_h</p:attrName>
                                        </p:attrNameLst>
                                      </p:cBhvr>
                                      <p:tavLst>
                                        <p:tav tm="0">
                                          <p:val>
                                            <p:fltVal val="0"/>
                                          </p:val>
                                        </p:tav>
                                        <p:tav tm="100000">
                                          <p:val>
                                            <p:strVal val="#ppt_h"/>
                                          </p:val>
                                        </p:tav>
                                      </p:tavLst>
                                    </p:anim>
                                    <p:anim calcmode="lin" valueType="num">
                                      <p:cBhvr>
                                        <p:cTn id="53" dur="1000" fill="hold"/>
                                        <p:tgtEl>
                                          <p:spTgt spid="3">
                                            <p:txEl>
                                              <p:pRg st="6" end="6"/>
                                            </p:txEl>
                                          </p:spTgt>
                                        </p:tgtEl>
                                        <p:attrNameLst>
                                          <p:attrName>style.rotation</p:attrName>
                                        </p:attrNameLst>
                                      </p:cBhvr>
                                      <p:tavLst>
                                        <p:tav tm="0">
                                          <p:val>
                                            <p:fltVal val="90"/>
                                          </p:val>
                                        </p:tav>
                                        <p:tav tm="100000">
                                          <p:val>
                                            <p:fltVal val="0"/>
                                          </p:val>
                                        </p:tav>
                                      </p:tavLst>
                                    </p:anim>
                                    <p:animEffect transition="in" filter="fade">
                                      <p:cBhvr>
                                        <p:cTn id="54" dur="1000"/>
                                        <p:tgtEl>
                                          <p:spTgt spid="3">
                                            <p:txEl>
                                              <p:pRg st="6" end="6"/>
                                            </p:txEl>
                                          </p:spTgt>
                                        </p:tgtEl>
                                      </p:cBhvr>
                                    </p:animEffect>
                                  </p:childTnLst>
                                </p:cTn>
                              </p:par>
                            </p:childTnLst>
                          </p:cTn>
                        </p:par>
                      </p:childTnLst>
                    </p:cTn>
                  </p:par>
                  <p:par>
                    <p:cTn id="55" fill="hold">
                      <p:stCondLst>
                        <p:cond delay="indefinite"/>
                      </p:stCondLst>
                      <p:childTnLst>
                        <p:par>
                          <p:cTn id="56" fill="hold">
                            <p:stCondLst>
                              <p:cond delay="0"/>
                            </p:stCondLst>
                            <p:childTnLst>
                              <p:par>
                                <p:cTn id="57" presetID="31" presetClass="entr" presetSubtype="0" fill="hold" nodeType="clickEffect">
                                  <p:stCondLst>
                                    <p:cond delay="0"/>
                                  </p:stCondLst>
                                  <p:childTnLst>
                                    <p:set>
                                      <p:cBhvr>
                                        <p:cTn id="58" dur="1" fill="hold">
                                          <p:stCondLst>
                                            <p:cond delay="0"/>
                                          </p:stCondLst>
                                        </p:cTn>
                                        <p:tgtEl>
                                          <p:spTgt spid="3">
                                            <p:txEl>
                                              <p:pRg st="7" end="7"/>
                                            </p:txEl>
                                          </p:spTgt>
                                        </p:tgtEl>
                                        <p:attrNameLst>
                                          <p:attrName>style.visibility</p:attrName>
                                        </p:attrNameLst>
                                      </p:cBhvr>
                                      <p:to>
                                        <p:strVal val="visible"/>
                                      </p:to>
                                    </p:set>
                                    <p:anim calcmode="lin" valueType="num">
                                      <p:cBhvr>
                                        <p:cTn id="59" dur="1000" fill="hold"/>
                                        <p:tgtEl>
                                          <p:spTgt spid="3">
                                            <p:txEl>
                                              <p:pRg st="7" end="7"/>
                                            </p:txEl>
                                          </p:spTgt>
                                        </p:tgtEl>
                                        <p:attrNameLst>
                                          <p:attrName>ppt_w</p:attrName>
                                        </p:attrNameLst>
                                      </p:cBhvr>
                                      <p:tavLst>
                                        <p:tav tm="0">
                                          <p:val>
                                            <p:fltVal val="0"/>
                                          </p:val>
                                        </p:tav>
                                        <p:tav tm="100000">
                                          <p:val>
                                            <p:strVal val="#ppt_w"/>
                                          </p:val>
                                        </p:tav>
                                      </p:tavLst>
                                    </p:anim>
                                    <p:anim calcmode="lin" valueType="num">
                                      <p:cBhvr>
                                        <p:cTn id="60" dur="1000" fill="hold"/>
                                        <p:tgtEl>
                                          <p:spTgt spid="3">
                                            <p:txEl>
                                              <p:pRg st="7" end="7"/>
                                            </p:txEl>
                                          </p:spTgt>
                                        </p:tgtEl>
                                        <p:attrNameLst>
                                          <p:attrName>ppt_h</p:attrName>
                                        </p:attrNameLst>
                                      </p:cBhvr>
                                      <p:tavLst>
                                        <p:tav tm="0">
                                          <p:val>
                                            <p:fltVal val="0"/>
                                          </p:val>
                                        </p:tav>
                                        <p:tav tm="100000">
                                          <p:val>
                                            <p:strVal val="#ppt_h"/>
                                          </p:val>
                                        </p:tav>
                                      </p:tavLst>
                                    </p:anim>
                                    <p:anim calcmode="lin" valueType="num">
                                      <p:cBhvr>
                                        <p:cTn id="61" dur="1000" fill="hold"/>
                                        <p:tgtEl>
                                          <p:spTgt spid="3">
                                            <p:txEl>
                                              <p:pRg st="7" end="7"/>
                                            </p:txEl>
                                          </p:spTgt>
                                        </p:tgtEl>
                                        <p:attrNameLst>
                                          <p:attrName>style.rotation</p:attrName>
                                        </p:attrNameLst>
                                      </p:cBhvr>
                                      <p:tavLst>
                                        <p:tav tm="0">
                                          <p:val>
                                            <p:fltVal val="90"/>
                                          </p:val>
                                        </p:tav>
                                        <p:tav tm="100000">
                                          <p:val>
                                            <p:fltVal val="0"/>
                                          </p:val>
                                        </p:tav>
                                      </p:tavLst>
                                    </p:anim>
                                    <p:animEffect transition="in" filter="fade">
                                      <p:cBhvr>
                                        <p:cTn id="62" dur="1000"/>
                                        <p:tgtEl>
                                          <p:spTgt spid="3">
                                            <p:txEl>
                                              <p:pRg st="7" end="7"/>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31" presetClass="entr" presetSubtype="0" fill="hold" nodeType="clickEffect">
                                  <p:stCondLst>
                                    <p:cond delay="0"/>
                                  </p:stCondLst>
                                  <p:childTnLst>
                                    <p:set>
                                      <p:cBhvr>
                                        <p:cTn id="66" dur="1" fill="hold">
                                          <p:stCondLst>
                                            <p:cond delay="0"/>
                                          </p:stCondLst>
                                        </p:cTn>
                                        <p:tgtEl>
                                          <p:spTgt spid="3">
                                            <p:txEl>
                                              <p:pRg st="8" end="8"/>
                                            </p:txEl>
                                          </p:spTgt>
                                        </p:tgtEl>
                                        <p:attrNameLst>
                                          <p:attrName>style.visibility</p:attrName>
                                        </p:attrNameLst>
                                      </p:cBhvr>
                                      <p:to>
                                        <p:strVal val="visible"/>
                                      </p:to>
                                    </p:set>
                                    <p:anim calcmode="lin" valueType="num">
                                      <p:cBhvr>
                                        <p:cTn id="67" dur="1000" fill="hold"/>
                                        <p:tgtEl>
                                          <p:spTgt spid="3">
                                            <p:txEl>
                                              <p:pRg st="8" end="8"/>
                                            </p:txEl>
                                          </p:spTgt>
                                        </p:tgtEl>
                                        <p:attrNameLst>
                                          <p:attrName>ppt_w</p:attrName>
                                        </p:attrNameLst>
                                      </p:cBhvr>
                                      <p:tavLst>
                                        <p:tav tm="0">
                                          <p:val>
                                            <p:fltVal val="0"/>
                                          </p:val>
                                        </p:tav>
                                        <p:tav tm="100000">
                                          <p:val>
                                            <p:strVal val="#ppt_w"/>
                                          </p:val>
                                        </p:tav>
                                      </p:tavLst>
                                    </p:anim>
                                    <p:anim calcmode="lin" valueType="num">
                                      <p:cBhvr>
                                        <p:cTn id="68" dur="1000" fill="hold"/>
                                        <p:tgtEl>
                                          <p:spTgt spid="3">
                                            <p:txEl>
                                              <p:pRg st="8" end="8"/>
                                            </p:txEl>
                                          </p:spTgt>
                                        </p:tgtEl>
                                        <p:attrNameLst>
                                          <p:attrName>ppt_h</p:attrName>
                                        </p:attrNameLst>
                                      </p:cBhvr>
                                      <p:tavLst>
                                        <p:tav tm="0">
                                          <p:val>
                                            <p:fltVal val="0"/>
                                          </p:val>
                                        </p:tav>
                                        <p:tav tm="100000">
                                          <p:val>
                                            <p:strVal val="#ppt_h"/>
                                          </p:val>
                                        </p:tav>
                                      </p:tavLst>
                                    </p:anim>
                                    <p:anim calcmode="lin" valueType="num">
                                      <p:cBhvr>
                                        <p:cTn id="69" dur="1000" fill="hold"/>
                                        <p:tgtEl>
                                          <p:spTgt spid="3">
                                            <p:txEl>
                                              <p:pRg st="8" end="8"/>
                                            </p:txEl>
                                          </p:spTgt>
                                        </p:tgtEl>
                                        <p:attrNameLst>
                                          <p:attrName>style.rotation</p:attrName>
                                        </p:attrNameLst>
                                      </p:cBhvr>
                                      <p:tavLst>
                                        <p:tav tm="0">
                                          <p:val>
                                            <p:fltVal val="90"/>
                                          </p:val>
                                        </p:tav>
                                        <p:tav tm="100000">
                                          <p:val>
                                            <p:fltVal val="0"/>
                                          </p:val>
                                        </p:tav>
                                      </p:tavLst>
                                    </p:anim>
                                    <p:animEffect transition="in" filter="fade">
                                      <p:cBhvr>
                                        <p:cTn id="70" dur="10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Google Shape;447;p75">
            <a:extLst>
              <a:ext uri="{FF2B5EF4-FFF2-40B4-BE49-F238E27FC236}">
                <a16:creationId xmlns:a16="http://schemas.microsoft.com/office/drawing/2014/main" id="{A8320742-F8F3-449B-A479-93AF5D605C68}"/>
              </a:ext>
            </a:extLst>
          </p:cNvPr>
          <p:cNvSpPr>
            <a:spLocks noGrp="1"/>
          </p:cNvSpPr>
          <p:nvPr>
            <p:ph type="title"/>
          </p:nvPr>
        </p:nvSpPr>
        <p:spPr/>
        <p:txBody>
          <a:bodyPr vert="horz" lIns="68569" tIns="34275" rIns="68569" bIns="34275" rtlCol="0" anchor="ctr">
            <a:normAutofit/>
          </a:bodyPr>
          <a:lstStyle/>
          <a:p>
            <a:pPr>
              <a:buClr>
                <a:srgbClr val="000000"/>
              </a:buClr>
              <a:buSzPts val="4400"/>
              <a:buFont typeface="Calibri" panose="020F0502020204030204" pitchFamily="34" charset="0"/>
              <a:buNone/>
            </a:pPr>
            <a:r>
              <a:rPr lang="en-US" altLang="en-US"/>
              <a:t>At least 42 factors affect glucose!</a:t>
            </a:r>
          </a:p>
        </p:txBody>
      </p:sp>
      <p:sp>
        <p:nvSpPr>
          <p:cNvPr id="114691" name="Content Placeholder 1">
            <a:extLst>
              <a:ext uri="{FF2B5EF4-FFF2-40B4-BE49-F238E27FC236}">
                <a16:creationId xmlns:a16="http://schemas.microsoft.com/office/drawing/2014/main" id="{D4802FB3-2390-41E9-9AE0-24720F984F07}"/>
              </a:ext>
            </a:extLst>
          </p:cNvPr>
          <p:cNvSpPr>
            <a:spLocks noGrp="1"/>
          </p:cNvSpPr>
          <p:nvPr>
            <p:ph idx="1"/>
          </p:nvPr>
        </p:nvSpPr>
        <p:spPr/>
        <p:txBody>
          <a:bodyPr/>
          <a:lstStyle/>
          <a:p>
            <a:endParaRPr lang="en-US" altLang="en-US" dirty="0"/>
          </a:p>
        </p:txBody>
      </p:sp>
      <p:sp>
        <p:nvSpPr>
          <p:cNvPr id="453" name="Google Shape;453;p75">
            <a:extLst>
              <a:ext uri="{FF2B5EF4-FFF2-40B4-BE49-F238E27FC236}">
                <a16:creationId xmlns:a16="http://schemas.microsoft.com/office/drawing/2014/main" id="{E870646F-E7BD-4062-BC97-94E64122C1E7}"/>
              </a:ext>
            </a:extLst>
          </p:cNvPr>
          <p:cNvSpPr txBox="1"/>
          <p:nvPr/>
        </p:nvSpPr>
        <p:spPr>
          <a:xfrm>
            <a:off x="740569" y="6233093"/>
            <a:ext cx="7924800" cy="315516"/>
          </a:xfrm>
          <a:prstGeom prst="rect">
            <a:avLst/>
          </a:prstGeom>
          <a:noFill/>
          <a:ln>
            <a:noFill/>
          </a:ln>
        </p:spPr>
        <p:txBody>
          <a:bodyPr spcFirstLastPara="1" lIns="68569" tIns="34275" rIns="68569" bIns="34275"/>
          <a:lstStyle/>
          <a:p>
            <a:pPr>
              <a:buClr>
                <a:srgbClr val="000000"/>
              </a:buClr>
              <a:defRPr/>
            </a:pPr>
            <a:r>
              <a:rPr lang="en-US" sz="1600" kern="0" dirty="0">
                <a:solidFill>
                  <a:srgbClr val="000000"/>
                </a:solidFill>
                <a:latin typeface="Calibri" panose="020F0502020204030204" pitchFamily="34" charset="0"/>
                <a:ea typeface="Calibri"/>
                <a:cs typeface="Calibri" panose="020F0502020204030204" pitchFamily="34" charset="0"/>
                <a:sym typeface="Calibri"/>
              </a:rPr>
              <a:t>Adapted from Brown A. </a:t>
            </a:r>
            <a:r>
              <a:rPr lang="en-US" sz="1600" kern="0" dirty="0" err="1">
                <a:solidFill>
                  <a:srgbClr val="000000"/>
                </a:solidFill>
                <a:latin typeface="Calibri" panose="020F0502020204030204" pitchFamily="34" charset="0"/>
                <a:ea typeface="Calibri"/>
                <a:cs typeface="Calibri" panose="020F0502020204030204" pitchFamily="34" charset="0"/>
                <a:sym typeface="Calibri"/>
              </a:rPr>
              <a:t>DiaTribe</a:t>
            </a:r>
            <a:r>
              <a:rPr lang="en-US" sz="1600" kern="0" dirty="0">
                <a:solidFill>
                  <a:srgbClr val="000000"/>
                </a:solidFill>
                <a:latin typeface="Calibri" panose="020F0502020204030204" pitchFamily="34" charset="0"/>
                <a:ea typeface="Calibri"/>
                <a:cs typeface="Calibri" panose="020F0502020204030204" pitchFamily="34" charset="0"/>
                <a:sym typeface="Calibri"/>
              </a:rPr>
              <a:t> Learn: Making sense of diabetes... diatribe.org/42factors</a:t>
            </a:r>
            <a:endParaRPr sz="1600" kern="0" dirty="0">
              <a:solidFill>
                <a:srgbClr val="000000"/>
              </a:solidFill>
              <a:latin typeface="Calibri" panose="020F0502020204030204" pitchFamily="34" charset="0"/>
              <a:cs typeface="Calibri" panose="020F0502020204030204" pitchFamily="34" charset="0"/>
              <a:sym typeface="Arial"/>
            </a:endParaRPr>
          </a:p>
        </p:txBody>
      </p:sp>
      <p:sp>
        <p:nvSpPr>
          <p:cNvPr id="7" name="Rectangle: Rounded Corners 6">
            <a:extLst>
              <a:ext uri="{FF2B5EF4-FFF2-40B4-BE49-F238E27FC236}">
                <a16:creationId xmlns:a16="http://schemas.microsoft.com/office/drawing/2014/main" id="{CB353E82-867D-4AED-B9BF-A92003B8FB2B}"/>
              </a:ext>
            </a:extLst>
          </p:cNvPr>
          <p:cNvSpPr/>
          <p:nvPr/>
        </p:nvSpPr>
        <p:spPr>
          <a:xfrm>
            <a:off x="67866" y="2871787"/>
            <a:ext cx="1345406" cy="2538413"/>
          </a:xfrm>
          <a:prstGeom prst="roundRect">
            <a:avLst/>
          </a:prstGeom>
          <a:ln>
            <a:solidFill>
              <a:srgbClr val="2F528F"/>
            </a:solidFill>
          </a:ln>
        </p:spPr>
        <p:style>
          <a:lnRef idx="2">
            <a:schemeClr val="accent1"/>
          </a:lnRef>
          <a:fillRef idx="1">
            <a:schemeClr val="lt1"/>
          </a:fillRef>
          <a:effectRef idx="0">
            <a:schemeClr val="accent1"/>
          </a:effectRef>
          <a:fontRef idx="minor">
            <a:schemeClr val="dk1"/>
          </a:fontRef>
        </p:style>
        <p:txBody>
          <a:bodyPr anchor="ctr"/>
          <a:lstStyle/>
          <a:p>
            <a:pPr marL="257166" indent="-257166">
              <a:buClr>
                <a:srgbClr val="000000"/>
              </a:buClr>
              <a:buFont typeface="+mj-lt"/>
              <a:buAutoNum type="arabicPeriod"/>
              <a:defRPr/>
            </a:pPr>
            <a:r>
              <a:rPr lang="en-US" sz="1050" b="1" kern="0" dirty="0">
                <a:solidFill>
                  <a:srgbClr val="C00000"/>
                </a:solidFill>
                <a:cs typeface="Calibri" panose="020F0502020204030204" pitchFamily="34" charset="0"/>
                <a:sym typeface="Arial"/>
              </a:rPr>
              <a:t>↑↑ </a:t>
            </a:r>
            <a:r>
              <a:rPr lang="en-US" sz="1050" kern="0" dirty="0">
                <a:solidFill>
                  <a:srgbClr val="000000"/>
                </a:solidFill>
                <a:cs typeface="Calibri" panose="020F0502020204030204" pitchFamily="34" charset="0"/>
                <a:sym typeface="Arial"/>
              </a:rPr>
              <a:t>Carbo-hydrate quantity</a:t>
            </a:r>
          </a:p>
          <a:p>
            <a:pPr marL="257166" indent="-257166">
              <a:buClr>
                <a:srgbClr val="000000"/>
              </a:buClr>
              <a:buFont typeface="+mj-lt"/>
              <a:buAutoNum type="arabicPeriod"/>
              <a:defRPr/>
            </a:pPr>
            <a:r>
              <a:rPr lang="en-US" sz="1050" b="1" kern="0" dirty="0">
                <a:solidFill>
                  <a:srgbClr val="FFC000">
                    <a:lumMod val="75000"/>
                  </a:srgbClr>
                </a:solidFill>
                <a:cs typeface="Calibri" panose="020F0502020204030204" pitchFamily="34" charset="0"/>
                <a:sym typeface="Arial"/>
              </a:rPr>
              <a:t>→</a:t>
            </a:r>
            <a:r>
              <a:rPr lang="en-US" sz="1050" b="1" kern="0" dirty="0">
                <a:solidFill>
                  <a:srgbClr val="C00000"/>
                </a:solidFill>
                <a:cs typeface="Calibri" panose="020F0502020204030204" pitchFamily="34" charset="0"/>
                <a:sym typeface="Arial"/>
              </a:rPr>
              <a:t>↑</a:t>
            </a:r>
            <a:r>
              <a:rPr lang="en-US" sz="1050" kern="0" dirty="0">
                <a:solidFill>
                  <a:srgbClr val="000000"/>
                </a:solidFill>
                <a:cs typeface="Calibri" panose="020F0502020204030204" pitchFamily="34" charset="0"/>
                <a:sym typeface="Arial"/>
              </a:rPr>
              <a:t>Carbo-hydrate type</a:t>
            </a:r>
          </a:p>
          <a:p>
            <a:pPr marL="257166" indent="-257166">
              <a:buClr>
                <a:srgbClr val="000000"/>
              </a:buClr>
              <a:buFont typeface="+mj-lt"/>
              <a:buAutoNum type="arabicPeriod"/>
              <a:defRPr/>
            </a:pPr>
            <a:r>
              <a:rPr lang="en-US" sz="1050" b="1" kern="0" dirty="0">
                <a:solidFill>
                  <a:srgbClr val="FFC000">
                    <a:lumMod val="75000"/>
                  </a:srgbClr>
                </a:solidFill>
                <a:cs typeface="Calibri" panose="020F0502020204030204" pitchFamily="34" charset="0"/>
                <a:sym typeface="Arial"/>
              </a:rPr>
              <a:t>→</a:t>
            </a:r>
            <a:r>
              <a:rPr lang="en-US" sz="1050" b="1" kern="0" dirty="0">
                <a:solidFill>
                  <a:srgbClr val="C00000"/>
                </a:solidFill>
                <a:cs typeface="Calibri" panose="020F0502020204030204" pitchFamily="34" charset="0"/>
                <a:sym typeface="Arial"/>
              </a:rPr>
              <a:t>↑</a:t>
            </a:r>
            <a:r>
              <a:rPr lang="en-US" sz="1050" kern="0" dirty="0">
                <a:solidFill>
                  <a:srgbClr val="000000"/>
                </a:solidFill>
                <a:cs typeface="Calibri" panose="020F0502020204030204" pitchFamily="34" charset="0"/>
                <a:sym typeface="Arial"/>
              </a:rPr>
              <a:t> Fat</a:t>
            </a:r>
          </a:p>
          <a:p>
            <a:pPr marL="257166" indent="-257166">
              <a:buClr>
                <a:srgbClr val="000000"/>
              </a:buClr>
              <a:buFont typeface="+mj-lt"/>
              <a:buAutoNum type="arabicPeriod"/>
              <a:defRPr/>
            </a:pPr>
            <a:r>
              <a:rPr lang="en-US" sz="1050" b="1" kern="0" dirty="0">
                <a:solidFill>
                  <a:srgbClr val="FFC000">
                    <a:lumMod val="75000"/>
                  </a:srgbClr>
                </a:solidFill>
                <a:cs typeface="Calibri" panose="020F0502020204030204" pitchFamily="34" charset="0"/>
                <a:sym typeface="Arial"/>
              </a:rPr>
              <a:t>→</a:t>
            </a:r>
            <a:r>
              <a:rPr lang="en-US" sz="1050" b="1" kern="0" dirty="0">
                <a:solidFill>
                  <a:srgbClr val="C00000"/>
                </a:solidFill>
                <a:cs typeface="Calibri" panose="020F0502020204030204" pitchFamily="34" charset="0"/>
                <a:sym typeface="Arial"/>
              </a:rPr>
              <a:t>↑</a:t>
            </a:r>
            <a:r>
              <a:rPr lang="en-US" sz="1050" kern="0" dirty="0">
                <a:solidFill>
                  <a:srgbClr val="000000"/>
                </a:solidFill>
                <a:cs typeface="Calibri" panose="020F0502020204030204" pitchFamily="34" charset="0"/>
                <a:sym typeface="Arial"/>
              </a:rPr>
              <a:t> Protein</a:t>
            </a:r>
          </a:p>
          <a:p>
            <a:pPr marL="257166" indent="-257166">
              <a:buClr>
                <a:srgbClr val="000000"/>
              </a:buClr>
              <a:buFont typeface="+mj-lt"/>
              <a:buAutoNum type="arabicPeriod"/>
              <a:defRPr/>
            </a:pPr>
            <a:r>
              <a:rPr lang="en-US" sz="1050" b="1" kern="0" dirty="0">
                <a:solidFill>
                  <a:srgbClr val="FFC000">
                    <a:lumMod val="75000"/>
                  </a:srgbClr>
                </a:solidFill>
                <a:cs typeface="Calibri" panose="020F0502020204030204" pitchFamily="34" charset="0"/>
                <a:sym typeface="Arial"/>
              </a:rPr>
              <a:t>→</a:t>
            </a:r>
            <a:r>
              <a:rPr lang="en-US" sz="1050" b="1" kern="0" dirty="0">
                <a:solidFill>
                  <a:srgbClr val="C00000"/>
                </a:solidFill>
                <a:cs typeface="Calibri" panose="020F0502020204030204" pitchFamily="34" charset="0"/>
                <a:sym typeface="Arial"/>
              </a:rPr>
              <a:t>↑</a:t>
            </a:r>
            <a:r>
              <a:rPr lang="en-US" sz="1050" kern="0" dirty="0">
                <a:solidFill>
                  <a:srgbClr val="000000"/>
                </a:solidFill>
                <a:cs typeface="Calibri" panose="020F0502020204030204" pitchFamily="34" charset="0"/>
                <a:sym typeface="Arial"/>
              </a:rPr>
              <a:t> Caffeine</a:t>
            </a:r>
          </a:p>
          <a:p>
            <a:pPr marL="257166" indent="-257166">
              <a:buClr>
                <a:srgbClr val="000000"/>
              </a:buClr>
              <a:buFont typeface="+mj-lt"/>
              <a:buAutoNum type="arabicPeriod"/>
              <a:defRPr/>
            </a:pPr>
            <a:r>
              <a:rPr lang="en-US" sz="1050" b="1" kern="0" dirty="0">
                <a:solidFill>
                  <a:srgbClr val="5B9BD5">
                    <a:lumMod val="50000"/>
                  </a:srgbClr>
                </a:solidFill>
                <a:cs typeface="Calibri" panose="020F0502020204030204" pitchFamily="34" charset="0"/>
                <a:sym typeface="Arial"/>
              </a:rPr>
              <a:t>↓</a:t>
            </a:r>
            <a:r>
              <a:rPr lang="en-US" sz="1050" b="1" kern="0" dirty="0">
                <a:solidFill>
                  <a:srgbClr val="C00000"/>
                </a:solidFill>
                <a:cs typeface="Calibri" panose="020F0502020204030204" pitchFamily="34" charset="0"/>
                <a:sym typeface="Arial"/>
              </a:rPr>
              <a:t>↑</a:t>
            </a:r>
            <a:r>
              <a:rPr lang="en-US" sz="1050" kern="0" dirty="0">
                <a:solidFill>
                  <a:srgbClr val="000000"/>
                </a:solidFill>
                <a:cs typeface="Calibri" panose="020F0502020204030204" pitchFamily="34" charset="0"/>
                <a:sym typeface="Arial"/>
              </a:rPr>
              <a:t>Alcohol</a:t>
            </a:r>
          </a:p>
          <a:p>
            <a:pPr marL="257166" indent="-257166">
              <a:buClr>
                <a:srgbClr val="000000"/>
              </a:buClr>
              <a:buFont typeface="+mj-lt"/>
              <a:buAutoNum type="arabicPeriod"/>
              <a:defRPr/>
            </a:pPr>
            <a:r>
              <a:rPr lang="en-US" sz="1050" b="1" kern="0" dirty="0">
                <a:solidFill>
                  <a:srgbClr val="5B9BD5">
                    <a:lumMod val="50000"/>
                  </a:srgbClr>
                </a:solidFill>
                <a:cs typeface="Calibri" panose="020F0502020204030204" pitchFamily="34" charset="0"/>
                <a:sym typeface="Arial"/>
              </a:rPr>
              <a:t>↓</a:t>
            </a:r>
            <a:r>
              <a:rPr lang="en-US" sz="1050" b="1" kern="0" dirty="0">
                <a:solidFill>
                  <a:srgbClr val="C00000"/>
                </a:solidFill>
                <a:cs typeface="Calibri" panose="020F0502020204030204" pitchFamily="34" charset="0"/>
                <a:sym typeface="Arial"/>
              </a:rPr>
              <a:t>↑</a:t>
            </a:r>
            <a:r>
              <a:rPr lang="en-US" sz="1050" kern="0" dirty="0">
                <a:solidFill>
                  <a:srgbClr val="000000"/>
                </a:solidFill>
                <a:cs typeface="Calibri" panose="020F0502020204030204" pitchFamily="34" charset="0"/>
                <a:sym typeface="Arial"/>
              </a:rPr>
              <a:t> Meal timing</a:t>
            </a:r>
          </a:p>
          <a:p>
            <a:pPr marL="257166" indent="-257166">
              <a:buClr>
                <a:srgbClr val="000000"/>
              </a:buClr>
              <a:buFont typeface="+mj-lt"/>
              <a:buAutoNum type="arabicPeriod"/>
              <a:defRPr/>
            </a:pPr>
            <a:r>
              <a:rPr lang="en-US" sz="1050" b="1" kern="0" dirty="0">
                <a:solidFill>
                  <a:srgbClr val="C00000"/>
                </a:solidFill>
                <a:cs typeface="Calibri" panose="020F0502020204030204" pitchFamily="34" charset="0"/>
                <a:sym typeface="Arial"/>
              </a:rPr>
              <a:t>↑</a:t>
            </a:r>
            <a:r>
              <a:rPr lang="en-US" sz="1050" kern="0" dirty="0">
                <a:solidFill>
                  <a:srgbClr val="000000"/>
                </a:solidFill>
                <a:cs typeface="Calibri" panose="020F0502020204030204" pitchFamily="34" charset="0"/>
                <a:sym typeface="Arial"/>
              </a:rPr>
              <a:t>Dehydration</a:t>
            </a:r>
          </a:p>
          <a:p>
            <a:pPr marL="257166" indent="-257166">
              <a:buClr>
                <a:srgbClr val="000000"/>
              </a:buClr>
              <a:buFont typeface="+mj-lt"/>
              <a:buAutoNum type="arabicPeriod"/>
              <a:defRPr/>
            </a:pPr>
            <a:r>
              <a:rPr lang="en-US" sz="1050" b="1" kern="0" dirty="0">
                <a:solidFill>
                  <a:srgbClr val="000000"/>
                </a:solidFill>
                <a:cs typeface="Calibri" panose="020F0502020204030204" pitchFamily="34" charset="0"/>
                <a:sym typeface="Arial"/>
              </a:rPr>
              <a:t>?</a:t>
            </a:r>
            <a:r>
              <a:rPr lang="en-US" sz="1050" kern="0" dirty="0">
                <a:solidFill>
                  <a:srgbClr val="000000"/>
                </a:solidFill>
                <a:cs typeface="Calibri" panose="020F0502020204030204" pitchFamily="34" charset="0"/>
                <a:sym typeface="Arial"/>
              </a:rPr>
              <a:t> Personal microbiome</a:t>
            </a:r>
          </a:p>
        </p:txBody>
      </p:sp>
      <p:sp>
        <p:nvSpPr>
          <p:cNvPr id="15" name="Rectangle: Rounded Corners 14">
            <a:extLst>
              <a:ext uri="{FF2B5EF4-FFF2-40B4-BE49-F238E27FC236}">
                <a16:creationId xmlns:a16="http://schemas.microsoft.com/office/drawing/2014/main" id="{20541497-C35C-4DDE-8D56-874AF7F9EA6C}"/>
              </a:ext>
            </a:extLst>
          </p:cNvPr>
          <p:cNvSpPr/>
          <p:nvPr/>
        </p:nvSpPr>
        <p:spPr>
          <a:xfrm>
            <a:off x="1413273" y="2906317"/>
            <a:ext cx="1337069" cy="1603351"/>
          </a:xfrm>
          <a:prstGeom prst="roundRect">
            <a:avLst/>
          </a:prstGeom>
          <a:ln>
            <a:solidFill>
              <a:srgbClr val="4A6FBE"/>
            </a:solidFill>
          </a:ln>
        </p:spPr>
        <p:style>
          <a:lnRef idx="2">
            <a:schemeClr val="accent1"/>
          </a:lnRef>
          <a:fillRef idx="1">
            <a:schemeClr val="lt1"/>
          </a:fillRef>
          <a:effectRef idx="0">
            <a:schemeClr val="accent1"/>
          </a:effectRef>
          <a:fontRef idx="minor">
            <a:schemeClr val="dk1"/>
          </a:fontRef>
        </p:style>
        <p:txBody>
          <a:bodyPr anchor="ctr"/>
          <a:lstStyle/>
          <a:p>
            <a:pPr marL="257166" indent="-257166">
              <a:buClr>
                <a:srgbClr val="000000"/>
              </a:buClr>
              <a:buFont typeface="+mj-lt"/>
              <a:buAutoNum type="arabicPeriod" startAt="10"/>
              <a:defRPr/>
            </a:pPr>
            <a:r>
              <a:rPr lang="en-US" sz="1050" b="1" kern="0" dirty="0">
                <a:solidFill>
                  <a:srgbClr val="FFC000">
                    <a:lumMod val="75000"/>
                  </a:srgbClr>
                </a:solidFill>
                <a:cs typeface="Calibri" panose="020F0502020204030204" pitchFamily="34" charset="0"/>
                <a:sym typeface="Arial"/>
              </a:rPr>
              <a:t>→</a:t>
            </a:r>
            <a:r>
              <a:rPr lang="en-US" sz="1050" b="1" kern="0" dirty="0">
                <a:solidFill>
                  <a:srgbClr val="5B9BD5">
                    <a:lumMod val="50000"/>
                  </a:srgbClr>
                </a:solidFill>
                <a:cs typeface="Calibri" panose="020F0502020204030204" pitchFamily="34" charset="0"/>
                <a:sym typeface="Arial"/>
              </a:rPr>
              <a:t>↓</a:t>
            </a:r>
            <a:r>
              <a:rPr lang="en-US" sz="1050" kern="0" dirty="0">
                <a:solidFill>
                  <a:srgbClr val="000000"/>
                </a:solidFill>
                <a:cs typeface="Calibri" panose="020F0502020204030204" pitchFamily="34" charset="0"/>
                <a:sym typeface="Arial"/>
              </a:rPr>
              <a:t>Dose</a:t>
            </a:r>
          </a:p>
          <a:p>
            <a:pPr marL="257166" indent="-257166">
              <a:buClr>
                <a:srgbClr val="000000"/>
              </a:buClr>
              <a:buFont typeface="+mj-lt"/>
              <a:buAutoNum type="arabicPeriod" startAt="10"/>
              <a:defRPr/>
            </a:pPr>
            <a:r>
              <a:rPr lang="en-US" sz="1050" b="1" kern="0" dirty="0">
                <a:solidFill>
                  <a:srgbClr val="5B9BD5">
                    <a:lumMod val="50000"/>
                  </a:srgbClr>
                </a:solidFill>
                <a:cs typeface="Calibri" panose="020F0502020204030204" pitchFamily="34" charset="0"/>
                <a:sym typeface="Arial"/>
              </a:rPr>
              <a:t>↓</a:t>
            </a:r>
            <a:r>
              <a:rPr lang="en-US" sz="1050" b="1" kern="0" dirty="0">
                <a:solidFill>
                  <a:srgbClr val="C00000"/>
                </a:solidFill>
                <a:cs typeface="Calibri" panose="020F0502020204030204" pitchFamily="34" charset="0"/>
                <a:sym typeface="Arial"/>
              </a:rPr>
              <a:t>↑</a:t>
            </a:r>
            <a:r>
              <a:rPr lang="en-US" sz="1050" kern="0" dirty="0">
                <a:solidFill>
                  <a:srgbClr val="000000"/>
                </a:solidFill>
                <a:cs typeface="Calibri" panose="020F0502020204030204" pitchFamily="34" charset="0"/>
                <a:sym typeface="Arial"/>
              </a:rPr>
              <a:t> Timing</a:t>
            </a:r>
          </a:p>
          <a:p>
            <a:pPr marL="257166" indent="-257166">
              <a:buClr>
                <a:srgbClr val="000000"/>
              </a:buClr>
              <a:buFont typeface="+mj-lt"/>
              <a:buAutoNum type="arabicPeriod" startAt="10"/>
              <a:defRPr/>
            </a:pPr>
            <a:r>
              <a:rPr lang="en-US" sz="1050" b="1" kern="0" dirty="0">
                <a:solidFill>
                  <a:srgbClr val="5B9BD5">
                    <a:lumMod val="50000"/>
                  </a:srgbClr>
                </a:solidFill>
                <a:cs typeface="Calibri" panose="020F0502020204030204" pitchFamily="34" charset="0"/>
                <a:sym typeface="Arial"/>
              </a:rPr>
              <a:t>↓</a:t>
            </a:r>
            <a:r>
              <a:rPr lang="en-US" sz="1050" b="1" kern="0" dirty="0">
                <a:solidFill>
                  <a:srgbClr val="C00000"/>
                </a:solidFill>
                <a:cs typeface="Calibri" panose="020F0502020204030204" pitchFamily="34" charset="0"/>
                <a:sym typeface="Arial"/>
              </a:rPr>
              <a:t>↑</a:t>
            </a:r>
            <a:r>
              <a:rPr lang="en-US" sz="1050" kern="0" dirty="0">
                <a:solidFill>
                  <a:srgbClr val="000000"/>
                </a:solidFill>
                <a:cs typeface="Calibri" panose="020F0502020204030204" pitchFamily="34" charset="0"/>
                <a:sym typeface="Arial"/>
              </a:rPr>
              <a:t> Inter-actions</a:t>
            </a:r>
          </a:p>
          <a:p>
            <a:pPr marL="257166" indent="-257166">
              <a:buClr>
                <a:srgbClr val="000000"/>
              </a:buClr>
              <a:buFont typeface="+mj-lt"/>
              <a:buAutoNum type="arabicPeriod" startAt="10"/>
              <a:defRPr/>
            </a:pPr>
            <a:r>
              <a:rPr lang="en-US" sz="1050" b="1" kern="0" dirty="0">
                <a:solidFill>
                  <a:srgbClr val="C00000"/>
                </a:solidFill>
                <a:cs typeface="Calibri" panose="020F0502020204030204" pitchFamily="34" charset="0"/>
                <a:sym typeface="Arial"/>
              </a:rPr>
              <a:t>↑↑</a:t>
            </a:r>
            <a:r>
              <a:rPr lang="en-US" sz="1050" kern="0" dirty="0">
                <a:solidFill>
                  <a:srgbClr val="000000"/>
                </a:solidFill>
                <a:cs typeface="Calibri" panose="020F0502020204030204" pitchFamily="34" charset="0"/>
                <a:sym typeface="Arial"/>
              </a:rPr>
              <a:t> Steroid administration</a:t>
            </a:r>
          </a:p>
          <a:p>
            <a:pPr marL="257166" indent="-257166">
              <a:buClr>
                <a:srgbClr val="000000"/>
              </a:buClr>
              <a:buFont typeface="+mj-lt"/>
              <a:buAutoNum type="arabicPeriod" startAt="10"/>
              <a:defRPr/>
            </a:pPr>
            <a:r>
              <a:rPr lang="en-US" sz="1050" b="1" kern="0" dirty="0">
                <a:solidFill>
                  <a:srgbClr val="C00000"/>
                </a:solidFill>
                <a:cs typeface="Calibri" panose="020F0502020204030204" pitchFamily="34" charset="0"/>
                <a:sym typeface="Arial"/>
              </a:rPr>
              <a:t>↑</a:t>
            </a:r>
            <a:r>
              <a:rPr lang="en-US" sz="1050" kern="0" dirty="0">
                <a:solidFill>
                  <a:srgbClr val="000000"/>
                </a:solidFill>
                <a:cs typeface="Calibri" panose="020F0502020204030204" pitchFamily="34" charset="0"/>
                <a:sym typeface="Arial"/>
              </a:rPr>
              <a:t> Niacin (vitamin B3)</a:t>
            </a:r>
          </a:p>
        </p:txBody>
      </p:sp>
      <p:sp>
        <p:nvSpPr>
          <p:cNvPr id="16" name="Rectangle: Rounded Corners 15">
            <a:extLst>
              <a:ext uri="{FF2B5EF4-FFF2-40B4-BE49-F238E27FC236}">
                <a16:creationId xmlns:a16="http://schemas.microsoft.com/office/drawing/2014/main" id="{B8DFB08F-DB99-4884-9EA7-5073387F78A1}"/>
              </a:ext>
            </a:extLst>
          </p:cNvPr>
          <p:cNvSpPr/>
          <p:nvPr/>
        </p:nvSpPr>
        <p:spPr>
          <a:xfrm>
            <a:off x="2758679" y="2906316"/>
            <a:ext cx="1483519" cy="1894283"/>
          </a:xfrm>
          <a:prstGeom prst="roundRect">
            <a:avLst/>
          </a:prstGeom>
          <a:ln>
            <a:solidFill>
              <a:srgbClr val="8298CE"/>
            </a:solidFill>
          </a:ln>
        </p:spPr>
        <p:style>
          <a:lnRef idx="2">
            <a:schemeClr val="accent1"/>
          </a:lnRef>
          <a:fillRef idx="1">
            <a:schemeClr val="lt1"/>
          </a:fillRef>
          <a:effectRef idx="0">
            <a:schemeClr val="accent1"/>
          </a:effectRef>
          <a:fontRef idx="minor">
            <a:schemeClr val="dk1"/>
          </a:fontRef>
        </p:style>
        <p:txBody>
          <a:bodyPr anchor="ctr"/>
          <a:lstStyle/>
          <a:p>
            <a:pPr marL="257166" indent="-257166">
              <a:buClr>
                <a:srgbClr val="000000"/>
              </a:buClr>
              <a:buFont typeface="+mj-lt"/>
              <a:buAutoNum type="arabicPeriod" startAt="15"/>
              <a:defRPr/>
            </a:pPr>
            <a:r>
              <a:rPr lang="en-US" sz="1050" b="1" kern="0" dirty="0">
                <a:solidFill>
                  <a:srgbClr val="FFC000">
                    <a:lumMod val="75000"/>
                  </a:srgbClr>
                </a:solidFill>
                <a:cs typeface="Calibri" panose="020F0502020204030204" pitchFamily="34" charset="0"/>
                <a:sym typeface="Arial"/>
              </a:rPr>
              <a:t>→</a:t>
            </a:r>
            <a:r>
              <a:rPr lang="en-US" sz="1050" b="1" kern="0" dirty="0">
                <a:solidFill>
                  <a:srgbClr val="5B9BD5">
                    <a:lumMod val="50000"/>
                  </a:srgbClr>
                </a:solidFill>
                <a:cs typeface="Calibri" panose="020F0502020204030204" pitchFamily="34" charset="0"/>
                <a:sym typeface="Arial"/>
              </a:rPr>
              <a:t>↓</a:t>
            </a:r>
            <a:r>
              <a:rPr lang="en-US" sz="1050" kern="0" dirty="0">
                <a:solidFill>
                  <a:srgbClr val="000000"/>
                </a:solidFill>
                <a:cs typeface="Calibri" panose="020F0502020204030204" pitchFamily="34" charset="0"/>
                <a:sym typeface="Arial"/>
              </a:rPr>
              <a:t> Light exercise</a:t>
            </a:r>
          </a:p>
          <a:p>
            <a:pPr marL="257166" indent="-257166">
              <a:buClr>
                <a:srgbClr val="000000"/>
              </a:buClr>
              <a:buFont typeface="+mj-lt"/>
              <a:buAutoNum type="arabicPeriod" startAt="15"/>
              <a:defRPr/>
            </a:pPr>
            <a:r>
              <a:rPr lang="en-US" sz="1050" b="1" kern="0" dirty="0">
                <a:solidFill>
                  <a:srgbClr val="5B9BD5">
                    <a:lumMod val="50000"/>
                  </a:srgbClr>
                </a:solidFill>
                <a:cs typeface="Calibri" panose="020F0502020204030204" pitchFamily="34" charset="0"/>
                <a:sym typeface="Arial"/>
              </a:rPr>
              <a:t>↓</a:t>
            </a:r>
            <a:r>
              <a:rPr lang="en-US" sz="1050" b="1" kern="0" dirty="0">
                <a:solidFill>
                  <a:srgbClr val="C00000"/>
                </a:solidFill>
                <a:cs typeface="Calibri" panose="020F0502020204030204" pitchFamily="34" charset="0"/>
                <a:sym typeface="Arial"/>
              </a:rPr>
              <a:t>↑</a:t>
            </a:r>
            <a:r>
              <a:rPr lang="en-US" sz="1050" kern="0" dirty="0">
                <a:solidFill>
                  <a:srgbClr val="C00000"/>
                </a:solidFill>
                <a:cs typeface="Calibri" panose="020F0502020204030204" pitchFamily="34" charset="0"/>
                <a:sym typeface="Arial"/>
              </a:rPr>
              <a:t> </a:t>
            </a:r>
            <a:r>
              <a:rPr lang="en-US" sz="1050" kern="0" dirty="0">
                <a:solidFill>
                  <a:srgbClr val="000000"/>
                </a:solidFill>
                <a:cs typeface="Calibri" panose="020F0502020204030204" pitchFamily="34" charset="0"/>
                <a:sym typeface="Arial"/>
              </a:rPr>
              <a:t>High/ moderate exercise</a:t>
            </a:r>
          </a:p>
          <a:p>
            <a:pPr marL="257166" indent="-257166">
              <a:buClr>
                <a:srgbClr val="000000"/>
              </a:buClr>
              <a:buFont typeface="+mj-lt"/>
              <a:buAutoNum type="arabicPeriod" startAt="15"/>
              <a:defRPr/>
            </a:pPr>
            <a:r>
              <a:rPr lang="en-US" sz="1050" b="1" kern="0" dirty="0">
                <a:solidFill>
                  <a:srgbClr val="FFC000">
                    <a:lumMod val="75000"/>
                  </a:srgbClr>
                </a:solidFill>
                <a:cs typeface="Calibri" panose="020F0502020204030204" pitchFamily="34" charset="0"/>
                <a:sym typeface="Arial"/>
              </a:rPr>
              <a:t>→</a:t>
            </a:r>
            <a:r>
              <a:rPr lang="en-US" sz="1050" b="1" kern="0" dirty="0">
                <a:solidFill>
                  <a:srgbClr val="5B9BD5">
                    <a:lumMod val="50000"/>
                  </a:srgbClr>
                </a:solidFill>
                <a:cs typeface="Calibri" panose="020F0502020204030204" pitchFamily="34" charset="0"/>
                <a:sym typeface="Arial"/>
              </a:rPr>
              <a:t>↓</a:t>
            </a:r>
            <a:r>
              <a:rPr lang="en-US" sz="1050" kern="0" dirty="0">
                <a:solidFill>
                  <a:srgbClr val="000000"/>
                </a:solidFill>
                <a:cs typeface="Calibri" panose="020F0502020204030204" pitchFamily="34" charset="0"/>
                <a:sym typeface="Arial"/>
              </a:rPr>
              <a:t> Level of fitness/training</a:t>
            </a:r>
          </a:p>
          <a:p>
            <a:pPr marL="257166" indent="-257166">
              <a:buClr>
                <a:srgbClr val="000000"/>
              </a:buClr>
              <a:buFont typeface="+mj-lt"/>
              <a:buAutoNum type="arabicPeriod" startAt="15"/>
              <a:defRPr/>
            </a:pPr>
            <a:r>
              <a:rPr lang="en-US" sz="1050" b="1" kern="0" dirty="0">
                <a:solidFill>
                  <a:srgbClr val="5B9BD5">
                    <a:lumMod val="50000"/>
                  </a:srgbClr>
                </a:solidFill>
                <a:cs typeface="Calibri" panose="020F0502020204030204" pitchFamily="34" charset="0"/>
                <a:sym typeface="Arial"/>
              </a:rPr>
              <a:t>↓</a:t>
            </a:r>
            <a:r>
              <a:rPr lang="en-US" sz="1050" b="1" kern="0" dirty="0">
                <a:solidFill>
                  <a:srgbClr val="C00000"/>
                </a:solidFill>
                <a:cs typeface="Calibri" panose="020F0502020204030204" pitchFamily="34" charset="0"/>
                <a:sym typeface="Arial"/>
              </a:rPr>
              <a:t>↑</a:t>
            </a:r>
            <a:r>
              <a:rPr lang="en-US" sz="1050" kern="0" dirty="0">
                <a:solidFill>
                  <a:srgbClr val="000000"/>
                </a:solidFill>
                <a:cs typeface="Calibri" panose="020F0502020204030204" pitchFamily="34" charset="0"/>
                <a:sym typeface="Arial"/>
              </a:rPr>
              <a:t> Time of day</a:t>
            </a:r>
          </a:p>
          <a:p>
            <a:pPr marL="257166" indent="-257166">
              <a:buClr>
                <a:srgbClr val="000000"/>
              </a:buClr>
              <a:buFont typeface="+mj-lt"/>
              <a:buAutoNum type="arabicPeriod" startAt="15"/>
              <a:defRPr/>
            </a:pPr>
            <a:r>
              <a:rPr lang="en-US" sz="1050" b="1" kern="0" dirty="0">
                <a:solidFill>
                  <a:srgbClr val="5B9BD5">
                    <a:lumMod val="50000"/>
                  </a:srgbClr>
                </a:solidFill>
                <a:cs typeface="Calibri" panose="020F0502020204030204" pitchFamily="34" charset="0"/>
                <a:sym typeface="Arial"/>
              </a:rPr>
              <a:t>↓</a:t>
            </a:r>
            <a:r>
              <a:rPr lang="en-US" sz="1050" b="1" kern="0" dirty="0">
                <a:solidFill>
                  <a:srgbClr val="C00000"/>
                </a:solidFill>
                <a:cs typeface="Calibri" panose="020F0502020204030204" pitchFamily="34" charset="0"/>
                <a:sym typeface="Arial"/>
              </a:rPr>
              <a:t>↑</a:t>
            </a:r>
            <a:r>
              <a:rPr lang="en-US" sz="1050" kern="0" dirty="0">
                <a:solidFill>
                  <a:srgbClr val="000000"/>
                </a:solidFill>
                <a:cs typeface="Calibri" panose="020F0502020204030204" pitchFamily="34" charset="0"/>
                <a:sym typeface="Arial"/>
              </a:rPr>
              <a:t> Food and insulin timing</a:t>
            </a:r>
          </a:p>
        </p:txBody>
      </p:sp>
      <p:sp>
        <p:nvSpPr>
          <p:cNvPr id="17" name="Rectangle: Rounded Corners 16">
            <a:extLst>
              <a:ext uri="{FF2B5EF4-FFF2-40B4-BE49-F238E27FC236}">
                <a16:creationId xmlns:a16="http://schemas.microsoft.com/office/drawing/2014/main" id="{92F124A3-022A-4732-B73D-5AC0DD9EB09D}"/>
              </a:ext>
            </a:extLst>
          </p:cNvPr>
          <p:cNvSpPr/>
          <p:nvPr/>
        </p:nvSpPr>
        <p:spPr>
          <a:xfrm>
            <a:off x="4242199" y="2775346"/>
            <a:ext cx="1930003" cy="3280941"/>
          </a:xfrm>
          <a:prstGeom prst="roundRect">
            <a:avLst/>
          </a:prstGeom>
          <a:ln>
            <a:solidFill>
              <a:srgbClr val="B8C2E1"/>
            </a:solidFill>
          </a:ln>
        </p:spPr>
        <p:style>
          <a:lnRef idx="2">
            <a:schemeClr val="accent1"/>
          </a:lnRef>
          <a:fillRef idx="1">
            <a:schemeClr val="lt1"/>
          </a:fillRef>
          <a:effectRef idx="0">
            <a:schemeClr val="accent1"/>
          </a:effectRef>
          <a:fontRef idx="minor">
            <a:schemeClr val="dk1"/>
          </a:fontRef>
        </p:style>
        <p:txBody>
          <a:bodyPr anchor="ctr"/>
          <a:lstStyle/>
          <a:p>
            <a:pPr marL="257166" indent="-257166">
              <a:buClr>
                <a:srgbClr val="000000"/>
              </a:buClr>
              <a:buFont typeface="+mj-lt"/>
              <a:buAutoNum type="arabicPeriod" startAt="20"/>
              <a:defRPr/>
            </a:pPr>
            <a:r>
              <a:rPr lang="en-US" sz="1050" b="1" kern="0" dirty="0">
                <a:solidFill>
                  <a:srgbClr val="C00000"/>
                </a:solidFill>
                <a:cs typeface="Calibri" panose="020F0502020204030204" pitchFamily="34" charset="0"/>
                <a:sym typeface="Arial"/>
              </a:rPr>
              <a:t>↑</a:t>
            </a:r>
            <a:r>
              <a:rPr lang="en-US" sz="1050" b="1" kern="0" dirty="0">
                <a:solidFill>
                  <a:srgbClr val="000000"/>
                </a:solidFill>
                <a:cs typeface="Calibri" panose="020F0502020204030204" pitchFamily="34" charset="0"/>
                <a:sym typeface="Arial"/>
              </a:rPr>
              <a:t> </a:t>
            </a:r>
            <a:r>
              <a:rPr lang="en-US" sz="1050" kern="0" dirty="0">
                <a:solidFill>
                  <a:srgbClr val="000000"/>
                </a:solidFill>
                <a:cs typeface="Calibri" panose="020F0502020204030204" pitchFamily="34" charset="0"/>
                <a:sym typeface="Arial"/>
              </a:rPr>
              <a:t>Insufficient sleep</a:t>
            </a:r>
          </a:p>
          <a:p>
            <a:pPr marL="257166" indent="-257166">
              <a:buClr>
                <a:srgbClr val="000000"/>
              </a:buClr>
              <a:buFont typeface="+mj-lt"/>
              <a:buAutoNum type="arabicPeriod" startAt="20"/>
              <a:defRPr/>
            </a:pPr>
            <a:r>
              <a:rPr lang="en-US" sz="1050" b="1" kern="0" dirty="0">
                <a:solidFill>
                  <a:srgbClr val="C00000"/>
                </a:solidFill>
                <a:cs typeface="Calibri" panose="020F0502020204030204" pitchFamily="34" charset="0"/>
                <a:sym typeface="Arial"/>
              </a:rPr>
              <a:t>↑</a:t>
            </a:r>
            <a:r>
              <a:rPr lang="en-US" sz="1050" kern="0" dirty="0">
                <a:solidFill>
                  <a:srgbClr val="000000"/>
                </a:solidFill>
                <a:cs typeface="Calibri" panose="020F0502020204030204" pitchFamily="34" charset="0"/>
                <a:sym typeface="Arial"/>
              </a:rPr>
              <a:t> Stress and illness</a:t>
            </a:r>
          </a:p>
          <a:p>
            <a:pPr marL="257166" indent="-257166">
              <a:buClr>
                <a:srgbClr val="000000"/>
              </a:buClr>
              <a:buFont typeface="+mj-lt"/>
              <a:buAutoNum type="arabicPeriod" startAt="20"/>
              <a:defRPr/>
            </a:pPr>
            <a:r>
              <a:rPr lang="en-US" sz="1050" b="1" kern="0" dirty="0">
                <a:solidFill>
                  <a:srgbClr val="5B9BD5">
                    <a:lumMod val="50000"/>
                  </a:srgbClr>
                </a:solidFill>
                <a:cs typeface="Calibri" panose="020F0502020204030204" pitchFamily="34" charset="0"/>
                <a:sym typeface="Arial"/>
              </a:rPr>
              <a:t>↓</a:t>
            </a:r>
            <a:r>
              <a:rPr lang="en-US" sz="1050" b="1" kern="0" dirty="0">
                <a:solidFill>
                  <a:srgbClr val="000000"/>
                </a:solidFill>
                <a:cs typeface="Calibri" panose="020F0502020204030204" pitchFamily="34" charset="0"/>
                <a:sym typeface="Arial"/>
              </a:rPr>
              <a:t> </a:t>
            </a:r>
            <a:r>
              <a:rPr lang="en-US" sz="1050" kern="0" dirty="0">
                <a:solidFill>
                  <a:srgbClr val="000000"/>
                </a:solidFill>
                <a:cs typeface="Calibri" panose="020F0502020204030204" pitchFamily="34" charset="0"/>
                <a:sym typeface="Arial"/>
              </a:rPr>
              <a:t>Recent hypoglycemia</a:t>
            </a:r>
          </a:p>
          <a:p>
            <a:pPr marL="257166" indent="-257166">
              <a:buClr>
                <a:srgbClr val="000000"/>
              </a:buClr>
              <a:buFont typeface="+mj-lt"/>
              <a:buAutoNum type="arabicPeriod" startAt="20"/>
              <a:defRPr/>
            </a:pPr>
            <a:r>
              <a:rPr lang="en-US" sz="1050" b="1" kern="0" dirty="0">
                <a:solidFill>
                  <a:srgbClr val="FFC000">
                    <a:lumMod val="75000"/>
                  </a:srgbClr>
                </a:solidFill>
                <a:cs typeface="Calibri" panose="020F0502020204030204" pitchFamily="34" charset="0"/>
                <a:sym typeface="Arial"/>
              </a:rPr>
              <a:t>→</a:t>
            </a:r>
            <a:r>
              <a:rPr lang="en-US" sz="1050" b="1" kern="0" dirty="0">
                <a:solidFill>
                  <a:srgbClr val="C00000"/>
                </a:solidFill>
                <a:cs typeface="Calibri" panose="020F0502020204030204" pitchFamily="34" charset="0"/>
                <a:sym typeface="Arial"/>
              </a:rPr>
              <a:t>↑</a:t>
            </a:r>
            <a:r>
              <a:rPr lang="en-US" sz="1050" kern="0" dirty="0">
                <a:solidFill>
                  <a:srgbClr val="C00000"/>
                </a:solidFill>
                <a:cs typeface="Calibri" panose="020F0502020204030204" pitchFamily="34" charset="0"/>
                <a:sym typeface="Arial"/>
              </a:rPr>
              <a:t> </a:t>
            </a:r>
            <a:r>
              <a:rPr lang="en-US" sz="1050" kern="0" dirty="0">
                <a:solidFill>
                  <a:srgbClr val="000000"/>
                </a:solidFill>
                <a:cs typeface="Calibri" panose="020F0502020204030204" pitchFamily="34" charset="0"/>
                <a:sym typeface="Arial"/>
              </a:rPr>
              <a:t>During-sleep blood sugars</a:t>
            </a:r>
          </a:p>
          <a:p>
            <a:pPr marL="257166" indent="-257166">
              <a:buClr>
                <a:srgbClr val="000000"/>
              </a:buClr>
              <a:buFont typeface="+mj-lt"/>
              <a:buAutoNum type="arabicPeriod" startAt="20"/>
              <a:defRPr/>
            </a:pPr>
            <a:r>
              <a:rPr lang="en-US" sz="1050" b="1" kern="0" dirty="0">
                <a:solidFill>
                  <a:srgbClr val="C00000"/>
                </a:solidFill>
                <a:cs typeface="Calibri" panose="020F0502020204030204" pitchFamily="34" charset="0"/>
                <a:sym typeface="Arial"/>
              </a:rPr>
              <a:t>↑</a:t>
            </a:r>
            <a:r>
              <a:rPr lang="en-US" sz="1050" kern="0" dirty="0">
                <a:solidFill>
                  <a:srgbClr val="000000"/>
                </a:solidFill>
                <a:cs typeface="Calibri" panose="020F0502020204030204" pitchFamily="34" charset="0"/>
                <a:sym typeface="Arial"/>
              </a:rPr>
              <a:t> Dawn phenomenon</a:t>
            </a:r>
          </a:p>
          <a:p>
            <a:pPr marL="257166" indent="-257166">
              <a:buClr>
                <a:srgbClr val="000000"/>
              </a:buClr>
              <a:buFont typeface="+mj-lt"/>
              <a:buAutoNum type="arabicPeriod" startAt="20"/>
              <a:defRPr/>
            </a:pPr>
            <a:r>
              <a:rPr lang="en-US" sz="1050" b="1" kern="0" dirty="0">
                <a:solidFill>
                  <a:srgbClr val="C00000"/>
                </a:solidFill>
                <a:cs typeface="Calibri" panose="020F0502020204030204" pitchFamily="34" charset="0"/>
                <a:sym typeface="Arial"/>
              </a:rPr>
              <a:t>↑</a:t>
            </a:r>
            <a:r>
              <a:rPr lang="en-US" sz="1050" kern="0" dirty="0">
                <a:solidFill>
                  <a:srgbClr val="000000"/>
                </a:solidFill>
                <a:cs typeface="Calibri" panose="020F0502020204030204" pitchFamily="34" charset="0"/>
                <a:sym typeface="Arial"/>
              </a:rPr>
              <a:t> Infusion set issues</a:t>
            </a:r>
          </a:p>
          <a:p>
            <a:pPr marL="257166" indent="-257166">
              <a:buClr>
                <a:srgbClr val="000000"/>
              </a:buClr>
              <a:buFont typeface="+mj-lt"/>
              <a:buAutoNum type="arabicPeriod" startAt="20"/>
              <a:defRPr/>
            </a:pPr>
            <a:r>
              <a:rPr lang="en-US" sz="1050" b="1" kern="0" dirty="0">
                <a:solidFill>
                  <a:srgbClr val="C00000"/>
                </a:solidFill>
                <a:cs typeface="Calibri" panose="020F0502020204030204" pitchFamily="34" charset="0"/>
                <a:sym typeface="Arial"/>
              </a:rPr>
              <a:t>↑</a:t>
            </a:r>
            <a:r>
              <a:rPr lang="en-US" sz="1050" kern="0" dirty="0">
                <a:solidFill>
                  <a:srgbClr val="000000"/>
                </a:solidFill>
                <a:cs typeface="Calibri" panose="020F0502020204030204" pitchFamily="34" charset="0"/>
                <a:sym typeface="Arial"/>
              </a:rPr>
              <a:t> Scar tissue and lipodystrophy</a:t>
            </a:r>
          </a:p>
          <a:p>
            <a:pPr marL="257166" indent="-257166">
              <a:buClr>
                <a:srgbClr val="000000"/>
              </a:buClr>
              <a:buFont typeface="+mj-lt"/>
              <a:buAutoNum type="arabicPeriod" startAt="20"/>
              <a:defRPr/>
            </a:pPr>
            <a:r>
              <a:rPr lang="en-US" sz="1050" b="1" kern="0" dirty="0">
                <a:solidFill>
                  <a:srgbClr val="5B9BD5">
                    <a:lumMod val="50000"/>
                  </a:srgbClr>
                </a:solidFill>
                <a:cs typeface="Calibri" panose="020F0502020204030204" pitchFamily="34" charset="0"/>
                <a:sym typeface="Arial"/>
              </a:rPr>
              <a:t>↓↓</a:t>
            </a:r>
            <a:r>
              <a:rPr lang="en-US" sz="1050" kern="0" dirty="0">
                <a:solidFill>
                  <a:srgbClr val="000000"/>
                </a:solidFill>
                <a:cs typeface="Calibri" panose="020F0502020204030204" pitchFamily="34" charset="0"/>
                <a:sym typeface="Arial"/>
              </a:rPr>
              <a:t> Intramuscular insulin delivery</a:t>
            </a:r>
          </a:p>
          <a:p>
            <a:pPr marL="257166" indent="-257166">
              <a:buClr>
                <a:srgbClr val="000000"/>
              </a:buClr>
              <a:buFont typeface="+mj-lt"/>
              <a:buAutoNum type="arabicPeriod" startAt="20"/>
              <a:defRPr/>
            </a:pPr>
            <a:r>
              <a:rPr lang="en-US" sz="1050" b="1" kern="0" dirty="0">
                <a:solidFill>
                  <a:srgbClr val="C00000"/>
                </a:solidFill>
                <a:cs typeface="Calibri" panose="020F0502020204030204" pitchFamily="34" charset="0"/>
                <a:sym typeface="Arial"/>
              </a:rPr>
              <a:t>↑</a:t>
            </a:r>
            <a:r>
              <a:rPr lang="en-US" sz="1050" kern="0" dirty="0">
                <a:solidFill>
                  <a:srgbClr val="000000"/>
                </a:solidFill>
                <a:cs typeface="Calibri" panose="020F0502020204030204" pitchFamily="34" charset="0"/>
                <a:sym typeface="Arial"/>
              </a:rPr>
              <a:t> Allergies</a:t>
            </a:r>
          </a:p>
          <a:p>
            <a:pPr marL="257166" indent="-257166">
              <a:buClr>
                <a:srgbClr val="000000"/>
              </a:buClr>
              <a:buFont typeface="+mj-lt"/>
              <a:buAutoNum type="arabicPeriod" startAt="20"/>
              <a:defRPr/>
            </a:pPr>
            <a:r>
              <a:rPr lang="en-US" sz="1050" b="1" kern="0" dirty="0">
                <a:solidFill>
                  <a:srgbClr val="C00000"/>
                </a:solidFill>
                <a:cs typeface="Calibri" panose="020F0502020204030204" pitchFamily="34" charset="0"/>
                <a:sym typeface="Arial"/>
              </a:rPr>
              <a:t>↑</a:t>
            </a:r>
            <a:r>
              <a:rPr lang="en-US" sz="1050" kern="0" dirty="0">
                <a:solidFill>
                  <a:srgbClr val="000000"/>
                </a:solidFill>
                <a:cs typeface="Calibri" panose="020F0502020204030204" pitchFamily="34" charset="0"/>
                <a:sym typeface="Arial"/>
              </a:rPr>
              <a:t> A higher glucose level</a:t>
            </a:r>
          </a:p>
          <a:p>
            <a:pPr marL="257166" indent="-257166">
              <a:buClr>
                <a:srgbClr val="000000"/>
              </a:buClr>
              <a:buFont typeface="+mj-lt"/>
              <a:buAutoNum type="arabicPeriod" startAt="20"/>
              <a:defRPr/>
            </a:pPr>
            <a:r>
              <a:rPr lang="en-US" sz="1050" b="1" kern="0" dirty="0">
                <a:solidFill>
                  <a:srgbClr val="5B9BD5">
                    <a:lumMod val="50000"/>
                  </a:srgbClr>
                </a:solidFill>
                <a:cs typeface="Calibri" panose="020F0502020204030204" pitchFamily="34" charset="0"/>
                <a:sym typeface="Arial"/>
              </a:rPr>
              <a:t>↓</a:t>
            </a:r>
            <a:r>
              <a:rPr lang="en-US" sz="1050" b="1" kern="0" dirty="0">
                <a:solidFill>
                  <a:srgbClr val="C00000"/>
                </a:solidFill>
                <a:cs typeface="Calibri" panose="020F0502020204030204" pitchFamily="34" charset="0"/>
                <a:sym typeface="Arial"/>
              </a:rPr>
              <a:t>↑</a:t>
            </a:r>
            <a:r>
              <a:rPr lang="en-US" sz="1050" kern="0" dirty="0">
                <a:solidFill>
                  <a:srgbClr val="000000"/>
                </a:solidFill>
                <a:cs typeface="Calibri" panose="020F0502020204030204" pitchFamily="34" charset="0"/>
                <a:sym typeface="Arial"/>
              </a:rPr>
              <a:t> Menstruation</a:t>
            </a:r>
          </a:p>
          <a:p>
            <a:pPr marL="257166" indent="-257166">
              <a:buClr>
                <a:srgbClr val="000000"/>
              </a:buClr>
              <a:buFont typeface="+mj-lt"/>
              <a:buAutoNum type="arabicPeriod" startAt="20"/>
              <a:defRPr/>
            </a:pPr>
            <a:r>
              <a:rPr lang="en-US" sz="1050" b="1" kern="0" dirty="0">
                <a:solidFill>
                  <a:srgbClr val="C00000"/>
                </a:solidFill>
                <a:cs typeface="Calibri" panose="020F0502020204030204" pitchFamily="34" charset="0"/>
                <a:sym typeface="Arial"/>
              </a:rPr>
              <a:t>↑↑ </a:t>
            </a:r>
            <a:r>
              <a:rPr lang="en-US" sz="1050" kern="0" dirty="0">
                <a:solidFill>
                  <a:srgbClr val="000000"/>
                </a:solidFill>
                <a:cs typeface="Calibri" panose="020F0502020204030204" pitchFamily="34" charset="0"/>
                <a:sym typeface="Arial"/>
              </a:rPr>
              <a:t> Puberty</a:t>
            </a:r>
          </a:p>
          <a:p>
            <a:pPr marL="257166" indent="-257166">
              <a:buClr>
                <a:srgbClr val="000000"/>
              </a:buClr>
              <a:buFont typeface="+mj-lt"/>
              <a:buAutoNum type="arabicPeriod" startAt="20"/>
              <a:defRPr/>
            </a:pPr>
            <a:r>
              <a:rPr lang="en-US" sz="1050" b="1" kern="0" dirty="0">
                <a:solidFill>
                  <a:srgbClr val="5B9BD5">
                    <a:lumMod val="50000"/>
                  </a:srgbClr>
                </a:solidFill>
                <a:cs typeface="Calibri" panose="020F0502020204030204" pitchFamily="34" charset="0"/>
                <a:sym typeface="Arial"/>
              </a:rPr>
              <a:t>↓</a:t>
            </a:r>
            <a:r>
              <a:rPr lang="en-US" sz="1050" kern="0" dirty="0">
                <a:solidFill>
                  <a:srgbClr val="000000"/>
                </a:solidFill>
                <a:cs typeface="Calibri" panose="020F0502020204030204" pitchFamily="34" charset="0"/>
                <a:sym typeface="Arial"/>
              </a:rPr>
              <a:t> Celiac disease</a:t>
            </a:r>
          </a:p>
          <a:p>
            <a:pPr marL="257166" indent="-257166">
              <a:buClr>
                <a:srgbClr val="000000"/>
              </a:buClr>
              <a:buFont typeface="+mj-lt"/>
              <a:buAutoNum type="arabicPeriod" startAt="20"/>
              <a:defRPr/>
            </a:pPr>
            <a:r>
              <a:rPr lang="en-US" sz="1050" b="1" kern="0" dirty="0">
                <a:solidFill>
                  <a:srgbClr val="C00000"/>
                </a:solidFill>
                <a:cs typeface="Calibri" panose="020F0502020204030204" pitchFamily="34" charset="0"/>
                <a:sym typeface="Arial"/>
              </a:rPr>
              <a:t>↑</a:t>
            </a:r>
            <a:r>
              <a:rPr lang="en-US" sz="1050" kern="0" dirty="0">
                <a:solidFill>
                  <a:srgbClr val="000000"/>
                </a:solidFill>
                <a:cs typeface="Calibri" panose="020F0502020204030204" pitchFamily="34" charset="0"/>
                <a:sym typeface="Arial"/>
              </a:rPr>
              <a:t> Smoking</a:t>
            </a:r>
          </a:p>
        </p:txBody>
      </p:sp>
      <p:sp>
        <p:nvSpPr>
          <p:cNvPr id="18" name="Rectangle: Rounded Corners 17">
            <a:extLst>
              <a:ext uri="{FF2B5EF4-FFF2-40B4-BE49-F238E27FC236}">
                <a16:creationId xmlns:a16="http://schemas.microsoft.com/office/drawing/2014/main" id="{3C5790A1-B35C-479A-A655-1A1E3EF1B457}"/>
              </a:ext>
            </a:extLst>
          </p:cNvPr>
          <p:cNvSpPr/>
          <p:nvPr/>
        </p:nvSpPr>
        <p:spPr>
          <a:xfrm>
            <a:off x="6179344" y="2906317"/>
            <a:ext cx="1306116" cy="1379931"/>
          </a:xfrm>
          <a:prstGeom prst="roundRect">
            <a:avLst/>
          </a:prstGeom>
          <a:ln>
            <a:solidFill>
              <a:srgbClr val="8298CE"/>
            </a:solidFill>
          </a:ln>
        </p:spPr>
        <p:style>
          <a:lnRef idx="2">
            <a:schemeClr val="accent1"/>
          </a:lnRef>
          <a:fillRef idx="1">
            <a:schemeClr val="lt1"/>
          </a:fillRef>
          <a:effectRef idx="0">
            <a:schemeClr val="accent1"/>
          </a:effectRef>
          <a:fontRef idx="minor">
            <a:schemeClr val="dk1"/>
          </a:fontRef>
        </p:style>
        <p:txBody>
          <a:bodyPr anchor="ctr"/>
          <a:lstStyle/>
          <a:p>
            <a:pPr marL="257166" indent="-257166">
              <a:buClr>
                <a:srgbClr val="000000"/>
              </a:buClr>
              <a:buFont typeface="+mj-lt"/>
              <a:buAutoNum type="arabicPeriod" startAt="34"/>
              <a:defRPr/>
            </a:pPr>
            <a:r>
              <a:rPr lang="en-US" sz="1050" b="1" kern="0" dirty="0">
                <a:solidFill>
                  <a:srgbClr val="C00000"/>
                </a:solidFill>
                <a:cs typeface="Calibri" panose="020F0502020204030204" pitchFamily="34" charset="0"/>
                <a:sym typeface="Arial"/>
              </a:rPr>
              <a:t>↑</a:t>
            </a:r>
            <a:r>
              <a:rPr lang="en-US" sz="1050" kern="0" dirty="0">
                <a:solidFill>
                  <a:srgbClr val="000000"/>
                </a:solidFill>
                <a:cs typeface="Calibri" panose="020F0502020204030204" pitchFamily="34" charset="0"/>
                <a:sym typeface="Arial"/>
              </a:rPr>
              <a:t> Expired insulin</a:t>
            </a:r>
          </a:p>
          <a:p>
            <a:pPr marL="257166" indent="-257166">
              <a:buClr>
                <a:srgbClr val="000000"/>
              </a:buClr>
              <a:buFont typeface="+mj-lt"/>
              <a:buAutoNum type="arabicPeriod" startAt="34"/>
              <a:defRPr/>
            </a:pPr>
            <a:r>
              <a:rPr lang="en-US" sz="1050" b="1" kern="0" dirty="0">
                <a:solidFill>
                  <a:srgbClr val="C00000"/>
                </a:solidFill>
                <a:cs typeface="Calibri" panose="020F0502020204030204" pitchFamily="34" charset="0"/>
                <a:sym typeface="Arial"/>
              </a:rPr>
              <a:t>↑</a:t>
            </a:r>
            <a:r>
              <a:rPr lang="en-US" sz="1050" kern="0" dirty="0">
                <a:solidFill>
                  <a:srgbClr val="000000"/>
                </a:solidFill>
                <a:cs typeface="Calibri" panose="020F0502020204030204" pitchFamily="34" charset="0"/>
                <a:sym typeface="Arial"/>
              </a:rPr>
              <a:t> Inaccurate BG reading</a:t>
            </a:r>
          </a:p>
          <a:p>
            <a:pPr marL="257166" indent="-257166">
              <a:buClr>
                <a:srgbClr val="000000"/>
              </a:buClr>
              <a:buFont typeface="+mj-lt"/>
              <a:buAutoNum type="arabicPeriod" startAt="34"/>
              <a:defRPr/>
            </a:pPr>
            <a:r>
              <a:rPr lang="en-US" sz="1050" b="1" kern="0" dirty="0">
                <a:solidFill>
                  <a:srgbClr val="5B9BD5">
                    <a:lumMod val="50000"/>
                  </a:srgbClr>
                </a:solidFill>
                <a:cs typeface="Calibri" panose="020F0502020204030204" pitchFamily="34" charset="0"/>
                <a:sym typeface="Arial"/>
              </a:rPr>
              <a:t>↓</a:t>
            </a:r>
            <a:r>
              <a:rPr lang="en-US" sz="1050" b="1" kern="0" dirty="0">
                <a:solidFill>
                  <a:srgbClr val="C00000"/>
                </a:solidFill>
                <a:cs typeface="Calibri" panose="020F0502020204030204" pitchFamily="34" charset="0"/>
                <a:sym typeface="Arial"/>
              </a:rPr>
              <a:t>↑</a:t>
            </a:r>
            <a:r>
              <a:rPr lang="en-US" sz="1050" kern="0" dirty="0">
                <a:solidFill>
                  <a:srgbClr val="000000"/>
                </a:solidFill>
                <a:cs typeface="Calibri" panose="020F0502020204030204" pitchFamily="34" charset="0"/>
                <a:sym typeface="Arial"/>
              </a:rPr>
              <a:t> Outside temperature</a:t>
            </a:r>
          </a:p>
          <a:p>
            <a:pPr marL="257166" indent="-257166">
              <a:buClr>
                <a:srgbClr val="000000"/>
              </a:buClr>
              <a:buFont typeface="+mj-lt"/>
              <a:buAutoNum type="arabicPeriod" startAt="34"/>
              <a:defRPr/>
            </a:pPr>
            <a:r>
              <a:rPr lang="en-US" sz="1050" b="1" kern="0" dirty="0">
                <a:solidFill>
                  <a:srgbClr val="C00000"/>
                </a:solidFill>
                <a:cs typeface="Calibri" panose="020F0502020204030204" pitchFamily="34" charset="0"/>
                <a:sym typeface="Arial"/>
              </a:rPr>
              <a:t>↑</a:t>
            </a:r>
            <a:r>
              <a:rPr lang="en-US" sz="1050" kern="0" dirty="0">
                <a:solidFill>
                  <a:srgbClr val="000000"/>
                </a:solidFill>
                <a:cs typeface="Calibri" panose="020F0502020204030204" pitchFamily="34" charset="0"/>
                <a:sym typeface="Arial"/>
              </a:rPr>
              <a:t> Sunburn</a:t>
            </a:r>
          </a:p>
          <a:p>
            <a:pPr marL="257166" indent="-257166">
              <a:buClr>
                <a:srgbClr val="000000"/>
              </a:buClr>
              <a:buFont typeface="+mj-lt"/>
              <a:buAutoNum type="arabicPeriod" startAt="34"/>
              <a:defRPr/>
            </a:pPr>
            <a:r>
              <a:rPr lang="en-US" sz="1050" b="1" kern="0" dirty="0">
                <a:solidFill>
                  <a:srgbClr val="000000"/>
                </a:solidFill>
                <a:cs typeface="Calibri" panose="020F0502020204030204" pitchFamily="34" charset="0"/>
                <a:sym typeface="Arial"/>
              </a:rPr>
              <a:t>?</a:t>
            </a:r>
            <a:r>
              <a:rPr lang="en-US" sz="1050" kern="0" dirty="0">
                <a:solidFill>
                  <a:srgbClr val="000000"/>
                </a:solidFill>
                <a:cs typeface="Calibri" panose="020F0502020204030204" pitchFamily="34" charset="0"/>
                <a:sym typeface="Arial"/>
              </a:rPr>
              <a:t> Altitude</a:t>
            </a:r>
          </a:p>
        </p:txBody>
      </p:sp>
      <p:sp>
        <p:nvSpPr>
          <p:cNvPr id="19" name="Rectangle: Rounded Corners 18">
            <a:extLst>
              <a:ext uri="{FF2B5EF4-FFF2-40B4-BE49-F238E27FC236}">
                <a16:creationId xmlns:a16="http://schemas.microsoft.com/office/drawing/2014/main" id="{794F20FD-7366-440C-B461-F368DBEF20FF}"/>
              </a:ext>
            </a:extLst>
          </p:cNvPr>
          <p:cNvSpPr/>
          <p:nvPr/>
        </p:nvSpPr>
        <p:spPr>
          <a:xfrm>
            <a:off x="7493796" y="2906317"/>
            <a:ext cx="1508522" cy="1894282"/>
          </a:xfrm>
          <a:prstGeom prst="roundRect">
            <a:avLst/>
          </a:prstGeom>
          <a:ln>
            <a:solidFill>
              <a:srgbClr val="4A6FBE"/>
            </a:solidFill>
          </a:ln>
        </p:spPr>
        <p:style>
          <a:lnRef idx="2">
            <a:schemeClr val="accent1"/>
          </a:lnRef>
          <a:fillRef idx="1">
            <a:schemeClr val="lt1"/>
          </a:fillRef>
          <a:effectRef idx="0">
            <a:schemeClr val="accent1"/>
          </a:effectRef>
          <a:fontRef idx="minor">
            <a:schemeClr val="dk1"/>
          </a:fontRef>
        </p:style>
        <p:txBody>
          <a:bodyPr anchor="ctr"/>
          <a:lstStyle/>
          <a:p>
            <a:pPr marL="257166" indent="-257166">
              <a:buClr>
                <a:srgbClr val="000000"/>
              </a:buClr>
              <a:buFont typeface="+mj-lt"/>
              <a:buAutoNum type="arabicPeriod" startAt="39"/>
              <a:defRPr/>
            </a:pPr>
            <a:r>
              <a:rPr lang="en-US" sz="1050" b="1" kern="0" dirty="0">
                <a:solidFill>
                  <a:srgbClr val="5B9BD5">
                    <a:lumMod val="50000"/>
                  </a:srgbClr>
                </a:solidFill>
                <a:cs typeface="Calibri" panose="020F0502020204030204" pitchFamily="34" charset="0"/>
                <a:sym typeface="Arial"/>
              </a:rPr>
              <a:t>↓</a:t>
            </a:r>
            <a:r>
              <a:rPr lang="en-US" sz="1050" kern="0" dirty="0">
                <a:solidFill>
                  <a:srgbClr val="000000"/>
                </a:solidFill>
                <a:cs typeface="Calibri" panose="020F0502020204030204" pitchFamily="34" charset="0"/>
                <a:sym typeface="Arial"/>
              </a:rPr>
              <a:t> Frequency of glucose checks</a:t>
            </a:r>
          </a:p>
          <a:p>
            <a:pPr marL="257166" indent="-257166">
              <a:buClr>
                <a:srgbClr val="000000"/>
              </a:buClr>
              <a:buFont typeface="+mj-lt"/>
              <a:buAutoNum type="arabicPeriod" startAt="39"/>
              <a:defRPr/>
            </a:pPr>
            <a:r>
              <a:rPr lang="en-US" sz="1050" b="1" kern="0" dirty="0">
                <a:solidFill>
                  <a:srgbClr val="5B9BD5">
                    <a:lumMod val="50000"/>
                  </a:srgbClr>
                </a:solidFill>
                <a:cs typeface="Calibri" panose="020F0502020204030204" pitchFamily="34" charset="0"/>
                <a:sym typeface="Arial"/>
              </a:rPr>
              <a:t>↓</a:t>
            </a:r>
            <a:r>
              <a:rPr lang="en-US" sz="1050" b="1" kern="0" dirty="0">
                <a:solidFill>
                  <a:srgbClr val="C00000"/>
                </a:solidFill>
                <a:cs typeface="Calibri" panose="020F0502020204030204" pitchFamily="34" charset="0"/>
                <a:sym typeface="Arial"/>
              </a:rPr>
              <a:t>↑</a:t>
            </a:r>
            <a:r>
              <a:rPr lang="en-US" sz="1050" b="1" kern="0" dirty="0">
                <a:solidFill>
                  <a:srgbClr val="000000"/>
                </a:solidFill>
                <a:cs typeface="Calibri" panose="020F0502020204030204" pitchFamily="34" charset="0"/>
                <a:sym typeface="Arial"/>
              </a:rPr>
              <a:t> </a:t>
            </a:r>
            <a:r>
              <a:rPr lang="en-US" sz="1050" kern="0" dirty="0">
                <a:solidFill>
                  <a:srgbClr val="000000"/>
                </a:solidFill>
                <a:cs typeface="Calibri" panose="020F0502020204030204" pitchFamily="34" charset="0"/>
                <a:sym typeface="Arial"/>
              </a:rPr>
              <a:t>Default options and choices</a:t>
            </a:r>
          </a:p>
          <a:p>
            <a:pPr marL="257166" indent="-257166">
              <a:buClr>
                <a:srgbClr val="000000"/>
              </a:buClr>
              <a:buFont typeface="+mj-lt"/>
              <a:buAutoNum type="arabicPeriod" startAt="39"/>
              <a:defRPr/>
            </a:pPr>
            <a:r>
              <a:rPr lang="en-US" sz="1050" b="1" kern="0" dirty="0">
                <a:solidFill>
                  <a:srgbClr val="5B9BD5">
                    <a:lumMod val="50000"/>
                  </a:srgbClr>
                </a:solidFill>
                <a:cs typeface="Calibri" panose="020F0502020204030204" pitchFamily="34" charset="0"/>
                <a:sym typeface="Arial"/>
              </a:rPr>
              <a:t>↓</a:t>
            </a:r>
            <a:r>
              <a:rPr lang="en-US" sz="1050" b="1" kern="0" dirty="0">
                <a:solidFill>
                  <a:srgbClr val="C00000"/>
                </a:solidFill>
                <a:cs typeface="Calibri" panose="020F0502020204030204" pitchFamily="34" charset="0"/>
                <a:sym typeface="Arial"/>
              </a:rPr>
              <a:t>↑</a:t>
            </a:r>
            <a:r>
              <a:rPr lang="en-US" sz="1050" b="1" kern="0" dirty="0">
                <a:solidFill>
                  <a:srgbClr val="000000"/>
                </a:solidFill>
                <a:cs typeface="Calibri" panose="020F0502020204030204" pitchFamily="34" charset="0"/>
                <a:sym typeface="Arial"/>
              </a:rPr>
              <a:t> </a:t>
            </a:r>
            <a:r>
              <a:rPr lang="en-US" sz="1050" kern="0" dirty="0">
                <a:solidFill>
                  <a:srgbClr val="000000"/>
                </a:solidFill>
                <a:cs typeface="Calibri" panose="020F0502020204030204" pitchFamily="34" charset="0"/>
                <a:sym typeface="Arial"/>
              </a:rPr>
              <a:t>Decision-making biases</a:t>
            </a:r>
          </a:p>
          <a:p>
            <a:pPr marL="257166" indent="-257166">
              <a:buClr>
                <a:srgbClr val="000000"/>
              </a:buClr>
              <a:buFont typeface="+mj-lt"/>
              <a:buAutoNum type="arabicPeriod" startAt="39"/>
              <a:defRPr/>
            </a:pPr>
            <a:r>
              <a:rPr lang="en-US" sz="1050" b="1" kern="0" dirty="0">
                <a:solidFill>
                  <a:srgbClr val="5B9BD5">
                    <a:lumMod val="50000"/>
                  </a:srgbClr>
                </a:solidFill>
                <a:cs typeface="Calibri" panose="020F0502020204030204" pitchFamily="34" charset="0"/>
                <a:sym typeface="Arial"/>
              </a:rPr>
              <a:t>↓</a:t>
            </a:r>
            <a:r>
              <a:rPr lang="en-US" sz="1050" b="1" kern="0" dirty="0">
                <a:solidFill>
                  <a:srgbClr val="C00000"/>
                </a:solidFill>
                <a:cs typeface="Calibri" panose="020F0502020204030204" pitchFamily="34" charset="0"/>
                <a:sym typeface="Arial"/>
              </a:rPr>
              <a:t>↑</a:t>
            </a:r>
            <a:r>
              <a:rPr lang="en-US" sz="1050" b="1" kern="0" dirty="0">
                <a:solidFill>
                  <a:srgbClr val="000000"/>
                </a:solidFill>
                <a:cs typeface="Calibri" panose="020F0502020204030204" pitchFamily="34" charset="0"/>
                <a:sym typeface="Arial"/>
              </a:rPr>
              <a:t> </a:t>
            </a:r>
            <a:r>
              <a:rPr lang="en-US" sz="1050" kern="0" dirty="0">
                <a:solidFill>
                  <a:srgbClr val="000000"/>
                </a:solidFill>
                <a:cs typeface="Calibri" panose="020F0502020204030204" pitchFamily="34" charset="0"/>
                <a:sym typeface="Arial"/>
              </a:rPr>
              <a:t>Family relationships and social pressures</a:t>
            </a:r>
          </a:p>
        </p:txBody>
      </p:sp>
      <p:graphicFrame>
        <p:nvGraphicFramePr>
          <p:cNvPr id="8" name="Diagram 7">
            <a:extLst>
              <a:ext uri="{FF2B5EF4-FFF2-40B4-BE49-F238E27FC236}">
                <a16:creationId xmlns:a16="http://schemas.microsoft.com/office/drawing/2014/main" id="{EB7DC175-3C94-46AB-A4C7-5F02DCC4E8D7}"/>
              </a:ext>
            </a:extLst>
          </p:cNvPr>
          <p:cNvGraphicFramePr/>
          <p:nvPr/>
        </p:nvGraphicFramePr>
        <p:xfrm>
          <a:off x="0" y="1781713"/>
          <a:ext cx="9144000" cy="79003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0" name="Arrow: Down 9">
            <a:extLst>
              <a:ext uri="{FF2B5EF4-FFF2-40B4-BE49-F238E27FC236}">
                <a16:creationId xmlns:a16="http://schemas.microsoft.com/office/drawing/2014/main" id="{9CC185A2-45E7-49FE-988E-2B4461D57EBF}"/>
              </a:ext>
            </a:extLst>
          </p:cNvPr>
          <p:cNvSpPr/>
          <p:nvPr/>
        </p:nvSpPr>
        <p:spPr>
          <a:xfrm>
            <a:off x="628651" y="2571750"/>
            <a:ext cx="232172" cy="248841"/>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Clr>
                <a:srgbClr val="000000"/>
              </a:buClr>
              <a:defRPr/>
            </a:pPr>
            <a:endParaRPr lang="en-US" sz="1050" kern="0">
              <a:solidFill>
                <a:srgbClr val="FFFFFF"/>
              </a:solidFill>
              <a:latin typeface="Arial"/>
              <a:sym typeface="Arial"/>
            </a:endParaRPr>
          </a:p>
        </p:txBody>
      </p:sp>
      <p:sp>
        <p:nvSpPr>
          <p:cNvPr id="23" name="Arrow: Down 22">
            <a:extLst>
              <a:ext uri="{FF2B5EF4-FFF2-40B4-BE49-F238E27FC236}">
                <a16:creationId xmlns:a16="http://schemas.microsoft.com/office/drawing/2014/main" id="{1C580518-EB74-465E-9698-BB65EA4158FC}"/>
              </a:ext>
            </a:extLst>
          </p:cNvPr>
          <p:cNvSpPr/>
          <p:nvPr/>
        </p:nvSpPr>
        <p:spPr>
          <a:xfrm>
            <a:off x="1962151" y="2613424"/>
            <a:ext cx="232172" cy="248841"/>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Clr>
                <a:srgbClr val="000000"/>
              </a:buClr>
              <a:defRPr/>
            </a:pPr>
            <a:endParaRPr lang="en-US" sz="1050" kern="0">
              <a:solidFill>
                <a:srgbClr val="FFFFFF"/>
              </a:solidFill>
              <a:latin typeface="Arial"/>
              <a:sym typeface="Arial"/>
            </a:endParaRPr>
          </a:p>
        </p:txBody>
      </p:sp>
      <p:sp>
        <p:nvSpPr>
          <p:cNvPr id="24" name="Arrow: Down 23">
            <a:extLst>
              <a:ext uri="{FF2B5EF4-FFF2-40B4-BE49-F238E27FC236}">
                <a16:creationId xmlns:a16="http://schemas.microsoft.com/office/drawing/2014/main" id="{28B0DA42-91BE-4D61-99BC-EBD282736F29}"/>
              </a:ext>
            </a:extLst>
          </p:cNvPr>
          <p:cNvSpPr/>
          <p:nvPr/>
        </p:nvSpPr>
        <p:spPr>
          <a:xfrm>
            <a:off x="3458768" y="2613424"/>
            <a:ext cx="232171" cy="248841"/>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Clr>
                <a:srgbClr val="000000"/>
              </a:buClr>
              <a:defRPr/>
            </a:pPr>
            <a:endParaRPr lang="en-US" sz="1050" kern="0">
              <a:solidFill>
                <a:srgbClr val="FFFFFF"/>
              </a:solidFill>
              <a:latin typeface="Arial"/>
              <a:sym typeface="Arial"/>
            </a:endParaRPr>
          </a:p>
        </p:txBody>
      </p:sp>
      <p:sp>
        <p:nvSpPr>
          <p:cNvPr id="25" name="Arrow: Down 24">
            <a:extLst>
              <a:ext uri="{FF2B5EF4-FFF2-40B4-BE49-F238E27FC236}">
                <a16:creationId xmlns:a16="http://schemas.microsoft.com/office/drawing/2014/main" id="{8E5F0AB5-6DC2-41F3-8875-90DBBBE42D7C}"/>
              </a:ext>
            </a:extLst>
          </p:cNvPr>
          <p:cNvSpPr/>
          <p:nvPr/>
        </p:nvSpPr>
        <p:spPr>
          <a:xfrm>
            <a:off x="5074444" y="2528887"/>
            <a:ext cx="232172" cy="248841"/>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Clr>
                <a:srgbClr val="000000"/>
              </a:buClr>
              <a:defRPr/>
            </a:pPr>
            <a:endParaRPr lang="en-US" sz="1050" kern="0">
              <a:solidFill>
                <a:srgbClr val="FFFFFF"/>
              </a:solidFill>
              <a:latin typeface="Arial"/>
              <a:sym typeface="Arial"/>
            </a:endParaRPr>
          </a:p>
        </p:txBody>
      </p:sp>
      <p:sp>
        <p:nvSpPr>
          <p:cNvPr id="26" name="Arrow: Down 25">
            <a:extLst>
              <a:ext uri="{FF2B5EF4-FFF2-40B4-BE49-F238E27FC236}">
                <a16:creationId xmlns:a16="http://schemas.microsoft.com/office/drawing/2014/main" id="{009EDDAF-DF84-4D67-9F12-B7DEA09330A0}"/>
              </a:ext>
            </a:extLst>
          </p:cNvPr>
          <p:cNvSpPr/>
          <p:nvPr/>
        </p:nvSpPr>
        <p:spPr>
          <a:xfrm>
            <a:off x="6716318" y="2611043"/>
            <a:ext cx="232171" cy="248841"/>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Clr>
                <a:srgbClr val="000000"/>
              </a:buClr>
              <a:defRPr/>
            </a:pPr>
            <a:endParaRPr lang="en-US" sz="1050" kern="0">
              <a:solidFill>
                <a:srgbClr val="FFFFFF"/>
              </a:solidFill>
              <a:latin typeface="Arial"/>
              <a:sym typeface="Arial"/>
            </a:endParaRPr>
          </a:p>
        </p:txBody>
      </p:sp>
      <p:sp>
        <p:nvSpPr>
          <p:cNvPr id="27" name="Arrow: Down 26">
            <a:extLst>
              <a:ext uri="{FF2B5EF4-FFF2-40B4-BE49-F238E27FC236}">
                <a16:creationId xmlns:a16="http://schemas.microsoft.com/office/drawing/2014/main" id="{423BD033-3174-4C37-93D1-FFBF52939E28}"/>
              </a:ext>
            </a:extLst>
          </p:cNvPr>
          <p:cNvSpPr/>
          <p:nvPr/>
        </p:nvSpPr>
        <p:spPr>
          <a:xfrm>
            <a:off x="8126017" y="2611041"/>
            <a:ext cx="232171" cy="248841"/>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Clr>
                <a:srgbClr val="000000"/>
              </a:buClr>
              <a:defRPr/>
            </a:pPr>
            <a:endParaRPr lang="en-US" sz="1050" kern="0">
              <a:solidFill>
                <a:srgbClr val="FFFFFF"/>
              </a:solidFill>
              <a:latin typeface="Arial"/>
              <a:sym typeface="Arial"/>
            </a:endParaRPr>
          </a:p>
        </p:txBody>
      </p:sp>
    </p:spTree>
    <p:extLst>
      <p:ext uri="{BB962C8B-B14F-4D97-AF65-F5344CB8AC3E}">
        <p14:creationId xmlns:p14="http://schemas.microsoft.com/office/powerpoint/2010/main" val="9013895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normAutofit/>
          </a:bodyPr>
          <a:lstStyle/>
          <a:p>
            <a:r>
              <a:rPr lang="en-US" sz="2700" b="1" i="1" dirty="0"/>
              <a:t>“The highest form of wisdom is kindness.” </a:t>
            </a:r>
            <a:br>
              <a:rPr lang="en-US" sz="2700" b="1" i="1" dirty="0"/>
            </a:br>
            <a:r>
              <a:rPr lang="en-US" sz="2700" b="1" i="1" dirty="0"/>
              <a:t>The Talmud</a:t>
            </a:r>
            <a:endParaRPr lang="en-US" sz="2700" dirty="0"/>
          </a:p>
        </p:txBody>
      </p:sp>
      <p:pic>
        <p:nvPicPr>
          <p:cNvPr id="3" name="Picture 2"/>
          <p:cNvPicPr>
            <a:picLocks noChangeAspect="1"/>
          </p:cNvPicPr>
          <p:nvPr/>
        </p:nvPicPr>
        <p:blipFill>
          <a:blip r:embed="rId3"/>
          <a:stretch>
            <a:fillRect/>
          </a:stretch>
        </p:blipFill>
        <p:spPr>
          <a:xfrm>
            <a:off x="838200" y="1371600"/>
            <a:ext cx="7523328" cy="4800600"/>
          </a:xfrm>
          <a:prstGeom prst="rect">
            <a:avLst/>
          </a:prstGeom>
        </p:spPr>
      </p:pic>
    </p:spTree>
    <p:custDataLst>
      <p:tags r:id="rId1"/>
    </p:custDataLst>
    <p:extLst>
      <p:ext uri="{BB962C8B-B14F-4D97-AF65-F5344CB8AC3E}">
        <p14:creationId xmlns:p14="http://schemas.microsoft.com/office/powerpoint/2010/main" val="1310183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Poll Question 2 </a:t>
            </a:r>
          </a:p>
        </p:txBody>
      </p:sp>
      <p:sp>
        <p:nvSpPr>
          <p:cNvPr id="6" name="Content Placeholder 5"/>
          <p:cNvSpPr>
            <a:spLocks noGrp="1"/>
          </p:cNvSpPr>
          <p:nvPr>
            <p:ph sz="quarter" idx="1"/>
          </p:nvPr>
        </p:nvSpPr>
        <p:spPr/>
        <p:txBody>
          <a:bodyPr/>
          <a:lstStyle/>
          <a:p>
            <a:r>
              <a:rPr lang="en-US" sz="3600" dirty="0"/>
              <a:t>Which of the following level is considered diabetes range?</a:t>
            </a:r>
          </a:p>
          <a:p>
            <a:pPr marL="205735" lvl="1" indent="0">
              <a:buNone/>
            </a:pPr>
            <a:r>
              <a:rPr lang="en-US" dirty="0"/>
              <a:t>a. </a:t>
            </a:r>
            <a:r>
              <a:rPr lang="en-US" sz="4000" dirty="0"/>
              <a:t> Random BG of 211</a:t>
            </a:r>
          </a:p>
          <a:p>
            <a:pPr marL="205735" lvl="1" indent="0">
              <a:buNone/>
            </a:pPr>
            <a:r>
              <a:rPr lang="en-US" sz="4000" dirty="0"/>
              <a:t>b.  A1c of 5.9 %</a:t>
            </a:r>
          </a:p>
          <a:p>
            <a:pPr marL="205735" lvl="1" indent="0">
              <a:buNone/>
            </a:pPr>
            <a:r>
              <a:rPr lang="en-US" sz="4000" dirty="0"/>
              <a:t>c. After meal BG of 197</a:t>
            </a:r>
          </a:p>
          <a:p>
            <a:pPr marL="205735" lvl="1" indent="0">
              <a:buNone/>
            </a:pPr>
            <a:r>
              <a:rPr lang="en-US" sz="4000" dirty="0"/>
              <a:t>d.  Fasting BG 119</a:t>
            </a:r>
          </a:p>
          <a:p>
            <a:pPr marL="205735" lvl="1" indent="0">
              <a:buNone/>
            </a:pPr>
            <a:endParaRPr lang="en-US" sz="2400" dirty="0"/>
          </a:p>
          <a:p>
            <a:pPr lvl="1"/>
            <a:endParaRPr lang="en-US" sz="2400" dirty="0"/>
          </a:p>
        </p:txBody>
      </p:sp>
      <p:pic>
        <p:nvPicPr>
          <p:cNvPr id="7" name="Picture 6"/>
          <p:cNvPicPr>
            <a:picLocks noChangeAspect="1"/>
          </p:cNvPicPr>
          <p:nvPr/>
        </p:nvPicPr>
        <p:blipFill>
          <a:blip r:embed="rId3"/>
          <a:stretch>
            <a:fillRect/>
          </a:stretch>
        </p:blipFill>
        <p:spPr>
          <a:xfrm>
            <a:off x="6195939" y="3165371"/>
            <a:ext cx="1371600" cy="1363081"/>
          </a:xfrm>
          <a:prstGeom prst="rect">
            <a:avLst/>
          </a:prstGeom>
        </p:spPr>
      </p:pic>
      <p:sp>
        <p:nvSpPr>
          <p:cNvPr id="2" name="Oval 1">
            <a:extLst>
              <a:ext uri="{FF2B5EF4-FFF2-40B4-BE49-F238E27FC236}">
                <a16:creationId xmlns:a16="http://schemas.microsoft.com/office/drawing/2014/main" id="{E30104A2-8DF2-E1C2-3294-6A25DA86E0DD}"/>
              </a:ext>
            </a:extLst>
          </p:cNvPr>
          <p:cNvSpPr/>
          <p:nvPr/>
        </p:nvSpPr>
        <p:spPr>
          <a:xfrm>
            <a:off x="685800" y="2278476"/>
            <a:ext cx="4947089" cy="875111"/>
          </a:xfrm>
          <a:prstGeom prst="ellipse">
            <a:avLst/>
          </a:prstGeom>
          <a:noFill/>
          <a:ln w="38100">
            <a:solidFill>
              <a:srgbClr val="7030A0"/>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30466957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6" name="Text Box 4">
            <a:extLst>
              <a:ext uri="{FF2B5EF4-FFF2-40B4-BE49-F238E27FC236}">
                <a16:creationId xmlns:a16="http://schemas.microsoft.com/office/drawing/2014/main" id="{13114F9B-0F04-406B-99C9-BA89D7576191}"/>
              </a:ext>
            </a:extLst>
          </p:cNvPr>
          <p:cNvSpPr txBox="1">
            <a:spLocks noChangeArrowheads="1"/>
          </p:cNvSpPr>
          <p:nvPr/>
        </p:nvSpPr>
        <p:spPr bwMode="auto">
          <a:xfrm>
            <a:off x="1722241" y="5972041"/>
            <a:ext cx="3918240" cy="23184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tabLst>
                <a:tab pos="723900" algn="l"/>
                <a:tab pos="1447800" algn="l"/>
                <a:tab pos="2171700" algn="l"/>
                <a:tab pos="2895600" algn="l"/>
                <a:tab pos="3619500" algn="l"/>
              </a:tabLst>
              <a:defRPr sz="2400">
                <a:solidFill>
                  <a:srgbClr val="000000"/>
                </a:solidFill>
                <a:latin typeface="Times New Roman" panose="02020603050405020304" pitchFamily="18" charset="0"/>
                <a:cs typeface="msgothic" charset="0"/>
              </a:defRPr>
            </a:lvl1pPr>
            <a:lvl2pPr>
              <a:tabLst>
                <a:tab pos="723900" algn="l"/>
                <a:tab pos="1447800" algn="l"/>
                <a:tab pos="2171700" algn="l"/>
                <a:tab pos="2895600" algn="l"/>
                <a:tab pos="3619500" algn="l"/>
              </a:tabLst>
              <a:defRPr sz="2400">
                <a:solidFill>
                  <a:srgbClr val="000000"/>
                </a:solidFill>
                <a:latin typeface="Times New Roman" panose="02020603050405020304" pitchFamily="18" charset="0"/>
                <a:cs typeface="msgothic" charset="0"/>
              </a:defRPr>
            </a:lvl2pPr>
            <a:lvl3pPr>
              <a:tabLst>
                <a:tab pos="723900" algn="l"/>
                <a:tab pos="1447800" algn="l"/>
                <a:tab pos="2171700" algn="l"/>
                <a:tab pos="2895600" algn="l"/>
                <a:tab pos="3619500" algn="l"/>
              </a:tabLst>
              <a:defRPr sz="2400">
                <a:solidFill>
                  <a:srgbClr val="000000"/>
                </a:solidFill>
                <a:latin typeface="Times New Roman" panose="02020603050405020304" pitchFamily="18" charset="0"/>
                <a:cs typeface="msgothic" charset="0"/>
              </a:defRPr>
            </a:lvl3pPr>
            <a:lvl4pPr>
              <a:tabLst>
                <a:tab pos="723900" algn="l"/>
                <a:tab pos="1447800" algn="l"/>
                <a:tab pos="2171700" algn="l"/>
                <a:tab pos="2895600" algn="l"/>
                <a:tab pos="3619500" algn="l"/>
              </a:tabLst>
              <a:defRPr sz="2400">
                <a:solidFill>
                  <a:srgbClr val="000000"/>
                </a:solidFill>
                <a:latin typeface="Times New Roman" panose="02020603050405020304" pitchFamily="18" charset="0"/>
                <a:cs typeface="msgothic" charset="0"/>
              </a:defRPr>
            </a:lvl4pPr>
            <a:lvl5pPr>
              <a:tabLst>
                <a:tab pos="723900" algn="l"/>
                <a:tab pos="1447800" algn="l"/>
                <a:tab pos="2171700" algn="l"/>
                <a:tab pos="2895600" algn="l"/>
                <a:tab pos="3619500" algn="l"/>
              </a:tabLst>
              <a:defRPr sz="2400">
                <a:solidFill>
                  <a:srgbClr val="000000"/>
                </a:solidFill>
                <a:latin typeface="Times New Roman" panose="02020603050405020304" pitchFamily="18" charset="0"/>
                <a:cs typeface="msgothic" charset="0"/>
              </a:defRPr>
            </a:lvl5pPr>
            <a:lvl6pPr marL="15367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Lst>
              <a:defRPr sz="2400">
                <a:solidFill>
                  <a:srgbClr val="000000"/>
                </a:solidFill>
                <a:latin typeface="Times New Roman" panose="02020603050405020304" pitchFamily="18" charset="0"/>
                <a:cs typeface="msgothic" charset="0"/>
              </a:defRPr>
            </a:lvl6pPr>
            <a:lvl7pPr marL="19939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Lst>
              <a:defRPr sz="2400">
                <a:solidFill>
                  <a:srgbClr val="000000"/>
                </a:solidFill>
                <a:latin typeface="Times New Roman" panose="02020603050405020304" pitchFamily="18" charset="0"/>
                <a:cs typeface="msgothic" charset="0"/>
              </a:defRPr>
            </a:lvl7pPr>
            <a:lvl8pPr marL="24511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Lst>
              <a:defRPr sz="2400">
                <a:solidFill>
                  <a:srgbClr val="000000"/>
                </a:solidFill>
                <a:latin typeface="Times New Roman" panose="02020603050405020304" pitchFamily="18" charset="0"/>
                <a:cs typeface="msgothic" charset="0"/>
              </a:defRPr>
            </a:lvl8pPr>
            <a:lvl9pPr marL="29083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Lst>
              <a:defRPr sz="2400">
                <a:solidFill>
                  <a:srgbClr val="000000"/>
                </a:solidFill>
                <a:latin typeface="Times New Roman" panose="02020603050405020304" pitchFamily="18" charset="0"/>
                <a:cs typeface="msgothic" charset="0"/>
              </a:defRPr>
            </a:lvl9pPr>
          </a:lstStyle>
          <a:p>
            <a:pPr marL="0" marR="0" lvl="0" indent="0" algn="l" defTabSz="914400" rtl="0" eaLnBrk="1" fontAlgn="auto" latinLnBrk="0" hangingPunct="1">
              <a:lnSpc>
                <a:spcPct val="100000"/>
              </a:lnSpc>
              <a:spcBef>
                <a:spcPts val="0"/>
              </a:spcBef>
              <a:spcAft>
                <a:spcPts val="0"/>
              </a:spcAft>
              <a:buClrTx/>
              <a:buSzTx/>
              <a:buFontTx/>
              <a:buNone/>
              <a:tabLst>
                <a:tab pos="723900" algn="l"/>
                <a:tab pos="1447800" algn="l"/>
                <a:tab pos="2171700" algn="l"/>
                <a:tab pos="2895600" algn="l"/>
                <a:tab pos="3619500" algn="l"/>
              </a:tabLst>
              <a:defRPr/>
            </a:pPr>
            <a:r>
              <a:rPr kumimoji="0" lang="en-GB" altLang="en-US" sz="1089" b="1" i="0" u="none" strike="noStrike" kern="1200" cap="none" spc="0" normalizeH="0" baseline="0" noProof="0" dirty="0">
                <a:ln>
                  <a:noFill/>
                </a:ln>
                <a:solidFill>
                  <a:srgbClr val="000000"/>
                </a:solidFill>
                <a:effectLst/>
                <a:uLnTx/>
                <a:uFillTx/>
                <a:latin typeface="Arial" panose="020B0604020202020204" pitchFamily="34" charset="0"/>
                <a:ea typeface="+mn-ea"/>
              </a:rPr>
              <a:t>American Diabetes Association </a:t>
            </a:r>
            <a:r>
              <a:rPr kumimoji="0" lang="en-GB" altLang="en-US" sz="1089" b="1" i="0" u="none" strike="noStrike" kern="1200" cap="none" spc="0" normalizeH="0" baseline="0" noProof="0" dirty="0" err="1">
                <a:ln>
                  <a:noFill/>
                </a:ln>
                <a:solidFill>
                  <a:srgbClr val="000000"/>
                </a:solidFill>
                <a:effectLst/>
                <a:uLnTx/>
                <a:uFillTx/>
                <a:latin typeface="Arial" panose="020B0604020202020204" pitchFamily="34" charset="0"/>
                <a:ea typeface="+mn-ea"/>
              </a:rPr>
              <a:t>Dia</a:t>
            </a:r>
            <a:r>
              <a:rPr kumimoji="0" lang="en-GB" altLang="en-US" sz="1089" b="1" i="0" u="none" strike="noStrike" kern="1200" cap="none" spc="0" normalizeH="0" baseline="0" noProof="0" dirty="0">
                <a:ln>
                  <a:noFill/>
                </a:ln>
                <a:solidFill>
                  <a:srgbClr val="000000"/>
                </a:solidFill>
                <a:effectLst/>
                <a:uLnTx/>
                <a:uFillTx/>
                <a:latin typeface="Arial" panose="020B0604020202020204" pitchFamily="34" charset="0"/>
                <a:ea typeface="+mn-ea"/>
              </a:rPr>
              <a:t> Care 2022 6.2 45- S89</a:t>
            </a:r>
          </a:p>
        </p:txBody>
      </p:sp>
      <p:pic>
        <p:nvPicPr>
          <p:cNvPr id="8" name="Picture 7">
            <a:extLst>
              <a:ext uri="{FF2B5EF4-FFF2-40B4-BE49-F238E27FC236}">
                <a16:creationId xmlns:a16="http://schemas.microsoft.com/office/drawing/2014/main" id="{12CB9334-15AC-F51D-789E-03D18D9DA6CB}"/>
              </a:ext>
            </a:extLst>
          </p:cNvPr>
          <p:cNvPicPr>
            <a:picLocks noChangeAspect="1"/>
          </p:cNvPicPr>
          <p:nvPr/>
        </p:nvPicPr>
        <p:blipFill>
          <a:blip r:embed="rId3"/>
          <a:stretch>
            <a:fillRect/>
          </a:stretch>
        </p:blipFill>
        <p:spPr>
          <a:xfrm rot="16200000">
            <a:off x="6171109" y="3293809"/>
            <a:ext cx="4877481" cy="466790"/>
          </a:xfrm>
          <a:prstGeom prst="rect">
            <a:avLst/>
          </a:prstGeom>
        </p:spPr>
      </p:pic>
      <p:sp>
        <p:nvSpPr>
          <p:cNvPr id="4" name="TextBox 3">
            <a:extLst>
              <a:ext uri="{FF2B5EF4-FFF2-40B4-BE49-F238E27FC236}">
                <a16:creationId xmlns:a16="http://schemas.microsoft.com/office/drawing/2014/main" id="{91C27B19-FC75-F11C-4982-C275B5336215}"/>
              </a:ext>
            </a:extLst>
          </p:cNvPr>
          <p:cNvSpPr txBox="1"/>
          <p:nvPr/>
        </p:nvSpPr>
        <p:spPr>
          <a:xfrm>
            <a:off x="2286000" y="2870768"/>
            <a:ext cx="4572000"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Gill Sans MT"/>
                <a:ea typeface="+mn-ea"/>
                <a:cs typeface="+mn-cs"/>
              </a:rPr>
              <a:t>(</a:t>
            </a:r>
          </a:p>
        </p:txBody>
      </p:sp>
      <p:pic>
        <p:nvPicPr>
          <p:cNvPr id="8196" name="Picture 4" descr="Individualized A1C goals for nonpregnant adults. Select the glycemic goal based on individual health and function as described at the top of the figure. Consider modifying to a more or less stringent goal according to the factors listed in the table. Older adults are classified as healthy (few coexisting chronic illnesses, intact cognitive and functional status), as having complex/intermediate health (multiple coexisting chronic illnesses, two or more instrumental impairments to activities of daily living, or mild to moderate cognitive impairment), or as having very complex/poor health (long-term care or end-stage chronic illnesses, moderate to severe cognitive impairment, or two or more impairments to activities of daily living). Select glycemic goals that avoid symptomatic hypoglycemia and hyperglycemia in all individuals. Consider individuals’ resources and support systems to safely achieve glycemic goals. Incorporate the preferences and goals of people with diabetes through shared decision-making.">
            <a:extLst>
              <a:ext uri="{FF2B5EF4-FFF2-40B4-BE49-F238E27FC236}">
                <a16:creationId xmlns:a16="http://schemas.microsoft.com/office/drawing/2014/main" id="{E891162A-240C-447B-9DE0-D90A8EDFE823}"/>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0377" y="214027"/>
            <a:ext cx="8843245" cy="613500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45AF1977-B8B3-92D4-6253-7F6E6B16DFCC}"/>
              </a:ext>
            </a:extLst>
          </p:cNvPr>
          <p:cNvPicPr>
            <a:picLocks noChangeAspect="1"/>
          </p:cNvPicPr>
          <p:nvPr/>
        </p:nvPicPr>
        <p:blipFill>
          <a:blip r:embed="rId5"/>
          <a:stretch>
            <a:fillRect/>
          </a:stretch>
        </p:blipFill>
        <p:spPr>
          <a:xfrm>
            <a:off x="4513850" y="6434302"/>
            <a:ext cx="4329395" cy="412030"/>
          </a:xfrm>
          <a:prstGeom prst="rect">
            <a:avLst/>
          </a:prstGeom>
        </p:spPr>
      </p:pic>
      <p:sp>
        <p:nvSpPr>
          <p:cNvPr id="9" name="TextBox 8">
            <a:extLst>
              <a:ext uri="{FF2B5EF4-FFF2-40B4-BE49-F238E27FC236}">
                <a16:creationId xmlns:a16="http://schemas.microsoft.com/office/drawing/2014/main" id="{596E597F-09E2-E35B-48F9-F75A0CB0D445}"/>
              </a:ext>
            </a:extLst>
          </p:cNvPr>
          <p:cNvSpPr txBox="1"/>
          <p:nvPr/>
        </p:nvSpPr>
        <p:spPr>
          <a:xfrm>
            <a:off x="990600" y="6477000"/>
            <a:ext cx="16764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Gill Sans MT"/>
                <a:ea typeface="+mn-ea"/>
                <a:cs typeface="+mn-cs"/>
              </a:rPr>
              <a:t>Table 6.2</a:t>
            </a:r>
          </a:p>
        </p:txBody>
      </p:sp>
    </p:spTree>
    <p:extLst>
      <p:ext uri="{BB962C8B-B14F-4D97-AF65-F5344CB8AC3E}">
        <p14:creationId xmlns:p14="http://schemas.microsoft.com/office/powerpoint/2010/main" val="303775874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15144D-ACAD-F88C-F2AD-9296F27DF43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9EF859F-AE60-03E3-16B3-0590E91AB0FA}"/>
              </a:ext>
            </a:extLst>
          </p:cNvPr>
          <p:cNvSpPr>
            <a:spLocks noGrp="1"/>
          </p:cNvSpPr>
          <p:nvPr>
            <p:ph type="title"/>
          </p:nvPr>
        </p:nvSpPr>
        <p:spPr/>
        <p:txBody>
          <a:bodyPr/>
          <a:lstStyle/>
          <a:p>
            <a:r>
              <a:rPr lang="en-US" dirty="0"/>
              <a:t>Cardiac and Renal Disease</a:t>
            </a:r>
          </a:p>
        </p:txBody>
      </p:sp>
      <p:sp>
        <p:nvSpPr>
          <p:cNvPr id="3" name="Content Placeholder 2">
            <a:extLst>
              <a:ext uri="{FF2B5EF4-FFF2-40B4-BE49-F238E27FC236}">
                <a16:creationId xmlns:a16="http://schemas.microsoft.com/office/drawing/2014/main" id="{0E5687E3-8C80-17AB-AEE2-B57D86FCD0C2}"/>
              </a:ext>
            </a:extLst>
          </p:cNvPr>
          <p:cNvSpPr>
            <a:spLocks noGrp="1"/>
          </p:cNvSpPr>
          <p:nvPr>
            <p:ph sz="quarter" idx="1"/>
          </p:nvPr>
        </p:nvSpPr>
        <p:spPr>
          <a:xfrm>
            <a:off x="401054" y="1160206"/>
            <a:ext cx="6400800" cy="5715000"/>
          </a:xfrm>
        </p:spPr>
        <p:txBody>
          <a:bodyPr>
            <a:normAutofit fontScale="85000" lnSpcReduction="20000"/>
          </a:bodyPr>
          <a:lstStyle/>
          <a:p>
            <a:pPr>
              <a:lnSpc>
                <a:spcPct val="120000"/>
              </a:lnSpc>
            </a:pPr>
            <a:r>
              <a:rPr lang="en-US" b="0" i="0" dirty="0">
                <a:solidFill>
                  <a:srgbClr val="383636"/>
                </a:solidFill>
                <a:effectLst/>
                <a:ea typeface="Calibri" panose="020F0502020204030204" pitchFamily="34" charset="0"/>
                <a:cs typeface="Calibri" panose="020F0502020204030204" pitchFamily="34" charset="0"/>
              </a:rPr>
              <a:t>The combination of 3 comorbidities has been termed </a:t>
            </a:r>
            <a:r>
              <a:rPr lang="en-US" b="0" i="1" dirty="0">
                <a:solidFill>
                  <a:srgbClr val="0070C0"/>
                </a:solidFill>
                <a:effectLst/>
                <a:ea typeface="Calibri" panose="020F0502020204030204" pitchFamily="34" charset="0"/>
                <a:cs typeface="Calibri" panose="020F0502020204030204" pitchFamily="34" charset="0"/>
              </a:rPr>
              <a:t>cardiorenal metabolic disease </a:t>
            </a:r>
            <a:r>
              <a:rPr lang="en-US" b="0" i="0" dirty="0">
                <a:solidFill>
                  <a:srgbClr val="383636"/>
                </a:solidFill>
                <a:effectLst/>
                <a:ea typeface="Calibri" panose="020F0502020204030204" pitchFamily="34" charset="0"/>
                <a:cs typeface="Calibri" panose="020F0502020204030204" pitchFamily="34" charset="0"/>
              </a:rPr>
              <a:t>or </a:t>
            </a:r>
            <a:r>
              <a:rPr lang="en-US" b="0" i="1" dirty="0">
                <a:solidFill>
                  <a:srgbClr val="0070C0"/>
                </a:solidFill>
                <a:effectLst/>
                <a:ea typeface="Calibri" panose="020F0502020204030204" pitchFamily="34" charset="0"/>
                <a:cs typeface="Calibri" panose="020F0502020204030204" pitchFamily="34" charset="0"/>
              </a:rPr>
              <a:t>cardiovascular-kidney-metabolic</a:t>
            </a:r>
            <a:r>
              <a:rPr lang="en-US" b="0" i="0" dirty="0">
                <a:solidFill>
                  <a:srgbClr val="383636"/>
                </a:solidFill>
                <a:effectLst/>
                <a:ea typeface="Calibri" panose="020F0502020204030204" pitchFamily="34" charset="0"/>
                <a:cs typeface="Calibri" panose="020F0502020204030204" pitchFamily="34" charset="0"/>
              </a:rPr>
              <a:t> health</a:t>
            </a:r>
            <a:endParaRPr lang="en-US" dirty="0">
              <a:ea typeface="Calibri" panose="020F0502020204030204" pitchFamily="34" charset="0"/>
              <a:cs typeface="Calibri" panose="020F0502020204030204" pitchFamily="34" charset="0"/>
            </a:endParaRPr>
          </a:p>
          <a:p>
            <a:pPr lvl="1">
              <a:lnSpc>
                <a:spcPct val="120000"/>
              </a:lnSpc>
            </a:pPr>
            <a:r>
              <a:rPr lang="en-US" dirty="0">
                <a:solidFill>
                  <a:srgbClr val="383636"/>
                </a:solidFill>
                <a:ea typeface="Calibri" panose="020F0502020204030204" pitchFamily="34" charset="0"/>
                <a:cs typeface="Calibri" panose="020F0502020204030204" pitchFamily="34" charset="0"/>
              </a:rPr>
              <a:t> </a:t>
            </a:r>
            <a:r>
              <a:rPr lang="en-US" b="0" i="0" dirty="0">
                <a:solidFill>
                  <a:srgbClr val="0070C0"/>
                </a:solidFill>
                <a:effectLst/>
                <a:ea typeface="Calibri" panose="020F0502020204030204" pitchFamily="34" charset="0"/>
                <a:cs typeface="Calibri" panose="020F0502020204030204" pitchFamily="34" charset="0"/>
              </a:rPr>
              <a:t>ASCVD, heart failure, and chronic kidney disease (CKD) </a:t>
            </a:r>
          </a:p>
          <a:p>
            <a:pPr>
              <a:lnSpc>
                <a:spcPct val="120000"/>
              </a:lnSpc>
            </a:pPr>
            <a:r>
              <a:rPr lang="en-US" sz="2800" dirty="0">
                <a:solidFill>
                  <a:srgbClr val="383636"/>
                </a:solidFill>
                <a:ea typeface="Calibri" panose="020F0502020204030204" pitchFamily="34" charset="0"/>
                <a:cs typeface="Calibri" panose="020F0502020204030204" pitchFamily="34" charset="0"/>
              </a:rPr>
              <a:t>Recognized </a:t>
            </a:r>
            <a:r>
              <a:rPr lang="en-US" sz="2800" b="0" i="0" dirty="0">
                <a:solidFill>
                  <a:srgbClr val="383636"/>
                </a:solidFill>
                <a:effectLst/>
                <a:ea typeface="Calibri" panose="020F0502020204030204" pitchFamily="34" charset="0"/>
                <a:cs typeface="Calibri" panose="020F0502020204030204" pitchFamily="34" charset="0"/>
              </a:rPr>
              <a:t>interrelationship of cardiometabolic risk factors leading to cardiovascular disease and adverse kidney outcomes in people with diabetes.</a:t>
            </a:r>
          </a:p>
          <a:p>
            <a:pPr lvl="1">
              <a:lnSpc>
                <a:spcPct val="120000"/>
              </a:lnSpc>
            </a:pPr>
            <a:r>
              <a:rPr lang="en-US" b="0" i="0" dirty="0">
                <a:solidFill>
                  <a:srgbClr val="383636"/>
                </a:solidFill>
                <a:effectLst/>
                <a:ea typeface="Calibri" panose="020F0502020204030204" pitchFamily="34" charset="0"/>
                <a:cs typeface="Calibri" panose="020F0502020204030204" pitchFamily="34" charset="0"/>
              </a:rPr>
              <a:t>3 comorbidities frequently associated with metabolic risk factors &amp; extra weight  </a:t>
            </a:r>
          </a:p>
          <a:p>
            <a:pPr lvl="1">
              <a:lnSpc>
                <a:spcPct val="120000"/>
              </a:lnSpc>
            </a:pPr>
            <a:r>
              <a:rPr lang="en-US" b="0" i="0" dirty="0">
                <a:solidFill>
                  <a:srgbClr val="383636"/>
                </a:solidFill>
                <a:effectLst/>
                <a:ea typeface="Calibri" panose="020F0502020204030204" pitchFamily="34" charset="0"/>
                <a:cs typeface="Calibri" panose="020F0502020204030204" pitchFamily="34" charset="0"/>
              </a:rPr>
              <a:t>Incidence of all three conditions rises with </a:t>
            </a:r>
            <a:r>
              <a:rPr lang="en-US" b="0" i="1" dirty="0">
                <a:solidFill>
                  <a:srgbClr val="383636"/>
                </a:solidFill>
                <a:effectLst/>
                <a:ea typeface="Calibri" panose="020F0502020204030204" pitchFamily="34" charset="0"/>
                <a:cs typeface="Calibri" panose="020F0502020204030204" pitchFamily="34" charset="0"/>
              </a:rPr>
              <a:t>increasing</a:t>
            </a:r>
            <a:r>
              <a:rPr lang="en-US" b="0" i="0" dirty="0">
                <a:solidFill>
                  <a:srgbClr val="383636"/>
                </a:solidFill>
                <a:effectLst/>
                <a:ea typeface="Calibri" panose="020F0502020204030204" pitchFamily="34" charset="0"/>
                <a:cs typeface="Calibri" panose="020F0502020204030204" pitchFamily="34" charset="0"/>
              </a:rPr>
              <a:t> A1C levels.</a:t>
            </a:r>
          </a:p>
        </p:txBody>
      </p:sp>
      <p:pic>
        <p:nvPicPr>
          <p:cNvPr id="4" name="Picture 3">
            <a:extLst>
              <a:ext uri="{FF2B5EF4-FFF2-40B4-BE49-F238E27FC236}">
                <a16:creationId xmlns:a16="http://schemas.microsoft.com/office/drawing/2014/main" id="{A26B34D0-191F-1B14-AA0C-8374F02F8537}"/>
              </a:ext>
            </a:extLst>
          </p:cNvPr>
          <p:cNvPicPr>
            <a:picLocks noChangeAspect="1"/>
          </p:cNvPicPr>
          <p:nvPr/>
        </p:nvPicPr>
        <p:blipFill>
          <a:blip r:embed="rId2"/>
          <a:stretch>
            <a:fillRect/>
          </a:stretch>
        </p:blipFill>
        <p:spPr>
          <a:xfrm>
            <a:off x="4762500" y="6336818"/>
            <a:ext cx="4078708" cy="506506"/>
          </a:xfrm>
          <a:prstGeom prst="rect">
            <a:avLst/>
          </a:prstGeom>
        </p:spPr>
      </p:pic>
      <p:pic>
        <p:nvPicPr>
          <p:cNvPr id="8" name="Picture 7" descr="Doctor finger on chin">
            <a:extLst>
              <a:ext uri="{FF2B5EF4-FFF2-40B4-BE49-F238E27FC236}">
                <a16:creationId xmlns:a16="http://schemas.microsoft.com/office/drawing/2014/main" id="{37895E78-FEAC-FAAB-0F13-52EED05A07A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38920" y="1319908"/>
            <a:ext cx="1111143" cy="5029200"/>
          </a:xfrm>
          <a:prstGeom prst="rect">
            <a:avLst/>
          </a:prstGeom>
        </p:spPr>
      </p:pic>
    </p:spTree>
    <p:extLst>
      <p:ext uri="{BB962C8B-B14F-4D97-AF65-F5344CB8AC3E}">
        <p14:creationId xmlns:p14="http://schemas.microsoft.com/office/powerpoint/2010/main" val="38681085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3A0A05-FE1C-4AE3-A407-F84A90808EE5}"/>
              </a:ext>
            </a:extLst>
          </p:cNvPr>
          <p:cNvSpPr>
            <a:spLocks noGrp="1"/>
          </p:cNvSpPr>
          <p:nvPr>
            <p:ph type="title"/>
          </p:nvPr>
        </p:nvSpPr>
        <p:spPr>
          <a:xfrm>
            <a:off x="457200" y="228600"/>
            <a:ext cx="8229600" cy="914400"/>
          </a:xfrm>
        </p:spPr>
        <p:txBody>
          <a:bodyPr anchor="b">
            <a:normAutofit fontScale="90000"/>
          </a:bodyPr>
          <a:lstStyle/>
          <a:p>
            <a:r>
              <a:rPr lang="en-US" dirty="0"/>
              <a:t>Diabetes Meds Lower </a:t>
            </a:r>
            <a:r>
              <a:rPr lang="en-US" dirty="0" err="1"/>
              <a:t>CardioRenal</a:t>
            </a:r>
            <a:r>
              <a:rPr lang="en-US" dirty="0"/>
              <a:t> Risk  </a:t>
            </a:r>
          </a:p>
        </p:txBody>
      </p:sp>
      <p:sp>
        <p:nvSpPr>
          <p:cNvPr id="3" name="Content Placeholder 2">
            <a:extLst>
              <a:ext uri="{FF2B5EF4-FFF2-40B4-BE49-F238E27FC236}">
                <a16:creationId xmlns:a16="http://schemas.microsoft.com/office/drawing/2014/main" id="{FD263B3F-F65D-4AC8-9B35-9968FF9A38DD}"/>
              </a:ext>
            </a:extLst>
          </p:cNvPr>
          <p:cNvSpPr>
            <a:spLocks noGrp="1"/>
          </p:cNvSpPr>
          <p:nvPr>
            <p:ph sz="quarter" idx="1"/>
          </p:nvPr>
        </p:nvSpPr>
        <p:spPr>
          <a:xfrm>
            <a:off x="457200" y="1219200"/>
            <a:ext cx="4041648" cy="5638800"/>
          </a:xfrm>
        </p:spPr>
        <p:txBody>
          <a:bodyPr>
            <a:normAutofit/>
          </a:bodyPr>
          <a:lstStyle/>
          <a:p>
            <a:pPr>
              <a:lnSpc>
                <a:spcPct val="90000"/>
              </a:lnSpc>
            </a:pPr>
            <a:r>
              <a:rPr lang="en-US" sz="2400" dirty="0"/>
              <a:t>If diabetes plus ASCVD risk factors</a:t>
            </a:r>
          </a:p>
          <a:p>
            <a:pPr lvl="1">
              <a:lnSpc>
                <a:spcPct val="90000"/>
              </a:lnSpc>
            </a:pPr>
            <a:r>
              <a:rPr lang="en-US" sz="2400" dirty="0"/>
              <a:t>SGLT-2s* and GLP-1s* reduce risk of major adverse CV events</a:t>
            </a:r>
          </a:p>
          <a:p>
            <a:pPr lvl="1">
              <a:lnSpc>
                <a:spcPct val="90000"/>
              </a:lnSpc>
            </a:pPr>
            <a:r>
              <a:rPr lang="en-US" sz="2400" dirty="0"/>
              <a:t>Plus ACE or ARB</a:t>
            </a:r>
          </a:p>
          <a:p>
            <a:pPr lvl="1">
              <a:lnSpc>
                <a:spcPct val="90000"/>
              </a:lnSpc>
            </a:pPr>
            <a:r>
              <a:rPr lang="en-US" sz="2400" dirty="0"/>
              <a:t>Post MI, continue beta blockers for 3 years.</a:t>
            </a:r>
          </a:p>
          <a:p>
            <a:pPr>
              <a:lnSpc>
                <a:spcPct val="90000"/>
              </a:lnSpc>
            </a:pPr>
            <a:r>
              <a:rPr lang="en-US" sz="2400" dirty="0"/>
              <a:t>If type 2 diabetes and heart failure</a:t>
            </a:r>
          </a:p>
          <a:p>
            <a:pPr lvl="1">
              <a:lnSpc>
                <a:spcPct val="90000"/>
              </a:lnSpc>
            </a:pPr>
            <a:r>
              <a:rPr lang="en-US" sz="2400" dirty="0"/>
              <a:t>SGLT-2s reduce risk of heart failure and hospitalization.  </a:t>
            </a:r>
          </a:p>
          <a:p>
            <a:pPr lvl="1">
              <a:lnSpc>
                <a:spcPct val="90000"/>
              </a:lnSpc>
            </a:pPr>
            <a:r>
              <a:rPr lang="en-US" sz="2400" dirty="0"/>
              <a:t>Also consider beta blocker</a:t>
            </a:r>
          </a:p>
          <a:p>
            <a:pPr lvl="1">
              <a:lnSpc>
                <a:spcPct val="90000"/>
              </a:lnSpc>
            </a:pPr>
            <a:endParaRPr lang="en-US" sz="2200" dirty="0"/>
          </a:p>
          <a:p>
            <a:pPr>
              <a:lnSpc>
                <a:spcPct val="90000"/>
              </a:lnSpc>
            </a:pPr>
            <a:endParaRPr lang="en-US" sz="2200" dirty="0"/>
          </a:p>
        </p:txBody>
      </p:sp>
      <p:pic>
        <p:nvPicPr>
          <p:cNvPr id="4" name="Content Placeholder 4">
            <a:extLst>
              <a:ext uri="{FF2B5EF4-FFF2-40B4-BE49-F238E27FC236}">
                <a16:creationId xmlns:a16="http://schemas.microsoft.com/office/drawing/2014/main" id="{12CA893C-58C6-5CA7-E220-B0065ADC6620}"/>
              </a:ext>
            </a:extLst>
          </p:cNvPr>
          <p:cNvPicPr>
            <a:picLocks noGrp="1" noChangeAspect="1"/>
          </p:cNvPicPr>
          <p:nvPr>
            <p:ph sz="half" idx="2"/>
          </p:nvPr>
        </p:nvPicPr>
        <p:blipFill>
          <a:blip r:embed="rId2"/>
          <a:stretch>
            <a:fillRect/>
          </a:stretch>
        </p:blipFill>
        <p:spPr>
          <a:xfrm>
            <a:off x="5029200" y="1295400"/>
            <a:ext cx="3506718" cy="4572000"/>
          </a:xfrm>
          <a:prstGeom prst="rect">
            <a:avLst/>
          </a:prstGeom>
        </p:spPr>
      </p:pic>
      <p:pic>
        <p:nvPicPr>
          <p:cNvPr id="6" name="Picture 5">
            <a:extLst>
              <a:ext uri="{FF2B5EF4-FFF2-40B4-BE49-F238E27FC236}">
                <a16:creationId xmlns:a16="http://schemas.microsoft.com/office/drawing/2014/main" id="{12EA88EA-D4AE-AF96-5ED8-F10727B8F9C7}"/>
              </a:ext>
            </a:extLst>
          </p:cNvPr>
          <p:cNvPicPr>
            <a:picLocks noChangeAspect="1"/>
          </p:cNvPicPr>
          <p:nvPr/>
        </p:nvPicPr>
        <p:blipFill>
          <a:blip r:embed="rId3"/>
          <a:stretch>
            <a:fillRect/>
          </a:stretch>
        </p:blipFill>
        <p:spPr>
          <a:xfrm>
            <a:off x="5586261" y="6341682"/>
            <a:ext cx="3431008" cy="426073"/>
          </a:xfrm>
          <a:prstGeom prst="rect">
            <a:avLst/>
          </a:prstGeom>
        </p:spPr>
      </p:pic>
    </p:spTree>
    <p:extLst>
      <p:ext uri="{BB962C8B-B14F-4D97-AF65-F5344CB8AC3E}">
        <p14:creationId xmlns:p14="http://schemas.microsoft.com/office/powerpoint/2010/main" val="30303403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3FE7A0-F333-44AB-BF86-1BD5E22AE79D}"/>
              </a:ext>
            </a:extLst>
          </p:cNvPr>
          <p:cNvSpPr>
            <a:spLocks noGrp="1"/>
          </p:cNvSpPr>
          <p:nvPr>
            <p:ph type="title"/>
          </p:nvPr>
        </p:nvSpPr>
        <p:spPr/>
        <p:txBody>
          <a:bodyPr/>
          <a:lstStyle/>
          <a:p>
            <a:r>
              <a:rPr lang="en-US" dirty="0"/>
              <a:t>Poll Question 12  </a:t>
            </a:r>
          </a:p>
        </p:txBody>
      </p:sp>
      <p:sp>
        <p:nvSpPr>
          <p:cNvPr id="3" name="Content Placeholder 2">
            <a:extLst>
              <a:ext uri="{FF2B5EF4-FFF2-40B4-BE49-F238E27FC236}">
                <a16:creationId xmlns:a16="http://schemas.microsoft.com/office/drawing/2014/main" id="{29111F89-5A8B-4749-8F05-9F0143A437C3}"/>
              </a:ext>
            </a:extLst>
          </p:cNvPr>
          <p:cNvSpPr>
            <a:spLocks noGrp="1"/>
          </p:cNvSpPr>
          <p:nvPr>
            <p:ph sz="quarter" idx="1"/>
          </p:nvPr>
        </p:nvSpPr>
        <p:spPr>
          <a:xfrm>
            <a:off x="457200" y="1219200"/>
            <a:ext cx="5791200" cy="4937760"/>
          </a:xfrm>
        </p:spPr>
        <p:txBody>
          <a:bodyPr/>
          <a:lstStyle/>
          <a:p>
            <a:pPr marL="0" marR="0">
              <a:spcBef>
                <a:spcPts val="0"/>
              </a:spcBef>
              <a:spcAft>
                <a:spcPts val="0"/>
              </a:spcAft>
            </a:pPr>
            <a:r>
              <a:rPr lang="en-US" sz="2400" dirty="0">
                <a:effectLst/>
                <a:latin typeface="Calibri" panose="020F0502020204030204" pitchFamily="34" charset="0"/>
                <a:ea typeface="Calibri" panose="020F0502020204030204" pitchFamily="34" charset="0"/>
              </a:rPr>
              <a:t>Evaluating kidney function is important to determine most beneficial treatment interventions.  Which of the following measurements would indicate that JR has healthy kidney function?</a:t>
            </a:r>
          </a:p>
          <a:p>
            <a:pPr marL="342900" marR="0" lvl="0" indent="-342900">
              <a:spcBef>
                <a:spcPts val="0"/>
              </a:spcBef>
              <a:spcAft>
                <a:spcPts val="0"/>
              </a:spcAft>
              <a:buFont typeface="+mj-lt"/>
              <a:buAutoNum type="alphaUcPeriod"/>
            </a:pPr>
            <a:r>
              <a:rPr lang="en-US" sz="2400" dirty="0">
                <a:effectLst/>
                <a:latin typeface="Calibri" panose="020F0502020204030204" pitchFamily="34" charset="0"/>
                <a:ea typeface="Times New Roman" panose="02020603050405020304" pitchFamily="18" charset="0"/>
              </a:rPr>
              <a:t>Urinary albumin creatinine ratio of 30-299 mg/g with GFR of 45.</a:t>
            </a:r>
            <a:endParaRPr lang="en-US" sz="2400" dirty="0">
              <a:effectLst/>
              <a:latin typeface="Calibri" panose="020F0502020204030204" pitchFamily="34" charset="0"/>
              <a:ea typeface="Calibri" panose="020F0502020204030204" pitchFamily="34" charset="0"/>
            </a:endParaRPr>
          </a:p>
          <a:p>
            <a:pPr marL="342900" marR="0" lvl="0" indent="-342900">
              <a:spcBef>
                <a:spcPts val="0"/>
              </a:spcBef>
              <a:spcAft>
                <a:spcPts val="0"/>
              </a:spcAft>
              <a:buFont typeface="+mj-lt"/>
              <a:buAutoNum type="alphaUcPeriod"/>
            </a:pPr>
            <a:r>
              <a:rPr lang="en-US" sz="2400" dirty="0">
                <a:effectLst/>
                <a:latin typeface="Calibri" panose="020F0502020204030204" pitchFamily="34" charset="0"/>
                <a:ea typeface="Times New Roman" panose="02020603050405020304" pitchFamily="18" charset="0"/>
              </a:rPr>
              <a:t>GFR of 60 or greater and urinary albumin creatinine ratio of 12 mg/g.</a:t>
            </a:r>
            <a:endParaRPr lang="en-US" sz="2400" dirty="0">
              <a:effectLst/>
              <a:latin typeface="Calibri" panose="020F0502020204030204" pitchFamily="34" charset="0"/>
              <a:ea typeface="Calibri" panose="020F0502020204030204" pitchFamily="34" charset="0"/>
            </a:endParaRPr>
          </a:p>
          <a:p>
            <a:pPr marL="342900" marR="0" lvl="0" indent="-342900">
              <a:spcBef>
                <a:spcPts val="0"/>
              </a:spcBef>
              <a:spcAft>
                <a:spcPts val="0"/>
              </a:spcAft>
              <a:buFont typeface="+mj-lt"/>
              <a:buAutoNum type="alphaUcPeriod"/>
            </a:pPr>
            <a:r>
              <a:rPr lang="en-US" sz="2400" dirty="0">
                <a:effectLst/>
                <a:latin typeface="Calibri" panose="020F0502020204030204" pitchFamily="34" charset="0"/>
                <a:ea typeface="Times New Roman" panose="02020603050405020304" pitchFamily="18" charset="0"/>
              </a:rPr>
              <a:t>Urinary albumin creatinine ratio less than 30 mg/g and GFR of 30-45.</a:t>
            </a:r>
            <a:endParaRPr lang="en-US" sz="2400" dirty="0">
              <a:effectLst/>
              <a:latin typeface="Calibri" panose="020F0502020204030204" pitchFamily="34" charset="0"/>
              <a:ea typeface="Calibri" panose="020F0502020204030204" pitchFamily="34" charset="0"/>
            </a:endParaRPr>
          </a:p>
          <a:p>
            <a:r>
              <a:rPr lang="en-US" sz="2400" dirty="0">
                <a:effectLst/>
                <a:latin typeface="Calibri" panose="020F0502020204030204" pitchFamily="34" charset="0"/>
                <a:ea typeface="Times New Roman" panose="02020603050405020304" pitchFamily="18" charset="0"/>
              </a:rPr>
              <a:t>Creatinine of 1.5 and urinary albumin creatinine ratio of 300 mg/g or greater.</a:t>
            </a:r>
            <a:endParaRPr lang="en-US" dirty="0"/>
          </a:p>
        </p:txBody>
      </p:sp>
      <p:pic>
        <p:nvPicPr>
          <p:cNvPr id="4" name="Picture 3">
            <a:extLst>
              <a:ext uri="{FF2B5EF4-FFF2-40B4-BE49-F238E27FC236}">
                <a16:creationId xmlns:a16="http://schemas.microsoft.com/office/drawing/2014/main" id="{287EBC29-04B0-4609-97E6-0D2CCC918B86}"/>
              </a:ext>
            </a:extLst>
          </p:cNvPr>
          <p:cNvPicPr>
            <a:picLocks noChangeAspect="1"/>
          </p:cNvPicPr>
          <p:nvPr/>
        </p:nvPicPr>
        <p:blipFill>
          <a:blip r:embed="rId3"/>
          <a:stretch>
            <a:fillRect/>
          </a:stretch>
        </p:blipFill>
        <p:spPr>
          <a:xfrm>
            <a:off x="6633901" y="1371600"/>
            <a:ext cx="2042337" cy="2493480"/>
          </a:xfrm>
          <a:prstGeom prst="rect">
            <a:avLst/>
          </a:prstGeom>
        </p:spPr>
      </p:pic>
      <p:sp>
        <p:nvSpPr>
          <p:cNvPr id="5" name="Oval 4">
            <a:extLst>
              <a:ext uri="{FF2B5EF4-FFF2-40B4-BE49-F238E27FC236}">
                <a16:creationId xmlns:a16="http://schemas.microsoft.com/office/drawing/2014/main" id="{4C172B96-8F8B-BB57-D50D-2B5938B4736C}"/>
              </a:ext>
            </a:extLst>
          </p:cNvPr>
          <p:cNvSpPr/>
          <p:nvPr/>
        </p:nvSpPr>
        <p:spPr>
          <a:xfrm>
            <a:off x="431800" y="3581400"/>
            <a:ext cx="6350000" cy="1295400"/>
          </a:xfrm>
          <a:prstGeom prst="ellipse">
            <a:avLst/>
          </a:prstGeom>
          <a:noFill/>
          <a:ln w="38100">
            <a:solidFill>
              <a:srgbClr val="7030A0"/>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308874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879966"/>
          </a:xfrm>
        </p:spPr>
        <p:txBody>
          <a:bodyPr>
            <a:normAutofit/>
          </a:bodyPr>
          <a:lstStyle/>
          <a:p>
            <a:r>
              <a:rPr lang="en-US" sz="4400" dirty="0"/>
              <a:t>CKD– 2025 Update</a:t>
            </a:r>
            <a:endParaRPr lang="en-US" dirty="0"/>
          </a:p>
        </p:txBody>
      </p:sp>
      <p:sp>
        <p:nvSpPr>
          <p:cNvPr id="3" name="Content Placeholder 2"/>
          <p:cNvSpPr>
            <a:spLocks noGrp="1"/>
          </p:cNvSpPr>
          <p:nvPr>
            <p:ph sz="quarter" idx="1"/>
          </p:nvPr>
        </p:nvSpPr>
        <p:spPr>
          <a:xfrm>
            <a:off x="267269" y="1070048"/>
            <a:ext cx="5562600" cy="5658998"/>
          </a:xfrm>
        </p:spPr>
        <p:txBody>
          <a:bodyPr>
            <a:normAutofit fontScale="85000" lnSpcReduction="20000"/>
          </a:bodyPr>
          <a:lstStyle/>
          <a:p>
            <a:pPr lvl="1">
              <a:lnSpc>
                <a:spcPct val="110000"/>
              </a:lnSpc>
            </a:pPr>
            <a:r>
              <a:rPr lang="en-US" sz="2800" dirty="0">
                <a:cs typeface="Calibri" panose="020F0502020204030204" pitchFamily="34" charset="0"/>
              </a:rPr>
              <a:t>Optimize glucose and BP to protect kidneys</a:t>
            </a:r>
          </a:p>
          <a:p>
            <a:pPr lvl="1">
              <a:lnSpc>
                <a:spcPct val="110000"/>
              </a:lnSpc>
            </a:pPr>
            <a:r>
              <a:rPr lang="en-US" sz="2600" dirty="0">
                <a:cs typeface="Calibri" panose="020F0502020204030204" pitchFamily="34" charset="0"/>
              </a:rPr>
              <a:t>Use SGLT-2 with demonstrated benefit to reduce CKD and CVD*</a:t>
            </a:r>
          </a:p>
          <a:p>
            <a:pPr lvl="1">
              <a:lnSpc>
                <a:spcPct val="110000"/>
              </a:lnSpc>
            </a:pPr>
            <a:r>
              <a:rPr lang="en-US" sz="2600" dirty="0">
                <a:cs typeface="Calibri" panose="020F0502020204030204" pitchFamily="34" charset="0"/>
              </a:rPr>
              <a:t>To reduce CV risk and CKD, use a GLP-1* with demonstrated benefit.</a:t>
            </a:r>
          </a:p>
          <a:p>
            <a:pPr lvl="1">
              <a:lnSpc>
                <a:spcPct val="110000"/>
              </a:lnSpc>
            </a:pPr>
            <a:r>
              <a:rPr lang="en-US" sz="2600" dirty="0">
                <a:solidFill>
                  <a:srgbClr val="383636"/>
                </a:solidFill>
                <a:ea typeface="Calibri" panose="020F0502020204030204" pitchFamily="34" charset="0"/>
                <a:cs typeface="Calibri" panose="020F0502020204030204" pitchFamily="34" charset="0"/>
              </a:rPr>
              <a:t>In</a:t>
            </a:r>
            <a:r>
              <a:rPr lang="en-US" sz="2600" b="0" i="0" dirty="0">
                <a:solidFill>
                  <a:srgbClr val="383636"/>
                </a:solidFill>
                <a:effectLst/>
                <a:ea typeface="Calibri" panose="020F0502020204030204" pitchFamily="34" charset="0"/>
                <a:cs typeface="Calibri" panose="020F0502020204030204" pitchFamily="34" charset="0"/>
              </a:rPr>
              <a:t> people with CKD and albuminuria, a nonsteroidal MRA effective if GFR 25+</a:t>
            </a:r>
          </a:p>
          <a:p>
            <a:pPr lvl="1">
              <a:lnSpc>
                <a:spcPct val="110000"/>
              </a:lnSpc>
            </a:pPr>
            <a:r>
              <a:rPr lang="en-US" sz="2600" dirty="0">
                <a:ea typeface="Calibri" panose="020F0502020204030204" pitchFamily="34" charset="0"/>
                <a:cs typeface="Calibri" panose="020F0502020204030204" pitchFamily="34" charset="0"/>
              </a:rPr>
              <a:t>Aim to reduce urinary albumin by ≥30% in people with CKD </a:t>
            </a:r>
          </a:p>
          <a:p>
            <a:pPr lvl="1">
              <a:lnSpc>
                <a:spcPct val="110000"/>
              </a:lnSpc>
            </a:pPr>
            <a:endParaRPr lang="en-US" sz="2400" dirty="0">
              <a:ea typeface="Calibri" panose="020F0502020204030204" pitchFamily="34" charset="0"/>
              <a:cs typeface="Calibri" panose="020F0502020204030204" pitchFamily="34" charset="0"/>
            </a:endParaRPr>
          </a:p>
          <a:p>
            <a:pPr lvl="2">
              <a:lnSpc>
                <a:spcPct val="120000"/>
              </a:lnSpc>
            </a:pPr>
            <a:r>
              <a:rPr lang="en-US" sz="2800" dirty="0"/>
              <a:t>*SGLT-2i’s </a:t>
            </a:r>
          </a:p>
          <a:p>
            <a:pPr lvl="3">
              <a:lnSpc>
                <a:spcPct val="120000"/>
              </a:lnSpc>
            </a:pPr>
            <a:r>
              <a:rPr lang="en-US" sz="2100" dirty="0"/>
              <a:t>Empagliflozin, canagliflozin, dapagliflozin  </a:t>
            </a:r>
          </a:p>
          <a:p>
            <a:pPr lvl="2">
              <a:lnSpc>
                <a:spcPct val="120000"/>
              </a:lnSpc>
            </a:pPr>
            <a:r>
              <a:rPr lang="en-US" sz="2800" dirty="0"/>
              <a:t>*GLP-1 RA’s</a:t>
            </a:r>
          </a:p>
          <a:p>
            <a:pPr lvl="3">
              <a:lnSpc>
                <a:spcPct val="120000"/>
              </a:lnSpc>
            </a:pPr>
            <a:r>
              <a:rPr lang="en-US" sz="2100" dirty="0">
                <a:solidFill>
                  <a:srgbClr val="0070C0"/>
                </a:solidFill>
              </a:rPr>
              <a:t>Semaglutide has indication</a:t>
            </a:r>
            <a:r>
              <a:rPr lang="en-US" sz="2100" dirty="0"/>
              <a:t>, liraglutide  dulaglutide  </a:t>
            </a:r>
          </a:p>
          <a:p>
            <a:pPr marL="274320" lvl="1" indent="0">
              <a:lnSpc>
                <a:spcPct val="110000"/>
              </a:lnSpc>
              <a:buNone/>
            </a:pPr>
            <a:endParaRPr lang="en-US" sz="2400" dirty="0">
              <a:ea typeface="Calibri" panose="020F0502020204030204" pitchFamily="34" charset="0"/>
              <a:cs typeface="Calibri" panose="020F0502020204030204" pitchFamily="34" charset="0"/>
            </a:endParaRPr>
          </a:p>
        </p:txBody>
      </p:sp>
      <p:pic>
        <p:nvPicPr>
          <p:cNvPr id="9" name="Picture 8">
            <a:extLst>
              <a:ext uri="{FF2B5EF4-FFF2-40B4-BE49-F238E27FC236}">
                <a16:creationId xmlns:a16="http://schemas.microsoft.com/office/drawing/2014/main" id="{F4A9BB63-6368-AA3B-49A8-AB0C645A8C5F}"/>
              </a:ext>
            </a:extLst>
          </p:cNvPr>
          <p:cNvPicPr>
            <a:picLocks noChangeAspect="1"/>
          </p:cNvPicPr>
          <p:nvPr/>
        </p:nvPicPr>
        <p:blipFill>
          <a:blip r:embed="rId4"/>
          <a:stretch>
            <a:fillRect/>
          </a:stretch>
        </p:blipFill>
        <p:spPr>
          <a:xfrm>
            <a:off x="5987350" y="1524000"/>
            <a:ext cx="2699450" cy="2327837"/>
          </a:xfrm>
          <a:prstGeom prst="rect">
            <a:avLst/>
          </a:prstGeom>
        </p:spPr>
      </p:pic>
      <p:pic>
        <p:nvPicPr>
          <p:cNvPr id="11" name="Picture 10">
            <a:extLst>
              <a:ext uri="{FF2B5EF4-FFF2-40B4-BE49-F238E27FC236}">
                <a16:creationId xmlns:a16="http://schemas.microsoft.com/office/drawing/2014/main" id="{DF6131ED-6357-6EAE-F5A7-C8BD0315BAA4}"/>
              </a:ext>
            </a:extLst>
          </p:cNvPr>
          <p:cNvPicPr>
            <a:picLocks noChangeAspect="1"/>
          </p:cNvPicPr>
          <p:nvPr/>
        </p:nvPicPr>
        <p:blipFill>
          <a:blip r:embed="rId5"/>
          <a:stretch>
            <a:fillRect/>
          </a:stretch>
        </p:blipFill>
        <p:spPr>
          <a:xfrm>
            <a:off x="6013056" y="4046000"/>
            <a:ext cx="2741188" cy="2101353"/>
          </a:xfrm>
          <a:prstGeom prst="rect">
            <a:avLst/>
          </a:prstGeom>
        </p:spPr>
      </p:pic>
      <p:pic>
        <p:nvPicPr>
          <p:cNvPr id="5" name="Picture 4">
            <a:extLst>
              <a:ext uri="{FF2B5EF4-FFF2-40B4-BE49-F238E27FC236}">
                <a16:creationId xmlns:a16="http://schemas.microsoft.com/office/drawing/2014/main" id="{49107071-FE24-37C8-5FF7-38D1A6BFD525}"/>
              </a:ext>
            </a:extLst>
          </p:cNvPr>
          <p:cNvPicPr>
            <a:picLocks noChangeAspect="1"/>
          </p:cNvPicPr>
          <p:nvPr/>
        </p:nvPicPr>
        <p:blipFill>
          <a:blip r:embed="rId6"/>
          <a:stretch>
            <a:fillRect/>
          </a:stretch>
        </p:blipFill>
        <p:spPr>
          <a:xfrm>
            <a:off x="5447731" y="6313989"/>
            <a:ext cx="3467669" cy="384846"/>
          </a:xfrm>
          <a:prstGeom prst="rect">
            <a:avLst/>
          </a:prstGeom>
        </p:spPr>
      </p:pic>
      <p:pic>
        <p:nvPicPr>
          <p:cNvPr id="4" name="Picture 2" descr="Cute cartoon smiling healthy kidney character with dumbbells. Human anatomy genitourinary system internal organ giving advice to keep active and doing fit sports vector illustration">
            <a:extLst>
              <a:ext uri="{FF2B5EF4-FFF2-40B4-BE49-F238E27FC236}">
                <a16:creationId xmlns:a16="http://schemas.microsoft.com/office/drawing/2014/main" id="{EE5667C0-E00A-1F7D-15DC-786A32680C8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013056" y="134803"/>
            <a:ext cx="1835544" cy="1223696"/>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4910286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3A0A05-FE1C-4AE3-A407-F84A90808EE5}"/>
              </a:ext>
            </a:extLst>
          </p:cNvPr>
          <p:cNvSpPr>
            <a:spLocks noGrp="1"/>
          </p:cNvSpPr>
          <p:nvPr>
            <p:ph type="title"/>
          </p:nvPr>
        </p:nvSpPr>
        <p:spPr>
          <a:xfrm>
            <a:off x="317656" y="152400"/>
            <a:ext cx="8401616" cy="990600"/>
          </a:xfrm>
        </p:spPr>
        <p:txBody>
          <a:bodyPr>
            <a:normAutofit fontScale="90000"/>
          </a:bodyPr>
          <a:lstStyle/>
          <a:p>
            <a:br>
              <a:rPr lang="en-US" dirty="0"/>
            </a:br>
            <a:r>
              <a:rPr lang="en-US" sz="4900" dirty="0"/>
              <a:t>Standard 11 – Protect Kidneys</a:t>
            </a:r>
            <a:endParaRPr lang="en-US" dirty="0"/>
          </a:p>
        </p:txBody>
      </p:sp>
      <p:sp>
        <p:nvSpPr>
          <p:cNvPr id="3" name="Content Placeholder 2">
            <a:extLst>
              <a:ext uri="{FF2B5EF4-FFF2-40B4-BE49-F238E27FC236}">
                <a16:creationId xmlns:a16="http://schemas.microsoft.com/office/drawing/2014/main" id="{FD263B3F-F65D-4AC8-9B35-9968FF9A38DD}"/>
              </a:ext>
            </a:extLst>
          </p:cNvPr>
          <p:cNvSpPr>
            <a:spLocks noGrp="1"/>
          </p:cNvSpPr>
          <p:nvPr>
            <p:ph sz="quarter" idx="1"/>
          </p:nvPr>
        </p:nvSpPr>
        <p:spPr>
          <a:xfrm>
            <a:off x="457200" y="1267968"/>
            <a:ext cx="4041648" cy="5105400"/>
          </a:xfrm>
        </p:spPr>
        <p:txBody>
          <a:bodyPr>
            <a:normAutofit fontScale="92500" lnSpcReduction="10000"/>
          </a:bodyPr>
          <a:lstStyle/>
          <a:p>
            <a:pPr>
              <a:lnSpc>
                <a:spcPct val="120000"/>
              </a:lnSpc>
            </a:pPr>
            <a:r>
              <a:rPr lang="en-US" dirty="0"/>
              <a:t> </a:t>
            </a:r>
            <a:r>
              <a:rPr lang="en-US" dirty="0">
                <a:solidFill>
                  <a:srgbClr val="0070C0"/>
                </a:solidFill>
              </a:rPr>
              <a:t>Diabetes with a </a:t>
            </a:r>
            <a:br>
              <a:rPr lang="en-US" dirty="0">
                <a:solidFill>
                  <a:srgbClr val="0070C0"/>
                </a:solidFill>
              </a:rPr>
            </a:br>
            <a:r>
              <a:rPr lang="en-US" dirty="0">
                <a:solidFill>
                  <a:srgbClr val="0070C0"/>
                </a:solidFill>
              </a:rPr>
              <a:t>- </a:t>
            </a:r>
            <a:r>
              <a:rPr lang="en-US" b="0" i="0" dirty="0">
                <a:solidFill>
                  <a:srgbClr val="0070C0"/>
                </a:solidFill>
                <a:effectLst/>
                <a:cs typeface="Calibri" panose="020F0502020204030204" pitchFamily="34" charset="0"/>
              </a:rPr>
              <a:t>GFR ≥20 and </a:t>
            </a:r>
            <a:br>
              <a:rPr lang="en-US" dirty="0">
                <a:solidFill>
                  <a:srgbClr val="0070C0"/>
                </a:solidFill>
                <a:cs typeface="Calibri" panose="020F0502020204030204" pitchFamily="34" charset="0"/>
              </a:rPr>
            </a:br>
            <a:r>
              <a:rPr lang="en-US" dirty="0">
                <a:solidFill>
                  <a:srgbClr val="0070C0"/>
                </a:solidFill>
                <a:cs typeface="Calibri" panose="020F0502020204030204" pitchFamily="34" charset="0"/>
              </a:rPr>
              <a:t>- UACR </a:t>
            </a:r>
            <a:r>
              <a:rPr lang="en-US" b="0" i="0" dirty="0">
                <a:solidFill>
                  <a:srgbClr val="0070C0"/>
                </a:solidFill>
                <a:effectLst/>
                <a:cs typeface="Calibri" panose="020F0502020204030204" pitchFamily="34" charset="0"/>
              </a:rPr>
              <a:t>≥200 mg/g </a:t>
            </a:r>
            <a:endParaRPr lang="en-US" dirty="0">
              <a:solidFill>
                <a:srgbClr val="0070C0"/>
              </a:solidFill>
              <a:cs typeface="Calibri" panose="020F0502020204030204" pitchFamily="34" charset="0"/>
            </a:endParaRPr>
          </a:p>
          <a:p>
            <a:pPr>
              <a:lnSpc>
                <a:spcPct val="120000"/>
              </a:lnSpc>
            </a:pPr>
            <a:r>
              <a:rPr lang="en-US" dirty="0">
                <a:solidFill>
                  <a:srgbClr val="383636"/>
                </a:solidFill>
                <a:cs typeface="Calibri" panose="020F0502020204030204" pitchFamily="34" charset="0"/>
              </a:rPr>
              <a:t>Start SGLT2 </a:t>
            </a:r>
            <a:r>
              <a:rPr lang="en-US" b="0" i="0" dirty="0">
                <a:solidFill>
                  <a:srgbClr val="383636"/>
                </a:solidFill>
                <a:effectLst/>
                <a:cs typeface="Calibri" panose="020F0502020204030204" pitchFamily="34" charset="0"/>
              </a:rPr>
              <a:t>to reduce chronic kidney disease progression and cardiovascular events.</a:t>
            </a:r>
            <a:endParaRPr lang="en-US" dirty="0">
              <a:cs typeface="Calibri" panose="020F0502020204030204" pitchFamily="34" charset="0"/>
            </a:endParaRPr>
          </a:p>
        </p:txBody>
      </p:sp>
      <p:sp>
        <p:nvSpPr>
          <p:cNvPr id="4" name="Content Placeholder 3">
            <a:extLst>
              <a:ext uri="{FF2B5EF4-FFF2-40B4-BE49-F238E27FC236}">
                <a16:creationId xmlns:a16="http://schemas.microsoft.com/office/drawing/2014/main" id="{C0E6E6A2-482A-4A3F-833B-ED56F81E6700}"/>
              </a:ext>
            </a:extLst>
          </p:cNvPr>
          <p:cNvSpPr>
            <a:spLocks noGrp="1"/>
          </p:cNvSpPr>
          <p:nvPr>
            <p:ph sz="quarter" idx="2"/>
          </p:nvPr>
        </p:nvSpPr>
        <p:spPr>
          <a:xfrm>
            <a:off x="4871603" y="1295400"/>
            <a:ext cx="4041648" cy="4556760"/>
          </a:xfrm>
        </p:spPr>
        <p:txBody>
          <a:bodyPr>
            <a:normAutofit fontScale="92500" lnSpcReduction="10000"/>
          </a:bodyPr>
          <a:lstStyle/>
          <a:p>
            <a:pPr>
              <a:lnSpc>
                <a:spcPct val="120000"/>
              </a:lnSpc>
            </a:pPr>
            <a:r>
              <a:rPr lang="en-US" dirty="0"/>
              <a:t>If type 2 diabetes and established Chronic Kidney Disease (CKD)</a:t>
            </a:r>
          </a:p>
          <a:p>
            <a:pPr lvl="1">
              <a:lnSpc>
                <a:spcPct val="120000"/>
              </a:lnSpc>
            </a:pPr>
            <a:r>
              <a:rPr lang="en-US" dirty="0">
                <a:solidFill>
                  <a:srgbClr val="383636"/>
                </a:solidFill>
                <a:cs typeface="Calibri" panose="020F0502020204030204" pitchFamily="34" charset="0"/>
              </a:rPr>
              <a:t>Start n</a:t>
            </a:r>
            <a:r>
              <a:rPr lang="en-US" b="0" i="0" dirty="0">
                <a:solidFill>
                  <a:srgbClr val="383636"/>
                </a:solidFill>
                <a:effectLst/>
                <a:cs typeface="Calibri" panose="020F0502020204030204" pitchFamily="34" charset="0"/>
              </a:rPr>
              <a:t>onsteroidal mineralocorticoid receptor antagonist (Finerenone) and/or GLP-1 RA recommended </a:t>
            </a:r>
            <a:r>
              <a:rPr lang="en-US" dirty="0">
                <a:solidFill>
                  <a:srgbClr val="383636"/>
                </a:solidFill>
                <a:cs typeface="Calibri" panose="020F0502020204030204" pitchFamily="34" charset="0"/>
              </a:rPr>
              <a:t>for</a:t>
            </a:r>
            <a:r>
              <a:rPr lang="en-US" b="0" i="0" dirty="0">
                <a:solidFill>
                  <a:srgbClr val="383636"/>
                </a:solidFill>
                <a:effectLst/>
                <a:cs typeface="Calibri" panose="020F0502020204030204" pitchFamily="34" charset="0"/>
              </a:rPr>
              <a:t> cardiovascular risk reduction.</a:t>
            </a:r>
            <a:endParaRPr lang="en-US" dirty="0">
              <a:cs typeface="Calibri" panose="020F0502020204030204" pitchFamily="34" charset="0"/>
            </a:endParaRPr>
          </a:p>
          <a:p>
            <a:pPr marL="274320" lvl="1" indent="0">
              <a:buNone/>
            </a:pPr>
            <a:endParaRPr lang="en-US" dirty="0"/>
          </a:p>
          <a:p>
            <a:pPr marL="274320" lvl="1" indent="0">
              <a:buNone/>
            </a:pPr>
            <a:endParaRPr lang="en-US" dirty="0"/>
          </a:p>
          <a:p>
            <a:endParaRPr lang="en-US" dirty="0"/>
          </a:p>
        </p:txBody>
      </p:sp>
      <p:pic>
        <p:nvPicPr>
          <p:cNvPr id="6" name="Picture 5" descr="Assorted pills and capsules">
            <a:extLst>
              <a:ext uri="{FF2B5EF4-FFF2-40B4-BE49-F238E27FC236}">
                <a16:creationId xmlns:a16="http://schemas.microsoft.com/office/drawing/2014/main" id="{C89416A3-E06A-4331-9F8C-D3A1AE73EB2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05720" y="4974729"/>
            <a:ext cx="2453004" cy="1635336"/>
          </a:xfrm>
          <a:prstGeom prst="rect">
            <a:avLst/>
          </a:prstGeom>
        </p:spPr>
      </p:pic>
      <p:pic>
        <p:nvPicPr>
          <p:cNvPr id="7" name="Picture 6">
            <a:extLst>
              <a:ext uri="{FF2B5EF4-FFF2-40B4-BE49-F238E27FC236}">
                <a16:creationId xmlns:a16="http://schemas.microsoft.com/office/drawing/2014/main" id="{A9FFF557-96D7-0A52-9332-57E928B27BA5}"/>
              </a:ext>
            </a:extLst>
          </p:cNvPr>
          <p:cNvPicPr>
            <a:picLocks noChangeAspect="1"/>
          </p:cNvPicPr>
          <p:nvPr/>
        </p:nvPicPr>
        <p:blipFill>
          <a:blip r:embed="rId3"/>
          <a:stretch>
            <a:fillRect/>
          </a:stretch>
        </p:blipFill>
        <p:spPr>
          <a:xfrm>
            <a:off x="4498848" y="6443721"/>
            <a:ext cx="4427784" cy="332689"/>
          </a:xfrm>
          <a:prstGeom prst="rect">
            <a:avLst/>
          </a:prstGeom>
        </p:spPr>
      </p:pic>
    </p:spTree>
    <p:extLst>
      <p:ext uri="{BB962C8B-B14F-4D97-AF65-F5344CB8AC3E}">
        <p14:creationId xmlns:p14="http://schemas.microsoft.com/office/powerpoint/2010/main" val="3723501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5DCAB1-AF63-45AA-9195-5771EEE09D3F}"/>
              </a:ext>
            </a:extLst>
          </p:cNvPr>
          <p:cNvSpPr>
            <a:spLocks noGrp="1"/>
          </p:cNvSpPr>
          <p:nvPr>
            <p:ph type="title"/>
          </p:nvPr>
        </p:nvSpPr>
        <p:spPr/>
        <p:txBody>
          <a:bodyPr>
            <a:normAutofit/>
          </a:bodyPr>
          <a:lstStyle/>
          <a:p>
            <a:pPr algn="ctr"/>
            <a:r>
              <a:rPr lang="en-US" sz="4000" dirty="0" err="1"/>
              <a:t>Finerenone</a:t>
            </a:r>
            <a:r>
              <a:rPr lang="en-US" sz="4000" dirty="0"/>
              <a:t> Resource</a:t>
            </a:r>
          </a:p>
        </p:txBody>
      </p:sp>
      <p:pic>
        <p:nvPicPr>
          <p:cNvPr id="7" name="Content Placeholder 6">
            <a:extLst>
              <a:ext uri="{FF2B5EF4-FFF2-40B4-BE49-F238E27FC236}">
                <a16:creationId xmlns:a16="http://schemas.microsoft.com/office/drawing/2014/main" id="{D1E06550-ABE6-434C-85E4-60D11C3A9977}"/>
              </a:ext>
            </a:extLst>
          </p:cNvPr>
          <p:cNvPicPr>
            <a:picLocks noGrp="1" noChangeAspect="1"/>
          </p:cNvPicPr>
          <p:nvPr>
            <p:ph sz="quarter" idx="1"/>
          </p:nvPr>
        </p:nvPicPr>
        <p:blipFill>
          <a:blip r:embed="rId2"/>
          <a:stretch>
            <a:fillRect/>
          </a:stretch>
        </p:blipFill>
        <p:spPr>
          <a:xfrm>
            <a:off x="292894" y="1231116"/>
            <a:ext cx="8558212" cy="5474484"/>
          </a:xfrm>
        </p:spPr>
      </p:pic>
    </p:spTree>
    <p:extLst>
      <p:ext uri="{BB962C8B-B14F-4D97-AF65-F5344CB8AC3E}">
        <p14:creationId xmlns:p14="http://schemas.microsoft.com/office/powerpoint/2010/main" val="923545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1F0762-9F10-AE7F-6425-CBEE0F497F41}"/>
              </a:ext>
            </a:extLst>
          </p:cNvPr>
          <p:cNvSpPr>
            <a:spLocks noGrp="1"/>
          </p:cNvSpPr>
          <p:nvPr>
            <p:ph type="title"/>
          </p:nvPr>
        </p:nvSpPr>
        <p:spPr>
          <a:xfrm>
            <a:off x="457200" y="106316"/>
            <a:ext cx="8229600" cy="1036684"/>
          </a:xfrm>
        </p:spPr>
        <p:txBody>
          <a:bodyPr>
            <a:noAutofit/>
          </a:bodyPr>
          <a:lstStyle/>
          <a:p>
            <a:r>
              <a:rPr lang="en-US" sz="3200" dirty="0"/>
              <a:t>Figure 11-12 Holistic Approach to Diabetes + CKD</a:t>
            </a:r>
          </a:p>
        </p:txBody>
      </p:sp>
      <p:sp>
        <p:nvSpPr>
          <p:cNvPr id="3" name="Content Placeholder 2">
            <a:extLst>
              <a:ext uri="{FF2B5EF4-FFF2-40B4-BE49-F238E27FC236}">
                <a16:creationId xmlns:a16="http://schemas.microsoft.com/office/drawing/2014/main" id="{6F8EA1DC-4ECD-4EA6-58CF-3A99E5FDC123}"/>
              </a:ext>
            </a:extLst>
          </p:cNvPr>
          <p:cNvSpPr>
            <a:spLocks noGrp="1"/>
          </p:cNvSpPr>
          <p:nvPr>
            <p:ph sz="quarter" idx="1"/>
          </p:nvPr>
        </p:nvSpPr>
        <p:spPr/>
        <p:txBody>
          <a:bodyPr/>
          <a:lstStyle/>
          <a:p>
            <a:endParaRPr lang="en-US"/>
          </a:p>
        </p:txBody>
      </p:sp>
      <p:sp>
        <p:nvSpPr>
          <p:cNvPr id="4" name="Content Placeholder 3">
            <a:extLst>
              <a:ext uri="{FF2B5EF4-FFF2-40B4-BE49-F238E27FC236}">
                <a16:creationId xmlns:a16="http://schemas.microsoft.com/office/drawing/2014/main" id="{B1A49204-D3F7-2575-51B3-B6E8371F6290}"/>
              </a:ext>
            </a:extLst>
          </p:cNvPr>
          <p:cNvSpPr>
            <a:spLocks noGrp="1"/>
          </p:cNvSpPr>
          <p:nvPr>
            <p:ph sz="quarter" idx="2"/>
          </p:nvPr>
        </p:nvSpPr>
        <p:spPr/>
        <p:txBody>
          <a:bodyPr/>
          <a:lstStyle/>
          <a:p>
            <a:endParaRPr lang="en-US"/>
          </a:p>
        </p:txBody>
      </p:sp>
      <p:pic>
        <p:nvPicPr>
          <p:cNvPr id="6" name="Picture 5">
            <a:extLst>
              <a:ext uri="{FF2B5EF4-FFF2-40B4-BE49-F238E27FC236}">
                <a16:creationId xmlns:a16="http://schemas.microsoft.com/office/drawing/2014/main" id="{CE355D0B-703A-CD3D-89AA-4E9E246A100F}"/>
              </a:ext>
            </a:extLst>
          </p:cNvPr>
          <p:cNvPicPr>
            <a:picLocks noChangeAspect="1"/>
          </p:cNvPicPr>
          <p:nvPr/>
        </p:nvPicPr>
        <p:blipFill>
          <a:blip r:embed="rId3"/>
          <a:stretch>
            <a:fillRect/>
          </a:stretch>
        </p:blipFill>
        <p:spPr>
          <a:xfrm>
            <a:off x="447339" y="1216152"/>
            <a:ext cx="7964011" cy="5077534"/>
          </a:xfrm>
          <a:prstGeom prst="rect">
            <a:avLst/>
          </a:prstGeom>
        </p:spPr>
      </p:pic>
      <p:pic>
        <p:nvPicPr>
          <p:cNvPr id="9" name="Picture 8">
            <a:extLst>
              <a:ext uri="{FF2B5EF4-FFF2-40B4-BE49-F238E27FC236}">
                <a16:creationId xmlns:a16="http://schemas.microsoft.com/office/drawing/2014/main" id="{07590AEE-0912-3BB6-49F9-D3C3098CFD92}"/>
              </a:ext>
            </a:extLst>
          </p:cNvPr>
          <p:cNvPicPr>
            <a:picLocks noChangeAspect="1"/>
          </p:cNvPicPr>
          <p:nvPr/>
        </p:nvPicPr>
        <p:blipFill>
          <a:blip r:embed="rId4"/>
          <a:stretch>
            <a:fillRect/>
          </a:stretch>
        </p:blipFill>
        <p:spPr>
          <a:xfrm>
            <a:off x="304800" y="6366838"/>
            <a:ext cx="3467669" cy="384846"/>
          </a:xfrm>
          <a:prstGeom prst="rect">
            <a:avLst/>
          </a:prstGeom>
        </p:spPr>
      </p:pic>
    </p:spTree>
    <p:extLst>
      <p:ext uri="{BB962C8B-B14F-4D97-AF65-F5344CB8AC3E}">
        <p14:creationId xmlns:p14="http://schemas.microsoft.com/office/powerpoint/2010/main" val="15181116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6950BFC3-D8DA-4A85-94F7-54DA5524770B}">
      <p188:commentRel xmlns:p188="http://schemas.microsoft.com/office/powerpoint/2018/8/main" r:id="rId2"/>
    </p:ext>
  </p:extLst>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33" name="Title 1">
            <a:extLst>
              <a:ext uri="{FF2B5EF4-FFF2-40B4-BE49-F238E27FC236}">
                <a16:creationId xmlns:a16="http://schemas.microsoft.com/office/drawing/2014/main" id="{EC71EF12-21D0-C88B-483B-68C76FABEB9F}"/>
              </a:ext>
            </a:extLst>
          </p:cNvPr>
          <p:cNvSpPr>
            <a:spLocks noGrp="1"/>
          </p:cNvSpPr>
          <p:nvPr>
            <p:ph type="title"/>
          </p:nvPr>
        </p:nvSpPr>
        <p:spPr>
          <a:xfrm>
            <a:off x="457200" y="152400"/>
            <a:ext cx="8229600" cy="990600"/>
          </a:xfrm>
        </p:spPr>
        <p:txBody>
          <a:bodyPr/>
          <a:lstStyle/>
          <a:p>
            <a:r>
              <a:rPr lang="en-US" dirty="0"/>
              <a:t>Risk of CKD Progression, CVD</a:t>
            </a:r>
          </a:p>
        </p:txBody>
      </p:sp>
      <p:pic>
        <p:nvPicPr>
          <p:cNvPr id="26628" name="Picture 4" descr="Risk of CKD progression, cardiovascular disease risk, and mortality; frequency of visits; and referral to nephrology according to GFR and albuminuria. The numbers in the boxes are a guide to the frequency of screening or monitoring (number of times per year). Green reflects no evidence of CKD by estimated GFR or albuminuria, with screening indicated once per year. For monitoring of prevalent CKD, suggested monitoring varies from once per year (yellow) to four times or more per year (i.e., every 1–3 months [deep red]) according to risks of CKD progression and CKD complications (e.g., cardiovascular disease, anemia, and hyperparathyroidism). These are general parameters based only on expert opinion and underlying comorbid conditions, and disease state must be taken into account, as should the likelihood of impacting a change in management for any individual. CKD, chronic kidney disease; GFR, glomerular filtration rate. Adapted from de Boer et al. (1).">
            <a:extLst>
              <a:ext uri="{FF2B5EF4-FFF2-40B4-BE49-F238E27FC236}">
                <a16:creationId xmlns:a16="http://schemas.microsoft.com/office/drawing/2014/main" id="{6FECA3A2-7A0D-07FC-EBAC-36286B194315}"/>
              </a:ext>
            </a:extLst>
          </p:cNvPr>
          <p:cNvPicPr>
            <a:picLocks noGrp="1" noChangeAspect="1" noChangeArrowheads="1"/>
          </p:cNvPicPr>
          <p:nvPr>
            <p:ph sz="quarter" idx="1"/>
          </p:nvPr>
        </p:nvPicPr>
        <p:blipFill>
          <a:blip r:embed="rId3" cstate="print">
            <a:extLst>
              <a:ext uri="{28A0092B-C50C-407E-A947-70E740481C1C}">
                <a14:useLocalDpi xmlns:a14="http://schemas.microsoft.com/office/drawing/2010/main" val="0"/>
              </a:ext>
            </a:extLst>
          </a:blip>
          <a:stretch>
            <a:fillRect/>
          </a:stretch>
        </p:blipFill>
        <p:spPr bwMode="auto">
          <a:xfrm>
            <a:off x="321498" y="1289340"/>
            <a:ext cx="8501003" cy="5079349"/>
          </a:xfrm>
          <a:prstGeom prst="rect">
            <a:avLst/>
          </a:prstGeom>
          <a:solidFill>
            <a:srgbClr val="FFFFFF"/>
          </a:solidFill>
        </p:spPr>
      </p:pic>
      <p:pic>
        <p:nvPicPr>
          <p:cNvPr id="4" name="Picture 3">
            <a:extLst>
              <a:ext uri="{FF2B5EF4-FFF2-40B4-BE49-F238E27FC236}">
                <a16:creationId xmlns:a16="http://schemas.microsoft.com/office/drawing/2014/main" id="{948EDE94-B912-C473-8DE8-610D5C87A1C7}"/>
              </a:ext>
            </a:extLst>
          </p:cNvPr>
          <p:cNvPicPr>
            <a:picLocks noChangeAspect="1"/>
          </p:cNvPicPr>
          <p:nvPr/>
        </p:nvPicPr>
        <p:blipFill>
          <a:blip r:embed="rId4"/>
          <a:stretch>
            <a:fillRect/>
          </a:stretch>
        </p:blipFill>
        <p:spPr>
          <a:xfrm>
            <a:off x="609600" y="1264759"/>
            <a:ext cx="3467669" cy="384846"/>
          </a:xfrm>
          <a:prstGeom prst="rect">
            <a:avLst/>
          </a:prstGeom>
        </p:spPr>
      </p:pic>
    </p:spTree>
    <p:extLst>
      <p:ext uri="{BB962C8B-B14F-4D97-AF65-F5344CB8AC3E}">
        <p14:creationId xmlns:p14="http://schemas.microsoft.com/office/powerpoint/2010/main" val="21746066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306E60-8EED-AC99-548C-655C08134D4D}"/>
              </a:ext>
            </a:extLst>
          </p:cNvPr>
          <p:cNvSpPr>
            <a:spLocks noGrp="1"/>
          </p:cNvSpPr>
          <p:nvPr>
            <p:ph type="title"/>
          </p:nvPr>
        </p:nvSpPr>
        <p:spPr/>
        <p:txBody>
          <a:bodyPr/>
          <a:lstStyle/>
          <a:p>
            <a:r>
              <a:rPr lang="en-US" dirty="0"/>
              <a:t>Kidney Goals and MNT</a:t>
            </a:r>
          </a:p>
        </p:txBody>
      </p:sp>
      <p:sp>
        <p:nvSpPr>
          <p:cNvPr id="3" name="Content Placeholder 2">
            <a:extLst>
              <a:ext uri="{FF2B5EF4-FFF2-40B4-BE49-F238E27FC236}">
                <a16:creationId xmlns:a16="http://schemas.microsoft.com/office/drawing/2014/main" id="{2DCF2139-CF14-14EB-1019-DB2D04A7297A}"/>
              </a:ext>
            </a:extLst>
          </p:cNvPr>
          <p:cNvSpPr>
            <a:spLocks noGrp="1"/>
          </p:cNvSpPr>
          <p:nvPr>
            <p:ph sz="quarter" idx="1"/>
          </p:nvPr>
        </p:nvSpPr>
        <p:spPr/>
        <p:txBody>
          <a:bodyPr>
            <a:normAutofit fontScale="55000" lnSpcReduction="20000"/>
          </a:bodyPr>
          <a:lstStyle/>
          <a:p>
            <a:pPr>
              <a:lnSpc>
                <a:spcPct val="120000"/>
              </a:lnSpc>
            </a:pPr>
            <a:r>
              <a:rPr lang="en-US" sz="3600" b="0" i="0" dirty="0">
                <a:solidFill>
                  <a:srgbClr val="383636"/>
                </a:solidFill>
                <a:effectLst/>
                <a:ea typeface="Calibri" panose="020F0502020204030204" pitchFamily="34" charset="0"/>
                <a:cs typeface="Calibri" panose="020F0502020204030204" pitchFamily="34" charset="0"/>
              </a:rPr>
              <a:t>In people with chronic kidney disease with UACR  ≥300 mg/g  </a:t>
            </a:r>
          </a:p>
          <a:p>
            <a:pPr>
              <a:lnSpc>
                <a:spcPct val="120000"/>
              </a:lnSpc>
            </a:pPr>
            <a:r>
              <a:rPr lang="en-US" sz="3600" dirty="0">
                <a:solidFill>
                  <a:srgbClr val="383636"/>
                </a:solidFill>
                <a:ea typeface="Calibri" panose="020F0502020204030204" pitchFamily="34" charset="0"/>
                <a:cs typeface="Calibri" panose="020F0502020204030204" pitchFamily="34" charset="0"/>
              </a:rPr>
              <a:t>Goal is </a:t>
            </a:r>
            <a:r>
              <a:rPr lang="en-US" sz="3600" b="0" i="0" dirty="0">
                <a:solidFill>
                  <a:srgbClr val="383636"/>
                </a:solidFill>
                <a:effectLst/>
                <a:ea typeface="Calibri" panose="020F0502020204030204" pitchFamily="34" charset="0"/>
                <a:cs typeface="Calibri" panose="020F0502020204030204" pitchFamily="34" charset="0"/>
              </a:rPr>
              <a:t>a reduction of 30% or greater in mg/g urinary albumin to slow chronic kidney disease progression</a:t>
            </a:r>
          </a:p>
          <a:p>
            <a:pPr>
              <a:lnSpc>
                <a:spcPct val="120000"/>
              </a:lnSpc>
            </a:pPr>
            <a:endParaRPr lang="en-US" dirty="0">
              <a:solidFill>
                <a:srgbClr val="383636"/>
              </a:solidFill>
              <a:ea typeface="Calibri" panose="020F0502020204030204" pitchFamily="34" charset="0"/>
              <a:cs typeface="Calibri" panose="020F0502020204030204" pitchFamily="34" charset="0"/>
            </a:endParaRPr>
          </a:p>
          <a:p>
            <a:pPr marL="0" indent="0">
              <a:lnSpc>
                <a:spcPct val="120000"/>
              </a:lnSpc>
              <a:buNone/>
            </a:pPr>
            <a:endParaRPr lang="en-US" dirty="0">
              <a:ea typeface="Calibri" panose="020F0502020204030204" pitchFamily="34" charset="0"/>
              <a:cs typeface="Calibri" panose="020F0502020204030204" pitchFamily="34" charset="0"/>
            </a:endParaRPr>
          </a:p>
        </p:txBody>
      </p:sp>
      <p:sp>
        <p:nvSpPr>
          <p:cNvPr id="4" name="Content Placeholder 3">
            <a:extLst>
              <a:ext uri="{FF2B5EF4-FFF2-40B4-BE49-F238E27FC236}">
                <a16:creationId xmlns:a16="http://schemas.microsoft.com/office/drawing/2014/main" id="{83E5CBA4-C241-63A6-1A17-3981673A2810}"/>
              </a:ext>
            </a:extLst>
          </p:cNvPr>
          <p:cNvSpPr>
            <a:spLocks noGrp="1"/>
          </p:cNvSpPr>
          <p:nvPr>
            <p:ph sz="quarter" idx="2"/>
          </p:nvPr>
        </p:nvSpPr>
        <p:spPr>
          <a:xfrm>
            <a:off x="4632198" y="1216152"/>
            <a:ext cx="4207002" cy="5641848"/>
          </a:xfrm>
        </p:spPr>
        <p:txBody>
          <a:bodyPr>
            <a:normAutofit fontScale="55000" lnSpcReduction="20000"/>
          </a:bodyPr>
          <a:lstStyle/>
          <a:p>
            <a:pPr>
              <a:lnSpc>
                <a:spcPct val="120000"/>
              </a:lnSpc>
            </a:pPr>
            <a:r>
              <a:rPr lang="en-US" sz="4400" dirty="0">
                <a:solidFill>
                  <a:srgbClr val="383636"/>
                </a:solidFill>
                <a:ea typeface="Calibri" panose="020F0502020204030204" pitchFamily="34" charset="0"/>
                <a:cs typeface="Calibri" panose="020F0502020204030204" pitchFamily="34" charset="0"/>
              </a:rPr>
              <a:t>Nutrition Recommendations</a:t>
            </a:r>
          </a:p>
          <a:p>
            <a:pPr>
              <a:lnSpc>
                <a:spcPct val="120000"/>
              </a:lnSpc>
            </a:pPr>
            <a:r>
              <a:rPr lang="en-US" sz="4400" b="0" i="0" dirty="0">
                <a:solidFill>
                  <a:srgbClr val="383636"/>
                </a:solidFill>
                <a:effectLst/>
                <a:ea typeface="Calibri" panose="020F0502020204030204" pitchFamily="34" charset="0"/>
                <a:cs typeface="Calibri" panose="020F0502020204030204" pitchFamily="34" charset="0"/>
              </a:rPr>
              <a:t>For people with non–dialysis-dependent stage 3 or higher chronic kidney disease</a:t>
            </a:r>
          </a:p>
          <a:p>
            <a:pPr lvl="1">
              <a:lnSpc>
                <a:spcPct val="120000"/>
              </a:lnSpc>
            </a:pPr>
            <a:r>
              <a:rPr lang="en-US" sz="3600" b="0" i="0" dirty="0">
                <a:solidFill>
                  <a:srgbClr val="383636"/>
                </a:solidFill>
                <a:effectLst/>
                <a:ea typeface="Calibri" panose="020F0502020204030204" pitchFamily="34" charset="0"/>
                <a:cs typeface="Calibri" panose="020F0502020204030204" pitchFamily="34" charset="0"/>
              </a:rPr>
              <a:t>dietary protein intake aimed to a target level of 0.8 g/kg body weight per day</a:t>
            </a:r>
            <a:r>
              <a:rPr lang="en-US" sz="3300" b="0" i="0" dirty="0">
                <a:solidFill>
                  <a:srgbClr val="383636"/>
                </a:solidFill>
                <a:effectLst/>
                <a:ea typeface="Calibri" panose="020F0502020204030204" pitchFamily="34" charset="0"/>
                <a:cs typeface="Calibri" panose="020F0502020204030204" pitchFamily="34" charset="0"/>
              </a:rPr>
              <a:t>. </a:t>
            </a:r>
            <a:endParaRPr lang="en-US" sz="3300" b="1" dirty="0">
              <a:solidFill>
                <a:srgbClr val="383636"/>
              </a:solidFill>
              <a:ea typeface="Calibri" panose="020F0502020204030204" pitchFamily="34" charset="0"/>
              <a:cs typeface="Calibri" panose="020F0502020204030204" pitchFamily="34" charset="0"/>
            </a:endParaRPr>
          </a:p>
          <a:p>
            <a:pPr>
              <a:lnSpc>
                <a:spcPct val="120000"/>
              </a:lnSpc>
            </a:pPr>
            <a:r>
              <a:rPr lang="en-US" sz="4400" b="0" i="0" dirty="0">
                <a:solidFill>
                  <a:srgbClr val="383636"/>
                </a:solidFill>
                <a:effectLst/>
                <a:ea typeface="Calibri" panose="020F0502020204030204" pitchFamily="34" charset="0"/>
                <a:cs typeface="Calibri" panose="020F0502020204030204" pitchFamily="34" charset="0"/>
              </a:rPr>
              <a:t>For those on dialysis,</a:t>
            </a:r>
          </a:p>
          <a:p>
            <a:pPr lvl="1">
              <a:lnSpc>
                <a:spcPct val="120000"/>
              </a:lnSpc>
            </a:pPr>
            <a:r>
              <a:rPr lang="en-US" sz="3600" b="0" i="0" dirty="0">
                <a:solidFill>
                  <a:srgbClr val="383636"/>
                </a:solidFill>
                <a:effectLst/>
                <a:ea typeface="Calibri" panose="020F0502020204030204" pitchFamily="34" charset="0"/>
                <a:cs typeface="Calibri" panose="020F0502020204030204" pitchFamily="34" charset="0"/>
              </a:rPr>
              <a:t>consider protein </a:t>
            </a:r>
            <a:r>
              <a:rPr lang="en-US" sz="3600" b="0" i="0" dirty="0">
                <a:solidFill>
                  <a:srgbClr val="0070C0"/>
                </a:solidFill>
                <a:effectLst/>
                <a:ea typeface="Calibri" panose="020F0502020204030204" pitchFamily="34" charset="0"/>
                <a:cs typeface="Calibri" panose="020F0502020204030204" pitchFamily="34" charset="0"/>
              </a:rPr>
              <a:t>intake of 1.0–1.2 g/kg/day </a:t>
            </a:r>
            <a:r>
              <a:rPr lang="en-US" sz="3600" b="0" i="0" dirty="0">
                <a:solidFill>
                  <a:srgbClr val="383636"/>
                </a:solidFill>
                <a:effectLst/>
                <a:ea typeface="Calibri" panose="020F0502020204030204" pitchFamily="34" charset="0"/>
                <a:cs typeface="Calibri" panose="020F0502020204030204" pitchFamily="34" charset="0"/>
              </a:rPr>
              <a:t>since protein energy wasting is a major problem in some individuals on dialysis</a:t>
            </a:r>
          </a:p>
          <a:p>
            <a:pPr>
              <a:lnSpc>
                <a:spcPct val="120000"/>
              </a:lnSpc>
            </a:pPr>
            <a:r>
              <a:rPr lang="en-US" sz="4400" b="0" i="0" dirty="0">
                <a:solidFill>
                  <a:srgbClr val="383636"/>
                </a:solidFill>
                <a:effectLst/>
                <a:ea typeface="Calibri" panose="020F0502020204030204" pitchFamily="34" charset="0"/>
                <a:cs typeface="Calibri" panose="020F0502020204030204" pitchFamily="34" charset="0"/>
              </a:rPr>
              <a:t>Refer to nephrology </a:t>
            </a:r>
          </a:p>
          <a:p>
            <a:pPr lvl="1">
              <a:lnSpc>
                <a:spcPct val="120000"/>
              </a:lnSpc>
            </a:pPr>
            <a:r>
              <a:rPr lang="en-US" sz="3600" b="0" i="0" dirty="0">
                <a:solidFill>
                  <a:srgbClr val="383636"/>
                </a:solidFill>
                <a:effectLst/>
                <a:ea typeface="Calibri" panose="020F0502020204030204" pitchFamily="34" charset="0"/>
                <a:cs typeface="Calibri" panose="020F0502020204030204" pitchFamily="34" charset="0"/>
              </a:rPr>
              <a:t>If GFR &lt; 30 or uncertain CKD etiology</a:t>
            </a:r>
            <a:endParaRPr lang="en-US" sz="3600" dirty="0">
              <a:ea typeface="Calibri" panose="020F0502020204030204" pitchFamily="34" charset="0"/>
              <a:cs typeface="Calibri" panose="020F0502020204030204" pitchFamily="34" charset="0"/>
            </a:endParaRPr>
          </a:p>
        </p:txBody>
      </p:sp>
      <p:pic>
        <p:nvPicPr>
          <p:cNvPr id="6" name="Picture 5" descr="Businessman in wheelchair using phone">
            <a:extLst>
              <a:ext uri="{FF2B5EF4-FFF2-40B4-BE49-F238E27FC236}">
                <a16:creationId xmlns:a16="http://schemas.microsoft.com/office/drawing/2014/main" id="{7B7E22C5-EC38-A8F7-E0BF-BC491A4952A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32427" y="2938404"/>
            <a:ext cx="1822064" cy="3319337"/>
          </a:xfrm>
          <a:prstGeom prst="rect">
            <a:avLst/>
          </a:prstGeom>
        </p:spPr>
      </p:pic>
      <p:pic>
        <p:nvPicPr>
          <p:cNvPr id="9" name="Picture 8">
            <a:extLst>
              <a:ext uri="{FF2B5EF4-FFF2-40B4-BE49-F238E27FC236}">
                <a16:creationId xmlns:a16="http://schemas.microsoft.com/office/drawing/2014/main" id="{80F037A4-BDBA-E5AF-8E7A-1261E75E5B55}"/>
              </a:ext>
            </a:extLst>
          </p:cNvPr>
          <p:cNvPicPr>
            <a:picLocks noChangeAspect="1"/>
          </p:cNvPicPr>
          <p:nvPr/>
        </p:nvPicPr>
        <p:blipFill>
          <a:blip r:embed="rId4"/>
          <a:stretch>
            <a:fillRect/>
          </a:stretch>
        </p:blipFill>
        <p:spPr>
          <a:xfrm>
            <a:off x="483362" y="6296173"/>
            <a:ext cx="3467669" cy="384846"/>
          </a:xfrm>
          <a:prstGeom prst="rect">
            <a:avLst/>
          </a:prstGeom>
        </p:spPr>
      </p:pic>
    </p:spTree>
    <p:extLst>
      <p:ext uri="{BB962C8B-B14F-4D97-AF65-F5344CB8AC3E}">
        <p14:creationId xmlns:p14="http://schemas.microsoft.com/office/powerpoint/2010/main" val="11807736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Title 1"/>
          <p:cNvSpPr>
            <a:spLocks noGrp="1"/>
          </p:cNvSpPr>
          <p:nvPr>
            <p:ph type="title"/>
          </p:nvPr>
        </p:nvSpPr>
        <p:spPr>
          <a:xfrm>
            <a:off x="685800" y="152400"/>
            <a:ext cx="7747000" cy="1100668"/>
          </a:xfrm>
        </p:spPr>
        <p:txBody>
          <a:bodyPr>
            <a:noAutofit/>
          </a:bodyPr>
          <a:lstStyle/>
          <a:p>
            <a:r>
              <a:rPr lang="en-US" sz="3200" dirty="0"/>
              <a:t>2. Diagnosis and Classification and of Diabetes      Natural History of Diabet</a:t>
            </a:r>
            <a:r>
              <a:rPr lang="en-US" sz="3600" dirty="0"/>
              <a:t>es</a:t>
            </a:r>
          </a:p>
        </p:txBody>
      </p:sp>
      <p:sp>
        <p:nvSpPr>
          <p:cNvPr id="8" name="Content Placeholder 3"/>
          <p:cNvSpPr txBox="1">
            <a:spLocks/>
          </p:cNvSpPr>
          <p:nvPr/>
        </p:nvSpPr>
        <p:spPr bwMode="auto">
          <a:xfrm>
            <a:off x="5791200" y="1938867"/>
            <a:ext cx="2641600" cy="1625600"/>
          </a:xfrm>
          <a:prstGeom prst="rect">
            <a:avLst/>
          </a:prstGeom>
          <a:noFill/>
          <a:ln w="9525">
            <a:noFill/>
            <a:miter lim="800000"/>
            <a:headEnd/>
            <a:tailEnd/>
          </a:ln>
          <a:effectLst/>
        </p:spPr>
        <p:txBody>
          <a:bodyPr/>
          <a:lstStyle/>
          <a:p>
            <a:pPr marL="304804" indent="-304804" eaLnBrk="1" fontAlgn="auto" hangingPunct="1">
              <a:spcBef>
                <a:spcPct val="20000"/>
              </a:spcBef>
              <a:spcAft>
                <a:spcPts val="0"/>
              </a:spcAft>
              <a:buClr>
                <a:srgbClr val="464653"/>
              </a:buClr>
              <a:buSzPct val="65000"/>
              <a:buFontTx/>
              <a:buBlip>
                <a:blip r:embed="rId4"/>
              </a:buBlip>
              <a:defRPr/>
            </a:pPr>
            <a:endParaRPr lang="en-US" sz="2844" kern="0" dirty="0">
              <a:solidFill>
                <a:prstClr val="black"/>
              </a:solidFill>
              <a:latin typeface="Gill Sans MT"/>
            </a:endParaRPr>
          </a:p>
        </p:txBody>
      </p:sp>
      <p:graphicFrame>
        <p:nvGraphicFramePr>
          <p:cNvPr id="9" name="Diagram 8"/>
          <p:cNvGraphicFramePr/>
          <p:nvPr/>
        </p:nvGraphicFramePr>
        <p:xfrm>
          <a:off x="778933" y="1329267"/>
          <a:ext cx="7653867" cy="4809067"/>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64517" name="TextBox 9"/>
          <p:cNvSpPr txBox="1">
            <a:spLocks noChangeArrowheads="1"/>
          </p:cNvSpPr>
          <p:nvPr/>
        </p:nvSpPr>
        <p:spPr bwMode="auto">
          <a:xfrm>
            <a:off x="1456267" y="5528733"/>
            <a:ext cx="6366933" cy="338554"/>
          </a:xfrm>
          <a:prstGeom prst="rect">
            <a:avLst/>
          </a:prstGeom>
          <a:solidFill>
            <a:srgbClr val="CCFF99"/>
          </a:solidFill>
          <a:ln w="9525">
            <a:noFill/>
            <a:miter lim="800000"/>
            <a:headEnd/>
            <a:tailEnd/>
          </a:ln>
        </p:spPr>
        <p:txBody>
          <a:bodyPr>
            <a:spAutoFit/>
          </a:bodyPr>
          <a:lstStyle/>
          <a:p>
            <a:pPr eaLnBrk="1" fontAlgn="auto" hangingPunct="1">
              <a:spcBef>
                <a:spcPts val="0"/>
              </a:spcBef>
              <a:spcAft>
                <a:spcPts val="0"/>
              </a:spcAft>
              <a:defRPr/>
            </a:pPr>
            <a:r>
              <a:rPr lang="en-US" sz="1600" b="1" dirty="0">
                <a:solidFill>
                  <a:prstClr val="black"/>
                </a:solidFill>
                <a:latin typeface="Gill Sans MT"/>
              </a:rPr>
              <a:t>Development of type 2 diabetes happens over years or decades</a:t>
            </a:r>
          </a:p>
        </p:txBody>
      </p:sp>
      <p:sp>
        <p:nvSpPr>
          <p:cNvPr id="70662" name="TextBox 12"/>
          <p:cNvSpPr txBox="1">
            <a:spLocks noChangeArrowheads="1"/>
          </p:cNvSpPr>
          <p:nvPr/>
        </p:nvSpPr>
        <p:spPr bwMode="auto">
          <a:xfrm>
            <a:off x="982134" y="4919133"/>
            <a:ext cx="47413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auto" hangingPunct="1">
              <a:spcBef>
                <a:spcPts val="0"/>
              </a:spcBef>
              <a:spcAft>
                <a:spcPts val="0"/>
              </a:spcAft>
            </a:pPr>
            <a:endParaRPr lang="en-US" sz="1600">
              <a:solidFill>
                <a:prstClr val="black"/>
              </a:solidFill>
            </a:endParaRPr>
          </a:p>
        </p:txBody>
      </p:sp>
      <p:sp>
        <p:nvSpPr>
          <p:cNvPr id="70663" name="Left Arrow 15"/>
          <p:cNvSpPr>
            <a:spLocks noChangeArrowheads="1"/>
          </p:cNvSpPr>
          <p:nvPr/>
        </p:nvSpPr>
        <p:spPr bwMode="auto">
          <a:xfrm>
            <a:off x="2879785" y="2137408"/>
            <a:ext cx="1207911" cy="677333"/>
          </a:xfrm>
          <a:prstGeom prst="leftArrow">
            <a:avLst>
              <a:gd name="adj1" fmla="val 63333"/>
              <a:gd name="adj2" fmla="val 50000"/>
            </a:avLst>
          </a:prstGeom>
          <a:solidFill>
            <a:schemeClr val="tx1"/>
          </a:solidFill>
          <a:ln w="12700" algn="ctr">
            <a:solidFill>
              <a:schemeClr val="tx1"/>
            </a:solidFill>
            <a:round/>
            <a:headEnd/>
            <a:tailEnd/>
          </a:ln>
        </p:spPr>
        <p:txBody>
          <a:bodyPr/>
          <a:lstStyle/>
          <a:p>
            <a:pPr eaLnBrk="1" fontAlgn="auto" hangingPunct="1">
              <a:spcBef>
                <a:spcPts val="0"/>
              </a:spcBef>
              <a:spcAft>
                <a:spcPts val="0"/>
              </a:spcAft>
            </a:pPr>
            <a:endParaRPr lang="en-US" sz="1600">
              <a:solidFill>
                <a:prstClr val="black"/>
              </a:solidFill>
              <a:latin typeface="Gill Sans MT"/>
            </a:endParaRPr>
          </a:p>
        </p:txBody>
      </p:sp>
      <p:sp>
        <p:nvSpPr>
          <p:cNvPr id="70664" name="Left Arrow 16"/>
          <p:cNvSpPr>
            <a:spLocks noChangeArrowheads="1"/>
          </p:cNvSpPr>
          <p:nvPr/>
        </p:nvSpPr>
        <p:spPr bwMode="auto">
          <a:xfrm>
            <a:off x="5257801" y="2074334"/>
            <a:ext cx="1346200" cy="821266"/>
          </a:xfrm>
          <a:prstGeom prst="leftArrow">
            <a:avLst>
              <a:gd name="adj1" fmla="val 50000"/>
              <a:gd name="adj2" fmla="val 50000"/>
            </a:avLst>
          </a:prstGeom>
          <a:solidFill>
            <a:schemeClr val="tx1"/>
          </a:solidFill>
          <a:ln w="12700" algn="ctr">
            <a:solidFill>
              <a:schemeClr val="tx1"/>
            </a:solidFill>
            <a:round/>
            <a:headEnd/>
            <a:tailEnd/>
          </a:ln>
        </p:spPr>
        <p:txBody>
          <a:bodyPr/>
          <a:lstStyle/>
          <a:p>
            <a:pPr eaLnBrk="1" fontAlgn="auto" hangingPunct="1">
              <a:spcBef>
                <a:spcPts val="0"/>
              </a:spcBef>
              <a:spcAft>
                <a:spcPts val="0"/>
              </a:spcAft>
            </a:pPr>
            <a:endParaRPr lang="en-US" sz="1600">
              <a:solidFill>
                <a:prstClr val="black"/>
              </a:solidFill>
              <a:latin typeface="Gill Sans MT"/>
            </a:endParaRPr>
          </a:p>
        </p:txBody>
      </p:sp>
      <p:sp>
        <p:nvSpPr>
          <p:cNvPr id="64521" name="TextBox 23"/>
          <p:cNvSpPr txBox="1">
            <a:spLocks noChangeArrowheads="1"/>
          </p:cNvSpPr>
          <p:nvPr/>
        </p:nvSpPr>
        <p:spPr bwMode="auto">
          <a:xfrm>
            <a:off x="3352800" y="2311400"/>
            <a:ext cx="666044" cy="338554"/>
          </a:xfrm>
          <a:prstGeom prst="rect">
            <a:avLst/>
          </a:prstGeom>
          <a:solidFill>
            <a:srgbClr val="CCFF33"/>
          </a:solidFill>
          <a:ln>
            <a:headEnd/>
            <a:tailEnd/>
          </a:ln>
        </p:spPr>
        <p:style>
          <a:lnRef idx="1">
            <a:schemeClr val="accent4"/>
          </a:lnRef>
          <a:fillRef idx="2">
            <a:schemeClr val="accent4"/>
          </a:fillRef>
          <a:effectRef idx="1">
            <a:schemeClr val="accent4"/>
          </a:effectRef>
          <a:fontRef idx="minor">
            <a:schemeClr val="dk1"/>
          </a:fontRef>
        </p:style>
        <p:txBody>
          <a:bodyPr wrap="square">
            <a:spAutoFit/>
          </a:bodyPr>
          <a:lstStyle/>
          <a:p>
            <a:pPr eaLnBrk="1" fontAlgn="auto" hangingPunct="1">
              <a:spcBef>
                <a:spcPts val="0"/>
              </a:spcBef>
              <a:spcAft>
                <a:spcPts val="0"/>
              </a:spcAft>
              <a:defRPr/>
            </a:pPr>
            <a:r>
              <a:rPr lang="en-US" sz="1600" dirty="0">
                <a:solidFill>
                  <a:prstClr val="black"/>
                </a:solidFill>
              </a:rPr>
              <a:t>Yes!</a:t>
            </a:r>
          </a:p>
        </p:txBody>
      </p:sp>
      <p:sp>
        <p:nvSpPr>
          <p:cNvPr id="64523" name="TextBox 14"/>
          <p:cNvSpPr txBox="1">
            <a:spLocks noChangeArrowheads="1"/>
          </p:cNvSpPr>
          <p:nvPr/>
        </p:nvSpPr>
        <p:spPr bwMode="auto">
          <a:xfrm>
            <a:off x="5926666" y="2306798"/>
            <a:ext cx="553156" cy="338554"/>
          </a:xfrm>
          <a:prstGeom prst="rect">
            <a:avLst/>
          </a:prstGeom>
          <a:solidFill>
            <a:srgbClr val="FF0000"/>
          </a:solidFill>
          <a:ln>
            <a:headEnd/>
            <a:tailEnd/>
          </a:ln>
        </p:spPr>
        <p:style>
          <a:lnRef idx="1">
            <a:schemeClr val="accent3"/>
          </a:lnRef>
          <a:fillRef idx="2">
            <a:schemeClr val="accent3"/>
          </a:fillRef>
          <a:effectRef idx="1">
            <a:schemeClr val="accent3"/>
          </a:effectRef>
          <a:fontRef idx="minor">
            <a:schemeClr val="dk1"/>
          </a:fontRef>
        </p:style>
        <p:txBody>
          <a:bodyPr>
            <a:spAutoFit/>
          </a:bodyPr>
          <a:lstStyle/>
          <a:p>
            <a:pPr eaLnBrk="1" fontAlgn="auto" hangingPunct="1">
              <a:spcBef>
                <a:spcPts val="0"/>
              </a:spcBef>
              <a:spcAft>
                <a:spcPts val="0"/>
              </a:spcAft>
              <a:defRPr/>
            </a:pPr>
            <a:r>
              <a:rPr lang="en-US" sz="1600" dirty="0">
                <a:solidFill>
                  <a:prstClr val="black"/>
                </a:solidFill>
              </a:rPr>
              <a:t>NO</a:t>
            </a:r>
          </a:p>
        </p:txBody>
      </p:sp>
    </p:spTree>
    <p:custDataLst>
      <p:tags r:id="rId1"/>
    </p:custDataLst>
    <p:extLst>
      <p:ext uri="{BB962C8B-B14F-4D97-AF65-F5344CB8AC3E}">
        <p14:creationId xmlns:p14="http://schemas.microsoft.com/office/powerpoint/2010/main" val="428174629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linds(horizont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9" grpId="0">
        <p:bldAsOne/>
      </p:bldGraphic>
    </p:bld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B1D45A"/>
          </a:solidFill>
        </p:spPr>
        <p:txBody>
          <a:bodyPr>
            <a:noAutofit/>
          </a:bodyPr>
          <a:lstStyle/>
          <a:p>
            <a:r>
              <a:rPr lang="en-US" sz="3200" dirty="0"/>
              <a:t>10. Cardiovascular Disease and Risk Management</a:t>
            </a:r>
          </a:p>
        </p:txBody>
      </p:sp>
      <p:sp>
        <p:nvSpPr>
          <p:cNvPr id="3" name="Content Placeholder 2"/>
          <p:cNvSpPr>
            <a:spLocks noGrp="1"/>
          </p:cNvSpPr>
          <p:nvPr>
            <p:ph sz="quarter" idx="1"/>
          </p:nvPr>
        </p:nvSpPr>
        <p:spPr>
          <a:xfrm>
            <a:off x="457200" y="1219200"/>
            <a:ext cx="5495925" cy="5638800"/>
          </a:xfrm>
        </p:spPr>
        <p:txBody>
          <a:bodyPr>
            <a:normAutofit fontScale="92500"/>
          </a:bodyPr>
          <a:lstStyle/>
          <a:p>
            <a:pPr>
              <a:lnSpc>
                <a:spcPct val="120000"/>
              </a:lnSpc>
            </a:pPr>
            <a:r>
              <a:rPr lang="en-US" sz="2800" b="0" i="0" dirty="0">
                <a:solidFill>
                  <a:srgbClr val="383636"/>
                </a:solidFill>
                <a:effectLst/>
                <a:ea typeface="Calibri" panose="020F0502020204030204" pitchFamily="34" charset="0"/>
                <a:cs typeface="Calibri" panose="020F0502020204030204" pitchFamily="34" charset="0"/>
              </a:rPr>
              <a:t>Higher risk of Atherosclerotic cardiovascular disease (ASCVD):</a:t>
            </a:r>
          </a:p>
          <a:p>
            <a:pPr lvl="1">
              <a:lnSpc>
                <a:spcPct val="120000"/>
              </a:lnSpc>
            </a:pPr>
            <a:r>
              <a:rPr lang="en-US" sz="2200" dirty="0"/>
              <a:t>history of acute coronary syndrome,</a:t>
            </a:r>
          </a:p>
          <a:p>
            <a:pPr lvl="1">
              <a:lnSpc>
                <a:spcPct val="120000"/>
              </a:lnSpc>
            </a:pPr>
            <a:r>
              <a:rPr lang="en-US" sz="2200" dirty="0"/>
              <a:t>myocardial infarction (MI), </a:t>
            </a:r>
          </a:p>
          <a:p>
            <a:pPr lvl="1">
              <a:lnSpc>
                <a:spcPct val="120000"/>
              </a:lnSpc>
            </a:pPr>
            <a:r>
              <a:rPr lang="en-US" sz="2200" dirty="0"/>
              <a:t>stable or unstable angina,</a:t>
            </a:r>
          </a:p>
          <a:p>
            <a:pPr lvl="1">
              <a:lnSpc>
                <a:spcPct val="120000"/>
              </a:lnSpc>
            </a:pPr>
            <a:r>
              <a:rPr lang="en-US" sz="2200" dirty="0"/>
              <a:t>coronary or other arterial revascularization,</a:t>
            </a:r>
          </a:p>
          <a:p>
            <a:pPr lvl="1">
              <a:lnSpc>
                <a:spcPct val="120000"/>
              </a:lnSpc>
            </a:pPr>
            <a:r>
              <a:rPr lang="en-US" sz="2200" dirty="0"/>
              <a:t>stroke, transient ischemic attack, </a:t>
            </a:r>
          </a:p>
          <a:p>
            <a:pPr lvl="1">
              <a:lnSpc>
                <a:spcPct val="120000"/>
              </a:lnSpc>
            </a:pPr>
            <a:r>
              <a:rPr lang="en-US" sz="2200" dirty="0"/>
              <a:t>or peripheral artery disease (PAD) including aortic aneurysm.</a:t>
            </a:r>
          </a:p>
          <a:p>
            <a:pPr>
              <a:lnSpc>
                <a:spcPct val="120000"/>
              </a:lnSpc>
            </a:pPr>
            <a:r>
              <a:rPr lang="en-US" sz="2600" dirty="0"/>
              <a:t>2x high risk of Heart Failure</a:t>
            </a:r>
          </a:p>
          <a:p>
            <a:pPr>
              <a:lnSpc>
                <a:spcPct val="120000"/>
              </a:lnSpc>
            </a:pPr>
            <a:r>
              <a:rPr lang="en-US" sz="2600" dirty="0"/>
              <a:t>Leading cause of morbidity and mortality in people with diabetes</a:t>
            </a:r>
            <a:endParaRPr lang="en-US" sz="2600" b="0" i="0" dirty="0">
              <a:solidFill>
                <a:srgbClr val="383636"/>
              </a:solidFill>
              <a:effectLst/>
              <a:ea typeface="Calibri" panose="020F0502020204030204" pitchFamily="34" charset="0"/>
              <a:cs typeface="Calibri" panose="020F0502020204030204" pitchFamily="34" charset="0"/>
            </a:endParaRPr>
          </a:p>
        </p:txBody>
      </p:sp>
      <p:pic>
        <p:nvPicPr>
          <p:cNvPr id="4" name="Picture 3"/>
          <p:cNvPicPr>
            <a:picLocks noChangeAspect="1"/>
          </p:cNvPicPr>
          <p:nvPr/>
        </p:nvPicPr>
        <p:blipFill>
          <a:blip r:embed="rId4"/>
          <a:stretch>
            <a:fillRect/>
          </a:stretch>
        </p:blipFill>
        <p:spPr>
          <a:xfrm>
            <a:off x="5953125" y="1249392"/>
            <a:ext cx="2733675" cy="1581150"/>
          </a:xfrm>
          <a:prstGeom prst="rect">
            <a:avLst/>
          </a:prstGeom>
        </p:spPr>
      </p:pic>
      <p:sp>
        <p:nvSpPr>
          <p:cNvPr id="10" name="TextBox 9">
            <a:extLst>
              <a:ext uri="{FF2B5EF4-FFF2-40B4-BE49-F238E27FC236}">
                <a16:creationId xmlns:a16="http://schemas.microsoft.com/office/drawing/2014/main" id="{246C29CB-8FE0-8039-913D-176148EE32B1}"/>
              </a:ext>
            </a:extLst>
          </p:cNvPr>
          <p:cNvSpPr txBox="1"/>
          <p:nvPr/>
        </p:nvSpPr>
        <p:spPr>
          <a:xfrm>
            <a:off x="5892065" y="2813975"/>
            <a:ext cx="2819400" cy="3388300"/>
          </a:xfrm>
          <a:prstGeom prst="rect">
            <a:avLst/>
          </a:prstGeom>
          <a:noFill/>
        </p:spPr>
        <p:txBody>
          <a:bodyPr wrap="square">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70C0"/>
                </a:solidFill>
                <a:effectLst/>
                <a:uLnTx/>
                <a:uFillTx/>
                <a:latin typeface="Gill Sans MT"/>
                <a:ea typeface="Calibri" panose="020F0502020204030204" pitchFamily="34" charset="0"/>
                <a:cs typeface="Calibri" panose="020F0502020204030204" pitchFamily="34" charset="0"/>
              </a:rPr>
              <a:t>Large benefits are seen when multiple CV risk factors are addressed simultaneously</a:t>
            </a:r>
          </a:p>
          <a:p>
            <a:pPr marL="0" marR="0" lvl="0" indent="0" algn="ctr" defTabSz="914400" rtl="0" eaLnBrk="1" fontAlgn="auto" latinLnBrk="0" hangingPunct="1">
              <a:lnSpc>
                <a:spcPct val="12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70C0"/>
              </a:solidFill>
              <a:effectLst/>
              <a:uLnTx/>
              <a:uFillTx/>
              <a:latin typeface="Gill Sans MT"/>
              <a:ea typeface="Calibri" panose="020F0502020204030204" pitchFamily="34" charset="0"/>
              <a:cs typeface="Calibri" panose="020F0502020204030204" pitchFamily="34" charset="0"/>
            </a:endParaRPr>
          </a:p>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70C0"/>
                </a:solidFill>
                <a:effectLst/>
                <a:uLnTx/>
                <a:uFillTx/>
                <a:latin typeface="Gill Sans MT"/>
                <a:ea typeface="Calibri" panose="020F0502020204030204" pitchFamily="34" charset="0"/>
                <a:cs typeface="Calibri" panose="020F0502020204030204" pitchFamily="34" charset="0"/>
              </a:rPr>
              <a:t>With more aggressive goals, rates of CVD have decreased.</a:t>
            </a:r>
          </a:p>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70C0"/>
                </a:solidFill>
                <a:effectLst/>
                <a:uLnTx/>
                <a:uFillTx/>
                <a:latin typeface="Gill Sans MT"/>
                <a:ea typeface="Calibri" panose="020F0502020204030204" pitchFamily="34" charset="0"/>
                <a:cs typeface="Calibri" panose="020F0502020204030204" pitchFamily="34" charset="0"/>
              </a:rPr>
              <a:t>CV Risks predicted to increase in future.</a:t>
            </a:r>
          </a:p>
        </p:txBody>
      </p:sp>
      <p:pic>
        <p:nvPicPr>
          <p:cNvPr id="5" name="Picture 4">
            <a:extLst>
              <a:ext uri="{FF2B5EF4-FFF2-40B4-BE49-F238E27FC236}">
                <a16:creationId xmlns:a16="http://schemas.microsoft.com/office/drawing/2014/main" id="{4B3AB0C1-C9EE-14B0-8DD2-FD7FEB4F1087}"/>
              </a:ext>
            </a:extLst>
          </p:cNvPr>
          <p:cNvPicPr>
            <a:picLocks noChangeAspect="1"/>
          </p:cNvPicPr>
          <p:nvPr/>
        </p:nvPicPr>
        <p:blipFill>
          <a:blip r:embed="rId5"/>
          <a:stretch>
            <a:fillRect/>
          </a:stretch>
        </p:blipFill>
        <p:spPr>
          <a:xfrm>
            <a:off x="5586261" y="6341682"/>
            <a:ext cx="3431008" cy="426073"/>
          </a:xfrm>
          <a:prstGeom prst="rect">
            <a:avLst/>
          </a:prstGeom>
        </p:spPr>
      </p:pic>
    </p:spTree>
    <p:custDataLst>
      <p:tags r:id="rId1"/>
    </p:custDataLst>
    <p:extLst>
      <p:ext uri="{BB962C8B-B14F-4D97-AF65-F5344CB8AC3E}">
        <p14:creationId xmlns:p14="http://schemas.microsoft.com/office/powerpoint/2010/main" val="4183050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t>Assess ASCVD and Heart Failure Risk Yearly</a:t>
            </a:r>
          </a:p>
        </p:txBody>
      </p:sp>
      <p:sp>
        <p:nvSpPr>
          <p:cNvPr id="3" name="Content Placeholder 2"/>
          <p:cNvSpPr>
            <a:spLocks noGrp="1"/>
          </p:cNvSpPr>
          <p:nvPr>
            <p:ph sz="quarter" idx="1"/>
          </p:nvPr>
        </p:nvSpPr>
        <p:spPr>
          <a:xfrm>
            <a:off x="533400" y="1219200"/>
            <a:ext cx="8153400" cy="5334000"/>
          </a:xfrm>
        </p:spPr>
        <p:txBody>
          <a:bodyPr>
            <a:normAutofit fontScale="92500" lnSpcReduction="20000"/>
          </a:bodyPr>
          <a:lstStyle/>
          <a:p>
            <a:pPr>
              <a:lnSpc>
                <a:spcPct val="120000"/>
              </a:lnSpc>
            </a:pPr>
            <a:r>
              <a:rPr lang="en-US" dirty="0"/>
              <a:t>Duration of diabetes &amp; 55+</a:t>
            </a:r>
          </a:p>
          <a:p>
            <a:pPr>
              <a:lnSpc>
                <a:spcPct val="120000"/>
              </a:lnSpc>
            </a:pPr>
            <a:r>
              <a:rPr lang="en-US" dirty="0"/>
              <a:t>BMI</a:t>
            </a:r>
          </a:p>
          <a:p>
            <a:pPr>
              <a:lnSpc>
                <a:spcPct val="120000"/>
              </a:lnSpc>
            </a:pPr>
            <a:r>
              <a:rPr lang="en-US" dirty="0"/>
              <a:t>Hypertension</a:t>
            </a:r>
          </a:p>
          <a:p>
            <a:pPr>
              <a:lnSpc>
                <a:spcPct val="120000"/>
              </a:lnSpc>
            </a:pPr>
            <a:r>
              <a:rPr lang="en-US" dirty="0"/>
              <a:t>Dyslipidemia</a:t>
            </a:r>
          </a:p>
          <a:p>
            <a:pPr>
              <a:lnSpc>
                <a:spcPct val="120000"/>
              </a:lnSpc>
            </a:pPr>
            <a:r>
              <a:rPr lang="en-US" dirty="0"/>
              <a:t>Smoking </a:t>
            </a:r>
          </a:p>
          <a:p>
            <a:pPr>
              <a:lnSpc>
                <a:spcPct val="120000"/>
              </a:lnSpc>
            </a:pPr>
            <a:r>
              <a:rPr lang="en-US" dirty="0"/>
              <a:t>Family history of premature coronary disease</a:t>
            </a:r>
          </a:p>
          <a:p>
            <a:pPr>
              <a:lnSpc>
                <a:spcPct val="120000"/>
              </a:lnSpc>
            </a:pPr>
            <a:r>
              <a:rPr lang="en-US" dirty="0"/>
              <a:t>Chronic kidney disease – presence of albuminuria</a:t>
            </a:r>
          </a:p>
          <a:p>
            <a:endParaRPr lang="en-US" dirty="0"/>
          </a:p>
          <a:p>
            <a:pPr marL="0" indent="0" algn="ctr">
              <a:buNone/>
            </a:pPr>
            <a:r>
              <a:rPr lang="en-US" sz="3000" b="0" i="1" dirty="0">
                <a:solidFill>
                  <a:srgbClr val="0070C0"/>
                </a:solidFill>
                <a:effectLst/>
                <a:latin typeface="Helvetica Neue"/>
              </a:rPr>
              <a:t>Treat modifiable risk factors as described in ADA guidelines.</a:t>
            </a:r>
            <a:endParaRPr lang="en-US" sz="3000" i="1" dirty="0">
              <a:solidFill>
                <a:srgbClr val="0070C0"/>
              </a:solidFill>
            </a:endParaRPr>
          </a:p>
          <a:p>
            <a:endParaRPr lang="en-US" dirty="0"/>
          </a:p>
        </p:txBody>
      </p:sp>
      <p:pic>
        <p:nvPicPr>
          <p:cNvPr id="4" name="Picture 3">
            <a:extLst>
              <a:ext uri="{FF2B5EF4-FFF2-40B4-BE49-F238E27FC236}">
                <a16:creationId xmlns:a16="http://schemas.microsoft.com/office/drawing/2014/main" id="{50CCBC35-F360-48A2-9633-CA9DE8E7A206}"/>
              </a:ext>
            </a:extLst>
          </p:cNvPr>
          <p:cNvPicPr>
            <a:picLocks noChangeAspect="1"/>
          </p:cNvPicPr>
          <p:nvPr/>
        </p:nvPicPr>
        <p:blipFill>
          <a:blip r:embed="rId2"/>
          <a:stretch>
            <a:fillRect/>
          </a:stretch>
        </p:blipFill>
        <p:spPr>
          <a:xfrm>
            <a:off x="5549878" y="1362456"/>
            <a:ext cx="3130826" cy="2057400"/>
          </a:xfrm>
          <a:prstGeom prst="rect">
            <a:avLst/>
          </a:prstGeom>
        </p:spPr>
      </p:pic>
      <p:pic>
        <p:nvPicPr>
          <p:cNvPr id="5" name="Picture 4">
            <a:extLst>
              <a:ext uri="{FF2B5EF4-FFF2-40B4-BE49-F238E27FC236}">
                <a16:creationId xmlns:a16="http://schemas.microsoft.com/office/drawing/2014/main" id="{F63C2DDF-C847-3053-2F7F-32BC825294E2}"/>
              </a:ext>
            </a:extLst>
          </p:cNvPr>
          <p:cNvPicPr>
            <a:picLocks noChangeAspect="1"/>
          </p:cNvPicPr>
          <p:nvPr/>
        </p:nvPicPr>
        <p:blipFill>
          <a:blip r:embed="rId3"/>
          <a:stretch>
            <a:fillRect/>
          </a:stretch>
        </p:blipFill>
        <p:spPr>
          <a:xfrm>
            <a:off x="1905001" y="6197102"/>
            <a:ext cx="5105400" cy="634004"/>
          </a:xfrm>
          <a:prstGeom prst="rect">
            <a:avLst/>
          </a:prstGeom>
        </p:spPr>
      </p:pic>
    </p:spTree>
    <p:extLst>
      <p:ext uri="{BB962C8B-B14F-4D97-AF65-F5344CB8AC3E}">
        <p14:creationId xmlns:p14="http://schemas.microsoft.com/office/powerpoint/2010/main" val="32153784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2" name="Picture 4" descr="Multifactorial approach to reduction in risk of diabetes complications.">
            <a:extLst>
              <a:ext uri="{FF2B5EF4-FFF2-40B4-BE49-F238E27FC236}">
                <a16:creationId xmlns:a16="http://schemas.microsoft.com/office/drawing/2014/main" id="{E1944D33-0EEF-F0AB-2964-D20D57732D53}"/>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371600" y="76200"/>
            <a:ext cx="6608827" cy="5997512"/>
          </a:xfrm>
          <a:prstGeom prst="rect">
            <a:avLst/>
          </a:prstGeom>
          <a:solidFill>
            <a:srgbClr val="FFFFFF"/>
          </a:solidFill>
        </p:spPr>
      </p:pic>
      <p:pic>
        <p:nvPicPr>
          <p:cNvPr id="3" name="Picture 2">
            <a:extLst>
              <a:ext uri="{FF2B5EF4-FFF2-40B4-BE49-F238E27FC236}">
                <a16:creationId xmlns:a16="http://schemas.microsoft.com/office/drawing/2014/main" id="{85824E8F-B98A-DE9C-9CB0-173DDB316376}"/>
              </a:ext>
            </a:extLst>
          </p:cNvPr>
          <p:cNvPicPr>
            <a:picLocks noChangeAspect="1"/>
          </p:cNvPicPr>
          <p:nvPr/>
        </p:nvPicPr>
        <p:blipFill>
          <a:blip r:embed="rId4"/>
          <a:stretch>
            <a:fillRect/>
          </a:stretch>
        </p:blipFill>
        <p:spPr>
          <a:xfrm>
            <a:off x="1905000" y="6099297"/>
            <a:ext cx="5892991" cy="731809"/>
          </a:xfrm>
          <a:prstGeom prst="rect">
            <a:avLst/>
          </a:prstGeom>
        </p:spPr>
      </p:pic>
    </p:spTree>
    <p:extLst>
      <p:ext uri="{BB962C8B-B14F-4D97-AF65-F5344CB8AC3E}">
        <p14:creationId xmlns:p14="http://schemas.microsoft.com/office/powerpoint/2010/main" val="22523140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328DDD-7B00-E0C7-246F-A1BC36FB0120}"/>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E9E6EEB7-8D36-2B91-A04A-D29F0CD251C7}"/>
              </a:ext>
            </a:extLst>
          </p:cNvPr>
          <p:cNvSpPr>
            <a:spLocks noGrp="1"/>
          </p:cNvSpPr>
          <p:nvPr>
            <p:ph sz="half" idx="1"/>
          </p:nvPr>
        </p:nvSpPr>
        <p:spPr/>
        <p:txBody>
          <a:bodyPr/>
          <a:lstStyle/>
          <a:p>
            <a:endParaRPr lang="en-US"/>
          </a:p>
        </p:txBody>
      </p:sp>
      <p:sp>
        <p:nvSpPr>
          <p:cNvPr id="4" name="Content Placeholder 3">
            <a:extLst>
              <a:ext uri="{FF2B5EF4-FFF2-40B4-BE49-F238E27FC236}">
                <a16:creationId xmlns:a16="http://schemas.microsoft.com/office/drawing/2014/main" id="{9069FDA2-CE62-BF0C-36BD-37AAD5B4306F}"/>
              </a:ext>
            </a:extLst>
          </p:cNvPr>
          <p:cNvSpPr>
            <a:spLocks noGrp="1"/>
          </p:cNvSpPr>
          <p:nvPr>
            <p:ph sz="quarter" idx="2"/>
          </p:nvPr>
        </p:nvSpPr>
        <p:spPr/>
        <p:txBody>
          <a:bodyPr/>
          <a:lstStyle/>
          <a:p>
            <a:endParaRPr lang="en-US"/>
          </a:p>
        </p:txBody>
      </p:sp>
      <p:sp>
        <p:nvSpPr>
          <p:cNvPr id="5" name="Content Placeholder 4">
            <a:extLst>
              <a:ext uri="{FF2B5EF4-FFF2-40B4-BE49-F238E27FC236}">
                <a16:creationId xmlns:a16="http://schemas.microsoft.com/office/drawing/2014/main" id="{60E330B5-A26F-D529-6448-79F895D37DFB}"/>
              </a:ext>
            </a:extLst>
          </p:cNvPr>
          <p:cNvSpPr>
            <a:spLocks noGrp="1"/>
          </p:cNvSpPr>
          <p:nvPr>
            <p:ph sz="quarter" idx="3"/>
          </p:nvPr>
        </p:nvSpPr>
        <p:spPr/>
        <p:txBody>
          <a:bodyPr/>
          <a:lstStyle/>
          <a:p>
            <a:endParaRPr lang="en-US"/>
          </a:p>
        </p:txBody>
      </p:sp>
      <p:pic>
        <p:nvPicPr>
          <p:cNvPr id="6" name="Picture 5">
            <a:extLst>
              <a:ext uri="{FF2B5EF4-FFF2-40B4-BE49-F238E27FC236}">
                <a16:creationId xmlns:a16="http://schemas.microsoft.com/office/drawing/2014/main" id="{83CCCBEF-F0E9-42A3-6F1E-AB94278ADE2F}"/>
              </a:ext>
            </a:extLst>
          </p:cNvPr>
          <p:cNvPicPr>
            <a:picLocks noChangeAspect="1"/>
          </p:cNvPicPr>
          <p:nvPr/>
        </p:nvPicPr>
        <p:blipFill>
          <a:blip r:embed="rId3"/>
          <a:stretch>
            <a:fillRect/>
          </a:stretch>
        </p:blipFill>
        <p:spPr>
          <a:xfrm>
            <a:off x="-42544" y="-60603"/>
            <a:ext cx="9448800" cy="7966635"/>
          </a:xfrm>
          <a:prstGeom prst="rect">
            <a:avLst/>
          </a:prstGeom>
        </p:spPr>
      </p:pic>
      <p:sp>
        <p:nvSpPr>
          <p:cNvPr id="7" name="Oval 6">
            <a:extLst>
              <a:ext uri="{FF2B5EF4-FFF2-40B4-BE49-F238E27FC236}">
                <a16:creationId xmlns:a16="http://schemas.microsoft.com/office/drawing/2014/main" id="{0412DF43-5D72-E862-E05E-23D521BC7388}"/>
              </a:ext>
            </a:extLst>
          </p:cNvPr>
          <p:cNvSpPr/>
          <p:nvPr/>
        </p:nvSpPr>
        <p:spPr>
          <a:xfrm>
            <a:off x="152400" y="1942306"/>
            <a:ext cx="2971799" cy="3810000"/>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7292141"/>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DBEF0B-88AB-4157-8405-E848218DB942}"/>
              </a:ext>
            </a:extLst>
          </p:cNvPr>
          <p:cNvSpPr>
            <a:spLocks noGrp="1"/>
          </p:cNvSpPr>
          <p:nvPr>
            <p:ph type="title"/>
          </p:nvPr>
        </p:nvSpPr>
        <p:spPr/>
        <p:txBody>
          <a:bodyPr/>
          <a:lstStyle/>
          <a:p>
            <a:r>
              <a:rPr lang="en-US" dirty="0"/>
              <a:t>Poll Question 13</a:t>
            </a:r>
          </a:p>
        </p:txBody>
      </p:sp>
      <p:sp>
        <p:nvSpPr>
          <p:cNvPr id="3" name="Content Placeholder 2">
            <a:extLst>
              <a:ext uri="{FF2B5EF4-FFF2-40B4-BE49-F238E27FC236}">
                <a16:creationId xmlns:a16="http://schemas.microsoft.com/office/drawing/2014/main" id="{D400AD13-9CE8-494A-B423-11D3D67F9516}"/>
              </a:ext>
            </a:extLst>
          </p:cNvPr>
          <p:cNvSpPr>
            <a:spLocks noGrp="1"/>
          </p:cNvSpPr>
          <p:nvPr>
            <p:ph sz="quarter" idx="1"/>
          </p:nvPr>
        </p:nvSpPr>
        <p:spPr>
          <a:xfrm>
            <a:off x="224570" y="1371600"/>
            <a:ext cx="6023830" cy="5486400"/>
          </a:xfrm>
        </p:spPr>
        <p:txBody>
          <a:bodyPr>
            <a:normAutofit lnSpcReduction="10000"/>
          </a:bodyPr>
          <a:lstStyle/>
          <a:p>
            <a:pPr>
              <a:lnSpc>
                <a:spcPct val="100000"/>
              </a:lnSpc>
            </a:pPr>
            <a:r>
              <a:rPr lang="en-US" sz="3200" dirty="0"/>
              <a:t>RJ is a 57 yr old with diabetes. RJ takes an ACE Inhibitor, insulin and a statin. They smoke a pack of cigarettes a day.</a:t>
            </a:r>
          </a:p>
          <a:p>
            <a:pPr>
              <a:lnSpc>
                <a:spcPct val="100000"/>
              </a:lnSpc>
            </a:pPr>
            <a:r>
              <a:rPr lang="en-US" sz="3200" dirty="0"/>
              <a:t>According to ADA Standards of Care, what is the blood pressure target for RJ? </a:t>
            </a:r>
          </a:p>
          <a:p>
            <a:pPr>
              <a:lnSpc>
                <a:spcPct val="100000"/>
              </a:lnSpc>
            </a:pPr>
            <a:r>
              <a:rPr lang="en-US" sz="3200" dirty="0"/>
              <a:t>A. Less than 120/80</a:t>
            </a:r>
          </a:p>
          <a:p>
            <a:pPr>
              <a:lnSpc>
                <a:spcPct val="100000"/>
              </a:lnSpc>
            </a:pPr>
            <a:r>
              <a:rPr lang="en-US" sz="3200" dirty="0"/>
              <a:t>B. Less than 130/80</a:t>
            </a:r>
          </a:p>
          <a:p>
            <a:pPr>
              <a:lnSpc>
                <a:spcPct val="100000"/>
              </a:lnSpc>
            </a:pPr>
            <a:r>
              <a:rPr lang="en-US" sz="3200" dirty="0"/>
              <a:t>C. Less than 140/90</a:t>
            </a:r>
          </a:p>
          <a:p>
            <a:pPr>
              <a:lnSpc>
                <a:spcPct val="100000"/>
              </a:lnSpc>
            </a:pPr>
            <a:r>
              <a:rPr lang="en-US" sz="3200" dirty="0"/>
              <a:t>D. Less than 135 /85</a:t>
            </a:r>
            <a:endParaRPr lang="en-US" sz="4400" dirty="0"/>
          </a:p>
        </p:txBody>
      </p:sp>
      <p:sp>
        <p:nvSpPr>
          <p:cNvPr id="4" name="Oval 3">
            <a:extLst>
              <a:ext uri="{FF2B5EF4-FFF2-40B4-BE49-F238E27FC236}">
                <a16:creationId xmlns:a16="http://schemas.microsoft.com/office/drawing/2014/main" id="{9D3818F9-DF95-5DE1-3853-0CDECFB46C79}"/>
              </a:ext>
            </a:extLst>
          </p:cNvPr>
          <p:cNvSpPr/>
          <p:nvPr/>
        </p:nvSpPr>
        <p:spPr>
          <a:xfrm>
            <a:off x="0" y="4953001"/>
            <a:ext cx="4866640" cy="762000"/>
          </a:xfrm>
          <a:prstGeom prst="ellipse">
            <a:avLst/>
          </a:prstGeom>
          <a:noFill/>
          <a:ln w="38100">
            <a:solidFill>
              <a:srgbClr val="7030A0"/>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Old man looking up">
            <a:extLst>
              <a:ext uri="{FF2B5EF4-FFF2-40B4-BE49-F238E27FC236}">
                <a16:creationId xmlns:a16="http://schemas.microsoft.com/office/drawing/2014/main" id="{00A76631-C2FE-ACDC-5DC3-422E9373A028}"/>
              </a:ext>
            </a:extLst>
          </p:cNvPr>
          <p:cNvPicPr>
            <a:picLocks noChangeAspect="1"/>
          </p:cNvPicPr>
          <p:nvPr/>
        </p:nvPicPr>
        <p:blipFill>
          <a:blip r:embed="rId2" cstate="print">
            <a:extLst>
              <a:ext uri="{28A0092B-C50C-407E-A947-70E740481C1C}">
                <a14:useLocalDpi xmlns:a14="http://schemas.microsoft.com/office/drawing/2010/main" val="0"/>
              </a:ext>
            </a:extLst>
          </a:blip>
          <a:srcRect l="47500"/>
          <a:stretch>
            <a:fillRect/>
          </a:stretch>
        </p:blipFill>
        <p:spPr>
          <a:xfrm>
            <a:off x="6440817" y="1342534"/>
            <a:ext cx="2455832" cy="3120069"/>
          </a:xfrm>
          <a:prstGeom prst="rect">
            <a:avLst/>
          </a:prstGeom>
        </p:spPr>
      </p:pic>
    </p:spTree>
    <p:extLst>
      <p:ext uri="{BB962C8B-B14F-4D97-AF65-F5344CB8AC3E}">
        <p14:creationId xmlns:p14="http://schemas.microsoft.com/office/powerpoint/2010/main" val="14955533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269198-1136-4462-AC1A-CFC9C15A1084}"/>
              </a:ext>
            </a:extLst>
          </p:cNvPr>
          <p:cNvSpPr>
            <a:spLocks noGrp="1"/>
          </p:cNvSpPr>
          <p:nvPr>
            <p:ph type="title"/>
          </p:nvPr>
        </p:nvSpPr>
        <p:spPr/>
        <p:txBody>
          <a:bodyPr/>
          <a:lstStyle/>
          <a:p>
            <a:r>
              <a:rPr lang="en-US" dirty="0"/>
              <a:t>Hypertension Management</a:t>
            </a:r>
          </a:p>
        </p:txBody>
      </p:sp>
      <p:pic>
        <p:nvPicPr>
          <p:cNvPr id="5" name="Content Placeholder 4">
            <a:extLst>
              <a:ext uri="{FF2B5EF4-FFF2-40B4-BE49-F238E27FC236}">
                <a16:creationId xmlns:a16="http://schemas.microsoft.com/office/drawing/2014/main" id="{550FC6A3-C03C-CE7B-6F4B-2AC8ED9BA3A5}"/>
              </a:ext>
            </a:extLst>
          </p:cNvPr>
          <p:cNvPicPr>
            <a:picLocks noGrp="1" noChangeAspect="1"/>
          </p:cNvPicPr>
          <p:nvPr>
            <p:ph sz="quarter" idx="1"/>
          </p:nvPr>
        </p:nvPicPr>
        <p:blipFill>
          <a:blip r:embed="rId3"/>
          <a:stretch>
            <a:fillRect/>
          </a:stretch>
        </p:blipFill>
        <p:spPr>
          <a:xfrm>
            <a:off x="170999" y="1371600"/>
            <a:ext cx="8802002" cy="4798615"/>
          </a:xfrm>
        </p:spPr>
      </p:pic>
      <p:pic>
        <p:nvPicPr>
          <p:cNvPr id="10" name="Picture 9">
            <a:extLst>
              <a:ext uri="{FF2B5EF4-FFF2-40B4-BE49-F238E27FC236}">
                <a16:creationId xmlns:a16="http://schemas.microsoft.com/office/drawing/2014/main" id="{08F9FD06-918D-6FA9-97E9-E9FFD9169B40}"/>
              </a:ext>
            </a:extLst>
          </p:cNvPr>
          <p:cNvPicPr>
            <a:picLocks noChangeAspect="1"/>
          </p:cNvPicPr>
          <p:nvPr/>
        </p:nvPicPr>
        <p:blipFill>
          <a:blip r:embed="rId4"/>
          <a:stretch>
            <a:fillRect/>
          </a:stretch>
        </p:blipFill>
        <p:spPr>
          <a:xfrm>
            <a:off x="5257800" y="6308911"/>
            <a:ext cx="3735808" cy="463924"/>
          </a:xfrm>
          <a:prstGeom prst="rect">
            <a:avLst/>
          </a:prstGeom>
        </p:spPr>
      </p:pic>
    </p:spTree>
    <p:extLst>
      <p:ext uri="{BB962C8B-B14F-4D97-AF65-F5344CB8AC3E}">
        <p14:creationId xmlns:p14="http://schemas.microsoft.com/office/powerpoint/2010/main" val="13752877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52880" y="1250970"/>
            <a:ext cx="1686320" cy="1198026"/>
          </a:xfrm>
          <a:prstGeom prst="rect">
            <a:avLst/>
          </a:prstGeom>
        </p:spPr>
      </p:pic>
      <p:sp>
        <p:nvSpPr>
          <p:cNvPr id="5" name="Title 4"/>
          <p:cNvSpPr>
            <a:spLocks noGrp="1"/>
          </p:cNvSpPr>
          <p:nvPr>
            <p:ph type="title"/>
          </p:nvPr>
        </p:nvSpPr>
        <p:spPr>
          <a:xfrm>
            <a:off x="457200" y="152400"/>
            <a:ext cx="8229600" cy="990600"/>
          </a:xfrm>
        </p:spPr>
        <p:txBody>
          <a:bodyPr>
            <a:normAutofit fontScale="90000"/>
          </a:bodyPr>
          <a:lstStyle/>
          <a:p>
            <a:r>
              <a:rPr lang="en-US" dirty="0"/>
              <a:t>BP Treatment in addition to Lifestyle</a:t>
            </a:r>
          </a:p>
        </p:txBody>
      </p:sp>
      <p:sp>
        <p:nvSpPr>
          <p:cNvPr id="6" name="Content Placeholder 5"/>
          <p:cNvSpPr>
            <a:spLocks noGrp="1"/>
          </p:cNvSpPr>
          <p:nvPr>
            <p:ph sz="quarter" idx="1"/>
          </p:nvPr>
        </p:nvSpPr>
        <p:spPr>
          <a:xfrm>
            <a:off x="245222" y="1135294"/>
            <a:ext cx="6934200" cy="5290038"/>
          </a:xfrm>
        </p:spPr>
        <p:txBody>
          <a:bodyPr>
            <a:normAutofit fontScale="92500"/>
          </a:bodyPr>
          <a:lstStyle/>
          <a:p>
            <a:r>
              <a:rPr lang="en-US" b="1" dirty="0"/>
              <a:t>First Line BP Drugs if 130/80 +</a:t>
            </a:r>
          </a:p>
          <a:p>
            <a:pPr lvl="1">
              <a:buSzPct val="75000"/>
            </a:pPr>
            <a:r>
              <a:rPr lang="en-US" sz="2800" dirty="0"/>
              <a:t>With albuminuria or CAD</a:t>
            </a:r>
          </a:p>
          <a:p>
            <a:pPr lvl="2">
              <a:buSzPct val="75000"/>
            </a:pPr>
            <a:r>
              <a:rPr lang="en-US" sz="2400" dirty="0"/>
              <a:t>Start either ACE or ARB*</a:t>
            </a:r>
          </a:p>
          <a:p>
            <a:pPr lvl="1">
              <a:buSzPct val="75000"/>
            </a:pPr>
            <a:r>
              <a:rPr lang="en-US" sz="2800" dirty="0"/>
              <a:t>No albuminuria - Any of the 4 classes of  BP meds can be used:</a:t>
            </a:r>
          </a:p>
          <a:p>
            <a:pPr lvl="2">
              <a:buSzPct val="75000"/>
            </a:pPr>
            <a:r>
              <a:rPr lang="en-US" sz="2400" dirty="0"/>
              <a:t>ACE Inhibitors, ARBs, thiazide-like diuretics or calcium channel blockers. </a:t>
            </a:r>
          </a:p>
          <a:p>
            <a:pPr lvl="2">
              <a:buSzPct val="75000"/>
            </a:pPr>
            <a:r>
              <a:rPr lang="en-US" sz="2800" dirty="0"/>
              <a:t>Monitor K+/</a:t>
            </a:r>
            <a:r>
              <a:rPr lang="en-US" sz="2800" dirty="0" err="1"/>
              <a:t>Scr</a:t>
            </a:r>
            <a:r>
              <a:rPr lang="en-US" sz="2800" dirty="0"/>
              <a:t> 7-14 days after initiation and dose increase for diuretics, ACEI/ARB</a:t>
            </a:r>
            <a:endParaRPr lang="en-US" sz="2400" dirty="0"/>
          </a:p>
          <a:p>
            <a:pPr lvl="1">
              <a:buSzPct val="75000"/>
            </a:pPr>
            <a:r>
              <a:rPr lang="en-US" sz="2800" dirty="0"/>
              <a:t>Avoid ACE and ARB at same time</a:t>
            </a:r>
          </a:p>
          <a:p>
            <a:pPr lvl="1">
              <a:buSzPct val="75000"/>
            </a:pPr>
            <a:r>
              <a:rPr lang="en-US" dirty="0"/>
              <a:t>Multiple Drug Therapy often required</a:t>
            </a:r>
          </a:p>
          <a:p>
            <a:pPr>
              <a:buSzPct val="75000"/>
            </a:pPr>
            <a:r>
              <a:rPr lang="en-US" b="1" dirty="0"/>
              <a:t>If BP ≥ 150 /90 start 2 drug combo</a:t>
            </a:r>
          </a:p>
        </p:txBody>
      </p:sp>
      <p:sp>
        <p:nvSpPr>
          <p:cNvPr id="8" name="TextBox 7">
            <a:extLst>
              <a:ext uri="{FF2B5EF4-FFF2-40B4-BE49-F238E27FC236}">
                <a16:creationId xmlns:a16="http://schemas.microsoft.com/office/drawing/2014/main" id="{A34441C5-9189-4367-871A-D0600398C789}"/>
              </a:ext>
            </a:extLst>
          </p:cNvPr>
          <p:cNvSpPr txBox="1"/>
          <p:nvPr/>
        </p:nvSpPr>
        <p:spPr>
          <a:xfrm>
            <a:off x="7272140" y="2549350"/>
            <a:ext cx="1686320" cy="120032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Gill Sans MT"/>
                <a:ea typeface="+mn-ea"/>
                <a:cs typeface="+mn-cs"/>
              </a:rPr>
              <a:t>*Albuminuria = Urinary albumin creatinine ratio of 30+</a:t>
            </a:r>
          </a:p>
        </p:txBody>
      </p:sp>
      <p:pic>
        <p:nvPicPr>
          <p:cNvPr id="2" name="Picture 1">
            <a:extLst>
              <a:ext uri="{FF2B5EF4-FFF2-40B4-BE49-F238E27FC236}">
                <a16:creationId xmlns:a16="http://schemas.microsoft.com/office/drawing/2014/main" id="{1E42F007-7620-7C75-0BC4-87C1728ED299}"/>
              </a:ext>
            </a:extLst>
          </p:cNvPr>
          <p:cNvPicPr>
            <a:picLocks noChangeAspect="1"/>
          </p:cNvPicPr>
          <p:nvPr/>
        </p:nvPicPr>
        <p:blipFill>
          <a:blip r:embed="rId5"/>
          <a:stretch>
            <a:fillRect/>
          </a:stretch>
        </p:blipFill>
        <p:spPr>
          <a:xfrm>
            <a:off x="5867400" y="6440986"/>
            <a:ext cx="3076312" cy="382026"/>
          </a:xfrm>
          <a:prstGeom prst="rect">
            <a:avLst/>
          </a:prstGeom>
        </p:spPr>
      </p:pic>
    </p:spTree>
    <p:custDataLst>
      <p:tags r:id="rId1"/>
    </p:custDataLst>
    <p:extLst>
      <p:ext uri="{BB962C8B-B14F-4D97-AF65-F5344CB8AC3E}">
        <p14:creationId xmlns:p14="http://schemas.microsoft.com/office/powerpoint/2010/main" val="33196751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CA7503-6A4F-8BF6-0E34-4B74DBBCF1FC}"/>
              </a:ext>
            </a:extLst>
          </p:cNvPr>
          <p:cNvSpPr>
            <a:spLocks noGrp="1"/>
          </p:cNvSpPr>
          <p:nvPr>
            <p:ph type="title"/>
          </p:nvPr>
        </p:nvSpPr>
        <p:spPr/>
        <p:txBody>
          <a:bodyPr/>
          <a:lstStyle/>
          <a:p>
            <a:r>
              <a:rPr lang="en-US" dirty="0"/>
              <a:t>Lipid and HTN Meds Cheat Sheets</a:t>
            </a:r>
          </a:p>
        </p:txBody>
      </p:sp>
      <p:pic>
        <p:nvPicPr>
          <p:cNvPr id="6" name="Content Placeholder 5">
            <a:extLst>
              <a:ext uri="{FF2B5EF4-FFF2-40B4-BE49-F238E27FC236}">
                <a16:creationId xmlns:a16="http://schemas.microsoft.com/office/drawing/2014/main" id="{99806881-7376-8DDE-DB67-250FEC2EE2C6}"/>
              </a:ext>
            </a:extLst>
          </p:cNvPr>
          <p:cNvPicPr>
            <a:picLocks noGrp="1" noChangeAspect="1"/>
          </p:cNvPicPr>
          <p:nvPr>
            <p:ph sz="quarter" idx="1"/>
          </p:nvPr>
        </p:nvPicPr>
        <p:blipFill>
          <a:blip r:embed="rId2"/>
          <a:stretch>
            <a:fillRect/>
          </a:stretch>
        </p:blipFill>
        <p:spPr>
          <a:xfrm>
            <a:off x="426720" y="1218523"/>
            <a:ext cx="4041775" cy="3542790"/>
          </a:xfrm>
        </p:spPr>
      </p:pic>
      <p:pic>
        <p:nvPicPr>
          <p:cNvPr id="8" name="Content Placeholder 7">
            <a:extLst>
              <a:ext uri="{FF2B5EF4-FFF2-40B4-BE49-F238E27FC236}">
                <a16:creationId xmlns:a16="http://schemas.microsoft.com/office/drawing/2014/main" id="{D8BDE182-6C0C-ACCA-D1F5-163FB83E46DC}"/>
              </a:ext>
            </a:extLst>
          </p:cNvPr>
          <p:cNvPicPr>
            <a:picLocks noGrp="1" noChangeAspect="1"/>
          </p:cNvPicPr>
          <p:nvPr>
            <p:ph sz="quarter" idx="2"/>
          </p:nvPr>
        </p:nvPicPr>
        <p:blipFill>
          <a:blip r:embed="rId3"/>
          <a:stretch>
            <a:fillRect/>
          </a:stretch>
        </p:blipFill>
        <p:spPr>
          <a:xfrm>
            <a:off x="4687697" y="1272031"/>
            <a:ext cx="4041775" cy="3924467"/>
          </a:xfrm>
        </p:spPr>
      </p:pic>
      <p:sp>
        <p:nvSpPr>
          <p:cNvPr id="9" name="TextBox 8">
            <a:extLst>
              <a:ext uri="{FF2B5EF4-FFF2-40B4-BE49-F238E27FC236}">
                <a16:creationId xmlns:a16="http://schemas.microsoft.com/office/drawing/2014/main" id="{068B8B5A-0A43-0AA3-0250-C11AD15D076E}"/>
              </a:ext>
            </a:extLst>
          </p:cNvPr>
          <p:cNvSpPr txBox="1"/>
          <p:nvPr/>
        </p:nvSpPr>
        <p:spPr>
          <a:xfrm>
            <a:off x="772795" y="5524006"/>
            <a:ext cx="7391400" cy="1200329"/>
          </a:xfrm>
          <a:prstGeom prst="rect">
            <a:avLst/>
          </a:prstGeom>
          <a:noFill/>
        </p:spPr>
        <p:txBody>
          <a:bodyPr wrap="square" rtlCol="0">
            <a:spAutoFit/>
          </a:bodyPr>
          <a:lstStyle/>
          <a:p>
            <a:pPr algn="ctr"/>
            <a:r>
              <a:rPr lang="en-US" dirty="0"/>
              <a:t>Website: </a:t>
            </a:r>
            <a:r>
              <a:rPr lang="en-US" dirty="0">
                <a:hlinkClick r:id="rId4"/>
              </a:rPr>
              <a:t>https://diabetesed.net/coach-bevs-diabetes-cheat-sheets/</a:t>
            </a:r>
            <a:endParaRPr lang="en-US" dirty="0"/>
          </a:p>
          <a:p>
            <a:pPr algn="ctr"/>
            <a:r>
              <a:rPr lang="en-US" dirty="0"/>
              <a:t>On CDCES Coach App too</a:t>
            </a:r>
          </a:p>
          <a:p>
            <a:endParaRPr lang="en-US" dirty="0"/>
          </a:p>
          <a:p>
            <a:pPr algn="ctr"/>
            <a:r>
              <a:rPr lang="en-US" dirty="0">
                <a:solidFill>
                  <a:srgbClr val="0070C0"/>
                </a:solidFill>
              </a:rPr>
              <a:t>For exam, know major classes, when used, side effects and considerations</a:t>
            </a:r>
            <a:r>
              <a:rPr lang="en-US" dirty="0"/>
              <a:t>.</a:t>
            </a:r>
          </a:p>
        </p:txBody>
      </p:sp>
    </p:spTree>
    <p:extLst>
      <p:ext uri="{BB962C8B-B14F-4D97-AF65-F5344CB8AC3E}">
        <p14:creationId xmlns:p14="http://schemas.microsoft.com/office/powerpoint/2010/main" val="34419298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DBEF0B-88AB-4157-8405-E848218DB942}"/>
              </a:ext>
            </a:extLst>
          </p:cNvPr>
          <p:cNvSpPr>
            <a:spLocks noGrp="1"/>
          </p:cNvSpPr>
          <p:nvPr>
            <p:ph type="title"/>
          </p:nvPr>
        </p:nvSpPr>
        <p:spPr>
          <a:xfrm>
            <a:off x="381000" y="194537"/>
            <a:ext cx="8382000" cy="1009199"/>
          </a:xfrm>
        </p:spPr>
        <p:txBody>
          <a:bodyPr>
            <a:normAutofit/>
          </a:bodyPr>
          <a:lstStyle/>
          <a:p>
            <a:r>
              <a:rPr lang="en-US" dirty="0"/>
              <a:t>Poll Question 13</a:t>
            </a:r>
          </a:p>
        </p:txBody>
      </p:sp>
      <p:sp>
        <p:nvSpPr>
          <p:cNvPr id="3" name="Content Placeholder 2">
            <a:extLst>
              <a:ext uri="{FF2B5EF4-FFF2-40B4-BE49-F238E27FC236}">
                <a16:creationId xmlns:a16="http://schemas.microsoft.com/office/drawing/2014/main" id="{D400AD13-9CE8-494A-B423-11D3D67F9516}"/>
              </a:ext>
            </a:extLst>
          </p:cNvPr>
          <p:cNvSpPr>
            <a:spLocks noGrp="1"/>
          </p:cNvSpPr>
          <p:nvPr>
            <p:ph sz="quarter" idx="1"/>
          </p:nvPr>
        </p:nvSpPr>
        <p:spPr>
          <a:xfrm>
            <a:off x="381000" y="1447800"/>
            <a:ext cx="5257800" cy="5486400"/>
          </a:xfrm>
        </p:spPr>
        <p:txBody>
          <a:bodyPr>
            <a:normAutofit fontScale="92500" lnSpcReduction="20000"/>
          </a:bodyPr>
          <a:lstStyle/>
          <a:p>
            <a:pPr marL="0" indent="0">
              <a:lnSpc>
                <a:spcPct val="120000"/>
              </a:lnSpc>
              <a:spcBef>
                <a:spcPts val="0"/>
              </a:spcBef>
              <a:buNone/>
            </a:pPr>
            <a:r>
              <a:rPr lang="en-US" sz="2600" dirty="0">
                <a:ea typeface="Calibri" panose="020F0502020204030204" pitchFamily="34" charset="0"/>
              </a:rPr>
              <a:t>RZ is 47 years old with type 2 diabetes and hypertension. RZ takes metformin 1000 mg BID, plus lisinopril 20mg daily.  RZs LDL is 130 mg/dL. Based on the most recent ADA Standards, what is the LDL Cholesterol target for RZ?</a:t>
            </a:r>
          </a:p>
          <a:p>
            <a:pPr marL="0" indent="0">
              <a:spcBef>
                <a:spcPts val="0"/>
              </a:spcBef>
              <a:buNone/>
            </a:pPr>
            <a:endParaRPr lang="en-US" sz="2600" dirty="0">
              <a:ea typeface="Calibri" panose="020F0502020204030204" pitchFamily="34" charset="0"/>
            </a:endParaRPr>
          </a:p>
          <a:p>
            <a:pPr marL="257180" indent="-257180">
              <a:lnSpc>
                <a:spcPct val="160000"/>
              </a:lnSpc>
              <a:spcBef>
                <a:spcPts val="0"/>
              </a:spcBef>
              <a:buFont typeface="+mj-lt"/>
              <a:buAutoNum type="alphaUcPeriod"/>
            </a:pPr>
            <a:r>
              <a:rPr lang="en-US" sz="2600" dirty="0">
                <a:ea typeface="Times New Roman" panose="02020603050405020304" pitchFamily="18" charset="0"/>
              </a:rPr>
              <a:t>LDL less than 100 mg/dL.</a:t>
            </a:r>
            <a:endParaRPr lang="en-US" sz="2600" dirty="0">
              <a:ea typeface="Calibri" panose="020F0502020204030204" pitchFamily="34" charset="0"/>
            </a:endParaRPr>
          </a:p>
          <a:p>
            <a:pPr marL="257180" indent="-257180">
              <a:lnSpc>
                <a:spcPct val="160000"/>
              </a:lnSpc>
              <a:spcBef>
                <a:spcPts val="0"/>
              </a:spcBef>
              <a:buFont typeface="+mj-lt"/>
              <a:buAutoNum type="alphaUcPeriod"/>
            </a:pPr>
            <a:r>
              <a:rPr lang="en-US" sz="2600" dirty="0">
                <a:ea typeface="Times New Roman" panose="02020603050405020304" pitchFamily="18" charset="0"/>
              </a:rPr>
              <a:t>Lower LDL by 50%.</a:t>
            </a:r>
            <a:endParaRPr lang="en-US" sz="2600" dirty="0">
              <a:ea typeface="Calibri" panose="020F0502020204030204" pitchFamily="34" charset="0"/>
            </a:endParaRPr>
          </a:p>
          <a:p>
            <a:pPr marL="257180" indent="-257180">
              <a:lnSpc>
                <a:spcPct val="160000"/>
              </a:lnSpc>
              <a:spcBef>
                <a:spcPts val="0"/>
              </a:spcBef>
              <a:buFont typeface="+mj-lt"/>
              <a:buAutoNum type="alphaUcPeriod"/>
            </a:pPr>
            <a:r>
              <a:rPr lang="en-US" sz="2600" dirty="0">
                <a:ea typeface="Times New Roman" panose="02020603050405020304" pitchFamily="18" charset="0"/>
              </a:rPr>
              <a:t>LDL target of 70 mg/dL or less.</a:t>
            </a:r>
            <a:endParaRPr lang="en-US" sz="2600" dirty="0">
              <a:ea typeface="Calibri" panose="020F0502020204030204" pitchFamily="34" charset="0"/>
            </a:endParaRPr>
          </a:p>
          <a:p>
            <a:pPr marL="257180" indent="-257180">
              <a:lnSpc>
                <a:spcPct val="160000"/>
              </a:lnSpc>
              <a:spcBef>
                <a:spcPts val="0"/>
              </a:spcBef>
              <a:buFont typeface="+mj-lt"/>
              <a:buAutoNum type="alphaUcPeriod"/>
            </a:pPr>
            <a:r>
              <a:rPr lang="en-US" sz="2600" dirty="0">
                <a:ea typeface="Times New Roman" panose="02020603050405020304" pitchFamily="18" charset="0"/>
              </a:rPr>
              <a:t>Determine LDL target based on ASCVD risk.  </a:t>
            </a:r>
            <a:endParaRPr lang="en-US" sz="2600" dirty="0">
              <a:ea typeface="Calibri" panose="020F0502020204030204" pitchFamily="34" charset="0"/>
            </a:endParaRPr>
          </a:p>
          <a:p>
            <a:endParaRPr lang="en-US" dirty="0"/>
          </a:p>
        </p:txBody>
      </p:sp>
      <p:sp>
        <p:nvSpPr>
          <p:cNvPr id="4" name="Oval 3">
            <a:extLst>
              <a:ext uri="{FF2B5EF4-FFF2-40B4-BE49-F238E27FC236}">
                <a16:creationId xmlns:a16="http://schemas.microsoft.com/office/drawing/2014/main" id="{DC832EFA-5B97-738B-34CF-A55B70227E98}"/>
              </a:ext>
            </a:extLst>
          </p:cNvPr>
          <p:cNvSpPr/>
          <p:nvPr/>
        </p:nvSpPr>
        <p:spPr>
          <a:xfrm>
            <a:off x="350655" y="4267200"/>
            <a:ext cx="4866640" cy="1439299"/>
          </a:xfrm>
          <a:prstGeom prst="ellipse">
            <a:avLst/>
          </a:prstGeom>
          <a:noFill/>
          <a:ln w="38100">
            <a:solidFill>
              <a:srgbClr val="7030A0"/>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Groom wearing Hawaiian necklace">
            <a:extLst>
              <a:ext uri="{FF2B5EF4-FFF2-40B4-BE49-F238E27FC236}">
                <a16:creationId xmlns:a16="http://schemas.microsoft.com/office/drawing/2014/main" id="{44C52CA2-1F92-D654-CC20-2F1DDFA7799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604409" y="1524000"/>
            <a:ext cx="3392052" cy="2256819"/>
          </a:xfrm>
          <a:prstGeom prst="rect">
            <a:avLst/>
          </a:prstGeom>
        </p:spPr>
      </p:pic>
    </p:spTree>
    <p:extLst>
      <p:ext uri="{BB962C8B-B14F-4D97-AF65-F5344CB8AC3E}">
        <p14:creationId xmlns:p14="http://schemas.microsoft.com/office/powerpoint/2010/main" val="27677153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599"/>
            <a:ext cx="8229600" cy="1284687"/>
          </a:xfrm>
        </p:spPr>
        <p:txBody>
          <a:bodyPr>
            <a:normAutofit fontScale="90000"/>
          </a:bodyPr>
          <a:lstStyle/>
          <a:p>
            <a:r>
              <a:rPr lang="en-US" dirty="0"/>
              <a:t>Lipid Monitoring and Lifestyle Treatment Strategies</a:t>
            </a:r>
          </a:p>
        </p:txBody>
      </p:sp>
      <p:sp>
        <p:nvSpPr>
          <p:cNvPr id="3" name="Content Placeholder 2"/>
          <p:cNvSpPr>
            <a:spLocks noGrp="1"/>
          </p:cNvSpPr>
          <p:nvPr>
            <p:ph sz="quarter" idx="1"/>
          </p:nvPr>
        </p:nvSpPr>
        <p:spPr>
          <a:xfrm>
            <a:off x="3962400" y="1600200"/>
            <a:ext cx="4879848" cy="4937760"/>
          </a:xfrm>
        </p:spPr>
        <p:txBody>
          <a:bodyPr>
            <a:normAutofit fontScale="85000" lnSpcReduction="20000"/>
          </a:bodyPr>
          <a:lstStyle/>
          <a:p>
            <a:pPr>
              <a:lnSpc>
                <a:spcPct val="120000"/>
              </a:lnSpc>
            </a:pPr>
            <a:r>
              <a:rPr lang="en-US" dirty="0"/>
              <a:t>Weight loss if indicated</a:t>
            </a:r>
          </a:p>
          <a:p>
            <a:pPr>
              <a:lnSpc>
                <a:spcPct val="120000"/>
              </a:lnSpc>
            </a:pPr>
            <a:r>
              <a:rPr lang="en-US" dirty="0"/>
              <a:t>Mediterranean or DASH Diet</a:t>
            </a:r>
          </a:p>
          <a:p>
            <a:pPr>
              <a:lnSpc>
                <a:spcPct val="120000"/>
              </a:lnSpc>
            </a:pPr>
            <a:r>
              <a:rPr lang="en-US" dirty="0"/>
              <a:t>Reduction of saturated fat intake</a:t>
            </a:r>
          </a:p>
          <a:p>
            <a:pPr>
              <a:lnSpc>
                <a:spcPct val="120000"/>
              </a:lnSpc>
            </a:pPr>
            <a:r>
              <a:rPr lang="en-US" dirty="0"/>
              <a:t>Increase of omega-3 fatty acids, viscous fibers and plant stanols/sterols</a:t>
            </a:r>
          </a:p>
          <a:p>
            <a:pPr>
              <a:lnSpc>
                <a:spcPct val="120000"/>
              </a:lnSpc>
            </a:pPr>
            <a:r>
              <a:rPr lang="en-US" dirty="0"/>
              <a:t>Increase activity level</a:t>
            </a:r>
          </a:p>
          <a:p>
            <a:pPr>
              <a:lnSpc>
                <a:spcPct val="120000"/>
              </a:lnSpc>
            </a:pPr>
            <a:r>
              <a:rPr lang="en-US" dirty="0"/>
              <a:t>BG lowering helps lower triglycerides and increase HDL</a:t>
            </a:r>
          </a:p>
          <a:p>
            <a:endParaRPr lang="en-US" dirty="0"/>
          </a:p>
        </p:txBody>
      </p:sp>
      <p:sp>
        <p:nvSpPr>
          <p:cNvPr id="5" name="Content Placeholder 4">
            <a:extLst>
              <a:ext uri="{FF2B5EF4-FFF2-40B4-BE49-F238E27FC236}">
                <a16:creationId xmlns:a16="http://schemas.microsoft.com/office/drawing/2014/main" id="{02C5DBBB-984D-4DD7-B75C-2F3CF4FF3628}"/>
              </a:ext>
            </a:extLst>
          </p:cNvPr>
          <p:cNvSpPr>
            <a:spLocks noGrp="1"/>
          </p:cNvSpPr>
          <p:nvPr>
            <p:ph sz="quarter" idx="2"/>
          </p:nvPr>
        </p:nvSpPr>
        <p:spPr>
          <a:xfrm>
            <a:off x="457200" y="1687113"/>
            <a:ext cx="3797046" cy="4937760"/>
          </a:xfrm>
        </p:spPr>
        <p:txBody>
          <a:bodyPr>
            <a:normAutofit fontScale="85000" lnSpcReduction="20000"/>
          </a:bodyPr>
          <a:lstStyle/>
          <a:p>
            <a:r>
              <a:rPr lang="en-US" dirty="0"/>
              <a:t>Lipid Goals</a:t>
            </a:r>
          </a:p>
          <a:p>
            <a:pPr lvl="1"/>
            <a:r>
              <a:rPr lang="en-US" dirty="0"/>
              <a:t>LDL &lt; 70 or 55 based on risk</a:t>
            </a:r>
          </a:p>
          <a:p>
            <a:pPr lvl="1"/>
            <a:r>
              <a:rPr lang="en-US" dirty="0"/>
              <a:t>HDL &gt;40</a:t>
            </a:r>
          </a:p>
          <a:p>
            <a:pPr lvl="1"/>
            <a:r>
              <a:rPr lang="en-US" dirty="0"/>
              <a:t>Triglycerides &lt;150</a:t>
            </a:r>
          </a:p>
          <a:p>
            <a:pPr marL="274320" lvl="1" indent="0">
              <a:buNone/>
            </a:pPr>
            <a:endParaRPr lang="en-US" dirty="0"/>
          </a:p>
        </p:txBody>
      </p:sp>
      <p:sp>
        <p:nvSpPr>
          <p:cNvPr id="6" name="TextBox 5">
            <a:extLst>
              <a:ext uri="{FF2B5EF4-FFF2-40B4-BE49-F238E27FC236}">
                <a16:creationId xmlns:a16="http://schemas.microsoft.com/office/drawing/2014/main" id="{83AB242B-1126-4BAE-A1EA-C630F6B7167C}"/>
              </a:ext>
            </a:extLst>
          </p:cNvPr>
          <p:cNvSpPr txBox="1"/>
          <p:nvPr/>
        </p:nvSpPr>
        <p:spPr>
          <a:xfrm>
            <a:off x="685800" y="3454774"/>
            <a:ext cx="2667000" cy="3170099"/>
          </a:xfrm>
          <a:prstGeom prst="rect">
            <a:avLst/>
          </a:prstGeom>
          <a:noFill/>
          <a:ln w="38100">
            <a:solidFill>
              <a:srgbClr val="B1D45A"/>
            </a:solidFill>
          </a:ln>
        </p:spPr>
        <p:txBody>
          <a:bodyPr wrap="square">
            <a:spAutoFit/>
          </a:bodyPr>
          <a:lstStyle/>
          <a:p>
            <a:r>
              <a:rPr lang="en-US" sz="2000" b="1" dirty="0"/>
              <a:t>Monitoring:</a:t>
            </a:r>
          </a:p>
          <a:p>
            <a:r>
              <a:rPr lang="en-US" dirty="0"/>
              <a:t>If </a:t>
            </a:r>
            <a:r>
              <a:rPr lang="en-US" b="1" dirty="0"/>
              <a:t>not</a:t>
            </a:r>
            <a:r>
              <a:rPr lang="en-US" dirty="0"/>
              <a:t> taking statins and underage of 40.</a:t>
            </a:r>
          </a:p>
          <a:p>
            <a:r>
              <a:rPr lang="en-US" dirty="0"/>
              <a:t>- check at time of diagnosis and every 5 yrs.</a:t>
            </a:r>
          </a:p>
          <a:p>
            <a:r>
              <a:rPr lang="en-US" b="1" dirty="0"/>
              <a:t>On statin</a:t>
            </a:r>
          </a:p>
          <a:p>
            <a:r>
              <a:rPr lang="en-US" dirty="0"/>
              <a:t>Monitor lipids at diagnosis and yearly.</a:t>
            </a:r>
          </a:p>
          <a:p>
            <a:r>
              <a:rPr lang="en-US" dirty="0"/>
              <a:t>Monitor lipids 4-12 weeks after statin dose adjustment.</a:t>
            </a:r>
          </a:p>
        </p:txBody>
      </p:sp>
      <p:pic>
        <p:nvPicPr>
          <p:cNvPr id="8" name="Picture 7">
            <a:extLst>
              <a:ext uri="{FF2B5EF4-FFF2-40B4-BE49-F238E27FC236}">
                <a16:creationId xmlns:a16="http://schemas.microsoft.com/office/drawing/2014/main" id="{E2EDDE94-F3ED-C64C-4BDD-A682BA228732}"/>
              </a:ext>
            </a:extLst>
          </p:cNvPr>
          <p:cNvPicPr>
            <a:picLocks noChangeAspect="1"/>
          </p:cNvPicPr>
          <p:nvPr/>
        </p:nvPicPr>
        <p:blipFill>
          <a:blip r:embed="rId2"/>
          <a:stretch>
            <a:fillRect/>
          </a:stretch>
        </p:blipFill>
        <p:spPr>
          <a:xfrm>
            <a:off x="5257800" y="6308911"/>
            <a:ext cx="3735808" cy="463924"/>
          </a:xfrm>
          <a:prstGeom prst="rect">
            <a:avLst/>
          </a:prstGeom>
        </p:spPr>
      </p:pic>
    </p:spTree>
    <p:extLst>
      <p:ext uri="{BB962C8B-B14F-4D97-AF65-F5344CB8AC3E}">
        <p14:creationId xmlns:p14="http://schemas.microsoft.com/office/powerpoint/2010/main" val="30698361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Poll Question 3</a:t>
            </a:r>
          </a:p>
        </p:txBody>
      </p:sp>
      <p:sp>
        <p:nvSpPr>
          <p:cNvPr id="3" name="Content Placeholder 2"/>
          <p:cNvSpPr>
            <a:spLocks noGrp="1"/>
          </p:cNvSpPr>
          <p:nvPr>
            <p:ph sz="quarter" idx="1"/>
          </p:nvPr>
        </p:nvSpPr>
        <p:spPr>
          <a:xfrm>
            <a:off x="514350" y="1324999"/>
            <a:ext cx="7486650" cy="5152001"/>
          </a:xfrm>
        </p:spPr>
        <p:txBody>
          <a:bodyPr>
            <a:normAutofit lnSpcReduction="10000"/>
          </a:bodyPr>
          <a:lstStyle/>
          <a:p>
            <a:pPr lvl="0" fontAlgn="base"/>
            <a:r>
              <a:rPr lang="en-US" sz="3200" dirty="0"/>
              <a:t>What best describes prediabetes in the U.S.?     </a:t>
            </a:r>
          </a:p>
          <a:p>
            <a:pPr marL="548627" lvl="1" indent="-342892" fontAlgn="base">
              <a:buFont typeface="+mj-lt"/>
              <a:buAutoNum type="alphaLcPeriod"/>
            </a:pPr>
            <a:r>
              <a:rPr lang="en-US" dirty="0"/>
              <a:t>Prediabetes affects 18-20% of people above the age of 20.</a:t>
            </a:r>
          </a:p>
          <a:p>
            <a:pPr marL="548627" lvl="1" indent="-342892" fontAlgn="base">
              <a:buFont typeface="+mj-lt"/>
              <a:buAutoNum type="alphaLcPeriod"/>
            </a:pPr>
            <a:r>
              <a:rPr lang="en-US" dirty="0"/>
              <a:t>Prediabetes is associated with increased risk of CV disease</a:t>
            </a:r>
          </a:p>
          <a:p>
            <a:pPr marL="548627" lvl="1" indent="-342892" fontAlgn="base">
              <a:buFont typeface="+mj-lt"/>
              <a:buAutoNum type="alphaLcPeriod"/>
            </a:pPr>
            <a:r>
              <a:rPr lang="en-US" dirty="0"/>
              <a:t>The prevalence of prediabetes and diabetes are almost equal.</a:t>
            </a:r>
          </a:p>
          <a:p>
            <a:pPr marL="548627" lvl="1" indent="-342892" fontAlgn="base">
              <a:buFont typeface="+mj-lt"/>
              <a:buAutoNum type="alphaLcPeriod"/>
            </a:pPr>
            <a:r>
              <a:rPr lang="en-US" dirty="0"/>
              <a:t>Most people with BMI of 30 or greater have prediabetes.</a:t>
            </a:r>
          </a:p>
        </p:txBody>
      </p:sp>
      <p:pic>
        <p:nvPicPr>
          <p:cNvPr id="4" name="Picture 3">
            <a:hlinkClick r:id="rId3"/>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253358" y="1676400"/>
            <a:ext cx="1609583" cy="1596001"/>
          </a:xfrm>
          <a:prstGeom prst="rect">
            <a:avLst/>
          </a:prstGeom>
        </p:spPr>
      </p:pic>
      <p:sp>
        <p:nvSpPr>
          <p:cNvPr id="5" name="Oval 4">
            <a:extLst>
              <a:ext uri="{FF2B5EF4-FFF2-40B4-BE49-F238E27FC236}">
                <a16:creationId xmlns:a16="http://schemas.microsoft.com/office/drawing/2014/main" id="{9952122F-63C1-4D48-E086-C5F2C9FADA44}"/>
              </a:ext>
            </a:extLst>
          </p:cNvPr>
          <p:cNvSpPr/>
          <p:nvPr/>
        </p:nvSpPr>
        <p:spPr>
          <a:xfrm>
            <a:off x="685800" y="3048000"/>
            <a:ext cx="7486650" cy="1202249"/>
          </a:xfrm>
          <a:prstGeom prst="ellipse">
            <a:avLst/>
          </a:prstGeom>
          <a:noFill/>
          <a:ln w="38100">
            <a:solidFill>
              <a:srgbClr val="7030A0"/>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42482779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Statin Therapy</a:t>
            </a:r>
          </a:p>
        </p:txBody>
      </p:sp>
      <p:sp>
        <p:nvSpPr>
          <p:cNvPr id="3" name="Content Placeholder 2"/>
          <p:cNvSpPr>
            <a:spLocks noGrp="1"/>
          </p:cNvSpPr>
          <p:nvPr>
            <p:ph sz="quarter" idx="1"/>
          </p:nvPr>
        </p:nvSpPr>
        <p:spPr>
          <a:xfrm>
            <a:off x="299464" y="1305388"/>
            <a:ext cx="4353922" cy="4937760"/>
          </a:xfrm>
        </p:spPr>
        <p:txBody>
          <a:bodyPr>
            <a:normAutofit lnSpcReduction="10000"/>
          </a:bodyPr>
          <a:lstStyle/>
          <a:p>
            <a:r>
              <a:rPr lang="en-US" sz="3600" dirty="0"/>
              <a:t>High intensity statins (lowers LDL 50%):</a:t>
            </a:r>
          </a:p>
          <a:p>
            <a:pPr lvl="1"/>
            <a:r>
              <a:rPr lang="en-US" sz="2400" dirty="0"/>
              <a:t>atorvastatin (Lipitor) 40-80mg</a:t>
            </a:r>
          </a:p>
          <a:p>
            <a:pPr lvl="1"/>
            <a:r>
              <a:rPr lang="en-US" sz="2400" dirty="0"/>
              <a:t>rosuvastatin (Crestor) 20-40mg</a:t>
            </a:r>
          </a:p>
        </p:txBody>
      </p:sp>
      <p:sp>
        <p:nvSpPr>
          <p:cNvPr id="4" name="Content Placeholder 3">
            <a:extLst>
              <a:ext uri="{FF2B5EF4-FFF2-40B4-BE49-F238E27FC236}">
                <a16:creationId xmlns:a16="http://schemas.microsoft.com/office/drawing/2014/main" id="{703C3C03-8DBC-8E3E-EE79-656C4E031A49}"/>
              </a:ext>
            </a:extLst>
          </p:cNvPr>
          <p:cNvSpPr>
            <a:spLocks noGrp="1"/>
          </p:cNvSpPr>
          <p:nvPr>
            <p:ph sz="quarter" idx="2"/>
          </p:nvPr>
        </p:nvSpPr>
        <p:spPr>
          <a:xfrm>
            <a:off x="4683531" y="1225476"/>
            <a:ext cx="4033414" cy="4937760"/>
          </a:xfrm>
        </p:spPr>
        <p:txBody>
          <a:bodyPr>
            <a:normAutofit lnSpcReduction="10000"/>
          </a:bodyPr>
          <a:lstStyle/>
          <a:p>
            <a:r>
              <a:rPr lang="en-US" sz="3600" dirty="0"/>
              <a:t>Moderate intensity </a:t>
            </a:r>
            <a:r>
              <a:rPr lang="en-US" sz="3200" dirty="0"/>
              <a:t>(lowers LDL 30-50%)</a:t>
            </a:r>
            <a:br>
              <a:rPr lang="en-US" sz="3200" dirty="0"/>
            </a:br>
            <a:r>
              <a:rPr lang="en-US" sz="3200" dirty="0"/>
              <a:t> </a:t>
            </a:r>
          </a:p>
          <a:p>
            <a:pPr lvl="1"/>
            <a:r>
              <a:rPr lang="en-US" sz="2200" dirty="0"/>
              <a:t>atorvastatin (Lipitor) 10-20mg</a:t>
            </a:r>
          </a:p>
          <a:p>
            <a:pPr lvl="1"/>
            <a:r>
              <a:rPr lang="en-US" sz="2200" dirty="0"/>
              <a:t>rosuvastatin (Crestor) 5-10mg</a:t>
            </a:r>
          </a:p>
          <a:p>
            <a:pPr lvl="1"/>
            <a:r>
              <a:rPr lang="en-US" sz="2200" dirty="0"/>
              <a:t>simvastatin (Zocor) 20-40mg</a:t>
            </a:r>
          </a:p>
          <a:p>
            <a:pPr lvl="1"/>
            <a:r>
              <a:rPr lang="en-US" sz="2200" dirty="0"/>
              <a:t>pravastatin (Pravachol) 40 – 80mg</a:t>
            </a:r>
          </a:p>
          <a:p>
            <a:pPr lvl="1"/>
            <a:r>
              <a:rPr lang="en-US" sz="2200" dirty="0"/>
              <a:t>lovastatin (Mevacor) 40 mg</a:t>
            </a:r>
          </a:p>
          <a:p>
            <a:pPr lvl="1"/>
            <a:r>
              <a:rPr lang="en-US" sz="2200" dirty="0" err="1"/>
              <a:t>fluvastatin</a:t>
            </a:r>
            <a:r>
              <a:rPr lang="en-US" sz="2200" dirty="0"/>
              <a:t> (</a:t>
            </a:r>
            <a:r>
              <a:rPr lang="en-US" sz="2200" dirty="0" err="1"/>
              <a:t>Lescol</a:t>
            </a:r>
            <a:r>
              <a:rPr lang="en-US" sz="2200" dirty="0"/>
              <a:t>) XL 80mg</a:t>
            </a:r>
          </a:p>
          <a:p>
            <a:pPr lvl="1"/>
            <a:r>
              <a:rPr lang="en-US" sz="2200" dirty="0" err="1"/>
              <a:t>pitavastatin</a:t>
            </a:r>
            <a:r>
              <a:rPr lang="en-US" sz="2200" dirty="0"/>
              <a:t> (</a:t>
            </a:r>
            <a:r>
              <a:rPr lang="en-US" sz="2200" dirty="0" err="1"/>
              <a:t>Livalo</a:t>
            </a:r>
            <a:r>
              <a:rPr lang="en-US" sz="2200" dirty="0"/>
              <a:t>) 1-4mg</a:t>
            </a:r>
          </a:p>
          <a:p>
            <a:endParaRPr lang="en-US" dirty="0"/>
          </a:p>
        </p:txBody>
      </p:sp>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0985" y="3982376"/>
            <a:ext cx="3230880" cy="24231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6">
            <a:extLst>
              <a:ext uri="{FF2B5EF4-FFF2-40B4-BE49-F238E27FC236}">
                <a16:creationId xmlns:a16="http://schemas.microsoft.com/office/drawing/2014/main" id="{995502E5-917F-D010-9524-79373547D7E4}"/>
              </a:ext>
            </a:extLst>
          </p:cNvPr>
          <p:cNvPicPr>
            <a:picLocks noChangeAspect="1"/>
          </p:cNvPicPr>
          <p:nvPr/>
        </p:nvPicPr>
        <p:blipFill>
          <a:blip r:embed="rId4"/>
          <a:stretch>
            <a:fillRect/>
          </a:stretch>
        </p:blipFill>
        <p:spPr>
          <a:xfrm>
            <a:off x="5257800" y="6308911"/>
            <a:ext cx="3735808" cy="463924"/>
          </a:xfrm>
          <a:prstGeom prst="rect">
            <a:avLst/>
          </a:prstGeom>
        </p:spPr>
      </p:pic>
    </p:spTree>
    <p:custDataLst>
      <p:tags r:id="rId1"/>
    </p:custDataLst>
    <p:extLst>
      <p:ext uri="{BB962C8B-B14F-4D97-AF65-F5344CB8AC3E}">
        <p14:creationId xmlns:p14="http://schemas.microsoft.com/office/powerpoint/2010/main" val="10835844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FB50087-A9D3-1E83-3E32-8C88F055FF21}"/>
              </a:ext>
            </a:extLst>
          </p:cNvPr>
          <p:cNvPicPr>
            <a:picLocks noChangeAspect="1"/>
          </p:cNvPicPr>
          <p:nvPr/>
        </p:nvPicPr>
        <p:blipFill>
          <a:blip r:embed="rId2"/>
          <a:stretch>
            <a:fillRect/>
          </a:stretch>
        </p:blipFill>
        <p:spPr>
          <a:xfrm>
            <a:off x="685800" y="76200"/>
            <a:ext cx="6590022" cy="6520008"/>
          </a:xfrm>
          <a:prstGeom prst="rect">
            <a:avLst/>
          </a:prstGeom>
        </p:spPr>
      </p:pic>
      <p:sp>
        <p:nvSpPr>
          <p:cNvPr id="4" name="TextBox 3">
            <a:extLst>
              <a:ext uri="{FF2B5EF4-FFF2-40B4-BE49-F238E27FC236}">
                <a16:creationId xmlns:a16="http://schemas.microsoft.com/office/drawing/2014/main" id="{96AF2A4C-EAE8-4CED-ABB3-F0795B50ECD8}"/>
              </a:ext>
            </a:extLst>
          </p:cNvPr>
          <p:cNvSpPr txBox="1"/>
          <p:nvPr/>
        </p:nvSpPr>
        <p:spPr>
          <a:xfrm>
            <a:off x="6096000" y="6488668"/>
            <a:ext cx="3581400" cy="369332"/>
          </a:xfrm>
          <a:prstGeom prst="rect">
            <a:avLst/>
          </a:prstGeom>
          <a:noFill/>
        </p:spPr>
        <p:txBody>
          <a:bodyPr wrap="square" rtlCol="0">
            <a:spAutoFit/>
          </a:bodyPr>
          <a:lstStyle/>
          <a:p>
            <a:r>
              <a:rPr lang="en-US" dirty="0"/>
              <a:t>From Meds Cheat Sheet Page</a:t>
            </a:r>
          </a:p>
        </p:txBody>
      </p:sp>
    </p:spTree>
    <p:extLst>
      <p:ext uri="{BB962C8B-B14F-4D97-AF65-F5344CB8AC3E}">
        <p14:creationId xmlns:p14="http://schemas.microsoft.com/office/powerpoint/2010/main" val="32635743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B2346E-C1C0-C1A1-FB15-0A3CC55BE96C}"/>
              </a:ext>
            </a:extLst>
          </p:cNvPr>
          <p:cNvSpPr>
            <a:spLocks noGrp="1"/>
          </p:cNvSpPr>
          <p:nvPr>
            <p:ph type="title"/>
          </p:nvPr>
        </p:nvSpPr>
        <p:spPr>
          <a:xfrm>
            <a:off x="457200" y="152400"/>
            <a:ext cx="8229600" cy="990600"/>
          </a:xfrm>
        </p:spPr>
        <p:txBody>
          <a:bodyPr>
            <a:noAutofit/>
          </a:bodyPr>
          <a:lstStyle/>
          <a:p>
            <a:br>
              <a:rPr lang="en-US" sz="3200" dirty="0"/>
            </a:br>
            <a:br>
              <a:rPr lang="en-US" sz="3200" dirty="0"/>
            </a:br>
            <a:r>
              <a:rPr lang="en-US" sz="4000" dirty="0"/>
              <a:t>Lipid Therapy in Diabetes by Age</a:t>
            </a:r>
            <a:endParaRPr lang="en-US" sz="3200" dirty="0"/>
          </a:p>
        </p:txBody>
      </p:sp>
      <p:sp>
        <p:nvSpPr>
          <p:cNvPr id="3" name="Content Placeholder 2">
            <a:extLst>
              <a:ext uri="{FF2B5EF4-FFF2-40B4-BE49-F238E27FC236}">
                <a16:creationId xmlns:a16="http://schemas.microsoft.com/office/drawing/2014/main" id="{99D5BDB7-A045-91A1-184E-BB39FFD5ADCA}"/>
              </a:ext>
            </a:extLst>
          </p:cNvPr>
          <p:cNvSpPr>
            <a:spLocks noGrp="1"/>
          </p:cNvSpPr>
          <p:nvPr>
            <p:ph sz="quarter" idx="1"/>
          </p:nvPr>
        </p:nvSpPr>
        <p:spPr>
          <a:xfrm>
            <a:off x="381000" y="1143000"/>
            <a:ext cx="4041648" cy="5638800"/>
          </a:xfrm>
        </p:spPr>
        <p:txBody>
          <a:bodyPr>
            <a:normAutofit fontScale="85000" lnSpcReduction="10000"/>
          </a:bodyPr>
          <a:lstStyle/>
          <a:p>
            <a:pPr>
              <a:lnSpc>
                <a:spcPct val="120000"/>
              </a:lnSpc>
            </a:pPr>
            <a:r>
              <a:rPr lang="en-US" dirty="0">
                <a:solidFill>
                  <a:srgbClr val="383636"/>
                </a:solidFill>
                <a:ea typeface="Calibri" panose="020F0502020204030204" pitchFamily="34" charset="0"/>
                <a:cs typeface="Calibri" panose="020F0502020204030204" pitchFamily="34" charset="0"/>
              </a:rPr>
              <a:t>A</a:t>
            </a:r>
            <a:r>
              <a:rPr lang="en-US" b="0" i="0" dirty="0">
                <a:solidFill>
                  <a:srgbClr val="383636"/>
                </a:solidFill>
                <a:effectLst/>
                <a:ea typeface="Calibri" panose="020F0502020204030204" pitchFamily="34" charset="0"/>
                <a:cs typeface="Calibri" panose="020F0502020204030204" pitchFamily="34" charset="0"/>
              </a:rPr>
              <a:t>ll ages 20+ </a:t>
            </a:r>
            <a:r>
              <a:rPr lang="en-US" b="0" i="1" dirty="0">
                <a:solidFill>
                  <a:srgbClr val="383636"/>
                </a:solidFill>
                <a:effectLst/>
                <a:ea typeface="Calibri" panose="020F0502020204030204" pitchFamily="34" charset="0"/>
                <a:cs typeface="Calibri" panose="020F0502020204030204" pitchFamily="34" charset="0"/>
              </a:rPr>
              <a:t>with </a:t>
            </a:r>
            <a:r>
              <a:rPr lang="en-US" b="0" i="0" dirty="0">
                <a:solidFill>
                  <a:srgbClr val="383636"/>
                </a:solidFill>
                <a:effectLst/>
                <a:ea typeface="Calibri" panose="020F0502020204030204" pitchFamily="34" charset="0"/>
                <a:cs typeface="Calibri" panose="020F0502020204030204" pitchFamily="34" charset="0"/>
              </a:rPr>
              <a:t>ASCVD, add high-intensity statin to lifestyle </a:t>
            </a:r>
          </a:p>
          <a:p>
            <a:pPr>
              <a:lnSpc>
                <a:spcPct val="120000"/>
              </a:lnSpc>
            </a:pPr>
            <a:r>
              <a:rPr lang="en-US" b="0" i="0" dirty="0">
                <a:solidFill>
                  <a:srgbClr val="383636"/>
                </a:solidFill>
                <a:effectLst/>
                <a:ea typeface="Calibri" panose="020F0502020204030204" pitchFamily="34" charset="0"/>
                <a:cs typeface="Calibri" panose="020F0502020204030204" pitchFamily="34" charset="0"/>
              </a:rPr>
              <a:t>20–39 and additional ASCVD risk factors</a:t>
            </a:r>
          </a:p>
          <a:p>
            <a:pPr lvl="1">
              <a:lnSpc>
                <a:spcPct val="120000"/>
              </a:lnSpc>
            </a:pPr>
            <a:r>
              <a:rPr lang="en-US" sz="2900" b="0" i="0" dirty="0">
                <a:solidFill>
                  <a:srgbClr val="383636"/>
                </a:solidFill>
                <a:effectLst/>
                <a:ea typeface="Calibri" panose="020F0502020204030204" pitchFamily="34" charset="0"/>
                <a:cs typeface="Calibri" panose="020F0502020204030204" pitchFamily="34" charset="0"/>
              </a:rPr>
              <a:t>may be reasonable to initiate statin therapy in addition to lifestyle.</a:t>
            </a:r>
          </a:p>
          <a:p>
            <a:pPr>
              <a:lnSpc>
                <a:spcPct val="120000"/>
              </a:lnSpc>
            </a:pPr>
            <a:r>
              <a:rPr lang="en-US" sz="3500" dirty="0">
                <a:solidFill>
                  <a:srgbClr val="383636"/>
                </a:solidFill>
                <a:ea typeface="Calibri" panose="020F0502020204030204" pitchFamily="34" charset="0"/>
                <a:cs typeface="Calibri" panose="020F0502020204030204" pitchFamily="34" charset="0"/>
              </a:rPr>
              <a:t>40-75 years</a:t>
            </a:r>
          </a:p>
          <a:p>
            <a:pPr lvl="1">
              <a:lnSpc>
                <a:spcPct val="120000"/>
              </a:lnSpc>
            </a:pPr>
            <a:r>
              <a:rPr lang="en-US" sz="2900" dirty="0">
                <a:solidFill>
                  <a:srgbClr val="383636"/>
                </a:solidFill>
                <a:ea typeface="Calibri" panose="020F0502020204030204" pitchFamily="34" charset="0"/>
                <a:cs typeface="Calibri" panose="020F0502020204030204" pitchFamily="34" charset="0"/>
              </a:rPr>
              <a:t>Moderate to high intensity statin based on risk (see previous slides)</a:t>
            </a:r>
            <a:endParaRPr lang="en-US" sz="2900" dirty="0">
              <a:ea typeface="Calibri" panose="020F0502020204030204" pitchFamily="34" charset="0"/>
              <a:cs typeface="Calibri" panose="020F0502020204030204" pitchFamily="34" charset="0"/>
            </a:endParaRPr>
          </a:p>
        </p:txBody>
      </p:sp>
      <p:sp>
        <p:nvSpPr>
          <p:cNvPr id="4" name="Content Placeholder 3">
            <a:extLst>
              <a:ext uri="{FF2B5EF4-FFF2-40B4-BE49-F238E27FC236}">
                <a16:creationId xmlns:a16="http://schemas.microsoft.com/office/drawing/2014/main" id="{2B0A5163-B6AA-C141-B276-CB0DF3248AEA}"/>
              </a:ext>
            </a:extLst>
          </p:cNvPr>
          <p:cNvSpPr>
            <a:spLocks noGrp="1"/>
          </p:cNvSpPr>
          <p:nvPr>
            <p:ph sz="quarter" idx="2"/>
          </p:nvPr>
        </p:nvSpPr>
        <p:spPr/>
        <p:txBody>
          <a:bodyPr>
            <a:normAutofit fontScale="85000" lnSpcReduction="10000"/>
          </a:bodyPr>
          <a:lstStyle/>
          <a:p>
            <a:pPr fontAlgn="base">
              <a:lnSpc>
                <a:spcPct val="120000"/>
              </a:lnSpc>
            </a:pPr>
            <a:r>
              <a:rPr lang="en-US" b="0" i="0" dirty="0">
                <a:solidFill>
                  <a:srgbClr val="383636"/>
                </a:solidFill>
                <a:effectLst/>
                <a:ea typeface="Calibri" panose="020F0502020204030204" pitchFamily="34" charset="0"/>
                <a:cs typeface="Calibri" panose="020F0502020204030204" pitchFamily="34" charset="0"/>
              </a:rPr>
              <a:t>75 years or older and already on statin </a:t>
            </a:r>
          </a:p>
          <a:p>
            <a:pPr lvl="1" fontAlgn="base">
              <a:lnSpc>
                <a:spcPct val="120000"/>
              </a:lnSpc>
            </a:pPr>
            <a:r>
              <a:rPr lang="en-US" b="0" i="0" dirty="0">
                <a:solidFill>
                  <a:srgbClr val="383636"/>
                </a:solidFill>
                <a:effectLst/>
                <a:ea typeface="Calibri" panose="020F0502020204030204" pitchFamily="34" charset="0"/>
                <a:cs typeface="Calibri" panose="020F0502020204030204" pitchFamily="34" charset="0"/>
              </a:rPr>
              <a:t>it is reasonable to continue statin treatment. </a:t>
            </a:r>
          </a:p>
          <a:p>
            <a:pPr fontAlgn="base">
              <a:lnSpc>
                <a:spcPct val="120000"/>
              </a:lnSpc>
            </a:pPr>
            <a:r>
              <a:rPr lang="en-US" b="0" i="0" dirty="0">
                <a:solidFill>
                  <a:srgbClr val="383636"/>
                </a:solidFill>
                <a:effectLst/>
                <a:ea typeface="Calibri" panose="020F0502020204030204" pitchFamily="34" charset="0"/>
                <a:cs typeface="Calibri" panose="020F0502020204030204" pitchFamily="34" charset="0"/>
              </a:rPr>
              <a:t>75 years or older</a:t>
            </a:r>
          </a:p>
          <a:p>
            <a:pPr lvl="1" fontAlgn="base">
              <a:lnSpc>
                <a:spcPct val="120000"/>
              </a:lnSpc>
            </a:pPr>
            <a:r>
              <a:rPr lang="en-US" b="0" i="0" dirty="0">
                <a:solidFill>
                  <a:srgbClr val="383636"/>
                </a:solidFill>
                <a:effectLst/>
                <a:ea typeface="Calibri" panose="020F0502020204030204" pitchFamily="34" charset="0"/>
                <a:cs typeface="Calibri" panose="020F0502020204030204" pitchFamily="34" charset="0"/>
              </a:rPr>
              <a:t>it may be reasonable to initiate moderate-intensity statin therapy after discussion of potential benefits and risks.</a:t>
            </a:r>
          </a:p>
          <a:p>
            <a:endParaRPr lang="en-US" dirty="0"/>
          </a:p>
        </p:txBody>
      </p:sp>
      <p:pic>
        <p:nvPicPr>
          <p:cNvPr id="7" name="Picture 6">
            <a:extLst>
              <a:ext uri="{FF2B5EF4-FFF2-40B4-BE49-F238E27FC236}">
                <a16:creationId xmlns:a16="http://schemas.microsoft.com/office/drawing/2014/main" id="{296276BB-E9A7-AB84-9C90-AD975AE649EF}"/>
              </a:ext>
            </a:extLst>
          </p:cNvPr>
          <p:cNvPicPr>
            <a:picLocks noChangeAspect="1"/>
          </p:cNvPicPr>
          <p:nvPr/>
        </p:nvPicPr>
        <p:blipFill>
          <a:blip r:embed="rId2"/>
          <a:stretch>
            <a:fillRect/>
          </a:stretch>
        </p:blipFill>
        <p:spPr>
          <a:xfrm>
            <a:off x="5257800" y="6308911"/>
            <a:ext cx="3735808" cy="463924"/>
          </a:xfrm>
          <a:prstGeom prst="rect">
            <a:avLst/>
          </a:prstGeom>
        </p:spPr>
      </p:pic>
    </p:spTree>
    <p:extLst>
      <p:ext uri="{BB962C8B-B14F-4D97-AF65-F5344CB8AC3E}">
        <p14:creationId xmlns:p14="http://schemas.microsoft.com/office/powerpoint/2010/main" val="14064886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B170C1-92F5-905E-FA45-D40D2DABE62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B42A4FA-E6E9-6847-5DBD-508FB3A3DE73}"/>
              </a:ext>
            </a:extLst>
          </p:cNvPr>
          <p:cNvSpPr>
            <a:spLocks noGrp="1"/>
          </p:cNvSpPr>
          <p:nvPr>
            <p:ph type="title"/>
          </p:nvPr>
        </p:nvSpPr>
        <p:spPr>
          <a:xfrm>
            <a:off x="457200" y="228600"/>
            <a:ext cx="8229600" cy="838200"/>
          </a:xfrm>
        </p:spPr>
        <p:txBody>
          <a:bodyPr anchor="b">
            <a:normAutofit/>
          </a:bodyPr>
          <a:lstStyle/>
          <a:p>
            <a:pPr>
              <a:lnSpc>
                <a:spcPct val="90000"/>
              </a:lnSpc>
            </a:pPr>
            <a:r>
              <a:rPr lang="en-US" sz="2800" dirty="0"/>
              <a:t>Tobacco, Electronic Cigarettes, Alcohol, and Cannabis</a:t>
            </a:r>
          </a:p>
        </p:txBody>
      </p:sp>
      <p:sp>
        <p:nvSpPr>
          <p:cNvPr id="3" name="Content Placeholder 2">
            <a:extLst>
              <a:ext uri="{FF2B5EF4-FFF2-40B4-BE49-F238E27FC236}">
                <a16:creationId xmlns:a16="http://schemas.microsoft.com/office/drawing/2014/main" id="{34D10129-F4E7-7872-B7CD-42DF6A4794FE}"/>
              </a:ext>
            </a:extLst>
          </p:cNvPr>
          <p:cNvSpPr>
            <a:spLocks noGrp="1"/>
          </p:cNvSpPr>
          <p:nvPr>
            <p:ph sz="quarter" idx="1"/>
          </p:nvPr>
        </p:nvSpPr>
        <p:spPr>
          <a:xfrm>
            <a:off x="457200" y="1260987"/>
            <a:ext cx="4953000" cy="5334000"/>
          </a:xfrm>
        </p:spPr>
        <p:txBody>
          <a:bodyPr>
            <a:normAutofit fontScale="92500" lnSpcReduction="10000"/>
          </a:bodyPr>
          <a:lstStyle/>
          <a:p>
            <a:pPr marL="0" indent="0">
              <a:lnSpc>
                <a:spcPct val="90000"/>
              </a:lnSpc>
              <a:buNone/>
            </a:pPr>
            <a:r>
              <a:rPr lang="en-US" sz="2800" dirty="0">
                <a:solidFill>
                  <a:srgbClr val="0070C0"/>
                </a:solidFill>
              </a:rPr>
              <a:t>Advise all youth with diabetes not to use cannabis recreationally in any form.</a:t>
            </a:r>
          </a:p>
          <a:p>
            <a:pPr lvl="1">
              <a:lnSpc>
                <a:spcPct val="110000"/>
              </a:lnSpc>
            </a:pPr>
            <a:r>
              <a:rPr lang="en-US" sz="2000" b="0" i="0" dirty="0">
                <a:effectLst/>
              </a:rPr>
              <a:t>2 to 3 times higher risk of developing DKA. </a:t>
            </a:r>
          </a:p>
          <a:p>
            <a:pPr lvl="1">
              <a:lnSpc>
                <a:spcPct val="110000"/>
              </a:lnSpc>
            </a:pPr>
            <a:r>
              <a:rPr lang="en-US" sz="2000" dirty="0"/>
              <a:t>Can lead to cannabis hyperemesis syndrome</a:t>
            </a:r>
            <a:r>
              <a:rPr lang="en-US" sz="2000" b="0" i="0" dirty="0">
                <a:effectLst/>
              </a:rPr>
              <a:t> </a:t>
            </a:r>
            <a:br>
              <a:rPr lang="en-US" sz="2000" b="0" i="0" dirty="0">
                <a:effectLst/>
              </a:rPr>
            </a:br>
            <a:endParaRPr lang="en-US" sz="2000" b="0" i="0" dirty="0">
              <a:effectLst/>
            </a:endParaRPr>
          </a:p>
          <a:p>
            <a:pPr>
              <a:lnSpc>
                <a:spcPct val="110000"/>
              </a:lnSpc>
            </a:pPr>
            <a:r>
              <a:rPr lang="en-US" sz="2000" dirty="0"/>
              <a:t>Screen adolescents and young for tobacco or nicotine, electronic cigarettes, substance use, and alcohol use at diagnosis and regularly thereafter.  </a:t>
            </a:r>
          </a:p>
          <a:p>
            <a:pPr>
              <a:lnSpc>
                <a:spcPct val="110000"/>
              </a:lnSpc>
            </a:pPr>
            <a:endParaRPr lang="en-US" sz="2000" dirty="0"/>
          </a:p>
          <a:p>
            <a:pPr>
              <a:lnSpc>
                <a:spcPct val="110000"/>
              </a:lnSpc>
            </a:pPr>
            <a:r>
              <a:rPr lang="en-US" sz="2000" dirty="0"/>
              <a:t>Discourage smoking in youth who do not smoke and encourage smoking cessation in those who do smoke (including electronic cigarette use or vaping)</a:t>
            </a:r>
          </a:p>
          <a:p>
            <a:pPr>
              <a:lnSpc>
                <a:spcPct val="110000"/>
              </a:lnSpc>
            </a:pPr>
            <a:endParaRPr lang="en-US" sz="1800" dirty="0"/>
          </a:p>
          <a:p>
            <a:pPr marL="0" indent="0">
              <a:lnSpc>
                <a:spcPct val="90000"/>
              </a:lnSpc>
              <a:buNone/>
            </a:pPr>
            <a:endParaRPr lang="en-US" sz="1800" dirty="0"/>
          </a:p>
        </p:txBody>
      </p:sp>
      <p:pic>
        <p:nvPicPr>
          <p:cNvPr id="5" name="Picture 4" descr="Girl sitting on grass with dog">
            <a:extLst>
              <a:ext uri="{FF2B5EF4-FFF2-40B4-BE49-F238E27FC236}">
                <a16:creationId xmlns:a16="http://schemas.microsoft.com/office/drawing/2014/main" id="{165360A1-0CCE-3149-5573-0FEAF0FAF0E1}"/>
              </a:ext>
            </a:extLst>
          </p:cNvPr>
          <p:cNvPicPr>
            <a:picLocks noChangeAspect="1"/>
          </p:cNvPicPr>
          <p:nvPr/>
        </p:nvPicPr>
        <p:blipFill>
          <a:blip r:embed="rId2" cstate="print">
            <a:extLst>
              <a:ext uri="{28A0092B-C50C-407E-A947-70E740481C1C}">
                <a14:useLocalDpi xmlns:a14="http://schemas.microsoft.com/office/drawing/2010/main" val="0"/>
              </a:ext>
            </a:extLst>
          </a:blip>
          <a:srcRect l="36120" r="9242" b="-3"/>
          <a:stretch/>
        </p:blipFill>
        <p:spPr>
          <a:xfrm>
            <a:off x="5562600" y="1676400"/>
            <a:ext cx="3228329" cy="3944112"/>
          </a:xfrm>
          <a:prstGeom prst="rect">
            <a:avLst/>
          </a:prstGeom>
          <a:noFill/>
        </p:spPr>
      </p:pic>
      <p:pic>
        <p:nvPicPr>
          <p:cNvPr id="4" name="Picture 3">
            <a:extLst>
              <a:ext uri="{FF2B5EF4-FFF2-40B4-BE49-F238E27FC236}">
                <a16:creationId xmlns:a16="http://schemas.microsoft.com/office/drawing/2014/main" id="{93DA083B-C4B7-D77D-E53E-3F02F5D577F8}"/>
              </a:ext>
            </a:extLst>
          </p:cNvPr>
          <p:cNvPicPr>
            <a:picLocks noChangeAspect="1"/>
          </p:cNvPicPr>
          <p:nvPr/>
        </p:nvPicPr>
        <p:blipFill>
          <a:blip r:embed="rId3"/>
          <a:stretch>
            <a:fillRect/>
          </a:stretch>
        </p:blipFill>
        <p:spPr>
          <a:xfrm>
            <a:off x="5572539" y="5867400"/>
            <a:ext cx="3191309" cy="273262"/>
          </a:xfrm>
          <a:prstGeom prst="rect">
            <a:avLst/>
          </a:prstGeom>
        </p:spPr>
      </p:pic>
    </p:spTree>
    <p:extLst>
      <p:ext uri="{BB962C8B-B14F-4D97-AF65-F5344CB8AC3E}">
        <p14:creationId xmlns:p14="http://schemas.microsoft.com/office/powerpoint/2010/main" val="26728772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6076" y="180319"/>
            <a:ext cx="8248476" cy="1143000"/>
          </a:xfrm>
        </p:spPr>
        <p:txBody>
          <a:bodyPr>
            <a:normAutofit/>
          </a:bodyPr>
          <a:lstStyle/>
          <a:p>
            <a:pPr>
              <a:defRPr/>
            </a:pPr>
            <a:r>
              <a:rPr lang="en-US" dirty="0"/>
              <a:t>RL needs your help</a:t>
            </a:r>
          </a:p>
        </p:txBody>
      </p:sp>
      <p:sp>
        <p:nvSpPr>
          <p:cNvPr id="3" name="Content Placeholder 2"/>
          <p:cNvSpPr>
            <a:spLocks noGrp="1"/>
          </p:cNvSpPr>
          <p:nvPr>
            <p:ph idx="1"/>
          </p:nvPr>
        </p:nvSpPr>
        <p:spPr>
          <a:xfrm>
            <a:off x="455614" y="1600199"/>
            <a:ext cx="6707186" cy="5077482"/>
          </a:xfrm>
        </p:spPr>
        <p:txBody>
          <a:bodyPr>
            <a:normAutofit fontScale="92500" lnSpcReduction="20000"/>
          </a:bodyPr>
          <a:lstStyle/>
          <a:p>
            <a:pPr>
              <a:lnSpc>
                <a:spcPct val="120000"/>
              </a:lnSpc>
              <a:defRPr/>
            </a:pPr>
            <a:r>
              <a:rPr lang="en-US" dirty="0"/>
              <a:t>A1C 8.9% (down from 10.4%)</a:t>
            </a:r>
          </a:p>
          <a:p>
            <a:pPr>
              <a:lnSpc>
                <a:spcPct val="120000"/>
              </a:lnSpc>
              <a:defRPr/>
            </a:pPr>
            <a:r>
              <a:rPr lang="en-US" dirty="0"/>
              <a:t>B/P 139/76    AM BG 100, 2 </a:t>
            </a:r>
            <a:r>
              <a:rPr lang="en-US" dirty="0" err="1"/>
              <a:t>hr</a:t>
            </a:r>
            <a:r>
              <a:rPr lang="en-US" dirty="0"/>
              <a:t> pp 190</a:t>
            </a:r>
          </a:p>
          <a:p>
            <a:pPr>
              <a:lnSpc>
                <a:spcPct val="120000"/>
              </a:lnSpc>
              <a:defRPr/>
            </a:pPr>
            <a:r>
              <a:rPr lang="en-US" dirty="0"/>
              <a:t>Chol – TG 54, HDL 46, LDL 98</a:t>
            </a:r>
          </a:p>
          <a:p>
            <a:pPr>
              <a:lnSpc>
                <a:spcPct val="120000"/>
              </a:lnSpc>
              <a:defRPr/>
            </a:pPr>
            <a:r>
              <a:rPr lang="en-US" dirty="0"/>
              <a:t>GFR 47, UACR 34 mg/g</a:t>
            </a:r>
            <a:br>
              <a:rPr lang="en-US" dirty="0"/>
            </a:br>
            <a:endParaRPr lang="en-US" dirty="0"/>
          </a:p>
          <a:p>
            <a:pPr>
              <a:lnSpc>
                <a:spcPct val="120000"/>
              </a:lnSpc>
              <a:defRPr/>
            </a:pPr>
            <a:r>
              <a:rPr lang="en-US" dirty="0"/>
              <a:t>Meds:</a:t>
            </a:r>
          </a:p>
          <a:p>
            <a:pPr lvl="1">
              <a:lnSpc>
                <a:spcPct val="120000"/>
              </a:lnSpc>
              <a:defRPr/>
            </a:pPr>
            <a:r>
              <a:rPr lang="en-US" dirty="0"/>
              <a:t>Insulin – 28 units </a:t>
            </a:r>
            <a:r>
              <a:rPr lang="en-US" dirty="0" err="1"/>
              <a:t>basaglar</a:t>
            </a:r>
            <a:r>
              <a:rPr lang="en-US" dirty="0"/>
              <a:t> insulin</a:t>
            </a:r>
          </a:p>
          <a:p>
            <a:pPr lvl="1">
              <a:lnSpc>
                <a:spcPct val="120000"/>
              </a:lnSpc>
              <a:defRPr/>
            </a:pPr>
            <a:r>
              <a:rPr lang="en-US" dirty="0"/>
              <a:t>Losartan 25mg – ARB for blood pressure</a:t>
            </a:r>
          </a:p>
          <a:p>
            <a:pPr lvl="1">
              <a:lnSpc>
                <a:spcPct val="120000"/>
              </a:lnSpc>
              <a:defRPr/>
            </a:pPr>
            <a:r>
              <a:rPr lang="en-US" dirty="0"/>
              <a:t>Metoprolol 50mg – Beta blocker</a:t>
            </a:r>
          </a:p>
          <a:p>
            <a:pPr lvl="1">
              <a:lnSpc>
                <a:spcPct val="120000"/>
              </a:lnSpc>
              <a:defRPr/>
            </a:pPr>
            <a:r>
              <a:rPr lang="en-US" dirty="0"/>
              <a:t>Glyburide 5mg BID - Sulfonylurea</a:t>
            </a:r>
          </a:p>
        </p:txBody>
      </p:sp>
      <p:sp>
        <p:nvSpPr>
          <p:cNvPr id="4" name="TextBox 3"/>
          <p:cNvSpPr txBox="1"/>
          <p:nvPr/>
        </p:nvSpPr>
        <p:spPr>
          <a:xfrm>
            <a:off x="4704030" y="4724400"/>
            <a:ext cx="4419600" cy="954107"/>
          </a:xfrm>
          <a:prstGeom prst="rect">
            <a:avLst/>
          </a:prstGeom>
          <a:noFill/>
        </p:spPr>
        <p:txBody>
          <a:bodyPr wrap="square">
            <a:spAutoFit/>
          </a:bodyPr>
          <a:lstStyle/>
          <a:p>
            <a:pPr>
              <a:defRPr/>
            </a:pPr>
            <a:r>
              <a:rPr lang="en-US" sz="2800" dirty="0">
                <a:solidFill>
                  <a:srgbClr val="C00000"/>
                </a:solidFill>
              </a:rPr>
              <a:t> </a:t>
            </a:r>
          </a:p>
          <a:p>
            <a:pPr>
              <a:defRPr/>
            </a:pPr>
            <a:r>
              <a:rPr lang="en-US" sz="2800" dirty="0">
                <a:solidFill>
                  <a:srgbClr val="C00000"/>
                </a:solidFill>
              </a:rPr>
              <a:t> </a:t>
            </a:r>
          </a:p>
        </p:txBody>
      </p:sp>
      <p:sp>
        <p:nvSpPr>
          <p:cNvPr id="8" name="TextBox 7">
            <a:extLst>
              <a:ext uri="{FF2B5EF4-FFF2-40B4-BE49-F238E27FC236}">
                <a16:creationId xmlns:a16="http://schemas.microsoft.com/office/drawing/2014/main" id="{70E9BBDA-17CF-44ED-A8BC-737610A4CC19}"/>
              </a:ext>
            </a:extLst>
          </p:cNvPr>
          <p:cNvSpPr txBox="1"/>
          <p:nvPr/>
        </p:nvSpPr>
        <p:spPr>
          <a:xfrm>
            <a:off x="6839932" y="4419600"/>
            <a:ext cx="2265630" cy="2369880"/>
          </a:xfrm>
          <a:prstGeom prst="rect">
            <a:avLst/>
          </a:prstGeom>
          <a:noFill/>
        </p:spPr>
        <p:txBody>
          <a:bodyPr wrap="square">
            <a:spAutoFit/>
          </a:bodyPr>
          <a:lstStyle/>
          <a:p>
            <a:pPr>
              <a:defRPr/>
            </a:pPr>
            <a:r>
              <a:rPr lang="en-US" sz="2400" dirty="0">
                <a:solidFill>
                  <a:srgbClr val="C00000"/>
                </a:solidFill>
              </a:rPr>
              <a:t>Any special instructions?</a:t>
            </a:r>
          </a:p>
          <a:p>
            <a:pPr>
              <a:defRPr/>
            </a:pPr>
            <a:r>
              <a:rPr lang="en-US" sz="2400" dirty="0">
                <a:solidFill>
                  <a:srgbClr val="C00000"/>
                </a:solidFill>
              </a:rPr>
              <a:t>Any meds missing?</a:t>
            </a:r>
          </a:p>
          <a:p>
            <a:pPr>
              <a:defRPr/>
            </a:pPr>
            <a:r>
              <a:rPr lang="en-US" sz="2400" dirty="0">
                <a:solidFill>
                  <a:srgbClr val="C00000"/>
                </a:solidFill>
              </a:rPr>
              <a:t>Stop any meds?</a:t>
            </a:r>
          </a:p>
          <a:p>
            <a:pPr>
              <a:defRPr/>
            </a:pPr>
            <a:r>
              <a:rPr lang="en-US" sz="2800" dirty="0">
                <a:solidFill>
                  <a:srgbClr val="C00000"/>
                </a:solidFill>
              </a:rPr>
              <a:t> </a:t>
            </a:r>
          </a:p>
        </p:txBody>
      </p:sp>
      <p:pic>
        <p:nvPicPr>
          <p:cNvPr id="7" name="Picture 6" descr="Person using wheelchair in city">
            <a:extLst>
              <a:ext uri="{FF2B5EF4-FFF2-40B4-BE49-F238E27FC236}">
                <a16:creationId xmlns:a16="http://schemas.microsoft.com/office/drawing/2014/main" id="{3FE0342C-2D0D-CE1B-BE9A-E1341C448FD9}"/>
              </a:ext>
            </a:extLst>
          </p:cNvPr>
          <p:cNvPicPr>
            <a:picLocks noChangeAspect="1"/>
          </p:cNvPicPr>
          <p:nvPr/>
        </p:nvPicPr>
        <p:blipFill>
          <a:blip r:embed="rId4">
            <a:extLst>
              <a:ext uri="{28A0092B-C50C-407E-A947-70E740481C1C}">
                <a14:useLocalDpi xmlns:a14="http://schemas.microsoft.com/office/drawing/2010/main" val="0"/>
              </a:ext>
            </a:extLst>
          </a:blip>
          <a:srcRect l="12704" t="11235" r="56451" b="16237"/>
          <a:stretch>
            <a:fillRect/>
          </a:stretch>
        </p:blipFill>
        <p:spPr>
          <a:xfrm>
            <a:off x="6913830" y="1442397"/>
            <a:ext cx="1886892" cy="2861340"/>
          </a:xfrm>
          <a:prstGeom prst="rect">
            <a:avLst/>
          </a:prstGeom>
        </p:spPr>
      </p:pic>
    </p:spTree>
    <p:custDataLst>
      <p:tags r:id="rId1"/>
    </p:custDataLst>
    <p:extLst>
      <p:ext uri="{BB962C8B-B14F-4D97-AF65-F5344CB8AC3E}">
        <p14:creationId xmlns:p14="http://schemas.microsoft.com/office/powerpoint/2010/main" val="2200493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p:bld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6076" y="180319"/>
            <a:ext cx="8248476" cy="1143000"/>
          </a:xfrm>
        </p:spPr>
        <p:txBody>
          <a:bodyPr>
            <a:normAutofit/>
          </a:bodyPr>
          <a:lstStyle/>
          <a:p>
            <a:pPr>
              <a:defRPr/>
            </a:pPr>
            <a:r>
              <a:rPr lang="en-US" dirty="0"/>
              <a:t>RL Needs Your Help</a:t>
            </a:r>
          </a:p>
        </p:txBody>
      </p:sp>
      <p:sp>
        <p:nvSpPr>
          <p:cNvPr id="3" name="Content Placeholder 2"/>
          <p:cNvSpPr>
            <a:spLocks noGrp="1"/>
          </p:cNvSpPr>
          <p:nvPr>
            <p:ph idx="1"/>
          </p:nvPr>
        </p:nvSpPr>
        <p:spPr>
          <a:xfrm>
            <a:off x="455613" y="1600199"/>
            <a:ext cx="8226425" cy="4495801"/>
          </a:xfrm>
        </p:spPr>
        <p:txBody>
          <a:bodyPr>
            <a:normAutofit fontScale="92500" lnSpcReduction="10000"/>
          </a:bodyPr>
          <a:lstStyle/>
          <a:p>
            <a:pPr>
              <a:defRPr/>
            </a:pPr>
            <a:r>
              <a:rPr lang="en-US" dirty="0"/>
              <a:t>A1c 8.9% (down from 10.4%)</a:t>
            </a:r>
          </a:p>
          <a:p>
            <a:pPr>
              <a:defRPr/>
            </a:pPr>
            <a:r>
              <a:rPr lang="en-US" dirty="0"/>
              <a:t>B/P 139/76    AM BG 100, 2 </a:t>
            </a:r>
            <a:r>
              <a:rPr lang="en-US" dirty="0" err="1"/>
              <a:t>hr</a:t>
            </a:r>
            <a:r>
              <a:rPr lang="en-US" dirty="0"/>
              <a:t> pp 190</a:t>
            </a:r>
          </a:p>
          <a:p>
            <a:pPr>
              <a:defRPr/>
            </a:pPr>
            <a:r>
              <a:rPr lang="en-US" dirty="0"/>
              <a:t>Chol – TG 54, HDL 46, LDL 98</a:t>
            </a:r>
          </a:p>
          <a:p>
            <a:pPr>
              <a:defRPr/>
            </a:pPr>
            <a:r>
              <a:rPr lang="en-US" dirty="0"/>
              <a:t>GFR 47, UACR 34 mg/g</a:t>
            </a:r>
            <a:br>
              <a:rPr lang="en-US" dirty="0"/>
            </a:br>
            <a:endParaRPr lang="en-US" dirty="0"/>
          </a:p>
          <a:p>
            <a:pPr>
              <a:defRPr/>
            </a:pPr>
            <a:r>
              <a:rPr lang="en-US" dirty="0"/>
              <a:t>Meds:</a:t>
            </a:r>
          </a:p>
          <a:p>
            <a:pPr lvl="1">
              <a:defRPr/>
            </a:pPr>
            <a:r>
              <a:rPr lang="en-US" dirty="0"/>
              <a:t>Insulin – 28 units </a:t>
            </a:r>
            <a:r>
              <a:rPr lang="en-US" dirty="0" err="1"/>
              <a:t>basaglar</a:t>
            </a:r>
            <a:r>
              <a:rPr lang="en-US" dirty="0"/>
              <a:t> insulin</a:t>
            </a:r>
          </a:p>
          <a:p>
            <a:pPr lvl="1">
              <a:defRPr/>
            </a:pPr>
            <a:r>
              <a:rPr lang="en-US" dirty="0"/>
              <a:t>Losartan 25mg – ARB for blood pressure</a:t>
            </a:r>
          </a:p>
          <a:p>
            <a:pPr lvl="1">
              <a:defRPr/>
            </a:pPr>
            <a:r>
              <a:rPr lang="en-US" dirty="0"/>
              <a:t>Metoprolol 50mg – Beta blocker</a:t>
            </a:r>
          </a:p>
          <a:p>
            <a:pPr lvl="1">
              <a:defRPr/>
            </a:pPr>
            <a:r>
              <a:rPr lang="en-US" dirty="0"/>
              <a:t>Glyburide 5mg BID - Sulfonylurea</a:t>
            </a:r>
          </a:p>
        </p:txBody>
      </p:sp>
      <p:sp>
        <p:nvSpPr>
          <p:cNvPr id="4" name="TextBox 3"/>
          <p:cNvSpPr txBox="1"/>
          <p:nvPr/>
        </p:nvSpPr>
        <p:spPr>
          <a:xfrm>
            <a:off x="4704030" y="4724400"/>
            <a:ext cx="4419600" cy="954107"/>
          </a:xfrm>
          <a:prstGeom prst="rect">
            <a:avLst/>
          </a:prstGeom>
          <a:noFill/>
        </p:spPr>
        <p:txBody>
          <a:bodyPr wrap="square">
            <a:spAutoFit/>
          </a:bodyPr>
          <a:lstStyle/>
          <a:p>
            <a:pPr>
              <a:defRPr/>
            </a:pPr>
            <a:r>
              <a:rPr lang="en-US" sz="2800" dirty="0">
                <a:solidFill>
                  <a:srgbClr val="C00000"/>
                </a:solidFill>
              </a:rPr>
              <a:t> </a:t>
            </a:r>
          </a:p>
          <a:p>
            <a:pPr>
              <a:defRPr/>
            </a:pPr>
            <a:r>
              <a:rPr lang="en-US" sz="2800" dirty="0">
                <a:solidFill>
                  <a:srgbClr val="C00000"/>
                </a:solidFill>
              </a:rPr>
              <a:t> </a:t>
            </a:r>
          </a:p>
        </p:txBody>
      </p:sp>
      <p:sp>
        <p:nvSpPr>
          <p:cNvPr id="7" name="TextBox 6">
            <a:extLst>
              <a:ext uri="{FF2B5EF4-FFF2-40B4-BE49-F238E27FC236}">
                <a16:creationId xmlns:a16="http://schemas.microsoft.com/office/drawing/2014/main" id="{FD1AC300-3619-46DC-8000-5E9F37A82CED}"/>
              </a:ext>
            </a:extLst>
          </p:cNvPr>
          <p:cNvSpPr txBox="1"/>
          <p:nvPr/>
        </p:nvSpPr>
        <p:spPr>
          <a:xfrm>
            <a:off x="838200" y="6131968"/>
            <a:ext cx="6477000" cy="369332"/>
          </a:xfrm>
          <a:prstGeom prst="rect">
            <a:avLst/>
          </a:prstGeom>
          <a:noFill/>
        </p:spPr>
        <p:txBody>
          <a:bodyPr wrap="square">
            <a:spAutoFit/>
          </a:bodyPr>
          <a:lstStyle/>
          <a:p>
            <a:pPr marL="274320" lvl="1" indent="0">
              <a:buNone/>
              <a:defRPr/>
            </a:pPr>
            <a:r>
              <a:rPr lang="en-US" dirty="0">
                <a:solidFill>
                  <a:srgbClr val="0070C0"/>
                </a:solidFill>
              </a:rPr>
              <a:t>Special instruction – sweating may indicate hypoglycemia</a:t>
            </a:r>
          </a:p>
        </p:txBody>
      </p:sp>
      <p:sp>
        <p:nvSpPr>
          <p:cNvPr id="8" name="TextBox 7">
            <a:extLst>
              <a:ext uri="{FF2B5EF4-FFF2-40B4-BE49-F238E27FC236}">
                <a16:creationId xmlns:a16="http://schemas.microsoft.com/office/drawing/2014/main" id="{70E9BBDA-17CF-44ED-A8BC-737610A4CC19}"/>
              </a:ext>
            </a:extLst>
          </p:cNvPr>
          <p:cNvSpPr txBox="1"/>
          <p:nvPr/>
        </p:nvSpPr>
        <p:spPr>
          <a:xfrm>
            <a:off x="6743323" y="3282625"/>
            <a:ext cx="2265630" cy="3477875"/>
          </a:xfrm>
          <a:prstGeom prst="rect">
            <a:avLst/>
          </a:prstGeom>
          <a:noFill/>
        </p:spPr>
        <p:txBody>
          <a:bodyPr wrap="square">
            <a:spAutoFit/>
          </a:bodyPr>
          <a:lstStyle/>
          <a:p>
            <a:pPr>
              <a:defRPr/>
            </a:pPr>
            <a:r>
              <a:rPr lang="en-US" sz="2400" dirty="0">
                <a:solidFill>
                  <a:srgbClr val="C00000"/>
                </a:solidFill>
              </a:rPr>
              <a:t>Any special instructions?</a:t>
            </a:r>
          </a:p>
          <a:p>
            <a:pPr>
              <a:defRPr/>
            </a:pPr>
            <a:r>
              <a:rPr lang="en-US" sz="2400" dirty="0">
                <a:solidFill>
                  <a:srgbClr val="C00000"/>
                </a:solidFill>
              </a:rPr>
              <a:t>Any meds missing?</a:t>
            </a:r>
          </a:p>
          <a:p>
            <a:pPr>
              <a:defRPr/>
            </a:pPr>
            <a:r>
              <a:rPr lang="en-US" sz="2400" dirty="0">
                <a:solidFill>
                  <a:srgbClr val="C00000"/>
                </a:solidFill>
              </a:rPr>
              <a:t>- </a:t>
            </a:r>
            <a:r>
              <a:rPr lang="en-US" sz="2400" dirty="0">
                <a:solidFill>
                  <a:srgbClr val="0070C0"/>
                </a:solidFill>
              </a:rPr>
              <a:t>Statin</a:t>
            </a:r>
          </a:p>
          <a:p>
            <a:pPr>
              <a:defRPr/>
            </a:pPr>
            <a:r>
              <a:rPr lang="en-US" sz="2400" dirty="0">
                <a:solidFill>
                  <a:srgbClr val="0070C0"/>
                </a:solidFill>
              </a:rPr>
              <a:t>- SGLT 2</a:t>
            </a:r>
          </a:p>
          <a:p>
            <a:pPr>
              <a:defRPr/>
            </a:pPr>
            <a:r>
              <a:rPr lang="en-US" sz="2400" dirty="0">
                <a:solidFill>
                  <a:srgbClr val="0070C0"/>
                </a:solidFill>
              </a:rPr>
              <a:t>- Aspirin?</a:t>
            </a:r>
          </a:p>
          <a:p>
            <a:pPr>
              <a:defRPr/>
            </a:pPr>
            <a:r>
              <a:rPr lang="en-US" sz="2400" dirty="0">
                <a:solidFill>
                  <a:srgbClr val="C00000"/>
                </a:solidFill>
              </a:rPr>
              <a:t>Stop any meds?</a:t>
            </a:r>
          </a:p>
          <a:p>
            <a:pPr>
              <a:defRPr/>
            </a:pPr>
            <a:r>
              <a:rPr lang="en-US" sz="2800" dirty="0">
                <a:solidFill>
                  <a:srgbClr val="C00000"/>
                </a:solidFill>
              </a:rPr>
              <a:t> </a:t>
            </a:r>
          </a:p>
        </p:txBody>
      </p:sp>
    </p:spTree>
    <p:custDataLst>
      <p:tags r:id="rId1"/>
    </p:custDataLst>
    <p:extLst>
      <p:ext uri="{BB962C8B-B14F-4D97-AF65-F5344CB8AC3E}">
        <p14:creationId xmlns:p14="http://schemas.microsoft.com/office/powerpoint/2010/main" val="28705042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p:bld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4418" name="Rectangle 1026"/>
          <p:cNvSpPr>
            <a:spLocks noGrp="1" noChangeArrowheads="1"/>
          </p:cNvSpPr>
          <p:nvPr>
            <p:ph type="title"/>
          </p:nvPr>
        </p:nvSpPr>
        <p:spPr/>
        <p:txBody>
          <a:bodyPr>
            <a:normAutofit/>
          </a:bodyPr>
          <a:lstStyle/>
          <a:p>
            <a:pPr eaLnBrk="1" hangingPunct="1">
              <a:defRPr/>
            </a:pPr>
            <a:r>
              <a:rPr lang="en-US" sz="4800" dirty="0"/>
              <a:t>ABC’s of Diabetes  </a:t>
            </a:r>
          </a:p>
        </p:txBody>
      </p:sp>
      <p:sp>
        <p:nvSpPr>
          <p:cNvPr id="1724419" name="Rectangle 1027"/>
          <p:cNvSpPr>
            <a:spLocks noGrp="1" noChangeArrowheads="1"/>
          </p:cNvSpPr>
          <p:nvPr>
            <p:ph type="body" idx="1"/>
          </p:nvPr>
        </p:nvSpPr>
        <p:spPr>
          <a:xfrm>
            <a:off x="482600" y="1295400"/>
            <a:ext cx="6882263" cy="5410200"/>
          </a:xfrm>
        </p:spPr>
        <p:txBody>
          <a:bodyPr>
            <a:normAutofit/>
          </a:bodyPr>
          <a:lstStyle/>
          <a:p>
            <a:pPr eaLnBrk="1" hangingPunct="1">
              <a:lnSpc>
                <a:spcPct val="110000"/>
              </a:lnSpc>
              <a:defRPr/>
            </a:pPr>
            <a:r>
              <a:rPr lang="en-US" sz="3600" dirty="0">
                <a:solidFill>
                  <a:srgbClr val="0070C0"/>
                </a:solidFill>
              </a:rPr>
              <a:t>A</a:t>
            </a:r>
            <a:r>
              <a:rPr lang="en-US" sz="3000" dirty="0"/>
              <a:t>1c less than 7% (individualize)</a:t>
            </a:r>
          </a:p>
          <a:p>
            <a:pPr lvl="1" eaLnBrk="1" hangingPunct="1">
              <a:lnSpc>
                <a:spcPct val="110000"/>
              </a:lnSpc>
              <a:defRPr/>
            </a:pPr>
            <a:r>
              <a:rPr lang="en-US" sz="2401" dirty="0"/>
              <a:t>Pre-meal BG 80-130</a:t>
            </a:r>
          </a:p>
          <a:p>
            <a:pPr lvl="1" eaLnBrk="1" hangingPunct="1">
              <a:lnSpc>
                <a:spcPct val="110000"/>
              </a:lnSpc>
              <a:defRPr/>
            </a:pPr>
            <a:r>
              <a:rPr lang="en-US" sz="2401" dirty="0"/>
              <a:t>Post meal BG &lt;180</a:t>
            </a:r>
          </a:p>
          <a:p>
            <a:pPr lvl="1" eaLnBrk="1" hangingPunct="1">
              <a:lnSpc>
                <a:spcPct val="110000"/>
              </a:lnSpc>
              <a:defRPr/>
            </a:pPr>
            <a:r>
              <a:rPr lang="en-US" sz="2401" dirty="0"/>
              <a:t>AGP - Time in Range (70-180) 70% of time</a:t>
            </a:r>
          </a:p>
          <a:p>
            <a:pPr eaLnBrk="1" hangingPunct="1">
              <a:lnSpc>
                <a:spcPct val="110000"/>
              </a:lnSpc>
              <a:defRPr/>
            </a:pPr>
            <a:r>
              <a:rPr lang="en-US" sz="3600" dirty="0">
                <a:solidFill>
                  <a:srgbClr val="0070C0"/>
                </a:solidFill>
              </a:rPr>
              <a:t>B</a:t>
            </a:r>
            <a:r>
              <a:rPr lang="en-US" sz="3000" dirty="0"/>
              <a:t>lood Pressure &lt; 130/80</a:t>
            </a:r>
          </a:p>
          <a:p>
            <a:pPr eaLnBrk="1" hangingPunct="1">
              <a:lnSpc>
                <a:spcPct val="110000"/>
              </a:lnSpc>
              <a:defRPr/>
            </a:pPr>
            <a:r>
              <a:rPr lang="en-US" sz="3600" dirty="0">
                <a:solidFill>
                  <a:srgbClr val="0070C0"/>
                </a:solidFill>
              </a:rPr>
              <a:t>C</a:t>
            </a:r>
            <a:r>
              <a:rPr lang="en-US" sz="3000" dirty="0"/>
              <a:t>holesterol </a:t>
            </a:r>
          </a:p>
          <a:p>
            <a:pPr lvl="1" eaLnBrk="1" hangingPunct="1">
              <a:lnSpc>
                <a:spcPct val="110000"/>
              </a:lnSpc>
              <a:defRPr/>
            </a:pPr>
            <a:r>
              <a:rPr lang="en-US" sz="2401" dirty="0"/>
              <a:t>Statin therapy based on age &amp; risk status</a:t>
            </a:r>
          </a:p>
          <a:p>
            <a:pPr lvl="1" eaLnBrk="1" hangingPunct="1">
              <a:lnSpc>
                <a:spcPct val="110000"/>
              </a:lnSpc>
              <a:defRPr/>
            </a:pPr>
            <a:r>
              <a:rPr lang="en-US" sz="2401" dirty="0"/>
              <a:t>If 40+ with ASCVD Risk, decrease 50%, LDL &lt;70</a:t>
            </a:r>
          </a:p>
          <a:p>
            <a:pPr lvl="1" eaLnBrk="1" hangingPunct="1">
              <a:lnSpc>
                <a:spcPct val="110000"/>
              </a:lnSpc>
              <a:defRPr/>
            </a:pPr>
            <a:r>
              <a:rPr lang="en-US" sz="2401" dirty="0"/>
              <a:t>If 40+ with ASCVD, decrease 50%, LDL &lt;55</a:t>
            </a:r>
          </a:p>
          <a:p>
            <a:pPr marL="0" indent="0">
              <a:buNone/>
              <a:defRPr/>
            </a:pPr>
            <a:endParaRPr lang="en-US" i="1" dirty="0">
              <a:solidFill>
                <a:schemeClr val="accent1">
                  <a:lumMod val="40000"/>
                  <a:lumOff val="60000"/>
                </a:schemeClr>
              </a:solidFill>
            </a:endParaRPr>
          </a:p>
        </p:txBody>
      </p:sp>
      <p:pic>
        <p:nvPicPr>
          <p:cNvPr id="3" name="Picture 2" descr="Portrait of two women smiling">
            <a:extLst>
              <a:ext uri="{FF2B5EF4-FFF2-40B4-BE49-F238E27FC236}">
                <a16:creationId xmlns:a16="http://schemas.microsoft.com/office/drawing/2014/main" id="{5A6F7CF8-9EC9-50C9-FD62-88F6A5DFDE1A}"/>
              </a:ext>
            </a:extLst>
          </p:cNvPr>
          <p:cNvPicPr>
            <a:picLocks noChangeAspect="1"/>
          </p:cNvPicPr>
          <p:nvPr/>
        </p:nvPicPr>
        <p:blipFill>
          <a:blip r:embed="rId4"/>
          <a:stretch>
            <a:fillRect/>
          </a:stretch>
        </p:blipFill>
        <p:spPr>
          <a:xfrm>
            <a:off x="6677669" y="1893814"/>
            <a:ext cx="2118198" cy="1693856"/>
          </a:xfrm>
          <a:prstGeom prst="rect">
            <a:avLst/>
          </a:prstGeom>
        </p:spPr>
      </p:pic>
    </p:spTree>
    <p:custDataLst>
      <p:tags r:id="rId1"/>
    </p:custDataLst>
    <p:extLst>
      <p:ext uri="{BB962C8B-B14F-4D97-AF65-F5344CB8AC3E}">
        <p14:creationId xmlns:p14="http://schemas.microsoft.com/office/powerpoint/2010/main" val="31316542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6FB7AC-99A8-1D5F-EEAE-2CB5876AFDC8}"/>
            </a:ext>
          </a:extLst>
        </p:cNvPr>
        <p:cNvGrpSpPr/>
        <p:nvPr/>
      </p:nvGrpSpPr>
      <p:grpSpPr>
        <a:xfrm>
          <a:off x="0" y="0"/>
          <a:ext cx="0" cy="0"/>
          <a:chOff x="0" y="0"/>
          <a:chExt cx="0" cy="0"/>
        </a:xfrm>
      </p:grpSpPr>
      <p:sp>
        <p:nvSpPr>
          <p:cNvPr id="258050" name="Rectangle 2">
            <a:extLst>
              <a:ext uri="{FF2B5EF4-FFF2-40B4-BE49-F238E27FC236}">
                <a16:creationId xmlns:a16="http://schemas.microsoft.com/office/drawing/2014/main" id="{6553F936-1877-61C5-A5C5-A98C357E41F5}"/>
              </a:ext>
            </a:extLst>
          </p:cNvPr>
          <p:cNvSpPr>
            <a:spLocks noGrp="1" noChangeArrowheads="1"/>
          </p:cNvSpPr>
          <p:nvPr>
            <p:ph type="title"/>
          </p:nvPr>
        </p:nvSpPr>
        <p:spPr>
          <a:xfrm>
            <a:off x="457200" y="457200"/>
            <a:ext cx="8229600" cy="1219200"/>
          </a:xfrm>
        </p:spPr>
        <p:txBody>
          <a:bodyPr>
            <a:noAutofit/>
          </a:bodyPr>
          <a:lstStyle/>
          <a:p>
            <a:pPr eaLnBrk="1" hangingPunct="1"/>
            <a:r>
              <a:rPr lang="en-US" sz="4000" dirty="0"/>
              <a:t>Diabetes Bingo</a:t>
            </a:r>
            <a:br>
              <a:rPr lang="en-US" sz="4000" dirty="0"/>
            </a:br>
            <a:r>
              <a:rPr lang="en-US" sz="4000" dirty="0"/>
              <a:t>“</a:t>
            </a:r>
            <a:r>
              <a:rPr lang="en-US" sz="4000" dirty="0" err="1"/>
              <a:t>DiaBingo</a:t>
            </a:r>
            <a:r>
              <a:rPr lang="en-US" sz="4000" dirty="0"/>
              <a:t>”  Shout out Right Answer</a:t>
            </a:r>
          </a:p>
        </p:txBody>
      </p:sp>
      <p:pic>
        <p:nvPicPr>
          <p:cNvPr id="258052" name="Picture 4" descr="MCj03361540000[1]">
            <a:extLst>
              <a:ext uri="{FF2B5EF4-FFF2-40B4-BE49-F238E27FC236}">
                <a16:creationId xmlns:a16="http://schemas.microsoft.com/office/drawing/2014/main" id="{F0E02097-1ACC-C8CB-FF55-D22C263544E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371600" y="1905000"/>
            <a:ext cx="5354108" cy="416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1993188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ADC9CC-8DC7-F130-E0CF-B0F54E475C4D}"/>
            </a:ext>
          </a:extLst>
        </p:cNvPr>
        <p:cNvGrpSpPr/>
        <p:nvPr/>
      </p:nvGrpSpPr>
      <p:grpSpPr>
        <a:xfrm>
          <a:off x="0" y="0"/>
          <a:ext cx="0" cy="0"/>
          <a:chOff x="0" y="0"/>
          <a:chExt cx="0" cy="0"/>
        </a:xfrm>
      </p:grpSpPr>
      <p:sp>
        <p:nvSpPr>
          <p:cNvPr id="73730" name="Rectangle 2">
            <a:extLst>
              <a:ext uri="{FF2B5EF4-FFF2-40B4-BE49-F238E27FC236}">
                <a16:creationId xmlns:a16="http://schemas.microsoft.com/office/drawing/2014/main" id="{93CF063D-1E57-056F-5FF5-2579A0BBA02A}"/>
              </a:ext>
            </a:extLst>
          </p:cNvPr>
          <p:cNvSpPr>
            <a:spLocks noGrp="1" noChangeArrowheads="1"/>
          </p:cNvSpPr>
          <p:nvPr>
            <p:ph type="title"/>
          </p:nvPr>
        </p:nvSpPr>
        <p:spPr/>
        <p:txBody>
          <a:bodyPr>
            <a:normAutofit/>
          </a:bodyPr>
          <a:lstStyle/>
          <a:p>
            <a:pPr eaLnBrk="1" hangingPunct="1"/>
            <a:r>
              <a:rPr lang="en-US" dirty="0" err="1"/>
              <a:t>DiaBingo</a:t>
            </a:r>
            <a:r>
              <a:rPr lang="en-US" dirty="0"/>
              <a:t>- G</a:t>
            </a:r>
          </a:p>
        </p:txBody>
      </p:sp>
      <p:sp>
        <p:nvSpPr>
          <p:cNvPr id="1735683" name="Rectangle 3">
            <a:extLst>
              <a:ext uri="{FF2B5EF4-FFF2-40B4-BE49-F238E27FC236}">
                <a16:creationId xmlns:a16="http://schemas.microsoft.com/office/drawing/2014/main" id="{026F086F-E678-F616-CD48-48CAEFF3F19C}"/>
              </a:ext>
            </a:extLst>
          </p:cNvPr>
          <p:cNvSpPr>
            <a:spLocks noGrp="1" noChangeArrowheads="1"/>
          </p:cNvSpPr>
          <p:nvPr>
            <p:ph sz="quarter" idx="1"/>
          </p:nvPr>
        </p:nvSpPr>
        <p:spPr>
          <a:xfrm>
            <a:off x="457200" y="1219200"/>
            <a:ext cx="8229600" cy="5638800"/>
          </a:xfrm>
        </p:spPr>
        <p:txBody>
          <a:bodyPr>
            <a:normAutofit lnSpcReduction="10000"/>
          </a:bodyPr>
          <a:lstStyle/>
          <a:p>
            <a:pPr marL="609600" indent="-609600" eaLnBrk="1" hangingPunct="1">
              <a:lnSpc>
                <a:spcPct val="120000"/>
              </a:lnSpc>
              <a:buFont typeface="Wingdings" pitchFamily="2" charset="2"/>
              <a:buNone/>
              <a:defRPr/>
            </a:pPr>
            <a:r>
              <a:rPr lang="en-US" sz="2400" b="1" dirty="0"/>
              <a:t>G </a:t>
            </a:r>
            <a:r>
              <a:rPr lang="en-US" sz="2000" b="1" dirty="0"/>
              <a:t>ADA goal for A1c is less than ____%				 </a:t>
            </a:r>
          </a:p>
          <a:p>
            <a:pPr marL="609600" indent="-609600" eaLnBrk="1" hangingPunct="1">
              <a:lnSpc>
                <a:spcPct val="120000"/>
              </a:lnSpc>
              <a:buFont typeface="Wingdings" pitchFamily="2" charset="2"/>
              <a:buNone/>
              <a:defRPr/>
            </a:pPr>
            <a:r>
              <a:rPr lang="en-US" sz="2000" b="1" dirty="0"/>
              <a:t>G People with DM need to see their provider at least every month	  </a:t>
            </a:r>
            <a:endParaRPr lang="en-US" sz="2000" b="1" u="sng" dirty="0"/>
          </a:p>
          <a:p>
            <a:pPr marL="609600" indent="-609600" eaLnBrk="1" hangingPunct="1">
              <a:lnSpc>
                <a:spcPct val="120000"/>
              </a:lnSpc>
              <a:buFont typeface="Wingdings" pitchFamily="2" charset="2"/>
              <a:buNone/>
              <a:defRPr/>
            </a:pPr>
            <a:r>
              <a:rPr lang="en-US" sz="2000" b="1" u="sng" dirty="0"/>
              <a:t>G</a:t>
            </a:r>
            <a:r>
              <a:rPr lang="en-US" sz="2000" u="sng" dirty="0"/>
              <a:t> </a:t>
            </a:r>
            <a:r>
              <a:rPr lang="en-US" sz="2000" b="1" dirty="0"/>
              <a:t>Blood pressure goal is less than</a:t>
            </a:r>
            <a:r>
              <a:rPr lang="en-US" sz="2000" dirty="0"/>
              <a:t>				 </a:t>
            </a:r>
            <a:endParaRPr lang="en-US" sz="2000" u="sng" dirty="0"/>
          </a:p>
          <a:p>
            <a:pPr marL="609600" indent="-609600" eaLnBrk="1" hangingPunct="1">
              <a:lnSpc>
                <a:spcPct val="120000"/>
              </a:lnSpc>
              <a:buFont typeface="Wingdings" pitchFamily="2" charset="2"/>
              <a:buNone/>
              <a:defRPr/>
            </a:pPr>
            <a:r>
              <a:rPr lang="en-US" sz="2000" b="1" dirty="0"/>
              <a:t>G People with DM should see eye doctor (ophthalmologist) at least 	 </a:t>
            </a:r>
          </a:p>
          <a:p>
            <a:pPr marL="609600" indent="-609600" eaLnBrk="1" hangingPunct="1">
              <a:lnSpc>
                <a:spcPct val="120000"/>
              </a:lnSpc>
              <a:buFont typeface="Wingdings" pitchFamily="2" charset="2"/>
              <a:buNone/>
              <a:defRPr/>
            </a:pPr>
            <a:r>
              <a:rPr lang="en-US" sz="2000" b="1" dirty="0"/>
              <a:t>G The goal for triglyceride level is less than 				 </a:t>
            </a:r>
          </a:p>
          <a:p>
            <a:pPr marL="609600" indent="-609600" eaLnBrk="1" hangingPunct="1">
              <a:lnSpc>
                <a:spcPct val="120000"/>
              </a:lnSpc>
              <a:buFont typeface="Wingdings" pitchFamily="2" charset="2"/>
              <a:buNone/>
              <a:defRPr/>
            </a:pPr>
            <a:r>
              <a:rPr lang="en-US" sz="2000" b="1" dirty="0"/>
              <a:t>G Goal for LDL cholesterol for people 40+ with diabetes is _________</a:t>
            </a:r>
          </a:p>
          <a:p>
            <a:pPr marL="609600" indent="-609600" eaLnBrk="1" hangingPunct="1">
              <a:lnSpc>
                <a:spcPct val="120000"/>
              </a:lnSpc>
              <a:buFont typeface="Wingdings" pitchFamily="2" charset="2"/>
              <a:buNone/>
              <a:defRPr/>
            </a:pPr>
            <a:r>
              <a:rPr lang="en-US" sz="2000" b="1" dirty="0"/>
              <a:t>G The goal for blood sugars 1-2 hours after a meal is less than:	 </a:t>
            </a:r>
            <a:r>
              <a:rPr lang="en-US" sz="1400" b="1" dirty="0"/>
              <a:t>	 </a:t>
            </a:r>
          </a:p>
          <a:p>
            <a:pPr marL="609600" indent="-609600" eaLnBrk="1" hangingPunct="1">
              <a:lnSpc>
                <a:spcPct val="90000"/>
              </a:lnSpc>
              <a:buFont typeface="Wingdings" pitchFamily="2" charset="2"/>
              <a:buNone/>
              <a:defRPr/>
            </a:pPr>
            <a:r>
              <a:rPr lang="en-US" sz="2000" b="1" dirty="0"/>
              <a:t>G People with DM should get this shot every year 				 </a:t>
            </a:r>
          </a:p>
          <a:p>
            <a:pPr marL="609600" indent="-609600" eaLnBrk="1" hangingPunct="1">
              <a:lnSpc>
                <a:spcPct val="90000"/>
              </a:lnSpc>
              <a:buFont typeface="Wingdings" pitchFamily="2" charset="2"/>
              <a:buNone/>
              <a:defRPr/>
            </a:pPr>
            <a:r>
              <a:rPr lang="en-US" sz="2000" b="1" dirty="0"/>
              <a:t>G People with DM need to get urine tested yearly for ___________		 </a:t>
            </a:r>
          </a:p>
          <a:p>
            <a:pPr marL="609600" indent="-609600" eaLnBrk="1" hangingPunct="1">
              <a:lnSpc>
                <a:spcPct val="90000"/>
              </a:lnSpc>
              <a:buFont typeface="Wingdings" pitchFamily="2" charset="2"/>
              <a:buNone/>
              <a:defRPr/>
            </a:pPr>
            <a:r>
              <a:rPr lang="en-US" sz="2000" b="1" dirty="0"/>
              <a:t>G Periodontal disease indicates increased risk for heart disease		 </a:t>
            </a:r>
          </a:p>
          <a:p>
            <a:pPr marL="609600" indent="-609600" eaLnBrk="1" hangingPunct="1">
              <a:lnSpc>
                <a:spcPct val="90000"/>
              </a:lnSpc>
              <a:buFont typeface="Wingdings" pitchFamily="2" charset="2"/>
              <a:buNone/>
              <a:defRPr/>
            </a:pPr>
            <a:r>
              <a:rPr lang="en-US" sz="2000" b="1" dirty="0"/>
              <a:t>G The goal for blood sugar levels before meals is:	</a:t>
            </a:r>
          </a:p>
          <a:p>
            <a:pPr marL="609600" indent="-609600" eaLnBrk="1" hangingPunct="1">
              <a:lnSpc>
                <a:spcPct val="90000"/>
              </a:lnSpc>
              <a:buFont typeface="Wingdings" pitchFamily="2" charset="2"/>
              <a:buNone/>
              <a:defRPr/>
            </a:pPr>
            <a:r>
              <a:rPr lang="en-US" sz="2000" b="1" dirty="0"/>
              <a:t>G  The activity goal is to do ___ minutes on most days</a:t>
            </a:r>
            <a:r>
              <a:rPr lang="en-US" sz="1800" b="1" dirty="0"/>
              <a:t>	</a:t>
            </a:r>
            <a:r>
              <a:rPr lang="en-US" sz="1600" b="1" dirty="0"/>
              <a:t>	</a:t>
            </a:r>
            <a:r>
              <a:rPr lang="en-US" sz="1400" b="1" dirty="0"/>
              <a:t> </a:t>
            </a:r>
          </a:p>
        </p:txBody>
      </p:sp>
    </p:spTree>
    <p:custDataLst>
      <p:tags r:id="rId1"/>
    </p:custDataLst>
    <p:extLst>
      <p:ext uri="{BB962C8B-B14F-4D97-AF65-F5344CB8AC3E}">
        <p14:creationId xmlns:p14="http://schemas.microsoft.com/office/powerpoint/2010/main" val="9186370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735683">
                                            <p:txEl>
                                              <p:pRg st="0" end="0"/>
                                            </p:txEl>
                                          </p:spTgt>
                                        </p:tgtEl>
                                        <p:attrNameLst>
                                          <p:attrName>style.visibility</p:attrName>
                                        </p:attrNameLst>
                                      </p:cBhvr>
                                      <p:to>
                                        <p:strVal val="visible"/>
                                      </p:to>
                                    </p:set>
                                    <p:anim calcmode="lin" valueType="num">
                                      <p:cBhvr additive="base">
                                        <p:cTn id="7" dur="500" fill="hold"/>
                                        <p:tgtEl>
                                          <p:spTgt spid="173568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73568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1735683">
                                            <p:txEl>
                                              <p:pRg st="1" end="1"/>
                                            </p:txEl>
                                          </p:spTgt>
                                        </p:tgtEl>
                                        <p:attrNameLst>
                                          <p:attrName>style.visibility</p:attrName>
                                        </p:attrNameLst>
                                      </p:cBhvr>
                                      <p:to>
                                        <p:strVal val="visible"/>
                                      </p:to>
                                    </p:set>
                                    <p:anim calcmode="lin" valueType="num">
                                      <p:cBhvr additive="base">
                                        <p:cTn id="13" dur="500" fill="hold"/>
                                        <p:tgtEl>
                                          <p:spTgt spid="173568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73568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1735683">
                                            <p:txEl>
                                              <p:pRg st="2" end="2"/>
                                            </p:txEl>
                                          </p:spTgt>
                                        </p:tgtEl>
                                        <p:attrNameLst>
                                          <p:attrName>style.visibility</p:attrName>
                                        </p:attrNameLst>
                                      </p:cBhvr>
                                      <p:to>
                                        <p:strVal val="visible"/>
                                      </p:to>
                                    </p:set>
                                    <p:anim calcmode="lin" valueType="num">
                                      <p:cBhvr additive="base">
                                        <p:cTn id="19" dur="500" fill="hold"/>
                                        <p:tgtEl>
                                          <p:spTgt spid="173568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73568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1735683">
                                            <p:txEl>
                                              <p:pRg st="3" end="3"/>
                                            </p:txEl>
                                          </p:spTgt>
                                        </p:tgtEl>
                                        <p:attrNameLst>
                                          <p:attrName>style.visibility</p:attrName>
                                        </p:attrNameLst>
                                      </p:cBhvr>
                                      <p:to>
                                        <p:strVal val="visible"/>
                                      </p:to>
                                    </p:set>
                                    <p:anim calcmode="lin" valueType="num">
                                      <p:cBhvr additive="base">
                                        <p:cTn id="25" dur="500" fill="hold"/>
                                        <p:tgtEl>
                                          <p:spTgt spid="173568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73568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nodeType="clickEffect">
                                  <p:stCondLst>
                                    <p:cond delay="0"/>
                                  </p:stCondLst>
                                  <p:childTnLst>
                                    <p:set>
                                      <p:cBhvr>
                                        <p:cTn id="30" dur="1" fill="hold">
                                          <p:stCondLst>
                                            <p:cond delay="0"/>
                                          </p:stCondLst>
                                        </p:cTn>
                                        <p:tgtEl>
                                          <p:spTgt spid="1735683">
                                            <p:txEl>
                                              <p:pRg st="4" end="4"/>
                                            </p:txEl>
                                          </p:spTgt>
                                        </p:tgtEl>
                                        <p:attrNameLst>
                                          <p:attrName>style.visibility</p:attrName>
                                        </p:attrNameLst>
                                      </p:cBhvr>
                                      <p:to>
                                        <p:strVal val="visible"/>
                                      </p:to>
                                    </p:set>
                                    <p:anim calcmode="lin" valueType="num">
                                      <p:cBhvr additive="base">
                                        <p:cTn id="31" dur="500" fill="hold"/>
                                        <p:tgtEl>
                                          <p:spTgt spid="173568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73568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nodeType="clickEffect">
                                  <p:stCondLst>
                                    <p:cond delay="0"/>
                                  </p:stCondLst>
                                  <p:childTnLst>
                                    <p:set>
                                      <p:cBhvr>
                                        <p:cTn id="36" dur="1" fill="hold">
                                          <p:stCondLst>
                                            <p:cond delay="0"/>
                                          </p:stCondLst>
                                        </p:cTn>
                                        <p:tgtEl>
                                          <p:spTgt spid="1735683">
                                            <p:txEl>
                                              <p:pRg st="5" end="5"/>
                                            </p:txEl>
                                          </p:spTgt>
                                        </p:tgtEl>
                                        <p:attrNameLst>
                                          <p:attrName>style.visibility</p:attrName>
                                        </p:attrNameLst>
                                      </p:cBhvr>
                                      <p:to>
                                        <p:strVal val="visible"/>
                                      </p:to>
                                    </p:set>
                                    <p:anim calcmode="lin" valueType="num">
                                      <p:cBhvr additive="base">
                                        <p:cTn id="37" dur="500" fill="hold"/>
                                        <p:tgtEl>
                                          <p:spTgt spid="173568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73568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4" fill="hold" nodeType="clickEffect">
                                  <p:stCondLst>
                                    <p:cond delay="0"/>
                                  </p:stCondLst>
                                  <p:childTnLst>
                                    <p:set>
                                      <p:cBhvr>
                                        <p:cTn id="42" dur="1" fill="hold">
                                          <p:stCondLst>
                                            <p:cond delay="0"/>
                                          </p:stCondLst>
                                        </p:cTn>
                                        <p:tgtEl>
                                          <p:spTgt spid="1735683">
                                            <p:txEl>
                                              <p:pRg st="6" end="6"/>
                                            </p:txEl>
                                          </p:spTgt>
                                        </p:tgtEl>
                                        <p:attrNameLst>
                                          <p:attrName>style.visibility</p:attrName>
                                        </p:attrNameLst>
                                      </p:cBhvr>
                                      <p:to>
                                        <p:strVal val="visible"/>
                                      </p:to>
                                    </p:set>
                                    <p:anim calcmode="lin" valueType="num">
                                      <p:cBhvr additive="base">
                                        <p:cTn id="43" dur="500" fill="hold"/>
                                        <p:tgtEl>
                                          <p:spTgt spid="1735683">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173568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4" fill="hold" nodeType="clickEffect">
                                  <p:stCondLst>
                                    <p:cond delay="0"/>
                                  </p:stCondLst>
                                  <p:childTnLst>
                                    <p:set>
                                      <p:cBhvr>
                                        <p:cTn id="48" dur="1" fill="hold">
                                          <p:stCondLst>
                                            <p:cond delay="0"/>
                                          </p:stCondLst>
                                        </p:cTn>
                                        <p:tgtEl>
                                          <p:spTgt spid="1735683">
                                            <p:txEl>
                                              <p:pRg st="7" end="7"/>
                                            </p:txEl>
                                          </p:spTgt>
                                        </p:tgtEl>
                                        <p:attrNameLst>
                                          <p:attrName>style.visibility</p:attrName>
                                        </p:attrNameLst>
                                      </p:cBhvr>
                                      <p:to>
                                        <p:strVal val="visible"/>
                                      </p:to>
                                    </p:set>
                                    <p:anim calcmode="lin" valueType="num">
                                      <p:cBhvr additive="base">
                                        <p:cTn id="49" dur="500" fill="hold"/>
                                        <p:tgtEl>
                                          <p:spTgt spid="1735683">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173568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2" presetClass="entr" presetSubtype="4" fill="hold" nodeType="clickEffect">
                                  <p:stCondLst>
                                    <p:cond delay="0"/>
                                  </p:stCondLst>
                                  <p:childTnLst>
                                    <p:set>
                                      <p:cBhvr>
                                        <p:cTn id="54" dur="1" fill="hold">
                                          <p:stCondLst>
                                            <p:cond delay="0"/>
                                          </p:stCondLst>
                                        </p:cTn>
                                        <p:tgtEl>
                                          <p:spTgt spid="1735683">
                                            <p:txEl>
                                              <p:pRg st="8" end="8"/>
                                            </p:txEl>
                                          </p:spTgt>
                                        </p:tgtEl>
                                        <p:attrNameLst>
                                          <p:attrName>style.visibility</p:attrName>
                                        </p:attrNameLst>
                                      </p:cBhvr>
                                      <p:to>
                                        <p:strVal val="visible"/>
                                      </p:to>
                                    </p:set>
                                    <p:anim calcmode="lin" valueType="num">
                                      <p:cBhvr additive="base">
                                        <p:cTn id="55" dur="500" fill="hold"/>
                                        <p:tgtEl>
                                          <p:spTgt spid="1735683">
                                            <p:txEl>
                                              <p:pRg st="8" end="8"/>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1735683">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57" fill="hold" nodeType="clickPar">
                      <p:stCondLst>
                        <p:cond delay="indefinite"/>
                      </p:stCondLst>
                      <p:childTnLst>
                        <p:par>
                          <p:cTn id="58" fill="hold" nodeType="withGroup">
                            <p:stCondLst>
                              <p:cond delay="0"/>
                            </p:stCondLst>
                            <p:childTnLst>
                              <p:par>
                                <p:cTn id="59" presetID="2" presetClass="entr" presetSubtype="4" fill="hold" nodeType="clickEffect">
                                  <p:stCondLst>
                                    <p:cond delay="0"/>
                                  </p:stCondLst>
                                  <p:childTnLst>
                                    <p:set>
                                      <p:cBhvr>
                                        <p:cTn id="60" dur="1" fill="hold">
                                          <p:stCondLst>
                                            <p:cond delay="0"/>
                                          </p:stCondLst>
                                        </p:cTn>
                                        <p:tgtEl>
                                          <p:spTgt spid="1735683">
                                            <p:txEl>
                                              <p:pRg st="9" end="9"/>
                                            </p:txEl>
                                          </p:spTgt>
                                        </p:tgtEl>
                                        <p:attrNameLst>
                                          <p:attrName>style.visibility</p:attrName>
                                        </p:attrNameLst>
                                      </p:cBhvr>
                                      <p:to>
                                        <p:strVal val="visible"/>
                                      </p:to>
                                    </p:set>
                                    <p:anim calcmode="lin" valueType="num">
                                      <p:cBhvr additive="base">
                                        <p:cTn id="61" dur="500" fill="hold"/>
                                        <p:tgtEl>
                                          <p:spTgt spid="1735683">
                                            <p:txEl>
                                              <p:pRg st="9" end="9"/>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1735683">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63" fill="hold" nodeType="clickPar">
                      <p:stCondLst>
                        <p:cond delay="indefinite"/>
                      </p:stCondLst>
                      <p:childTnLst>
                        <p:par>
                          <p:cTn id="64" fill="hold" nodeType="withGroup">
                            <p:stCondLst>
                              <p:cond delay="0"/>
                            </p:stCondLst>
                            <p:childTnLst>
                              <p:par>
                                <p:cTn id="65" presetID="2" presetClass="entr" presetSubtype="4" fill="hold" nodeType="clickEffect">
                                  <p:stCondLst>
                                    <p:cond delay="0"/>
                                  </p:stCondLst>
                                  <p:childTnLst>
                                    <p:set>
                                      <p:cBhvr>
                                        <p:cTn id="66" dur="1" fill="hold">
                                          <p:stCondLst>
                                            <p:cond delay="0"/>
                                          </p:stCondLst>
                                        </p:cTn>
                                        <p:tgtEl>
                                          <p:spTgt spid="1735683">
                                            <p:txEl>
                                              <p:pRg st="10" end="10"/>
                                            </p:txEl>
                                          </p:spTgt>
                                        </p:tgtEl>
                                        <p:attrNameLst>
                                          <p:attrName>style.visibility</p:attrName>
                                        </p:attrNameLst>
                                      </p:cBhvr>
                                      <p:to>
                                        <p:strVal val="visible"/>
                                      </p:to>
                                    </p:set>
                                    <p:anim calcmode="lin" valueType="num">
                                      <p:cBhvr additive="base">
                                        <p:cTn id="67" dur="500" fill="hold"/>
                                        <p:tgtEl>
                                          <p:spTgt spid="1735683">
                                            <p:txEl>
                                              <p:pRg st="10" end="10"/>
                                            </p:txEl>
                                          </p:spTgt>
                                        </p:tgtEl>
                                        <p:attrNameLst>
                                          <p:attrName>ppt_x</p:attrName>
                                        </p:attrNameLst>
                                      </p:cBhvr>
                                      <p:tavLst>
                                        <p:tav tm="0">
                                          <p:val>
                                            <p:strVal val="#ppt_x"/>
                                          </p:val>
                                        </p:tav>
                                        <p:tav tm="100000">
                                          <p:val>
                                            <p:strVal val="#ppt_x"/>
                                          </p:val>
                                        </p:tav>
                                      </p:tavLst>
                                    </p:anim>
                                    <p:anim calcmode="lin" valueType="num">
                                      <p:cBhvr additive="base">
                                        <p:cTn id="68" dur="500" fill="hold"/>
                                        <p:tgtEl>
                                          <p:spTgt spid="1735683">
                                            <p:txEl>
                                              <p:pRg st="10" end="10"/>
                                            </p:txEl>
                                          </p:spTgt>
                                        </p:tgtEl>
                                        <p:attrNameLst>
                                          <p:attrName>ppt_y</p:attrName>
                                        </p:attrNameLst>
                                      </p:cBhvr>
                                      <p:tavLst>
                                        <p:tav tm="0">
                                          <p:val>
                                            <p:strVal val="1+#ppt_h/2"/>
                                          </p:val>
                                        </p:tav>
                                        <p:tav tm="100000">
                                          <p:val>
                                            <p:strVal val="#ppt_y"/>
                                          </p:val>
                                        </p:tav>
                                      </p:tavLst>
                                    </p:anim>
                                  </p:childTnLst>
                                </p:cTn>
                              </p:par>
                            </p:childTnLst>
                          </p:cTn>
                        </p:par>
                      </p:childTnLst>
                    </p:cTn>
                  </p:par>
                  <p:par>
                    <p:cTn id="69" fill="hold" nodeType="clickPar">
                      <p:stCondLst>
                        <p:cond delay="indefinite"/>
                      </p:stCondLst>
                      <p:childTnLst>
                        <p:par>
                          <p:cTn id="70" fill="hold" nodeType="withGroup">
                            <p:stCondLst>
                              <p:cond delay="0"/>
                            </p:stCondLst>
                            <p:childTnLst>
                              <p:par>
                                <p:cTn id="71" presetID="2" presetClass="entr" presetSubtype="4" fill="hold" nodeType="clickEffect">
                                  <p:stCondLst>
                                    <p:cond delay="0"/>
                                  </p:stCondLst>
                                  <p:childTnLst>
                                    <p:set>
                                      <p:cBhvr>
                                        <p:cTn id="72" dur="1" fill="hold">
                                          <p:stCondLst>
                                            <p:cond delay="0"/>
                                          </p:stCondLst>
                                        </p:cTn>
                                        <p:tgtEl>
                                          <p:spTgt spid="1735683">
                                            <p:txEl>
                                              <p:pRg st="11" end="11"/>
                                            </p:txEl>
                                          </p:spTgt>
                                        </p:tgtEl>
                                        <p:attrNameLst>
                                          <p:attrName>style.visibility</p:attrName>
                                        </p:attrNameLst>
                                      </p:cBhvr>
                                      <p:to>
                                        <p:strVal val="visible"/>
                                      </p:to>
                                    </p:set>
                                    <p:anim calcmode="lin" valueType="num">
                                      <p:cBhvr additive="base">
                                        <p:cTn id="73" dur="500" fill="hold"/>
                                        <p:tgtEl>
                                          <p:spTgt spid="1735683">
                                            <p:txEl>
                                              <p:pRg st="11" end="11"/>
                                            </p:txEl>
                                          </p:spTgt>
                                        </p:tgtEl>
                                        <p:attrNameLst>
                                          <p:attrName>ppt_x</p:attrName>
                                        </p:attrNameLst>
                                      </p:cBhvr>
                                      <p:tavLst>
                                        <p:tav tm="0">
                                          <p:val>
                                            <p:strVal val="#ppt_x"/>
                                          </p:val>
                                        </p:tav>
                                        <p:tav tm="100000">
                                          <p:val>
                                            <p:strVal val="#ppt_x"/>
                                          </p:val>
                                        </p:tav>
                                      </p:tavLst>
                                    </p:anim>
                                    <p:anim calcmode="lin" valueType="num">
                                      <p:cBhvr additive="base">
                                        <p:cTn id="74" dur="500" fill="hold"/>
                                        <p:tgtEl>
                                          <p:spTgt spid="1735683">
                                            <p:txEl>
                                              <p:pRg st="11" end="1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F6D984-2DD1-45BA-A193-C9A48B6B783D}"/>
              </a:ext>
            </a:extLst>
          </p:cNvPr>
          <p:cNvSpPr>
            <a:spLocks noGrp="1"/>
          </p:cNvSpPr>
          <p:nvPr>
            <p:ph type="title"/>
          </p:nvPr>
        </p:nvSpPr>
        <p:spPr>
          <a:xfrm>
            <a:off x="457200" y="228600"/>
            <a:ext cx="8229600" cy="914400"/>
          </a:xfrm>
        </p:spPr>
        <p:txBody>
          <a:bodyPr anchor="b">
            <a:normAutofit/>
          </a:bodyPr>
          <a:lstStyle/>
          <a:p>
            <a:r>
              <a:rPr lang="en-US" dirty="0"/>
              <a:t>Stretch and Reflect</a:t>
            </a:r>
          </a:p>
        </p:txBody>
      </p:sp>
      <p:pic>
        <p:nvPicPr>
          <p:cNvPr id="5" name="Content Placeholder 4">
            <a:extLst>
              <a:ext uri="{FF2B5EF4-FFF2-40B4-BE49-F238E27FC236}">
                <a16:creationId xmlns:a16="http://schemas.microsoft.com/office/drawing/2014/main" id="{1A4C3B6E-9BCC-480D-89E5-A00378E99345}"/>
              </a:ext>
            </a:extLst>
          </p:cNvPr>
          <p:cNvPicPr>
            <a:picLocks noGrp="1" noChangeAspect="1"/>
          </p:cNvPicPr>
          <p:nvPr>
            <p:ph sz="quarter" idx="1"/>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31768" r="13595" b="-3"/>
          <a:stretch/>
        </p:blipFill>
        <p:spPr>
          <a:xfrm>
            <a:off x="457200" y="1219200"/>
            <a:ext cx="4041648" cy="4937760"/>
          </a:xfrm>
          <a:noFill/>
        </p:spPr>
      </p:pic>
      <p:sp>
        <p:nvSpPr>
          <p:cNvPr id="12" name="Content Placeholder 3">
            <a:extLst>
              <a:ext uri="{FF2B5EF4-FFF2-40B4-BE49-F238E27FC236}">
                <a16:creationId xmlns:a16="http://schemas.microsoft.com/office/drawing/2014/main" id="{5912382C-E2EC-44D5-9AC7-7E5CCBB3FEE6}"/>
              </a:ext>
            </a:extLst>
          </p:cNvPr>
          <p:cNvSpPr>
            <a:spLocks noGrp="1"/>
          </p:cNvSpPr>
          <p:nvPr>
            <p:ph sz="quarter" idx="2"/>
          </p:nvPr>
        </p:nvSpPr>
        <p:spPr>
          <a:xfrm>
            <a:off x="4632198" y="1216152"/>
            <a:ext cx="4041648" cy="4937760"/>
          </a:xfrm>
        </p:spPr>
        <p:txBody>
          <a:bodyPr/>
          <a:lstStyle/>
          <a:p>
            <a:r>
              <a:rPr lang="en-US" dirty="0"/>
              <a:t>Let’s take what we have learned and apply it to some different case studies.</a:t>
            </a:r>
          </a:p>
        </p:txBody>
      </p:sp>
    </p:spTree>
    <p:extLst>
      <p:ext uri="{BB962C8B-B14F-4D97-AF65-F5344CB8AC3E}">
        <p14:creationId xmlns:p14="http://schemas.microsoft.com/office/powerpoint/2010/main" val="2626619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err="1"/>
              <a:t>PreDiabetes</a:t>
            </a:r>
            <a:r>
              <a:rPr lang="en-US" dirty="0"/>
              <a:t> is FREAKING ME OUT</a:t>
            </a:r>
          </a:p>
        </p:txBody>
      </p:sp>
      <p:sp>
        <p:nvSpPr>
          <p:cNvPr id="3" name="Content Placeholder 2"/>
          <p:cNvSpPr>
            <a:spLocks noGrp="1"/>
          </p:cNvSpPr>
          <p:nvPr>
            <p:ph sz="quarter" idx="1"/>
          </p:nvPr>
        </p:nvSpPr>
        <p:spPr>
          <a:xfrm>
            <a:off x="445477" y="1295402"/>
            <a:ext cx="5105400" cy="5287104"/>
          </a:xfrm>
        </p:spPr>
        <p:txBody>
          <a:bodyPr>
            <a:normAutofit fontScale="77500" lnSpcReduction="20000"/>
          </a:bodyPr>
          <a:lstStyle/>
          <a:p>
            <a:pPr>
              <a:lnSpc>
                <a:spcPct val="120000"/>
              </a:lnSpc>
            </a:pPr>
            <a:r>
              <a:rPr lang="en-US" dirty="0"/>
              <a:t>96 million people in US </a:t>
            </a:r>
          </a:p>
          <a:p>
            <a:pPr lvl="1">
              <a:lnSpc>
                <a:spcPct val="120000"/>
              </a:lnSpc>
            </a:pPr>
            <a:r>
              <a:rPr lang="en-US" sz="4100" dirty="0"/>
              <a:t>38% of population</a:t>
            </a:r>
          </a:p>
          <a:p>
            <a:pPr>
              <a:lnSpc>
                <a:spcPct val="120000"/>
              </a:lnSpc>
            </a:pPr>
            <a:r>
              <a:rPr lang="en-US" dirty="0"/>
              <a:t>80% don’t know they have it</a:t>
            </a:r>
          </a:p>
          <a:p>
            <a:pPr>
              <a:lnSpc>
                <a:spcPct val="120000"/>
              </a:lnSpc>
            </a:pPr>
            <a:r>
              <a:rPr lang="en-US" dirty="0"/>
              <a:t>In 3-5 years, about 30% of </a:t>
            </a:r>
            <a:r>
              <a:rPr lang="en-US" dirty="0" err="1"/>
              <a:t>predm</a:t>
            </a:r>
            <a:r>
              <a:rPr lang="en-US" dirty="0"/>
              <a:t> will get diabetes</a:t>
            </a:r>
          </a:p>
          <a:p>
            <a:pPr>
              <a:lnSpc>
                <a:spcPct val="120000"/>
              </a:lnSpc>
            </a:pPr>
            <a:r>
              <a:rPr lang="en-US" dirty="0"/>
              <a:t>Associated with higher rates of heart attack, stroke, neuropathy and vessel disease</a:t>
            </a:r>
          </a:p>
          <a:p>
            <a:endParaRPr lang="en-US" dirty="0"/>
          </a:p>
        </p:txBody>
      </p:sp>
      <p:pic>
        <p:nvPicPr>
          <p:cNvPr id="4" name="Picture 3"/>
          <p:cNvPicPr>
            <a:picLocks noChangeAspect="1"/>
          </p:cNvPicPr>
          <p:nvPr/>
        </p:nvPicPr>
        <p:blipFill>
          <a:blip r:embed="rId2"/>
          <a:stretch>
            <a:fillRect/>
          </a:stretch>
        </p:blipFill>
        <p:spPr>
          <a:xfrm>
            <a:off x="5669814" y="1295402"/>
            <a:ext cx="3028709" cy="2882747"/>
          </a:xfrm>
          <a:prstGeom prst="rect">
            <a:avLst/>
          </a:prstGeom>
        </p:spPr>
      </p:pic>
      <p:pic>
        <p:nvPicPr>
          <p:cNvPr id="5" name="Picture 4">
            <a:extLst>
              <a:ext uri="{FF2B5EF4-FFF2-40B4-BE49-F238E27FC236}">
                <a16:creationId xmlns:a16="http://schemas.microsoft.com/office/drawing/2014/main" id="{4E1A1970-5D03-3AD3-B22D-58C5503AA974}"/>
              </a:ext>
            </a:extLst>
          </p:cNvPr>
          <p:cNvPicPr>
            <a:picLocks noChangeAspect="1"/>
          </p:cNvPicPr>
          <p:nvPr/>
        </p:nvPicPr>
        <p:blipFill>
          <a:blip r:embed="rId3"/>
          <a:stretch>
            <a:fillRect/>
          </a:stretch>
        </p:blipFill>
        <p:spPr>
          <a:xfrm>
            <a:off x="5334000" y="6276816"/>
            <a:ext cx="3667430" cy="376352"/>
          </a:xfrm>
          <a:prstGeom prst="rect">
            <a:avLst/>
          </a:prstGeom>
        </p:spPr>
      </p:pic>
      <p:pic>
        <p:nvPicPr>
          <p:cNvPr id="6" name="Picture 5">
            <a:extLst>
              <a:ext uri="{FF2B5EF4-FFF2-40B4-BE49-F238E27FC236}">
                <a16:creationId xmlns:a16="http://schemas.microsoft.com/office/drawing/2014/main" id="{AAD1FAB6-8D0D-7B71-2F34-D334748919CB}"/>
              </a:ext>
            </a:extLst>
          </p:cNvPr>
          <p:cNvPicPr>
            <a:picLocks noChangeAspect="1"/>
          </p:cNvPicPr>
          <p:nvPr/>
        </p:nvPicPr>
        <p:blipFill>
          <a:blip r:embed="rId4"/>
          <a:stretch>
            <a:fillRect/>
          </a:stretch>
        </p:blipFill>
        <p:spPr>
          <a:xfrm>
            <a:off x="5410200" y="6233160"/>
            <a:ext cx="3581400" cy="565138"/>
          </a:xfrm>
          <a:prstGeom prst="rect">
            <a:avLst/>
          </a:prstGeom>
        </p:spPr>
      </p:pic>
    </p:spTree>
    <p:extLst>
      <p:ext uri="{BB962C8B-B14F-4D97-AF65-F5344CB8AC3E}">
        <p14:creationId xmlns:p14="http://schemas.microsoft.com/office/powerpoint/2010/main" val="20542970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a:xfrm>
            <a:off x="333374" y="152400"/>
            <a:ext cx="8353425" cy="906462"/>
          </a:xfrm>
        </p:spPr>
        <p:txBody>
          <a:bodyPr/>
          <a:lstStyle/>
          <a:p>
            <a:pPr eaLnBrk="1" hangingPunct="1"/>
            <a:r>
              <a:rPr lang="en-US" sz="4000" dirty="0"/>
              <a:t>Gaining Weight</a:t>
            </a:r>
          </a:p>
        </p:txBody>
      </p:sp>
      <p:sp>
        <p:nvSpPr>
          <p:cNvPr id="1018883" name="Rectangle 3"/>
          <p:cNvSpPr>
            <a:spLocks noGrp="1" noChangeArrowheads="1"/>
          </p:cNvSpPr>
          <p:nvPr>
            <p:ph type="body" idx="1"/>
          </p:nvPr>
        </p:nvSpPr>
        <p:spPr>
          <a:xfrm>
            <a:off x="304800" y="1058862"/>
            <a:ext cx="5562600" cy="5646738"/>
          </a:xfrm>
        </p:spPr>
        <p:txBody>
          <a:bodyPr>
            <a:normAutofit fontScale="92500"/>
          </a:bodyPr>
          <a:lstStyle/>
          <a:p>
            <a:pPr eaLnBrk="1" hangingPunct="1">
              <a:lnSpc>
                <a:spcPct val="110000"/>
              </a:lnSpc>
              <a:defRPr/>
            </a:pPr>
            <a:r>
              <a:rPr lang="en-US" sz="2800" dirty="0"/>
              <a:t>68 </a:t>
            </a:r>
            <a:r>
              <a:rPr lang="en-US" sz="2800" dirty="0" err="1"/>
              <a:t>yr</a:t>
            </a:r>
            <a:r>
              <a:rPr lang="en-US" sz="2800" dirty="0"/>
              <a:t> old complains of 4 </a:t>
            </a:r>
            <a:r>
              <a:rPr lang="en-US" sz="2800" dirty="0" err="1"/>
              <a:t>lb</a:t>
            </a:r>
            <a:r>
              <a:rPr lang="en-US" sz="2800" dirty="0"/>
              <a:t> </a:t>
            </a:r>
            <a:r>
              <a:rPr lang="en-US" sz="2800" dirty="0" err="1"/>
              <a:t>wt</a:t>
            </a:r>
            <a:r>
              <a:rPr lang="en-US" sz="2800" dirty="0"/>
              <a:t> gain a week for past month. </a:t>
            </a:r>
            <a:r>
              <a:rPr lang="en-US" sz="2800" dirty="0" err="1"/>
              <a:t>Wt</a:t>
            </a:r>
            <a:r>
              <a:rPr lang="en-US" sz="2800" dirty="0"/>
              <a:t> 140lbs, BMI 27. BG levels 200-300s.  B/P 142/96</a:t>
            </a:r>
          </a:p>
          <a:p>
            <a:pPr eaLnBrk="1" hangingPunct="1">
              <a:lnSpc>
                <a:spcPct val="110000"/>
              </a:lnSpc>
              <a:defRPr/>
            </a:pPr>
            <a:r>
              <a:rPr lang="en-US" sz="2800" b="1" dirty="0"/>
              <a:t>Reported</a:t>
            </a:r>
            <a:r>
              <a:rPr lang="en-US" sz="2800" dirty="0"/>
              <a:t> daily meds include:</a:t>
            </a:r>
          </a:p>
          <a:p>
            <a:pPr lvl="1" eaLnBrk="1" hangingPunct="1">
              <a:lnSpc>
                <a:spcPct val="110000"/>
              </a:lnSpc>
              <a:defRPr/>
            </a:pPr>
            <a:r>
              <a:rPr lang="en-US" sz="2800" dirty="0"/>
              <a:t>Glyburide 10mg ac breakfast</a:t>
            </a:r>
          </a:p>
          <a:p>
            <a:pPr lvl="1" eaLnBrk="1" hangingPunct="1">
              <a:lnSpc>
                <a:spcPct val="110000"/>
              </a:lnSpc>
              <a:defRPr/>
            </a:pPr>
            <a:r>
              <a:rPr lang="en-US" sz="2800" dirty="0" err="1"/>
              <a:t>Actos</a:t>
            </a:r>
            <a:r>
              <a:rPr lang="en-US" sz="2800" dirty="0"/>
              <a:t> 30mg ac breakfast</a:t>
            </a:r>
          </a:p>
          <a:p>
            <a:pPr lvl="1" eaLnBrk="1" hangingPunct="1">
              <a:lnSpc>
                <a:spcPct val="110000"/>
              </a:lnSpc>
              <a:defRPr/>
            </a:pPr>
            <a:r>
              <a:rPr lang="en-US" sz="2800" dirty="0" err="1"/>
              <a:t>Glargine</a:t>
            </a:r>
            <a:r>
              <a:rPr lang="en-US" sz="2800" dirty="0"/>
              <a:t> 30units at night</a:t>
            </a:r>
          </a:p>
          <a:p>
            <a:pPr lvl="1" eaLnBrk="1" hangingPunct="1">
              <a:lnSpc>
                <a:spcPct val="110000"/>
              </a:lnSpc>
              <a:defRPr/>
            </a:pPr>
            <a:r>
              <a:rPr lang="en-US" sz="2800" dirty="0" err="1"/>
              <a:t>Lispro</a:t>
            </a:r>
            <a:r>
              <a:rPr lang="en-US" sz="2800" dirty="0"/>
              <a:t> sliding scale with meals</a:t>
            </a:r>
          </a:p>
          <a:p>
            <a:pPr lvl="1" eaLnBrk="1" hangingPunct="1">
              <a:lnSpc>
                <a:spcPct val="110000"/>
              </a:lnSpc>
              <a:defRPr/>
            </a:pPr>
            <a:r>
              <a:rPr lang="en-US" sz="2800" dirty="0" err="1"/>
              <a:t>Synthroid</a:t>
            </a:r>
            <a:r>
              <a:rPr lang="en-US" sz="2800" dirty="0"/>
              <a:t> (not sure of dose)</a:t>
            </a:r>
          </a:p>
          <a:p>
            <a:pPr lvl="1" eaLnBrk="1" hangingPunct="1">
              <a:lnSpc>
                <a:spcPct val="110000"/>
              </a:lnSpc>
              <a:defRPr/>
            </a:pPr>
            <a:r>
              <a:rPr lang="en-US" sz="2800" dirty="0"/>
              <a:t>Lasix 20mg a day</a:t>
            </a:r>
          </a:p>
          <a:p>
            <a:pPr lvl="1" eaLnBrk="1" hangingPunct="1">
              <a:lnSpc>
                <a:spcPct val="110000"/>
              </a:lnSpc>
              <a:defRPr/>
            </a:pPr>
            <a:r>
              <a:rPr lang="en-US" sz="2800" dirty="0"/>
              <a:t>A new med for “mental health”</a:t>
            </a:r>
          </a:p>
        </p:txBody>
      </p:sp>
      <p:pic>
        <p:nvPicPr>
          <p:cNvPr id="21508" name="Picture 4" descr="scale and gu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38800" y="2438400"/>
            <a:ext cx="3276600" cy="283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2802954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Title 1">
            <a:extLst>
              <a:ext uri="{FF2B5EF4-FFF2-40B4-BE49-F238E27FC236}">
                <a16:creationId xmlns:a16="http://schemas.microsoft.com/office/drawing/2014/main" id="{75D8AC65-DEC7-4196-939A-DAA7024772A5}"/>
              </a:ext>
            </a:extLst>
          </p:cNvPr>
          <p:cNvSpPr>
            <a:spLocks noGrp="1" noChangeArrowheads="1"/>
          </p:cNvSpPr>
          <p:nvPr>
            <p:ph type="title"/>
          </p:nvPr>
        </p:nvSpPr>
        <p:spPr/>
        <p:txBody>
          <a:bodyPr>
            <a:normAutofit/>
          </a:bodyPr>
          <a:lstStyle/>
          <a:p>
            <a:pPr eaLnBrk="1" hangingPunct="1"/>
            <a:r>
              <a:rPr lang="en-US" altLang="en-US" sz="4400" dirty="0"/>
              <a:t>Sulfonylureas - Squirters</a:t>
            </a:r>
          </a:p>
        </p:txBody>
      </p:sp>
      <p:sp>
        <p:nvSpPr>
          <p:cNvPr id="142339" name="Content Placeholder 2">
            <a:extLst>
              <a:ext uri="{FF2B5EF4-FFF2-40B4-BE49-F238E27FC236}">
                <a16:creationId xmlns:a16="http://schemas.microsoft.com/office/drawing/2014/main" id="{AC246E6E-88E8-4ECE-8C6E-39663156F27E}"/>
              </a:ext>
            </a:extLst>
          </p:cNvPr>
          <p:cNvSpPr>
            <a:spLocks noGrp="1" noChangeArrowheads="1"/>
          </p:cNvSpPr>
          <p:nvPr>
            <p:ph sz="quarter" idx="1"/>
          </p:nvPr>
        </p:nvSpPr>
        <p:spPr>
          <a:xfrm>
            <a:off x="457200" y="1219200"/>
            <a:ext cx="8077200" cy="4937760"/>
          </a:xfrm>
        </p:spPr>
        <p:txBody>
          <a:bodyPr>
            <a:normAutofit/>
          </a:bodyPr>
          <a:lstStyle/>
          <a:p>
            <a:pPr eaLnBrk="1" hangingPunct="1"/>
            <a:r>
              <a:rPr lang="en-US" altLang="en-US" sz="2800" dirty="0"/>
              <a:t>Mechanism: Stimulate beta cells to release insulin</a:t>
            </a:r>
          </a:p>
          <a:p>
            <a:pPr eaLnBrk="1" hangingPunct="1"/>
            <a:r>
              <a:rPr lang="en-US" altLang="en-US" sz="2800" dirty="0"/>
              <a:t>Dosed 1-2x daily before meals</a:t>
            </a:r>
          </a:p>
          <a:p>
            <a:pPr eaLnBrk="1" hangingPunct="1"/>
            <a:r>
              <a:rPr lang="en-US" altLang="en-US" sz="2800" dirty="0"/>
              <a:t>Adverse effects</a:t>
            </a:r>
          </a:p>
          <a:p>
            <a:pPr lvl="1" eaLnBrk="1" hangingPunct="1"/>
            <a:r>
              <a:rPr lang="en-US" altLang="en-US" sz="2000" dirty="0"/>
              <a:t>Hypoglycemia, Weight gain, watch renal function</a:t>
            </a:r>
            <a:endParaRPr lang="en-US" altLang="en-US" sz="2800" dirty="0"/>
          </a:p>
          <a:p>
            <a:pPr eaLnBrk="1" hangingPunct="1"/>
            <a:r>
              <a:rPr lang="en-US" altLang="en-US" sz="2800" dirty="0"/>
              <a:t>Low cost, $12 for 3 months supply</a:t>
            </a:r>
          </a:p>
          <a:p>
            <a:pPr eaLnBrk="1" hangingPunct="1"/>
            <a:r>
              <a:rPr lang="en-US" altLang="en-US" sz="2800" dirty="0"/>
              <a:t>Can help with glucose toxicity, lowers A1C 1-2%</a:t>
            </a:r>
            <a:endParaRPr lang="en-US" altLang="en-US" sz="3600" dirty="0"/>
          </a:p>
        </p:txBody>
      </p:sp>
      <p:pic>
        <p:nvPicPr>
          <p:cNvPr id="142340" name="Picture 2">
            <a:extLst>
              <a:ext uri="{FF2B5EF4-FFF2-40B4-BE49-F238E27FC236}">
                <a16:creationId xmlns:a16="http://schemas.microsoft.com/office/drawing/2014/main" id="{6342EBB4-1035-44F4-AFC3-0617C0F1657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5686" y="4267200"/>
            <a:ext cx="8512628"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438EEC68-8ECE-D8B1-8113-EB7AE55CC057}"/>
              </a:ext>
            </a:extLst>
          </p:cNvPr>
          <p:cNvPicPr>
            <a:picLocks noChangeAspect="1"/>
          </p:cNvPicPr>
          <p:nvPr/>
        </p:nvPicPr>
        <p:blipFill>
          <a:blip r:embed="rId4"/>
          <a:stretch>
            <a:fillRect/>
          </a:stretch>
        </p:blipFill>
        <p:spPr>
          <a:xfrm rot="20225002">
            <a:off x="6101724" y="1909933"/>
            <a:ext cx="2606115" cy="1147028"/>
          </a:xfrm>
          <a:prstGeom prst="rect">
            <a:avLst/>
          </a:prstGeom>
        </p:spPr>
      </p:pic>
    </p:spTree>
    <p:extLst>
      <p:ext uri="{BB962C8B-B14F-4D97-AF65-F5344CB8AC3E}">
        <p14:creationId xmlns:p14="http://schemas.microsoft.com/office/powerpoint/2010/main" val="13773281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Title 1">
            <a:extLst>
              <a:ext uri="{FF2B5EF4-FFF2-40B4-BE49-F238E27FC236}">
                <a16:creationId xmlns:a16="http://schemas.microsoft.com/office/drawing/2014/main" id="{F53594A7-3B28-4FFE-8CDD-989304B96421}"/>
              </a:ext>
            </a:extLst>
          </p:cNvPr>
          <p:cNvSpPr>
            <a:spLocks noGrp="1" noChangeArrowheads="1"/>
          </p:cNvSpPr>
          <p:nvPr>
            <p:ph type="title"/>
          </p:nvPr>
        </p:nvSpPr>
        <p:spPr/>
        <p:txBody>
          <a:bodyPr>
            <a:normAutofit/>
          </a:bodyPr>
          <a:lstStyle/>
          <a:p>
            <a:pPr eaLnBrk="1" hangingPunct="1"/>
            <a:r>
              <a:rPr lang="en-US" altLang="en-US" sz="4400" dirty="0"/>
              <a:t>Hypoglycemia &amp; Next Steps</a:t>
            </a:r>
          </a:p>
        </p:txBody>
      </p:sp>
      <p:sp>
        <p:nvSpPr>
          <p:cNvPr id="2" name="Text Placeholder 1">
            <a:extLst>
              <a:ext uri="{FF2B5EF4-FFF2-40B4-BE49-F238E27FC236}">
                <a16:creationId xmlns:a16="http://schemas.microsoft.com/office/drawing/2014/main" id="{3A54194B-B814-B674-6BDA-55521E6FF816}"/>
              </a:ext>
            </a:extLst>
          </p:cNvPr>
          <p:cNvSpPr>
            <a:spLocks noGrp="1"/>
          </p:cNvSpPr>
          <p:nvPr>
            <p:ph type="body" idx="1"/>
          </p:nvPr>
        </p:nvSpPr>
        <p:spPr>
          <a:xfrm>
            <a:off x="531812" y="1447800"/>
            <a:ext cx="4040188" cy="685800"/>
          </a:xfrm>
        </p:spPr>
        <p:txBody>
          <a:bodyPr/>
          <a:lstStyle/>
          <a:p>
            <a:pPr algn="ctr"/>
            <a:r>
              <a:rPr lang="en-US" sz="2800" dirty="0">
                <a:solidFill>
                  <a:srgbClr val="00B050"/>
                </a:solidFill>
              </a:rPr>
              <a:t>Do NOT Cause Hypoglycemia</a:t>
            </a:r>
          </a:p>
        </p:txBody>
      </p:sp>
      <p:sp>
        <p:nvSpPr>
          <p:cNvPr id="3" name="Text Placeholder 2">
            <a:extLst>
              <a:ext uri="{FF2B5EF4-FFF2-40B4-BE49-F238E27FC236}">
                <a16:creationId xmlns:a16="http://schemas.microsoft.com/office/drawing/2014/main" id="{CE4A7646-E163-BAEE-3DA9-D5707BA15366}"/>
              </a:ext>
            </a:extLst>
          </p:cNvPr>
          <p:cNvSpPr>
            <a:spLocks noGrp="1"/>
          </p:cNvSpPr>
          <p:nvPr>
            <p:ph type="body" sz="half" idx="3"/>
          </p:nvPr>
        </p:nvSpPr>
        <p:spPr>
          <a:xfrm>
            <a:off x="5172308" y="1600200"/>
            <a:ext cx="4041775" cy="685800"/>
          </a:xfrm>
        </p:spPr>
        <p:txBody>
          <a:bodyPr/>
          <a:lstStyle/>
          <a:p>
            <a:r>
              <a:rPr lang="en-US" sz="3200" dirty="0">
                <a:solidFill>
                  <a:srgbClr val="C00000"/>
                </a:solidFill>
              </a:rPr>
              <a:t>Can Cause Hypoglycemia</a:t>
            </a:r>
          </a:p>
        </p:txBody>
      </p:sp>
      <p:graphicFrame>
        <p:nvGraphicFramePr>
          <p:cNvPr id="4" name="Content Placeholder 3">
            <a:extLst>
              <a:ext uri="{FF2B5EF4-FFF2-40B4-BE49-F238E27FC236}">
                <a16:creationId xmlns:a16="http://schemas.microsoft.com/office/drawing/2014/main" id="{0CB89F87-DA57-4799-92DE-223A0FFEFB4B}"/>
              </a:ext>
            </a:extLst>
          </p:cNvPr>
          <p:cNvGraphicFramePr>
            <a:graphicFrameLocks noGrp="1"/>
          </p:cNvGraphicFramePr>
          <p:nvPr>
            <p:ph sz="quarter" idx="2"/>
          </p:nvPr>
        </p:nvGraphicFramePr>
        <p:xfrm>
          <a:off x="457200" y="2133600"/>
          <a:ext cx="4038600" cy="4038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Content Placeholder 5">
            <a:extLst>
              <a:ext uri="{FF2B5EF4-FFF2-40B4-BE49-F238E27FC236}">
                <a16:creationId xmlns:a16="http://schemas.microsoft.com/office/drawing/2014/main" id="{BA15A57F-E483-CEC4-F75C-D727CD5B9C81}"/>
              </a:ext>
            </a:extLst>
          </p:cNvPr>
          <p:cNvSpPr>
            <a:spLocks noGrp="1"/>
          </p:cNvSpPr>
          <p:nvPr>
            <p:ph sz="quarter" idx="4"/>
          </p:nvPr>
        </p:nvSpPr>
        <p:spPr>
          <a:xfrm>
            <a:off x="5163015" y="2362200"/>
            <a:ext cx="3505200" cy="3580912"/>
          </a:xfrm>
        </p:spPr>
        <p:txBody>
          <a:bodyPr/>
          <a:lstStyle/>
          <a:p>
            <a:r>
              <a:rPr lang="en-US" dirty="0"/>
              <a:t>Sulfonylurea</a:t>
            </a:r>
          </a:p>
          <a:p>
            <a:r>
              <a:rPr lang="en-US" dirty="0"/>
              <a:t>Meglitinides</a:t>
            </a:r>
          </a:p>
          <a:p>
            <a:r>
              <a:rPr lang="en-US" dirty="0"/>
              <a:t>Insulin</a:t>
            </a:r>
          </a:p>
        </p:txBody>
      </p:sp>
      <p:cxnSp>
        <p:nvCxnSpPr>
          <p:cNvPr id="8" name="Straight Connector 7">
            <a:extLst>
              <a:ext uri="{FF2B5EF4-FFF2-40B4-BE49-F238E27FC236}">
                <a16:creationId xmlns:a16="http://schemas.microsoft.com/office/drawing/2014/main" id="{665D764B-F595-51E3-7666-A42910815A3E}"/>
              </a:ext>
            </a:extLst>
          </p:cNvPr>
          <p:cNvCxnSpPr/>
          <p:nvPr/>
        </p:nvCxnSpPr>
        <p:spPr>
          <a:xfrm>
            <a:off x="4760911" y="1295400"/>
            <a:ext cx="76202" cy="4923082"/>
          </a:xfrm>
          <a:prstGeom prst="line">
            <a:avLst/>
          </a:prstGeom>
        </p:spPr>
        <p:style>
          <a:lnRef idx="2">
            <a:schemeClr val="accent3"/>
          </a:lnRef>
          <a:fillRef idx="0">
            <a:schemeClr val="accent3"/>
          </a:fillRef>
          <a:effectRef idx="1">
            <a:schemeClr val="accent3"/>
          </a:effectRef>
          <a:fontRef idx="minor">
            <a:schemeClr val="tx1"/>
          </a:fontRef>
        </p:style>
      </p:cxnSp>
    </p:spTree>
    <p:extLst>
      <p:ext uri="{BB962C8B-B14F-4D97-AF65-F5344CB8AC3E}">
        <p14:creationId xmlns:p14="http://schemas.microsoft.com/office/powerpoint/2010/main" val="14701217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a:xfrm>
            <a:off x="553268" y="303125"/>
            <a:ext cx="8209731" cy="1371600"/>
          </a:xfrm>
        </p:spPr>
        <p:txBody>
          <a:bodyPr/>
          <a:lstStyle/>
          <a:p>
            <a:pPr eaLnBrk="1" hangingPunct="1"/>
            <a:r>
              <a:rPr lang="en-US" sz="5200" dirty="0"/>
              <a:t>Fluid Weight Gain</a:t>
            </a:r>
            <a:endParaRPr lang="en-US" sz="4000" dirty="0"/>
          </a:p>
        </p:txBody>
      </p:sp>
      <p:sp>
        <p:nvSpPr>
          <p:cNvPr id="1025027" name="Rectangle 3"/>
          <p:cNvSpPr>
            <a:spLocks noGrp="1" noChangeArrowheads="1"/>
          </p:cNvSpPr>
          <p:nvPr>
            <p:ph type="body" sz="half" idx="1"/>
          </p:nvPr>
        </p:nvSpPr>
        <p:spPr>
          <a:xfrm>
            <a:off x="3505200" y="1752600"/>
            <a:ext cx="5257800" cy="5105400"/>
          </a:xfrm>
        </p:spPr>
        <p:txBody>
          <a:bodyPr/>
          <a:lstStyle/>
          <a:p>
            <a:pPr eaLnBrk="1" hangingPunct="1">
              <a:defRPr/>
            </a:pPr>
            <a:r>
              <a:rPr lang="en-US" sz="2800" dirty="0"/>
              <a:t>People with diabetes at greater risk for Congestive Heart Failure (CHF) due to increased CVD risk factors.</a:t>
            </a:r>
          </a:p>
          <a:p>
            <a:pPr eaLnBrk="1" hangingPunct="1">
              <a:defRPr/>
            </a:pPr>
            <a:r>
              <a:rPr lang="en-US" sz="2800" dirty="0"/>
              <a:t>Actos and Avandia, (TZD’s), can cause fluid weight gain and CHF.</a:t>
            </a:r>
          </a:p>
          <a:p>
            <a:pPr eaLnBrk="1" hangingPunct="1">
              <a:defRPr/>
            </a:pPr>
            <a:r>
              <a:rPr lang="en-US" sz="2800" dirty="0"/>
              <a:t>SGLT2 indicated in people with CHF</a:t>
            </a:r>
          </a:p>
        </p:txBody>
      </p:sp>
      <p:pic>
        <p:nvPicPr>
          <p:cNvPr id="25604" name="Picture 5" descr="MCj03789350000[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53268" y="1981200"/>
            <a:ext cx="2954338" cy="208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207219324"/>
      </p:ext>
    </p:extLst>
  </p:cSld>
  <p:clrMapOvr>
    <a:masterClrMapping/>
  </p:clrMapOvr>
  <p:transition>
    <p:random/>
  </p:transition>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a:xfrm>
            <a:off x="304800" y="381000"/>
            <a:ext cx="8610600" cy="1143000"/>
          </a:xfrm>
        </p:spPr>
        <p:txBody>
          <a:bodyPr/>
          <a:lstStyle/>
          <a:p>
            <a:pPr algn="ctr" eaLnBrk="1" hangingPunct="1"/>
            <a:r>
              <a:rPr lang="en-US" sz="3600"/>
              <a:t>Novel/ Atypical  Antipsychotics </a:t>
            </a:r>
            <a:br>
              <a:rPr lang="en-US" sz="3600"/>
            </a:br>
            <a:r>
              <a:rPr lang="en-US" sz="3200"/>
              <a:t>Linked to Hyperglycemia</a:t>
            </a:r>
          </a:p>
        </p:txBody>
      </p:sp>
      <p:sp>
        <p:nvSpPr>
          <p:cNvPr id="1000451" name="Rectangle 3"/>
          <p:cNvSpPr>
            <a:spLocks noGrp="1" noChangeArrowheads="1"/>
          </p:cNvSpPr>
          <p:nvPr>
            <p:ph type="body" sz="half" idx="2"/>
          </p:nvPr>
        </p:nvSpPr>
        <p:spPr>
          <a:xfrm>
            <a:off x="533400" y="1752600"/>
            <a:ext cx="8408988" cy="4308475"/>
          </a:xfrm>
        </p:spPr>
        <p:txBody>
          <a:bodyPr>
            <a:normAutofit lnSpcReduction="10000"/>
          </a:bodyPr>
          <a:lstStyle/>
          <a:p>
            <a:pPr lvl="1" eaLnBrk="1" hangingPunct="1">
              <a:defRPr/>
            </a:pPr>
            <a:r>
              <a:rPr lang="en-US" sz="3200" dirty="0" err="1"/>
              <a:t>Zyprexa</a:t>
            </a:r>
            <a:r>
              <a:rPr lang="en-US" sz="3200" dirty="0"/>
              <a:t> – </a:t>
            </a:r>
            <a:r>
              <a:rPr lang="en-US" sz="3200" dirty="0" err="1"/>
              <a:t>olanzapine</a:t>
            </a:r>
            <a:endParaRPr lang="en-US" sz="3200" dirty="0"/>
          </a:p>
          <a:p>
            <a:pPr lvl="1" eaLnBrk="1" hangingPunct="1">
              <a:defRPr/>
            </a:pPr>
            <a:r>
              <a:rPr lang="en-US" sz="3200" dirty="0" err="1"/>
              <a:t>Geodon</a:t>
            </a:r>
            <a:r>
              <a:rPr lang="en-US" sz="3200" dirty="0"/>
              <a:t> - </a:t>
            </a:r>
            <a:r>
              <a:rPr lang="en-US" sz="3200" dirty="0" err="1"/>
              <a:t>ziprasidone</a:t>
            </a:r>
            <a:endParaRPr lang="en-US" sz="4400" dirty="0"/>
          </a:p>
          <a:p>
            <a:pPr lvl="1" eaLnBrk="1" hangingPunct="1">
              <a:defRPr/>
            </a:pPr>
            <a:r>
              <a:rPr lang="en-US" sz="3200" dirty="0" err="1"/>
              <a:t>Seroquel</a:t>
            </a:r>
            <a:r>
              <a:rPr lang="en-US" sz="3200" dirty="0"/>
              <a:t> – </a:t>
            </a:r>
            <a:r>
              <a:rPr lang="en-US" sz="3200" dirty="0" err="1"/>
              <a:t>quetiapine</a:t>
            </a:r>
            <a:endParaRPr lang="en-US" sz="3200" dirty="0"/>
          </a:p>
          <a:p>
            <a:pPr lvl="1" eaLnBrk="1" hangingPunct="1">
              <a:defRPr/>
            </a:pPr>
            <a:r>
              <a:rPr lang="en-US" sz="3200" dirty="0" err="1"/>
              <a:t>Risperdal</a:t>
            </a:r>
            <a:r>
              <a:rPr lang="en-US" sz="3200" dirty="0"/>
              <a:t> - </a:t>
            </a:r>
            <a:r>
              <a:rPr lang="en-US" sz="3200" dirty="0" err="1"/>
              <a:t>risperadone</a:t>
            </a:r>
            <a:endParaRPr lang="en-US" sz="3200" dirty="0"/>
          </a:p>
          <a:p>
            <a:pPr lvl="1" eaLnBrk="1" hangingPunct="1">
              <a:defRPr/>
            </a:pPr>
            <a:r>
              <a:rPr lang="en-US" sz="3200" dirty="0" err="1"/>
              <a:t>Clozaril</a:t>
            </a:r>
            <a:r>
              <a:rPr lang="en-US" sz="3200" dirty="0"/>
              <a:t> - </a:t>
            </a:r>
            <a:r>
              <a:rPr lang="en-US" sz="3200" dirty="0" err="1"/>
              <a:t>clozapine</a:t>
            </a:r>
            <a:endParaRPr lang="en-US" sz="3200" dirty="0"/>
          </a:p>
          <a:p>
            <a:pPr lvl="1" eaLnBrk="1" hangingPunct="1">
              <a:defRPr/>
            </a:pPr>
            <a:r>
              <a:rPr lang="en-US" sz="3200" dirty="0" err="1"/>
              <a:t>Abilify</a:t>
            </a:r>
            <a:r>
              <a:rPr lang="en-US" sz="3200" dirty="0"/>
              <a:t> – </a:t>
            </a:r>
            <a:r>
              <a:rPr lang="en-US" sz="3200" dirty="0" err="1"/>
              <a:t>aripiprazole</a:t>
            </a:r>
            <a:endParaRPr lang="en-US" sz="3200" dirty="0"/>
          </a:p>
          <a:p>
            <a:pPr lvl="1" eaLnBrk="1" hangingPunct="1">
              <a:defRPr/>
            </a:pPr>
            <a:r>
              <a:rPr lang="en-US" sz="3200" dirty="0" err="1"/>
              <a:t>Latuda</a:t>
            </a:r>
            <a:r>
              <a:rPr lang="en-US" sz="3200" dirty="0"/>
              <a:t> - </a:t>
            </a:r>
            <a:r>
              <a:rPr lang="en-US" sz="3200" dirty="0" err="1"/>
              <a:t>lurasidone</a:t>
            </a:r>
            <a:endParaRPr lang="en-US" sz="3200" dirty="0"/>
          </a:p>
          <a:p>
            <a:pPr lvl="1" algn="r" eaLnBrk="1" hangingPunct="1">
              <a:buFont typeface="Wingdings" panose="05000000000000000000" pitchFamily="2" charset="2"/>
              <a:buNone/>
              <a:defRPr/>
            </a:pPr>
            <a:r>
              <a:rPr lang="en-US" sz="2400" i="1" dirty="0">
                <a:solidFill>
                  <a:schemeClr val="hlink"/>
                </a:solidFill>
              </a:rPr>
              <a:t>Consensus Development Conference on Antipsychotic Drugs and  </a:t>
            </a:r>
          </a:p>
        </p:txBody>
      </p:sp>
      <p:pic>
        <p:nvPicPr>
          <p:cNvPr id="1000453" name="MPj03154490000[1].jpg">
            <a:hlinkClick r:id="" action="ppaction://media"/>
          </p:cNvPr>
          <p:cNvPicPr>
            <a:picLocks noGrp="1" noRot="1" noChangeAspect="1" noChangeArrowheads="1"/>
          </p:cNvPicPr>
          <p:nvPr>
            <p:ph sz="half" idx="1"/>
            <a:videoFile r:link="rId2"/>
          </p:nvPr>
        </p:nvPicPr>
        <p:blipFill>
          <a:blip r:embed="rId5">
            <a:extLst>
              <a:ext uri="{28A0092B-C50C-407E-A947-70E740481C1C}">
                <a14:useLocalDpi xmlns:a14="http://schemas.microsoft.com/office/drawing/2010/main" val="0"/>
              </a:ext>
            </a:extLst>
          </a:blip>
          <a:srcRect/>
          <a:stretch>
            <a:fillRect/>
          </a:stretch>
        </p:blipFill>
        <p:spPr>
          <a:xfrm>
            <a:off x="6248400" y="1752600"/>
            <a:ext cx="2325688" cy="3352800"/>
          </a:xfrm>
        </p:spPr>
      </p:pic>
    </p:spTree>
    <p:custDataLst>
      <p:tags r:id="rId1"/>
    </p:custDataLst>
    <p:extLst>
      <p:ext uri="{BB962C8B-B14F-4D97-AF65-F5344CB8AC3E}">
        <p14:creationId xmlns:p14="http://schemas.microsoft.com/office/powerpoint/2010/main" val="316267909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000453"/>
                    </p:tgtEl>
                  </p:cond>
                </p:stCondLst>
                <p:endSync evt="end" delay="0">
                  <p:rtn val="all"/>
                </p:endSync>
                <p:childTnLst>
                  <p:par>
                    <p:cTn id="3" fill="hold" nodeType="clickPar">
                      <p:stCondLst>
                        <p:cond delay="0"/>
                      </p:stCondLst>
                      <p:childTnLst>
                        <p:par>
                          <p:cTn id="4" fill="hold" nodeType="withGroup">
                            <p:stCondLst>
                              <p:cond delay="0"/>
                            </p:stCondLst>
                            <p:childTnLst>
                              <p:par>
                                <p:cTn id="5" presetID="2" presetClass="mediacall" presetSubtype="0" fill="hold" nodeType="clickEffect">
                                  <p:stCondLst>
                                    <p:cond delay="0"/>
                                  </p:stCondLst>
                                  <p:childTnLst>
                                    <p:cmd type="call" cmd="togglePause">
                                      <p:cBhvr>
                                        <p:cTn id="6" dur="1" fill="hold"/>
                                        <p:tgtEl>
                                          <p:spTgt spid="1000453"/>
                                        </p:tgtEl>
                                      </p:cBhvr>
                                    </p:cmd>
                                  </p:childTnLst>
                                </p:cTn>
                              </p:par>
                            </p:childTnLst>
                          </p:cTn>
                        </p:par>
                      </p:childTnLst>
                    </p:cTn>
                  </p:par>
                </p:childTnLst>
              </p:cTn>
              <p:nextCondLst>
                <p:cond evt="onClick" delay="0">
                  <p:tgtEl>
                    <p:spTgt spid="1000453"/>
                  </p:tgtEl>
                </p:cond>
              </p:nextCondLst>
            </p:seq>
            <p:video>
              <p:cMediaNode>
                <p:cTn id="7" fill="hold" display="0">
                  <p:stCondLst>
                    <p:cond delay="indefinite"/>
                  </p:stCondLst>
                  <p:endCondLst>
                    <p:cond evt="onNext" delay="0">
                      <p:tgtEl>
                        <p:sldTgt/>
                      </p:tgtEl>
                    </p:cond>
                    <p:cond evt="onPrev" delay="0">
                      <p:tgtEl>
                        <p:sldTgt/>
                      </p:tgtEl>
                    </p:cond>
                  </p:endCondLst>
                </p:cTn>
                <p:tgtEl>
                  <p:spTgt spid="1000453"/>
                </p:tgtEl>
              </p:cMediaNode>
            </p:video>
          </p:childTnLst>
        </p:cTn>
      </p:par>
    </p:tn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a:xfrm>
            <a:off x="304800" y="304800"/>
            <a:ext cx="8610600" cy="1219200"/>
          </a:xfrm>
        </p:spPr>
        <p:txBody>
          <a:bodyPr>
            <a:normAutofit fontScale="90000"/>
          </a:bodyPr>
          <a:lstStyle/>
          <a:p>
            <a:pPr eaLnBrk="1" hangingPunct="1"/>
            <a:r>
              <a:rPr lang="en-US" sz="4000" dirty="0"/>
              <a:t>Novel / Atypical Antipsychotics </a:t>
            </a:r>
            <a:br>
              <a:rPr lang="en-US" sz="4000" dirty="0"/>
            </a:br>
            <a:r>
              <a:rPr lang="en-US" sz="4000" dirty="0"/>
              <a:t>Linked to Hyperglycemia</a:t>
            </a:r>
          </a:p>
        </p:txBody>
      </p:sp>
      <p:sp>
        <p:nvSpPr>
          <p:cNvPr id="999427" name="Rectangle 3"/>
          <p:cNvSpPr>
            <a:spLocks noGrp="1" noChangeArrowheads="1"/>
          </p:cNvSpPr>
          <p:nvPr>
            <p:ph type="body" idx="1"/>
          </p:nvPr>
        </p:nvSpPr>
        <p:spPr>
          <a:xfrm>
            <a:off x="533400" y="1524000"/>
            <a:ext cx="5410200" cy="5257800"/>
          </a:xfrm>
        </p:spPr>
        <p:txBody>
          <a:bodyPr>
            <a:normAutofit fontScale="85000" lnSpcReduction="10000"/>
          </a:bodyPr>
          <a:lstStyle/>
          <a:p>
            <a:pPr eaLnBrk="1" hangingPunct="1">
              <a:lnSpc>
                <a:spcPct val="110000"/>
              </a:lnSpc>
              <a:defRPr/>
            </a:pPr>
            <a:r>
              <a:rPr lang="en-US" sz="3000" dirty="0"/>
              <a:t>Severe cases of hyperglycemia – even death reported </a:t>
            </a:r>
          </a:p>
          <a:p>
            <a:pPr eaLnBrk="1" hangingPunct="1">
              <a:lnSpc>
                <a:spcPct val="110000"/>
              </a:lnSpc>
              <a:defRPr/>
            </a:pPr>
            <a:r>
              <a:rPr lang="en-US" sz="3000" dirty="0"/>
              <a:t>Monitor BG regularly for DM individuals started on this class of med</a:t>
            </a:r>
          </a:p>
          <a:p>
            <a:pPr eaLnBrk="1" hangingPunct="1">
              <a:lnSpc>
                <a:spcPct val="110000"/>
              </a:lnSpc>
              <a:defRPr/>
            </a:pPr>
            <a:r>
              <a:rPr lang="en-US" sz="3000" dirty="0"/>
              <a:t>If at risk for DM, determine fasting glucose before initiating therapy and monitor closely during treatment</a:t>
            </a:r>
          </a:p>
          <a:p>
            <a:pPr eaLnBrk="1" hangingPunct="1">
              <a:lnSpc>
                <a:spcPct val="110000"/>
              </a:lnSpc>
              <a:defRPr/>
            </a:pPr>
            <a:r>
              <a:rPr lang="en-US" sz="3000" dirty="0"/>
              <a:t>Weight gain may require increased dosing of diabetes therapies.</a:t>
            </a:r>
          </a:p>
          <a:p>
            <a:pPr algn="r" eaLnBrk="1" hangingPunct="1">
              <a:lnSpc>
                <a:spcPct val="80000"/>
              </a:lnSpc>
              <a:buFont typeface="Wingdings" panose="05000000000000000000" pitchFamily="2" charset="2"/>
              <a:buNone/>
              <a:defRPr/>
            </a:pPr>
            <a:endParaRPr lang="en-US" sz="2400" dirty="0"/>
          </a:p>
          <a:p>
            <a:pPr eaLnBrk="1" hangingPunct="1">
              <a:lnSpc>
                <a:spcPct val="80000"/>
              </a:lnSpc>
              <a:buFont typeface="Wingdings" panose="05000000000000000000" pitchFamily="2" charset="2"/>
              <a:buNone/>
              <a:defRPr/>
            </a:pPr>
            <a:r>
              <a:rPr lang="en-US" sz="2000" dirty="0"/>
              <a:t>Summary of FDA warning statement for atypical antipsychotics </a:t>
            </a:r>
            <a:endParaRPr lang="en-US" sz="2800" dirty="0"/>
          </a:p>
          <a:p>
            <a:pPr eaLnBrk="1" hangingPunct="1">
              <a:lnSpc>
                <a:spcPct val="80000"/>
              </a:lnSpc>
              <a:defRPr/>
            </a:pPr>
            <a:endParaRPr lang="en-US" sz="2800" dirty="0"/>
          </a:p>
        </p:txBody>
      </p:sp>
      <p:pic>
        <p:nvPicPr>
          <p:cNvPr id="3" name="Picture 2" descr="A picture containing text, sky, outdoor, sign&#10;&#10;Description automatically generated">
            <a:extLst>
              <a:ext uri="{FF2B5EF4-FFF2-40B4-BE49-F238E27FC236}">
                <a16:creationId xmlns:a16="http://schemas.microsoft.com/office/drawing/2014/main" id="{E68D4680-C928-4632-8CBB-D7319313777D}"/>
              </a:ext>
            </a:extLst>
          </p:cNvPr>
          <p:cNvPicPr>
            <a:picLocks noChangeAspect="1"/>
          </p:cNvPicPr>
          <p:nvPr/>
        </p:nvPicPr>
        <p:blipFill>
          <a:blip r:embed="rId4" cstate="print">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5978236" y="1600200"/>
            <a:ext cx="2743200" cy="1828800"/>
          </a:xfrm>
          <a:prstGeom prst="rect">
            <a:avLst/>
          </a:prstGeom>
        </p:spPr>
      </p:pic>
    </p:spTree>
    <p:custDataLst>
      <p:tags r:id="rId1"/>
    </p:custDataLst>
    <p:extLst>
      <p:ext uri="{BB962C8B-B14F-4D97-AF65-F5344CB8AC3E}">
        <p14:creationId xmlns:p14="http://schemas.microsoft.com/office/powerpoint/2010/main" val="22820212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ADA Standards 2025 – Section 5</a:t>
            </a:r>
          </a:p>
        </p:txBody>
      </p:sp>
      <p:sp>
        <p:nvSpPr>
          <p:cNvPr id="3" name="Content Placeholder 2"/>
          <p:cNvSpPr>
            <a:spLocks noGrp="1"/>
          </p:cNvSpPr>
          <p:nvPr>
            <p:ph sz="quarter" idx="1"/>
          </p:nvPr>
        </p:nvSpPr>
        <p:spPr>
          <a:xfrm>
            <a:off x="800100" y="1371600"/>
            <a:ext cx="7543800" cy="4937760"/>
          </a:xfrm>
        </p:spPr>
        <p:txBody>
          <a:bodyPr>
            <a:normAutofit/>
          </a:bodyPr>
          <a:lstStyle/>
          <a:p>
            <a:pPr marL="0" indent="0" algn="ctr">
              <a:buNone/>
            </a:pPr>
            <a:r>
              <a:rPr lang="en-US" sz="4000" dirty="0"/>
              <a:t>“People eat food, not nutrients, nutrient recommendations need to be applied to WHAT people eat” </a:t>
            </a:r>
          </a:p>
        </p:txBody>
      </p:sp>
      <p:pic>
        <p:nvPicPr>
          <p:cNvPr id="8" name="Picture 7" descr="A group of people eating at a table&#10;&#10;Description automatically generated">
            <a:extLst>
              <a:ext uri="{FF2B5EF4-FFF2-40B4-BE49-F238E27FC236}">
                <a16:creationId xmlns:a16="http://schemas.microsoft.com/office/drawing/2014/main" id="{5A7FE098-5F51-3862-E82B-2B7E91E65E0E}"/>
              </a:ext>
            </a:extLst>
          </p:cNvPr>
          <p:cNvPicPr>
            <a:picLocks noChangeAspect="1"/>
          </p:cNvPicPr>
          <p:nvPr/>
        </p:nvPicPr>
        <p:blipFill>
          <a:blip r:embed="rId3" cstate="print">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5029200" y="3539377"/>
            <a:ext cx="3695700" cy="2473857"/>
          </a:xfrm>
          <a:prstGeom prst="rect">
            <a:avLst/>
          </a:prstGeom>
        </p:spPr>
      </p:pic>
      <p:pic>
        <p:nvPicPr>
          <p:cNvPr id="5" name="Picture 4">
            <a:extLst>
              <a:ext uri="{FF2B5EF4-FFF2-40B4-BE49-F238E27FC236}">
                <a16:creationId xmlns:a16="http://schemas.microsoft.com/office/drawing/2014/main" id="{B0040B4A-45C3-B5DD-9D5E-A6CBB463D05D}"/>
              </a:ext>
            </a:extLst>
          </p:cNvPr>
          <p:cNvPicPr>
            <a:picLocks noChangeAspect="1"/>
          </p:cNvPicPr>
          <p:nvPr/>
        </p:nvPicPr>
        <p:blipFill>
          <a:blip r:embed="rId5"/>
          <a:stretch>
            <a:fillRect/>
          </a:stretch>
        </p:blipFill>
        <p:spPr>
          <a:xfrm>
            <a:off x="5410200" y="6213711"/>
            <a:ext cx="3501891" cy="569178"/>
          </a:xfrm>
          <a:prstGeom prst="rect">
            <a:avLst/>
          </a:prstGeom>
        </p:spPr>
      </p:pic>
      <p:pic>
        <p:nvPicPr>
          <p:cNvPr id="10" name="Picture 9">
            <a:extLst>
              <a:ext uri="{FF2B5EF4-FFF2-40B4-BE49-F238E27FC236}">
                <a16:creationId xmlns:a16="http://schemas.microsoft.com/office/drawing/2014/main" id="{6444D30A-BAF1-0421-B744-83A151B43D91}"/>
              </a:ext>
            </a:extLst>
          </p:cNvPr>
          <p:cNvPicPr>
            <a:picLocks noChangeAspect="1"/>
          </p:cNvPicPr>
          <p:nvPr/>
        </p:nvPicPr>
        <p:blipFill>
          <a:blip r:embed="rId6"/>
          <a:stretch>
            <a:fillRect/>
          </a:stretch>
        </p:blipFill>
        <p:spPr>
          <a:xfrm>
            <a:off x="577850" y="3512473"/>
            <a:ext cx="3765550" cy="2507327"/>
          </a:xfrm>
          <a:prstGeom prst="rect">
            <a:avLst/>
          </a:prstGeom>
        </p:spPr>
      </p:pic>
      <p:sp>
        <p:nvSpPr>
          <p:cNvPr id="12" name="TextBox 11">
            <a:extLst>
              <a:ext uri="{FF2B5EF4-FFF2-40B4-BE49-F238E27FC236}">
                <a16:creationId xmlns:a16="http://schemas.microsoft.com/office/drawing/2014/main" id="{28AC7249-216D-CF84-70BD-BD7D1406FA0F}"/>
              </a:ext>
            </a:extLst>
          </p:cNvPr>
          <p:cNvSpPr txBox="1"/>
          <p:nvPr/>
        </p:nvSpPr>
        <p:spPr>
          <a:xfrm>
            <a:off x="609600" y="5781695"/>
            <a:ext cx="4572000" cy="215444"/>
          </a:xfrm>
          <a:prstGeom prst="rect">
            <a:avLst/>
          </a:prstGeom>
          <a:noFill/>
        </p:spPr>
        <p:txBody>
          <a:bodyPr wrap="square">
            <a:spAutoFit/>
          </a:bodyPr>
          <a:lstStyle/>
          <a:p>
            <a:r>
              <a:rPr lang="en-US" sz="800" dirty="0">
                <a:latin typeface="Calibri" panose="020F0502020204030204" pitchFamily="34" charset="0"/>
                <a:cs typeface="Calibri" panose="020F0502020204030204" pitchFamily="34" charset="0"/>
              </a:rPr>
              <a:t>https://</a:t>
            </a:r>
            <a:r>
              <a:rPr lang="en-US" sz="800" dirty="0" err="1">
                <a:latin typeface="Calibri" panose="020F0502020204030204" pitchFamily="34" charset="0"/>
                <a:cs typeface="Calibri" panose="020F0502020204030204" pitchFamily="34" charset="0"/>
              </a:rPr>
              <a:t>innerbody.com</a:t>
            </a:r>
            <a:r>
              <a:rPr lang="en-US" sz="800" dirty="0">
                <a:latin typeface="Calibri" panose="020F0502020204030204" pitchFamily="34" charset="0"/>
                <a:cs typeface="Calibri" panose="020F0502020204030204" pitchFamily="34" charset="0"/>
              </a:rPr>
              <a:t>/nutrition/macronutrients</a:t>
            </a:r>
          </a:p>
        </p:txBody>
      </p:sp>
    </p:spTree>
    <p:extLst>
      <p:ext uri="{BB962C8B-B14F-4D97-AF65-F5344CB8AC3E}">
        <p14:creationId xmlns:p14="http://schemas.microsoft.com/office/powerpoint/2010/main" val="31721579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7095026B-87EC-4B2E-9EAC-2E29F1A92121}"/>
              </a:ext>
            </a:extLst>
          </p:cNvPr>
          <p:cNvPicPr>
            <a:picLocks noGrp="1" noChangeAspect="1"/>
          </p:cNvPicPr>
          <p:nvPr>
            <p:ph sz="quarter" idx="1"/>
          </p:nvPr>
        </p:nvPicPr>
        <p:blipFill>
          <a:blip r:embed="rId2"/>
          <a:stretch>
            <a:fillRect/>
          </a:stretch>
        </p:blipFill>
        <p:spPr>
          <a:xfrm>
            <a:off x="465138" y="1219200"/>
            <a:ext cx="5030788" cy="4937125"/>
          </a:xfrm>
          <a:prstGeom prst="rect">
            <a:avLst/>
          </a:prstGeom>
        </p:spPr>
      </p:pic>
      <p:sp>
        <p:nvSpPr>
          <p:cNvPr id="2" name="Title 1">
            <a:extLst>
              <a:ext uri="{FF2B5EF4-FFF2-40B4-BE49-F238E27FC236}">
                <a16:creationId xmlns:a16="http://schemas.microsoft.com/office/drawing/2014/main" id="{6F03E9EA-F098-4A42-91F3-BC9010CD5FB4}"/>
              </a:ext>
            </a:extLst>
          </p:cNvPr>
          <p:cNvSpPr>
            <a:spLocks noGrp="1"/>
          </p:cNvSpPr>
          <p:nvPr>
            <p:ph type="title"/>
          </p:nvPr>
        </p:nvSpPr>
        <p:spPr>
          <a:xfrm>
            <a:off x="457200" y="152400"/>
            <a:ext cx="8229600" cy="990600"/>
          </a:xfrm>
        </p:spPr>
        <p:txBody>
          <a:bodyPr anchor="b">
            <a:normAutofit/>
          </a:bodyPr>
          <a:lstStyle/>
          <a:p>
            <a:r>
              <a:rPr lang="en-US"/>
              <a:t>Weight is a Heavy Issue</a:t>
            </a:r>
          </a:p>
        </p:txBody>
      </p:sp>
      <p:pic>
        <p:nvPicPr>
          <p:cNvPr id="6" name="Picture 5">
            <a:extLst>
              <a:ext uri="{FF2B5EF4-FFF2-40B4-BE49-F238E27FC236}">
                <a16:creationId xmlns:a16="http://schemas.microsoft.com/office/drawing/2014/main" id="{064EFEFE-2ACC-4E80-8AA0-16E7D2DC57FA}"/>
              </a:ext>
            </a:extLst>
          </p:cNvPr>
          <p:cNvPicPr>
            <a:picLocks noChangeAspect="1"/>
          </p:cNvPicPr>
          <p:nvPr/>
        </p:nvPicPr>
        <p:blipFill>
          <a:blip r:embed="rId3" cstate="print">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5791200" y="1333500"/>
            <a:ext cx="2789465" cy="4191000"/>
          </a:xfrm>
          <a:prstGeom prst="rect">
            <a:avLst/>
          </a:prstGeom>
        </p:spPr>
      </p:pic>
    </p:spTree>
    <p:extLst>
      <p:ext uri="{BB962C8B-B14F-4D97-AF65-F5344CB8AC3E}">
        <p14:creationId xmlns:p14="http://schemas.microsoft.com/office/powerpoint/2010/main" val="22090456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05B22C-B831-8109-4077-0713994C8DA1}"/>
              </a:ext>
            </a:extLst>
          </p:cNvPr>
          <p:cNvSpPr>
            <a:spLocks noGrp="1"/>
          </p:cNvSpPr>
          <p:nvPr>
            <p:ph type="title"/>
          </p:nvPr>
        </p:nvSpPr>
        <p:spPr/>
        <p:txBody>
          <a:bodyPr/>
          <a:lstStyle/>
          <a:p>
            <a:r>
              <a:rPr lang="en-US" dirty="0"/>
              <a:t>Weight Stigma</a:t>
            </a:r>
          </a:p>
        </p:txBody>
      </p:sp>
      <p:sp>
        <p:nvSpPr>
          <p:cNvPr id="3" name="Content Placeholder 2">
            <a:extLst>
              <a:ext uri="{FF2B5EF4-FFF2-40B4-BE49-F238E27FC236}">
                <a16:creationId xmlns:a16="http://schemas.microsoft.com/office/drawing/2014/main" id="{F0F31522-4355-8AE5-24E1-230D8153E6B2}"/>
              </a:ext>
            </a:extLst>
          </p:cNvPr>
          <p:cNvSpPr>
            <a:spLocks noGrp="1"/>
          </p:cNvSpPr>
          <p:nvPr>
            <p:ph sz="quarter" idx="1"/>
          </p:nvPr>
        </p:nvSpPr>
        <p:spPr>
          <a:xfrm>
            <a:off x="228600" y="1219200"/>
            <a:ext cx="6096000" cy="6019800"/>
          </a:xfrm>
        </p:spPr>
        <p:txBody>
          <a:bodyPr>
            <a:noAutofit/>
          </a:bodyPr>
          <a:lstStyle/>
          <a:p>
            <a:pPr>
              <a:lnSpc>
                <a:spcPct val="110000"/>
              </a:lnSpc>
            </a:pPr>
            <a:r>
              <a:rPr lang="en-US" sz="2400" dirty="0"/>
              <a:t>Weight stigma, fat bias, and anti-fat bias are ways to describe the bias toward people living in larger bodies.</a:t>
            </a:r>
          </a:p>
          <a:p>
            <a:pPr>
              <a:lnSpc>
                <a:spcPct val="110000"/>
              </a:lnSpc>
            </a:pPr>
            <a:r>
              <a:rPr lang="en-US" sz="2400" dirty="0">
                <a:solidFill>
                  <a:srgbClr val="0070C0"/>
                </a:solidFill>
              </a:rPr>
              <a:t>Fat bias is prevalent among health care professionals and general public. </a:t>
            </a:r>
          </a:p>
          <a:p>
            <a:pPr>
              <a:lnSpc>
                <a:spcPct val="110000"/>
              </a:lnSpc>
            </a:pPr>
            <a:r>
              <a:rPr lang="en-US" sz="2400" dirty="0"/>
              <a:t>Health care professionals are strongly encouraged to increase their awareness of </a:t>
            </a:r>
            <a:r>
              <a:rPr lang="en-US" sz="2400" dirty="0">
                <a:solidFill>
                  <a:srgbClr val="0070C0"/>
                </a:solidFill>
              </a:rPr>
              <a:t>implicit and explicit weight-biased </a:t>
            </a:r>
            <a:r>
              <a:rPr lang="en-US" sz="2400" dirty="0"/>
              <a:t>attitudes.</a:t>
            </a:r>
          </a:p>
          <a:p>
            <a:pPr>
              <a:lnSpc>
                <a:spcPct val="110000"/>
              </a:lnSpc>
            </a:pPr>
            <a:r>
              <a:rPr lang="en-US" sz="2400" dirty="0"/>
              <a:t>Increasing </a:t>
            </a:r>
            <a:r>
              <a:rPr lang="en-US" sz="2400" dirty="0">
                <a:solidFill>
                  <a:srgbClr val="0070C0"/>
                </a:solidFill>
              </a:rPr>
              <a:t>empathy and understanding </a:t>
            </a:r>
            <a:r>
              <a:rPr lang="en-US" sz="2400" dirty="0"/>
              <a:t>about the complexity of weight management among health care professionals is a useful avenue to help reduce weight bias.</a:t>
            </a:r>
          </a:p>
        </p:txBody>
      </p:sp>
      <p:pic>
        <p:nvPicPr>
          <p:cNvPr id="4" name="Picture 3">
            <a:extLst>
              <a:ext uri="{FF2B5EF4-FFF2-40B4-BE49-F238E27FC236}">
                <a16:creationId xmlns:a16="http://schemas.microsoft.com/office/drawing/2014/main" id="{B2477BEE-B89B-F813-CCB7-54C4FAA4073E}"/>
              </a:ext>
            </a:extLst>
          </p:cNvPr>
          <p:cNvPicPr>
            <a:picLocks noChangeAspect="1"/>
          </p:cNvPicPr>
          <p:nvPr/>
        </p:nvPicPr>
        <p:blipFill>
          <a:blip r:embed="rId2"/>
          <a:stretch>
            <a:fillRect/>
          </a:stretch>
        </p:blipFill>
        <p:spPr>
          <a:xfrm>
            <a:off x="5937539" y="6315021"/>
            <a:ext cx="3119869" cy="390579"/>
          </a:xfrm>
          <a:prstGeom prst="rect">
            <a:avLst/>
          </a:prstGeom>
        </p:spPr>
      </p:pic>
      <p:pic>
        <p:nvPicPr>
          <p:cNvPr id="5" name="Picture 4"/>
          <p:cNvPicPr>
            <a:picLocks noChangeAspect="1"/>
          </p:cNvPicPr>
          <p:nvPr/>
        </p:nvPicPr>
        <p:blipFill>
          <a:blip r:embed="rId3"/>
          <a:stretch>
            <a:fillRect/>
          </a:stretch>
        </p:blipFill>
        <p:spPr>
          <a:xfrm>
            <a:off x="6184321" y="1220364"/>
            <a:ext cx="2486025" cy="2983230"/>
          </a:xfrm>
          <a:prstGeom prst="rect">
            <a:avLst/>
          </a:prstGeom>
        </p:spPr>
      </p:pic>
    </p:spTree>
    <p:extLst>
      <p:ext uri="{BB962C8B-B14F-4D97-AF65-F5344CB8AC3E}">
        <p14:creationId xmlns:p14="http://schemas.microsoft.com/office/powerpoint/2010/main" val="7060350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22434B-6E23-5A3D-C4A1-0802B639C6C9}"/>
              </a:ext>
            </a:extLst>
          </p:cNvPr>
          <p:cNvSpPr>
            <a:spLocks noGrp="1"/>
          </p:cNvSpPr>
          <p:nvPr>
            <p:ph type="title"/>
          </p:nvPr>
        </p:nvSpPr>
        <p:spPr>
          <a:xfrm>
            <a:off x="458787" y="380410"/>
            <a:ext cx="8226425" cy="872368"/>
          </a:xfrm>
        </p:spPr>
        <p:txBody>
          <a:bodyPr vert="horz" anchor="b" anchorCtr="0">
            <a:noAutofit/>
          </a:bodyPr>
          <a:lstStyle/>
          <a:p>
            <a:r>
              <a:rPr lang="en-US" sz="3600" dirty="0"/>
              <a:t>Health Behavior Change: Shifting Focus</a:t>
            </a:r>
            <a:endParaRPr kumimoji="0" lang="en-US" sz="3600" kern="1200" dirty="0">
              <a:latin typeface="Calibri" panose="020F0502020204030204" pitchFamily="34" charset="0"/>
              <a:ea typeface="+mj-ea"/>
              <a:cs typeface="+mj-cs"/>
            </a:endParaRPr>
          </a:p>
        </p:txBody>
      </p:sp>
      <p:sp>
        <p:nvSpPr>
          <p:cNvPr id="5" name="TextBox 4">
            <a:extLst>
              <a:ext uri="{FF2B5EF4-FFF2-40B4-BE49-F238E27FC236}">
                <a16:creationId xmlns:a16="http://schemas.microsoft.com/office/drawing/2014/main" id="{8F3276CE-F3F5-458A-EFA1-6AC0D1303389}"/>
              </a:ext>
            </a:extLst>
          </p:cNvPr>
          <p:cNvSpPr txBox="1"/>
          <p:nvPr/>
        </p:nvSpPr>
        <p:spPr>
          <a:xfrm>
            <a:off x="5738812" y="3858709"/>
            <a:ext cx="3314699" cy="1239043"/>
          </a:xfrm>
          <a:prstGeom prst="rect">
            <a:avLst/>
          </a:prstGeom>
        </p:spPr>
        <p:txBody>
          <a:bodyPr vert="horz">
            <a:normAutofit fontScale="85000" lnSpcReduction="10000"/>
          </a:bodyPr>
          <a:lstStyle/>
          <a:p>
            <a:pPr eaLnBrk="1" hangingPunct="1">
              <a:lnSpc>
                <a:spcPct val="90000"/>
              </a:lnSpc>
              <a:spcAft>
                <a:spcPts val="600"/>
              </a:spcAft>
              <a:buClr>
                <a:srgbClr val="86AA2C"/>
              </a:buClr>
            </a:pPr>
            <a:r>
              <a:rPr lang="en-US" sz="2000" b="0" i="1" dirty="0">
                <a:effectLst/>
                <a:latin typeface="Calibri" panose="020F0502020204030204" pitchFamily="34" charset="0"/>
              </a:rPr>
              <a:t>Health at Every Size: The Surprising Truth About Your Weight</a:t>
            </a:r>
            <a:r>
              <a:rPr lang="en-US" sz="2000" b="0" i="0" dirty="0">
                <a:effectLst/>
                <a:latin typeface="Calibri" panose="020F0502020204030204" pitchFamily="34" charset="0"/>
              </a:rPr>
              <a:t>. Dr. Bacon holds a Ph.D. in physiology with a focus on nutrition and weight regulation.</a:t>
            </a:r>
            <a:endParaRPr lang="en-US" sz="2000" dirty="0">
              <a:latin typeface="Calibri" panose="020F0502020204030204" pitchFamily="34" charset="0"/>
            </a:endParaRPr>
          </a:p>
        </p:txBody>
      </p:sp>
      <p:sp>
        <p:nvSpPr>
          <p:cNvPr id="4" name="Rectangular Callout 3">
            <a:extLst>
              <a:ext uri="{FF2B5EF4-FFF2-40B4-BE49-F238E27FC236}">
                <a16:creationId xmlns:a16="http://schemas.microsoft.com/office/drawing/2014/main" id="{438FAF4F-D3A1-9532-F94B-30B33AC45B18}"/>
              </a:ext>
            </a:extLst>
          </p:cNvPr>
          <p:cNvSpPr/>
          <p:nvPr/>
        </p:nvSpPr>
        <p:spPr>
          <a:xfrm>
            <a:off x="5715000" y="5216524"/>
            <a:ext cx="3314700" cy="1364651"/>
          </a:xfrm>
          <a:prstGeom prst="wedgeRectCallout">
            <a:avLst>
              <a:gd name="adj1" fmla="val 13219"/>
              <a:gd name="adj2" fmla="val -75248"/>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800" b="0" dirty="0">
                <a:solidFill>
                  <a:schemeClr val="tx1"/>
                </a:solidFill>
                <a:effectLst/>
                <a:latin typeface="Calibri" panose="020F0502020204030204" pitchFamily="34" charset="0"/>
                <a:cs typeface="Calibri" panose="020F0502020204030204" pitchFamily="34" charset="0"/>
              </a:rPr>
              <a:t>"Health at Every Size is about taking care of your body without worrying about whether you're ‘too’ big or small."</a:t>
            </a:r>
          </a:p>
        </p:txBody>
      </p:sp>
      <p:sp>
        <p:nvSpPr>
          <p:cNvPr id="6" name="Rectangular Callout 5">
            <a:extLst>
              <a:ext uri="{FF2B5EF4-FFF2-40B4-BE49-F238E27FC236}">
                <a16:creationId xmlns:a16="http://schemas.microsoft.com/office/drawing/2014/main" id="{055DB701-2C9B-653A-2DEB-63D1287452BF}"/>
              </a:ext>
            </a:extLst>
          </p:cNvPr>
          <p:cNvSpPr/>
          <p:nvPr/>
        </p:nvSpPr>
        <p:spPr>
          <a:xfrm>
            <a:off x="304799" y="4478230"/>
            <a:ext cx="4549775" cy="1880588"/>
          </a:xfrm>
          <a:prstGeom prst="wedgeRectCallout">
            <a:avLst>
              <a:gd name="adj1" fmla="val 61788"/>
              <a:gd name="adj2" fmla="val -71719"/>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800" b="0" dirty="0">
                <a:solidFill>
                  <a:schemeClr val="tx1"/>
                </a:solidFill>
                <a:effectLst/>
                <a:latin typeface="Calibri" panose="020F0502020204030204" pitchFamily="34" charset="0"/>
                <a:cs typeface="Calibri" panose="020F0502020204030204" pitchFamily="34" charset="0"/>
              </a:rPr>
              <a:t>“Lots of people are fat and fit—many avid dancers, runners, lifters, and sports team members are big to start with and stay that way. They tend to be far healthier than thin people who don't move around much or eat a nutritious mix of foods.”</a:t>
            </a:r>
            <a:endParaRPr lang="en-US" dirty="0">
              <a:solidFill>
                <a:schemeClr val="tx1"/>
              </a:solidFill>
              <a:latin typeface="Calibri" panose="020F0502020204030204" pitchFamily="34" charset="0"/>
              <a:cs typeface="Calibri" panose="020F0502020204030204" pitchFamily="34" charset="0"/>
            </a:endParaRPr>
          </a:p>
        </p:txBody>
      </p:sp>
      <p:sp>
        <p:nvSpPr>
          <p:cNvPr id="8" name="Rectangular Callout 7">
            <a:extLst>
              <a:ext uri="{FF2B5EF4-FFF2-40B4-BE49-F238E27FC236}">
                <a16:creationId xmlns:a16="http://schemas.microsoft.com/office/drawing/2014/main" id="{939AEE49-DAC7-5379-1479-872747C985A6}"/>
              </a:ext>
            </a:extLst>
          </p:cNvPr>
          <p:cNvSpPr/>
          <p:nvPr/>
        </p:nvSpPr>
        <p:spPr>
          <a:xfrm>
            <a:off x="5410200" y="1550385"/>
            <a:ext cx="3048000" cy="1600200"/>
          </a:xfrm>
          <a:prstGeom prst="wedgeRectCallout">
            <a:avLst>
              <a:gd name="adj1" fmla="val -50657"/>
              <a:gd name="adj2" fmla="val 85323"/>
            </a:avLst>
          </a:prstGeom>
          <a:solidFill>
            <a:schemeClr val="accent1">
              <a:lumMod val="40000"/>
              <a:lumOff val="60000"/>
            </a:schemeClr>
          </a:solidFill>
          <a:ln>
            <a:solidFill>
              <a:schemeClr val="accent1">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nSpc>
                <a:spcPct val="120000"/>
              </a:lnSpc>
            </a:pPr>
            <a:r>
              <a:rPr lang="en-US" sz="1800" b="0" dirty="0">
                <a:solidFill>
                  <a:schemeClr val="tx1"/>
                </a:solidFill>
                <a:effectLst/>
                <a:latin typeface="Calibri" panose="020F0502020204030204" pitchFamily="34" charset="0"/>
                <a:cs typeface="Calibri" panose="020F0502020204030204" pitchFamily="34" charset="0"/>
              </a:rPr>
              <a:t>"People might think they can tell who's fit and who's not by looking at them, but in fact, it's trickier than that.”</a:t>
            </a:r>
          </a:p>
        </p:txBody>
      </p:sp>
      <p:sp>
        <p:nvSpPr>
          <p:cNvPr id="10" name="Content Placeholder 2">
            <a:extLst>
              <a:ext uri="{FF2B5EF4-FFF2-40B4-BE49-F238E27FC236}">
                <a16:creationId xmlns:a16="http://schemas.microsoft.com/office/drawing/2014/main" id="{20D90523-ADB9-0E48-0658-85D04E2F6082}"/>
              </a:ext>
            </a:extLst>
          </p:cNvPr>
          <p:cNvSpPr>
            <a:spLocks noGrp="1"/>
          </p:cNvSpPr>
          <p:nvPr>
            <p:ph sz="half" idx="1"/>
          </p:nvPr>
        </p:nvSpPr>
        <p:spPr>
          <a:xfrm>
            <a:off x="434009" y="1321788"/>
            <a:ext cx="4953000" cy="5259387"/>
          </a:xfrm>
        </p:spPr>
        <p:txBody>
          <a:bodyPr vert="horz">
            <a:normAutofit/>
          </a:bodyPr>
          <a:lstStyle/>
          <a:p>
            <a:pPr marL="0" indent="0">
              <a:lnSpc>
                <a:spcPct val="120000"/>
              </a:lnSpc>
              <a:buNone/>
            </a:pPr>
            <a:r>
              <a:rPr lang="en-US" sz="2400" b="1" dirty="0"/>
              <a:t>Health at Every Size (HAES) Principles</a:t>
            </a:r>
          </a:p>
          <a:p>
            <a:pPr>
              <a:lnSpc>
                <a:spcPct val="120000"/>
              </a:lnSpc>
            </a:pPr>
            <a:r>
              <a:rPr lang="en-US" sz="2400" dirty="0"/>
              <a:t>Weight Inclusivity </a:t>
            </a:r>
          </a:p>
          <a:p>
            <a:r>
              <a:rPr lang="en-US" sz="2400" dirty="0">
                <a:latin typeface="Calibri" panose="020F0502020204030204" pitchFamily="34" charset="0"/>
                <a:cs typeface="Calibri" panose="020F0502020204030204" pitchFamily="34" charset="0"/>
              </a:rPr>
              <a:t>Health Enhancement </a:t>
            </a:r>
          </a:p>
          <a:p>
            <a:r>
              <a:rPr lang="en-US" sz="2400" dirty="0">
                <a:latin typeface="Calibri" panose="020F0502020204030204" pitchFamily="34" charset="0"/>
                <a:cs typeface="Calibri" panose="020F0502020204030204" pitchFamily="34" charset="0"/>
              </a:rPr>
              <a:t>Eating for Well-being</a:t>
            </a:r>
          </a:p>
          <a:p>
            <a:r>
              <a:rPr lang="en-US" sz="2400" dirty="0">
                <a:latin typeface="Calibri" panose="020F0502020204030204" pitchFamily="34" charset="0"/>
                <a:cs typeface="Calibri" panose="020F0502020204030204" pitchFamily="34" charset="0"/>
              </a:rPr>
              <a:t>Respectful Care</a:t>
            </a:r>
          </a:p>
          <a:p>
            <a:r>
              <a:rPr lang="en-US" sz="2400" dirty="0">
                <a:latin typeface="Calibri" panose="020F0502020204030204" pitchFamily="34" charset="0"/>
                <a:cs typeface="Calibri" panose="020F0502020204030204" pitchFamily="34" charset="0"/>
              </a:rPr>
              <a:t>Life-Enhancing Movement </a:t>
            </a:r>
            <a:endParaRPr lang="en-US" sz="2400" dirty="0"/>
          </a:p>
        </p:txBody>
      </p:sp>
    </p:spTree>
    <p:extLst>
      <p:ext uri="{BB962C8B-B14F-4D97-AF65-F5344CB8AC3E}">
        <p14:creationId xmlns:p14="http://schemas.microsoft.com/office/powerpoint/2010/main" val="29664442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C03A66-68A4-F34B-80B4-274158C17026}"/>
              </a:ext>
            </a:extLst>
          </p:cNvPr>
          <p:cNvSpPr>
            <a:spLocks noGrp="1"/>
          </p:cNvSpPr>
          <p:nvPr>
            <p:ph type="title"/>
          </p:nvPr>
        </p:nvSpPr>
        <p:spPr>
          <a:xfrm>
            <a:off x="457200" y="152400"/>
            <a:ext cx="8229600" cy="1447800"/>
          </a:xfrm>
        </p:spPr>
        <p:txBody>
          <a:bodyPr>
            <a:normAutofit fontScale="90000"/>
          </a:bodyPr>
          <a:lstStyle/>
          <a:p>
            <a:r>
              <a:rPr lang="en-US" dirty="0"/>
              <a:t>Get About 7 Hours of Quality Sleep to Prevent Diabetes</a:t>
            </a:r>
          </a:p>
        </p:txBody>
      </p:sp>
      <p:sp>
        <p:nvSpPr>
          <p:cNvPr id="6" name="Content Placeholder 5">
            <a:extLst>
              <a:ext uri="{FF2B5EF4-FFF2-40B4-BE49-F238E27FC236}">
                <a16:creationId xmlns:a16="http://schemas.microsoft.com/office/drawing/2014/main" id="{F7604553-9616-1862-DFAB-F6A4B3690FA2}"/>
              </a:ext>
            </a:extLst>
          </p:cNvPr>
          <p:cNvSpPr>
            <a:spLocks noGrp="1"/>
          </p:cNvSpPr>
          <p:nvPr>
            <p:ph sz="quarter" idx="1"/>
          </p:nvPr>
        </p:nvSpPr>
        <p:spPr>
          <a:xfrm>
            <a:off x="310046" y="1600200"/>
            <a:ext cx="6319354" cy="5257800"/>
          </a:xfrm>
        </p:spPr>
        <p:txBody>
          <a:bodyPr>
            <a:normAutofit fontScale="92500" lnSpcReduction="10000"/>
          </a:bodyPr>
          <a:lstStyle/>
          <a:p>
            <a:pPr>
              <a:lnSpc>
                <a:spcPct val="120000"/>
              </a:lnSpc>
            </a:pPr>
            <a:r>
              <a:rPr lang="en-US" sz="2800" dirty="0">
                <a:ea typeface="Calibri" panose="020F0502020204030204" pitchFamily="34" charset="0"/>
                <a:cs typeface="Calibri" panose="020F0502020204030204" pitchFamily="34" charset="0"/>
              </a:rPr>
              <a:t>Poor sleep quality was associated with a 40–84% increased risk of developing type 2 diabetes in a meta-analysis.</a:t>
            </a:r>
          </a:p>
          <a:p>
            <a:pPr>
              <a:lnSpc>
                <a:spcPct val="120000"/>
              </a:lnSpc>
            </a:pPr>
            <a:r>
              <a:rPr lang="en-US" sz="2800" b="0" i="0" dirty="0">
                <a:solidFill>
                  <a:srgbClr val="383636"/>
                </a:solidFill>
                <a:effectLst/>
                <a:ea typeface="Calibri" panose="020F0502020204030204" pitchFamily="34" charset="0"/>
                <a:cs typeface="Calibri" panose="020F0502020204030204" pitchFamily="34" charset="0"/>
              </a:rPr>
              <a:t>Chronotype preference has been linked with many chronic diseases, including type 2 diabetes. </a:t>
            </a:r>
          </a:p>
          <a:p>
            <a:pPr lvl="1">
              <a:lnSpc>
                <a:spcPct val="120000"/>
              </a:lnSpc>
            </a:pPr>
            <a:r>
              <a:rPr lang="en-US" sz="2800" b="0" i="0" dirty="0">
                <a:solidFill>
                  <a:srgbClr val="383636"/>
                </a:solidFill>
                <a:effectLst/>
                <a:ea typeface="Calibri" panose="020F0502020204030204" pitchFamily="34" charset="0"/>
                <a:cs typeface="Calibri" panose="020F0502020204030204" pitchFamily="34" charset="0"/>
              </a:rPr>
              <a:t>For those with a preference for evenings (i.e., going to bed late and getting up late)</a:t>
            </a:r>
          </a:p>
          <a:p>
            <a:pPr lvl="2">
              <a:lnSpc>
                <a:spcPct val="120000"/>
              </a:lnSpc>
            </a:pPr>
            <a:r>
              <a:rPr lang="en-US" sz="2200" b="0" i="0" dirty="0">
                <a:solidFill>
                  <a:srgbClr val="383636"/>
                </a:solidFill>
                <a:effectLst/>
                <a:ea typeface="Calibri" panose="020F0502020204030204" pitchFamily="34" charset="0"/>
                <a:cs typeface="Calibri" panose="020F0502020204030204" pitchFamily="34" charset="0"/>
              </a:rPr>
              <a:t>2.5-fold higher odds ratio for type 2 diabetes than for those with a preference for mornings (i.e., going to bed early and getting up early),</a:t>
            </a:r>
          </a:p>
          <a:p>
            <a:pPr lvl="2">
              <a:lnSpc>
                <a:spcPct val="120000"/>
              </a:lnSpc>
            </a:pPr>
            <a:r>
              <a:rPr lang="en-US" sz="2200" dirty="0">
                <a:solidFill>
                  <a:srgbClr val="383636"/>
                </a:solidFill>
                <a:ea typeface="Calibri" panose="020F0502020204030204" pitchFamily="34" charset="0"/>
                <a:cs typeface="Calibri" panose="020F0502020204030204" pitchFamily="34" charset="0"/>
              </a:rPr>
              <a:t>I</a:t>
            </a:r>
            <a:r>
              <a:rPr lang="en-US" sz="2200" b="0" i="0" dirty="0">
                <a:solidFill>
                  <a:srgbClr val="383636"/>
                </a:solidFill>
                <a:effectLst/>
                <a:ea typeface="Calibri" panose="020F0502020204030204" pitchFamily="34" charset="0"/>
                <a:cs typeface="Calibri" panose="020F0502020204030204" pitchFamily="34" charset="0"/>
              </a:rPr>
              <a:t>ndependent of sleep duration and sleep sufficiency</a:t>
            </a:r>
            <a:endParaRPr lang="en-US" sz="2200" dirty="0">
              <a:ea typeface="Calibri" panose="020F0502020204030204" pitchFamily="34" charset="0"/>
              <a:cs typeface="Calibri" panose="020F0502020204030204" pitchFamily="34" charset="0"/>
            </a:endParaRPr>
          </a:p>
        </p:txBody>
      </p:sp>
      <p:pic>
        <p:nvPicPr>
          <p:cNvPr id="7" name="Picture 6">
            <a:extLst>
              <a:ext uri="{FF2B5EF4-FFF2-40B4-BE49-F238E27FC236}">
                <a16:creationId xmlns:a16="http://schemas.microsoft.com/office/drawing/2014/main" id="{7065A515-D56A-7221-3CC1-AFD2BA8BC212}"/>
              </a:ext>
            </a:extLst>
          </p:cNvPr>
          <p:cNvPicPr>
            <a:picLocks noChangeAspect="1"/>
          </p:cNvPicPr>
          <p:nvPr/>
        </p:nvPicPr>
        <p:blipFill>
          <a:blip r:embed="rId3"/>
          <a:stretch>
            <a:fillRect/>
          </a:stretch>
        </p:blipFill>
        <p:spPr>
          <a:xfrm>
            <a:off x="6370320" y="4343400"/>
            <a:ext cx="2458718" cy="244784"/>
          </a:xfrm>
          <a:prstGeom prst="rect">
            <a:avLst/>
          </a:prstGeom>
        </p:spPr>
      </p:pic>
      <p:pic>
        <p:nvPicPr>
          <p:cNvPr id="9" name="Picture 8" descr="Elderly man relaxing outdoor">
            <a:extLst>
              <a:ext uri="{FF2B5EF4-FFF2-40B4-BE49-F238E27FC236}">
                <a16:creationId xmlns:a16="http://schemas.microsoft.com/office/drawing/2014/main" id="{36204B16-B906-5176-F00B-6BBD249E82F5}"/>
              </a:ext>
            </a:extLst>
          </p:cNvPr>
          <p:cNvPicPr>
            <a:picLocks noChangeAspect="1"/>
          </p:cNvPicPr>
          <p:nvPr/>
        </p:nvPicPr>
        <p:blipFill>
          <a:blip r:embed="rId4" cstate="print">
            <a:extLst>
              <a:ext uri="{28A0092B-C50C-407E-A947-70E740481C1C}">
                <a14:useLocalDpi xmlns:a14="http://schemas.microsoft.com/office/drawing/2010/main" val="0"/>
              </a:ext>
            </a:extLst>
          </a:blip>
          <a:srcRect l="-2564" r="37606"/>
          <a:stretch/>
        </p:blipFill>
        <p:spPr>
          <a:xfrm>
            <a:off x="6370320" y="1752600"/>
            <a:ext cx="2316480" cy="2438400"/>
          </a:xfrm>
          <a:prstGeom prst="rect">
            <a:avLst/>
          </a:prstGeom>
        </p:spPr>
      </p:pic>
      <p:pic>
        <p:nvPicPr>
          <p:cNvPr id="10" name="Picture 9">
            <a:extLst>
              <a:ext uri="{FF2B5EF4-FFF2-40B4-BE49-F238E27FC236}">
                <a16:creationId xmlns:a16="http://schemas.microsoft.com/office/drawing/2014/main" id="{D3C0F20C-BBA2-FD50-7CC3-95A529267257}"/>
              </a:ext>
            </a:extLst>
          </p:cNvPr>
          <p:cNvPicPr>
            <a:picLocks noChangeAspect="1"/>
          </p:cNvPicPr>
          <p:nvPr/>
        </p:nvPicPr>
        <p:blipFill>
          <a:blip r:embed="rId5"/>
          <a:stretch>
            <a:fillRect/>
          </a:stretch>
        </p:blipFill>
        <p:spPr>
          <a:xfrm>
            <a:off x="6370320" y="4268594"/>
            <a:ext cx="2621280" cy="413633"/>
          </a:xfrm>
          <a:prstGeom prst="rect">
            <a:avLst/>
          </a:prstGeom>
        </p:spPr>
      </p:pic>
      <p:sp>
        <p:nvSpPr>
          <p:cNvPr id="3" name="TextBox 2">
            <a:extLst>
              <a:ext uri="{FF2B5EF4-FFF2-40B4-BE49-F238E27FC236}">
                <a16:creationId xmlns:a16="http://schemas.microsoft.com/office/drawing/2014/main" id="{DCAB0B5F-26B2-BBF6-BF9C-8682A6CBDE65}"/>
              </a:ext>
            </a:extLst>
          </p:cNvPr>
          <p:cNvSpPr txBox="1"/>
          <p:nvPr/>
        </p:nvSpPr>
        <p:spPr>
          <a:xfrm>
            <a:off x="6547954" y="4757033"/>
            <a:ext cx="2286000" cy="1754326"/>
          </a:xfrm>
          <a:prstGeom prst="rect">
            <a:avLst/>
          </a:prstGeom>
          <a:noFill/>
        </p:spPr>
        <p:txBody>
          <a:bodyPr wrap="square" rtlCol="0">
            <a:spAutoFit/>
          </a:bodyPr>
          <a:lstStyle/>
          <a:p>
            <a:r>
              <a:rPr lang="en-US" b="0" i="1" dirty="0">
                <a:solidFill>
                  <a:srgbClr val="0070C0"/>
                </a:solidFill>
                <a:effectLst/>
                <a:latin typeface="Helvetica Neue"/>
              </a:rPr>
              <a:t>The composition of the gut microbiome may also affect the likelihood of developing type 2 diabetes.</a:t>
            </a:r>
            <a:endParaRPr lang="en-US" i="1" dirty="0">
              <a:solidFill>
                <a:srgbClr val="0070C0"/>
              </a:solidFill>
            </a:endParaRPr>
          </a:p>
        </p:txBody>
      </p:sp>
    </p:spTree>
    <p:extLst>
      <p:ext uri="{BB962C8B-B14F-4D97-AF65-F5344CB8AC3E}">
        <p14:creationId xmlns:p14="http://schemas.microsoft.com/office/powerpoint/2010/main" val="4216202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5613" y="100005"/>
            <a:ext cx="8226425" cy="1276283"/>
          </a:xfrm>
        </p:spPr>
        <p:txBody>
          <a:bodyPr anchor="b">
            <a:normAutofit fontScale="90000"/>
          </a:bodyPr>
          <a:lstStyle/>
          <a:p>
            <a:r>
              <a:rPr lang="en-US" dirty="0"/>
              <a:t>Get a Tape Measure &amp; Other Assessments</a:t>
            </a:r>
          </a:p>
        </p:txBody>
      </p:sp>
      <p:sp>
        <p:nvSpPr>
          <p:cNvPr id="3" name="Content Placeholder 2"/>
          <p:cNvSpPr>
            <a:spLocks noGrp="1"/>
          </p:cNvSpPr>
          <p:nvPr>
            <p:ph type="body" sz="half" idx="1"/>
          </p:nvPr>
        </p:nvSpPr>
        <p:spPr>
          <a:xfrm>
            <a:off x="455613" y="3429000"/>
            <a:ext cx="3506787" cy="2667000"/>
          </a:xfrm>
        </p:spPr>
        <p:txBody>
          <a:bodyPr>
            <a:normAutofit fontScale="92500" lnSpcReduction="10000"/>
          </a:bodyPr>
          <a:lstStyle/>
          <a:p>
            <a:pPr>
              <a:lnSpc>
                <a:spcPct val="110000"/>
              </a:lnSpc>
            </a:pPr>
            <a:r>
              <a:rPr lang="en-US" sz="2400" dirty="0"/>
              <a:t>WHO defines Obesity as:</a:t>
            </a:r>
            <a:r>
              <a:rPr lang="en-US" sz="2400" dirty="0">
                <a:effectLst/>
              </a:rPr>
              <a:t> </a:t>
            </a:r>
            <a:r>
              <a:rPr lang="en-US" sz="2400" i="1" dirty="0">
                <a:effectLst/>
              </a:rPr>
              <a:t>abnormal or excessive fat accumulation that presents a risk to health </a:t>
            </a:r>
          </a:p>
          <a:p>
            <a:pPr>
              <a:lnSpc>
                <a:spcPct val="110000"/>
              </a:lnSpc>
            </a:pPr>
            <a:r>
              <a:rPr lang="en-US" sz="2400" dirty="0"/>
              <a:t>BMI poor indicator for ”excessive fat” and health risk</a:t>
            </a:r>
          </a:p>
        </p:txBody>
      </p:sp>
      <p:pic>
        <p:nvPicPr>
          <p:cNvPr id="6" name="Picture 5" descr="Man using measuring tape">
            <a:extLst>
              <a:ext uri="{FF2B5EF4-FFF2-40B4-BE49-F238E27FC236}">
                <a16:creationId xmlns:a16="http://schemas.microsoft.com/office/drawing/2014/main" id="{71878279-69CA-8995-C701-A52EE5D9C7E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2953" r="5" b="16401"/>
          <a:stretch/>
        </p:blipFill>
        <p:spPr>
          <a:xfrm>
            <a:off x="381000" y="1385711"/>
            <a:ext cx="3824694" cy="2058987"/>
          </a:xfrm>
          <a:prstGeom prst="rect">
            <a:avLst/>
          </a:prstGeom>
          <a:noFill/>
        </p:spPr>
      </p:pic>
      <p:sp>
        <p:nvSpPr>
          <p:cNvPr id="5" name="TextBox 4">
            <a:extLst>
              <a:ext uri="{FF2B5EF4-FFF2-40B4-BE49-F238E27FC236}">
                <a16:creationId xmlns:a16="http://schemas.microsoft.com/office/drawing/2014/main" id="{C8F42CB5-9BEA-2005-CA7B-801BB7A97BF0}"/>
              </a:ext>
            </a:extLst>
          </p:cNvPr>
          <p:cNvSpPr txBox="1"/>
          <p:nvPr/>
        </p:nvSpPr>
        <p:spPr>
          <a:xfrm>
            <a:off x="4568825" y="1514431"/>
            <a:ext cx="4113213" cy="452431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383636"/>
                </a:solidFill>
                <a:effectLst/>
                <a:uLnTx/>
                <a:uFillTx/>
                <a:latin typeface="Calibri" panose="020F0502020204030204" pitchFamily="34" charset="0"/>
                <a:ea typeface="Calibri" panose="020F0502020204030204" pitchFamily="34" charset="0"/>
                <a:cs typeface="Calibri" panose="020F0502020204030204" pitchFamily="34" charset="0"/>
              </a:rPr>
              <a:t>Overall -  assess individual’s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383636"/>
                </a:solidFill>
                <a:effectLst/>
                <a:uLnTx/>
                <a:uFillTx/>
                <a:latin typeface="Calibri" panose="020F0502020204030204" pitchFamily="34" charset="0"/>
                <a:ea typeface="Calibri" panose="020F0502020204030204" pitchFamily="34" charset="0"/>
                <a:cs typeface="Calibri" panose="020F0502020204030204" pitchFamily="34" charset="0"/>
              </a:rPr>
              <a:t>- adipose tissue mass</a:t>
            </a:r>
          </a:p>
          <a:p>
            <a:pPr marL="342900" marR="0" lvl="0" indent="-342900" algn="l" defTabSz="914400" rtl="0" eaLnBrk="1" fontAlgn="auto" latinLnBrk="0" hangingPunct="1">
              <a:lnSpc>
                <a:spcPct val="100000"/>
              </a:lnSpc>
              <a:spcBef>
                <a:spcPts val="0"/>
              </a:spcBef>
              <a:spcAft>
                <a:spcPts val="0"/>
              </a:spcAft>
              <a:buClrTx/>
              <a:buSzTx/>
              <a:buFontTx/>
              <a:buChar char="-"/>
              <a:tabLst/>
              <a:defRPr/>
            </a:pPr>
            <a:r>
              <a:rPr kumimoji="0" lang="en-US" sz="2400" b="0" i="0" u="none" strike="noStrike" kern="1200" cap="none" spc="0" normalizeH="0" baseline="0" noProof="0" dirty="0">
                <a:ln>
                  <a:noFill/>
                </a:ln>
                <a:solidFill>
                  <a:srgbClr val="383636"/>
                </a:solidFill>
                <a:effectLst/>
                <a:uLnTx/>
                <a:uFillTx/>
                <a:latin typeface="Calibri" panose="020F0502020204030204" pitchFamily="34" charset="0"/>
                <a:ea typeface="Calibri" panose="020F0502020204030204" pitchFamily="34" charset="0"/>
                <a:cs typeface="Calibri" panose="020F0502020204030204" pitchFamily="34" charset="0"/>
              </a:rPr>
              <a:t>using waist circumference</a:t>
            </a:r>
          </a:p>
          <a:p>
            <a:pPr marL="800100" lvl="1" indent="-342900">
              <a:buFontTx/>
              <a:buChar char="-"/>
              <a:defRPr/>
            </a:pPr>
            <a:r>
              <a:rPr lang="en-US" sz="2400" dirty="0">
                <a:solidFill>
                  <a:srgbClr val="383636"/>
                </a:solidFill>
                <a:latin typeface="Calibri" panose="020F0502020204030204" pitchFamily="34" charset="0"/>
                <a:ea typeface="Calibri" panose="020F0502020204030204" pitchFamily="34" charset="0"/>
                <a:cs typeface="Calibri" panose="020F0502020204030204" pitchFamily="34" charset="0"/>
              </a:rPr>
              <a:t>35” woman, 40” man</a:t>
            </a:r>
          </a:p>
          <a:p>
            <a:pPr marL="342900" marR="0" lvl="0" indent="-342900" algn="l" defTabSz="914400" rtl="0" eaLnBrk="1" fontAlgn="auto" latinLnBrk="0" hangingPunct="1">
              <a:lnSpc>
                <a:spcPct val="100000"/>
              </a:lnSpc>
              <a:spcBef>
                <a:spcPts val="0"/>
              </a:spcBef>
              <a:spcAft>
                <a:spcPts val="0"/>
              </a:spcAft>
              <a:buClrTx/>
              <a:buSzTx/>
              <a:buFontTx/>
              <a:buChar char="-"/>
              <a:tabLst/>
              <a:defRPr/>
            </a:pPr>
            <a:r>
              <a:rPr kumimoji="0" lang="en-US" sz="2400" b="0" i="0" u="none" strike="noStrike" kern="1200" cap="none" spc="0" normalizeH="0" baseline="0" noProof="0" dirty="0">
                <a:ln>
                  <a:noFill/>
                </a:ln>
                <a:solidFill>
                  <a:srgbClr val="383636"/>
                </a:solidFill>
                <a:effectLst/>
                <a:uLnTx/>
                <a:uFillTx/>
                <a:latin typeface="Calibri" panose="020F0502020204030204" pitchFamily="34" charset="0"/>
                <a:ea typeface="Calibri" panose="020F0502020204030204" pitchFamily="34" charset="0"/>
                <a:cs typeface="Calibri" panose="020F0502020204030204" pitchFamily="34" charset="0"/>
              </a:rPr>
              <a:t>waist-to-hip ratio</a:t>
            </a:r>
            <a:endParaRPr lang="en-US" sz="2400" dirty="0">
              <a:solidFill>
                <a:srgbClr val="383636"/>
              </a:solidFill>
              <a:latin typeface="Calibri" panose="020F0502020204030204" pitchFamily="34" charset="0"/>
              <a:ea typeface="Calibri" panose="020F0502020204030204" pitchFamily="34" charset="0"/>
              <a:cs typeface="Calibri" panose="020F0502020204030204" pitchFamily="34" charset="0"/>
            </a:endParaRPr>
          </a:p>
          <a:p>
            <a:pPr marL="800100" lvl="1" indent="-342900">
              <a:buFontTx/>
              <a:buChar char="-"/>
              <a:defRPr/>
            </a:pPr>
            <a:r>
              <a:rPr lang="en-US" sz="2400" dirty="0">
                <a:solidFill>
                  <a:srgbClr val="383636"/>
                </a:solidFill>
                <a:latin typeface="Calibri" panose="020F0502020204030204" pitchFamily="34" charset="0"/>
                <a:ea typeface="Calibri" panose="020F0502020204030204" pitchFamily="34" charset="0"/>
                <a:cs typeface="Calibri" panose="020F0502020204030204" pitchFamily="34" charset="0"/>
              </a:rPr>
              <a:t>Waist smaller than hips</a:t>
            </a:r>
            <a:endParaRPr kumimoji="0" lang="en-US" sz="2400" b="0" i="0" u="none" strike="noStrike" kern="1200" cap="none" spc="0" normalizeH="0" baseline="0" noProof="0" dirty="0">
              <a:ln>
                <a:noFill/>
              </a:ln>
              <a:solidFill>
                <a:srgbClr val="383636"/>
              </a:solidFill>
              <a:effectLst/>
              <a:uLnTx/>
              <a:uFillTx/>
              <a:latin typeface="Calibri" panose="020F0502020204030204" pitchFamily="34" charset="0"/>
              <a:ea typeface="Calibri" panose="020F0502020204030204" pitchFamily="34" charset="0"/>
              <a:cs typeface="Calibri" panose="020F0502020204030204" pitchFamily="34" charset="0"/>
            </a:endParaRPr>
          </a:p>
          <a:p>
            <a:pPr marL="342900" marR="0" lvl="0" indent="-342900" algn="l" defTabSz="914400" rtl="0" eaLnBrk="1" fontAlgn="auto" latinLnBrk="0" hangingPunct="1">
              <a:lnSpc>
                <a:spcPct val="100000"/>
              </a:lnSpc>
              <a:spcBef>
                <a:spcPts val="0"/>
              </a:spcBef>
              <a:spcAft>
                <a:spcPts val="0"/>
              </a:spcAft>
              <a:buClrTx/>
              <a:buSzTx/>
              <a:buFontTx/>
              <a:buChar char="-"/>
              <a:tabLst/>
              <a:defRPr/>
            </a:pPr>
            <a:r>
              <a:rPr kumimoji="0" lang="en-US" sz="2400" b="0" i="0" u="none" strike="noStrike" kern="1200" cap="none" spc="0" normalizeH="0" baseline="0" noProof="0" dirty="0">
                <a:ln>
                  <a:noFill/>
                </a:ln>
                <a:solidFill>
                  <a:srgbClr val="383636"/>
                </a:solidFill>
                <a:effectLst/>
                <a:uLnTx/>
                <a:uFillTx/>
                <a:latin typeface="Calibri" panose="020F0502020204030204" pitchFamily="34" charset="0"/>
                <a:ea typeface="Calibri" panose="020F0502020204030204" pitchFamily="34" charset="0"/>
                <a:cs typeface="Calibri" panose="020F0502020204030204" pitchFamily="34" charset="0"/>
              </a:rPr>
              <a:t>waist-to-height ratio</a:t>
            </a:r>
          </a:p>
          <a:p>
            <a:pPr marL="800100" lvl="1" indent="-342900">
              <a:buFontTx/>
              <a:buChar char="-"/>
              <a:defRPr/>
            </a:pPr>
            <a:r>
              <a:rPr lang="en-US" sz="2400" dirty="0">
                <a:solidFill>
                  <a:srgbClr val="383636"/>
                </a:solidFill>
                <a:latin typeface="Calibri" panose="020F0502020204030204" pitchFamily="34" charset="0"/>
                <a:ea typeface="Calibri" panose="020F0502020204030204" pitchFamily="34" charset="0"/>
                <a:cs typeface="Calibri" panose="020F0502020204030204" pitchFamily="34" charset="0"/>
              </a:rPr>
              <a:t>Waist &lt; half height</a:t>
            </a:r>
            <a:endParaRPr kumimoji="0" lang="en-US" sz="2400" b="0" i="0" u="none" strike="noStrike" kern="1200" cap="none" spc="0" normalizeH="0" baseline="0" noProof="0" dirty="0">
              <a:ln>
                <a:noFill/>
              </a:ln>
              <a:solidFill>
                <a:srgbClr val="383636"/>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383636"/>
                </a:solidFill>
                <a:effectLst/>
                <a:uLnTx/>
                <a:uFillTx/>
                <a:latin typeface="Calibri" panose="020F0502020204030204" pitchFamily="34" charset="0"/>
                <a:ea typeface="Calibri" panose="020F0502020204030204" pitchFamily="34" charset="0"/>
                <a:cs typeface="Calibri" panose="020F0502020204030204" pitchFamily="34" charset="0"/>
              </a:rPr>
              <a:t>- presence of associated health or well-being consequences: metabolic, physical, or psychological well-being</a:t>
            </a:r>
            <a:endPar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4" name="Picture 3">
            <a:extLst>
              <a:ext uri="{FF2B5EF4-FFF2-40B4-BE49-F238E27FC236}">
                <a16:creationId xmlns:a16="http://schemas.microsoft.com/office/drawing/2014/main" id="{AD6565F8-44AE-E08B-877B-40916771F6E0}"/>
              </a:ext>
            </a:extLst>
          </p:cNvPr>
          <p:cNvPicPr>
            <a:picLocks noChangeAspect="1"/>
          </p:cNvPicPr>
          <p:nvPr/>
        </p:nvPicPr>
        <p:blipFill>
          <a:blip r:embed="rId5"/>
          <a:stretch>
            <a:fillRect/>
          </a:stretch>
        </p:blipFill>
        <p:spPr>
          <a:xfrm>
            <a:off x="4224953" y="6235089"/>
            <a:ext cx="4191000" cy="543003"/>
          </a:xfrm>
          <a:prstGeom prst="rect">
            <a:avLst/>
          </a:prstGeom>
        </p:spPr>
      </p:pic>
      <p:pic>
        <p:nvPicPr>
          <p:cNvPr id="8" name="Picture 7">
            <a:extLst>
              <a:ext uri="{FF2B5EF4-FFF2-40B4-BE49-F238E27FC236}">
                <a16:creationId xmlns:a16="http://schemas.microsoft.com/office/drawing/2014/main" id="{9CD4BF05-E662-161A-8C22-433579A56112}"/>
              </a:ext>
            </a:extLst>
          </p:cNvPr>
          <p:cNvPicPr>
            <a:picLocks noChangeAspect="1"/>
          </p:cNvPicPr>
          <p:nvPr/>
        </p:nvPicPr>
        <p:blipFill>
          <a:blip r:embed="rId6"/>
          <a:stretch>
            <a:fillRect/>
          </a:stretch>
        </p:blipFill>
        <p:spPr>
          <a:xfrm>
            <a:off x="152400" y="3547490"/>
            <a:ext cx="6410344" cy="3159547"/>
          </a:xfrm>
          <a:prstGeom prst="rect">
            <a:avLst/>
          </a:prstGeom>
        </p:spPr>
      </p:pic>
    </p:spTree>
    <p:custDataLst>
      <p:tags r:id="rId1"/>
    </p:custDataLst>
    <p:extLst>
      <p:ext uri="{BB962C8B-B14F-4D97-AF65-F5344CB8AC3E}">
        <p14:creationId xmlns:p14="http://schemas.microsoft.com/office/powerpoint/2010/main" val="28024199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fltVal val="0"/>
                                          </p:val>
                                        </p:tav>
                                        <p:tav tm="100000">
                                          <p:val>
                                            <p:strVal val="#ppt_w"/>
                                          </p:val>
                                        </p:tav>
                                      </p:tavLst>
                                    </p:anim>
                                    <p:anim calcmode="lin" valueType="num">
                                      <p:cBhvr>
                                        <p:cTn id="8" dur="1000" fill="hold"/>
                                        <p:tgtEl>
                                          <p:spTgt spid="8"/>
                                        </p:tgtEl>
                                        <p:attrNameLst>
                                          <p:attrName>ppt_h</p:attrName>
                                        </p:attrNameLst>
                                      </p:cBhvr>
                                      <p:tavLst>
                                        <p:tav tm="0">
                                          <p:val>
                                            <p:fltVal val="0"/>
                                          </p:val>
                                        </p:tav>
                                        <p:tav tm="100000">
                                          <p:val>
                                            <p:strVal val="#ppt_h"/>
                                          </p:val>
                                        </p:tav>
                                      </p:tavLst>
                                    </p:anim>
                                    <p:anim calcmode="lin" valueType="num">
                                      <p:cBhvr>
                                        <p:cTn id="9" dur="1000" fill="hold"/>
                                        <p:tgtEl>
                                          <p:spTgt spid="8"/>
                                        </p:tgtEl>
                                        <p:attrNameLst>
                                          <p:attrName>style.rotation</p:attrName>
                                        </p:attrNameLst>
                                      </p:cBhvr>
                                      <p:tavLst>
                                        <p:tav tm="0">
                                          <p:val>
                                            <p:fltVal val="90"/>
                                          </p:val>
                                        </p:tav>
                                        <p:tav tm="100000">
                                          <p:val>
                                            <p:fltVal val="0"/>
                                          </p:val>
                                        </p:tav>
                                      </p:tavLst>
                                    </p:anim>
                                    <p:animEffect transition="in" filter="fade">
                                      <p:cBhvr>
                                        <p:cTn id="10"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watch&#10;&#10;Description automatically generated">
            <a:extLst>
              <a:ext uri="{FF2B5EF4-FFF2-40B4-BE49-F238E27FC236}">
                <a16:creationId xmlns:a16="http://schemas.microsoft.com/office/drawing/2014/main" id="{2EC3273A-E282-4F00-9240-ED7496E2C483}"/>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5181600" y="990600"/>
            <a:ext cx="4831299" cy="2971800"/>
          </a:xfrm>
          <a:prstGeom prst="rect">
            <a:avLst/>
          </a:prstGeom>
        </p:spPr>
      </p:pic>
      <p:sp>
        <p:nvSpPr>
          <p:cNvPr id="2" name="Title 1">
            <a:extLst>
              <a:ext uri="{FF2B5EF4-FFF2-40B4-BE49-F238E27FC236}">
                <a16:creationId xmlns:a16="http://schemas.microsoft.com/office/drawing/2014/main" id="{13C52A89-4E48-4B89-9FEB-32EA3E46E906}"/>
              </a:ext>
            </a:extLst>
          </p:cNvPr>
          <p:cNvSpPr>
            <a:spLocks noGrp="1"/>
          </p:cNvSpPr>
          <p:nvPr>
            <p:ph type="title"/>
          </p:nvPr>
        </p:nvSpPr>
        <p:spPr>
          <a:xfrm>
            <a:off x="421783" y="228600"/>
            <a:ext cx="8229600" cy="990600"/>
          </a:xfrm>
        </p:spPr>
        <p:txBody>
          <a:bodyPr/>
          <a:lstStyle/>
          <a:p>
            <a:r>
              <a:rPr lang="en-US" dirty="0"/>
              <a:t>Interested in Weight Loss?</a:t>
            </a:r>
          </a:p>
        </p:txBody>
      </p:sp>
      <p:sp>
        <p:nvSpPr>
          <p:cNvPr id="3" name="Content Placeholder 2">
            <a:extLst>
              <a:ext uri="{FF2B5EF4-FFF2-40B4-BE49-F238E27FC236}">
                <a16:creationId xmlns:a16="http://schemas.microsoft.com/office/drawing/2014/main" id="{EC614AB3-0A94-4A7F-8D9E-9FD2D6888037}"/>
              </a:ext>
            </a:extLst>
          </p:cNvPr>
          <p:cNvSpPr>
            <a:spLocks noGrp="1"/>
          </p:cNvSpPr>
          <p:nvPr>
            <p:ph sz="quarter" idx="1"/>
          </p:nvPr>
        </p:nvSpPr>
        <p:spPr>
          <a:xfrm>
            <a:off x="304801" y="1224775"/>
            <a:ext cx="6019800" cy="5475249"/>
          </a:xfrm>
        </p:spPr>
        <p:txBody>
          <a:bodyPr>
            <a:noAutofit/>
          </a:bodyPr>
          <a:lstStyle/>
          <a:p>
            <a:pPr>
              <a:lnSpc>
                <a:spcPct val="110000"/>
              </a:lnSpc>
            </a:pPr>
            <a:r>
              <a:rPr lang="en-US" sz="2400" dirty="0"/>
              <a:t>Ask Permission </a:t>
            </a:r>
          </a:p>
          <a:p>
            <a:pPr lvl="1">
              <a:lnSpc>
                <a:spcPct val="110000"/>
              </a:lnSpc>
            </a:pPr>
            <a:r>
              <a:rPr lang="en-US" sz="2400" dirty="0"/>
              <a:t>Assess readiness/willingness to engage in changes for weight loss</a:t>
            </a:r>
          </a:p>
          <a:p>
            <a:pPr>
              <a:lnSpc>
                <a:spcPct val="110000"/>
              </a:lnSpc>
            </a:pPr>
            <a:r>
              <a:rPr lang="en-US" sz="2400" dirty="0"/>
              <a:t>Use non-judgmental language</a:t>
            </a:r>
          </a:p>
          <a:p>
            <a:pPr>
              <a:lnSpc>
                <a:spcPct val="110000"/>
              </a:lnSpc>
            </a:pPr>
            <a:r>
              <a:rPr lang="en-US" sz="2400" dirty="0"/>
              <a:t>Action-Based Goals </a:t>
            </a:r>
          </a:p>
          <a:p>
            <a:pPr lvl="1">
              <a:lnSpc>
                <a:spcPct val="110000"/>
              </a:lnSpc>
            </a:pPr>
            <a:r>
              <a:rPr lang="en-US" sz="2400" dirty="0"/>
              <a:t>Use shared-decision making for weight-loss goals &amp; intervention strategies</a:t>
            </a:r>
          </a:p>
          <a:p>
            <a:pPr lvl="1">
              <a:lnSpc>
                <a:spcPct val="110000"/>
              </a:lnSpc>
            </a:pPr>
            <a:r>
              <a:rPr lang="en-US" sz="2400" dirty="0"/>
              <a:t>Strategies may include dietary changes, physical activity, behavioral therapy, pharmacologic therapy, medical devices, &amp; metabolic surgery</a:t>
            </a:r>
          </a:p>
        </p:txBody>
      </p:sp>
      <p:pic>
        <p:nvPicPr>
          <p:cNvPr id="12" name="Picture 11">
            <a:extLst>
              <a:ext uri="{FF2B5EF4-FFF2-40B4-BE49-F238E27FC236}">
                <a16:creationId xmlns:a16="http://schemas.microsoft.com/office/drawing/2014/main" id="{1E24E06C-6BB1-02E6-5C5A-AEDAE5A9A945}"/>
              </a:ext>
            </a:extLst>
          </p:cNvPr>
          <p:cNvPicPr>
            <a:picLocks noChangeAspect="1"/>
          </p:cNvPicPr>
          <p:nvPr/>
        </p:nvPicPr>
        <p:blipFill>
          <a:blip r:embed="rId5"/>
          <a:stretch>
            <a:fillRect/>
          </a:stretch>
        </p:blipFill>
        <p:spPr>
          <a:xfrm>
            <a:off x="4673320" y="6225133"/>
            <a:ext cx="4191000" cy="543003"/>
          </a:xfrm>
          <a:prstGeom prst="rect">
            <a:avLst/>
          </a:prstGeom>
        </p:spPr>
      </p:pic>
    </p:spTree>
    <p:extLst>
      <p:ext uri="{BB962C8B-B14F-4D97-AF65-F5344CB8AC3E}">
        <p14:creationId xmlns:p14="http://schemas.microsoft.com/office/powerpoint/2010/main" val="17860291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5107" name="Rectangle 2"/>
          <p:cNvSpPr>
            <a:spLocks noGrp="1" noChangeArrowheads="1"/>
          </p:cNvSpPr>
          <p:nvPr>
            <p:ph type="title"/>
          </p:nvPr>
        </p:nvSpPr>
        <p:spPr>
          <a:xfrm>
            <a:off x="457200" y="152400"/>
            <a:ext cx="8229600" cy="1143000"/>
          </a:xfrm>
        </p:spPr>
        <p:txBody>
          <a:bodyPr lIns="91440" tIns="45720" rIns="91440" bIns="45720" anchor="b">
            <a:noAutofit/>
          </a:bodyPr>
          <a:lstStyle/>
          <a:p>
            <a:r>
              <a:rPr lang="en-US" sz="3200" dirty="0"/>
              <a:t>Limit Highly Processed Carbs and Added Sugars </a:t>
            </a:r>
            <a:br>
              <a:rPr lang="en-US" sz="3200" dirty="0"/>
            </a:br>
            <a:r>
              <a:rPr lang="en-US" sz="3200" dirty="0"/>
              <a:t>Eat more HIGH Fiber foods:</a:t>
            </a:r>
          </a:p>
        </p:txBody>
      </p:sp>
      <p:sp>
        <p:nvSpPr>
          <p:cNvPr id="1854468" name="Rectangle 3"/>
          <p:cNvSpPr>
            <a:spLocks noGrp="1" noChangeArrowheads="1"/>
          </p:cNvSpPr>
          <p:nvPr>
            <p:ph sz="quarter" idx="1"/>
          </p:nvPr>
        </p:nvSpPr>
        <p:spPr>
          <a:xfrm>
            <a:off x="457200" y="1447800"/>
            <a:ext cx="8229600" cy="4937760"/>
          </a:xfrm>
        </p:spPr>
        <p:txBody>
          <a:bodyPr>
            <a:normAutofit lnSpcReduction="10000"/>
          </a:bodyPr>
          <a:lstStyle/>
          <a:p>
            <a:pPr eaLnBrk="1" hangingPunct="1">
              <a:lnSpc>
                <a:spcPct val="90000"/>
              </a:lnSpc>
              <a:spcBef>
                <a:spcPct val="50000"/>
              </a:spcBef>
              <a:buFontTx/>
              <a:buChar char="o"/>
              <a:defRPr/>
            </a:pPr>
            <a:r>
              <a:rPr lang="en-US" sz="2800" dirty="0"/>
              <a:t>Choose High fiber carbs loaded with vitamins, minerals and phytonutrients </a:t>
            </a:r>
          </a:p>
          <a:p>
            <a:pPr eaLnBrk="1" hangingPunct="1">
              <a:lnSpc>
                <a:spcPct val="90000"/>
              </a:lnSpc>
              <a:spcBef>
                <a:spcPct val="50000"/>
              </a:spcBef>
              <a:buFontTx/>
              <a:buChar char="o"/>
              <a:defRPr/>
            </a:pPr>
            <a:r>
              <a:rPr lang="en-US" sz="2800" dirty="0"/>
              <a:t>“Power Carbs” include:</a:t>
            </a:r>
          </a:p>
          <a:p>
            <a:pPr lvl="1">
              <a:lnSpc>
                <a:spcPct val="90000"/>
              </a:lnSpc>
              <a:spcBef>
                <a:spcPct val="50000"/>
              </a:spcBef>
              <a:buFontTx/>
              <a:buChar char="o"/>
              <a:defRPr/>
            </a:pPr>
            <a:r>
              <a:rPr lang="en-US" sz="2800" dirty="0"/>
              <a:t>Beans/Lentils</a:t>
            </a:r>
          </a:p>
          <a:p>
            <a:pPr lvl="1">
              <a:lnSpc>
                <a:spcPct val="90000"/>
              </a:lnSpc>
              <a:spcBef>
                <a:spcPct val="50000"/>
              </a:spcBef>
              <a:buFontTx/>
              <a:buChar char="o"/>
              <a:defRPr/>
            </a:pPr>
            <a:r>
              <a:rPr lang="en-US" sz="2800" dirty="0"/>
              <a:t>Veggies</a:t>
            </a:r>
          </a:p>
          <a:p>
            <a:pPr lvl="1">
              <a:lnSpc>
                <a:spcPct val="90000"/>
              </a:lnSpc>
              <a:spcBef>
                <a:spcPct val="50000"/>
              </a:spcBef>
              <a:buFontTx/>
              <a:buChar char="o"/>
              <a:defRPr/>
            </a:pPr>
            <a:r>
              <a:rPr lang="en-US" sz="2800" dirty="0"/>
              <a:t>Whole Fruits</a:t>
            </a:r>
          </a:p>
          <a:p>
            <a:pPr lvl="1">
              <a:lnSpc>
                <a:spcPct val="90000"/>
              </a:lnSpc>
              <a:spcBef>
                <a:spcPct val="50000"/>
              </a:spcBef>
              <a:buFontTx/>
              <a:buChar char="o"/>
              <a:defRPr/>
            </a:pPr>
            <a:r>
              <a:rPr lang="en-US" sz="2800" dirty="0"/>
              <a:t>Low-fat, low sugar milk/yogurt</a:t>
            </a:r>
          </a:p>
          <a:p>
            <a:pPr lvl="1">
              <a:lnSpc>
                <a:spcPct val="90000"/>
              </a:lnSpc>
              <a:spcBef>
                <a:spcPct val="50000"/>
              </a:spcBef>
              <a:buFontTx/>
              <a:buChar char="o"/>
              <a:defRPr/>
            </a:pPr>
            <a:r>
              <a:rPr lang="en-US" sz="2800" dirty="0"/>
              <a:t>Whole Grain foods</a:t>
            </a:r>
          </a:p>
          <a:p>
            <a:pPr lvl="2">
              <a:lnSpc>
                <a:spcPct val="90000"/>
              </a:lnSpc>
              <a:spcBef>
                <a:spcPct val="50000"/>
              </a:spcBef>
              <a:buFontTx/>
              <a:buChar char="o"/>
              <a:defRPr/>
            </a:pPr>
            <a:r>
              <a:rPr lang="en-US" sz="2400" dirty="0"/>
              <a:t>as culturally appropriate</a:t>
            </a:r>
          </a:p>
        </p:txBody>
      </p:sp>
      <p:pic>
        <p:nvPicPr>
          <p:cNvPr id="4098" name="Picture 2" descr="How Do Processed Foods Fit Into Healthy Dietary Patterns?">
            <a:extLst>
              <a:ext uri="{FF2B5EF4-FFF2-40B4-BE49-F238E27FC236}">
                <a16:creationId xmlns:a16="http://schemas.microsoft.com/office/drawing/2014/main" id="{F90018D9-B304-9D10-0F47-ECF1B1CAAB57}"/>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419600" y="2142861"/>
            <a:ext cx="4565073" cy="2267478"/>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6776951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Hormel Chili No Beans, 19 Ounce -- 12 per case">
            <a:extLst>
              <a:ext uri="{FF2B5EF4-FFF2-40B4-BE49-F238E27FC236}">
                <a16:creationId xmlns:a16="http://schemas.microsoft.com/office/drawing/2014/main" id="{5BF38AAF-1270-A938-2E15-20F88769956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8571" t="760" r="28571" b="-1"/>
          <a:stretch/>
        </p:blipFill>
        <p:spPr bwMode="auto">
          <a:xfrm>
            <a:off x="6400800" y="1506675"/>
            <a:ext cx="2286000" cy="5198925"/>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349D968A-F4BA-463F-8DF8-5075307D8A11}"/>
              </a:ext>
            </a:extLst>
          </p:cNvPr>
          <p:cNvSpPr>
            <a:spLocks noGrp="1"/>
          </p:cNvSpPr>
          <p:nvPr>
            <p:ph type="title"/>
          </p:nvPr>
        </p:nvSpPr>
        <p:spPr/>
        <p:txBody>
          <a:bodyPr/>
          <a:lstStyle/>
          <a:p>
            <a:r>
              <a:rPr lang="en-US" dirty="0"/>
              <a:t>Fiber – the New “F” Word</a:t>
            </a:r>
          </a:p>
        </p:txBody>
      </p:sp>
      <p:sp>
        <p:nvSpPr>
          <p:cNvPr id="3" name="Content Placeholder 2">
            <a:extLst>
              <a:ext uri="{FF2B5EF4-FFF2-40B4-BE49-F238E27FC236}">
                <a16:creationId xmlns:a16="http://schemas.microsoft.com/office/drawing/2014/main" id="{B3D77320-8A40-42CB-878C-84D68DAE77AE}"/>
              </a:ext>
            </a:extLst>
          </p:cNvPr>
          <p:cNvSpPr>
            <a:spLocks noGrp="1"/>
          </p:cNvSpPr>
          <p:nvPr>
            <p:ph sz="quarter" idx="1"/>
          </p:nvPr>
        </p:nvSpPr>
        <p:spPr>
          <a:xfrm>
            <a:off x="457200" y="1219200"/>
            <a:ext cx="5562600" cy="5638800"/>
          </a:xfrm>
        </p:spPr>
        <p:txBody>
          <a:bodyPr>
            <a:noAutofit/>
          </a:bodyPr>
          <a:lstStyle/>
          <a:p>
            <a:pPr>
              <a:lnSpc>
                <a:spcPct val="110000"/>
              </a:lnSpc>
            </a:pPr>
            <a:r>
              <a:rPr lang="en-US" sz="3200" dirty="0"/>
              <a:t>Goal: minimum</a:t>
            </a:r>
          </a:p>
          <a:p>
            <a:pPr lvl="1">
              <a:lnSpc>
                <a:spcPct val="110000"/>
              </a:lnSpc>
            </a:pPr>
            <a:r>
              <a:rPr lang="en-US" sz="2400" dirty="0"/>
              <a:t>14 </a:t>
            </a:r>
            <a:r>
              <a:rPr lang="en-US" sz="2400" dirty="0" err="1"/>
              <a:t>gms</a:t>
            </a:r>
            <a:r>
              <a:rPr lang="en-US" sz="2400" dirty="0"/>
              <a:t> / 1000 calories, ~ 30 </a:t>
            </a:r>
            <a:r>
              <a:rPr lang="en-US" sz="2400" dirty="0" err="1"/>
              <a:t>gms</a:t>
            </a:r>
            <a:r>
              <a:rPr lang="en-US" sz="2400" dirty="0"/>
              <a:t> a day</a:t>
            </a:r>
          </a:p>
          <a:p>
            <a:pPr>
              <a:lnSpc>
                <a:spcPct val="110000"/>
              </a:lnSpc>
            </a:pPr>
            <a:r>
              <a:rPr lang="en-US" sz="3200" dirty="0"/>
              <a:t>How?</a:t>
            </a:r>
          </a:p>
          <a:p>
            <a:pPr lvl="1">
              <a:lnSpc>
                <a:spcPct val="110000"/>
              </a:lnSpc>
            </a:pPr>
            <a:r>
              <a:rPr lang="en-US" sz="2400" dirty="0"/>
              <a:t>Avoid highly processed foods</a:t>
            </a:r>
          </a:p>
          <a:p>
            <a:pPr lvl="1">
              <a:lnSpc>
                <a:spcPct val="110000"/>
              </a:lnSpc>
            </a:pPr>
            <a:r>
              <a:rPr lang="en-US" sz="2400" dirty="0"/>
              <a:t>Choose &gt; 3 gm fiber per serving</a:t>
            </a:r>
          </a:p>
          <a:p>
            <a:pPr lvl="1">
              <a:lnSpc>
                <a:spcPct val="110000"/>
              </a:lnSpc>
            </a:pPr>
            <a:r>
              <a:rPr lang="en-US" sz="2400" dirty="0"/>
              <a:t>Foods: Whole intact grains, legumes, fruits, veggies, nuts/seeds, avocados</a:t>
            </a:r>
          </a:p>
          <a:p>
            <a:pPr>
              <a:lnSpc>
                <a:spcPct val="110000"/>
              </a:lnSpc>
            </a:pPr>
            <a:r>
              <a:rPr lang="en-US" sz="3200" dirty="0"/>
              <a:t>Why?</a:t>
            </a:r>
          </a:p>
          <a:p>
            <a:pPr lvl="1">
              <a:lnSpc>
                <a:spcPct val="110000"/>
              </a:lnSpc>
            </a:pPr>
            <a:r>
              <a:rPr lang="en-US" sz="2400" dirty="0"/>
              <a:t>Lower all cause mortality and reduced risk of type 2 diabetes</a:t>
            </a:r>
          </a:p>
          <a:p>
            <a:pPr lvl="1">
              <a:lnSpc>
                <a:spcPct val="110000"/>
              </a:lnSpc>
            </a:pPr>
            <a:r>
              <a:rPr lang="en-US" sz="2400" dirty="0"/>
              <a:t>Increased microbiome diversity</a:t>
            </a:r>
          </a:p>
        </p:txBody>
      </p:sp>
      <p:cxnSp>
        <p:nvCxnSpPr>
          <p:cNvPr id="6" name="Straight Arrow Connector 5">
            <a:extLst>
              <a:ext uri="{FF2B5EF4-FFF2-40B4-BE49-F238E27FC236}">
                <a16:creationId xmlns:a16="http://schemas.microsoft.com/office/drawing/2014/main" id="{75003229-6B22-FF33-6027-415184E3522C}"/>
              </a:ext>
            </a:extLst>
          </p:cNvPr>
          <p:cNvCxnSpPr>
            <a:cxnSpLocks/>
          </p:cNvCxnSpPr>
          <p:nvPr/>
        </p:nvCxnSpPr>
        <p:spPr>
          <a:xfrm>
            <a:off x="5715000" y="4953000"/>
            <a:ext cx="685800" cy="0"/>
          </a:xfrm>
          <a:prstGeom prst="straightConnector1">
            <a:avLst/>
          </a:prstGeom>
          <a:ln w="762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261540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838200"/>
          </a:xfrm>
        </p:spPr>
        <p:txBody>
          <a:bodyPr/>
          <a:lstStyle/>
          <a:p>
            <a:r>
              <a:rPr lang="en-US" dirty="0"/>
              <a:t>Plate example</a:t>
            </a:r>
          </a:p>
        </p:txBody>
      </p:sp>
      <p:sp>
        <p:nvSpPr>
          <p:cNvPr id="3" name="Content Placeholder 2"/>
          <p:cNvSpPr>
            <a:spLocks noGrp="1"/>
          </p:cNvSpPr>
          <p:nvPr>
            <p:ph sz="quarter" idx="1"/>
          </p:nvPr>
        </p:nvSpPr>
        <p:spPr/>
        <p:txBody>
          <a:bodyPr/>
          <a:lstStyle/>
          <a:p>
            <a:endParaRPr lang="en-US"/>
          </a:p>
        </p:txBody>
      </p:sp>
      <p:pic>
        <p:nvPicPr>
          <p:cNvPr id="73730" name="Picture 2" descr="http://2.bp.blogspot.com/_J0EEixf3ntI/TVDDYxzw4GI/AAAAAAAAAVc/Bp8Xq9FGRAg/s1600/obesity-wallPoster-spa-9_Page_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990600"/>
            <a:ext cx="8248650" cy="5334001"/>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EC2BB3D8-824E-4144-86BB-D1DD4803F983}"/>
              </a:ext>
            </a:extLst>
          </p:cNvPr>
          <p:cNvPicPr>
            <a:picLocks noChangeAspect="1"/>
          </p:cNvPicPr>
          <p:nvPr/>
        </p:nvPicPr>
        <p:blipFill>
          <a:blip r:embed="rId5"/>
          <a:stretch>
            <a:fillRect/>
          </a:stretch>
        </p:blipFill>
        <p:spPr>
          <a:xfrm>
            <a:off x="160283" y="120556"/>
            <a:ext cx="8545567" cy="6758054"/>
          </a:xfrm>
          <a:prstGeom prst="rect">
            <a:avLst/>
          </a:prstGeom>
        </p:spPr>
      </p:pic>
      <p:pic>
        <p:nvPicPr>
          <p:cNvPr id="6" name="Picture 5">
            <a:extLst>
              <a:ext uri="{FF2B5EF4-FFF2-40B4-BE49-F238E27FC236}">
                <a16:creationId xmlns:a16="http://schemas.microsoft.com/office/drawing/2014/main" id="{8D74142C-5E57-4862-99F5-B55C44F279B4}"/>
              </a:ext>
            </a:extLst>
          </p:cNvPr>
          <p:cNvPicPr>
            <a:picLocks noChangeAspect="1"/>
          </p:cNvPicPr>
          <p:nvPr/>
        </p:nvPicPr>
        <p:blipFill>
          <a:blip r:embed="rId6"/>
          <a:stretch>
            <a:fillRect/>
          </a:stretch>
        </p:blipFill>
        <p:spPr>
          <a:xfrm>
            <a:off x="187828" y="990600"/>
            <a:ext cx="8977887" cy="5649389"/>
          </a:xfrm>
          <a:prstGeom prst="rect">
            <a:avLst/>
          </a:prstGeom>
        </p:spPr>
      </p:pic>
      <p:pic>
        <p:nvPicPr>
          <p:cNvPr id="8" name="Picture 7">
            <a:extLst>
              <a:ext uri="{FF2B5EF4-FFF2-40B4-BE49-F238E27FC236}">
                <a16:creationId xmlns:a16="http://schemas.microsoft.com/office/drawing/2014/main" id="{43C9C2B7-BBA7-4437-BFCA-2F812CEBC0CB}"/>
              </a:ext>
            </a:extLst>
          </p:cNvPr>
          <p:cNvPicPr>
            <a:picLocks noChangeAspect="1"/>
          </p:cNvPicPr>
          <p:nvPr/>
        </p:nvPicPr>
        <p:blipFill>
          <a:blip r:embed="rId7"/>
          <a:stretch>
            <a:fillRect/>
          </a:stretch>
        </p:blipFill>
        <p:spPr>
          <a:xfrm>
            <a:off x="163083" y="986492"/>
            <a:ext cx="8793089" cy="5778315"/>
          </a:xfrm>
          <a:prstGeom prst="rect">
            <a:avLst/>
          </a:prstGeom>
        </p:spPr>
      </p:pic>
      <p:pic>
        <p:nvPicPr>
          <p:cNvPr id="10" name="Picture 9">
            <a:extLst>
              <a:ext uri="{FF2B5EF4-FFF2-40B4-BE49-F238E27FC236}">
                <a16:creationId xmlns:a16="http://schemas.microsoft.com/office/drawing/2014/main" id="{1A58CFF4-0664-4A0F-95C6-75B4BC0D6568}"/>
              </a:ext>
            </a:extLst>
          </p:cNvPr>
          <p:cNvPicPr>
            <a:picLocks noChangeAspect="1"/>
          </p:cNvPicPr>
          <p:nvPr/>
        </p:nvPicPr>
        <p:blipFill>
          <a:blip r:embed="rId8"/>
          <a:stretch>
            <a:fillRect/>
          </a:stretch>
        </p:blipFill>
        <p:spPr>
          <a:xfrm>
            <a:off x="187828" y="1022444"/>
            <a:ext cx="8603751" cy="5658917"/>
          </a:xfrm>
          <a:prstGeom prst="rect">
            <a:avLst/>
          </a:prstGeom>
        </p:spPr>
      </p:pic>
    </p:spTree>
    <p:custDataLst>
      <p:tags r:id="rId1"/>
    </p:custDataLst>
    <p:extLst>
      <p:ext uri="{BB962C8B-B14F-4D97-AF65-F5344CB8AC3E}">
        <p14:creationId xmlns:p14="http://schemas.microsoft.com/office/powerpoint/2010/main" val="25327833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31"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p:cTn id="14" dur="1000" fill="hold"/>
                                        <p:tgtEl>
                                          <p:spTgt spid="6"/>
                                        </p:tgtEl>
                                        <p:attrNameLst>
                                          <p:attrName>ppt_w</p:attrName>
                                        </p:attrNameLst>
                                      </p:cBhvr>
                                      <p:tavLst>
                                        <p:tav tm="0">
                                          <p:val>
                                            <p:fltVal val="0"/>
                                          </p:val>
                                        </p:tav>
                                        <p:tav tm="100000">
                                          <p:val>
                                            <p:strVal val="#ppt_w"/>
                                          </p:val>
                                        </p:tav>
                                      </p:tavLst>
                                    </p:anim>
                                    <p:anim calcmode="lin" valueType="num">
                                      <p:cBhvr>
                                        <p:cTn id="15" dur="1000" fill="hold"/>
                                        <p:tgtEl>
                                          <p:spTgt spid="6"/>
                                        </p:tgtEl>
                                        <p:attrNameLst>
                                          <p:attrName>ppt_h</p:attrName>
                                        </p:attrNameLst>
                                      </p:cBhvr>
                                      <p:tavLst>
                                        <p:tav tm="0">
                                          <p:val>
                                            <p:fltVal val="0"/>
                                          </p:val>
                                        </p:tav>
                                        <p:tav tm="100000">
                                          <p:val>
                                            <p:strVal val="#ppt_h"/>
                                          </p:val>
                                        </p:tav>
                                      </p:tavLst>
                                    </p:anim>
                                    <p:anim calcmode="lin" valueType="num">
                                      <p:cBhvr>
                                        <p:cTn id="16" dur="1000" fill="hold"/>
                                        <p:tgtEl>
                                          <p:spTgt spid="6"/>
                                        </p:tgtEl>
                                        <p:attrNameLst>
                                          <p:attrName>style.rotation</p:attrName>
                                        </p:attrNameLst>
                                      </p:cBhvr>
                                      <p:tavLst>
                                        <p:tav tm="0">
                                          <p:val>
                                            <p:fltVal val="90"/>
                                          </p:val>
                                        </p:tav>
                                        <p:tav tm="100000">
                                          <p:val>
                                            <p:fltVal val="0"/>
                                          </p:val>
                                        </p:tav>
                                      </p:tavLst>
                                    </p:anim>
                                    <p:animEffect transition="in" filter="fade">
                                      <p:cBhvr>
                                        <p:cTn id="17" dur="10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1000"/>
                                        <p:tgtEl>
                                          <p:spTgt spid="8"/>
                                        </p:tgtEl>
                                      </p:cBhvr>
                                    </p:animEffect>
                                    <p:anim calcmode="lin" valueType="num">
                                      <p:cBhvr>
                                        <p:cTn id="23" dur="1000" fill="hold"/>
                                        <p:tgtEl>
                                          <p:spTgt spid="8"/>
                                        </p:tgtEl>
                                        <p:attrNameLst>
                                          <p:attrName>ppt_x</p:attrName>
                                        </p:attrNameLst>
                                      </p:cBhvr>
                                      <p:tavLst>
                                        <p:tav tm="0">
                                          <p:val>
                                            <p:strVal val="#ppt_x"/>
                                          </p:val>
                                        </p:tav>
                                        <p:tav tm="100000">
                                          <p:val>
                                            <p:strVal val="#ppt_x"/>
                                          </p:val>
                                        </p:tav>
                                      </p:tavLst>
                                    </p:anim>
                                    <p:anim calcmode="lin" valueType="num">
                                      <p:cBhvr>
                                        <p:cTn id="2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wipe(down)">
                                      <p:cBhvr>
                                        <p:cTn id="2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A0B585-0785-2BE0-0685-5AA6102F0959}"/>
              </a:ext>
            </a:extLst>
          </p:cNvPr>
          <p:cNvSpPr>
            <a:spLocks noGrp="1"/>
          </p:cNvSpPr>
          <p:nvPr>
            <p:ph type="title"/>
          </p:nvPr>
        </p:nvSpPr>
        <p:spPr/>
        <p:txBody>
          <a:bodyPr>
            <a:normAutofit/>
          </a:bodyPr>
          <a:lstStyle/>
          <a:p>
            <a:r>
              <a:rPr lang="en-US" sz="4800" dirty="0"/>
              <a:t>Poll Question 14 </a:t>
            </a:r>
          </a:p>
        </p:txBody>
      </p:sp>
      <p:sp>
        <p:nvSpPr>
          <p:cNvPr id="3" name="Content Placeholder 2">
            <a:extLst>
              <a:ext uri="{FF2B5EF4-FFF2-40B4-BE49-F238E27FC236}">
                <a16:creationId xmlns:a16="http://schemas.microsoft.com/office/drawing/2014/main" id="{943FA3D5-4B5A-1406-5185-B480E48BEE11}"/>
              </a:ext>
            </a:extLst>
          </p:cNvPr>
          <p:cNvSpPr>
            <a:spLocks noGrp="1"/>
          </p:cNvSpPr>
          <p:nvPr>
            <p:ph sz="quarter" idx="1"/>
          </p:nvPr>
        </p:nvSpPr>
        <p:spPr/>
        <p:txBody>
          <a:bodyPr>
            <a:normAutofit fontScale="92500" lnSpcReduction="20000"/>
          </a:bodyPr>
          <a:lstStyle/>
          <a:p>
            <a:pPr marL="0" marR="0" indent="0">
              <a:lnSpc>
                <a:spcPct val="120000"/>
              </a:lnSpc>
              <a:spcBef>
                <a:spcPts val="0"/>
              </a:spcBef>
              <a:spcAft>
                <a:spcPts val="0"/>
              </a:spcAft>
              <a:buNone/>
            </a:pPr>
            <a:r>
              <a:rPr lang="en-US" sz="2800" dirty="0">
                <a:effectLst/>
                <a:latin typeface="Calibri" panose="020F0502020204030204" pitchFamily="34" charset="0"/>
                <a:ea typeface="Calibri" panose="020F0502020204030204" pitchFamily="34" charset="0"/>
              </a:rPr>
              <a:t>AR is 36 years old with type 2 diabetes and a BMI of 41kg/m</a:t>
            </a:r>
            <a:r>
              <a:rPr lang="en-US" sz="2800" baseline="30000" dirty="0">
                <a:effectLst/>
                <a:latin typeface="Calibri" panose="020F0502020204030204" pitchFamily="34" charset="0"/>
                <a:ea typeface="Calibri" panose="020F0502020204030204" pitchFamily="34" charset="0"/>
              </a:rPr>
              <a:t>2</a:t>
            </a:r>
            <a:r>
              <a:rPr lang="en-US" sz="2800" dirty="0">
                <a:effectLst/>
                <a:latin typeface="Calibri" panose="020F0502020204030204" pitchFamily="34" charset="0"/>
                <a:ea typeface="Calibri" panose="020F0502020204030204" pitchFamily="34" charset="0"/>
              </a:rPr>
              <a:t>.  Current diabetes medications include: metformin, sitagliptin (Januvia) and empagliflozin (Jardiance) at maximum doses.  AR is prescribed tirzepatide (Mounjaro).</a:t>
            </a:r>
            <a:r>
              <a:rPr lang="en-US" sz="2800" dirty="0">
                <a:ea typeface="Calibri" panose="020F0502020204030204" pitchFamily="34" charset="0"/>
              </a:rPr>
              <a:t> </a:t>
            </a:r>
            <a:r>
              <a:rPr lang="en-US" sz="2800" dirty="0">
                <a:effectLst/>
                <a:latin typeface="Calibri" panose="020F0502020204030204" pitchFamily="34" charset="0"/>
                <a:ea typeface="Calibri" panose="020F0502020204030204" pitchFamily="34" charset="0"/>
              </a:rPr>
              <a:t>Based on this information, what action do you recommend to the provider?</a:t>
            </a:r>
          </a:p>
          <a:p>
            <a:pPr marL="0" marR="0">
              <a:lnSpc>
                <a:spcPct val="120000"/>
              </a:lnSpc>
              <a:spcBef>
                <a:spcPts val="0"/>
              </a:spcBef>
              <a:spcAft>
                <a:spcPts val="0"/>
              </a:spcAft>
            </a:pPr>
            <a:endParaRPr lang="en-US" sz="2800" dirty="0">
              <a:effectLst/>
              <a:latin typeface="Calibri" panose="020F0502020204030204" pitchFamily="34" charset="0"/>
              <a:ea typeface="Calibri" panose="020F0502020204030204" pitchFamily="34" charset="0"/>
            </a:endParaRPr>
          </a:p>
          <a:p>
            <a:pPr marL="342900" marR="0" lvl="0" indent="-342900">
              <a:lnSpc>
                <a:spcPct val="120000"/>
              </a:lnSpc>
              <a:spcBef>
                <a:spcPts val="0"/>
              </a:spcBef>
              <a:spcAft>
                <a:spcPts val="0"/>
              </a:spcAft>
              <a:buFont typeface="+mj-lt"/>
              <a:buAutoNum type="alphaUcPeriod"/>
            </a:pPr>
            <a:r>
              <a:rPr lang="en-US" sz="2800" dirty="0">
                <a:ea typeface="Times New Roman" panose="02020603050405020304" pitchFamily="18" charset="0"/>
              </a:rPr>
              <a:t>V</a:t>
            </a:r>
            <a:r>
              <a:rPr lang="en-US" sz="2800" dirty="0">
                <a:effectLst/>
                <a:latin typeface="Calibri" panose="020F0502020204030204" pitchFamily="34" charset="0"/>
                <a:ea typeface="Times New Roman" panose="02020603050405020304" pitchFamily="18" charset="0"/>
              </a:rPr>
              <a:t>erify kidney function first.</a:t>
            </a:r>
            <a:endParaRPr lang="en-US" sz="2800" dirty="0">
              <a:effectLst/>
              <a:latin typeface="Calibri" panose="020F0502020204030204" pitchFamily="34" charset="0"/>
              <a:ea typeface="Calibri" panose="020F0502020204030204" pitchFamily="34" charset="0"/>
            </a:endParaRPr>
          </a:p>
          <a:p>
            <a:pPr marL="342900" marR="0" lvl="0" indent="-342900">
              <a:lnSpc>
                <a:spcPct val="120000"/>
              </a:lnSpc>
              <a:spcBef>
                <a:spcPts val="0"/>
              </a:spcBef>
              <a:spcAft>
                <a:spcPts val="0"/>
              </a:spcAft>
              <a:buFont typeface="+mj-lt"/>
              <a:buAutoNum type="alphaUcPeriod"/>
            </a:pPr>
            <a:r>
              <a:rPr lang="en-US" sz="2800" dirty="0">
                <a:effectLst/>
                <a:latin typeface="Calibri" panose="020F0502020204030204" pitchFamily="34" charset="0"/>
                <a:ea typeface="Times New Roman" panose="02020603050405020304" pitchFamily="18" charset="0"/>
              </a:rPr>
              <a:t>Stop the sitagliptin when initiating tirzepatide.</a:t>
            </a:r>
            <a:endParaRPr lang="en-US" sz="2800" dirty="0">
              <a:effectLst/>
              <a:latin typeface="Calibri" panose="020F0502020204030204" pitchFamily="34" charset="0"/>
              <a:ea typeface="Calibri" panose="020F0502020204030204" pitchFamily="34" charset="0"/>
            </a:endParaRPr>
          </a:p>
          <a:p>
            <a:pPr marL="342900" marR="0" lvl="0" indent="-342900">
              <a:lnSpc>
                <a:spcPct val="120000"/>
              </a:lnSpc>
              <a:spcBef>
                <a:spcPts val="0"/>
              </a:spcBef>
              <a:spcAft>
                <a:spcPts val="0"/>
              </a:spcAft>
              <a:buFont typeface="+mj-lt"/>
              <a:buAutoNum type="alphaUcPeriod"/>
            </a:pPr>
            <a:r>
              <a:rPr lang="en-US" sz="2800" dirty="0">
                <a:effectLst/>
                <a:latin typeface="Calibri" panose="020F0502020204030204" pitchFamily="34" charset="0"/>
                <a:ea typeface="Times New Roman" panose="02020603050405020304" pitchFamily="18" charset="0"/>
              </a:rPr>
              <a:t>Decrease the dose of metformin to prevent hypoglycemia.</a:t>
            </a:r>
            <a:endParaRPr lang="en-US" sz="2800" dirty="0">
              <a:effectLst/>
              <a:latin typeface="Calibri" panose="020F0502020204030204" pitchFamily="34" charset="0"/>
              <a:ea typeface="Calibri" panose="020F0502020204030204" pitchFamily="34" charset="0"/>
            </a:endParaRPr>
          </a:p>
          <a:p>
            <a:pPr marL="342900" marR="0" lvl="0" indent="-342900">
              <a:lnSpc>
                <a:spcPct val="120000"/>
              </a:lnSpc>
              <a:spcBef>
                <a:spcPts val="0"/>
              </a:spcBef>
              <a:spcAft>
                <a:spcPts val="0"/>
              </a:spcAft>
              <a:buFont typeface="+mj-lt"/>
              <a:buAutoNum type="alphaUcPeriod"/>
            </a:pPr>
            <a:r>
              <a:rPr lang="en-US" sz="2800" dirty="0">
                <a:effectLst/>
                <a:latin typeface="Calibri" panose="020F0502020204030204" pitchFamily="34" charset="0"/>
                <a:ea typeface="Times New Roman" panose="02020603050405020304" pitchFamily="18" charset="0"/>
              </a:rPr>
              <a:t>Evaluate thyroid function before starting tirzepatide.</a:t>
            </a:r>
            <a:endParaRPr lang="en-US" sz="2800" dirty="0">
              <a:effectLst/>
              <a:latin typeface="Calibri" panose="020F0502020204030204" pitchFamily="34" charset="0"/>
              <a:ea typeface="Calibri" panose="020F0502020204030204" pitchFamily="34" charset="0"/>
            </a:endParaRPr>
          </a:p>
          <a:p>
            <a:endParaRPr lang="en-US" dirty="0"/>
          </a:p>
        </p:txBody>
      </p:sp>
      <p:pic>
        <p:nvPicPr>
          <p:cNvPr id="4" name="Picture 3">
            <a:extLst>
              <a:ext uri="{FF2B5EF4-FFF2-40B4-BE49-F238E27FC236}">
                <a16:creationId xmlns:a16="http://schemas.microsoft.com/office/drawing/2014/main" id="{A89D0213-15DD-3ABC-CD8C-E14C94088502}"/>
              </a:ext>
            </a:extLst>
          </p:cNvPr>
          <p:cNvPicPr>
            <a:picLocks noChangeAspect="1"/>
          </p:cNvPicPr>
          <p:nvPr/>
        </p:nvPicPr>
        <p:blipFill>
          <a:blip r:embed="rId3"/>
          <a:stretch>
            <a:fillRect/>
          </a:stretch>
        </p:blipFill>
        <p:spPr>
          <a:xfrm>
            <a:off x="7552422" y="3581400"/>
            <a:ext cx="1029149" cy="1524000"/>
          </a:xfrm>
          <a:prstGeom prst="rect">
            <a:avLst/>
          </a:prstGeom>
        </p:spPr>
      </p:pic>
      <p:sp>
        <p:nvSpPr>
          <p:cNvPr id="5" name="Oval 4">
            <a:extLst>
              <a:ext uri="{FF2B5EF4-FFF2-40B4-BE49-F238E27FC236}">
                <a16:creationId xmlns:a16="http://schemas.microsoft.com/office/drawing/2014/main" id="{A4FA66DC-8245-7274-9466-E680BBEB724C}"/>
              </a:ext>
            </a:extLst>
          </p:cNvPr>
          <p:cNvSpPr/>
          <p:nvPr/>
        </p:nvSpPr>
        <p:spPr>
          <a:xfrm>
            <a:off x="382451" y="4572000"/>
            <a:ext cx="7064742" cy="829699"/>
          </a:xfrm>
          <a:prstGeom prst="ellipse">
            <a:avLst/>
          </a:prstGeom>
          <a:noFill/>
          <a:ln w="38100">
            <a:solidFill>
              <a:srgbClr val="7030A0"/>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419951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838200"/>
          </a:xfrm>
        </p:spPr>
        <p:txBody>
          <a:bodyPr/>
          <a:lstStyle/>
          <a:p>
            <a:r>
              <a:rPr lang="en-US" dirty="0"/>
              <a:t>Metabolic (Bariatric) Surgery</a:t>
            </a:r>
          </a:p>
        </p:txBody>
      </p:sp>
      <p:sp>
        <p:nvSpPr>
          <p:cNvPr id="3" name="Content Placeholder 2"/>
          <p:cNvSpPr>
            <a:spLocks noGrp="1"/>
          </p:cNvSpPr>
          <p:nvPr>
            <p:ph sz="quarter" idx="1"/>
          </p:nvPr>
        </p:nvSpPr>
        <p:spPr>
          <a:xfrm>
            <a:off x="457200" y="1176130"/>
            <a:ext cx="5461000" cy="5562600"/>
          </a:xfrm>
        </p:spPr>
        <p:txBody>
          <a:bodyPr>
            <a:normAutofit fontScale="85000" lnSpcReduction="20000"/>
          </a:bodyPr>
          <a:lstStyle/>
          <a:p>
            <a:pPr>
              <a:lnSpc>
                <a:spcPct val="120000"/>
              </a:lnSpc>
            </a:pPr>
            <a:r>
              <a:rPr lang="en-US" dirty="0"/>
              <a:t>Consider for adults with:</a:t>
            </a:r>
          </a:p>
          <a:p>
            <a:pPr lvl="1">
              <a:lnSpc>
                <a:spcPct val="120000"/>
              </a:lnSpc>
            </a:pPr>
            <a:r>
              <a:rPr lang="en-US" sz="3100" dirty="0"/>
              <a:t>BMI &gt;30 ( &gt; 27.5 for Asian Americans) who are otherwise good surgical candidates</a:t>
            </a:r>
          </a:p>
          <a:p>
            <a:pPr>
              <a:lnSpc>
                <a:spcPct val="120000"/>
              </a:lnSpc>
            </a:pPr>
            <a:r>
              <a:rPr lang="en-US" dirty="0"/>
              <a:t>Perform at high volume center with an experienced team </a:t>
            </a:r>
          </a:p>
          <a:p>
            <a:pPr>
              <a:lnSpc>
                <a:spcPct val="120000"/>
              </a:lnSpc>
            </a:pPr>
            <a:r>
              <a:rPr lang="en-US" dirty="0"/>
              <a:t>Need lifelong medical &amp; behavioral support &amp; monitoring </a:t>
            </a:r>
          </a:p>
          <a:p>
            <a:pPr>
              <a:lnSpc>
                <a:spcPct val="120000"/>
              </a:lnSpc>
            </a:pPr>
            <a:r>
              <a:rPr lang="en-US" dirty="0"/>
              <a:t>Screen psychological &amp; behavioral health prior to &amp; ongoing</a:t>
            </a:r>
          </a:p>
          <a:p>
            <a:pPr>
              <a:lnSpc>
                <a:spcPct val="120000"/>
              </a:lnSpc>
            </a:pPr>
            <a:r>
              <a:rPr lang="en-US" dirty="0"/>
              <a:t>Monitor for post surgery hypoglycemia</a:t>
            </a:r>
          </a:p>
          <a:p>
            <a:endParaRPr lang="en-US" dirty="0"/>
          </a:p>
        </p:txBody>
      </p:sp>
      <p:pic>
        <p:nvPicPr>
          <p:cNvPr id="6" name="Picture 5" descr="A measuring tape on a scale&#10;&#10;Description automatically generated">
            <a:extLst>
              <a:ext uri="{FF2B5EF4-FFF2-40B4-BE49-F238E27FC236}">
                <a16:creationId xmlns:a16="http://schemas.microsoft.com/office/drawing/2014/main" id="{22DBA316-30D8-D692-5518-1FD96E221DB9}"/>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5918200" y="1276091"/>
            <a:ext cx="3022182" cy="2012950"/>
          </a:xfrm>
          <a:prstGeom prst="rect">
            <a:avLst/>
          </a:prstGeom>
        </p:spPr>
      </p:pic>
      <p:pic>
        <p:nvPicPr>
          <p:cNvPr id="5" name="Picture 4">
            <a:extLst>
              <a:ext uri="{FF2B5EF4-FFF2-40B4-BE49-F238E27FC236}">
                <a16:creationId xmlns:a16="http://schemas.microsoft.com/office/drawing/2014/main" id="{D26A4015-A375-8B07-DE96-6FA92EF998FA}"/>
              </a:ext>
            </a:extLst>
          </p:cNvPr>
          <p:cNvPicPr>
            <a:picLocks noChangeAspect="1"/>
          </p:cNvPicPr>
          <p:nvPr/>
        </p:nvPicPr>
        <p:blipFill>
          <a:blip r:embed="rId6"/>
          <a:stretch>
            <a:fillRect/>
          </a:stretch>
        </p:blipFill>
        <p:spPr>
          <a:xfrm>
            <a:off x="5029200" y="6249476"/>
            <a:ext cx="4012991" cy="489254"/>
          </a:xfrm>
          <a:prstGeom prst="rect">
            <a:avLst/>
          </a:prstGeom>
        </p:spPr>
      </p:pic>
    </p:spTree>
    <p:custDataLst>
      <p:tags r:id="rId1"/>
    </p:custDataLst>
    <p:extLst>
      <p:ext uri="{BB962C8B-B14F-4D97-AF65-F5344CB8AC3E}">
        <p14:creationId xmlns:p14="http://schemas.microsoft.com/office/powerpoint/2010/main" val="40954395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5613" y="273050"/>
            <a:ext cx="8226425" cy="869950"/>
          </a:xfrm>
        </p:spPr>
        <p:txBody>
          <a:bodyPr anchor="b">
            <a:normAutofit/>
          </a:bodyPr>
          <a:lstStyle/>
          <a:p>
            <a:r>
              <a:rPr lang="en-US" dirty="0"/>
              <a:t>Metabolic Surgery Benefits </a:t>
            </a:r>
          </a:p>
        </p:txBody>
      </p:sp>
      <p:sp>
        <p:nvSpPr>
          <p:cNvPr id="3" name="Content Placeholder 2"/>
          <p:cNvSpPr>
            <a:spLocks noGrp="1"/>
          </p:cNvSpPr>
          <p:nvPr>
            <p:ph sz="half" idx="1"/>
          </p:nvPr>
        </p:nvSpPr>
        <p:spPr>
          <a:xfrm>
            <a:off x="455612" y="1295400"/>
            <a:ext cx="8535988" cy="5541342"/>
          </a:xfrm>
        </p:spPr>
        <p:txBody>
          <a:bodyPr>
            <a:normAutofit/>
          </a:bodyPr>
          <a:lstStyle/>
          <a:p>
            <a:pPr marL="0" indent="0">
              <a:lnSpc>
                <a:spcPct val="90000"/>
              </a:lnSpc>
              <a:buNone/>
            </a:pPr>
            <a:r>
              <a:rPr lang="en-US" sz="2800" b="1" dirty="0"/>
              <a:t>More likely to have remission*: </a:t>
            </a:r>
          </a:p>
          <a:p>
            <a:pPr>
              <a:lnSpc>
                <a:spcPct val="90000"/>
              </a:lnSpc>
            </a:pPr>
            <a:r>
              <a:rPr lang="en-US" sz="2800" dirty="0"/>
              <a:t>Younger age, duration of diabetes (&lt; 8 </a:t>
            </a:r>
            <a:r>
              <a:rPr lang="en-US" sz="2800" dirty="0" err="1"/>
              <a:t>yrs</a:t>
            </a:r>
            <a:r>
              <a:rPr lang="en-US" sz="2800" dirty="0"/>
              <a:t>), no pre-surgical insulin, greater visceral fat to lose (Asian Americans)</a:t>
            </a:r>
          </a:p>
          <a:p>
            <a:pPr>
              <a:lnSpc>
                <a:spcPct val="90000"/>
              </a:lnSpc>
            </a:pPr>
            <a:r>
              <a:rPr lang="en-US" sz="2800" b="1" dirty="0"/>
              <a:t>Year 5 Remission: 86.1% (RYGB) &amp; 83.5% (VSG)</a:t>
            </a:r>
          </a:p>
          <a:p>
            <a:pPr>
              <a:lnSpc>
                <a:spcPct val="90000"/>
              </a:lnSpc>
            </a:pPr>
            <a:r>
              <a:rPr lang="en-US" sz="2800" dirty="0"/>
              <a:t>35 – 50% re-developed diabetes </a:t>
            </a:r>
          </a:p>
          <a:p>
            <a:pPr>
              <a:lnSpc>
                <a:spcPct val="90000"/>
              </a:lnSpc>
            </a:pPr>
            <a:r>
              <a:rPr lang="en-US" sz="2800" dirty="0"/>
              <a:t>Average remission time 8.3 years</a:t>
            </a:r>
          </a:p>
          <a:p>
            <a:pPr lvl="1">
              <a:lnSpc>
                <a:spcPct val="90000"/>
              </a:lnSpc>
            </a:pPr>
            <a:r>
              <a:rPr lang="en-US" sz="2000" dirty="0"/>
              <a:t>Majority maintain improved glycemia for 5-15 years</a:t>
            </a:r>
            <a:endParaRPr lang="en-US" sz="1800" dirty="0"/>
          </a:p>
        </p:txBody>
      </p:sp>
      <p:pic>
        <p:nvPicPr>
          <p:cNvPr id="8" name="Picture 7" descr="A diagram of the internal organs&#10;&#10;Description automatically generated">
            <a:extLst>
              <a:ext uri="{FF2B5EF4-FFF2-40B4-BE49-F238E27FC236}">
                <a16:creationId xmlns:a16="http://schemas.microsoft.com/office/drawing/2014/main" id="{D2460801-5370-416C-EA1F-DB77D6683E76}"/>
              </a:ext>
            </a:extLst>
          </p:cNvPr>
          <p:cNvPicPr>
            <a:picLocks noChangeAspect="1"/>
          </p:cNvPicPr>
          <p:nvPr/>
        </p:nvPicPr>
        <p:blipFill rotWithShape="1">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r="49925"/>
          <a:stretch/>
        </p:blipFill>
        <p:spPr>
          <a:xfrm>
            <a:off x="5105400" y="4838700"/>
            <a:ext cx="1618301" cy="1914832"/>
          </a:xfrm>
          <a:prstGeom prst="rect">
            <a:avLst/>
          </a:prstGeom>
          <a:noFill/>
        </p:spPr>
      </p:pic>
      <p:sp>
        <p:nvSpPr>
          <p:cNvPr id="7" name="TextBox 6">
            <a:extLst>
              <a:ext uri="{FF2B5EF4-FFF2-40B4-BE49-F238E27FC236}">
                <a16:creationId xmlns:a16="http://schemas.microsoft.com/office/drawing/2014/main" id="{BC96345D-7D81-A58D-D9F2-76C64CAA74C0}"/>
              </a:ext>
            </a:extLst>
          </p:cNvPr>
          <p:cNvSpPr txBox="1"/>
          <p:nvPr/>
        </p:nvSpPr>
        <p:spPr>
          <a:xfrm>
            <a:off x="455612" y="4838700"/>
            <a:ext cx="3308565" cy="1257300"/>
          </a:xfrm>
          <a:prstGeom prst="rect">
            <a:avLst/>
          </a:prstGeom>
        </p:spPr>
        <p:txBody>
          <a:bodyPr vert="horz">
            <a:normAutofit/>
          </a:bodyPr>
          <a:lstStyle/>
          <a:p>
            <a:pPr marL="0" lvl="1" algn="ctr" eaLnBrk="1" hangingPunct="1">
              <a:spcBef>
                <a:spcPts val="600"/>
              </a:spcBef>
              <a:buClr>
                <a:srgbClr val="86AA2C"/>
              </a:buClr>
              <a:buSzPct val="76000"/>
            </a:pPr>
            <a:r>
              <a:rPr kumimoji="0" lang="en-US" sz="2400" kern="1200" dirty="0">
                <a:solidFill>
                  <a:srgbClr val="0070C0"/>
                </a:solidFill>
              </a:rPr>
              <a:t>*complete remission = A1c levels &lt;6.5% without meds</a:t>
            </a:r>
          </a:p>
        </p:txBody>
      </p:sp>
      <p:pic>
        <p:nvPicPr>
          <p:cNvPr id="10" name="Picture 9" descr="A diagram of the internal organs&#10;&#10;Description automatically generated">
            <a:extLst>
              <a:ext uri="{FF2B5EF4-FFF2-40B4-BE49-F238E27FC236}">
                <a16:creationId xmlns:a16="http://schemas.microsoft.com/office/drawing/2014/main" id="{F95DAD08-B116-3AB4-CFDE-BB0BA2966C4E}"/>
              </a:ext>
            </a:extLst>
          </p:cNvPr>
          <p:cNvPicPr>
            <a:picLocks noChangeAspect="1"/>
          </p:cNvPicPr>
          <p:nvPr/>
        </p:nvPicPr>
        <p:blipFill rotWithShape="1">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l="45957" t="129" r="774" b="-129"/>
          <a:stretch/>
        </p:blipFill>
        <p:spPr>
          <a:xfrm>
            <a:off x="6814515" y="4574864"/>
            <a:ext cx="2000664" cy="2225321"/>
          </a:xfrm>
          <a:prstGeom prst="rect">
            <a:avLst/>
          </a:prstGeom>
          <a:noFill/>
        </p:spPr>
      </p:pic>
      <p:pic>
        <p:nvPicPr>
          <p:cNvPr id="13" name="Picture 12">
            <a:extLst>
              <a:ext uri="{FF2B5EF4-FFF2-40B4-BE49-F238E27FC236}">
                <a16:creationId xmlns:a16="http://schemas.microsoft.com/office/drawing/2014/main" id="{A9C27631-C7DA-02C5-C53A-F679A3C42674}"/>
              </a:ext>
            </a:extLst>
          </p:cNvPr>
          <p:cNvPicPr>
            <a:picLocks noChangeAspect="1"/>
          </p:cNvPicPr>
          <p:nvPr/>
        </p:nvPicPr>
        <p:blipFill>
          <a:blip r:embed="rId5"/>
          <a:stretch>
            <a:fillRect/>
          </a:stretch>
        </p:blipFill>
        <p:spPr>
          <a:xfrm>
            <a:off x="152400" y="6368746"/>
            <a:ext cx="4012991" cy="489254"/>
          </a:xfrm>
          <a:prstGeom prst="rect">
            <a:avLst/>
          </a:prstGeom>
        </p:spPr>
      </p:pic>
    </p:spTree>
    <p:extLst>
      <p:ext uri="{BB962C8B-B14F-4D97-AF65-F5344CB8AC3E}">
        <p14:creationId xmlns:p14="http://schemas.microsoft.com/office/powerpoint/2010/main" val="11942925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5613" y="273050"/>
            <a:ext cx="8226425" cy="869950"/>
          </a:xfrm>
        </p:spPr>
        <p:txBody>
          <a:bodyPr anchor="b">
            <a:normAutofit/>
          </a:bodyPr>
          <a:lstStyle/>
          <a:p>
            <a:r>
              <a:rPr lang="en-US" dirty="0"/>
              <a:t>Metabolic Surgery Benefits </a:t>
            </a:r>
          </a:p>
        </p:txBody>
      </p:sp>
      <p:sp>
        <p:nvSpPr>
          <p:cNvPr id="3" name="Content Placeholder 2"/>
          <p:cNvSpPr>
            <a:spLocks noGrp="1"/>
          </p:cNvSpPr>
          <p:nvPr>
            <p:ph sz="half" idx="1"/>
          </p:nvPr>
        </p:nvSpPr>
        <p:spPr>
          <a:xfrm>
            <a:off x="455612" y="1295400"/>
            <a:ext cx="8226424" cy="5541342"/>
          </a:xfrm>
        </p:spPr>
        <p:txBody>
          <a:bodyPr>
            <a:normAutofit/>
          </a:bodyPr>
          <a:lstStyle/>
          <a:p>
            <a:pPr>
              <a:lnSpc>
                <a:spcPct val="90000"/>
              </a:lnSpc>
            </a:pPr>
            <a:r>
              <a:rPr lang="en-US" sz="2400" dirty="0"/>
              <a:t>Superior glycemic </a:t>
            </a:r>
            <a:r>
              <a:rPr lang="en-US" sz="2400" dirty="0" err="1"/>
              <a:t>mgmt</a:t>
            </a:r>
            <a:r>
              <a:rPr lang="en-US" sz="2400" dirty="0"/>
              <a:t> &amp; CVD risk reduction for people w/T2DM &amp; Obesity compared to non-surgical interventions.</a:t>
            </a:r>
          </a:p>
          <a:p>
            <a:pPr lvl="1">
              <a:lnSpc>
                <a:spcPct val="90000"/>
              </a:lnSpc>
            </a:pPr>
            <a:r>
              <a:rPr lang="en-US" sz="2800" dirty="0"/>
              <a:t>reduces microvascular disease</a:t>
            </a:r>
          </a:p>
          <a:p>
            <a:pPr lvl="1">
              <a:lnSpc>
                <a:spcPct val="90000"/>
              </a:lnSpc>
            </a:pPr>
            <a:r>
              <a:rPr lang="en-US" sz="2800" dirty="0"/>
              <a:t>Improves quality of life </a:t>
            </a:r>
          </a:p>
          <a:p>
            <a:pPr lvl="1">
              <a:lnSpc>
                <a:spcPct val="90000"/>
              </a:lnSpc>
            </a:pPr>
            <a:r>
              <a:rPr lang="en-US" sz="2800" dirty="0"/>
              <a:t>cancer risk reduction</a:t>
            </a:r>
          </a:p>
          <a:p>
            <a:pPr lvl="1">
              <a:lnSpc>
                <a:spcPct val="90000"/>
              </a:lnSpc>
            </a:pPr>
            <a:r>
              <a:rPr lang="en-US" sz="2800" dirty="0"/>
              <a:t>Improved MASH</a:t>
            </a:r>
          </a:p>
          <a:p>
            <a:pPr lvl="1">
              <a:lnSpc>
                <a:spcPct val="90000"/>
              </a:lnSpc>
            </a:pPr>
            <a:r>
              <a:rPr lang="en-US" sz="2800" dirty="0"/>
              <a:t>All cause mortality</a:t>
            </a:r>
          </a:p>
        </p:txBody>
      </p:sp>
      <p:pic>
        <p:nvPicPr>
          <p:cNvPr id="8" name="Picture 7" descr="A diagram of the internal organs&#10;&#10;Description automatically generated">
            <a:extLst>
              <a:ext uri="{FF2B5EF4-FFF2-40B4-BE49-F238E27FC236}">
                <a16:creationId xmlns:a16="http://schemas.microsoft.com/office/drawing/2014/main" id="{D2460801-5370-416C-EA1F-DB77D6683E76}"/>
              </a:ext>
            </a:extLst>
          </p:cNvPr>
          <p:cNvPicPr>
            <a:picLocks noChangeAspect="1"/>
          </p:cNvPicPr>
          <p:nvPr/>
        </p:nvPicPr>
        <p:blipFill rotWithShape="1">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r="49925"/>
          <a:stretch/>
        </p:blipFill>
        <p:spPr>
          <a:xfrm>
            <a:off x="4724400" y="2541331"/>
            <a:ext cx="1924838" cy="2277538"/>
          </a:xfrm>
          <a:prstGeom prst="rect">
            <a:avLst/>
          </a:prstGeom>
          <a:noFill/>
        </p:spPr>
      </p:pic>
      <p:pic>
        <p:nvPicPr>
          <p:cNvPr id="10" name="Picture 9" descr="A diagram of the internal organs&#10;&#10;Description automatically generated">
            <a:extLst>
              <a:ext uri="{FF2B5EF4-FFF2-40B4-BE49-F238E27FC236}">
                <a16:creationId xmlns:a16="http://schemas.microsoft.com/office/drawing/2014/main" id="{F95DAD08-B116-3AB4-CFDE-BB0BA2966C4E}"/>
              </a:ext>
            </a:extLst>
          </p:cNvPr>
          <p:cNvPicPr>
            <a:picLocks noChangeAspect="1"/>
          </p:cNvPicPr>
          <p:nvPr/>
        </p:nvPicPr>
        <p:blipFill rotWithShape="1">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l="45957" t="129" r="774" b="-129"/>
          <a:stretch/>
        </p:blipFill>
        <p:spPr>
          <a:xfrm>
            <a:off x="6504951" y="2569473"/>
            <a:ext cx="2177085" cy="2421552"/>
          </a:xfrm>
          <a:prstGeom prst="rect">
            <a:avLst/>
          </a:prstGeom>
          <a:noFill/>
        </p:spPr>
      </p:pic>
      <p:pic>
        <p:nvPicPr>
          <p:cNvPr id="13" name="Picture 12">
            <a:extLst>
              <a:ext uri="{FF2B5EF4-FFF2-40B4-BE49-F238E27FC236}">
                <a16:creationId xmlns:a16="http://schemas.microsoft.com/office/drawing/2014/main" id="{A9C27631-C7DA-02C5-C53A-F679A3C42674}"/>
              </a:ext>
            </a:extLst>
          </p:cNvPr>
          <p:cNvPicPr>
            <a:picLocks noChangeAspect="1"/>
          </p:cNvPicPr>
          <p:nvPr/>
        </p:nvPicPr>
        <p:blipFill>
          <a:blip r:embed="rId5"/>
          <a:stretch>
            <a:fillRect/>
          </a:stretch>
        </p:blipFill>
        <p:spPr>
          <a:xfrm>
            <a:off x="5080104" y="6377305"/>
            <a:ext cx="4012991" cy="489254"/>
          </a:xfrm>
          <a:prstGeom prst="rect">
            <a:avLst/>
          </a:prstGeom>
        </p:spPr>
      </p:pic>
    </p:spTree>
    <p:extLst>
      <p:ext uri="{BB962C8B-B14F-4D97-AF65-F5344CB8AC3E}">
        <p14:creationId xmlns:p14="http://schemas.microsoft.com/office/powerpoint/2010/main" val="8260398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7D9067-A575-3FCB-4422-8AB432F2ED3E}"/>
              </a:ext>
            </a:extLst>
          </p:cNvPr>
          <p:cNvSpPr>
            <a:spLocks noGrp="1"/>
          </p:cNvSpPr>
          <p:nvPr>
            <p:ph type="title"/>
          </p:nvPr>
        </p:nvSpPr>
        <p:spPr/>
        <p:txBody>
          <a:bodyPr/>
          <a:lstStyle/>
          <a:p>
            <a:r>
              <a:rPr lang="en-US" dirty="0"/>
              <a:t>Assessing Malnutrition</a:t>
            </a:r>
          </a:p>
        </p:txBody>
      </p:sp>
      <p:sp>
        <p:nvSpPr>
          <p:cNvPr id="3" name="Content Placeholder 2">
            <a:extLst>
              <a:ext uri="{FF2B5EF4-FFF2-40B4-BE49-F238E27FC236}">
                <a16:creationId xmlns:a16="http://schemas.microsoft.com/office/drawing/2014/main" id="{ABF46A2B-6AE6-4B40-6FF9-25F1AD7AD701}"/>
              </a:ext>
            </a:extLst>
          </p:cNvPr>
          <p:cNvSpPr>
            <a:spLocks noGrp="1"/>
          </p:cNvSpPr>
          <p:nvPr>
            <p:ph sz="quarter" idx="1"/>
          </p:nvPr>
        </p:nvSpPr>
        <p:spPr>
          <a:xfrm>
            <a:off x="381000" y="1295400"/>
            <a:ext cx="5181600" cy="5029200"/>
          </a:xfrm>
        </p:spPr>
        <p:txBody>
          <a:bodyPr>
            <a:normAutofit fontScale="92500" lnSpcReduction="10000"/>
          </a:bodyPr>
          <a:lstStyle/>
          <a:p>
            <a:r>
              <a:rPr lang="en-US" sz="2800" dirty="0"/>
              <a:t>At Risks Groups: </a:t>
            </a:r>
          </a:p>
          <a:p>
            <a:pPr lvl="1"/>
            <a:r>
              <a:rPr lang="en-US" sz="2400" dirty="0">
                <a:solidFill>
                  <a:srgbClr val="0070C0"/>
                </a:solidFill>
              </a:rPr>
              <a:t>Individuals on GLP-1 or GIP RA or after metabolic surgery </a:t>
            </a:r>
          </a:p>
          <a:p>
            <a:pPr lvl="1"/>
            <a:r>
              <a:rPr lang="en-US" sz="2400" dirty="0">
                <a:solidFill>
                  <a:srgbClr val="0070C0"/>
                </a:solidFill>
              </a:rPr>
              <a:t>Individuals with multiple chronic conditions </a:t>
            </a:r>
          </a:p>
          <a:p>
            <a:pPr lvl="1"/>
            <a:r>
              <a:rPr lang="en-US" sz="2400" dirty="0">
                <a:solidFill>
                  <a:srgbClr val="0070C0"/>
                </a:solidFill>
              </a:rPr>
              <a:t>Older age groups </a:t>
            </a:r>
          </a:p>
          <a:p>
            <a:pPr lvl="1"/>
            <a:r>
              <a:rPr lang="en-US" sz="2400" dirty="0">
                <a:solidFill>
                  <a:srgbClr val="0070C0"/>
                </a:solidFill>
              </a:rPr>
              <a:t>Food insecurity and poverty </a:t>
            </a:r>
          </a:p>
          <a:p>
            <a:r>
              <a:rPr lang="en-US" sz="2800" dirty="0"/>
              <a:t>Screen: </a:t>
            </a:r>
          </a:p>
          <a:p>
            <a:pPr lvl="1"/>
            <a:r>
              <a:rPr lang="en-US" sz="2400" dirty="0"/>
              <a:t>For malnutrition and sarcopenia</a:t>
            </a:r>
          </a:p>
          <a:p>
            <a:r>
              <a:rPr lang="en-US" sz="2800" dirty="0"/>
              <a:t>Recommend:</a:t>
            </a:r>
          </a:p>
          <a:p>
            <a:pPr lvl="1"/>
            <a:r>
              <a:rPr lang="en-US" sz="2400" dirty="0"/>
              <a:t>Whole- food-based eating pattern</a:t>
            </a:r>
          </a:p>
          <a:p>
            <a:pPr lvl="1"/>
            <a:r>
              <a:rPr lang="en-US" sz="2400" dirty="0"/>
              <a:t>Adequate protein</a:t>
            </a:r>
          </a:p>
          <a:p>
            <a:pPr lvl="1"/>
            <a:r>
              <a:rPr lang="en-US" sz="2400" dirty="0"/>
              <a:t>Resistance training</a:t>
            </a:r>
          </a:p>
        </p:txBody>
      </p:sp>
      <p:pic>
        <p:nvPicPr>
          <p:cNvPr id="4" name="Picture 3">
            <a:extLst>
              <a:ext uri="{FF2B5EF4-FFF2-40B4-BE49-F238E27FC236}">
                <a16:creationId xmlns:a16="http://schemas.microsoft.com/office/drawing/2014/main" id="{5C8A3FA3-EE55-E710-E1CD-7B0EAEBD84C0}"/>
              </a:ext>
            </a:extLst>
          </p:cNvPr>
          <p:cNvPicPr>
            <a:picLocks noChangeAspect="1"/>
          </p:cNvPicPr>
          <p:nvPr/>
        </p:nvPicPr>
        <p:blipFill>
          <a:blip r:embed="rId3"/>
          <a:stretch>
            <a:fillRect/>
          </a:stretch>
        </p:blipFill>
        <p:spPr>
          <a:xfrm>
            <a:off x="5763057" y="6197349"/>
            <a:ext cx="3354817" cy="545273"/>
          </a:xfrm>
          <a:prstGeom prst="rect">
            <a:avLst/>
          </a:prstGeom>
        </p:spPr>
      </p:pic>
      <p:sp>
        <p:nvSpPr>
          <p:cNvPr id="6" name="TextBox 5">
            <a:extLst>
              <a:ext uri="{FF2B5EF4-FFF2-40B4-BE49-F238E27FC236}">
                <a16:creationId xmlns:a16="http://schemas.microsoft.com/office/drawing/2014/main" id="{3E232A7E-EAEE-A253-EA4E-3A3D7CAC4069}"/>
              </a:ext>
            </a:extLst>
          </p:cNvPr>
          <p:cNvSpPr txBox="1"/>
          <p:nvPr/>
        </p:nvSpPr>
        <p:spPr>
          <a:xfrm>
            <a:off x="5736553" y="1295400"/>
            <a:ext cx="3354817" cy="1754326"/>
          </a:xfrm>
          <a:prstGeom prst="rect">
            <a:avLst/>
          </a:prstGeom>
          <a:noFill/>
        </p:spPr>
        <p:txBody>
          <a:bodyPr wrap="square">
            <a:spAutoFit/>
          </a:bodyPr>
          <a:lstStyle/>
          <a:p>
            <a:r>
              <a:rPr lang="en-US" b="0" i="0" dirty="0">
                <a:solidFill>
                  <a:srgbClr val="383636"/>
                </a:solidFill>
                <a:effectLst/>
                <a:latin typeface="Helvetica Neue"/>
              </a:rPr>
              <a:t>Malnutrition is defined by the World Health Organization as “deficiencies, excesses, or imbalances in a person’s intake of energy and/or nutrients.” </a:t>
            </a:r>
            <a:endParaRPr lang="en-US" dirty="0"/>
          </a:p>
        </p:txBody>
      </p:sp>
      <p:pic>
        <p:nvPicPr>
          <p:cNvPr id="7" name="Picture 6" descr="Old woman fingers on mouth">
            <a:extLst>
              <a:ext uri="{FF2B5EF4-FFF2-40B4-BE49-F238E27FC236}">
                <a16:creationId xmlns:a16="http://schemas.microsoft.com/office/drawing/2014/main" id="{8D7C1C4B-E745-08AF-76A8-C340967CA21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81800" y="3049726"/>
            <a:ext cx="835396" cy="2971800"/>
          </a:xfrm>
          <a:prstGeom prst="rect">
            <a:avLst/>
          </a:prstGeom>
        </p:spPr>
      </p:pic>
    </p:spTree>
    <p:extLst>
      <p:ext uri="{BB962C8B-B14F-4D97-AF65-F5344CB8AC3E}">
        <p14:creationId xmlns:p14="http://schemas.microsoft.com/office/powerpoint/2010/main" val="2398812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 calcmode="lin" valueType="num">
                                      <p:cBhvr>
                                        <p:cTn id="9" dur="1000" fill="hold"/>
                                        <p:tgtEl>
                                          <p:spTgt spid="6"/>
                                        </p:tgtEl>
                                        <p:attrNameLst>
                                          <p:attrName>style.rotation</p:attrName>
                                        </p:attrNameLst>
                                      </p:cBhvr>
                                      <p:tavLst>
                                        <p:tav tm="0">
                                          <p:val>
                                            <p:fltVal val="90"/>
                                          </p:val>
                                        </p:tav>
                                        <p:tav tm="100000">
                                          <p:val>
                                            <p:fltVal val="0"/>
                                          </p:val>
                                        </p:tav>
                                      </p:tavLst>
                                    </p:anim>
                                    <p:animEffect transition="in" filter="fade">
                                      <p:cBhvr>
                                        <p:cTn id="10"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5ABDC7-115A-AD6D-B913-40A83B57E4E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642583E-BFA8-225A-1329-64C4616D3E2B}"/>
              </a:ext>
            </a:extLst>
          </p:cNvPr>
          <p:cNvSpPr>
            <a:spLocks noGrp="1"/>
          </p:cNvSpPr>
          <p:nvPr>
            <p:ph type="title"/>
          </p:nvPr>
        </p:nvSpPr>
        <p:spPr>
          <a:xfrm>
            <a:off x="457200" y="228600"/>
            <a:ext cx="8229600" cy="914400"/>
          </a:xfrm>
        </p:spPr>
        <p:txBody>
          <a:bodyPr anchor="b">
            <a:normAutofit/>
          </a:bodyPr>
          <a:lstStyle/>
          <a:p>
            <a:r>
              <a:rPr lang="en-US" sz="4100"/>
              <a:t>Coach Bev has no Conflict of Interest</a:t>
            </a:r>
          </a:p>
        </p:txBody>
      </p:sp>
      <p:sp>
        <p:nvSpPr>
          <p:cNvPr id="3" name="Content Placeholder 2">
            <a:extLst>
              <a:ext uri="{FF2B5EF4-FFF2-40B4-BE49-F238E27FC236}">
                <a16:creationId xmlns:a16="http://schemas.microsoft.com/office/drawing/2014/main" id="{B849B694-1C9B-E90C-4F8F-AC8428E6E561}"/>
              </a:ext>
            </a:extLst>
          </p:cNvPr>
          <p:cNvSpPr>
            <a:spLocks noGrp="1"/>
          </p:cNvSpPr>
          <p:nvPr>
            <p:ph sz="quarter" idx="1"/>
          </p:nvPr>
        </p:nvSpPr>
        <p:spPr>
          <a:xfrm>
            <a:off x="457200" y="1219200"/>
            <a:ext cx="6934200" cy="5562600"/>
          </a:xfrm>
        </p:spPr>
        <p:txBody>
          <a:bodyPr>
            <a:normAutofit/>
          </a:bodyPr>
          <a:lstStyle/>
          <a:p>
            <a:pPr>
              <a:lnSpc>
                <a:spcPct val="90000"/>
              </a:lnSpc>
            </a:pPr>
            <a:r>
              <a:rPr lang="en-US" sz="2800" dirty="0"/>
              <a:t>She’s not on any speaker's bureau.</a:t>
            </a:r>
          </a:p>
          <a:p>
            <a:pPr>
              <a:lnSpc>
                <a:spcPct val="90000"/>
              </a:lnSpc>
            </a:pPr>
            <a:r>
              <a:rPr lang="en-US" sz="2800" dirty="0"/>
              <a:t>Does not invest or have any financial relationships with diabetes related companies.</a:t>
            </a:r>
          </a:p>
          <a:p>
            <a:pPr>
              <a:lnSpc>
                <a:spcPct val="90000"/>
              </a:lnSpc>
            </a:pPr>
            <a:r>
              <a:rPr lang="en-US" sz="2800" dirty="0"/>
              <a:t>Gathers information from reading package inserts, research and articles.</a:t>
            </a:r>
          </a:p>
          <a:p>
            <a:pPr>
              <a:lnSpc>
                <a:spcPct val="90000"/>
              </a:lnSpc>
            </a:pPr>
            <a:r>
              <a:rPr lang="en-US" sz="2800" dirty="0"/>
              <a:t>The ADA Standards of Medical Care is main resource for course content.</a:t>
            </a:r>
          </a:p>
          <a:p>
            <a:pPr>
              <a:lnSpc>
                <a:spcPct val="90000"/>
              </a:lnSpc>
            </a:pPr>
            <a:endParaRPr lang="en-US" sz="2500" dirty="0"/>
          </a:p>
        </p:txBody>
      </p:sp>
    </p:spTree>
    <p:extLst>
      <p:ext uri="{BB962C8B-B14F-4D97-AF65-F5344CB8AC3E}">
        <p14:creationId xmlns:p14="http://schemas.microsoft.com/office/powerpoint/2010/main" val="10423706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p:cNvSpPr>
            <a:spLocks noGrp="1" noChangeArrowheads="1"/>
          </p:cNvSpPr>
          <p:nvPr>
            <p:ph type="title"/>
          </p:nvPr>
        </p:nvSpPr>
        <p:spPr/>
        <p:txBody>
          <a:bodyPr>
            <a:normAutofit/>
          </a:bodyPr>
          <a:lstStyle/>
          <a:p>
            <a:pPr eaLnBrk="1" hangingPunct="1"/>
            <a:r>
              <a:rPr lang="en-US" sz="4000" dirty="0"/>
              <a:t>3. Pharmacologic Interventions</a:t>
            </a:r>
          </a:p>
        </p:txBody>
      </p:sp>
      <p:sp>
        <p:nvSpPr>
          <p:cNvPr id="74755" name="Rectangle 3"/>
          <p:cNvSpPr>
            <a:spLocks noGrp="1" noChangeArrowheads="1"/>
          </p:cNvSpPr>
          <p:nvPr>
            <p:ph sz="quarter" idx="1"/>
          </p:nvPr>
        </p:nvSpPr>
        <p:spPr>
          <a:xfrm>
            <a:off x="457200" y="1219199"/>
            <a:ext cx="4041648" cy="5285637"/>
          </a:xfrm>
        </p:spPr>
        <p:txBody>
          <a:bodyPr>
            <a:normAutofit/>
          </a:bodyPr>
          <a:lstStyle/>
          <a:p>
            <a:r>
              <a:rPr lang="en-US" sz="2800" dirty="0">
                <a:solidFill>
                  <a:srgbClr val="0070C0"/>
                </a:solidFill>
              </a:rPr>
              <a:t>Use more intensive approach for high-risk individuals: </a:t>
            </a:r>
          </a:p>
          <a:p>
            <a:pPr lvl="1" eaLnBrk="1" hangingPunct="1"/>
            <a:r>
              <a:rPr lang="en-US" sz="2400" dirty="0"/>
              <a:t>BMI of 35+</a:t>
            </a:r>
          </a:p>
          <a:p>
            <a:pPr lvl="1" eaLnBrk="1" hangingPunct="1"/>
            <a:r>
              <a:rPr lang="en-US" sz="2400" dirty="0">
                <a:solidFill>
                  <a:srgbClr val="0070C0"/>
                </a:solidFill>
              </a:rPr>
              <a:t>If A1C is ~6.0 or FPG is 110</a:t>
            </a:r>
          </a:p>
          <a:p>
            <a:pPr lvl="1" eaLnBrk="1" hangingPunct="1"/>
            <a:r>
              <a:rPr lang="en-US" sz="2400" dirty="0"/>
              <a:t>History of GDM</a:t>
            </a:r>
          </a:p>
          <a:p>
            <a:pPr eaLnBrk="1" hangingPunct="1"/>
            <a:r>
              <a:rPr lang="en-US" sz="2400" dirty="0"/>
              <a:t>No FDA approved med for prevention (off label)</a:t>
            </a:r>
          </a:p>
          <a:p>
            <a:pPr eaLnBrk="1" hangingPunct="1"/>
            <a:r>
              <a:rPr lang="en-US" sz="2400" dirty="0"/>
              <a:t>Consider Metformin Therapy for Prediabetes</a:t>
            </a:r>
          </a:p>
          <a:p>
            <a:pPr lvl="1"/>
            <a:r>
              <a:rPr lang="en-US" sz="2400" dirty="0"/>
              <a:t>Monitor B12 level </a:t>
            </a:r>
            <a:r>
              <a:rPr lang="en-US" sz="2000" dirty="0"/>
              <a:t>(</a:t>
            </a:r>
            <a:r>
              <a:rPr lang="en-US" sz="2000" dirty="0" err="1"/>
              <a:t>esp</a:t>
            </a:r>
            <a:r>
              <a:rPr lang="en-US" sz="2000" dirty="0"/>
              <a:t> with neuropathy or anemia)</a:t>
            </a:r>
          </a:p>
          <a:p>
            <a:pPr eaLnBrk="1" hangingPunct="1"/>
            <a:endParaRPr lang="en-US" sz="2800" dirty="0"/>
          </a:p>
          <a:p>
            <a:pPr eaLnBrk="1" hangingPunct="1"/>
            <a:endParaRPr lang="en-US" sz="2800" dirty="0"/>
          </a:p>
          <a:p>
            <a:pPr eaLnBrk="1" hangingPunct="1">
              <a:buFont typeface="Wingdings" pitchFamily="2" charset="2"/>
              <a:buNone/>
            </a:pPr>
            <a:endParaRPr lang="en-US" sz="2800" dirty="0"/>
          </a:p>
        </p:txBody>
      </p:sp>
      <p:sp>
        <p:nvSpPr>
          <p:cNvPr id="2" name="Content Placeholder 1">
            <a:extLst>
              <a:ext uri="{FF2B5EF4-FFF2-40B4-BE49-F238E27FC236}">
                <a16:creationId xmlns:a16="http://schemas.microsoft.com/office/drawing/2014/main" id="{58E945E5-34D1-4988-A633-6D2D1991C89B}"/>
              </a:ext>
            </a:extLst>
          </p:cNvPr>
          <p:cNvSpPr>
            <a:spLocks noGrp="1"/>
          </p:cNvSpPr>
          <p:nvPr>
            <p:ph sz="quarter" idx="2"/>
          </p:nvPr>
        </p:nvSpPr>
        <p:spPr>
          <a:xfrm>
            <a:off x="4876800" y="1275977"/>
            <a:ext cx="4041648" cy="4937760"/>
          </a:xfrm>
        </p:spPr>
        <p:txBody>
          <a:bodyPr>
            <a:normAutofit/>
          </a:bodyPr>
          <a:lstStyle/>
          <a:p>
            <a:r>
              <a:rPr lang="en-US" sz="2800" dirty="0"/>
              <a:t>CV Risk Mitigation important.</a:t>
            </a:r>
          </a:p>
          <a:p>
            <a:r>
              <a:rPr lang="en-US" sz="2800" dirty="0"/>
              <a:t>Statin can increase BG, stop if notice elevation</a:t>
            </a:r>
          </a:p>
          <a:p>
            <a:r>
              <a:rPr lang="en-US" sz="2800" dirty="0"/>
              <a:t>Consider low dose pioglitazone (Actos) if history of stroke.</a:t>
            </a:r>
          </a:p>
        </p:txBody>
      </p:sp>
      <p:pic>
        <p:nvPicPr>
          <p:cNvPr id="4" name="Picture 3">
            <a:extLst>
              <a:ext uri="{FF2B5EF4-FFF2-40B4-BE49-F238E27FC236}">
                <a16:creationId xmlns:a16="http://schemas.microsoft.com/office/drawing/2014/main" id="{9412E280-20D3-4B28-9577-3413ACE2CD8C}"/>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5334000" y="4551799"/>
            <a:ext cx="2664014" cy="2060448"/>
          </a:xfrm>
          <a:prstGeom prst="rect">
            <a:avLst/>
          </a:prstGeom>
        </p:spPr>
      </p:pic>
      <p:pic>
        <p:nvPicPr>
          <p:cNvPr id="3" name="Picture 2">
            <a:extLst>
              <a:ext uri="{FF2B5EF4-FFF2-40B4-BE49-F238E27FC236}">
                <a16:creationId xmlns:a16="http://schemas.microsoft.com/office/drawing/2014/main" id="{7F76F016-305C-8E7B-CF02-DBE68119275D}"/>
              </a:ext>
            </a:extLst>
          </p:cNvPr>
          <p:cNvPicPr>
            <a:picLocks noChangeAspect="1"/>
          </p:cNvPicPr>
          <p:nvPr/>
        </p:nvPicPr>
        <p:blipFill>
          <a:blip r:embed="rId6"/>
          <a:stretch>
            <a:fillRect/>
          </a:stretch>
        </p:blipFill>
        <p:spPr>
          <a:xfrm>
            <a:off x="1027145" y="6298019"/>
            <a:ext cx="2621280" cy="413633"/>
          </a:xfrm>
          <a:prstGeom prst="rect">
            <a:avLst/>
          </a:prstGeom>
        </p:spPr>
      </p:pic>
    </p:spTree>
    <p:custDataLst>
      <p:tags r:id="rId1"/>
    </p:custDataLst>
    <p:extLst>
      <p:ext uri="{BB962C8B-B14F-4D97-AF65-F5344CB8AC3E}">
        <p14:creationId xmlns:p14="http://schemas.microsoft.com/office/powerpoint/2010/main" val="13368064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a:xfrm>
            <a:off x="381000" y="152400"/>
            <a:ext cx="8305800" cy="1143000"/>
          </a:xfrm>
        </p:spPr>
        <p:txBody>
          <a:bodyPr/>
          <a:lstStyle/>
          <a:p>
            <a:pPr eaLnBrk="1" hangingPunct="1"/>
            <a:r>
              <a:rPr lang="en-US" dirty="0"/>
              <a:t>SR is Losing Weight</a:t>
            </a:r>
          </a:p>
        </p:txBody>
      </p:sp>
      <p:sp>
        <p:nvSpPr>
          <p:cNvPr id="46083" name="Rectangle 4"/>
          <p:cNvSpPr>
            <a:spLocks noChangeArrowheads="1"/>
          </p:cNvSpPr>
          <p:nvPr/>
        </p:nvSpPr>
        <p:spPr bwMode="auto">
          <a:xfrm>
            <a:off x="476250" y="1282700"/>
            <a:ext cx="8426450" cy="4524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60000"/>
              <a:buFont typeface="Wingdings" panose="05000000000000000000" pitchFamily="2" charset="2"/>
              <a:buBlip>
                <a:blip r:embed="rId4"/>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5"/>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6"/>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7"/>
              </a:buBlip>
              <a:defRPr sz="3200">
                <a:solidFill>
                  <a:schemeClr val="tx1"/>
                </a:solidFill>
                <a:latin typeface="Tahoma" panose="020B0604030504040204" pitchFamily="34" charset="0"/>
              </a:defRPr>
            </a:lvl4pPr>
            <a:lvl5pPr marL="2057400" indent="-228600">
              <a:spcBef>
                <a:spcPct val="20000"/>
              </a:spcBef>
              <a:buClr>
                <a:schemeClr val="tx1"/>
              </a:buClr>
              <a:buBlip>
                <a:blip r:embed="rId7"/>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9pPr>
          </a:lstStyle>
          <a:p>
            <a:pPr marL="457200" marR="0" lvl="0" indent="-457200" algn="l" defTabSz="914400" rtl="0" eaLnBrk="1" fontAlgn="base" latinLnBrk="0" hangingPunct="1">
              <a:lnSpc>
                <a:spcPct val="100000"/>
              </a:lnSpc>
              <a:spcBef>
                <a:spcPct val="0"/>
              </a:spcBef>
              <a:spcAft>
                <a:spcPct val="0"/>
              </a:spcAft>
              <a:buClr>
                <a:srgbClr val="7030A0"/>
              </a:buClr>
              <a:buSzTx/>
              <a:buFont typeface="Wingdings" panose="05000000000000000000" pitchFamily="2" charset="2"/>
              <a:buChar char="§"/>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SR, 49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yr</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old w/ lean “type 2” 7 yrs. </a:t>
            </a:r>
          </a:p>
          <a:p>
            <a:pPr marL="457200" marR="0" lvl="0" indent="-457200" algn="l" defTabSz="914400" rtl="0" eaLnBrk="1" fontAlgn="base" latinLnBrk="0" hangingPunct="1">
              <a:lnSpc>
                <a:spcPct val="100000"/>
              </a:lnSpc>
              <a:spcBef>
                <a:spcPct val="0"/>
              </a:spcBef>
              <a:spcAft>
                <a:spcPct val="0"/>
              </a:spcAft>
              <a:buClr>
                <a:srgbClr val="7030A0"/>
              </a:buClr>
              <a:buSzTx/>
              <a:buFont typeface="Wingdings" panose="05000000000000000000" pitchFamily="2" charset="2"/>
              <a:buChar char="§"/>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Monitors BG 1 x daily</a:t>
            </a:r>
          </a:p>
          <a:p>
            <a:pPr marL="457200" marR="0" lvl="0" indent="-457200" algn="l" defTabSz="914400" rtl="0" eaLnBrk="1" fontAlgn="base" latinLnBrk="0" hangingPunct="1">
              <a:lnSpc>
                <a:spcPct val="100000"/>
              </a:lnSpc>
              <a:spcBef>
                <a:spcPct val="0"/>
              </a:spcBef>
              <a:spcAft>
                <a:spcPct val="0"/>
              </a:spcAft>
              <a:buClr>
                <a:srgbClr val="7030A0"/>
              </a:buClr>
              <a:buSzTx/>
              <a:buFont typeface="Wingdings" panose="05000000000000000000" pitchFamily="2" charset="2"/>
              <a:buChar char="§"/>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A1c 13.9%</a:t>
            </a:r>
          </a:p>
          <a:p>
            <a:pPr marL="457200" marR="0" lvl="0" indent="-457200" algn="l" defTabSz="914400" rtl="0" eaLnBrk="1" fontAlgn="base" latinLnBrk="0" hangingPunct="1">
              <a:lnSpc>
                <a:spcPct val="100000"/>
              </a:lnSpc>
              <a:spcBef>
                <a:spcPct val="0"/>
              </a:spcBef>
              <a:spcAft>
                <a:spcPct val="0"/>
              </a:spcAft>
              <a:buClr>
                <a:srgbClr val="7030A0"/>
              </a:buClr>
              <a:buSzTx/>
              <a:buFont typeface="Wingdings" panose="05000000000000000000" pitchFamily="2" charset="2"/>
              <a:buChar char="§"/>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Insulin: 14u basal insulin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hs</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(uses pens)</a:t>
            </a:r>
          </a:p>
          <a:p>
            <a:pPr marL="457200" marR="0" lvl="0" indent="-457200" algn="l" defTabSz="914400" rtl="0" eaLnBrk="1" fontAlgn="base" latinLnBrk="0" hangingPunct="1">
              <a:lnSpc>
                <a:spcPct val="100000"/>
              </a:lnSpc>
              <a:spcBef>
                <a:spcPct val="0"/>
              </a:spcBef>
              <a:spcAft>
                <a:spcPct val="0"/>
              </a:spcAft>
              <a:buClr>
                <a:srgbClr val="7030A0"/>
              </a:buClr>
              <a:buSzTx/>
              <a:buFont typeface="Wingdings" panose="05000000000000000000" pitchFamily="2" charset="2"/>
              <a:buChar char="§"/>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Bolus analog if BG &gt; 200 (says too expensive)</a:t>
            </a:r>
          </a:p>
          <a:p>
            <a:pPr marL="457200" marR="0" lvl="0" indent="-457200" algn="l" defTabSz="914400" rtl="0" eaLnBrk="1" fontAlgn="base" latinLnBrk="0" hangingPunct="1">
              <a:lnSpc>
                <a:spcPct val="100000"/>
              </a:lnSpc>
              <a:spcBef>
                <a:spcPct val="0"/>
              </a:spcBef>
              <a:spcAft>
                <a:spcPct val="0"/>
              </a:spcAft>
              <a:buClr>
                <a:srgbClr val="7030A0"/>
              </a:buClr>
              <a:buSzTx/>
              <a:buFont typeface="Wingdings" panose="05000000000000000000" pitchFamily="2" charset="2"/>
              <a:buChar char="§"/>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Also on Metformin 500mg BID</a:t>
            </a:r>
          </a:p>
          <a:p>
            <a:pPr marL="457200" marR="0" lvl="0" indent="-457200" algn="l" defTabSz="914400" rtl="0" eaLnBrk="1" fontAlgn="base" latinLnBrk="0" hangingPunct="1">
              <a:lnSpc>
                <a:spcPct val="100000"/>
              </a:lnSpc>
              <a:spcBef>
                <a:spcPct val="0"/>
              </a:spcBef>
              <a:spcAft>
                <a:spcPct val="0"/>
              </a:spcAft>
              <a:buClr>
                <a:srgbClr val="7030A0"/>
              </a:buClr>
              <a:buSzTx/>
              <a:buFont typeface="Wingdings" panose="05000000000000000000" pitchFamily="2" charset="2"/>
              <a:buChar char="§"/>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At 5’7, her usual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wt</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is 120, but now 106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lbs</a:t>
            </a:r>
            <a:endPar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a:p>
            <a:pPr marL="457200" marR="0" lvl="0" indent="-457200" algn="l" defTabSz="914400" rtl="0" eaLnBrk="1" fontAlgn="base" latinLnBrk="0" hangingPunct="1">
              <a:lnSpc>
                <a:spcPct val="100000"/>
              </a:lnSpc>
              <a:spcBef>
                <a:spcPct val="0"/>
              </a:spcBef>
              <a:spcAft>
                <a:spcPct val="0"/>
              </a:spcAft>
              <a:buClr>
                <a:srgbClr val="7030A0"/>
              </a:buClr>
              <a:buSzTx/>
              <a:buFont typeface="Wingdings" panose="05000000000000000000" pitchFamily="2" charset="2"/>
              <a:buChar char="§"/>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C/O of nausea, fullness, fatigue</a:t>
            </a:r>
          </a:p>
          <a:p>
            <a:pPr marL="457200" marR="0" lvl="0" indent="-457200" algn="l" defTabSz="914400" rtl="0" eaLnBrk="1" fontAlgn="base" latinLnBrk="0" hangingPunct="1">
              <a:lnSpc>
                <a:spcPct val="100000"/>
              </a:lnSpc>
              <a:spcBef>
                <a:spcPct val="0"/>
              </a:spcBef>
              <a:spcAft>
                <a:spcPct val="0"/>
              </a:spcAft>
              <a:buClr>
                <a:srgbClr val="7030A0"/>
              </a:buClr>
              <a:buSzTx/>
              <a:buFont typeface="Wingdings" panose="05000000000000000000" pitchFamily="2" charset="2"/>
              <a:buChar char="§"/>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No health insurance</a:t>
            </a:r>
          </a:p>
        </p:txBody>
      </p:sp>
      <p:pic>
        <p:nvPicPr>
          <p:cNvPr id="46084" name="Picture 18" descr="C:\Users\Beverly\AppData\Local\Microsoft\Windows\Temporary Internet Files\Content.IE5\8BFCTWV8\MP900443850[1].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766013" y="5262798"/>
            <a:ext cx="2231937" cy="14428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6148120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8490B2-E9B6-A1E7-0D7B-88B69C01B529}"/>
              </a:ext>
            </a:extLst>
          </p:cNvPr>
          <p:cNvSpPr>
            <a:spLocks noGrp="1"/>
          </p:cNvSpPr>
          <p:nvPr>
            <p:ph type="title"/>
          </p:nvPr>
        </p:nvSpPr>
        <p:spPr>
          <a:xfrm>
            <a:off x="457200" y="152400"/>
            <a:ext cx="8229600" cy="1219200"/>
          </a:xfrm>
        </p:spPr>
        <p:txBody>
          <a:bodyPr>
            <a:normAutofit fontScale="90000"/>
          </a:bodyPr>
          <a:lstStyle/>
          <a:p>
            <a:r>
              <a:rPr lang="en-US" b="1" dirty="0"/>
              <a:t>Prevalence: Hypothyroidism in Diabetes</a:t>
            </a:r>
            <a:endParaRPr lang="en-US" dirty="0"/>
          </a:p>
        </p:txBody>
      </p:sp>
      <p:sp>
        <p:nvSpPr>
          <p:cNvPr id="3" name="Content Placeholder 2">
            <a:extLst>
              <a:ext uri="{FF2B5EF4-FFF2-40B4-BE49-F238E27FC236}">
                <a16:creationId xmlns:a16="http://schemas.microsoft.com/office/drawing/2014/main" id="{FBCBC1B5-F497-9246-01AA-4E200ABB4D5B}"/>
              </a:ext>
            </a:extLst>
          </p:cNvPr>
          <p:cNvSpPr>
            <a:spLocks noGrp="1"/>
          </p:cNvSpPr>
          <p:nvPr>
            <p:ph sz="quarter" idx="1"/>
          </p:nvPr>
        </p:nvSpPr>
        <p:spPr>
          <a:xfrm>
            <a:off x="457200" y="1447800"/>
            <a:ext cx="7543800" cy="5486400"/>
          </a:xfrm>
        </p:spPr>
        <p:txBody>
          <a:bodyPr>
            <a:normAutofit fontScale="70000" lnSpcReduction="20000"/>
          </a:bodyPr>
          <a:lstStyle/>
          <a:p>
            <a:pPr>
              <a:lnSpc>
                <a:spcPct val="120000"/>
              </a:lnSpc>
            </a:pPr>
            <a:r>
              <a:rPr lang="en-US" sz="3600" b="1" dirty="0"/>
              <a:t>Type 1</a:t>
            </a:r>
          </a:p>
          <a:p>
            <a:pPr lvl="1">
              <a:lnSpc>
                <a:spcPct val="120000"/>
              </a:lnSpc>
            </a:pPr>
            <a:r>
              <a:rPr lang="en-US" sz="3300" dirty="0"/>
              <a:t>Overt hypothyroidism </a:t>
            </a:r>
            <a:r>
              <a:rPr lang="en-US" sz="3300" b="1" dirty="0"/>
              <a:t>~4–10%</a:t>
            </a:r>
          </a:p>
          <a:p>
            <a:pPr lvl="1">
              <a:lnSpc>
                <a:spcPct val="120000"/>
              </a:lnSpc>
            </a:pPr>
            <a:r>
              <a:rPr lang="en-US" sz="3300" dirty="0"/>
              <a:t>Subclinical hypothyroidism </a:t>
            </a:r>
            <a:r>
              <a:rPr lang="en-US" sz="3300" b="1" dirty="0"/>
              <a:t>~10–15%</a:t>
            </a:r>
          </a:p>
          <a:p>
            <a:pPr lvl="1">
              <a:lnSpc>
                <a:spcPct val="120000"/>
              </a:lnSpc>
            </a:pPr>
            <a:r>
              <a:rPr lang="en-US" sz="3300" dirty="0"/>
              <a:t>Up to </a:t>
            </a:r>
            <a:r>
              <a:rPr lang="en-US" sz="3300" b="1" dirty="0"/>
              <a:t>30% of people with T1D</a:t>
            </a:r>
            <a:r>
              <a:rPr lang="en-US" sz="3300" dirty="0"/>
              <a:t> will develop autoimmune thyroid disease in their lifetime.</a:t>
            </a:r>
          </a:p>
          <a:p>
            <a:pPr>
              <a:lnSpc>
                <a:spcPct val="120000"/>
              </a:lnSpc>
            </a:pPr>
            <a:r>
              <a:rPr lang="en-US" sz="3600" b="1" dirty="0"/>
              <a:t>Type 2 diabetes: </a:t>
            </a:r>
          </a:p>
          <a:p>
            <a:pPr lvl="1">
              <a:lnSpc>
                <a:spcPct val="120000"/>
              </a:lnSpc>
            </a:pPr>
            <a:r>
              <a:rPr lang="en-US" sz="3300" dirty="0"/>
              <a:t>Overt hypothyroidism </a:t>
            </a:r>
            <a:r>
              <a:rPr lang="en-US" sz="3300" b="1" dirty="0"/>
              <a:t>~10–30%</a:t>
            </a:r>
          </a:p>
          <a:p>
            <a:pPr lvl="1">
              <a:lnSpc>
                <a:spcPct val="120000"/>
              </a:lnSpc>
            </a:pPr>
            <a:r>
              <a:rPr lang="en-US" sz="3300" dirty="0"/>
              <a:t>Higher prevalence of </a:t>
            </a:r>
            <a:r>
              <a:rPr lang="en-US" sz="3300" b="1" dirty="0"/>
              <a:t>subclinical hypothyroidism (~5–10%)</a:t>
            </a:r>
            <a:r>
              <a:rPr lang="en-US" sz="3300" dirty="0"/>
              <a:t> than the general population.</a:t>
            </a:r>
          </a:p>
          <a:p>
            <a:pPr>
              <a:lnSpc>
                <a:spcPct val="120000"/>
              </a:lnSpc>
            </a:pPr>
            <a:r>
              <a:rPr lang="en-US" sz="3300" b="1" dirty="0"/>
              <a:t>More Women &gt; men.</a:t>
            </a:r>
          </a:p>
          <a:p>
            <a:pPr>
              <a:lnSpc>
                <a:spcPct val="120000"/>
              </a:lnSpc>
              <a:defRPr/>
            </a:pPr>
            <a:r>
              <a:rPr lang="en-US" sz="3300" b="1" dirty="0"/>
              <a:t>Hashimoto’s thyroiditis – autoimmune thyroid</a:t>
            </a:r>
          </a:p>
          <a:p>
            <a:pPr lvl="1">
              <a:lnSpc>
                <a:spcPct val="120000"/>
              </a:lnSpc>
              <a:defRPr/>
            </a:pPr>
            <a:r>
              <a:rPr lang="en-US" sz="3300" dirty="0"/>
              <a:t>most common cause of hypothyroidism w/ diabetes</a:t>
            </a:r>
          </a:p>
          <a:p>
            <a:pPr algn="r">
              <a:buNone/>
              <a:defRPr/>
            </a:pPr>
            <a:r>
              <a:rPr lang="en-US" sz="1500" i="1" dirty="0"/>
              <a:t>NIH https://pmc.ncbi.nlm.nih.gov/articles/PMC3647563/</a:t>
            </a:r>
          </a:p>
          <a:p>
            <a:endParaRPr lang="en-US" dirty="0"/>
          </a:p>
        </p:txBody>
      </p:sp>
    </p:spTree>
    <p:extLst>
      <p:ext uri="{BB962C8B-B14F-4D97-AF65-F5344CB8AC3E}">
        <p14:creationId xmlns:p14="http://schemas.microsoft.com/office/powerpoint/2010/main" val="41200321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6950BFC3-D8DA-4A85-94F7-54DA5524770B}">
      <p188:commentRel xmlns:p188="http://schemas.microsoft.com/office/powerpoint/2018/8/main" r:id="rId2"/>
    </p:ext>
  </p:extLst>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a:xfrm>
            <a:off x="304800" y="228600"/>
            <a:ext cx="8585771" cy="1143000"/>
          </a:xfrm>
        </p:spPr>
        <p:txBody>
          <a:bodyPr/>
          <a:lstStyle/>
          <a:p>
            <a:pPr eaLnBrk="1" hangingPunct="1"/>
            <a:r>
              <a:rPr lang="en-US" dirty="0"/>
              <a:t>Thyroid &amp; TSH* Levels</a:t>
            </a:r>
          </a:p>
        </p:txBody>
      </p:sp>
      <p:sp>
        <p:nvSpPr>
          <p:cNvPr id="998403" name="Rectangle 3"/>
          <p:cNvSpPr>
            <a:spLocks noGrp="1" noChangeArrowheads="1"/>
          </p:cNvSpPr>
          <p:nvPr>
            <p:ph type="body" idx="1"/>
          </p:nvPr>
        </p:nvSpPr>
        <p:spPr>
          <a:xfrm>
            <a:off x="3125890" y="1600200"/>
            <a:ext cx="5943600" cy="5029200"/>
          </a:xfrm>
        </p:spPr>
        <p:txBody>
          <a:bodyPr>
            <a:normAutofit fontScale="77500" lnSpcReduction="20000"/>
          </a:bodyPr>
          <a:lstStyle/>
          <a:p>
            <a:pPr eaLnBrk="1" hangingPunct="1">
              <a:lnSpc>
                <a:spcPct val="110000"/>
              </a:lnSpc>
              <a:defRPr/>
            </a:pPr>
            <a:r>
              <a:rPr lang="en-US" sz="2800" dirty="0"/>
              <a:t>*</a:t>
            </a:r>
            <a:r>
              <a:rPr lang="en-US" dirty="0"/>
              <a:t>Thyroid Stimulating Hormone - secreted by pituitary gland</a:t>
            </a:r>
          </a:p>
          <a:p>
            <a:pPr lvl="1" eaLnBrk="1" hangingPunct="1">
              <a:lnSpc>
                <a:spcPct val="110000"/>
              </a:lnSpc>
              <a:defRPr/>
            </a:pPr>
            <a:r>
              <a:rPr lang="en-US" sz="3200" dirty="0"/>
              <a:t>controls thyroid hormone </a:t>
            </a:r>
            <a:r>
              <a:rPr lang="en-US" sz="3200" dirty="0" err="1"/>
              <a:t>thyroxine</a:t>
            </a:r>
            <a:r>
              <a:rPr lang="en-US" sz="3200" dirty="0"/>
              <a:t> production</a:t>
            </a:r>
          </a:p>
          <a:p>
            <a:pPr lvl="1" eaLnBrk="1" hangingPunct="1">
              <a:lnSpc>
                <a:spcPct val="110000"/>
              </a:lnSpc>
              <a:defRPr/>
            </a:pPr>
            <a:r>
              <a:rPr lang="en-US" sz="3200" dirty="0"/>
              <a:t>first and best test</a:t>
            </a:r>
          </a:p>
          <a:p>
            <a:pPr lvl="1" eaLnBrk="1" hangingPunct="1">
              <a:lnSpc>
                <a:spcPct val="110000"/>
              </a:lnSpc>
              <a:defRPr/>
            </a:pPr>
            <a:r>
              <a:rPr lang="en-US" sz="3200" dirty="0"/>
              <a:t>TSH Norm = up to 4.5 </a:t>
            </a:r>
            <a:r>
              <a:rPr lang="en-US" sz="3200" dirty="0" err="1"/>
              <a:t>mIU</a:t>
            </a:r>
            <a:r>
              <a:rPr lang="en-US" sz="3200" dirty="0"/>
              <a:t>/mL</a:t>
            </a:r>
          </a:p>
          <a:p>
            <a:pPr lvl="1" eaLnBrk="1" hangingPunct="1">
              <a:lnSpc>
                <a:spcPct val="110000"/>
              </a:lnSpc>
              <a:defRPr/>
            </a:pPr>
            <a:r>
              <a:rPr lang="en-US" sz="3200" dirty="0"/>
              <a:t>Treatment based on TSH plus symptoms. </a:t>
            </a:r>
          </a:p>
          <a:p>
            <a:pPr lvl="2" eaLnBrk="1" hangingPunct="1">
              <a:lnSpc>
                <a:spcPct val="110000"/>
              </a:lnSpc>
              <a:defRPr/>
            </a:pPr>
            <a:r>
              <a:rPr lang="en-US" sz="3200" dirty="0"/>
              <a:t>4.5 – 10 based on risk, s/s</a:t>
            </a:r>
          </a:p>
          <a:p>
            <a:pPr lvl="2" eaLnBrk="1" hangingPunct="1">
              <a:lnSpc>
                <a:spcPct val="110000"/>
              </a:lnSpc>
              <a:defRPr/>
            </a:pPr>
            <a:r>
              <a:rPr lang="en-US" sz="3200" dirty="0"/>
              <a:t>10 or more = treat  </a:t>
            </a:r>
          </a:p>
          <a:p>
            <a:pPr lvl="1" eaLnBrk="1" hangingPunct="1">
              <a:lnSpc>
                <a:spcPct val="110000"/>
              </a:lnSpc>
              <a:defRPr/>
            </a:pPr>
            <a:r>
              <a:rPr lang="en-US" sz="3200" dirty="0"/>
              <a:t>Lower = hyperthyroidism</a:t>
            </a:r>
          </a:p>
          <a:p>
            <a:pPr lvl="1" eaLnBrk="1" hangingPunct="1">
              <a:lnSpc>
                <a:spcPct val="110000"/>
              </a:lnSpc>
              <a:defRPr/>
            </a:pPr>
            <a:r>
              <a:rPr lang="en-US" sz="3200" dirty="0"/>
              <a:t>Higher = hypothyroidism</a:t>
            </a:r>
            <a:r>
              <a:rPr lang="en-US" sz="2000" i="1" dirty="0"/>
              <a:t>–  </a:t>
            </a:r>
            <a:endParaRPr lang="en-US" sz="1800" i="1" dirty="0"/>
          </a:p>
        </p:txBody>
      </p:sp>
      <p:pic>
        <p:nvPicPr>
          <p:cNvPr id="29700" name="Picture 5" descr="imbalanc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 y="1752600"/>
            <a:ext cx="2614613" cy="337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457200" y="5486400"/>
            <a:ext cx="1676400" cy="707886"/>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AACE Guidelines</a:t>
            </a:r>
          </a:p>
        </p:txBody>
      </p:sp>
    </p:spTree>
    <p:custDataLst>
      <p:tags r:id="rId1"/>
    </p:custDataLst>
    <p:extLst>
      <p:ext uri="{BB962C8B-B14F-4D97-AF65-F5344CB8AC3E}">
        <p14:creationId xmlns:p14="http://schemas.microsoft.com/office/powerpoint/2010/main" val="21931014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sz="quarter" idx="1"/>
          </p:nvPr>
        </p:nvPicPr>
        <p:blipFill>
          <a:blip r:embed="rId3"/>
          <a:stretch>
            <a:fillRect/>
          </a:stretch>
        </p:blipFill>
        <p:spPr>
          <a:xfrm>
            <a:off x="304800" y="190816"/>
            <a:ext cx="4734851" cy="6667184"/>
          </a:xfrm>
          <a:prstGeom prst="rect">
            <a:avLst/>
          </a:prstGeom>
        </p:spPr>
      </p:pic>
      <p:sp>
        <p:nvSpPr>
          <p:cNvPr id="3" name="Rectangle 2"/>
          <p:cNvSpPr/>
          <p:nvPr/>
        </p:nvSpPr>
        <p:spPr>
          <a:xfrm>
            <a:off x="5154706" y="366623"/>
            <a:ext cx="3962400" cy="6124754"/>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 TSH above 10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mIU</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/L,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in combination with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 subnormal free T4 characterizes overt hypothyroidism.</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If TSH in range, but person is symptomatic,</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Check for thyroid peroxidase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atb</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or TPO antibodies</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 low TSH indicates hyperthyroidism (0.1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ish</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t>
            </a:r>
          </a:p>
        </p:txBody>
      </p:sp>
    </p:spTree>
    <p:custDataLst>
      <p:tags r:id="rId1"/>
    </p:custDataLst>
    <p:extLst>
      <p:ext uri="{BB962C8B-B14F-4D97-AF65-F5344CB8AC3E}">
        <p14:creationId xmlns:p14="http://schemas.microsoft.com/office/powerpoint/2010/main" val="35325495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Poll question 15  </a:t>
            </a:r>
          </a:p>
        </p:txBody>
      </p:sp>
      <p:sp>
        <p:nvSpPr>
          <p:cNvPr id="6" name="Content Placeholder 5"/>
          <p:cNvSpPr>
            <a:spLocks noGrp="1"/>
          </p:cNvSpPr>
          <p:nvPr>
            <p:ph sz="quarter" idx="1"/>
          </p:nvPr>
        </p:nvSpPr>
        <p:spPr>
          <a:xfrm>
            <a:off x="457200" y="1219200"/>
            <a:ext cx="5943600" cy="4937760"/>
          </a:xfrm>
        </p:spPr>
        <p:txBody>
          <a:bodyPr>
            <a:normAutofit fontScale="92500" lnSpcReduction="10000"/>
          </a:bodyPr>
          <a:lstStyle/>
          <a:p>
            <a:r>
              <a:rPr lang="en-US" dirty="0"/>
              <a:t>Which of the following is a true statement?</a:t>
            </a:r>
          </a:p>
          <a:p>
            <a:pPr marL="514350" indent="-514350">
              <a:buAutoNum type="alphaLcPeriod"/>
            </a:pPr>
            <a:r>
              <a:rPr lang="en-US" dirty="0"/>
              <a:t>Atypical antipsychotics are contraindicated for people with diabetes.</a:t>
            </a:r>
          </a:p>
          <a:p>
            <a:pPr marL="514350" indent="-514350">
              <a:buAutoNum type="alphaLcPeriod"/>
            </a:pPr>
            <a:r>
              <a:rPr lang="en-US" dirty="0"/>
              <a:t>Hyperthyroidism is more common than hypothyroidism.</a:t>
            </a:r>
          </a:p>
          <a:p>
            <a:pPr marL="514350" indent="-514350">
              <a:buAutoNum type="alphaLcPeriod"/>
            </a:pPr>
            <a:r>
              <a:rPr lang="en-US" dirty="0"/>
              <a:t>Depression can be associated with weight gain or weight loss.</a:t>
            </a:r>
          </a:p>
          <a:p>
            <a:pPr marL="514350" indent="-514350">
              <a:buAutoNum type="alphaLcPeriod"/>
            </a:pPr>
            <a:r>
              <a:rPr lang="en-US" dirty="0"/>
              <a:t>Hypothyroidism causes LDLs to decrease.</a:t>
            </a:r>
          </a:p>
        </p:txBody>
      </p:sp>
      <p:pic>
        <p:nvPicPr>
          <p:cNvPr id="7" name="Picture 6"/>
          <p:cNvPicPr>
            <a:picLocks noChangeAspect="1"/>
          </p:cNvPicPr>
          <p:nvPr/>
        </p:nvPicPr>
        <p:blipFill>
          <a:blip r:embed="rId2"/>
          <a:stretch>
            <a:fillRect/>
          </a:stretch>
        </p:blipFill>
        <p:spPr>
          <a:xfrm>
            <a:off x="6629400" y="1676400"/>
            <a:ext cx="1819275" cy="2514600"/>
          </a:xfrm>
          <a:prstGeom prst="rect">
            <a:avLst/>
          </a:prstGeom>
        </p:spPr>
      </p:pic>
      <p:sp>
        <p:nvSpPr>
          <p:cNvPr id="8" name="Oval 7">
            <a:extLst>
              <a:ext uri="{FF2B5EF4-FFF2-40B4-BE49-F238E27FC236}">
                <a16:creationId xmlns:a16="http://schemas.microsoft.com/office/drawing/2014/main" id="{C20BD157-0F94-4280-8C0F-59C65A40E417}"/>
              </a:ext>
            </a:extLst>
          </p:cNvPr>
          <p:cNvSpPr/>
          <p:nvPr/>
        </p:nvSpPr>
        <p:spPr>
          <a:xfrm>
            <a:off x="472155" y="4191000"/>
            <a:ext cx="5257800" cy="1143000"/>
          </a:xfrm>
          <a:prstGeom prst="ellipse">
            <a:avLst/>
          </a:prstGeom>
          <a:no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Gill Sans MT"/>
              <a:ea typeface="+mn-ea"/>
              <a:cs typeface="+mn-cs"/>
            </a:endParaRPr>
          </a:p>
        </p:txBody>
      </p:sp>
    </p:spTree>
    <p:extLst>
      <p:ext uri="{BB962C8B-B14F-4D97-AF65-F5344CB8AC3E}">
        <p14:creationId xmlns:p14="http://schemas.microsoft.com/office/powerpoint/2010/main" val="10507215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80">
                                          <p:stCondLst>
                                            <p:cond delay="0"/>
                                          </p:stCondLst>
                                        </p:cTn>
                                        <p:tgtEl>
                                          <p:spTgt spid="8"/>
                                        </p:tgtEl>
                                      </p:cBhvr>
                                    </p:animEffect>
                                    <p:anim calcmode="lin" valueType="num">
                                      <p:cBhvr>
                                        <p:cTn id="8"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13" dur="26">
                                          <p:stCondLst>
                                            <p:cond delay="650"/>
                                          </p:stCondLst>
                                        </p:cTn>
                                        <p:tgtEl>
                                          <p:spTgt spid="8"/>
                                        </p:tgtEl>
                                      </p:cBhvr>
                                      <p:to x="100000" y="60000"/>
                                    </p:animScale>
                                    <p:animScale>
                                      <p:cBhvr>
                                        <p:cTn id="14" dur="166" decel="50000">
                                          <p:stCondLst>
                                            <p:cond delay="676"/>
                                          </p:stCondLst>
                                        </p:cTn>
                                        <p:tgtEl>
                                          <p:spTgt spid="8"/>
                                        </p:tgtEl>
                                      </p:cBhvr>
                                      <p:to x="100000" y="100000"/>
                                    </p:animScale>
                                    <p:animScale>
                                      <p:cBhvr>
                                        <p:cTn id="15" dur="26">
                                          <p:stCondLst>
                                            <p:cond delay="1312"/>
                                          </p:stCondLst>
                                        </p:cTn>
                                        <p:tgtEl>
                                          <p:spTgt spid="8"/>
                                        </p:tgtEl>
                                      </p:cBhvr>
                                      <p:to x="100000" y="80000"/>
                                    </p:animScale>
                                    <p:animScale>
                                      <p:cBhvr>
                                        <p:cTn id="16" dur="166" decel="50000">
                                          <p:stCondLst>
                                            <p:cond delay="1338"/>
                                          </p:stCondLst>
                                        </p:cTn>
                                        <p:tgtEl>
                                          <p:spTgt spid="8"/>
                                        </p:tgtEl>
                                      </p:cBhvr>
                                      <p:to x="100000" y="100000"/>
                                    </p:animScale>
                                    <p:animScale>
                                      <p:cBhvr>
                                        <p:cTn id="17" dur="26">
                                          <p:stCondLst>
                                            <p:cond delay="1642"/>
                                          </p:stCondLst>
                                        </p:cTn>
                                        <p:tgtEl>
                                          <p:spTgt spid="8"/>
                                        </p:tgtEl>
                                      </p:cBhvr>
                                      <p:to x="100000" y="90000"/>
                                    </p:animScale>
                                    <p:animScale>
                                      <p:cBhvr>
                                        <p:cTn id="18" dur="166" decel="50000">
                                          <p:stCondLst>
                                            <p:cond delay="1668"/>
                                          </p:stCondLst>
                                        </p:cTn>
                                        <p:tgtEl>
                                          <p:spTgt spid="8"/>
                                        </p:tgtEl>
                                      </p:cBhvr>
                                      <p:to x="100000" y="100000"/>
                                    </p:animScale>
                                    <p:animScale>
                                      <p:cBhvr>
                                        <p:cTn id="19" dur="26">
                                          <p:stCondLst>
                                            <p:cond delay="1808"/>
                                          </p:stCondLst>
                                        </p:cTn>
                                        <p:tgtEl>
                                          <p:spTgt spid="8"/>
                                        </p:tgtEl>
                                      </p:cBhvr>
                                      <p:to x="100000" y="95000"/>
                                    </p:animScale>
                                    <p:animScale>
                                      <p:cBhvr>
                                        <p:cTn id="20"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itle 1"/>
          <p:cNvSpPr>
            <a:spLocks noGrp="1"/>
          </p:cNvSpPr>
          <p:nvPr>
            <p:ph type="title"/>
          </p:nvPr>
        </p:nvSpPr>
        <p:spPr>
          <a:xfrm>
            <a:off x="381000" y="228600"/>
            <a:ext cx="8196263" cy="1066800"/>
          </a:xfrm>
        </p:spPr>
        <p:txBody>
          <a:bodyPr/>
          <a:lstStyle/>
          <a:p>
            <a:r>
              <a:rPr lang="en-US" dirty="0"/>
              <a:t>Diabetes Detective</a:t>
            </a:r>
          </a:p>
        </p:txBody>
      </p:sp>
      <p:sp>
        <p:nvSpPr>
          <p:cNvPr id="3" name="Content Placeholder 2"/>
          <p:cNvSpPr>
            <a:spLocks noGrp="1"/>
          </p:cNvSpPr>
          <p:nvPr>
            <p:ph idx="1"/>
          </p:nvPr>
        </p:nvSpPr>
        <p:spPr>
          <a:xfrm>
            <a:off x="685800" y="1524000"/>
            <a:ext cx="7772400" cy="4648200"/>
          </a:xfrm>
        </p:spPr>
        <p:txBody>
          <a:bodyPr>
            <a:normAutofit/>
          </a:bodyPr>
          <a:lstStyle/>
          <a:p>
            <a:pPr>
              <a:defRPr/>
            </a:pPr>
            <a:r>
              <a:rPr lang="en-US" dirty="0"/>
              <a:t>What other comorbidities are you suspecting?</a:t>
            </a:r>
          </a:p>
          <a:p>
            <a:pPr>
              <a:defRPr/>
            </a:pPr>
            <a:r>
              <a:rPr lang="en-US" dirty="0"/>
              <a:t>Any labs you would like to check?</a:t>
            </a:r>
          </a:p>
          <a:p>
            <a:pPr>
              <a:defRPr/>
            </a:pPr>
            <a:r>
              <a:rPr lang="en-US" dirty="0"/>
              <a:t>What type of diabetes?</a:t>
            </a:r>
          </a:p>
          <a:p>
            <a:pPr>
              <a:defRPr/>
            </a:pPr>
            <a:r>
              <a:rPr lang="en-US" dirty="0"/>
              <a:t>Social situation?</a:t>
            </a:r>
          </a:p>
          <a:p>
            <a:pPr>
              <a:defRPr/>
            </a:pPr>
            <a:r>
              <a:rPr lang="en-US" dirty="0"/>
              <a:t>Consider her lack of insurance and low income level during your discussion.</a:t>
            </a:r>
          </a:p>
          <a:p>
            <a:pPr>
              <a:defRPr/>
            </a:pPr>
            <a:r>
              <a:rPr lang="en-US" dirty="0"/>
              <a:t>Medication and Insulin changes</a:t>
            </a:r>
          </a:p>
          <a:p>
            <a:pPr>
              <a:defRPr/>
            </a:pPr>
            <a:endParaRPr lang="en-US" dirty="0"/>
          </a:p>
        </p:txBody>
      </p:sp>
      <p:pic>
        <p:nvPicPr>
          <p:cNvPr id="48132" name="Picture 7" descr="C:\Users\Beverly\AppData\Local\Microsoft\Windows\Temporary Internet Files\Content.IE5\KORAASHY\MC900355945[1].wm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905490" y="437356"/>
            <a:ext cx="1900373" cy="23820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8876494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a:xfrm>
            <a:off x="457200" y="227537"/>
            <a:ext cx="8153400" cy="1525063"/>
          </a:xfrm>
        </p:spPr>
        <p:txBody>
          <a:bodyPr>
            <a:normAutofit fontScale="90000"/>
          </a:bodyPr>
          <a:lstStyle/>
          <a:p>
            <a:pPr algn="ctr" eaLnBrk="1" hangingPunct="1">
              <a:defRPr/>
            </a:pPr>
            <a:r>
              <a:rPr lang="en-US" sz="4800" dirty="0"/>
              <a:t>Type 1 ~ Immune Mediated </a:t>
            </a:r>
            <a:br>
              <a:rPr lang="en-US" sz="4800" dirty="0"/>
            </a:br>
            <a:r>
              <a:rPr lang="en-US" sz="4800" dirty="0"/>
              <a:t>5-10% of Diabetes</a:t>
            </a:r>
          </a:p>
        </p:txBody>
      </p:sp>
      <p:pic>
        <p:nvPicPr>
          <p:cNvPr id="2" name="Picture 1">
            <a:extLst>
              <a:ext uri="{FF2B5EF4-FFF2-40B4-BE49-F238E27FC236}">
                <a16:creationId xmlns:a16="http://schemas.microsoft.com/office/drawing/2014/main" id="{35EB9903-B90D-4390-BA02-0423D903133B}"/>
              </a:ext>
            </a:extLst>
          </p:cNvPr>
          <p:cNvPicPr>
            <a:picLocks noChangeAspect="1"/>
          </p:cNvPicPr>
          <p:nvPr/>
        </p:nvPicPr>
        <p:blipFill>
          <a:blip r:embed="rId4"/>
          <a:stretch>
            <a:fillRect/>
          </a:stretch>
        </p:blipFill>
        <p:spPr>
          <a:xfrm>
            <a:off x="451022" y="1905000"/>
            <a:ext cx="5465401" cy="3646138"/>
          </a:xfrm>
          <a:prstGeom prst="rect">
            <a:avLst/>
          </a:prstGeom>
        </p:spPr>
      </p:pic>
      <p:sp>
        <p:nvSpPr>
          <p:cNvPr id="4" name="TextBox 3">
            <a:extLst>
              <a:ext uri="{FF2B5EF4-FFF2-40B4-BE49-F238E27FC236}">
                <a16:creationId xmlns:a16="http://schemas.microsoft.com/office/drawing/2014/main" id="{B2C1F664-189A-7F92-EF43-4C003AB86DA1}"/>
              </a:ext>
            </a:extLst>
          </p:cNvPr>
          <p:cNvSpPr txBox="1"/>
          <p:nvPr/>
        </p:nvSpPr>
        <p:spPr>
          <a:xfrm>
            <a:off x="6019800" y="1752600"/>
            <a:ext cx="3048000" cy="4524315"/>
          </a:xfrm>
          <a:prstGeom prst="rect">
            <a:avLst/>
          </a:prstGeom>
          <a:noFill/>
        </p:spPr>
        <p:txBody>
          <a:bodyPr wrap="square" rtlCol="0">
            <a:spAutoFit/>
          </a:bodyPr>
          <a:lstStyle/>
          <a:p>
            <a:r>
              <a:rPr lang="en-US" dirty="0"/>
              <a:t>1.5 Million people have type 1 in U.S.</a:t>
            </a:r>
          </a:p>
          <a:p>
            <a:endParaRPr lang="en-US" dirty="0"/>
          </a:p>
          <a:p>
            <a:r>
              <a:rPr lang="en-US" dirty="0"/>
              <a:t>Prevalence increasing:</a:t>
            </a:r>
          </a:p>
          <a:p>
            <a:endParaRPr lang="en-US" dirty="0"/>
          </a:p>
          <a:p>
            <a:r>
              <a:rPr lang="en-US" dirty="0"/>
              <a:t>2001 – </a:t>
            </a:r>
            <a:r>
              <a:rPr lang="en-US" dirty="0">
                <a:solidFill>
                  <a:srgbClr val="0070C0"/>
                </a:solidFill>
              </a:rPr>
              <a:t>1.48</a:t>
            </a:r>
            <a:r>
              <a:rPr lang="en-US" dirty="0"/>
              <a:t> per 1000 youths diagnosed with diabetes</a:t>
            </a:r>
          </a:p>
          <a:p>
            <a:endParaRPr lang="en-US" dirty="0"/>
          </a:p>
          <a:p>
            <a:r>
              <a:rPr lang="en-US" dirty="0"/>
              <a:t>2017 - </a:t>
            </a:r>
            <a:r>
              <a:rPr lang="en-US" dirty="0">
                <a:solidFill>
                  <a:srgbClr val="0070C0"/>
                </a:solidFill>
              </a:rPr>
              <a:t>2.15</a:t>
            </a:r>
            <a:r>
              <a:rPr lang="en-US" dirty="0"/>
              <a:t> per 1000 youths diagnosed with diabetes</a:t>
            </a:r>
          </a:p>
          <a:p>
            <a:endParaRPr lang="en-US" dirty="0"/>
          </a:p>
          <a:p>
            <a:r>
              <a:rPr lang="en-US" dirty="0"/>
              <a:t>Incidence &amp; Prevalence increasing</a:t>
            </a:r>
          </a:p>
          <a:p>
            <a:endParaRPr lang="en-US" dirty="0"/>
          </a:p>
          <a:p>
            <a:r>
              <a:rPr lang="en-US" dirty="0"/>
              <a:t>Highest incidence in Finland or Northern Europe.</a:t>
            </a:r>
          </a:p>
        </p:txBody>
      </p:sp>
      <p:graphicFrame>
        <p:nvGraphicFramePr>
          <p:cNvPr id="6" name="Table 5">
            <a:extLst>
              <a:ext uri="{FF2B5EF4-FFF2-40B4-BE49-F238E27FC236}">
                <a16:creationId xmlns:a16="http://schemas.microsoft.com/office/drawing/2014/main" id="{0F213FFF-5C03-2223-9862-94EFE002B914}"/>
              </a:ext>
            </a:extLst>
          </p:cNvPr>
          <p:cNvGraphicFramePr>
            <a:graphicFrameLocks noGrp="1"/>
          </p:cNvGraphicFramePr>
          <p:nvPr/>
        </p:nvGraphicFramePr>
        <p:xfrm>
          <a:off x="451022" y="5685003"/>
          <a:ext cx="4120978" cy="945460"/>
        </p:xfrm>
        <a:graphic>
          <a:graphicData uri="http://schemas.openxmlformats.org/drawingml/2006/table">
            <a:tbl>
              <a:tblPr firstRow="1" firstCol="1" bandRow="1">
                <a:tableStyleId>{5C22544A-7EE6-4342-B048-85BDC9FD1C3A}</a:tableStyleId>
              </a:tblPr>
              <a:tblGrid>
                <a:gridCol w="4120978">
                  <a:extLst>
                    <a:ext uri="{9D8B030D-6E8A-4147-A177-3AD203B41FA5}">
                      <a16:colId xmlns:a16="http://schemas.microsoft.com/office/drawing/2014/main" val="519012781"/>
                    </a:ext>
                  </a:extLst>
                </a:gridCol>
              </a:tblGrid>
              <a:tr h="483597">
                <a:tc>
                  <a:txBody>
                    <a:bodyPr/>
                    <a:lstStyle/>
                    <a:p>
                      <a:pPr marL="0" marR="0">
                        <a:spcBef>
                          <a:spcPts val="0"/>
                        </a:spcBef>
                        <a:spcAft>
                          <a:spcPts val="0"/>
                        </a:spcAft>
                      </a:pPr>
                      <a:r>
                        <a:rPr lang="en-US" sz="1100" b="0" dirty="0">
                          <a:solidFill>
                            <a:schemeClr val="tx1"/>
                          </a:solidFill>
                          <a:effectLst/>
                        </a:rPr>
                        <a:t>ADCES In Practice </a:t>
                      </a:r>
                      <a:r>
                        <a:rPr lang="en-US" sz="1200" b="0" dirty="0">
                          <a:solidFill>
                            <a:schemeClr val="tx1"/>
                          </a:solidFill>
                          <a:effectLst/>
                        </a:rPr>
                        <a:t> - March 2024</a:t>
                      </a:r>
                    </a:p>
                    <a:p>
                      <a:pPr marL="0" marR="0">
                        <a:spcBef>
                          <a:spcPts val="0"/>
                        </a:spcBef>
                        <a:spcAft>
                          <a:spcPts val="0"/>
                        </a:spcAft>
                      </a:pPr>
                      <a:r>
                        <a:rPr lang="en-US" sz="1200" b="0" u="sng" dirty="0">
                          <a:solidFill>
                            <a:schemeClr val="tx1"/>
                          </a:solidFill>
                          <a:effectLst/>
                          <a:hlinkClick r:id="rId5">
                            <a:extLst>
                              <a:ext uri="{A12FA001-AC4F-418D-AE19-62706E023703}">
                                <ahyp:hlinkClr xmlns:ahyp="http://schemas.microsoft.com/office/drawing/2018/hyperlinkcolor" val="tx"/>
                              </a:ext>
                            </a:extLst>
                          </a:hlinkClick>
                        </a:rPr>
                        <a:t>Recent Advances in Type 1 Diabetes: Teplizumab (</a:t>
                      </a:r>
                      <a:r>
                        <a:rPr lang="en-US" sz="1200" b="0" u="sng" dirty="0" err="1">
                          <a:solidFill>
                            <a:schemeClr val="tx1"/>
                          </a:solidFill>
                          <a:effectLst/>
                          <a:hlinkClick r:id="rId5">
                            <a:extLst>
                              <a:ext uri="{A12FA001-AC4F-418D-AE19-62706E023703}">
                                <ahyp:hlinkClr xmlns:ahyp="http://schemas.microsoft.com/office/drawing/2018/hyperlinkcolor" val="tx"/>
                              </a:ext>
                            </a:extLst>
                          </a:hlinkClick>
                        </a:rPr>
                        <a:t>Tzeild</a:t>
                      </a:r>
                      <a:r>
                        <a:rPr lang="en-US" sz="1200" b="0" u="sng" dirty="0">
                          <a:solidFill>
                            <a:schemeClr val="tx1"/>
                          </a:solidFill>
                          <a:effectLst/>
                          <a:hlinkClick r:id="rId5">
                            <a:extLst>
                              <a:ext uri="{A12FA001-AC4F-418D-AE19-62706E023703}">
                                <ahyp:hlinkClr xmlns:ahyp="http://schemas.microsoft.com/office/drawing/2018/hyperlinkcolor" val="tx"/>
                              </a:ext>
                            </a:extLst>
                          </a:hlinkClick>
                        </a:rPr>
                        <a:t>®)</a:t>
                      </a:r>
                      <a:r>
                        <a:rPr lang="en-US" sz="1600" b="0" dirty="0">
                          <a:solidFill>
                            <a:schemeClr val="tx1"/>
                          </a:solidFill>
                          <a:effectLst/>
                        </a:rPr>
                        <a:t> </a:t>
                      </a:r>
                      <a:endParaRPr lang="en-US" sz="1200" b="0" dirty="0">
                        <a:solidFill>
                          <a:schemeClr val="tx1"/>
                        </a:solidFill>
                        <a:effectLst/>
                        <a:latin typeface="Times New Roman" panose="02020603050405020304" pitchFamily="18" charset="0"/>
                        <a:ea typeface="Aptos" panose="020B0004020202020204" pitchFamily="34" charset="0"/>
                        <a:cs typeface="Aptos" panose="020B0004020202020204" pitchFamily="34" charset="0"/>
                      </a:endParaRPr>
                    </a:p>
                  </a:txBody>
                  <a:tcPr marL="9525" marR="9525" marT="9525" marB="9525" anchor="ctr">
                    <a:solidFill>
                      <a:schemeClr val="accent2">
                        <a:lumMod val="40000"/>
                        <a:lumOff val="60000"/>
                      </a:schemeClr>
                    </a:solidFill>
                  </a:tcPr>
                </a:tc>
                <a:extLst>
                  <a:ext uri="{0D108BD9-81ED-4DB2-BD59-A6C34878D82A}">
                    <a16:rowId xmlns:a16="http://schemas.microsoft.com/office/drawing/2014/main" val="3993038192"/>
                  </a:ext>
                </a:extLst>
              </a:tr>
              <a:tr h="461863">
                <a:tc>
                  <a:txBody>
                    <a:bodyPr/>
                    <a:lstStyle/>
                    <a:p>
                      <a:pPr marL="0" marR="0">
                        <a:spcBef>
                          <a:spcPts val="0"/>
                        </a:spcBef>
                        <a:spcAft>
                          <a:spcPts val="0"/>
                        </a:spcAft>
                      </a:pPr>
                      <a:r>
                        <a:rPr lang="en-US" sz="1200" b="0" dirty="0">
                          <a:solidFill>
                            <a:schemeClr val="tx1"/>
                          </a:solidFill>
                          <a:effectLst/>
                        </a:rPr>
                        <a:t>Karen S. Fiano, PHARMD, BCACP, </a:t>
                      </a:r>
                      <a:r>
                        <a:rPr lang="en-US" sz="1200" b="0" dirty="0" err="1">
                          <a:solidFill>
                            <a:schemeClr val="tx1"/>
                          </a:solidFill>
                          <a:effectLst/>
                        </a:rPr>
                        <a:t>Devada</a:t>
                      </a:r>
                      <a:r>
                        <a:rPr lang="en-US" sz="1200" b="0" dirty="0">
                          <a:solidFill>
                            <a:schemeClr val="tx1"/>
                          </a:solidFill>
                          <a:effectLst/>
                        </a:rPr>
                        <a:t> Singh-Franco, PHARMD, CDCES, Young M. Kwon, BS, PHD </a:t>
                      </a:r>
                      <a:endParaRPr lang="en-US" sz="1200" b="0" dirty="0">
                        <a:solidFill>
                          <a:schemeClr val="tx1"/>
                        </a:solidFill>
                        <a:effectLst/>
                        <a:latin typeface="Times New Roman" panose="02020603050405020304" pitchFamily="18" charset="0"/>
                        <a:ea typeface="Aptos" panose="020B0004020202020204" pitchFamily="34" charset="0"/>
                        <a:cs typeface="Aptos" panose="020B0004020202020204" pitchFamily="34" charset="0"/>
                      </a:endParaRPr>
                    </a:p>
                  </a:txBody>
                  <a:tcPr marL="9525" marR="9525" marT="9525" marB="9525" anchor="ctr">
                    <a:solidFill>
                      <a:schemeClr val="accent2">
                        <a:lumMod val="40000"/>
                        <a:lumOff val="60000"/>
                      </a:schemeClr>
                    </a:solidFill>
                  </a:tcPr>
                </a:tc>
                <a:extLst>
                  <a:ext uri="{0D108BD9-81ED-4DB2-BD59-A6C34878D82A}">
                    <a16:rowId xmlns:a16="http://schemas.microsoft.com/office/drawing/2014/main" val="507650663"/>
                  </a:ext>
                </a:extLst>
              </a:tr>
            </a:tbl>
          </a:graphicData>
        </a:graphic>
      </p:graphicFrame>
      <p:pic>
        <p:nvPicPr>
          <p:cNvPr id="3" name="Picture 2" descr="A screenshot of a social media post&#10;&#10;Description automatically generated">
            <a:extLst>
              <a:ext uri="{FF2B5EF4-FFF2-40B4-BE49-F238E27FC236}">
                <a16:creationId xmlns:a16="http://schemas.microsoft.com/office/drawing/2014/main" id="{DA7CE972-D8B7-1F75-4759-9C4881812E1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51022" y="1764062"/>
            <a:ext cx="3358978" cy="3783875"/>
          </a:xfrm>
          <a:prstGeom prst="rect">
            <a:avLst/>
          </a:prstGeom>
        </p:spPr>
      </p:pic>
    </p:spTree>
    <p:custDataLst>
      <p:tags r:id="rId1"/>
    </p:custDataLst>
    <p:extLst>
      <p:ext uri="{BB962C8B-B14F-4D97-AF65-F5344CB8AC3E}">
        <p14:creationId xmlns:p14="http://schemas.microsoft.com/office/powerpoint/2010/main" val="226328794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a:off x="3953571" y="3989176"/>
            <a:ext cx="197745" cy="197745"/>
          </a:xfrm>
          <a:custGeom>
            <a:avLst/>
            <a:gdLst/>
            <a:ahLst/>
            <a:cxnLst/>
            <a:rect l="l" t="t" r="r" b="b"/>
            <a:pathLst>
              <a:path w="395490" h="395490">
                <a:moveTo>
                  <a:pt x="0" y="0"/>
                </a:moveTo>
                <a:lnTo>
                  <a:pt x="395490" y="0"/>
                </a:lnTo>
                <a:lnTo>
                  <a:pt x="395490" y="395490"/>
                </a:lnTo>
                <a:lnTo>
                  <a:pt x="0" y="39549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sz="900"/>
          </a:p>
        </p:txBody>
      </p:sp>
      <p:sp>
        <p:nvSpPr>
          <p:cNvPr id="4" name="Freeform 4"/>
          <p:cNvSpPr/>
          <p:nvPr/>
        </p:nvSpPr>
        <p:spPr>
          <a:xfrm>
            <a:off x="4474147" y="4043666"/>
            <a:ext cx="197745" cy="197745"/>
          </a:xfrm>
          <a:custGeom>
            <a:avLst/>
            <a:gdLst/>
            <a:ahLst/>
            <a:cxnLst/>
            <a:rect l="l" t="t" r="r" b="b"/>
            <a:pathLst>
              <a:path w="395490" h="395490">
                <a:moveTo>
                  <a:pt x="0" y="0"/>
                </a:moveTo>
                <a:lnTo>
                  <a:pt x="395491" y="0"/>
                </a:lnTo>
                <a:lnTo>
                  <a:pt x="395491" y="395490"/>
                </a:lnTo>
                <a:lnTo>
                  <a:pt x="0" y="39549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sz="900"/>
          </a:p>
        </p:txBody>
      </p:sp>
      <p:sp>
        <p:nvSpPr>
          <p:cNvPr id="5" name="Freeform 5"/>
          <p:cNvSpPr/>
          <p:nvPr/>
        </p:nvSpPr>
        <p:spPr>
          <a:xfrm>
            <a:off x="3559754" y="3890304"/>
            <a:ext cx="197745" cy="197745"/>
          </a:xfrm>
          <a:custGeom>
            <a:avLst/>
            <a:gdLst/>
            <a:ahLst/>
            <a:cxnLst/>
            <a:rect l="l" t="t" r="r" b="b"/>
            <a:pathLst>
              <a:path w="395490" h="395490">
                <a:moveTo>
                  <a:pt x="0" y="0"/>
                </a:moveTo>
                <a:lnTo>
                  <a:pt x="395491" y="0"/>
                </a:lnTo>
                <a:lnTo>
                  <a:pt x="395491" y="395490"/>
                </a:lnTo>
                <a:lnTo>
                  <a:pt x="0" y="39549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sz="900"/>
          </a:p>
        </p:txBody>
      </p:sp>
      <p:sp>
        <p:nvSpPr>
          <p:cNvPr id="7" name="Freeform 7"/>
          <p:cNvSpPr/>
          <p:nvPr/>
        </p:nvSpPr>
        <p:spPr>
          <a:xfrm>
            <a:off x="4994723" y="3989176"/>
            <a:ext cx="197745" cy="197745"/>
          </a:xfrm>
          <a:custGeom>
            <a:avLst/>
            <a:gdLst/>
            <a:ahLst/>
            <a:cxnLst/>
            <a:rect l="l" t="t" r="r" b="b"/>
            <a:pathLst>
              <a:path w="395490" h="395490">
                <a:moveTo>
                  <a:pt x="0" y="0"/>
                </a:moveTo>
                <a:lnTo>
                  <a:pt x="395490" y="0"/>
                </a:lnTo>
                <a:lnTo>
                  <a:pt x="395490" y="395490"/>
                </a:lnTo>
                <a:lnTo>
                  <a:pt x="0" y="39549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sz="900"/>
          </a:p>
        </p:txBody>
      </p:sp>
      <p:sp>
        <p:nvSpPr>
          <p:cNvPr id="16" name="Freeform 16"/>
          <p:cNvSpPr/>
          <p:nvPr/>
        </p:nvSpPr>
        <p:spPr>
          <a:xfrm>
            <a:off x="3577473" y="3688152"/>
            <a:ext cx="187916" cy="187916"/>
          </a:xfrm>
          <a:custGeom>
            <a:avLst/>
            <a:gdLst/>
            <a:ahLst/>
            <a:cxnLst/>
            <a:rect l="l" t="t" r="r" b="b"/>
            <a:pathLst>
              <a:path w="375832" h="375832">
                <a:moveTo>
                  <a:pt x="0" y="0"/>
                </a:moveTo>
                <a:lnTo>
                  <a:pt x="375833" y="0"/>
                </a:lnTo>
                <a:lnTo>
                  <a:pt x="375833" y="375832"/>
                </a:lnTo>
                <a:lnTo>
                  <a:pt x="0" y="37583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sz="900"/>
          </a:p>
        </p:txBody>
      </p:sp>
      <p:sp>
        <p:nvSpPr>
          <p:cNvPr id="17" name="TextBox 17"/>
          <p:cNvSpPr txBox="1"/>
          <p:nvPr/>
        </p:nvSpPr>
        <p:spPr>
          <a:xfrm>
            <a:off x="514350" y="1377418"/>
            <a:ext cx="8115300" cy="359073"/>
          </a:xfrm>
          <a:prstGeom prst="rect">
            <a:avLst/>
          </a:prstGeom>
        </p:spPr>
        <p:txBody>
          <a:bodyPr lIns="0" tIns="0" rIns="0" bIns="0" rtlCol="0" anchor="t">
            <a:spAutoFit/>
          </a:bodyPr>
          <a:lstStyle/>
          <a:p>
            <a:pPr>
              <a:lnSpc>
                <a:spcPts val="2750"/>
              </a:lnSpc>
            </a:pPr>
            <a:endParaRPr lang="en-US" sz="2500" b="1" dirty="0">
              <a:solidFill>
                <a:srgbClr val="8CA9AD"/>
              </a:solidFill>
              <a:latin typeface="Avenir Bold"/>
              <a:ea typeface="Avenir Bold"/>
              <a:cs typeface="Avenir Bold"/>
              <a:sym typeface="Avenir Bold"/>
            </a:endParaRPr>
          </a:p>
        </p:txBody>
      </p:sp>
      <p:sp>
        <p:nvSpPr>
          <p:cNvPr id="18" name="Freeform 18"/>
          <p:cNvSpPr/>
          <p:nvPr/>
        </p:nvSpPr>
        <p:spPr>
          <a:xfrm>
            <a:off x="3963400" y="3492724"/>
            <a:ext cx="187916" cy="187916"/>
          </a:xfrm>
          <a:custGeom>
            <a:avLst/>
            <a:gdLst/>
            <a:ahLst/>
            <a:cxnLst/>
            <a:rect l="l" t="t" r="r" b="b"/>
            <a:pathLst>
              <a:path w="375832" h="375832">
                <a:moveTo>
                  <a:pt x="0" y="0"/>
                </a:moveTo>
                <a:lnTo>
                  <a:pt x="375832" y="0"/>
                </a:lnTo>
                <a:lnTo>
                  <a:pt x="375832" y="375832"/>
                </a:lnTo>
                <a:lnTo>
                  <a:pt x="0" y="37583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sz="900"/>
          </a:p>
        </p:txBody>
      </p:sp>
      <p:sp>
        <p:nvSpPr>
          <p:cNvPr id="19" name="Freeform 19"/>
          <p:cNvSpPr/>
          <p:nvPr/>
        </p:nvSpPr>
        <p:spPr>
          <a:xfrm>
            <a:off x="4483976" y="3621510"/>
            <a:ext cx="187916" cy="187916"/>
          </a:xfrm>
          <a:custGeom>
            <a:avLst/>
            <a:gdLst/>
            <a:ahLst/>
            <a:cxnLst/>
            <a:rect l="l" t="t" r="r" b="b"/>
            <a:pathLst>
              <a:path w="375832" h="375832">
                <a:moveTo>
                  <a:pt x="0" y="0"/>
                </a:moveTo>
                <a:lnTo>
                  <a:pt x="375833" y="0"/>
                </a:lnTo>
                <a:lnTo>
                  <a:pt x="375833" y="375832"/>
                </a:lnTo>
                <a:lnTo>
                  <a:pt x="0" y="37583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sz="900"/>
          </a:p>
        </p:txBody>
      </p:sp>
      <p:sp>
        <p:nvSpPr>
          <p:cNvPr id="20" name="Freeform 20"/>
          <p:cNvSpPr/>
          <p:nvPr/>
        </p:nvSpPr>
        <p:spPr>
          <a:xfrm>
            <a:off x="5023156" y="3653090"/>
            <a:ext cx="187916" cy="187916"/>
          </a:xfrm>
          <a:custGeom>
            <a:avLst/>
            <a:gdLst/>
            <a:ahLst/>
            <a:cxnLst/>
            <a:rect l="l" t="t" r="r" b="b"/>
            <a:pathLst>
              <a:path w="375832" h="375832">
                <a:moveTo>
                  <a:pt x="0" y="0"/>
                </a:moveTo>
                <a:lnTo>
                  <a:pt x="375833" y="0"/>
                </a:lnTo>
                <a:lnTo>
                  <a:pt x="375833" y="375833"/>
                </a:lnTo>
                <a:lnTo>
                  <a:pt x="0" y="37583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sz="900"/>
          </a:p>
        </p:txBody>
      </p:sp>
      <p:sp>
        <p:nvSpPr>
          <p:cNvPr id="32" name="TextBox 32"/>
          <p:cNvSpPr txBox="1"/>
          <p:nvPr/>
        </p:nvSpPr>
        <p:spPr>
          <a:xfrm>
            <a:off x="838200" y="5608838"/>
            <a:ext cx="7239000" cy="272254"/>
          </a:xfrm>
          <a:prstGeom prst="rect">
            <a:avLst/>
          </a:prstGeom>
        </p:spPr>
        <p:txBody>
          <a:bodyPr wrap="square" lIns="0" tIns="0" rIns="0" bIns="0" rtlCol="0" anchor="t">
            <a:spAutoFit/>
          </a:bodyPr>
          <a:lstStyle/>
          <a:p>
            <a:pPr>
              <a:lnSpc>
                <a:spcPts val="1050"/>
              </a:lnSpc>
            </a:pPr>
            <a:r>
              <a:rPr lang="en-US" sz="750" dirty="0">
                <a:solidFill>
                  <a:srgbClr val="000000"/>
                </a:solidFill>
                <a:latin typeface="Canva Sans"/>
                <a:ea typeface="Canva Sans"/>
                <a:cs typeface="Canva Sans"/>
                <a:sym typeface="Canva Sans"/>
              </a:rPr>
              <a:t>* A longitudinal study comprising 32,476 commercially insured Americans aged 0-64 years who developed T1D between 2001 and 2015.</a:t>
            </a:r>
          </a:p>
          <a:p>
            <a:pPr>
              <a:lnSpc>
                <a:spcPts val="1050"/>
              </a:lnSpc>
            </a:pPr>
            <a:r>
              <a:rPr lang="en-US" sz="750" dirty="0">
                <a:solidFill>
                  <a:srgbClr val="000000"/>
                </a:solidFill>
                <a:latin typeface="Canva Sans"/>
                <a:ea typeface="Canva Sans"/>
                <a:cs typeface="Canva Sans"/>
                <a:sym typeface="Canva Sans"/>
              </a:rPr>
              <a:t>Rogers MAM, et al. BMC Med. 2017;15(1):199.</a:t>
            </a:r>
          </a:p>
        </p:txBody>
      </p:sp>
      <p:sp>
        <p:nvSpPr>
          <p:cNvPr id="33" name="Title 32">
            <a:extLst>
              <a:ext uri="{FF2B5EF4-FFF2-40B4-BE49-F238E27FC236}">
                <a16:creationId xmlns:a16="http://schemas.microsoft.com/office/drawing/2014/main" id="{3B870D8B-1F55-F615-8C31-1DA8CA2CC91E}"/>
              </a:ext>
            </a:extLst>
          </p:cNvPr>
          <p:cNvSpPr>
            <a:spLocks noGrp="1"/>
          </p:cNvSpPr>
          <p:nvPr>
            <p:ph type="title"/>
          </p:nvPr>
        </p:nvSpPr>
        <p:spPr/>
        <p:txBody>
          <a:bodyPr>
            <a:normAutofit fontScale="90000"/>
          </a:bodyPr>
          <a:lstStyle/>
          <a:p>
            <a:br>
              <a:rPr lang="en-US" sz="4000" b="1" dirty="0">
                <a:ea typeface="Calibri" panose="020F0502020204030204" pitchFamily="34" charset="0"/>
                <a:cs typeface="Calibri" panose="020F0502020204030204" pitchFamily="34" charset="0"/>
                <a:sym typeface="Avenir Bold"/>
              </a:rPr>
            </a:br>
            <a:br>
              <a:rPr lang="en-US" sz="4000" b="1" dirty="0">
                <a:ea typeface="Calibri" panose="020F0502020204030204" pitchFamily="34" charset="0"/>
                <a:cs typeface="Calibri" panose="020F0502020204030204" pitchFamily="34" charset="0"/>
                <a:sym typeface="Avenir Bold"/>
              </a:rPr>
            </a:br>
            <a:r>
              <a:rPr lang="en-US" sz="4000" b="1" dirty="0">
                <a:ea typeface="Calibri" panose="020F0502020204030204" pitchFamily="34" charset="0"/>
                <a:cs typeface="Calibri" panose="020F0502020204030204" pitchFamily="34" charset="0"/>
                <a:sym typeface="Avenir Bold"/>
              </a:rPr>
              <a:t>Clinical onset of T1D can occur at any age </a:t>
            </a:r>
            <a:endParaRPr lang="en-US" dirty="0">
              <a:ea typeface="Calibri" panose="020F0502020204030204" pitchFamily="34" charset="0"/>
              <a:cs typeface="Calibri" panose="020F0502020204030204" pitchFamily="34" charset="0"/>
            </a:endParaRPr>
          </a:p>
        </p:txBody>
      </p:sp>
      <p:pic>
        <p:nvPicPr>
          <p:cNvPr id="35" name="Picture 34">
            <a:extLst>
              <a:ext uri="{FF2B5EF4-FFF2-40B4-BE49-F238E27FC236}">
                <a16:creationId xmlns:a16="http://schemas.microsoft.com/office/drawing/2014/main" id="{57EAAC80-F697-3189-D413-BBD3B7CEBA6C}"/>
              </a:ext>
            </a:extLst>
          </p:cNvPr>
          <p:cNvPicPr>
            <a:picLocks noChangeAspect="1"/>
          </p:cNvPicPr>
          <p:nvPr/>
        </p:nvPicPr>
        <p:blipFill>
          <a:blip r:embed="rId8"/>
          <a:stretch>
            <a:fillRect/>
          </a:stretch>
        </p:blipFill>
        <p:spPr>
          <a:xfrm>
            <a:off x="1035622" y="1970909"/>
            <a:ext cx="6678594" cy="3330512"/>
          </a:xfrm>
          <a:prstGeom prst="rect">
            <a:avLst/>
          </a:prstGeom>
        </p:spPr>
      </p:pic>
    </p:spTree>
    <p:extLst>
      <p:ext uri="{BB962C8B-B14F-4D97-AF65-F5344CB8AC3E}">
        <p14:creationId xmlns:p14="http://schemas.microsoft.com/office/powerpoint/2010/main" val="39546885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6950BFC3-D8DA-4A85-94F7-54DA5524770B}">
      <p188:commentRel xmlns:p188="http://schemas.microsoft.com/office/powerpoint/2018/8/main" r:id="rId3"/>
    </p:ext>
  </p:extLst>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AF0A5F-6A72-EBCC-D471-FD82222B305A}"/>
              </a:ext>
            </a:extLst>
          </p:cNvPr>
          <p:cNvSpPr>
            <a:spLocks noGrp="1"/>
          </p:cNvSpPr>
          <p:nvPr>
            <p:ph type="title"/>
          </p:nvPr>
        </p:nvSpPr>
        <p:spPr/>
        <p:txBody>
          <a:bodyPr>
            <a:noAutofit/>
          </a:bodyPr>
          <a:lstStyle/>
          <a:p>
            <a:r>
              <a:rPr lang="en-US" sz="3600" dirty="0"/>
              <a:t>T1D is Often Misdiagnosed as T2D in Adults</a:t>
            </a:r>
          </a:p>
        </p:txBody>
      </p:sp>
      <p:sp>
        <p:nvSpPr>
          <p:cNvPr id="3" name="Content Placeholder 2">
            <a:extLst>
              <a:ext uri="{FF2B5EF4-FFF2-40B4-BE49-F238E27FC236}">
                <a16:creationId xmlns:a16="http://schemas.microsoft.com/office/drawing/2014/main" id="{B39CB517-BFBF-F1C6-7442-F79CCAC45F1C}"/>
              </a:ext>
            </a:extLst>
          </p:cNvPr>
          <p:cNvSpPr>
            <a:spLocks noGrp="1"/>
          </p:cNvSpPr>
          <p:nvPr>
            <p:ph sz="quarter" idx="1"/>
          </p:nvPr>
        </p:nvSpPr>
        <p:spPr/>
        <p:txBody>
          <a:bodyPr/>
          <a:lstStyle/>
          <a:p>
            <a:endParaRPr lang="en-US"/>
          </a:p>
        </p:txBody>
      </p:sp>
      <p:pic>
        <p:nvPicPr>
          <p:cNvPr id="5" name="Picture 4">
            <a:extLst>
              <a:ext uri="{FF2B5EF4-FFF2-40B4-BE49-F238E27FC236}">
                <a16:creationId xmlns:a16="http://schemas.microsoft.com/office/drawing/2014/main" id="{D09F65AC-85C6-EC85-A278-97E9A26763BB}"/>
              </a:ext>
            </a:extLst>
          </p:cNvPr>
          <p:cNvPicPr>
            <a:picLocks noChangeAspect="1"/>
          </p:cNvPicPr>
          <p:nvPr/>
        </p:nvPicPr>
        <p:blipFill>
          <a:blip r:embed="rId3"/>
          <a:stretch>
            <a:fillRect/>
          </a:stretch>
        </p:blipFill>
        <p:spPr>
          <a:xfrm>
            <a:off x="0" y="1219200"/>
            <a:ext cx="9144000" cy="5117650"/>
          </a:xfrm>
          <a:prstGeom prst="rect">
            <a:avLst/>
          </a:prstGeom>
        </p:spPr>
      </p:pic>
    </p:spTree>
    <p:extLst>
      <p:ext uri="{BB962C8B-B14F-4D97-AF65-F5344CB8AC3E}">
        <p14:creationId xmlns:p14="http://schemas.microsoft.com/office/powerpoint/2010/main" val="3689106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6950BFC3-D8DA-4A85-94F7-54DA5524770B}">
      <p188:commentRel xmlns:p188="http://schemas.microsoft.com/office/powerpoint/2018/8/main" r:id="rId2"/>
    </p:ext>
  </p:extLst>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4427" y="348307"/>
            <a:ext cx="8396173" cy="798311"/>
          </a:xfrm>
        </p:spPr>
        <p:txBody>
          <a:bodyPr>
            <a:normAutofit/>
          </a:bodyPr>
          <a:lstStyle/>
          <a:p>
            <a:r>
              <a:rPr lang="en-US" sz="4000" dirty="0"/>
              <a:t>Type 1 is 5- 10% of all Diabetes</a:t>
            </a:r>
          </a:p>
        </p:txBody>
      </p:sp>
      <p:sp>
        <p:nvSpPr>
          <p:cNvPr id="4" name="Content Placeholder 3"/>
          <p:cNvSpPr>
            <a:spLocks noGrp="1"/>
          </p:cNvSpPr>
          <p:nvPr>
            <p:ph type="body" idx="4294967295"/>
          </p:nvPr>
        </p:nvSpPr>
        <p:spPr>
          <a:xfrm>
            <a:off x="1600200" y="4196954"/>
            <a:ext cx="7543800" cy="857250"/>
          </a:xfrm>
          <a:prstGeom prst="rect">
            <a:avLst/>
          </a:prstGeom>
        </p:spPr>
        <p:txBody>
          <a:bodyPr/>
          <a:lstStyle/>
          <a:p>
            <a:endParaRPr lang="en-US" dirty="0"/>
          </a:p>
          <a:p>
            <a:endParaRPr lang="en-US" dirty="0"/>
          </a:p>
          <a:p>
            <a:endParaRPr lang="en-US" dirty="0"/>
          </a:p>
          <a:p>
            <a:endParaRPr lang="en-US" dirty="0"/>
          </a:p>
          <a:p>
            <a:endParaRPr lang="en-US" dirty="0"/>
          </a:p>
          <a:p>
            <a:endParaRPr lang="en-US" dirty="0"/>
          </a:p>
          <a:p>
            <a:endParaRPr lang="en-US" dirty="0"/>
          </a:p>
        </p:txBody>
      </p:sp>
      <p:sp>
        <p:nvSpPr>
          <p:cNvPr id="11" name="TextBox 10">
            <a:extLst>
              <a:ext uri="{FF2B5EF4-FFF2-40B4-BE49-F238E27FC236}">
                <a16:creationId xmlns:a16="http://schemas.microsoft.com/office/drawing/2014/main" id="{0E2EA63C-098E-8547-90E8-E6951795B748}"/>
              </a:ext>
            </a:extLst>
          </p:cNvPr>
          <p:cNvSpPr txBox="1"/>
          <p:nvPr/>
        </p:nvSpPr>
        <p:spPr>
          <a:xfrm>
            <a:off x="320636" y="1219200"/>
            <a:ext cx="5470564" cy="5434821"/>
          </a:xfrm>
          <a:prstGeom prst="rect">
            <a:avLst/>
          </a:prstGeom>
          <a:noFill/>
        </p:spPr>
        <p:txBody>
          <a:bodyPr wrap="square" rtlCol="0">
            <a:spAutoFit/>
          </a:bodyPr>
          <a:lstStyle/>
          <a:p>
            <a:pPr marL="342900" indent="-342900">
              <a:spcAft>
                <a:spcPts val="450"/>
              </a:spcAft>
              <a:buClr>
                <a:srgbClr val="7030A0"/>
              </a:buClr>
              <a:buFont typeface="Wingdings" panose="05000000000000000000" pitchFamily="2" charset="2"/>
              <a:buChar char="§"/>
            </a:pPr>
            <a:r>
              <a:rPr lang="en-US" sz="2400" dirty="0">
                <a:latin typeface="Arial" panose="020B0604020202020204" pitchFamily="34" charset="0"/>
                <a:cs typeface="Arial" panose="020B0604020202020204" pitchFamily="34" charset="0"/>
              </a:rPr>
              <a:t>Auto-immune pancreatic beta cells destruction </a:t>
            </a:r>
          </a:p>
          <a:p>
            <a:pPr marL="342900" indent="-342900">
              <a:spcAft>
                <a:spcPts val="450"/>
              </a:spcAft>
              <a:buClr>
                <a:srgbClr val="7030A0"/>
              </a:buClr>
              <a:buFont typeface="Wingdings" panose="05000000000000000000" pitchFamily="2" charset="2"/>
              <a:buChar char="§"/>
            </a:pPr>
            <a:r>
              <a:rPr lang="en-US" sz="2400" dirty="0">
                <a:latin typeface="Arial" panose="020B0604020202020204" pitchFamily="34" charset="0"/>
                <a:cs typeface="Arial" panose="020B0604020202020204" pitchFamily="34" charset="0"/>
              </a:rPr>
              <a:t>Most commonly expressed at age 10 – 14</a:t>
            </a:r>
          </a:p>
          <a:p>
            <a:pPr marL="342900" indent="-342900">
              <a:spcAft>
                <a:spcPts val="450"/>
              </a:spcAft>
              <a:buClr>
                <a:srgbClr val="7030A0"/>
              </a:buClr>
              <a:buFont typeface="Wingdings" panose="05000000000000000000" pitchFamily="2" charset="2"/>
              <a:buChar char="§"/>
            </a:pPr>
            <a:r>
              <a:rPr lang="en-US" sz="2400" dirty="0">
                <a:latin typeface="Arial" panose="020B0604020202020204" pitchFamily="34" charset="0"/>
                <a:cs typeface="Arial" panose="020B0604020202020204" pitchFamily="34" charset="0"/>
              </a:rPr>
              <a:t>Insulin sensitive (require 0.5 - 1.0 units/kg/day)</a:t>
            </a:r>
            <a:endParaRPr lang="en-US" sz="2400" b="1" dirty="0">
              <a:latin typeface="Arial" panose="020B0604020202020204" pitchFamily="34" charset="0"/>
              <a:cs typeface="Arial" panose="020B0604020202020204" pitchFamily="34" charset="0"/>
            </a:endParaRPr>
          </a:p>
          <a:p>
            <a:pPr marL="342900" indent="-342900">
              <a:spcAft>
                <a:spcPts val="450"/>
              </a:spcAft>
              <a:buClr>
                <a:srgbClr val="7030A0"/>
              </a:buClr>
              <a:buFont typeface="Wingdings" panose="05000000000000000000" pitchFamily="2" charset="2"/>
              <a:buChar char="§"/>
            </a:pPr>
            <a:r>
              <a:rPr lang="en-US" sz="2400" dirty="0">
                <a:latin typeface="Arial" panose="020B0604020202020204" pitchFamily="34" charset="0"/>
                <a:cs typeface="Arial" panose="020B0604020202020204" pitchFamily="34" charset="0"/>
              </a:rPr>
              <a:t>Expression due to a combo of genes and environment:</a:t>
            </a:r>
          </a:p>
          <a:p>
            <a:pPr marL="685800" lvl="1" indent="-342900">
              <a:spcAft>
                <a:spcPts val="450"/>
              </a:spcAft>
              <a:buClr>
                <a:srgbClr val="7030A0"/>
              </a:buClr>
              <a:buFont typeface="Wingdings" panose="05000000000000000000" pitchFamily="2" charset="2"/>
              <a:buChar char="§"/>
            </a:pPr>
            <a:r>
              <a:rPr lang="en-US" sz="2400" dirty="0">
                <a:latin typeface="Arial" panose="020B0604020202020204" pitchFamily="34" charset="0"/>
                <a:cs typeface="Arial" panose="020B0604020202020204" pitchFamily="34" charset="0"/>
              </a:rPr>
              <a:t>Autoimmunity tends to run in families</a:t>
            </a:r>
          </a:p>
          <a:p>
            <a:pPr marL="685800" lvl="1" indent="-342900">
              <a:spcAft>
                <a:spcPts val="450"/>
              </a:spcAft>
              <a:buClr>
                <a:srgbClr val="7030A0"/>
              </a:buClr>
              <a:buFont typeface="Wingdings" panose="05000000000000000000" pitchFamily="2" charset="2"/>
              <a:buChar char="§"/>
            </a:pPr>
            <a:r>
              <a:rPr lang="en-US" sz="2400" dirty="0">
                <a:latin typeface="Arial" panose="020B0604020202020204" pitchFamily="34" charset="0"/>
                <a:cs typeface="Arial" panose="020B0604020202020204" pitchFamily="34" charset="0"/>
              </a:rPr>
              <a:t>Exposure to virus or other environmental factors</a:t>
            </a:r>
          </a:p>
          <a:p>
            <a:pPr marL="285750" indent="-285750">
              <a:spcAft>
                <a:spcPts val="450"/>
              </a:spcAft>
              <a:buFont typeface="Courier New" panose="02070309020205020404" pitchFamily="49" charset="0"/>
              <a:buChar char="o"/>
            </a:pPr>
            <a:endParaRPr lang="en-US" sz="1500" dirty="0">
              <a:solidFill>
                <a:srgbClr val="404040"/>
              </a:solidFill>
              <a:latin typeface="Arial" panose="020B0604020202020204" pitchFamily="34" charset="0"/>
              <a:cs typeface="Arial" panose="020B0604020202020204" pitchFamily="34" charset="0"/>
            </a:endParaRPr>
          </a:p>
          <a:p>
            <a:pPr marL="257175" indent="-257175">
              <a:spcAft>
                <a:spcPts val="450"/>
              </a:spcAft>
              <a:buFont typeface="Arial" panose="020B0604020202020204" pitchFamily="34" charset="0"/>
              <a:buChar char="•"/>
            </a:pPr>
            <a:endParaRPr lang="en-US" sz="1500" dirty="0">
              <a:solidFill>
                <a:srgbClr val="404040"/>
              </a:solidFill>
              <a:latin typeface="Arial" panose="020B0604020202020204" pitchFamily="34" charset="0"/>
              <a:cs typeface="Arial" panose="020B0604020202020204" pitchFamily="34" charset="0"/>
            </a:endParaRPr>
          </a:p>
        </p:txBody>
      </p:sp>
      <p:sp>
        <p:nvSpPr>
          <p:cNvPr id="12" name="Slide Number Placeholder 6">
            <a:extLst>
              <a:ext uri="{FF2B5EF4-FFF2-40B4-BE49-F238E27FC236}">
                <a16:creationId xmlns:a16="http://schemas.microsoft.com/office/drawing/2014/main" id="{1DF59AD8-355B-054A-95F9-FA62B4215EF0}"/>
              </a:ext>
            </a:extLst>
          </p:cNvPr>
          <p:cNvSpPr txBox="1">
            <a:spLocks/>
          </p:cNvSpPr>
          <p:nvPr/>
        </p:nvSpPr>
        <p:spPr>
          <a:xfrm rot="10800000" flipV="1">
            <a:off x="8785857" y="5231885"/>
            <a:ext cx="246061" cy="212307"/>
          </a:xfrm>
          <a:prstGeom prst="rect">
            <a:avLst/>
          </a:prstGeom>
        </p:spPr>
        <p:txBody>
          <a:bodyPr vert="horz" wrap="square" lIns="0" tIns="0" rIns="0" bIns="0" rtlCol="0" anchor="b" anchorCtr="0"/>
          <a:lstStyle>
            <a:defPPr>
              <a:defRPr lang="en-US"/>
            </a:defPPr>
            <a:lvl1pPr marL="0" algn="l" defTabSz="914400" rtl="0" eaLnBrk="1" latinLnBrk="0" hangingPunct="1">
              <a:defRPr sz="900" i="0" kern="1200">
                <a:solidFill>
                  <a:schemeClr val="bg1"/>
                </a:solidFill>
                <a:latin typeface="Arial" pitchFamily="34" charset="0"/>
                <a:ea typeface="+mn-ea"/>
                <a:cs typeface="Arial"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BCC8D0D-EAEC-449D-9161-023DFF90F2E2}" type="slidenum">
              <a:rPr lang="en-US" sz="675"/>
              <a:pPr/>
              <a:t>209</a:t>
            </a:fld>
            <a:endParaRPr lang="en-US" sz="675" dirty="0"/>
          </a:p>
        </p:txBody>
      </p:sp>
      <p:sp>
        <p:nvSpPr>
          <p:cNvPr id="14" name="Footer Placeholder 3">
            <a:extLst>
              <a:ext uri="{FF2B5EF4-FFF2-40B4-BE49-F238E27FC236}">
                <a16:creationId xmlns:a16="http://schemas.microsoft.com/office/drawing/2014/main" id="{4EC954A9-4217-7344-A87B-930112799513}"/>
              </a:ext>
            </a:extLst>
          </p:cNvPr>
          <p:cNvSpPr txBox="1">
            <a:spLocks/>
          </p:cNvSpPr>
          <p:nvPr/>
        </p:nvSpPr>
        <p:spPr>
          <a:xfrm>
            <a:off x="5411367" y="6329614"/>
            <a:ext cx="1782931" cy="27384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dirty="0">
                <a:solidFill>
                  <a:schemeClr val="bg1"/>
                </a:solidFill>
              </a:rPr>
              <a:t>Diagnostic Criteria for Diabetes</a:t>
            </a:r>
          </a:p>
        </p:txBody>
      </p:sp>
      <p:pic>
        <p:nvPicPr>
          <p:cNvPr id="5" name="Picture 4">
            <a:extLst>
              <a:ext uri="{FF2B5EF4-FFF2-40B4-BE49-F238E27FC236}">
                <a16:creationId xmlns:a16="http://schemas.microsoft.com/office/drawing/2014/main" id="{238008EA-F794-4381-880B-7CCDDB7CA85D}"/>
              </a:ext>
            </a:extLst>
          </p:cNvPr>
          <p:cNvPicPr>
            <a:picLocks noChangeAspect="1"/>
          </p:cNvPicPr>
          <p:nvPr/>
        </p:nvPicPr>
        <p:blipFill>
          <a:blip r:embed="rId3"/>
          <a:stretch>
            <a:fillRect/>
          </a:stretch>
        </p:blipFill>
        <p:spPr>
          <a:xfrm>
            <a:off x="6526898" y="1574550"/>
            <a:ext cx="1881404" cy="2622404"/>
          </a:xfrm>
          <a:prstGeom prst="rect">
            <a:avLst/>
          </a:prstGeom>
        </p:spPr>
      </p:pic>
    </p:spTree>
    <p:extLst>
      <p:ext uri="{BB962C8B-B14F-4D97-AF65-F5344CB8AC3E}">
        <p14:creationId xmlns:p14="http://schemas.microsoft.com/office/powerpoint/2010/main" val="28344353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20643" name="Rectangle 3"/>
          <p:cNvSpPr>
            <a:spLocks noGrp="1" noChangeArrowheads="1"/>
          </p:cNvSpPr>
          <p:nvPr>
            <p:ph sz="quarter" idx="1"/>
          </p:nvPr>
        </p:nvSpPr>
        <p:spPr>
          <a:xfrm>
            <a:off x="457200" y="1105989"/>
            <a:ext cx="7010400" cy="5105400"/>
          </a:xfrm>
        </p:spPr>
        <p:txBody>
          <a:bodyPr>
            <a:normAutofit fontScale="85000" lnSpcReduction="10000"/>
          </a:bodyPr>
          <a:lstStyle/>
          <a:p>
            <a:pPr eaLnBrk="1" hangingPunct="1">
              <a:lnSpc>
                <a:spcPct val="110000"/>
              </a:lnSpc>
              <a:defRPr/>
            </a:pPr>
            <a:r>
              <a:rPr lang="en-US" sz="2800" b="1" dirty="0"/>
              <a:t>Action</a:t>
            </a:r>
            <a:r>
              <a:rPr lang="en-US" sz="2800" dirty="0"/>
              <a:t>: </a:t>
            </a:r>
            <a:r>
              <a:rPr lang="en-US" sz="2400" dirty="0"/>
              <a:t>decrease insulin resistance by making muscle and adipose cells more sensitive to insulin.  Decrease free fatty acids</a:t>
            </a:r>
          </a:p>
          <a:p>
            <a:pPr eaLnBrk="1" hangingPunct="1">
              <a:lnSpc>
                <a:spcPct val="110000"/>
              </a:lnSpc>
              <a:defRPr/>
            </a:pPr>
            <a:endParaRPr lang="en-US" sz="1200" dirty="0"/>
          </a:p>
          <a:p>
            <a:pPr eaLnBrk="1" hangingPunct="1">
              <a:lnSpc>
                <a:spcPct val="110000"/>
              </a:lnSpc>
              <a:defRPr/>
            </a:pPr>
            <a:r>
              <a:rPr lang="en-US" sz="2800" b="1" dirty="0"/>
              <a:t>Names</a:t>
            </a:r>
            <a:r>
              <a:rPr lang="en-US" sz="2800" dirty="0"/>
              <a:t>:</a:t>
            </a:r>
          </a:p>
          <a:p>
            <a:pPr lvl="1" eaLnBrk="1" hangingPunct="1">
              <a:lnSpc>
                <a:spcPct val="110000"/>
              </a:lnSpc>
              <a:defRPr/>
            </a:pPr>
            <a:r>
              <a:rPr lang="en-US" sz="2400" dirty="0"/>
              <a:t>pioglitazone (Actos) – bladder cancer warning</a:t>
            </a:r>
          </a:p>
          <a:p>
            <a:pPr lvl="2" eaLnBrk="1" hangingPunct="1">
              <a:lnSpc>
                <a:spcPct val="110000"/>
              </a:lnSpc>
              <a:defRPr/>
            </a:pPr>
            <a:r>
              <a:rPr lang="en-US" sz="2400" dirty="0"/>
              <a:t>Dosing: 15-45 mg daily  </a:t>
            </a:r>
          </a:p>
          <a:p>
            <a:pPr lvl="2" eaLnBrk="1" hangingPunct="1">
              <a:lnSpc>
                <a:spcPct val="110000"/>
              </a:lnSpc>
              <a:defRPr/>
            </a:pPr>
            <a:r>
              <a:rPr lang="en-US" sz="3300" dirty="0">
                <a:solidFill>
                  <a:srgbClr val="0070C0"/>
                </a:solidFill>
              </a:rPr>
              <a:t>Consider adding low dose if history of stroke or with steatosis</a:t>
            </a:r>
            <a:endParaRPr lang="en-US" sz="3300" dirty="0"/>
          </a:p>
          <a:p>
            <a:pPr eaLnBrk="1" hangingPunct="1">
              <a:lnSpc>
                <a:spcPct val="110000"/>
              </a:lnSpc>
              <a:defRPr/>
            </a:pPr>
            <a:r>
              <a:rPr lang="en-US" sz="2800" b="1" dirty="0"/>
              <a:t>Efficacy/ Considerations</a:t>
            </a:r>
            <a:r>
              <a:rPr lang="en-US" sz="2400" dirty="0"/>
              <a:t>  </a:t>
            </a:r>
          </a:p>
          <a:p>
            <a:pPr lvl="1" eaLnBrk="1" hangingPunct="1">
              <a:lnSpc>
                <a:spcPct val="110000"/>
              </a:lnSpc>
              <a:defRPr/>
            </a:pPr>
            <a:r>
              <a:rPr lang="en-US" sz="2400" dirty="0"/>
              <a:t>Reduce A1C ~0.5-1.0%</a:t>
            </a:r>
          </a:p>
          <a:p>
            <a:pPr lvl="1" eaLnBrk="1" hangingPunct="1">
              <a:lnSpc>
                <a:spcPct val="110000"/>
              </a:lnSpc>
              <a:defRPr/>
            </a:pPr>
            <a:r>
              <a:rPr lang="en-US" sz="2400" dirty="0"/>
              <a:t>6 weeks for maximum effect</a:t>
            </a:r>
          </a:p>
          <a:p>
            <a:pPr lvl="1" eaLnBrk="1" hangingPunct="1">
              <a:lnSpc>
                <a:spcPct val="110000"/>
              </a:lnSpc>
              <a:defRPr/>
            </a:pPr>
            <a:r>
              <a:rPr lang="en-US" sz="2400" dirty="0" err="1"/>
              <a:t>Pioglitzone</a:t>
            </a:r>
            <a:r>
              <a:rPr lang="en-US" sz="2400" dirty="0"/>
              <a:t> $5 a month </a:t>
            </a:r>
          </a:p>
          <a:p>
            <a:pPr lvl="1" eaLnBrk="1" hangingPunct="1">
              <a:lnSpc>
                <a:spcPct val="110000"/>
              </a:lnSpc>
              <a:defRPr/>
            </a:pPr>
            <a:r>
              <a:rPr lang="en-US" sz="2400" dirty="0"/>
              <a:t>Can cause fluid retention, not indicated w/ CHF</a:t>
            </a:r>
          </a:p>
          <a:p>
            <a:pPr lvl="1" eaLnBrk="1" hangingPunct="1">
              <a:lnSpc>
                <a:spcPct val="80000"/>
              </a:lnSpc>
              <a:defRPr/>
            </a:pPr>
            <a:endParaRPr lang="en-US" sz="2400" dirty="0"/>
          </a:p>
        </p:txBody>
      </p:sp>
      <p:sp>
        <p:nvSpPr>
          <p:cNvPr id="4" name="Rectangle 2"/>
          <p:cNvSpPr txBox="1">
            <a:spLocks noChangeArrowheads="1"/>
          </p:cNvSpPr>
          <p:nvPr/>
        </p:nvSpPr>
        <p:spPr>
          <a:xfrm>
            <a:off x="457200" y="152400"/>
            <a:ext cx="8229600" cy="990600"/>
          </a:xfrm>
          <a:prstGeom prst="rect">
            <a:avLst/>
          </a:prstGeom>
          <a:solidFill>
            <a:srgbClr val="B1D45A"/>
          </a:solidFill>
        </p:spPr>
        <p:txBody>
          <a:bodyPr vert="horz" anchor="b" anchorCtr="0">
            <a:normAutofit fontScale="90000" lnSpcReduction="10000"/>
          </a:bodyPr>
          <a:lstStyle>
            <a:lvl1pPr algn="l" rtl="0" eaLnBrk="1" latinLnBrk="0" hangingPunct="1">
              <a:spcBef>
                <a:spcPct val="0"/>
              </a:spcBef>
              <a:buNone/>
              <a:defRPr kumimoji="0" sz="4400" kern="1200">
                <a:solidFill>
                  <a:schemeClr val="tx1"/>
                </a:solidFill>
                <a:latin typeface="Calibri" panose="020F0502020204030204" pitchFamily="34" charset="0"/>
                <a:ea typeface="+mj-ea"/>
                <a:cs typeface="+mj-cs"/>
              </a:defRPr>
            </a:lvl1pPr>
          </a:lstStyle>
          <a:p>
            <a:pPr fontAlgn="auto">
              <a:spcAft>
                <a:spcPts val="0"/>
              </a:spcAft>
              <a:defRPr/>
            </a:pPr>
            <a:r>
              <a:rPr lang="en-US" sz="4000" dirty="0"/>
              <a:t>Indications for Insulin Sensitizers </a:t>
            </a:r>
            <a:br>
              <a:rPr lang="en-US" sz="4000" dirty="0"/>
            </a:br>
            <a:r>
              <a:rPr lang="en-US" sz="2700" dirty="0"/>
              <a:t>Rosiglitazone (Avandia), Pioglitazone (</a:t>
            </a:r>
            <a:r>
              <a:rPr lang="en-US" sz="2700" dirty="0" err="1"/>
              <a:t>Actos</a:t>
            </a:r>
            <a:r>
              <a:rPr lang="en-US" sz="2700" dirty="0"/>
              <a:t>)</a:t>
            </a:r>
            <a:endParaRPr lang="en-US" sz="3200" dirty="0"/>
          </a:p>
        </p:txBody>
      </p:sp>
      <p:pic>
        <p:nvPicPr>
          <p:cNvPr id="3" name="Picture 2" descr="Businessman shrugging">
            <a:extLst>
              <a:ext uri="{FF2B5EF4-FFF2-40B4-BE49-F238E27FC236}">
                <a16:creationId xmlns:a16="http://schemas.microsoft.com/office/drawing/2014/main" id="{DCD90BC0-5ACD-46D3-96E4-C4C3399BA3D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34200" y="1250982"/>
            <a:ext cx="1906816" cy="4267200"/>
          </a:xfrm>
          <a:prstGeom prst="rect">
            <a:avLst/>
          </a:prstGeom>
        </p:spPr>
      </p:pic>
      <p:pic>
        <p:nvPicPr>
          <p:cNvPr id="6" name="Picture 5">
            <a:extLst>
              <a:ext uri="{FF2B5EF4-FFF2-40B4-BE49-F238E27FC236}">
                <a16:creationId xmlns:a16="http://schemas.microsoft.com/office/drawing/2014/main" id="{861BDE58-D0FF-445E-E71E-91F4E2E928E3}"/>
              </a:ext>
            </a:extLst>
          </p:cNvPr>
          <p:cNvPicPr>
            <a:picLocks noChangeAspect="1"/>
          </p:cNvPicPr>
          <p:nvPr/>
        </p:nvPicPr>
        <p:blipFill>
          <a:blip r:embed="rId5"/>
          <a:stretch>
            <a:fillRect/>
          </a:stretch>
        </p:blipFill>
        <p:spPr>
          <a:xfrm>
            <a:off x="914400" y="5922063"/>
            <a:ext cx="4648200" cy="798777"/>
          </a:xfrm>
          <a:prstGeom prst="rect">
            <a:avLst/>
          </a:prstGeom>
        </p:spPr>
      </p:pic>
    </p:spTree>
    <p:custDataLst>
      <p:tags r:id="rId1"/>
    </p:custDataLst>
    <p:extLst>
      <p:ext uri="{BB962C8B-B14F-4D97-AF65-F5344CB8AC3E}">
        <p14:creationId xmlns:p14="http://schemas.microsoft.com/office/powerpoint/2010/main" val="31035608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495300" y="230560"/>
            <a:ext cx="8153400" cy="859436"/>
          </a:xfrm>
        </p:spPr>
        <p:txBody>
          <a:bodyPr/>
          <a:lstStyle/>
          <a:p>
            <a:r>
              <a:rPr lang="en-US" dirty="0"/>
              <a:t>Type 1 Diabetes Features?</a:t>
            </a:r>
          </a:p>
        </p:txBody>
      </p:sp>
      <p:sp>
        <p:nvSpPr>
          <p:cNvPr id="1051651" name="Rectangle 3"/>
          <p:cNvSpPr>
            <a:spLocks noGrp="1" noChangeArrowheads="1"/>
          </p:cNvSpPr>
          <p:nvPr>
            <p:ph type="body" idx="1"/>
          </p:nvPr>
        </p:nvSpPr>
        <p:spPr>
          <a:xfrm>
            <a:off x="3920532" y="1143000"/>
            <a:ext cx="4800601" cy="5105400"/>
          </a:xfrm>
        </p:spPr>
        <p:txBody>
          <a:bodyPr>
            <a:normAutofit/>
          </a:bodyPr>
          <a:lstStyle/>
          <a:p>
            <a:pPr>
              <a:defRPr/>
            </a:pPr>
            <a:r>
              <a:rPr lang="en-US" sz="2400" dirty="0"/>
              <a:t>For JR, a 28 admitted to the ICU with a blood glucose of 476 mg/dl, pH of 7.1, anion gap of 15. Recently lost 13 pounds.</a:t>
            </a:r>
          </a:p>
        </p:txBody>
      </p:sp>
      <p:sp>
        <p:nvSpPr>
          <p:cNvPr id="4" name="TextBox 3">
            <a:extLst>
              <a:ext uri="{FF2B5EF4-FFF2-40B4-BE49-F238E27FC236}">
                <a16:creationId xmlns:a16="http://schemas.microsoft.com/office/drawing/2014/main" id="{DB49A926-36A1-9CF0-CEA2-0E1877BB1EAD}"/>
              </a:ext>
            </a:extLst>
          </p:cNvPr>
          <p:cNvSpPr txBox="1"/>
          <p:nvPr/>
        </p:nvSpPr>
        <p:spPr>
          <a:xfrm>
            <a:off x="4134060" y="3893309"/>
            <a:ext cx="4572000" cy="2308324"/>
          </a:xfrm>
          <a:prstGeom prst="rect">
            <a:avLst/>
          </a:prstGeom>
          <a:noFill/>
        </p:spPr>
        <p:txBody>
          <a:bodyPr wrap="square">
            <a:spAutoFit/>
          </a:bodyPr>
          <a:lstStyle/>
          <a:p>
            <a:pPr marL="342900" indent="-342900">
              <a:buFont typeface="Arial" panose="020B0604020202020204" pitchFamily="34" charset="0"/>
              <a:buChar char="•"/>
            </a:pPr>
            <a:r>
              <a:rPr lang="en-US" sz="2400" b="0" i="0" dirty="0">
                <a:effectLst/>
                <a:latin typeface="BlinkMacSystemFont"/>
              </a:rPr>
              <a:t>Younger than 35 years at diagnosis </a:t>
            </a:r>
          </a:p>
          <a:p>
            <a:pPr marL="342900" indent="-342900">
              <a:buFont typeface="Arial" panose="020B0604020202020204" pitchFamily="34" charset="0"/>
              <a:buChar char="•"/>
            </a:pPr>
            <a:r>
              <a:rPr lang="en-US" sz="2400" b="0" i="0" dirty="0">
                <a:effectLst/>
                <a:latin typeface="BlinkMacSystemFont"/>
              </a:rPr>
              <a:t>Lower BMI (&lt;25 kg/m</a:t>
            </a:r>
            <a:r>
              <a:rPr lang="en-US" sz="2400" b="0" i="0" baseline="30000" dirty="0">
                <a:effectLst/>
                <a:latin typeface="BlinkMacSystemFont"/>
              </a:rPr>
              <a:t>2</a:t>
            </a:r>
            <a:r>
              <a:rPr lang="en-US" sz="2400" b="0" i="0" dirty="0">
                <a:effectLst/>
                <a:latin typeface="BlinkMacSystemFont"/>
              </a:rPr>
              <a:t>)</a:t>
            </a:r>
          </a:p>
          <a:p>
            <a:pPr marL="342900" indent="-342900">
              <a:buFont typeface="Arial" panose="020B0604020202020204" pitchFamily="34" charset="0"/>
              <a:buChar char="•"/>
            </a:pPr>
            <a:r>
              <a:rPr lang="en-US" sz="2400" dirty="0">
                <a:latin typeface="BlinkMacSystemFont"/>
              </a:rPr>
              <a:t>U</a:t>
            </a:r>
            <a:r>
              <a:rPr lang="en-US" sz="2400" b="0" i="0" dirty="0">
                <a:effectLst/>
                <a:latin typeface="BlinkMacSystemFont"/>
              </a:rPr>
              <a:t>nintentional weight loss</a:t>
            </a:r>
          </a:p>
          <a:p>
            <a:pPr marL="342900" indent="-342900">
              <a:buFont typeface="Arial" panose="020B0604020202020204" pitchFamily="34" charset="0"/>
              <a:buChar char="•"/>
            </a:pPr>
            <a:r>
              <a:rPr lang="en-US" sz="2400" dirty="0">
                <a:latin typeface="BlinkMacSystemFont"/>
              </a:rPr>
              <a:t>K</a:t>
            </a:r>
            <a:r>
              <a:rPr lang="en-US" sz="2400" b="0" i="0" dirty="0">
                <a:effectLst/>
                <a:latin typeface="BlinkMacSystemFont"/>
              </a:rPr>
              <a:t>etoacidosis</a:t>
            </a:r>
          </a:p>
          <a:p>
            <a:pPr marL="342900" indent="-342900">
              <a:buFont typeface="Arial" panose="020B0604020202020204" pitchFamily="34" charset="0"/>
              <a:buChar char="•"/>
            </a:pPr>
            <a:r>
              <a:rPr lang="en-US" sz="2400" dirty="0">
                <a:latin typeface="BlinkMacSystemFont"/>
              </a:rPr>
              <a:t>G</a:t>
            </a:r>
            <a:r>
              <a:rPr lang="en-US" sz="2400" b="0" i="0" dirty="0">
                <a:effectLst/>
                <a:latin typeface="BlinkMacSystemFont"/>
              </a:rPr>
              <a:t>lucose 360 mg/dl or greater. </a:t>
            </a:r>
            <a:endParaRPr lang="en-US" dirty="0"/>
          </a:p>
        </p:txBody>
      </p:sp>
      <p:sp>
        <p:nvSpPr>
          <p:cNvPr id="6" name="TextBox 5">
            <a:extLst>
              <a:ext uri="{FF2B5EF4-FFF2-40B4-BE49-F238E27FC236}">
                <a16:creationId xmlns:a16="http://schemas.microsoft.com/office/drawing/2014/main" id="{781CDBEF-79AA-7F88-E541-05B774CF0ECA}"/>
              </a:ext>
            </a:extLst>
          </p:cNvPr>
          <p:cNvSpPr txBox="1"/>
          <p:nvPr/>
        </p:nvSpPr>
        <p:spPr>
          <a:xfrm>
            <a:off x="4089260" y="2892436"/>
            <a:ext cx="4572000" cy="954107"/>
          </a:xfrm>
          <a:prstGeom prst="rect">
            <a:avLst/>
          </a:prstGeom>
          <a:noFill/>
        </p:spPr>
        <p:txBody>
          <a:bodyPr wrap="square">
            <a:spAutoFit/>
          </a:bodyPr>
          <a:lstStyle/>
          <a:p>
            <a:r>
              <a:rPr lang="en-US" sz="2800" dirty="0"/>
              <a:t>Type 1 Most Discriminative Features</a:t>
            </a:r>
          </a:p>
        </p:txBody>
      </p:sp>
      <p:pic>
        <p:nvPicPr>
          <p:cNvPr id="5" name="Picture 4" descr="Young business woman on a call shocked">
            <a:extLst>
              <a:ext uri="{FF2B5EF4-FFF2-40B4-BE49-F238E27FC236}">
                <a16:creationId xmlns:a16="http://schemas.microsoft.com/office/drawing/2014/main" id="{5A885A91-AC08-72FF-7B12-C1BB9013C48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95424" y="969189"/>
            <a:ext cx="1451458" cy="4800600"/>
          </a:xfrm>
          <a:prstGeom prst="rect">
            <a:avLst/>
          </a:prstGeom>
        </p:spPr>
      </p:pic>
      <p:pic>
        <p:nvPicPr>
          <p:cNvPr id="2" name="Picture 1">
            <a:extLst>
              <a:ext uri="{FF2B5EF4-FFF2-40B4-BE49-F238E27FC236}">
                <a16:creationId xmlns:a16="http://schemas.microsoft.com/office/drawing/2014/main" id="{E4179989-8E98-8FB3-D7DC-FCA814C16736}"/>
              </a:ext>
            </a:extLst>
          </p:cNvPr>
          <p:cNvPicPr>
            <a:picLocks noChangeAspect="1"/>
          </p:cNvPicPr>
          <p:nvPr/>
        </p:nvPicPr>
        <p:blipFill>
          <a:blip r:embed="rId4"/>
          <a:stretch>
            <a:fillRect/>
          </a:stretch>
        </p:blipFill>
        <p:spPr>
          <a:xfrm>
            <a:off x="5243932" y="6255450"/>
            <a:ext cx="3378264" cy="596888"/>
          </a:xfrm>
          <a:prstGeom prst="rect">
            <a:avLst/>
          </a:prstGeom>
        </p:spPr>
      </p:pic>
      <p:sp>
        <p:nvSpPr>
          <p:cNvPr id="9" name="TextBox 8">
            <a:extLst>
              <a:ext uri="{FF2B5EF4-FFF2-40B4-BE49-F238E27FC236}">
                <a16:creationId xmlns:a16="http://schemas.microsoft.com/office/drawing/2014/main" id="{4022AAAF-69D7-5937-643E-2E3370292DE9}"/>
              </a:ext>
            </a:extLst>
          </p:cNvPr>
          <p:cNvSpPr txBox="1"/>
          <p:nvPr/>
        </p:nvSpPr>
        <p:spPr>
          <a:xfrm>
            <a:off x="354123" y="5888811"/>
            <a:ext cx="4134060" cy="923330"/>
          </a:xfrm>
          <a:prstGeom prst="rect">
            <a:avLst/>
          </a:prstGeom>
          <a:noFill/>
        </p:spPr>
        <p:txBody>
          <a:bodyPr wrap="square">
            <a:spAutoFit/>
          </a:bodyPr>
          <a:lstStyle/>
          <a:p>
            <a:pPr algn="ctr"/>
            <a:r>
              <a:rPr lang="en-US" dirty="0">
                <a:solidFill>
                  <a:srgbClr val="0070C0"/>
                </a:solidFill>
                <a:latin typeface="Helvetica Neue" panose="02000503000000020004"/>
              </a:rPr>
              <a:t>M</a:t>
            </a:r>
            <a:r>
              <a:rPr lang="en-US" b="0" i="0" dirty="0">
                <a:solidFill>
                  <a:srgbClr val="0070C0"/>
                </a:solidFill>
                <a:effectLst/>
                <a:latin typeface="Helvetica Neue" panose="02000503000000020004"/>
              </a:rPr>
              <a:t>isdiagnosis is common and can occur in ∼40% of adults with new type 1 diabetes </a:t>
            </a:r>
            <a:endParaRPr lang="en-US" dirty="0">
              <a:solidFill>
                <a:srgbClr val="0070C0"/>
              </a:solidFill>
            </a:endParaRPr>
          </a:p>
        </p:txBody>
      </p:sp>
    </p:spTree>
    <p:custDataLst>
      <p:tags r:id="rId1"/>
    </p:custDataLst>
    <p:extLst>
      <p:ext uri="{BB962C8B-B14F-4D97-AF65-F5344CB8AC3E}">
        <p14:creationId xmlns:p14="http://schemas.microsoft.com/office/powerpoint/2010/main" val="30832500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633D095-BC4D-3391-8125-17BDAE02C14E}"/>
              </a:ext>
            </a:extLst>
          </p:cNvPr>
          <p:cNvSpPr>
            <a:spLocks noGrp="1"/>
          </p:cNvSpPr>
          <p:nvPr>
            <p:ph type="title"/>
          </p:nvPr>
        </p:nvSpPr>
        <p:spPr/>
        <p:txBody>
          <a:bodyPr/>
          <a:lstStyle/>
          <a:p>
            <a:r>
              <a:rPr lang="en-US" dirty="0"/>
              <a:t>Antibody Testing for Type 1</a:t>
            </a:r>
          </a:p>
        </p:txBody>
      </p:sp>
      <p:sp>
        <p:nvSpPr>
          <p:cNvPr id="4" name="Content Placeholder 3">
            <a:extLst>
              <a:ext uri="{FF2B5EF4-FFF2-40B4-BE49-F238E27FC236}">
                <a16:creationId xmlns:a16="http://schemas.microsoft.com/office/drawing/2014/main" id="{9BE82966-C558-B67B-7884-D50EFB0479BF}"/>
              </a:ext>
            </a:extLst>
          </p:cNvPr>
          <p:cNvSpPr>
            <a:spLocks noGrp="1"/>
          </p:cNvSpPr>
          <p:nvPr>
            <p:ph sz="quarter" idx="1"/>
          </p:nvPr>
        </p:nvSpPr>
        <p:spPr>
          <a:xfrm>
            <a:off x="457200" y="1219200"/>
            <a:ext cx="6477000" cy="5638800"/>
          </a:xfrm>
        </p:spPr>
        <p:txBody>
          <a:bodyPr>
            <a:normAutofit/>
          </a:bodyPr>
          <a:lstStyle/>
          <a:p>
            <a:pPr>
              <a:lnSpc>
                <a:spcPct val="120000"/>
              </a:lnSpc>
            </a:pPr>
            <a:r>
              <a:rPr lang="en-US" sz="2800" b="0" i="0" dirty="0">
                <a:solidFill>
                  <a:srgbClr val="0070C0"/>
                </a:solidFill>
                <a:effectLst/>
                <a:ea typeface="Calibri" panose="020F0502020204030204" pitchFamily="34" charset="0"/>
                <a:cs typeface="Calibri" panose="020F0502020204030204" pitchFamily="34" charset="0"/>
              </a:rPr>
              <a:t>5–10% of people with type 1 diabetes do not have antibodies. </a:t>
            </a:r>
          </a:p>
          <a:p>
            <a:pPr lvl="1">
              <a:lnSpc>
                <a:spcPct val="120000"/>
              </a:lnSpc>
            </a:pPr>
            <a:r>
              <a:rPr lang="en-US" sz="2000" b="0" i="0" dirty="0">
                <a:solidFill>
                  <a:srgbClr val="383636"/>
                </a:solidFill>
                <a:effectLst/>
                <a:ea typeface="Calibri" panose="020F0502020204030204" pitchFamily="34" charset="0"/>
                <a:cs typeface="Calibri" panose="020F0502020204030204" pitchFamily="34" charset="0"/>
              </a:rPr>
              <a:t>In those diagnosed at &lt;35 years of age who have no clinical features of type 2 diabetes or monogenic diabetes, a negative result does not change the diagnosis of type 1 diabetes, </a:t>
            </a:r>
          </a:p>
          <a:p>
            <a:pPr>
              <a:lnSpc>
                <a:spcPct val="120000"/>
              </a:lnSpc>
            </a:pPr>
            <a:r>
              <a:rPr lang="en-US" sz="2800" dirty="0">
                <a:solidFill>
                  <a:srgbClr val="383636"/>
                </a:solidFill>
                <a:ea typeface="Calibri" panose="020F0502020204030204" pitchFamily="34" charset="0"/>
                <a:cs typeface="Calibri" panose="020F0502020204030204" pitchFamily="34" charset="0"/>
              </a:rPr>
              <a:t>R</a:t>
            </a:r>
            <a:r>
              <a:rPr lang="en-US" sz="2800" b="0" i="0" dirty="0">
                <a:solidFill>
                  <a:srgbClr val="383636"/>
                </a:solidFill>
                <a:effectLst/>
                <a:ea typeface="Calibri" panose="020F0502020204030204" pitchFamily="34" charset="0"/>
                <a:cs typeface="Calibri" panose="020F0502020204030204" pitchFamily="34" charset="0"/>
              </a:rPr>
              <a:t>ate of type 1 progression depends on:</a:t>
            </a:r>
          </a:p>
          <a:p>
            <a:pPr lvl="1">
              <a:lnSpc>
                <a:spcPct val="120000"/>
              </a:lnSpc>
            </a:pPr>
            <a:r>
              <a:rPr lang="en-US" sz="2000" dirty="0">
                <a:solidFill>
                  <a:srgbClr val="383636"/>
                </a:solidFill>
                <a:ea typeface="Calibri" panose="020F0502020204030204" pitchFamily="34" charset="0"/>
                <a:cs typeface="Calibri" panose="020F0502020204030204" pitchFamily="34" charset="0"/>
              </a:rPr>
              <a:t>a</a:t>
            </a:r>
            <a:r>
              <a:rPr lang="en-US" sz="2000" b="0" i="0" dirty="0">
                <a:solidFill>
                  <a:srgbClr val="383636"/>
                </a:solidFill>
                <a:effectLst/>
                <a:ea typeface="Calibri" panose="020F0502020204030204" pitchFamily="34" charset="0"/>
                <a:cs typeface="Calibri" panose="020F0502020204030204" pitchFamily="34" charset="0"/>
              </a:rPr>
              <a:t>ge at first detection of autoantibody, </a:t>
            </a:r>
          </a:p>
          <a:p>
            <a:pPr lvl="1">
              <a:lnSpc>
                <a:spcPct val="120000"/>
              </a:lnSpc>
            </a:pPr>
            <a:r>
              <a:rPr lang="en-US" sz="2000" b="0" i="0" dirty="0">
                <a:solidFill>
                  <a:srgbClr val="383636"/>
                </a:solidFill>
                <a:effectLst/>
                <a:ea typeface="Calibri" panose="020F0502020204030204" pitchFamily="34" charset="0"/>
                <a:cs typeface="Calibri" panose="020F0502020204030204" pitchFamily="34" charset="0"/>
              </a:rPr>
              <a:t>number of autoantibodies, </a:t>
            </a:r>
          </a:p>
          <a:p>
            <a:pPr lvl="1">
              <a:lnSpc>
                <a:spcPct val="120000"/>
              </a:lnSpc>
            </a:pPr>
            <a:r>
              <a:rPr lang="en-US" sz="2000" b="0" i="0" dirty="0">
                <a:solidFill>
                  <a:srgbClr val="383636"/>
                </a:solidFill>
                <a:effectLst/>
                <a:ea typeface="Calibri" panose="020F0502020204030204" pitchFamily="34" charset="0"/>
                <a:cs typeface="Calibri" panose="020F0502020204030204" pitchFamily="34" charset="0"/>
              </a:rPr>
              <a:t>autoantibody specificity, and autoantibody titer. </a:t>
            </a:r>
          </a:p>
          <a:p>
            <a:pPr lvl="1">
              <a:lnSpc>
                <a:spcPct val="120000"/>
              </a:lnSpc>
            </a:pPr>
            <a:r>
              <a:rPr lang="en-US" sz="2000" b="0" i="0" dirty="0">
                <a:solidFill>
                  <a:srgbClr val="383636"/>
                </a:solidFill>
                <a:effectLst/>
                <a:ea typeface="Calibri" panose="020F0502020204030204" pitchFamily="34" charset="0"/>
                <a:cs typeface="Calibri" panose="020F0502020204030204" pitchFamily="34" charset="0"/>
              </a:rPr>
              <a:t>Glucose and A1C levels may rise well before the clinical onset of diabetes  </a:t>
            </a:r>
            <a:endParaRPr lang="en-US" sz="2000" dirty="0">
              <a:ea typeface="Calibri" panose="020F0502020204030204" pitchFamily="34" charset="0"/>
              <a:cs typeface="Calibri" panose="020F0502020204030204" pitchFamily="34" charset="0"/>
            </a:endParaRPr>
          </a:p>
        </p:txBody>
      </p:sp>
      <p:pic>
        <p:nvPicPr>
          <p:cNvPr id="6" name="Picture 5" descr="Young chinse boy raising a finger">
            <a:extLst>
              <a:ext uri="{FF2B5EF4-FFF2-40B4-BE49-F238E27FC236}">
                <a16:creationId xmlns:a16="http://schemas.microsoft.com/office/drawing/2014/main" id="{BB646CA4-B2EB-14B9-DB85-2D9B0D383E3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162800" y="990600"/>
            <a:ext cx="1406864" cy="4495800"/>
          </a:xfrm>
          <a:prstGeom prst="rect">
            <a:avLst/>
          </a:prstGeom>
        </p:spPr>
      </p:pic>
      <p:pic>
        <p:nvPicPr>
          <p:cNvPr id="2" name="Picture 1">
            <a:extLst>
              <a:ext uri="{FF2B5EF4-FFF2-40B4-BE49-F238E27FC236}">
                <a16:creationId xmlns:a16="http://schemas.microsoft.com/office/drawing/2014/main" id="{5B5E41F9-E79D-2C43-93B9-2C0483466B46}"/>
              </a:ext>
            </a:extLst>
          </p:cNvPr>
          <p:cNvPicPr>
            <a:picLocks noChangeAspect="1"/>
          </p:cNvPicPr>
          <p:nvPr/>
        </p:nvPicPr>
        <p:blipFill>
          <a:blip r:embed="rId3"/>
          <a:stretch>
            <a:fillRect/>
          </a:stretch>
        </p:blipFill>
        <p:spPr>
          <a:xfrm>
            <a:off x="6172200" y="6232556"/>
            <a:ext cx="2819512" cy="498165"/>
          </a:xfrm>
          <a:prstGeom prst="rect">
            <a:avLst/>
          </a:prstGeom>
        </p:spPr>
      </p:pic>
    </p:spTree>
    <p:extLst>
      <p:ext uri="{BB962C8B-B14F-4D97-AF65-F5344CB8AC3E}">
        <p14:creationId xmlns:p14="http://schemas.microsoft.com/office/powerpoint/2010/main" val="42125972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D062266F-5B70-7D1C-C2D8-0ECDF2453A3C}"/>
              </a:ext>
            </a:extLst>
          </p:cNvPr>
          <p:cNvGraphicFramePr>
            <a:graphicFrameLocks noGrp="1"/>
          </p:cNvGraphicFramePr>
          <p:nvPr/>
        </p:nvGraphicFramePr>
        <p:xfrm>
          <a:off x="303124" y="1295400"/>
          <a:ext cx="8458199" cy="4841600"/>
        </p:xfrm>
        <a:graphic>
          <a:graphicData uri="http://schemas.openxmlformats.org/drawingml/2006/table">
            <a:tbl>
              <a:tblPr/>
              <a:tblGrid>
                <a:gridCol w="1551963">
                  <a:extLst>
                    <a:ext uri="{9D8B030D-6E8A-4147-A177-3AD203B41FA5}">
                      <a16:colId xmlns:a16="http://schemas.microsoft.com/office/drawing/2014/main" val="1718961071"/>
                    </a:ext>
                  </a:extLst>
                </a:gridCol>
                <a:gridCol w="2258037">
                  <a:extLst>
                    <a:ext uri="{9D8B030D-6E8A-4147-A177-3AD203B41FA5}">
                      <a16:colId xmlns:a16="http://schemas.microsoft.com/office/drawing/2014/main" val="2126884748"/>
                    </a:ext>
                  </a:extLst>
                </a:gridCol>
                <a:gridCol w="2630647">
                  <a:extLst>
                    <a:ext uri="{9D8B030D-6E8A-4147-A177-3AD203B41FA5}">
                      <a16:colId xmlns:a16="http://schemas.microsoft.com/office/drawing/2014/main" val="702364766"/>
                    </a:ext>
                  </a:extLst>
                </a:gridCol>
                <a:gridCol w="2017552">
                  <a:extLst>
                    <a:ext uri="{9D8B030D-6E8A-4147-A177-3AD203B41FA5}">
                      <a16:colId xmlns:a16="http://schemas.microsoft.com/office/drawing/2014/main" val="4142547164"/>
                    </a:ext>
                  </a:extLst>
                </a:gridCol>
              </a:tblGrid>
              <a:tr h="375094">
                <a:tc>
                  <a:txBody>
                    <a:bodyPr/>
                    <a:lstStyle/>
                    <a:p>
                      <a:pPr algn="l" fontAlgn="base"/>
                      <a:br>
                        <a:rPr lang="en-US" sz="1800" b="1" dirty="0">
                          <a:effectLst/>
                        </a:rPr>
                      </a:br>
                      <a:endParaRPr lang="en-US" sz="1800" b="1" dirty="0">
                        <a:effectLst/>
                      </a:endParaRPr>
                    </a:p>
                  </a:txBody>
                  <a:tcPr marL="72208" marR="72208" marT="36104" marB="36104" anchor="ctr">
                    <a:lnL w="9525" cap="flat" cmpd="sng" algn="ctr">
                      <a:solidFill>
                        <a:srgbClr val="1A1A1A"/>
                      </a:solidFill>
                      <a:prstDash val="solid"/>
                      <a:round/>
                      <a:headEnd type="none" w="med" len="med"/>
                      <a:tailEnd type="none" w="med" len="med"/>
                    </a:lnL>
                    <a:lnR w="9525" cap="flat" cmpd="sng" algn="ctr">
                      <a:solidFill>
                        <a:srgbClr val="1A1A1A"/>
                      </a:solidFill>
                      <a:prstDash val="solid"/>
                      <a:round/>
                      <a:headEnd type="none" w="med" len="med"/>
                      <a:tailEnd type="none" w="med" len="med"/>
                    </a:lnR>
                    <a:lnT w="9525" cap="flat" cmpd="sng" algn="ctr">
                      <a:solidFill>
                        <a:srgbClr val="1A1A1A"/>
                      </a:solidFill>
                      <a:prstDash val="solid"/>
                      <a:round/>
                      <a:headEnd type="none" w="med" len="med"/>
                      <a:tailEnd type="none" w="med" len="med"/>
                    </a:lnT>
                    <a:lnB w="9525" cap="flat" cmpd="sng" algn="ctr">
                      <a:solidFill>
                        <a:srgbClr val="1A1A1A"/>
                      </a:solidFill>
                      <a:prstDash val="solid"/>
                      <a:round/>
                      <a:headEnd type="none" w="med" len="med"/>
                      <a:tailEnd type="none" w="med" len="med"/>
                    </a:lnB>
                    <a:solidFill>
                      <a:srgbClr val="B1D45A"/>
                    </a:solidFill>
                  </a:tcPr>
                </a:tc>
                <a:tc>
                  <a:txBody>
                    <a:bodyPr/>
                    <a:lstStyle/>
                    <a:p>
                      <a:pPr algn="l" fontAlgn="base"/>
                      <a:r>
                        <a:rPr lang="en-US" sz="2000" b="1" dirty="0">
                          <a:effectLst/>
                        </a:rPr>
                        <a:t>Stage 1</a:t>
                      </a:r>
                    </a:p>
                  </a:txBody>
                  <a:tcPr marL="72208" marR="72208" marT="36104" marB="36104" anchor="ctr">
                    <a:lnL w="9525" cap="flat" cmpd="sng" algn="ctr">
                      <a:solidFill>
                        <a:srgbClr val="1A1A1A"/>
                      </a:solidFill>
                      <a:prstDash val="solid"/>
                      <a:round/>
                      <a:headEnd type="none" w="med" len="med"/>
                      <a:tailEnd type="none" w="med" len="med"/>
                    </a:lnL>
                    <a:lnR w="9525" cap="flat" cmpd="sng" algn="ctr">
                      <a:solidFill>
                        <a:srgbClr val="1A1A1A"/>
                      </a:solidFill>
                      <a:prstDash val="solid"/>
                      <a:round/>
                      <a:headEnd type="none" w="med" len="med"/>
                      <a:tailEnd type="none" w="med" len="med"/>
                    </a:lnR>
                    <a:lnT w="9525" cap="flat" cmpd="sng" algn="ctr">
                      <a:solidFill>
                        <a:srgbClr val="1A1A1A"/>
                      </a:solidFill>
                      <a:prstDash val="solid"/>
                      <a:round/>
                      <a:headEnd type="none" w="med" len="med"/>
                      <a:tailEnd type="none" w="med" len="med"/>
                    </a:lnT>
                    <a:lnB w="9525" cap="flat" cmpd="sng" algn="ctr">
                      <a:solidFill>
                        <a:srgbClr val="1A1A1A"/>
                      </a:solidFill>
                      <a:prstDash val="solid"/>
                      <a:round/>
                      <a:headEnd type="none" w="med" len="med"/>
                      <a:tailEnd type="none" w="med" len="med"/>
                    </a:lnB>
                    <a:solidFill>
                      <a:srgbClr val="B1D45A"/>
                    </a:solidFill>
                  </a:tcPr>
                </a:tc>
                <a:tc>
                  <a:txBody>
                    <a:bodyPr/>
                    <a:lstStyle/>
                    <a:p>
                      <a:pPr algn="l" fontAlgn="base"/>
                      <a:r>
                        <a:rPr lang="en-US" sz="2000" b="1" dirty="0">
                          <a:effectLst/>
                        </a:rPr>
                        <a:t>Stage 2</a:t>
                      </a:r>
                    </a:p>
                  </a:txBody>
                  <a:tcPr marL="72208" marR="72208" marT="36104" marB="36104" anchor="ctr">
                    <a:lnL w="9525" cap="flat" cmpd="sng" algn="ctr">
                      <a:solidFill>
                        <a:srgbClr val="1A1A1A"/>
                      </a:solidFill>
                      <a:prstDash val="solid"/>
                      <a:round/>
                      <a:headEnd type="none" w="med" len="med"/>
                      <a:tailEnd type="none" w="med" len="med"/>
                    </a:lnL>
                    <a:lnR w="9525" cap="flat" cmpd="sng" algn="ctr">
                      <a:solidFill>
                        <a:srgbClr val="1A1A1A"/>
                      </a:solidFill>
                      <a:prstDash val="solid"/>
                      <a:round/>
                      <a:headEnd type="none" w="med" len="med"/>
                      <a:tailEnd type="none" w="med" len="med"/>
                    </a:lnR>
                    <a:lnT w="9525" cap="flat" cmpd="sng" algn="ctr">
                      <a:solidFill>
                        <a:srgbClr val="1A1A1A"/>
                      </a:solidFill>
                      <a:prstDash val="solid"/>
                      <a:round/>
                      <a:headEnd type="none" w="med" len="med"/>
                      <a:tailEnd type="none" w="med" len="med"/>
                    </a:lnT>
                    <a:lnB w="9525" cap="flat" cmpd="sng" algn="ctr">
                      <a:solidFill>
                        <a:srgbClr val="1A1A1A"/>
                      </a:solidFill>
                      <a:prstDash val="solid"/>
                      <a:round/>
                      <a:headEnd type="none" w="med" len="med"/>
                      <a:tailEnd type="none" w="med" len="med"/>
                    </a:lnB>
                    <a:solidFill>
                      <a:srgbClr val="B1D45A"/>
                    </a:solidFill>
                  </a:tcPr>
                </a:tc>
                <a:tc>
                  <a:txBody>
                    <a:bodyPr/>
                    <a:lstStyle/>
                    <a:p>
                      <a:pPr algn="l"/>
                      <a:r>
                        <a:rPr lang="en-US" sz="2000" dirty="0"/>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000" b="1" dirty="0">
                          <a:effectLst/>
                        </a:rPr>
                        <a:t>Stage 3</a:t>
                      </a:r>
                    </a:p>
                    <a:p>
                      <a:pPr algn="l"/>
                      <a:endParaRPr lang="en-US" sz="2000" dirty="0"/>
                    </a:p>
                  </a:txBody>
                  <a:tcPr marL="72208" marR="72208" marT="36104" marB="36104">
                    <a:lnL w="9525" cap="flat" cmpd="sng" algn="ctr">
                      <a:solidFill>
                        <a:srgbClr val="1A1A1A"/>
                      </a:solidFill>
                      <a:prstDash val="solid"/>
                      <a:round/>
                      <a:headEnd type="none" w="med" len="med"/>
                      <a:tailEnd type="none" w="med" len="med"/>
                    </a:lnL>
                    <a:lnB w="9525" cap="flat" cmpd="sng" algn="ctr">
                      <a:solidFill>
                        <a:srgbClr val="1A1A1A"/>
                      </a:solidFill>
                      <a:prstDash val="solid"/>
                      <a:round/>
                      <a:headEnd type="none" w="med" len="med"/>
                      <a:tailEnd type="none" w="med" len="med"/>
                    </a:lnB>
                    <a:solidFill>
                      <a:srgbClr val="B1D45A"/>
                    </a:solidFill>
                  </a:tcPr>
                </a:tc>
                <a:extLst>
                  <a:ext uri="{0D108BD9-81ED-4DB2-BD59-A6C34878D82A}">
                    <a16:rowId xmlns:a16="http://schemas.microsoft.com/office/drawing/2014/main" val="2463480101"/>
                  </a:ext>
                </a:extLst>
              </a:tr>
              <a:tr h="214690">
                <a:tc rowSpan="3">
                  <a:txBody>
                    <a:bodyPr/>
                    <a:lstStyle/>
                    <a:p>
                      <a:pPr algn="l" fontAlgn="base"/>
                      <a:r>
                        <a:rPr lang="en-US" sz="1800" dirty="0">
                          <a:effectLst/>
                        </a:rPr>
                        <a:t>Characteristics </a:t>
                      </a:r>
                    </a:p>
                  </a:txBody>
                  <a:tcPr marL="72208" marR="72208" marT="36104" marB="36104" anchor="ctr">
                    <a:lnL w="9525" cap="flat" cmpd="sng" algn="ctr">
                      <a:solidFill>
                        <a:srgbClr val="1A1A1A"/>
                      </a:solidFill>
                      <a:prstDash val="solid"/>
                      <a:round/>
                      <a:headEnd type="none" w="med" len="med"/>
                      <a:tailEnd type="none" w="med" len="med"/>
                    </a:lnL>
                    <a:lnR w="9525" cap="flat" cmpd="sng" algn="ctr">
                      <a:solidFill>
                        <a:srgbClr val="1A1A1A"/>
                      </a:solidFill>
                      <a:prstDash val="solid"/>
                      <a:round/>
                      <a:headEnd type="none" w="med" len="med"/>
                      <a:tailEnd type="none" w="med" len="med"/>
                    </a:lnR>
                    <a:lnT w="9525" cap="flat" cmpd="sng" algn="ctr">
                      <a:solidFill>
                        <a:srgbClr val="1A1A1A"/>
                      </a:solidFill>
                      <a:prstDash val="solid"/>
                      <a:round/>
                      <a:headEnd type="none" w="med" len="med"/>
                      <a:tailEnd type="none" w="med" len="med"/>
                    </a:lnT>
                    <a:lnB w="9525" cap="flat" cmpd="sng" algn="ctr">
                      <a:solidFill>
                        <a:srgbClr val="1A1A1A"/>
                      </a:solidFill>
                      <a:prstDash val="solid"/>
                      <a:round/>
                      <a:headEnd type="none" w="med" len="med"/>
                      <a:tailEnd type="none" w="med" len="med"/>
                    </a:lnB>
                    <a:solidFill>
                      <a:srgbClr val="FFFFFF"/>
                    </a:solidFill>
                  </a:tcPr>
                </a:tc>
                <a:tc>
                  <a:txBody>
                    <a:bodyPr/>
                    <a:lstStyle/>
                    <a:p>
                      <a:pPr algn="l" fontAlgn="base"/>
                      <a:r>
                        <a:rPr lang="en-US" sz="1800" dirty="0">
                          <a:effectLst/>
                        </a:rPr>
                        <a:t>• Autoimmunity </a:t>
                      </a:r>
                    </a:p>
                  </a:txBody>
                  <a:tcPr marL="72208" marR="72208" marT="36104" marB="36104" anchor="ctr">
                    <a:lnL w="9525" cap="flat" cmpd="sng" algn="ctr">
                      <a:solidFill>
                        <a:srgbClr val="1A1A1A"/>
                      </a:solidFill>
                      <a:prstDash val="solid"/>
                      <a:round/>
                      <a:headEnd type="none" w="med" len="med"/>
                      <a:tailEnd type="none" w="med" len="med"/>
                    </a:lnL>
                    <a:lnR w="9525" cap="flat" cmpd="sng" algn="ctr">
                      <a:solidFill>
                        <a:srgbClr val="1A1A1A"/>
                      </a:solidFill>
                      <a:prstDash val="solid"/>
                      <a:round/>
                      <a:headEnd type="none" w="med" len="med"/>
                      <a:tailEnd type="none" w="med" len="med"/>
                    </a:lnR>
                    <a:lnT w="9525" cap="flat" cmpd="sng" algn="ctr">
                      <a:solidFill>
                        <a:srgbClr val="1A1A1A"/>
                      </a:solidFill>
                      <a:prstDash val="solid"/>
                      <a:round/>
                      <a:headEnd type="none" w="med" len="med"/>
                      <a:tailEnd type="none" w="med" len="med"/>
                    </a:lnT>
                    <a:lnB w="9525" cap="flat" cmpd="sng" algn="ctr">
                      <a:solidFill>
                        <a:srgbClr val="1A1A1A"/>
                      </a:solidFill>
                      <a:prstDash val="solid"/>
                      <a:round/>
                      <a:headEnd type="none" w="med" len="med"/>
                      <a:tailEnd type="none" w="med" len="med"/>
                    </a:lnB>
                    <a:solidFill>
                      <a:srgbClr val="FFFFFF"/>
                    </a:solidFill>
                  </a:tcPr>
                </a:tc>
                <a:tc>
                  <a:txBody>
                    <a:bodyPr/>
                    <a:lstStyle/>
                    <a:p>
                      <a:pPr algn="l" fontAlgn="base"/>
                      <a:r>
                        <a:rPr lang="en-US" sz="1800" dirty="0">
                          <a:effectLst/>
                        </a:rPr>
                        <a:t>• Autoimmunity </a:t>
                      </a:r>
                    </a:p>
                  </a:txBody>
                  <a:tcPr marL="72208" marR="72208" marT="36104" marB="36104" anchor="ctr">
                    <a:lnL w="9525" cap="flat" cmpd="sng" algn="ctr">
                      <a:solidFill>
                        <a:srgbClr val="1A1A1A"/>
                      </a:solidFill>
                      <a:prstDash val="solid"/>
                      <a:round/>
                      <a:headEnd type="none" w="med" len="med"/>
                      <a:tailEnd type="none" w="med" len="med"/>
                    </a:lnL>
                    <a:lnR w="9525" cap="flat" cmpd="sng" algn="ctr">
                      <a:solidFill>
                        <a:srgbClr val="1A1A1A"/>
                      </a:solidFill>
                      <a:prstDash val="solid"/>
                      <a:round/>
                      <a:headEnd type="none" w="med" len="med"/>
                      <a:tailEnd type="none" w="med" len="med"/>
                    </a:lnR>
                    <a:lnT w="9525" cap="flat" cmpd="sng" algn="ctr">
                      <a:solidFill>
                        <a:srgbClr val="1A1A1A"/>
                      </a:solidFill>
                      <a:prstDash val="solid"/>
                      <a:round/>
                      <a:headEnd type="none" w="med" len="med"/>
                      <a:tailEnd type="none" w="med" len="med"/>
                    </a:lnT>
                    <a:lnB w="9525" cap="flat" cmpd="sng" algn="ctr">
                      <a:solidFill>
                        <a:srgbClr val="1A1A1A"/>
                      </a:solidFill>
                      <a:prstDash val="solid"/>
                      <a:round/>
                      <a:headEnd type="none" w="med" len="med"/>
                      <a:tailEnd type="none" w="med" len="med"/>
                    </a:lnB>
                    <a:solidFill>
                      <a:srgbClr val="FFFFFF"/>
                    </a:solidFill>
                  </a:tcPr>
                </a:tc>
                <a:tc>
                  <a:txBody>
                    <a:bodyPr/>
                    <a:lstStyle/>
                    <a:p>
                      <a:pPr algn="l" fontAlgn="base"/>
                      <a:r>
                        <a:rPr lang="en-US" sz="1800" dirty="0">
                          <a:effectLst/>
                        </a:rPr>
                        <a:t>• Autoimmunity </a:t>
                      </a:r>
                    </a:p>
                  </a:txBody>
                  <a:tcPr marL="72208" marR="72208" marT="36104" marB="36104" anchor="ctr">
                    <a:lnL w="9525" cap="flat" cmpd="sng" algn="ctr">
                      <a:solidFill>
                        <a:srgbClr val="1A1A1A"/>
                      </a:solidFill>
                      <a:prstDash val="solid"/>
                      <a:round/>
                      <a:headEnd type="none" w="med" len="med"/>
                      <a:tailEnd type="none" w="med" len="med"/>
                    </a:lnL>
                    <a:lnR w="9525" cap="flat" cmpd="sng" algn="ctr">
                      <a:solidFill>
                        <a:srgbClr val="1A1A1A"/>
                      </a:solidFill>
                      <a:prstDash val="solid"/>
                      <a:round/>
                      <a:headEnd type="none" w="med" len="med"/>
                      <a:tailEnd type="none" w="med" len="med"/>
                    </a:lnR>
                    <a:lnT w="9525" cap="flat" cmpd="sng" algn="ctr">
                      <a:solidFill>
                        <a:srgbClr val="1A1A1A"/>
                      </a:solidFill>
                      <a:prstDash val="solid"/>
                      <a:round/>
                      <a:headEnd type="none" w="med" len="med"/>
                      <a:tailEnd type="none" w="med" len="med"/>
                    </a:lnT>
                    <a:lnB w="9525" cap="flat" cmpd="sng" algn="ctr">
                      <a:solidFill>
                        <a:srgbClr val="1A1A1A"/>
                      </a:solidFill>
                      <a:prstDash val="solid"/>
                      <a:round/>
                      <a:headEnd type="none" w="med" len="med"/>
                      <a:tailEnd type="none" w="med" len="med"/>
                    </a:lnB>
                    <a:solidFill>
                      <a:srgbClr val="FFFFFF"/>
                    </a:solidFill>
                  </a:tcPr>
                </a:tc>
                <a:extLst>
                  <a:ext uri="{0D108BD9-81ED-4DB2-BD59-A6C34878D82A}">
                    <a16:rowId xmlns:a16="http://schemas.microsoft.com/office/drawing/2014/main" val="219390501"/>
                  </a:ext>
                </a:extLst>
              </a:tr>
              <a:tr h="287263">
                <a:tc vMerge="1">
                  <a:txBody>
                    <a:bodyPr/>
                    <a:lstStyle/>
                    <a:p>
                      <a:endParaRPr lang="en-US"/>
                    </a:p>
                  </a:txBody>
                  <a:tcPr/>
                </a:tc>
                <a:tc>
                  <a:txBody>
                    <a:bodyPr/>
                    <a:lstStyle/>
                    <a:p>
                      <a:pPr algn="l" fontAlgn="base"/>
                      <a:r>
                        <a:rPr lang="en-US" sz="1800" dirty="0">
                          <a:effectLst/>
                        </a:rPr>
                        <a:t>• Normoglycemia </a:t>
                      </a:r>
                    </a:p>
                  </a:txBody>
                  <a:tcPr marL="72208" marR="72208" marT="36104" marB="36104" anchor="ctr">
                    <a:lnL w="9525" cap="flat" cmpd="sng" algn="ctr">
                      <a:solidFill>
                        <a:srgbClr val="1A1A1A"/>
                      </a:solidFill>
                      <a:prstDash val="solid"/>
                      <a:round/>
                      <a:headEnd type="none" w="med" len="med"/>
                      <a:tailEnd type="none" w="med" len="med"/>
                    </a:lnL>
                    <a:lnR w="9525" cap="flat" cmpd="sng" algn="ctr">
                      <a:solidFill>
                        <a:srgbClr val="1A1A1A"/>
                      </a:solidFill>
                      <a:prstDash val="solid"/>
                      <a:round/>
                      <a:headEnd type="none" w="med" len="med"/>
                      <a:tailEnd type="none" w="med" len="med"/>
                    </a:lnR>
                    <a:lnT w="9525" cap="flat" cmpd="sng" algn="ctr">
                      <a:solidFill>
                        <a:srgbClr val="1A1A1A"/>
                      </a:solidFill>
                      <a:prstDash val="solid"/>
                      <a:round/>
                      <a:headEnd type="none" w="med" len="med"/>
                      <a:tailEnd type="none" w="med" len="med"/>
                    </a:lnT>
                    <a:lnB w="9525" cap="flat" cmpd="sng" algn="ctr">
                      <a:solidFill>
                        <a:srgbClr val="1A1A1A"/>
                      </a:solidFill>
                      <a:prstDash val="solid"/>
                      <a:round/>
                      <a:headEnd type="none" w="med" len="med"/>
                      <a:tailEnd type="none" w="med" len="med"/>
                    </a:lnB>
                    <a:solidFill>
                      <a:srgbClr val="FFFFFF"/>
                    </a:solidFill>
                  </a:tcPr>
                </a:tc>
                <a:tc>
                  <a:txBody>
                    <a:bodyPr/>
                    <a:lstStyle/>
                    <a:p>
                      <a:pPr algn="l" fontAlgn="base"/>
                      <a:r>
                        <a:rPr lang="en-US" sz="1800" dirty="0">
                          <a:effectLst/>
                        </a:rPr>
                        <a:t>• </a:t>
                      </a:r>
                      <a:r>
                        <a:rPr lang="en-US" sz="1800" dirty="0" err="1">
                          <a:effectLst/>
                        </a:rPr>
                        <a:t>Dysglycemia</a:t>
                      </a:r>
                      <a:r>
                        <a:rPr lang="en-US" sz="1800" dirty="0">
                          <a:effectLst/>
                        </a:rPr>
                        <a:t> </a:t>
                      </a:r>
                    </a:p>
                  </a:txBody>
                  <a:tcPr marL="72208" marR="72208" marT="36104" marB="36104" anchor="ctr">
                    <a:lnL w="9525" cap="flat" cmpd="sng" algn="ctr">
                      <a:solidFill>
                        <a:srgbClr val="1A1A1A"/>
                      </a:solidFill>
                      <a:prstDash val="solid"/>
                      <a:round/>
                      <a:headEnd type="none" w="med" len="med"/>
                      <a:tailEnd type="none" w="med" len="med"/>
                    </a:lnL>
                    <a:lnR w="9525" cap="flat" cmpd="sng" algn="ctr">
                      <a:solidFill>
                        <a:srgbClr val="1A1A1A"/>
                      </a:solidFill>
                      <a:prstDash val="solid"/>
                      <a:round/>
                      <a:headEnd type="none" w="med" len="med"/>
                      <a:tailEnd type="none" w="med" len="med"/>
                    </a:lnR>
                    <a:lnT w="9525" cap="flat" cmpd="sng" algn="ctr">
                      <a:solidFill>
                        <a:srgbClr val="1A1A1A"/>
                      </a:solidFill>
                      <a:prstDash val="solid"/>
                      <a:round/>
                      <a:headEnd type="none" w="med" len="med"/>
                      <a:tailEnd type="none" w="med" len="med"/>
                    </a:lnT>
                    <a:lnB w="9525" cap="flat" cmpd="sng" algn="ctr">
                      <a:solidFill>
                        <a:srgbClr val="1A1A1A"/>
                      </a:solidFill>
                      <a:prstDash val="solid"/>
                      <a:round/>
                      <a:headEnd type="none" w="med" len="med"/>
                      <a:tailEnd type="none" w="med" len="med"/>
                    </a:lnB>
                    <a:solidFill>
                      <a:srgbClr val="FFFFFF"/>
                    </a:solidFill>
                  </a:tcPr>
                </a:tc>
                <a:tc>
                  <a:txBody>
                    <a:bodyPr/>
                    <a:lstStyle/>
                    <a:p>
                      <a:pPr algn="l" fontAlgn="base"/>
                      <a:r>
                        <a:rPr lang="en-US" sz="1800">
                          <a:effectLst/>
                        </a:rPr>
                        <a:t>• Overt hyperglycemia </a:t>
                      </a:r>
                    </a:p>
                  </a:txBody>
                  <a:tcPr marL="72208" marR="72208" marT="36104" marB="36104" anchor="ctr">
                    <a:lnL w="9525" cap="flat" cmpd="sng" algn="ctr">
                      <a:solidFill>
                        <a:srgbClr val="1A1A1A"/>
                      </a:solidFill>
                      <a:prstDash val="solid"/>
                      <a:round/>
                      <a:headEnd type="none" w="med" len="med"/>
                      <a:tailEnd type="none" w="med" len="med"/>
                    </a:lnL>
                    <a:lnR w="9525" cap="flat" cmpd="sng" algn="ctr">
                      <a:solidFill>
                        <a:srgbClr val="1A1A1A"/>
                      </a:solidFill>
                      <a:prstDash val="solid"/>
                      <a:round/>
                      <a:headEnd type="none" w="med" len="med"/>
                      <a:tailEnd type="none" w="med" len="med"/>
                    </a:lnR>
                    <a:lnT w="9525" cap="flat" cmpd="sng" algn="ctr">
                      <a:solidFill>
                        <a:srgbClr val="1A1A1A"/>
                      </a:solidFill>
                      <a:prstDash val="solid"/>
                      <a:round/>
                      <a:headEnd type="none" w="med" len="med"/>
                      <a:tailEnd type="none" w="med" len="med"/>
                    </a:lnT>
                    <a:lnB w="9525" cap="flat" cmpd="sng" algn="ctr">
                      <a:solidFill>
                        <a:srgbClr val="1A1A1A"/>
                      </a:solidFill>
                      <a:prstDash val="solid"/>
                      <a:round/>
                      <a:headEnd type="none" w="med" len="med"/>
                      <a:tailEnd type="none" w="med" len="med"/>
                    </a:lnB>
                    <a:solidFill>
                      <a:srgbClr val="FFFFFF"/>
                    </a:solidFill>
                  </a:tcPr>
                </a:tc>
                <a:extLst>
                  <a:ext uri="{0D108BD9-81ED-4DB2-BD59-A6C34878D82A}">
                    <a16:rowId xmlns:a16="http://schemas.microsoft.com/office/drawing/2014/main" val="1737724514"/>
                  </a:ext>
                </a:extLst>
              </a:tr>
              <a:tr h="214690">
                <a:tc vMerge="1">
                  <a:txBody>
                    <a:bodyPr/>
                    <a:lstStyle/>
                    <a:p>
                      <a:endParaRPr lang="en-US"/>
                    </a:p>
                  </a:txBody>
                  <a:tcPr/>
                </a:tc>
                <a:tc>
                  <a:txBody>
                    <a:bodyPr/>
                    <a:lstStyle/>
                    <a:p>
                      <a:pPr algn="l" fontAlgn="base"/>
                      <a:r>
                        <a:rPr lang="en-US" sz="1800">
                          <a:effectLst/>
                        </a:rPr>
                        <a:t>• Presymptomatic </a:t>
                      </a:r>
                    </a:p>
                  </a:txBody>
                  <a:tcPr marL="72208" marR="72208" marT="36104" marB="36104" anchor="ctr">
                    <a:lnL w="9525" cap="flat" cmpd="sng" algn="ctr">
                      <a:solidFill>
                        <a:srgbClr val="1A1A1A"/>
                      </a:solidFill>
                      <a:prstDash val="solid"/>
                      <a:round/>
                      <a:headEnd type="none" w="med" len="med"/>
                      <a:tailEnd type="none" w="med" len="med"/>
                    </a:lnL>
                    <a:lnR w="9525" cap="flat" cmpd="sng" algn="ctr">
                      <a:solidFill>
                        <a:srgbClr val="1A1A1A"/>
                      </a:solidFill>
                      <a:prstDash val="solid"/>
                      <a:round/>
                      <a:headEnd type="none" w="med" len="med"/>
                      <a:tailEnd type="none" w="med" len="med"/>
                    </a:lnR>
                    <a:lnT w="9525" cap="flat" cmpd="sng" algn="ctr">
                      <a:solidFill>
                        <a:srgbClr val="1A1A1A"/>
                      </a:solidFill>
                      <a:prstDash val="solid"/>
                      <a:round/>
                      <a:headEnd type="none" w="med" len="med"/>
                      <a:tailEnd type="none" w="med" len="med"/>
                    </a:lnT>
                    <a:lnB w="9525" cap="flat" cmpd="sng" algn="ctr">
                      <a:solidFill>
                        <a:srgbClr val="1A1A1A"/>
                      </a:solidFill>
                      <a:prstDash val="solid"/>
                      <a:round/>
                      <a:headEnd type="none" w="med" len="med"/>
                      <a:tailEnd type="none" w="med" len="med"/>
                    </a:lnB>
                    <a:solidFill>
                      <a:srgbClr val="FFFFFF"/>
                    </a:solidFill>
                  </a:tcPr>
                </a:tc>
                <a:tc>
                  <a:txBody>
                    <a:bodyPr/>
                    <a:lstStyle/>
                    <a:p>
                      <a:pPr algn="l" fontAlgn="base"/>
                      <a:r>
                        <a:rPr lang="en-US" sz="1800" dirty="0">
                          <a:effectLst/>
                        </a:rPr>
                        <a:t>• </a:t>
                      </a:r>
                      <a:r>
                        <a:rPr lang="en-US" sz="1800" dirty="0" err="1">
                          <a:effectLst/>
                        </a:rPr>
                        <a:t>Presymptomatic</a:t>
                      </a:r>
                      <a:r>
                        <a:rPr lang="en-US" sz="1800" dirty="0">
                          <a:effectLst/>
                        </a:rPr>
                        <a:t> </a:t>
                      </a:r>
                    </a:p>
                  </a:txBody>
                  <a:tcPr marL="72208" marR="72208" marT="36104" marB="36104" anchor="ctr">
                    <a:lnL w="9525" cap="flat" cmpd="sng" algn="ctr">
                      <a:solidFill>
                        <a:srgbClr val="1A1A1A"/>
                      </a:solidFill>
                      <a:prstDash val="solid"/>
                      <a:round/>
                      <a:headEnd type="none" w="med" len="med"/>
                      <a:tailEnd type="none" w="med" len="med"/>
                    </a:lnL>
                    <a:lnR w="9525" cap="flat" cmpd="sng" algn="ctr">
                      <a:solidFill>
                        <a:srgbClr val="1A1A1A"/>
                      </a:solidFill>
                      <a:prstDash val="solid"/>
                      <a:round/>
                      <a:headEnd type="none" w="med" len="med"/>
                      <a:tailEnd type="none" w="med" len="med"/>
                    </a:lnR>
                    <a:lnT w="9525" cap="flat" cmpd="sng" algn="ctr">
                      <a:solidFill>
                        <a:srgbClr val="1A1A1A"/>
                      </a:solidFill>
                      <a:prstDash val="solid"/>
                      <a:round/>
                      <a:headEnd type="none" w="med" len="med"/>
                      <a:tailEnd type="none" w="med" len="med"/>
                    </a:lnT>
                    <a:lnB w="9525" cap="flat" cmpd="sng" algn="ctr">
                      <a:solidFill>
                        <a:srgbClr val="1A1A1A"/>
                      </a:solidFill>
                      <a:prstDash val="solid"/>
                      <a:round/>
                      <a:headEnd type="none" w="med" len="med"/>
                      <a:tailEnd type="none" w="med" len="med"/>
                    </a:lnB>
                    <a:solidFill>
                      <a:srgbClr val="FFFFFF"/>
                    </a:solidFill>
                  </a:tcPr>
                </a:tc>
                <a:tc>
                  <a:txBody>
                    <a:bodyPr/>
                    <a:lstStyle/>
                    <a:p>
                      <a:pPr algn="l" fontAlgn="base"/>
                      <a:r>
                        <a:rPr lang="en-US" sz="1800">
                          <a:effectLst/>
                        </a:rPr>
                        <a:t>• Symptomatic </a:t>
                      </a:r>
                    </a:p>
                  </a:txBody>
                  <a:tcPr marL="72208" marR="72208" marT="36104" marB="36104" anchor="ctr">
                    <a:lnL w="9525" cap="flat" cmpd="sng" algn="ctr">
                      <a:solidFill>
                        <a:srgbClr val="1A1A1A"/>
                      </a:solidFill>
                      <a:prstDash val="solid"/>
                      <a:round/>
                      <a:headEnd type="none" w="med" len="med"/>
                      <a:tailEnd type="none" w="med" len="med"/>
                    </a:lnL>
                    <a:lnR w="9525" cap="flat" cmpd="sng" algn="ctr">
                      <a:solidFill>
                        <a:srgbClr val="1A1A1A"/>
                      </a:solidFill>
                      <a:prstDash val="solid"/>
                      <a:round/>
                      <a:headEnd type="none" w="med" len="med"/>
                      <a:tailEnd type="none" w="med" len="med"/>
                    </a:lnR>
                    <a:lnT w="9525" cap="flat" cmpd="sng" algn="ctr">
                      <a:solidFill>
                        <a:srgbClr val="1A1A1A"/>
                      </a:solidFill>
                      <a:prstDash val="solid"/>
                      <a:round/>
                      <a:headEnd type="none" w="med" len="med"/>
                      <a:tailEnd type="none" w="med" len="med"/>
                    </a:lnT>
                    <a:lnB w="9525" cap="flat" cmpd="sng" algn="ctr">
                      <a:solidFill>
                        <a:srgbClr val="1A1A1A"/>
                      </a:solidFill>
                      <a:prstDash val="solid"/>
                      <a:round/>
                      <a:headEnd type="none" w="med" len="med"/>
                      <a:tailEnd type="none" w="med" len="med"/>
                    </a:lnB>
                    <a:solidFill>
                      <a:srgbClr val="FFFFFF"/>
                    </a:solidFill>
                  </a:tcPr>
                </a:tc>
                <a:extLst>
                  <a:ext uri="{0D108BD9-81ED-4DB2-BD59-A6C34878D82A}">
                    <a16:rowId xmlns:a16="http://schemas.microsoft.com/office/drawing/2014/main" val="1643613940"/>
                  </a:ext>
                </a:extLst>
              </a:tr>
              <a:tr h="2037268">
                <a:tc>
                  <a:txBody>
                    <a:bodyPr/>
                    <a:lstStyle/>
                    <a:p>
                      <a:pPr algn="l" fontAlgn="base"/>
                      <a:r>
                        <a:rPr lang="en-US" sz="1800" dirty="0">
                          <a:effectLst/>
                        </a:rPr>
                        <a:t>Diagnostic criteria </a:t>
                      </a:r>
                    </a:p>
                  </a:txBody>
                  <a:tcPr marL="72208" marR="72208" marT="36104" marB="36104" anchor="ctr">
                    <a:lnL w="9525" cap="flat" cmpd="sng" algn="ctr">
                      <a:solidFill>
                        <a:srgbClr val="1A1A1A"/>
                      </a:solidFill>
                      <a:prstDash val="solid"/>
                      <a:round/>
                      <a:headEnd type="none" w="med" len="med"/>
                      <a:tailEnd type="none" w="med" len="med"/>
                    </a:lnL>
                    <a:lnR w="9525" cap="flat" cmpd="sng" algn="ctr">
                      <a:solidFill>
                        <a:srgbClr val="1A1A1A"/>
                      </a:solidFill>
                      <a:prstDash val="solid"/>
                      <a:round/>
                      <a:headEnd type="none" w="med" len="med"/>
                      <a:tailEnd type="none" w="med" len="med"/>
                    </a:lnR>
                    <a:lnT w="9525" cap="flat" cmpd="sng" algn="ctr">
                      <a:solidFill>
                        <a:srgbClr val="1A1A1A"/>
                      </a:solidFill>
                      <a:prstDash val="solid"/>
                      <a:round/>
                      <a:headEnd type="none" w="med" len="med"/>
                      <a:tailEnd type="none" w="med" len="med"/>
                    </a:lnT>
                    <a:lnB w="9525" cap="flat" cmpd="sng" algn="ctr">
                      <a:solidFill>
                        <a:srgbClr val="1A1A1A"/>
                      </a:solidFill>
                      <a:prstDash val="solid"/>
                      <a:round/>
                      <a:headEnd type="none" w="med" len="med"/>
                      <a:tailEnd type="none" w="med" len="med"/>
                    </a:lnB>
                    <a:solidFill>
                      <a:srgbClr val="FFFFFF"/>
                    </a:solidFill>
                  </a:tcPr>
                </a:tc>
                <a:tc>
                  <a:txBody>
                    <a:bodyPr/>
                    <a:lstStyle/>
                    <a:p>
                      <a:pPr algn="l" fontAlgn="base"/>
                      <a:r>
                        <a:rPr lang="en-US" sz="1800" dirty="0">
                          <a:effectLst/>
                        </a:rPr>
                        <a:t>• 2 or more islet autoantibodies</a:t>
                      </a:r>
                    </a:p>
                    <a:p>
                      <a:pPr algn="l" fontAlgn="base"/>
                      <a:endParaRPr kumimoji="0" lang="en-US" sz="1800" b="0" i="0" kern="1200" dirty="0">
                        <a:solidFill>
                          <a:schemeClr val="tx1"/>
                        </a:solidFill>
                        <a:effectLst/>
                        <a:latin typeface="+mn-lt"/>
                        <a:ea typeface="+mn-ea"/>
                        <a:cs typeface="+mn-cs"/>
                      </a:endParaRPr>
                    </a:p>
                    <a:p>
                      <a:pPr algn="l" fontAlgn="base"/>
                      <a:r>
                        <a:rPr kumimoji="0" lang="en-US" sz="1800" b="0" i="0" kern="1200" dirty="0">
                          <a:solidFill>
                            <a:schemeClr val="tx1"/>
                          </a:solidFill>
                          <a:effectLst/>
                          <a:latin typeface="+mn-lt"/>
                          <a:ea typeface="+mn-ea"/>
                          <a:cs typeface="+mn-cs"/>
                        </a:rPr>
                        <a:t>Glucose levels are in normal range</a:t>
                      </a:r>
                    </a:p>
                    <a:p>
                      <a:pPr algn="l" fontAlgn="base"/>
                      <a:r>
                        <a:rPr kumimoji="0" lang="en-US" sz="1800" b="0" i="0" kern="1200" dirty="0">
                          <a:solidFill>
                            <a:schemeClr val="tx1"/>
                          </a:solidFill>
                          <a:effectLst/>
                          <a:latin typeface="+mn-lt"/>
                          <a:ea typeface="+mn-ea"/>
                          <a:cs typeface="+mn-cs"/>
                        </a:rPr>
                        <a:t>FBG&lt;100mg/dL</a:t>
                      </a:r>
                    </a:p>
                    <a:p>
                      <a:pPr algn="l" fontAlgn="base"/>
                      <a:r>
                        <a:rPr kumimoji="0" lang="en-US" sz="1800" b="0" i="0" kern="1200" dirty="0">
                          <a:solidFill>
                            <a:schemeClr val="tx1"/>
                          </a:solidFill>
                          <a:effectLst/>
                          <a:latin typeface="+mn-lt"/>
                          <a:ea typeface="+mn-ea"/>
                          <a:cs typeface="+mn-cs"/>
                        </a:rPr>
                        <a:t>A1C&lt;5.6%</a:t>
                      </a:r>
                    </a:p>
                    <a:p>
                      <a:pPr algn="l" fontAlgn="base"/>
                      <a:r>
                        <a:rPr kumimoji="0" lang="en-US" sz="1800" b="0" i="0" kern="1200" dirty="0">
                          <a:solidFill>
                            <a:schemeClr val="tx1"/>
                          </a:solidFill>
                          <a:effectLst/>
                          <a:latin typeface="+mn-lt"/>
                          <a:ea typeface="+mn-ea"/>
                          <a:cs typeface="+mn-cs"/>
                        </a:rPr>
                        <a:t>2-h PG &lt;140mg/dL</a:t>
                      </a:r>
                    </a:p>
                    <a:p>
                      <a:pPr marL="0" indent="0" algn="l" fontAlgn="base">
                        <a:buFont typeface="Arial" panose="020B0604020202020204" pitchFamily="34" charset="0"/>
                        <a:buNone/>
                      </a:pPr>
                      <a:endParaRPr lang="en-US" sz="1800" dirty="0">
                        <a:effectLst/>
                      </a:endParaRPr>
                    </a:p>
                  </a:txBody>
                  <a:tcPr marL="72208" marR="72208" marT="36104" marB="36104" anchor="ctr">
                    <a:lnL w="9525" cap="flat" cmpd="sng" algn="ctr">
                      <a:solidFill>
                        <a:srgbClr val="1A1A1A"/>
                      </a:solidFill>
                      <a:prstDash val="solid"/>
                      <a:round/>
                      <a:headEnd type="none" w="med" len="med"/>
                      <a:tailEnd type="none" w="med" len="med"/>
                    </a:lnL>
                    <a:lnR w="9525" cap="flat" cmpd="sng" algn="ctr">
                      <a:solidFill>
                        <a:srgbClr val="1A1A1A"/>
                      </a:solidFill>
                      <a:prstDash val="solid"/>
                      <a:round/>
                      <a:headEnd type="none" w="med" len="med"/>
                      <a:tailEnd type="none" w="med" len="med"/>
                    </a:lnR>
                    <a:lnT w="9525" cap="flat" cmpd="sng" algn="ctr">
                      <a:solidFill>
                        <a:srgbClr val="1A1A1A"/>
                      </a:solidFill>
                      <a:prstDash val="solid"/>
                      <a:round/>
                      <a:headEnd type="none" w="med" len="med"/>
                      <a:tailEnd type="none" w="med" len="med"/>
                    </a:lnT>
                    <a:lnB w="9525" cap="flat" cmpd="sng" algn="ctr">
                      <a:solidFill>
                        <a:srgbClr val="1A1A1A"/>
                      </a:solidFill>
                      <a:prstDash val="solid"/>
                      <a:round/>
                      <a:headEnd type="none" w="med" len="med"/>
                      <a:tailEnd type="none" w="med" len="med"/>
                    </a:lnB>
                    <a:solidFill>
                      <a:srgbClr val="FFFFFF"/>
                    </a:solidFill>
                  </a:tcPr>
                </a:tc>
                <a:tc>
                  <a:txBody>
                    <a:bodyPr/>
                    <a:lstStyle/>
                    <a:p>
                      <a:pPr algn="l" fontAlgn="base"/>
                      <a:r>
                        <a:rPr lang="en-US" sz="1800" dirty="0">
                          <a:effectLst/>
                        </a:rPr>
                        <a:t>• 2 or more islet autoantibodies</a:t>
                      </a:r>
                    </a:p>
                    <a:p>
                      <a:pPr algn="l" fontAlgn="base"/>
                      <a:br>
                        <a:rPr lang="en-US" sz="1800" dirty="0">
                          <a:effectLst/>
                        </a:rPr>
                      </a:br>
                      <a:r>
                        <a:rPr lang="en-US" sz="1800" dirty="0" err="1">
                          <a:effectLst/>
                        </a:rPr>
                        <a:t>Dysglycemia</a:t>
                      </a:r>
                      <a:r>
                        <a:rPr lang="en-US" sz="1800" dirty="0">
                          <a:effectLst/>
                        </a:rPr>
                        <a:t>: </a:t>
                      </a:r>
                    </a:p>
                    <a:p>
                      <a:pPr algn="l" fontAlgn="base"/>
                      <a:r>
                        <a:rPr lang="en-US" sz="1800" dirty="0">
                          <a:effectLst/>
                        </a:rPr>
                        <a:t>Elevated IFG and/or IGT</a:t>
                      </a:r>
                      <a:br>
                        <a:rPr lang="en-US" sz="1800" dirty="0">
                          <a:effectLst/>
                        </a:rPr>
                      </a:br>
                      <a:r>
                        <a:rPr lang="en-US" sz="1800" dirty="0">
                          <a:effectLst/>
                        </a:rPr>
                        <a:t>• FPG 100–125 mg/dL  </a:t>
                      </a:r>
                      <a:br>
                        <a:rPr lang="en-US" sz="1800" dirty="0">
                          <a:effectLst/>
                        </a:rPr>
                      </a:br>
                      <a:r>
                        <a:rPr lang="en-US" sz="1800" dirty="0">
                          <a:effectLst/>
                        </a:rPr>
                        <a:t>• 2-h PG 140–199 mg/dL  </a:t>
                      </a:r>
                      <a:br>
                        <a:rPr lang="en-US" sz="1800" dirty="0">
                          <a:effectLst/>
                        </a:rPr>
                      </a:br>
                      <a:r>
                        <a:rPr lang="en-US" sz="1800" dirty="0">
                          <a:effectLst/>
                        </a:rPr>
                        <a:t>• A1C 5.7–6.4% or ≥10% increase in A1C </a:t>
                      </a:r>
                    </a:p>
                  </a:txBody>
                  <a:tcPr marL="72208" marR="72208" marT="36104" marB="36104" anchor="ctr">
                    <a:lnL w="9525" cap="flat" cmpd="sng" algn="ctr">
                      <a:solidFill>
                        <a:srgbClr val="1A1A1A"/>
                      </a:solidFill>
                      <a:prstDash val="solid"/>
                      <a:round/>
                      <a:headEnd type="none" w="med" len="med"/>
                      <a:tailEnd type="none" w="med" len="med"/>
                    </a:lnL>
                    <a:lnR w="9525" cap="flat" cmpd="sng" algn="ctr">
                      <a:solidFill>
                        <a:srgbClr val="1A1A1A"/>
                      </a:solidFill>
                      <a:prstDash val="solid"/>
                      <a:round/>
                      <a:headEnd type="none" w="med" len="med"/>
                      <a:tailEnd type="none" w="med" len="med"/>
                    </a:lnR>
                    <a:lnT w="9525" cap="flat" cmpd="sng" algn="ctr">
                      <a:solidFill>
                        <a:srgbClr val="1A1A1A"/>
                      </a:solidFill>
                      <a:prstDash val="solid"/>
                      <a:round/>
                      <a:headEnd type="none" w="med" len="med"/>
                      <a:tailEnd type="none" w="med" len="med"/>
                    </a:lnT>
                    <a:lnB w="9525" cap="flat" cmpd="sng" algn="ctr">
                      <a:solidFill>
                        <a:srgbClr val="1A1A1A"/>
                      </a:solidFill>
                      <a:prstDash val="solid"/>
                      <a:round/>
                      <a:headEnd type="none" w="med" len="med"/>
                      <a:tailEnd type="none" w="med" len="med"/>
                    </a:lnB>
                    <a:solidFill>
                      <a:srgbClr val="FFFFFF"/>
                    </a:solidFill>
                  </a:tcPr>
                </a:tc>
                <a:tc>
                  <a:txBody>
                    <a:bodyPr/>
                    <a:lstStyle/>
                    <a:p>
                      <a:pPr algn="l" fontAlgn="base"/>
                      <a:r>
                        <a:rPr lang="en-US" sz="1800" dirty="0">
                          <a:effectLst/>
                        </a:rPr>
                        <a:t>• Autoantibodies may disappear over time</a:t>
                      </a:r>
                    </a:p>
                    <a:p>
                      <a:pPr algn="l" fontAlgn="base"/>
                      <a:r>
                        <a:rPr lang="en-US" sz="1800" dirty="0">
                          <a:effectLst/>
                        </a:rPr>
                        <a:t>(5-10% may not express antibodies)</a:t>
                      </a:r>
                      <a:br>
                        <a:rPr lang="en-US" sz="1800" dirty="0">
                          <a:effectLst/>
                        </a:rPr>
                      </a:br>
                      <a:r>
                        <a:rPr lang="en-US" sz="1800" dirty="0">
                          <a:effectLst/>
                        </a:rPr>
                        <a:t>• Diabetes diagnosed by standard criteria </a:t>
                      </a:r>
                    </a:p>
                  </a:txBody>
                  <a:tcPr marL="72208" marR="72208" marT="36104" marB="36104" anchor="ctr">
                    <a:lnL w="9525" cap="flat" cmpd="sng" algn="ctr">
                      <a:solidFill>
                        <a:srgbClr val="1A1A1A"/>
                      </a:solidFill>
                      <a:prstDash val="solid"/>
                      <a:round/>
                      <a:headEnd type="none" w="med" len="med"/>
                      <a:tailEnd type="none" w="med" len="med"/>
                    </a:lnL>
                    <a:lnR w="9525" cap="flat" cmpd="sng" algn="ctr">
                      <a:solidFill>
                        <a:srgbClr val="1A1A1A"/>
                      </a:solidFill>
                      <a:prstDash val="solid"/>
                      <a:round/>
                      <a:headEnd type="none" w="med" len="med"/>
                      <a:tailEnd type="none" w="med" len="med"/>
                    </a:lnR>
                    <a:lnT w="9525" cap="flat" cmpd="sng" algn="ctr">
                      <a:solidFill>
                        <a:srgbClr val="1A1A1A"/>
                      </a:solidFill>
                      <a:prstDash val="solid"/>
                      <a:round/>
                      <a:headEnd type="none" w="med" len="med"/>
                      <a:tailEnd type="none" w="med" len="med"/>
                    </a:lnT>
                    <a:lnB w="9525" cap="flat" cmpd="sng" algn="ctr">
                      <a:solidFill>
                        <a:srgbClr val="1A1A1A"/>
                      </a:solidFill>
                      <a:prstDash val="solid"/>
                      <a:round/>
                      <a:headEnd type="none" w="med" len="med"/>
                      <a:tailEnd type="none" w="med" len="med"/>
                    </a:lnB>
                    <a:solidFill>
                      <a:srgbClr val="FFFFFF"/>
                    </a:solidFill>
                  </a:tcPr>
                </a:tc>
                <a:extLst>
                  <a:ext uri="{0D108BD9-81ED-4DB2-BD59-A6C34878D82A}">
                    <a16:rowId xmlns:a16="http://schemas.microsoft.com/office/drawing/2014/main" val="912442706"/>
                  </a:ext>
                </a:extLst>
              </a:tr>
            </a:tbl>
          </a:graphicData>
        </a:graphic>
      </p:graphicFrame>
      <p:pic>
        <p:nvPicPr>
          <p:cNvPr id="4" name="Picture 3">
            <a:extLst>
              <a:ext uri="{FF2B5EF4-FFF2-40B4-BE49-F238E27FC236}">
                <a16:creationId xmlns:a16="http://schemas.microsoft.com/office/drawing/2014/main" id="{E822B34D-15F5-169F-586A-15A5AC71E7ED}"/>
              </a:ext>
            </a:extLst>
          </p:cNvPr>
          <p:cNvPicPr>
            <a:picLocks noChangeAspect="1"/>
          </p:cNvPicPr>
          <p:nvPr/>
        </p:nvPicPr>
        <p:blipFill>
          <a:blip r:embed="rId3"/>
          <a:stretch>
            <a:fillRect/>
          </a:stretch>
        </p:blipFill>
        <p:spPr>
          <a:xfrm>
            <a:off x="228600" y="6189986"/>
            <a:ext cx="3581400" cy="632779"/>
          </a:xfrm>
          <a:prstGeom prst="rect">
            <a:avLst/>
          </a:prstGeom>
        </p:spPr>
      </p:pic>
      <p:sp>
        <p:nvSpPr>
          <p:cNvPr id="10" name="Title 31">
            <a:extLst>
              <a:ext uri="{FF2B5EF4-FFF2-40B4-BE49-F238E27FC236}">
                <a16:creationId xmlns:a16="http://schemas.microsoft.com/office/drawing/2014/main" id="{851322ED-A1C7-E2A3-9D14-6FCD6F7D98CA}"/>
              </a:ext>
            </a:extLst>
          </p:cNvPr>
          <p:cNvSpPr>
            <a:spLocks noGrp="1"/>
          </p:cNvSpPr>
          <p:nvPr>
            <p:ph type="title"/>
          </p:nvPr>
        </p:nvSpPr>
        <p:spPr>
          <a:xfrm>
            <a:off x="303123" y="152400"/>
            <a:ext cx="8458199" cy="1143000"/>
          </a:xfrm>
          <a:solidFill>
            <a:srgbClr val="B1D45A"/>
          </a:solidFill>
        </p:spPr>
        <p:txBody>
          <a:bodyPr>
            <a:normAutofit/>
          </a:bodyPr>
          <a:lstStyle/>
          <a:p>
            <a:endParaRPr lang="en-US" sz="4400" dirty="0"/>
          </a:p>
        </p:txBody>
      </p:sp>
      <p:pic>
        <p:nvPicPr>
          <p:cNvPr id="8" name="Picture 7">
            <a:extLst>
              <a:ext uri="{FF2B5EF4-FFF2-40B4-BE49-F238E27FC236}">
                <a16:creationId xmlns:a16="http://schemas.microsoft.com/office/drawing/2014/main" id="{16915458-9AA6-05AE-B873-2D3552A8B798}"/>
              </a:ext>
            </a:extLst>
          </p:cNvPr>
          <p:cNvPicPr>
            <a:picLocks noChangeAspect="1"/>
          </p:cNvPicPr>
          <p:nvPr/>
        </p:nvPicPr>
        <p:blipFill>
          <a:blip r:embed="rId4"/>
          <a:stretch>
            <a:fillRect/>
          </a:stretch>
        </p:blipFill>
        <p:spPr>
          <a:xfrm>
            <a:off x="609600" y="-7764"/>
            <a:ext cx="7430537" cy="1457528"/>
          </a:xfrm>
          <a:prstGeom prst="rect">
            <a:avLst/>
          </a:prstGeom>
        </p:spPr>
      </p:pic>
    </p:spTree>
    <p:extLst>
      <p:ext uri="{BB962C8B-B14F-4D97-AF65-F5344CB8AC3E}">
        <p14:creationId xmlns:p14="http://schemas.microsoft.com/office/powerpoint/2010/main" val="11368952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514350" y="1129391"/>
            <a:ext cx="8115300" cy="692497"/>
          </a:xfrm>
          <a:prstGeom prst="rect">
            <a:avLst/>
          </a:prstGeom>
        </p:spPr>
        <p:txBody>
          <a:bodyPr lIns="0" tIns="0" rIns="0" bIns="0" rtlCol="0" anchor="t">
            <a:spAutoFit/>
          </a:bodyPr>
          <a:lstStyle/>
          <a:p>
            <a:pPr>
              <a:lnSpc>
                <a:spcPts val="2695"/>
              </a:lnSpc>
            </a:pPr>
            <a:r>
              <a:rPr lang="en-US" sz="2450" b="1">
                <a:solidFill>
                  <a:srgbClr val="8CA9AD"/>
                </a:solidFill>
                <a:latin typeface="Avenir Bold"/>
                <a:ea typeface="Avenir Bold"/>
                <a:cs typeface="Avenir Bold"/>
                <a:sym typeface="Avenir Bold"/>
              </a:rPr>
              <a:t>Patients at increased risk should be screened for type 1 diabetes</a:t>
            </a:r>
          </a:p>
        </p:txBody>
      </p:sp>
      <p:grpSp>
        <p:nvGrpSpPr>
          <p:cNvPr id="3" name="Group 3"/>
          <p:cNvGrpSpPr/>
          <p:nvPr/>
        </p:nvGrpSpPr>
        <p:grpSpPr>
          <a:xfrm>
            <a:off x="111180" y="1860594"/>
            <a:ext cx="2848140" cy="3886507"/>
            <a:chOff x="0" y="0"/>
            <a:chExt cx="1500255" cy="2047214"/>
          </a:xfrm>
        </p:grpSpPr>
        <p:sp>
          <p:nvSpPr>
            <p:cNvPr id="4" name="Freeform 4"/>
            <p:cNvSpPr/>
            <p:nvPr/>
          </p:nvSpPr>
          <p:spPr>
            <a:xfrm>
              <a:off x="0" y="0"/>
              <a:ext cx="1500255" cy="2047214"/>
            </a:xfrm>
            <a:custGeom>
              <a:avLst/>
              <a:gdLst/>
              <a:ahLst/>
              <a:cxnLst/>
              <a:rect l="l" t="t" r="r" b="b"/>
              <a:pathLst>
                <a:path w="1500255" h="2047214">
                  <a:moveTo>
                    <a:pt x="69315" y="0"/>
                  </a:moveTo>
                  <a:lnTo>
                    <a:pt x="1430940" y="0"/>
                  </a:lnTo>
                  <a:cubicBezTo>
                    <a:pt x="1469221" y="0"/>
                    <a:pt x="1500255" y="31033"/>
                    <a:pt x="1500255" y="69315"/>
                  </a:cubicBezTo>
                  <a:lnTo>
                    <a:pt x="1500255" y="1977899"/>
                  </a:lnTo>
                  <a:cubicBezTo>
                    <a:pt x="1500255" y="2016180"/>
                    <a:pt x="1469221" y="2047214"/>
                    <a:pt x="1430940" y="2047214"/>
                  </a:cubicBezTo>
                  <a:lnTo>
                    <a:pt x="69315" y="2047214"/>
                  </a:lnTo>
                  <a:cubicBezTo>
                    <a:pt x="31033" y="2047214"/>
                    <a:pt x="0" y="2016180"/>
                    <a:pt x="0" y="1977899"/>
                  </a:cubicBezTo>
                  <a:lnTo>
                    <a:pt x="0" y="69315"/>
                  </a:lnTo>
                  <a:cubicBezTo>
                    <a:pt x="0" y="31033"/>
                    <a:pt x="31033" y="0"/>
                    <a:pt x="69315" y="0"/>
                  </a:cubicBezTo>
                  <a:close/>
                </a:path>
              </a:pathLst>
            </a:custGeom>
            <a:solidFill>
              <a:srgbClr val="000000">
                <a:alpha val="0"/>
              </a:srgbClr>
            </a:solidFill>
            <a:ln w="38100" cap="rnd">
              <a:solidFill>
                <a:srgbClr val="000000"/>
              </a:solidFill>
              <a:prstDash val="solid"/>
              <a:round/>
            </a:ln>
          </p:spPr>
          <p:txBody>
            <a:bodyPr/>
            <a:lstStyle/>
            <a:p>
              <a:endParaRPr lang="en-US" sz="900"/>
            </a:p>
          </p:txBody>
        </p:sp>
        <p:sp>
          <p:nvSpPr>
            <p:cNvPr id="5" name="TextBox 5"/>
            <p:cNvSpPr txBox="1"/>
            <p:nvPr/>
          </p:nvSpPr>
          <p:spPr>
            <a:xfrm>
              <a:off x="0" y="-57150"/>
              <a:ext cx="1500255" cy="2104364"/>
            </a:xfrm>
            <a:prstGeom prst="rect">
              <a:avLst/>
            </a:prstGeom>
          </p:spPr>
          <p:txBody>
            <a:bodyPr lIns="25400" tIns="25400" rIns="25400" bIns="25400" rtlCol="0" anchor="ctr"/>
            <a:lstStyle/>
            <a:p>
              <a:pPr algn="ctr">
                <a:lnSpc>
                  <a:spcPts val="2246"/>
                </a:lnSpc>
              </a:pPr>
              <a:endParaRPr sz="900"/>
            </a:p>
          </p:txBody>
        </p:sp>
      </p:grpSp>
      <p:grpSp>
        <p:nvGrpSpPr>
          <p:cNvPr id="6" name="Group 6"/>
          <p:cNvGrpSpPr/>
          <p:nvPr/>
        </p:nvGrpSpPr>
        <p:grpSpPr>
          <a:xfrm>
            <a:off x="3391570" y="1860594"/>
            <a:ext cx="2848140" cy="3886507"/>
            <a:chOff x="0" y="0"/>
            <a:chExt cx="1500255" cy="2047214"/>
          </a:xfrm>
        </p:grpSpPr>
        <p:sp>
          <p:nvSpPr>
            <p:cNvPr id="7" name="Freeform 7"/>
            <p:cNvSpPr/>
            <p:nvPr/>
          </p:nvSpPr>
          <p:spPr>
            <a:xfrm>
              <a:off x="0" y="0"/>
              <a:ext cx="1500255" cy="2047214"/>
            </a:xfrm>
            <a:custGeom>
              <a:avLst/>
              <a:gdLst/>
              <a:ahLst/>
              <a:cxnLst/>
              <a:rect l="l" t="t" r="r" b="b"/>
              <a:pathLst>
                <a:path w="1500255" h="2047214">
                  <a:moveTo>
                    <a:pt x="69315" y="0"/>
                  </a:moveTo>
                  <a:lnTo>
                    <a:pt x="1430940" y="0"/>
                  </a:lnTo>
                  <a:cubicBezTo>
                    <a:pt x="1469221" y="0"/>
                    <a:pt x="1500255" y="31033"/>
                    <a:pt x="1500255" y="69315"/>
                  </a:cubicBezTo>
                  <a:lnTo>
                    <a:pt x="1500255" y="1977899"/>
                  </a:lnTo>
                  <a:cubicBezTo>
                    <a:pt x="1500255" y="2016180"/>
                    <a:pt x="1469221" y="2047214"/>
                    <a:pt x="1430940" y="2047214"/>
                  </a:cubicBezTo>
                  <a:lnTo>
                    <a:pt x="69315" y="2047214"/>
                  </a:lnTo>
                  <a:cubicBezTo>
                    <a:pt x="31033" y="2047214"/>
                    <a:pt x="0" y="2016180"/>
                    <a:pt x="0" y="1977899"/>
                  </a:cubicBezTo>
                  <a:lnTo>
                    <a:pt x="0" y="69315"/>
                  </a:lnTo>
                  <a:cubicBezTo>
                    <a:pt x="0" y="31033"/>
                    <a:pt x="31033" y="0"/>
                    <a:pt x="69315" y="0"/>
                  </a:cubicBezTo>
                  <a:close/>
                </a:path>
              </a:pathLst>
            </a:custGeom>
            <a:solidFill>
              <a:srgbClr val="000000">
                <a:alpha val="0"/>
              </a:srgbClr>
            </a:solidFill>
            <a:ln w="38100" cap="rnd">
              <a:solidFill>
                <a:srgbClr val="000000"/>
              </a:solidFill>
              <a:prstDash val="solid"/>
              <a:round/>
            </a:ln>
          </p:spPr>
          <p:txBody>
            <a:bodyPr/>
            <a:lstStyle/>
            <a:p>
              <a:endParaRPr lang="en-US" sz="900"/>
            </a:p>
          </p:txBody>
        </p:sp>
        <p:sp>
          <p:nvSpPr>
            <p:cNvPr id="8" name="TextBox 8"/>
            <p:cNvSpPr txBox="1"/>
            <p:nvPr/>
          </p:nvSpPr>
          <p:spPr>
            <a:xfrm>
              <a:off x="0" y="-57150"/>
              <a:ext cx="1500255" cy="2104364"/>
            </a:xfrm>
            <a:prstGeom prst="rect">
              <a:avLst/>
            </a:prstGeom>
          </p:spPr>
          <p:txBody>
            <a:bodyPr lIns="25400" tIns="25400" rIns="25400" bIns="25400" rtlCol="0" anchor="ctr"/>
            <a:lstStyle/>
            <a:p>
              <a:pPr algn="ctr">
                <a:lnSpc>
                  <a:spcPts val="2246"/>
                </a:lnSpc>
              </a:pPr>
              <a:endParaRPr sz="900"/>
            </a:p>
          </p:txBody>
        </p:sp>
      </p:grpSp>
      <p:grpSp>
        <p:nvGrpSpPr>
          <p:cNvPr id="9" name="Group 9"/>
          <p:cNvGrpSpPr/>
          <p:nvPr/>
        </p:nvGrpSpPr>
        <p:grpSpPr>
          <a:xfrm>
            <a:off x="6239710" y="1860594"/>
            <a:ext cx="2848140" cy="3886507"/>
            <a:chOff x="0" y="0"/>
            <a:chExt cx="1500255" cy="2047214"/>
          </a:xfrm>
        </p:grpSpPr>
        <p:sp>
          <p:nvSpPr>
            <p:cNvPr id="10" name="Freeform 10"/>
            <p:cNvSpPr/>
            <p:nvPr/>
          </p:nvSpPr>
          <p:spPr>
            <a:xfrm>
              <a:off x="0" y="0"/>
              <a:ext cx="1500255" cy="2047214"/>
            </a:xfrm>
            <a:custGeom>
              <a:avLst/>
              <a:gdLst/>
              <a:ahLst/>
              <a:cxnLst/>
              <a:rect l="l" t="t" r="r" b="b"/>
              <a:pathLst>
                <a:path w="1500255" h="2047214">
                  <a:moveTo>
                    <a:pt x="69315" y="0"/>
                  </a:moveTo>
                  <a:lnTo>
                    <a:pt x="1430940" y="0"/>
                  </a:lnTo>
                  <a:cubicBezTo>
                    <a:pt x="1469221" y="0"/>
                    <a:pt x="1500255" y="31033"/>
                    <a:pt x="1500255" y="69315"/>
                  </a:cubicBezTo>
                  <a:lnTo>
                    <a:pt x="1500255" y="1977899"/>
                  </a:lnTo>
                  <a:cubicBezTo>
                    <a:pt x="1500255" y="2016180"/>
                    <a:pt x="1469221" y="2047214"/>
                    <a:pt x="1430940" y="2047214"/>
                  </a:cubicBezTo>
                  <a:lnTo>
                    <a:pt x="69315" y="2047214"/>
                  </a:lnTo>
                  <a:cubicBezTo>
                    <a:pt x="31033" y="2047214"/>
                    <a:pt x="0" y="2016180"/>
                    <a:pt x="0" y="1977899"/>
                  </a:cubicBezTo>
                  <a:lnTo>
                    <a:pt x="0" y="69315"/>
                  </a:lnTo>
                  <a:cubicBezTo>
                    <a:pt x="0" y="31033"/>
                    <a:pt x="31033" y="0"/>
                    <a:pt x="69315" y="0"/>
                  </a:cubicBezTo>
                  <a:close/>
                </a:path>
              </a:pathLst>
            </a:custGeom>
            <a:solidFill>
              <a:srgbClr val="000000">
                <a:alpha val="0"/>
              </a:srgbClr>
            </a:solidFill>
            <a:ln w="38100" cap="rnd">
              <a:solidFill>
                <a:srgbClr val="000000"/>
              </a:solidFill>
              <a:prstDash val="solid"/>
              <a:round/>
            </a:ln>
          </p:spPr>
          <p:txBody>
            <a:bodyPr/>
            <a:lstStyle/>
            <a:p>
              <a:endParaRPr lang="en-US" sz="900"/>
            </a:p>
          </p:txBody>
        </p:sp>
        <p:sp>
          <p:nvSpPr>
            <p:cNvPr id="11" name="TextBox 11"/>
            <p:cNvSpPr txBox="1"/>
            <p:nvPr/>
          </p:nvSpPr>
          <p:spPr>
            <a:xfrm>
              <a:off x="0" y="-57150"/>
              <a:ext cx="1500255" cy="2104364"/>
            </a:xfrm>
            <a:prstGeom prst="rect">
              <a:avLst/>
            </a:prstGeom>
          </p:spPr>
          <p:txBody>
            <a:bodyPr lIns="25400" tIns="25400" rIns="25400" bIns="25400" rtlCol="0" anchor="ctr"/>
            <a:lstStyle/>
            <a:p>
              <a:pPr algn="ctr">
                <a:lnSpc>
                  <a:spcPts val="2246"/>
                </a:lnSpc>
              </a:pPr>
              <a:endParaRPr sz="900"/>
            </a:p>
          </p:txBody>
        </p:sp>
      </p:grpSp>
      <p:grpSp>
        <p:nvGrpSpPr>
          <p:cNvPr id="12" name="Group 12"/>
          <p:cNvGrpSpPr/>
          <p:nvPr/>
        </p:nvGrpSpPr>
        <p:grpSpPr>
          <a:xfrm>
            <a:off x="3391570" y="1860594"/>
            <a:ext cx="2848140" cy="1239608"/>
            <a:chOff x="0" y="0"/>
            <a:chExt cx="1500255" cy="652962"/>
          </a:xfrm>
        </p:grpSpPr>
        <p:sp>
          <p:nvSpPr>
            <p:cNvPr id="13" name="Freeform 13"/>
            <p:cNvSpPr/>
            <p:nvPr/>
          </p:nvSpPr>
          <p:spPr>
            <a:xfrm>
              <a:off x="0" y="0"/>
              <a:ext cx="1500255" cy="652962"/>
            </a:xfrm>
            <a:custGeom>
              <a:avLst/>
              <a:gdLst/>
              <a:ahLst/>
              <a:cxnLst/>
              <a:rect l="l" t="t" r="r" b="b"/>
              <a:pathLst>
                <a:path w="1500255" h="652962">
                  <a:moveTo>
                    <a:pt x="69315" y="0"/>
                  </a:moveTo>
                  <a:lnTo>
                    <a:pt x="1430940" y="0"/>
                  </a:lnTo>
                  <a:cubicBezTo>
                    <a:pt x="1469221" y="0"/>
                    <a:pt x="1500255" y="31033"/>
                    <a:pt x="1500255" y="69315"/>
                  </a:cubicBezTo>
                  <a:lnTo>
                    <a:pt x="1500255" y="583647"/>
                  </a:lnTo>
                  <a:cubicBezTo>
                    <a:pt x="1500255" y="621929"/>
                    <a:pt x="1469221" y="652962"/>
                    <a:pt x="1430940" y="652962"/>
                  </a:cubicBezTo>
                  <a:lnTo>
                    <a:pt x="69315" y="652962"/>
                  </a:lnTo>
                  <a:cubicBezTo>
                    <a:pt x="31033" y="652962"/>
                    <a:pt x="0" y="621929"/>
                    <a:pt x="0" y="583647"/>
                  </a:cubicBezTo>
                  <a:lnTo>
                    <a:pt x="0" y="69315"/>
                  </a:lnTo>
                  <a:cubicBezTo>
                    <a:pt x="0" y="31033"/>
                    <a:pt x="31033" y="0"/>
                    <a:pt x="69315" y="0"/>
                  </a:cubicBezTo>
                  <a:close/>
                </a:path>
              </a:pathLst>
            </a:custGeom>
            <a:solidFill>
              <a:srgbClr val="8CA9AD"/>
            </a:solidFill>
            <a:ln w="38100" cap="rnd">
              <a:solidFill>
                <a:srgbClr val="000000"/>
              </a:solidFill>
              <a:prstDash val="solid"/>
              <a:round/>
            </a:ln>
          </p:spPr>
          <p:txBody>
            <a:bodyPr/>
            <a:lstStyle/>
            <a:p>
              <a:endParaRPr lang="en-US" sz="900"/>
            </a:p>
          </p:txBody>
        </p:sp>
        <p:sp>
          <p:nvSpPr>
            <p:cNvPr id="14" name="TextBox 14"/>
            <p:cNvSpPr txBox="1"/>
            <p:nvPr/>
          </p:nvSpPr>
          <p:spPr>
            <a:xfrm>
              <a:off x="0" y="-57150"/>
              <a:ext cx="1500255" cy="710112"/>
            </a:xfrm>
            <a:prstGeom prst="rect">
              <a:avLst/>
            </a:prstGeom>
          </p:spPr>
          <p:txBody>
            <a:bodyPr lIns="25400" tIns="25400" rIns="25400" bIns="25400" rtlCol="0" anchor="ctr"/>
            <a:lstStyle/>
            <a:p>
              <a:pPr algn="ctr">
                <a:lnSpc>
                  <a:spcPts val="2246"/>
                </a:lnSpc>
              </a:pPr>
              <a:r>
                <a:rPr lang="en-US" sz="1604">
                  <a:solidFill>
                    <a:srgbClr val="FFFFFF"/>
                  </a:solidFill>
                  <a:latin typeface="Canva Sans"/>
                  <a:ea typeface="Canva Sans"/>
                  <a:cs typeface="Canva Sans"/>
                  <a:sym typeface="Canva Sans"/>
                </a:rPr>
                <a:t>First-degree relatives of individuals with T1D</a:t>
              </a:r>
            </a:p>
          </p:txBody>
        </p:sp>
      </p:grpSp>
      <p:grpSp>
        <p:nvGrpSpPr>
          <p:cNvPr id="15" name="Group 15"/>
          <p:cNvGrpSpPr/>
          <p:nvPr/>
        </p:nvGrpSpPr>
        <p:grpSpPr>
          <a:xfrm>
            <a:off x="6239710" y="1860594"/>
            <a:ext cx="2848140" cy="1239608"/>
            <a:chOff x="0" y="0"/>
            <a:chExt cx="1500255" cy="652962"/>
          </a:xfrm>
        </p:grpSpPr>
        <p:sp>
          <p:nvSpPr>
            <p:cNvPr id="16" name="Freeform 16"/>
            <p:cNvSpPr/>
            <p:nvPr/>
          </p:nvSpPr>
          <p:spPr>
            <a:xfrm>
              <a:off x="0" y="0"/>
              <a:ext cx="1500255" cy="652962"/>
            </a:xfrm>
            <a:custGeom>
              <a:avLst/>
              <a:gdLst/>
              <a:ahLst/>
              <a:cxnLst/>
              <a:rect l="l" t="t" r="r" b="b"/>
              <a:pathLst>
                <a:path w="1500255" h="652962">
                  <a:moveTo>
                    <a:pt x="69315" y="0"/>
                  </a:moveTo>
                  <a:lnTo>
                    <a:pt x="1430940" y="0"/>
                  </a:lnTo>
                  <a:cubicBezTo>
                    <a:pt x="1469221" y="0"/>
                    <a:pt x="1500255" y="31033"/>
                    <a:pt x="1500255" y="69315"/>
                  </a:cubicBezTo>
                  <a:lnTo>
                    <a:pt x="1500255" y="583647"/>
                  </a:lnTo>
                  <a:cubicBezTo>
                    <a:pt x="1500255" y="621929"/>
                    <a:pt x="1469221" y="652962"/>
                    <a:pt x="1430940" y="652962"/>
                  </a:cubicBezTo>
                  <a:lnTo>
                    <a:pt x="69315" y="652962"/>
                  </a:lnTo>
                  <a:cubicBezTo>
                    <a:pt x="31033" y="652962"/>
                    <a:pt x="0" y="621929"/>
                    <a:pt x="0" y="583647"/>
                  </a:cubicBezTo>
                  <a:lnTo>
                    <a:pt x="0" y="69315"/>
                  </a:lnTo>
                  <a:cubicBezTo>
                    <a:pt x="0" y="31033"/>
                    <a:pt x="31033" y="0"/>
                    <a:pt x="69315" y="0"/>
                  </a:cubicBezTo>
                  <a:close/>
                </a:path>
              </a:pathLst>
            </a:custGeom>
            <a:solidFill>
              <a:srgbClr val="8CA9AD"/>
            </a:solidFill>
            <a:ln w="38100" cap="rnd">
              <a:solidFill>
                <a:srgbClr val="000000"/>
              </a:solidFill>
              <a:prstDash val="solid"/>
              <a:round/>
            </a:ln>
          </p:spPr>
          <p:txBody>
            <a:bodyPr/>
            <a:lstStyle/>
            <a:p>
              <a:endParaRPr lang="en-US" sz="900"/>
            </a:p>
          </p:txBody>
        </p:sp>
        <p:sp>
          <p:nvSpPr>
            <p:cNvPr id="17" name="TextBox 17"/>
            <p:cNvSpPr txBox="1"/>
            <p:nvPr/>
          </p:nvSpPr>
          <p:spPr>
            <a:xfrm>
              <a:off x="0" y="-57150"/>
              <a:ext cx="1500255" cy="710112"/>
            </a:xfrm>
            <a:prstGeom prst="rect">
              <a:avLst/>
            </a:prstGeom>
          </p:spPr>
          <p:txBody>
            <a:bodyPr lIns="25400" tIns="25400" rIns="25400" bIns="25400" rtlCol="0" anchor="ctr"/>
            <a:lstStyle/>
            <a:p>
              <a:pPr algn="ctr">
                <a:lnSpc>
                  <a:spcPts val="2246"/>
                </a:lnSpc>
              </a:pPr>
              <a:r>
                <a:rPr lang="en-US" sz="1604">
                  <a:solidFill>
                    <a:srgbClr val="FFFFFF"/>
                  </a:solidFill>
                  <a:latin typeface="Canva Sans"/>
                  <a:ea typeface="Canva Sans"/>
                  <a:cs typeface="Canva Sans"/>
                  <a:sym typeface="Canva Sans"/>
                </a:rPr>
                <a:t>Individuals with personal or family history of select autoimmune diseases</a:t>
              </a:r>
            </a:p>
          </p:txBody>
        </p:sp>
      </p:grpSp>
      <p:sp>
        <p:nvSpPr>
          <p:cNvPr id="18" name="Freeform 18"/>
          <p:cNvSpPr/>
          <p:nvPr/>
        </p:nvSpPr>
        <p:spPr>
          <a:xfrm>
            <a:off x="4364327" y="3183975"/>
            <a:ext cx="902627" cy="716460"/>
          </a:xfrm>
          <a:custGeom>
            <a:avLst/>
            <a:gdLst/>
            <a:ahLst/>
            <a:cxnLst/>
            <a:rect l="l" t="t" r="r" b="b"/>
            <a:pathLst>
              <a:path w="1805254" h="1432920">
                <a:moveTo>
                  <a:pt x="0" y="0"/>
                </a:moveTo>
                <a:lnTo>
                  <a:pt x="1805254" y="0"/>
                </a:lnTo>
                <a:lnTo>
                  <a:pt x="1805254" y="1432921"/>
                </a:lnTo>
                <a:lnTo>
                  <a:pt x="0" y="143292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sz="900"/>
          </a:p>
        </p:txBody>
      </p:sp>
      <p:sp>
        <p:nvSpPr>
          <p:cNvPr id="19" name="Freeform 19"/>
          <p:cNvSpPr/>
          <p:nvPr/>
        </p:nvSpPr>
        <p:spPr>
          <a:xfrm>
            <a:off x="7940283" y="3878668"/>
            <a:ext cx="791451" cy="814879"/>
          </a:xfrm>
          <a:custGeom>
            <a:avLst/>
            <a:gdLst/>
            <a:ahLst/>
            <a:cxnLst/>
            <a:rect l="l" t="t" r="r" b="b"/>
            <a:pathLst>
              <a:path w="1582902" h="1629758">
                <a:moveTo>
                  <a:pt x="0" y="0"/>
                </a:moveTo>
                <a:lnTo>
                  <a:pt x="1582903" y="0"/>
                </a:lnTo>
                <a:lnTo>
                  <a:pt x="1582903" y="1629757"/>
                </a:lnTo>
                <a:lnTo>
                  <a:pt x="0" y="162975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sz="900"/>
          </a:p>
        </p:txBody>
      </p:sp>
      <p:sp>
        <p:nvSpPr>
          <p:cNvPr id="20" name="Freeform 20"/>
          <p:cNvSpPr/>
          <p:nvPr/>
        </p:nvSpPr>
        <p:spPr>
          <a:xfrm>
            <a:off x="6673097" y="3878668"/>
            <a:ext cx="546580" cy="745461"/>
          </a:xfrm>
          <a:custGeom>
            <a:avLst/>
            <a:gdLst/>
            <a:ahLst/>
            <a:cxnLst/>
            <a:rect l="l" t="t" r="r" b="b"/>
            <a:pathLst>
              <a:path w="1093160" h="1490922">
                <a:moveTo>
                  <a:pt x="0" y="0"/>
                </a:moveTo>
                <a:lnTo>
                  <a:pt x="1093161" y="0"/>
                </a:lnTo>
                <a:lnTo>
                  <a:pt x="1093161" y="1490922"/>
                </a:lnTo>
                <a:lnTo>
                  <a:pt x="0" y="149092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sz="900"/>
          </a:p>
        </p:txBody>
      </p:sp>
      <p:sp>
        <p:nvSpPr>
          <p:cNvPr id="21" name="AutoShape 21"/>
          <p:cNvSpPr/>
          <p:nvPr/>
        </p:nvSpPr>
        <p:spPr>
          <a:xfrm>
            <a:off x="2959320" y="3183975"/>
            <a:ext cx="364693" cy="747669"/>
          </a:xfrm>
          <a:prstGeom prst="line">
            <a:avLst/>
          </a:prstGeom>
          <a:ln w="142875" cap="flat">
            <a:solidFill>
              <a:srgbClr val="000000"/>
            </a:solidFill>
            <a:prstDash val="solid"/>
            <a:headEnd type="none" w="sm" len="sm"/>
            <a:tailEnd type="none" w="sm" len="sm"/>
          </a:ln>
        </p:spPr>
        <p:txBody>
          <a:bodyPr/>
          <a:lstStyle/>
          <a:p>
            <a:endParaRPr lang="en-US" sz="900"/>
          </a:p>
        </p:txBody>
      </p:sp>
      <p:sp>
        <p:nvSpPr>
          <p:cNvPr id="22" name="AutoShape 22"/>
          <p:cNvSpPr/>
          <p:nvPr/>
        </p:nvSpPr>
        <p:spPr>
          <a:xfrm flipV="1">
            <a:off x="2959320" y="3803848"/>
            <a:ext cx="432250" cy="758845"/>
          </a:xfrm>
          <a:prstGeom prst="line">
            <a:avLst/>
          </a:prstGeom>
          <a:ln w="142875" cap="flat">
            <a:solidFill>
              <a:srgbClr val="000000"/>
            </a:solidFill>
            <a:prstDash val="solid"/>
            <a:headEnd type="none" w="sm" len="sm"/>
            <a:tailEnd type="none" w="sm" len="sm"/>
          </a:ln>
        </p:spPr>
        <p:txBody>
          <a:bodyPr/>
          <a:lstStyle/>
          <a:p>
            <a:endParaRPr lang="en-US" sz="900"/>
          </a:p>
        </p:txBody>
      </p:sp>
      <p:sp>
        <p:nvSpPr>
          <p:cNvPr id="23" name="Freeform 23"/>
          <p:cNvSpPr/>
          <p:nvPr/>
        </p:nvSpPr>
        <p:spPr>
          <a:xfrm>
            <a:off x="407003" y="2922706"/>
            <a:ext cx="2256494" cy="2657385"/>
          </a:xfrm>
          <a:custGeom>
            <a:avLst/>
            <a:gdLst/>
            <a:ahLst/>
            <a:cxnLst/>
            <a:rect l="l" t="t" r="r" b="b"/>
            <a:pathLst>
              <a:path w="4512987" h="5314769">
                <a:moveTo>
                  <a:pt x="0" y="0"/>
                </a:moveTo>
                <a:lnTo>
                  <a:pt x="4512987" y="0"/>
                </a:lnTo>
                <a:lnTo>
                  <a:pt x="4512987" y="5314769"/>
                </a:lnTo>
                <a:lnTo>
                  <a:pt x="0" y="5314769"/>
                </a:lnTo>
                <a:lnTo>
                  <a:pt x="0" y="0"/>
                </a:lnTo>
                <a:close/>
              </a:path>
            </a:pathLst>
          </a:custGeom>
          <a:blipFill>
            <a:blip r:embed="rId10"/>
            <a:stretch>
              <a:fillRect l="-2313" r="-2313"/>
            </a:stretch>
          </a:blipFill>
        </p:spPr>
        <p:txBody>
          <a:bodyPr/>
          <a:lstStyle/>
          <a:p>
            <a:endParaRPr lang="en-US" sz="900"/>
          </a:p>
        </p:txBody>
      </p:sp>
      <p:sp>
        <p:nvSpPr>
          <p:cNvPr id="24" name="TextBox 24"/>
          <p:cNvSpPr txBox="1"/>
          <p:nvPr/>
        </p:nvSpPr>
        <p:spPr>
          <a:xfrm>
            <a:off x="273560" y="1970078"/>
            <a:ext cx="2523380" cy="896015"/>
          </a:xfrm>
          <a:prstGeom prst="rect">
            <a:avLst/>
          </a:prstGeom>
        </p:spPr>
        <p:txBody>
          <a:bodyPr lIns="0" tIns="0" rIns="0" bIns="0" rtlCol="0" anchor="t">
            <a:spAutoFit/>
          </a:bodyPr>
          <a:lstStyle/>
          <a:p>
            <a:pPr algn="ctr">
              <a:lnSpc>
                <a:spcPts val="2380"/>
              </a:lnSpc>
            </a:pPr>
            <a:r>
              <a:rPr lang="en-US" sz="1700">
                <a:solidFill>
                  <a:srgbClr val="000000"/>
                </a:solidFill>
                <a:latin typeface="Canva Sans"/>
                <a:ea typeface="Canva Sans"/>
                <a:cs typeface="Canva Sans"/>
                <a:sym typeface="Canva Sans"/>
              </a:rPr>
              <a:t>Screened for T1D autoantibodies is recommended by</a:t>
            </a:r>
          </a:p>
        </p:txBody>
      </p:sp>
      <p:sp>
        <p:nvSpPr>
          <p:cNvPr id="25" name="TextBox 25"/>
          <p:cNvSpPr txBox="1"/>
          <p:nvPr/>
        </p:nvSpPr>
        <p:spPr>
          <a:xfrm>
            <a:off x="3569420" y="3950870"/>
            <a:ext cx="2492439" cy="1203791"/>
          </a:xfrm>
          <a:prstGeom prst="rect">
            <a:avLst/>
          </a:prstGeom>
        </p:spPr>
        <p:txBody>
          <a:bodyPr lIns="0" tIns="0" rIns="0" bIns="0" rtlCol="0" anchor="t">
            <a:spAutoFit/>
          </a:bodyPr>
          <a:lstStyle/>
          <a:p>
            <a:pPr algn="ctr">
              <a:lnSpc>
                <a:spcPts val="2380"/>
              </a:lnSpc>
            </a:pPr>
            <a:r>
              <a:rPr lang="en-US" sz="1700" b="1">
                <a:solidFill>
                  <a:srgbClr val="000000"/>
                </a:solidFill>
                <a:latin typeface="Canva Sans Bold"/>
                <a:ea typeface="Canva Sans Bold"/>
                <a:cs typeface="Canva Sans Bold"/>
                <a:sym typeface="Canva Sans Bold"/>
              </a:rPr>
              <a:t>~15x</a:t>
            </a:r>
            <a:r>
              <a:rPr lang="en-US" sz="1700">
                <a:solidFill>
                  <a:srgbClr val="000000"/>
                </a:solidFill>
                <a:latin typeface="Canva Sans"/>
                <a:ea typeface="Canva Sans"/>
                <a:cs typeface="Canva Sans"/>
                <a:sym typeface="Canva Sans"/>
              </a:rPr>
              <a:t> greater risk</a:t>
            </a:r>
          </a:p>
          <a:p>
            <a:pPr algn="ctr">
              <a:lnSpc>
                <a:spcPts val="2380"/>
              </a:lnSpc>
            </a:pPr>
            <a:endParaRPr lang="en-US" sz="1700">
              <a:solidFill>
                <a:srgbClr val="000000"/>
              </a:solidFill>
              <a:latin typeface="Canva Sans"/>
              <a:ea typeface="Canva Sans"/>
              <a:cs typeface="Canva Sans"/>
              <a:sym typeface="Canva Sans"/>
            </a:endParaRPr>
          </a:p>
          <a:p>
            <a:pPr algn="ctr">
              <a:lnSpc>
                <a:spcPts val="2380"/>
              </a:lnSpc>
            </a:pPr>
            <a:r>
              <a:rPr lang="en-US" sz="1700">
                <a:solidFill>
                  <a:srgbClr val="000000"/>
                </a:solidFill>
                <a:latin typeface="Canva Sans"/>
                <a:ea typeface="Canva Sans"/>
                <a:cs typeface="Canva Sans"/>
                <a:sym typeface="Canva Sans"/>
              </a:rPr>
              <a:t>of T1D versus the general population</a:t>
            </a:r>
          </a:p>
        </p:txBody>
      </p:sp>
      <p:sp>
        <p:nvSpPr>
          <p:cNvPr id="26" name="TextBox 26"/>
          <p:cNvSpPr txBox="1"/>
          <p:nvPr/>
        </p:nvSpPr>
        <p:spPr>
          <a:xfrm>
            <a:off x="6417560" y="3071627"/>
            <a:ext cx="2492439" cy="746166"/>
          </a:xfrm>
          <a:prstGeom prst="rect">
            <a:avLst/>
          </a:prstGeom>
        </p:spPr>
        <p:txBody>
          <a:bodyPr lIns="0" tIns="0" rIns="0" bIns="0" rtlCol="0" anchor="t">
            <a:spAutoFit/>
          </a:bodyPr>
          <a:lstStyle/>
          <a:p>
            <a:pPr algn="ctr">
              <a:lnSpc>
                <a:spcPts val="1960"/>
              </a:lnSpc>
            </a:pPr>
            <a:r>
              <a:rPr lang="en-US" sz="1400">
                <a:solidFill>
                  <a:srgbClr val="000000"/>
                </a:solidFill>
                <a:latin typeface="Canva Sans"/>
                <a:ea typeface="Canva Sans"/>
                <a:cs typeface="Canva Sans"/>
                <a:sym typeface="Canva Sans"/>
              </a:rPr>
              <a:t>2-3X greater risk of T1D in individuals with select autoimmune diseases</a:t>
            </a:r>
          </a:p>
        </p:txBody>
      </p:sp>
      <p:sp>
        <p:nvSpPr>
          <p:cNvPr id="27" name="TextBox 27"/>
          <p:cNvSpPr txBox="1"/>
          <p:nvPr/>
        </p:nvSpPr>
        <p:spPr>
          <a:xfrm>
            <a:off x="6239710" y="4745573"/>
            <a:ext cx="1615983" cy="753476"/>
          </a:xfrm>
          <a:prstGeom prst="rect">
            <a:avLst/>
          </a:prstGeom>
        </p:spPr>
        <p:txBody>
          <a:bodyPr lIns="0" tIns="0" rIns="0" bIns="0" rtlCol="0" anchor="t">
            <a:spAutoFit/>
          </a:bodyPr>
          <a:lstStyle/>
          <a:p>
            <a:pPr algn="ctr">
              <a:lnSpc>
                <a:spcPts val="1540"/>
              </a:lnSpc>
            </a:pPr>
            <a:r>
              <a:rPr lang="en-US" sz="1100" b="1">
                <a:solidFill>
                  <a:srgbClr val="000000"/>
                </a:solidFill>
                <a:latin typeface="Canva Sans Bold"/>
                <a:ea typeface="Canva Sans Bold"/>
                <a:cs typeface="Canva Sans Bold"/>
                <a:sym typeface="Canva Sans Bold"/>
              </a:rPr>
              <a:t>Thyroid disorders</a:t>
            </a:r>
          </a:p>
          <a:p>
            <a:pPr marL="237493" lvl="1" indent="-118747">
              <a:lnSpc>
                <a:spcPts val="1540"/>
              </a:lnSpc>
              <a:buFont typeface="Arial"/>
              <a:buChar char="•"/>
            </a:pPr>
            <a:r>
              <a:rPr lang="en-US" sz="1100">
                <a:solidFill>
                  <a:srgbClr val="000000"/>
                </a:solidFill>
                <a:latin typeface="Canva Sans"/>
                <a:ea typeface="Canva Sans"/>
                <a:cs typeface="Canva Sans"/>
                <a:sym typeface="Canva Sans"/>
              </a:rPr>
              <a:t>Hashimoto’s thyroiditis</a:t>
            </a:r>
          </a:p>
          <a:p>
            <a:pPr marL="237493" lvl="1" indent="-118747">
              <a:lnSpc>
                <a:spcPts val="1540"/>
              </a:lnSpc>
              <a:buFont typeface="Arial"/>
              <a:buChar char="•"/>
            </a:pPr>
            <a:r>
              <a:rPr lang="en-US" sz="1100">
                <a:solidFill>
                  <a:srgbClr val="000000"/>
                </a:solidFill>
                <a:latin typeface="Canva Sans"/>
                <a:ea typeface="Canva Sans"/>
                <a:cs typeface="Canva Sans"/>
                <a:sym typeface="Canva Sans"/>
              </a:rPr>
              <a:t>Graves’ disease</a:t>
            </a:r>
          </a:p>
        </p:txBody>
      </p:sp>
      <p:sp>
        <p:nvSpPr>
          <p:cNvPr id="28" name="TextBox 28"/>
          <p:cNvSpPr txBox="1"/>
          <p:nvPr/>
        </p:nvSpPr>
        <p:spPr>
          <a:xfrm>
            <a:off x="7528018" y="4745573"/>
            <a:ext cx="1615983" cy="176395"/>
          </a:xfrm>
          <a:prstGeom prst="rect">
            <a:avLst/>
          </a:prstGeom>
        </p:spPr>
        <p:txBody>
          <a:bodyPr lIns="0" tIns="0" rIns="0" bIns="0" rtlCol="0" anchor="t">
            <a:spAutoFit/>
          </a:bodyPr>
          <a:lstStyle/>
          <a:p>
            <a:pPr algn="ctr">
              <a:lnSpc>
                <a:spcPts val="1540"/>
              </a:lnSpc>
            </a:pPr>
            <a:r>
              <a:rPr lang="en-US" sz="1100" b="1">
                <a:solidFill>
                  <a:srgbClr val="000000"/>
                </a:solidFill>
                <a:latin typeface="Canva Sans Bold"/>
                <a:ea typeface="Canva Sans Bold"/>
                <a:cs typeface="Canva Sans Bold"/>
                <a:sym typeface="Canva Sans Bold"/>
              </a:rPr>
              <a:t>Celiac disease</a:t>
            </a:r>
          </a:p>
        </p:txBody>
      </p:sp>
      <p:pic>
        <p:nvPicPr>
          <p:cNvPr id="29" name="Picture 28">
            <a:extLst>
              <a:ext uri="{FF2B5EF4-FFF2-40B4-BE49-F238E27FC236}">
                <a16:creationId xmlns:a16="http://schemas.microsoft.com/office/drawing/2014/main" id="{757C3BEC-DB43-D32F-7069-5006AF06D896}"/>
              </a:ext>
            </a:extLst>
          </p:cNvPr>
          <p:cNvPicPr>
            <a:picLocks noChangeAspect="1"/>
          </p:cNvPicPr>
          <p:nvPr/>
        </p:nvPicPr>
        <p:blipFill>
          <a:blip r:embed="rId11"/>
          <a:stretch>
            <a:fillRect/>
          </a:stretch>
        </p:blipFill>
        <p:spPr>
          <a:xfrm>
            <a:off x="46102" y="616999"/>
            <a:ext cx="9144000" cy="5143500"/>
          </a:xfrm>
          <a:prstGeom prst="rect">
            <a:avLst/>
          </a:prstGeom>
        </p:spPr>
      </p:pic>
      <p:sp>
        <p:nvSpPr>
          <p:cNvPr id="32" name="Title 31">
            <a:extLst>
              <a:ext uri="{FF2B5EF4-FFF2-40B4-BE49-F238E27FC236}">
                <a16:creationId xmlns:a16="http://schemas.microsoft.com/office/drawing/2014/main" id="{B9BBCE67-58E4-9A9C-0B54-A882783D0E16}"/>
              </a:ext>
            </a:extLst>
          </p:cNvPr>
          <p:cNvSpPr>
            <a:spLocks noGrp="1"/>
          </p:cNvSpPr>
          <p:nvPr>
            <p:ph type="title"/>
          </p:nvPr>
        </p:nvSpPr>
        <p:spPr>
          <a:xfrm>
            <a:off x="457200" y="152400"/>
            <a:ext cx="8229600" cy="780414"/>
          </a:xfrm>
        </p:spPr>
        <p:txBody>
          <a:bodyPr>
            <a:normAutofit/>
          </a:bodyPr>
          <a:lstStyle/>
          <a:p>
            <a:r>
              <a:rPr lang="en-US" sz="4400" dirty="0"/>
              <a:t>Ordering Autoantibodies</a:t>
            </a:r>
          </a:p>
        </p:txBody>
      </p:sp>
      <p:sp>
        <p:nvSpPr>
          <p:cNvPr id="31" name="TextBox 30">
            <a:extLst>
              <a:ext uri="{FF2B5EF4-FFF2-40B4-BE49-F238E27FC236}">
                <a16:creationId xmlns:a16="http://schemas.microsoft.com/office/drawing/2014/main" id="{6236651E-E029-91D5-787D-EF845AA5ABF6}"/>
              </a:ext>
            </a:extLst>
          </p:cNvPr>
          <p:cNvSpPr txBox="1"/>
          <p:nvPr/>
        </p:nvSpPr>
        <p:spPr>
          <a:xfrm>
            <a:off x="273560" y="5760499"/>
            <a:ext cx="8946640" cy="1292662"/>
          </a:xfrm>
          <a:prstGeom prst="rect">
            <a:avLst/>
          </a:prstGeom>
          <a:noFill/>
        </p:spPr>
        <p:txBody>
          <a:bodyPr wrap="square" rtlCol="0">
            <a:spAutoFit/>
          </a:bodyPr>
          <a:lstStyle/>
          <a:p>
            <a:pPr lvl="0"/>
            <a:r>
              <a:rPr lang="es-ES" sz="2000" dirty="0"/>
              <a:t>                  </a:t>
            </a:r>
            <a:r>
              <a:rPr lang="es-ES" sz="2000" dirty="0" err="1"/>
              <a:t>Glutamic</a:t>
            </a:r>
            <a:r>
              <a:rPr lang="es-ES" sz="2000" dirty="0"/>
              <a:t> </a:t>
            </a:r>
            <a:r>
              <a:rPr lang="es-ES" sz="2000" dirty="0" err="1"/>
              <a:t>acid</a:t>
            </a:r>
            <a:r>
              <a:rPr lang="es-ES" sz="2000" dirty="0"/>
              <a:t> </a:t>
            </a:r>
            <a:r>
              <a:rPr lang="es-ES" sz="2000" dirty="0" err="1"/>
              <a:t>decarboxylase</a:t>
            </a:r>
            <a:r>
              <a:rPr lang="es-ES" sz="2000" dirty="0"/>
              <a:t> 65 </a:t>
            </a:r>
            <a:r>
              <a:rPr lang="es-ES" sz="2000" dirty="0" err="1"/>
              <a:t>autoantibody</a:t>
            </a:r>
            <a:r>
              <a:rPr lang="es-ES" sz="2000" dirty="0"/>
              <a:t> (GADA) </a:t>
            </a:r>
            <a:br>
              <a:rPr lang="es-ES" sz="2000" dirty="0"/>
            </a:br>
            <a:r>
              <a:rPr lang="es-ES" sz="2000" dirty="0"/>
              <a:t>Zinc </a:t>
            </a:r>
            <a:r>
              <a:rPr lang="es-ES" sz="2000" dirty="0" err="1"/>
              <a:t>transporter</a:t>
            </a:r>
            <a:r>
              <a:rPr lang="es-ES" sz="2000" dirty="0"/>
              <a:t> 8 </a:t>
            </a:r>
            <a:r>
              <a:rPr lang="es-ES" sz="2000" dirty="0" err="1"/>
              <a:t>autoantibody</a:t>
            </a:r>
            <a:r>
              <a:rPr lang="es-ES" sz="2000" dirty="0"/>
              <a:t> (ZnT8A)         </a:t>
            </a:r>
            <a:r>
              <a:rPr lang="en-US" sz="2000" dirty="0"/>
              <a:t>Insulin autoantibody (IAA) </a:t>
            </a:r>
          </a:p>
          <a:p>
            <a:r>
              <a:rPr lang="en-US" sz="2000" dirty="0"/>
              <a:t>Islet cell autoantibody (ICA)    </a:t>
            </a:r>
            <a:r>
              <a:rPr lang="es-ES" sz="2000" dirty="0"/>
              <a:t>Insulinoma-</a:t>
            </a:r>
            <a:r>
              <a:rPr lang="es-ES" sz="2000" dirty="0" err="1"/>
              <a:t>associated</a:t>
            </a:r>
            <a:r>
              <a:rPr lang="es-ES" sz="2000" dirty="0"/>
              <a:t> </a:t>
            </a:r>
            <a:r>
              <a:rPr lang="es-ES" sz="2000" dirty="0" err="1"/>
              <a:t>antigen</a:t>
            </a:r>
            <a:r>
              <a:rPr lang="es-ES" sz="2000" dirty="0"/>
              <a:t> 2 </a:t>
            </a:r>
            <a:r>
              <a:rPr lang="es-ES" sz="2000" dirty="0" err="1"/>
              <a:t>autoantibody</a:t>
            </a:r>
            <a:r>
              <a:rPr lang="es-ES" sz="2000" dirty="0"/>
              <a:t> (IA-2A)</a:t>
            </a:r>
            <a:endParaRPr lang="en-US" sz="2000" dirty="0"/>
          </a:p>
          <a:p>
            <a:endParaRPr lang="en-US" dirty="0"/>
          </a:p>
        </p:txBody>
      </p:sp>
    </p:spTree>
    <p:extLst>
      <p:ext uri="{BB962C8B-B14F-4D97-AF65-F5344CB8AC3E}">
        <p14:creationId xmlns:p14="http://schemas.microsoft.com/office/powerpoint/2010/main" val="8149774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6950BFC3-D8DA-4A85-94F7-54DA5524770B}">
      <p188:commentRel xmlns:p188="http://schemas.microsoft.com/office/powerpoint/2018/8/main" r:id="rId3"/>
    </p:ext>
  </p:extLst>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60A9C3-7230-0A53-6CE2-471ECEF451C5}"/>
              </a:ext>
            </a:extLst>
          </p:cNvPr>
          <p:cNvSpPr>
            <a:spLocks noGrp="1"/>
          </p:cNvSpPr>
          <p:nvPr>
            <p:ph type="title"/>
          </p:nvPr>
        </p:nvSpPr>
        <p:spPr/>
        <p:txBody>
          <a:bodyPr/>
          <a:lstStyle/>
          <a:p>
            <a:r>
              <a:rPr lang="en-US" dirty="0"/>
              <a:t>Poll Question 16</a:t>
            </a:r>
          </a:p>
        </p:txBody>
      </p:sp>
      <p:sp>
        <p:nvSpPr>
          <p:cNvPr id="3" name="Content Placeholder 2">
            <a:extLst>
              <a:ext uri="{FF2B5EF4-FFF2-40B4-BE49-F238E27FC236}">
                <a16:creationId xmlns:a16="http://schemas.microsoft.com/office/drawing/2014/main" id="{1B79C9AA-7601-01B1-1BCB-689CD178AD2C}"/>
              </a:ext>
            </a:extLst>
          </p:cNvPr>
          <p:cNvSpPr>
            <a:spLocks noGrp="1"/>
          </p:cNvSpPr>
          <p:nvPr>
            <p:ph sz="quarter" idx="1"/>
          </p:nvPr>
        </p:nvSpPr>
        <p:spPr>
          <a:xfrm>
            <a:off x="457200" y="1219200"/>
            <a:ext cx="5943600" cy="5410200"/>
          </a:xfrm>
        </p:spPr>
        <p:txBody>
          <a:bodyPr>
            <a:normAutofit fontScale="92500" lnSpcReduction="20000"/>
          </a:bodyPr>
          <a:lstStyle/>
          <a:p>
            <a:pPr marL="0" marR="0" indent="0">
              <a:lnSpc>
                <a:spcPct val="120000"/>
              </a:lnSpc>
              <a:spcBef>
                <a:spcPts val="0"/>
              </a:spcBef>
              <a:spcAft>
                <a:spcPts val="1125"/>
              </a:spcAft>
              <a:buNone/>
            </a:pPr>
            <a:r>
              <a:rPr lang="en-US" dirty="0">
                <a:solidFill>
                  <a:srgbClr val="000000"/>
                </a:solidFill>
                <a:effectLst/>
                <a:latin typeface="signika_negativeregular"/>
                <a:ea typeface="Calibri" panose="020F0502020204030204" pitchFamily="34" charset="0"/>
              </a:rPr>
              <a:t>JR’s mom has type 1 diabetes and JR’s dad has type 2 diabetes. JR is 28 years old and in the emergency room with a glucose of 482 mg/dl. Besides checking glucose, ketones and A1C levels, what else needs to be evaluated?</a:t>
            </a:r>
            <a:endParaRPr lang="en-US" dirty="0">
              <a:effectLst/>
              <a:latin typeface="Calibri" panose="020F0502020204030204" pitchFamily="34" charset="0"/>
              <a:ea typeface="Calibri" panose="020F0502020204030204" pitchFamily="34" charset="0"/>
            </a:endParaRPr>
          </a:p>
          <a:p>
            <a:pPr marL="514350" marR="0" lvl="0" indent="-514350">
              <a:lnSpc>
                <a:spcPct val="120000"/>
              </a:lnSpc>
              <a:spcBef>
                <a:spcPts val="0"/>
              </a:spcBef>
              <a:spcAft>
                <a:spcPts val="0"/>
              </a:spcAft>
              <a:buFont typeface="+mj-lt"/>
              <a:buAutoNum type="alphaUcPeriod"/>
              <a:tabLst>
                <a:tab pos="457200" algn="l"/>
              </a:tabLst>
            </a:pPr>
            <a:r>
              <a:rPr lang="en-US" dirty="0">
                <a:solidFill>
                  <a:srgbClr val="000000"/>
                </a:solidFill>
                <a:effectLst/>
                <a:latin typeface="signika_negativeregular"/>
                <a:ea typeface="Times New Roman" panose="02020603050405020304" pitchFamily="18" charset="0"/>
              </a:rPr>
              <a:t>Endogenous insulin titer </a:t>
            </a:r>
          </a:p>
          <a:p>
            <a:pPr marL="514350" marR="0" lvl="0" indent="-514350">
              <a:lnSpc>
                <a:spcPct val="120000"/>
              </a:lnSpc>
              <a:spcBef>
                <a:spcPts val="0"/>
              </a:spcBef>
              <a:spcAft>
                <a:spcPts val="0"/>
              </a:spcAft>
              <a:buFont typeface="+mj-lt"/>
              <a:buAutoNum type="alphaUcPeriod"/>
              <a:tabLst>
                <a:tab pos="457200" algn="l"/>
              </a:tabLst>
            </a:pPr>
            <a:r>
              <a:rPr lang="en-US" dirty="0">
                <a:solidFill>
                  <a:srgbClr val="000000"/>
                </a:solidFill>
                <a:effectLst/>
                <a:latin typeface="signika_negativeregular"/>
                <a:ea typeface="Times New Roman" panose="02020603050405020304" pitchFamily="18" charset="0"/>
              </a:rPr>
              <a:t>Glutamic Acid </a:t>
            </a:r>
            <a:r>
              <a:rPr lang="en-US" dirty="0">
                <a:solidFill>
                  <a:srgbClr val="000000"/>
                </a:solidFill>
                <a:latin typeface="signika_negativeregular"/>
                <a:ea typeface="Times New Roman" panose="02020603050405020304" pitchFamily="18" charset="0"/>
              </a:rPr>
              <a:t>D</a:t>
            </a:r>
            <a:r>
              <a:rPr lang="en-US" dirty="0">
                <a:solidFill>
                  <a:srgbClr val="000000"/>
                </a:solidFill>
                <a:effectLst/>
                <a:latin typeface="signika_negativeregular"/>
                <a:ea typeface="Times New Roman" panose="02020603050405020304" pitchFamily="18" charset="0"/>
              </a:rPr>
              <a:t>ecarboxylase</a:t>
            </a:r>
            <a:endParaRPr lang="en-US" dirty="0">
              <a:solidFill>
                <a:srgbClr val="000000"/>
              </a:solidFill>
              <a:effectLst/>
              <a:latin typeface="Calibri" panose="020F0502020204030204" pitchFamily="34" charset="0"/>
              <a:ea typeface="Calibri" panose="020F0502020204030204" pitchFamily="34" charset="0"/>
            </a:endParaRPr>
          </a:p>
          <a:p>
            <a:pPr marL="514350" marR="0" lvl="0" indent="-514350">
              <a:lnSpc>
                <a:spcPct val="120000"/>
              </a:lnSpc>
              <a:spcBef>
                <a:spcPts val="0"/>
              </a:spcBef>
              <a:spcAft>
                <a:spcPts val="0"/>
              </a:spcAft>
              <a:buFont typeface="+mj-lt"/>
              <a:buAutoNum type="alphaUcPeriod"/>
              <a:tabLst>
                <a:tab pos="457200" algn="l"/>
              </a:tabLst>
            </a:pPr>
            <a:r>
              <a:rPr lang="en-US" dirty="0">
                <a:solidFill>
                  <a:srgbClr val="000000"/>
                </a:solidFill>
                <a:effectLst/>
                <a:latin typeface="signika_negativeregular"/>
                <a:ea typeface="Times New Roman" panose="02020603050405020304" pitchFamily="18" charset="0"/>
              </a:rPr>
              <a:t>Beta cells auto antibodies </a:t>
            </a:r>
          </a:p>
          <a:p>
            <a:pPr marL="514350" marR="0" lvl="0" indent="-514350">
              <a:lnSpc>
                <a:spcPct val="120000"/>
              </a:lnSpc>
              <a:spcBef>
                <a:spcPts val="0"/>
              </a:spcBef>
              <a:spcAft>
                <a:spcPts val="0"/>
              </a:spcAft>
              <a:buFont typeface="+mj-lt"/>
              <a:buAutoNum type="alphaUcPeriod"/>
              <a:tabLst>
                <a:tab pos="457200" algn="l"/>
              </a:tabLst>
            </a:pPr>
            <a:r>
              <a:rPr lang="en-US" dirty="0" err="1">
                <a:solidFill>
                  <a:srgbClr val="000000"/>
                </a:solidFill>
                <a:effectLst/>
                <a:latin typeface="signika_negativeregular"/>
                <a:ea typeface="Times New Roman" panose="02020603050405020304" pitchFamily="18" charset="0"/>
              </a:rPr>
              <a:t>Langerhan’s</a:t>
            </a:r>
            <a:r>
              <a:rPr lang="en-US" dirty="0">
                <a:solidFill>
                  <a:srgbClr val="000000"/>
                </a:solidFill>
                <a:effectLst/>
                <a:latin typeface="signika_negativeregular"/>
                <a:ea typeface="Times New Roman" panose="02020603050405020304" pitchFamily="18" charset="0"/>
              </a:rPr>
              <a:t> antibody</a:t>
            </a:r>
            <a:endParaRPr lang="en-US" dirty="0">
              <a:solidFill>
                <a:srgbClr val="000000"/>
              </a:solidFill>
              <a:effectLst/>
              <a:latin typeface="Calibri" panose="020F0502020204030204" pitchFamily="34" charset="0"/>
              <a:ea typeface="Calibri" panose="020F0502020204030204" pitchFamily="34" charset="0"/>
            </a:endParaRPr>
          </a:p>
          <a:p>
            <a:endParaRPr lang="en-US" dirty="0"/>
          </a:p>
        </p:txBody>
      </p:sp>
      <p:pic>
        <p:nvPicPr>
          <p:cNvPr id="5" name="Picture 4" descr="Young business woman hands on head">
            <a:extLst>
              <a:ext uri="{FF2B5EF4-FFF2-40B4-BE49-F238E27FC236}">
                <a16:creationId xmlns:a16="http://schemas.microsoft.com/office/drawing/2014/main" id="{0F1307CB-7D99-E7F8-46A5-88FFA1F49F1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34200" y="1139952"/>
            <a:ext cx="1564854" cy="5181600"/>
          </a:xfrm>
          <a:prstGeom prst="rect">
            <a:avLst/>
          </a:prstGeom>
        </p:spPr>
      </p:pic>
      <p:pic>
        <p:nvPicPr>
          <p:cNvPr id="4" name="Picture 3" descr="Wood human figure">
            <a:extLst>
              <a:ext uri="{FF2B5EF4-FFF2-40B4-BE49-F238E27FC236}">
                <a16:creationId xmlns:a16="http://schemas.microsoft.com/office/drawing/2014/main" id="{A91E9D35-367D-153A-055A-702AEBE1DA52}"/>
              </a:ext>
            </a:extLst>
          </p:cNvPr>
          <p:cNvPicPr>
            <a:picLocks noChangeAspect="1"/>
          </p:cNvPicPr>
          <p:nvPr/>
        </p:nvPicPr>
        <p:blipFill>
          <a:blip r:embed="rId3" cstate="print">
            <a:extLst>
              <a:ext uri="{28A0092B-C50C-407E-A947-70E740481C1C}">
                <a14:useLocalDpi xmlns:a14="http://schemas.microsoft.com/office/drawing/2010/main" val="0"/>
              </a:ext>
            </a:extLst>
          </a:blip>
          <a:srcRect l="4346" t="5250" r="34783"/>
          <a:stretch/>
        </p:blipFill>
        <p:spPr>
          <a:xfrm rot="489582">
            <a:off x="4933593" y="248589"/>
            <a:ext cx="791153" cy="856706"/>
          </a:xfrm>
          <a:prstGeom prst="rect">
            <a:avLst/>
          </a:prstGeom>
        </p:spPr>
      </p:pic>
      <p:sp>
        <p:nvSpPr>
          <p:cNvPr id="6" name="Oval 5">
            <a:extLst>
              <a:ext uri="{FF2B5EF4-FFF2-40B4-BE49-F238E27FC236}">
                <a16:creationId xmlns:a16="http://schemas.microsoft.com/office/drawing/2014/main" id="{2A1F1B50-DB5D-1133-2FCE-0BA03241C36F}"/>
              </a:ext>
            </a:extLst>
          </p:cNvPr>
          <p:cNvSpPr/>
          <p:nvPr/>
        </p:nvSpPr>
        <p:spPr>
          <a:xfrm>
            <a:off x="762000" y="5038616"/>
            <a:ext cx="4831792" cy="600184"/>
          </a:xfrm>
          <a:prstGeom prst="ellipse">
            <a:avLst/>
          </a:prstGeom>
          <a:noFill/>
          <a:ln w="28575">
            <a:solidFill>
              <a:srgbClr val="7030A0"/>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274034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80">
                                          <p:stCondLst>
                                            <p:cond delay="0"/>
                                          </p:stCondLst>
                                        </p:cTn>
                                        <p:tgtEl>
                                          <p:spTgt spid="6"/>
                                        </p:tgtEl>
                                      </p:cBhvr>
                                    </p:animEffect>
                                    <p:anim calcmode="lin" valueType="num">
                                      <p:cBhvr>
                                        <p:cTn id="8"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13" dur="26">
                                          <p:stCondLst>
                                            <p:cond delay="650"/>
                                          </p:stCondLst>
                                        </p:cTn>
                                        <p:tgtEl>
                                          <p:spTgt spid="6"/>
                                        </p:tgtEl>
                                      </p:cBhvr>
                                      <p:to x="100000" y="60000"/>
                                    </p:animScale>
                                    <p:animScale>
                                      <p:cBhvr>
                                        <p:cTn id="14" dur="166" decel="50000">
                                          <p:stCondLst>
                                            <p:cond delay="676"/>
                                          </p:stCondLst>
                                        </p:cTn>
                                        <p:tgtEl>
                                          <p:spTgt spid="6"/>
                                        </p:tgtEl>
                                      </p:cBhvr>
                                      <p:to x="100000" y="100000"/>
                                    </p:animScale>
                                    <p:animScale>
                                      <p:cBhvr>
                                        <p:cTn id="15" dur="26">
                                          <p:stCondLst>
                                            <p:cond delay="1312"/>
                                          </p:stCondLst>
                                        </p:cTn>
                                        <p:tgtEl>
                                          <p:spTgt spid="6"/>
                                        </p:tgtEl>
                                      </p:cBhvr>
                                      <p:to x="100000" y="80000"/>
                                    </p:animScale>
                                    <p:animScale>
                                      <p:cBhvr>
                                        <p:cTn id="16" dur="166" decel="50000">
                                          <p:stCondLst>
                                            <p:cond delay="1338"/>
                                          </p:stCondLst>
                                        </p:cTn>
                                        <p:tgtEl>
                                          <p:spTgt spid="6"/>
                                        </p:tgtEl>
                                      </p:cBhvr>
                                      <p:to x="100000" y="100000"/>
                                    </p:animScale>
                                    <p:animScale>
                                      <p:cBhvr>
                                        <p:cTn id="17" dur="26">
                                          <p:stCondLst>
                                            <p:cond delay="1642"/>
                                          </p:stCondLst>
                                        </p:cTn>
                                        <p:tgtEl>
                                          <p:spTgt spid="6"/>
                                        </p:tgtEl>
                                      </p:cBhvr>
                                      <p:to x="100000" y="90000"/>
                                    </p:animScale>
                                    <p:animScale>
                                      <p:cBhvr>
                                        <p:cTn id="18" dur="166" decel="50000">
                                          <p:stCondLst>
                                            <p:cond delay="1668"/>
                                          </p:stCondLst>
                                        </p:cTn>
                                        <p:tgtEl>
                                          <p:spTgt spid="6"/>
                                        </p:tgtEl>
                                      </p:cBhvr>
                                      <p:to x="100000" y="100000"/>
                                    </p:animScale>
                                    <p:animScale>
                                      <p:cBhvr>
                                        <p:cTn id="19" dur="26">
                                          <p:stCondLst>
                                            <p:cond delay="1808"/>
                                          </p:stCondLst>
                                        </p:cTn>
                                        <p:tgtEl>
                                          <p:spTgt spid="6"/>
                                        </p:tgtEl>
                                      </p:cBhvr>
                                      <p:to x="100000" y="95000"/>
                                    </p:animScale>
                                    <p:animScale>
                                      <p:cBhvr>
                                        <p:cTn id="20" dur="166" decel="50000">
                                          <p:stCondLst>
                                            <p:cond delay="1834"/>
                                          </p:stCondLst>
                                        </p:cTn>
                                        <p:tgtEl>
                                          <p:spTgt spid="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A3B70E-451F-CC8F-0448-679B9E004BC5}"/>
              </a:ext>
            </a:extLst>
          </p:cNvPr>
          <p:cNvSpPr>
            <a:spLocks noGrp="1"/>
          </p:cNvSpPr>
          <p:nvPr>
            <p:ph type="title"/>
          </p:nvPr>
        </p:nvSpPr>
        <p:spPr>
          <a:xfrm>
            <a:off x="457200" y="228600"/>
            <a:ext cx="8229600" cy="1143000"/>
          </a:xfrm>
        </p:spPr>
        <p:txBody>
          <a:bodyPr>
            <a:normAutofit fontScale="90000"/>
          </a:bodyPr>
          <a:lstStyle/>
          <a:p>
            <a:br>
              <a:rPr lang="en-US" dirty="0"/>
            </a:br>
            <a:r>
              <a:rPr lang="en-US" sz="4000" dirty="0"/>
              <a:t>Determine if Type 1 - Use AABBCC Approach</a:t>
            </a:r>
            <a:endParaRPr lang="en-US" dirty="0"/>
          </a:p>
        </p:txBody>
      </p:sp>
      <p:sp>
        <p:nvSpPr>
          <p:cNvPr id="3" name="Content Placeholder 2">
            <a:extLst>
              <a:ext uri="{FF2B5EF4-FFF2-40B4-BE49-F238E27FC236}">
                <a16:creationId xmlns:a16="http://schemas.microsoft.com/office/drawing/2014/main" id="{5DC393CA-808F-CCC9-B83F-890AEE964936}"/>
              </a:ext>
            </a:extLst>
          </p:cNvPr>
          <p:cNvSpPr>
            <a:spLocks noGrp="1"/>
          </p:cNvSpPr>
          <p:nvPr>
            <p:ph sz="quarter" idx="1"/>
          </p:nvPr>
        </p:nvSpPr>
        <p:spPr>
          <a:xfrm>
            <a:off x="523875" y="1461346"/>
            <a:ext cx="4041648" cy="5244253"/>
          </a:xfrm>
        </p:spPr>
        <p:txBody>
          <a:bodyPr>
            <a:normAutofit fontScale="85000" lnSpcReduction="20000"/>
          </a:bodyPr>
          <a:lstStyle/>
          <a:p>
            <a:r>
              <a:rPr lang="en-US" sz="3800" b="1" dirty="0"/>
              <a:t>A</a:t>
            </a:r>
            <a:r>
              <a:rPr lang="en-US" sz="3800" dirty="0"/>
              <a:t>ge </a:t>
            </a:r>
          </a:p>
          <a:p>
            <a:pPr lvl="1"/>
            <a:r>
              <a:rPr lang="en-US" sz="2800" dirty="0"/>
              <a:t>e.g., for individuals &lt;35 years old, consider type 1 diabetes </a:t>
            </a:r>
          </a:p>
          <a:p>
            <a:r>
              <a:rPr lang="en-US" sz="3800" b="1" dirty="0"/>
              <a:t>A</a:t>
            </a:r>
            <a:r>
              <a:rPr lang="en-US" sz="3800" dirty="0"/>
              <a:t>utoimmunity </a:t>
            </a:r>
          </a:p>
          <a:p>
            <a:pPr lvl="1"/>
            <a:r>
              <a:rPr lang="en-US" sz="2800" dirty="0"/>
              <a:t>e.g., personal or family history of autoimmune disease or polyglandular autoimmune syndromes </a:t>
            </a:r>
          </a:p>
          <a:p>
            <a:r>
              <a:rPr lang="en-US" sz="3800" b="1" dirty="0"/>
              <a:t>B</a:t>
            </a:r>
            <a:r>
              <a:rPr lang="en-US" sz="3800" dirty="0"/>
              <a:t>ody habitus </a:t>
            </a:r>
          </a:p>
          <a:p>
            <a:pPr lvl="1"/>
            <a:r>
              <a:rPr lang="en-US" sz="2800" dirty="0"/>
              <a:t>e.g., BMI &lt;25 kg/m2</a:t>
            </a:r>
          </a:p>
          <a:p>
            <a:r>
              <a:rPr lang="en-US" sz="3800" b="1" dirty="0"/>
              <a:t>B</a:t>
            </a:r>
            <a:r>
              <a:rPr lang="en-US" sz="3800" dirty="0"/>
              <a:t>ackground</a:t>
            </a:r>
          </a:p>
          <a:p>
            <a:pPr lvl="1"/>
            <a:r>
              <a:rPr lang="en-US" sz="2800" dirty="0"/>
              <a:t>e.g., family history of type 1 diabetes</a:t>
            </a:r>
            <a:endParaRPr lang="en-US" dirty="0"/>
          </a:p>
        </p:txBody>
      </p:sp>
      <p:sp>
        <p:nvSpPr>
          <p:cNvPr id="4" name="Content Placeholder 3">
            <a:extLst>
              <a:ext uri="{FF2B5EF4-FFF2-40B4-BE49-F238E27FC236}">
                <a16:creationId xmlns:a16="http://schemas.microsoft.com/office/drawing/2014/main" id="{B6FA4F65-9E93-40A2-E4CD-DBF7692AFAE3}"/>
              </a:ext>
            </a:extLst>
          </p:cNvPr>
          <p:cNvSpPr>
            <a:spLocks noGrp="1"/>
          </p:cNvSpPr>
          <p:nvPr>
            <p:ph sz="quarter" idx="2"/>
          </p:nvPr>
        </p:nvSpPr>
        <p:spPr>
          <a:xfrm>
            <a:off x="4800600" y="1449155"/>
            <a:ext cx="4041648" cy="4937760"/>
          </a:xfrm>
        </p:spPr>
        <p:txBody>
          <a:bodyPr>
            <a:normAutofit fontScale="85000" lnSpcReduction="20000"/>
          </a:bodyPr>
          <a:lstStyle/>
          <a:p>
            <a:pPr>
              <a:lnSpc>
                <a:spcPct val="120000"/>
              </a:lnSpc>
            </a:pPr>
            <a:r>
              <a:rPr lang="en-US" sz="2400" b="1" dirty="0"/>
              <a:t>C</a:t>
            </a:r>
            <a:r>
              <a:rPr lang="en-US" sz="2400" dirty="0"/>
              <a:t>ontrol </a:t>
            </a:r>
          </a:p>
          <a:p>
            <a:pPr lvl="1">
              <a:lnSpc>
                <a:spcPct val="120000"/>
              </a:lnSpc>
            </a:pPr>
            <a:r>
              <a:rPr lang="en-US" sz="2400" dirty="0"/>
              <a:t>e.g., level of glucose control on noninsulin therapies</a:t>
            </a:r>
          </a:p>
          <a:p>
            <a:pPr>
              <a:lnSpc>
                <a:spcPct val="120000"/>
              </a:lnSpc>
            </a:pPr>
            <a:r>
              <a:rPr lang="en-US" sz="2400" b="1" dirty="0"/>
              <a:t>C</a:t>
            </a:r>
            <a:r>
              <a:rPr lang="en-US" sz="2400" dirty="0"/>
              <a:t>omorbidities</a:t>
            </a:r>
          </a:p>
          <a:p>
            <a:pPr lvl="1">
              <a:lnSpc>
                <a:spcPct val="120000"/>
              </a:lnSpc>
            </a:pPr>
            <a:r>
              <a:rPr lang="en-US" sz="2400" dirty="0"/>
              <a:t>e.g., treatment with immune checkpoint inhibitors for cancer can cause acute autoimmune type 1 diabetes or presence of other autoimmune conditions</a:t>
            </a:r>
          </a:p>
        </p:txBody>
      </p:sp>
      <p:pic>
        <p:nvPicPr>
          <p:cNvPr id="7" name="Picture 6" descr="Woman and child sailing on boat">
            <a:extLst>
              <a:ext uri="{FF2B5EF4-FFF2-40B4-BE49-F238E27FC236}">
                <a16:creationId xmlns:a16="http://schemas.microsoft.com/office/drawing/2014/main" id="{76CEC7A9-BE99-CDD3-9C69-EECC60C3282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91200" y="4569036"/>
            <a:ext cx="2519426" cy="1679617"/>
          </a:xfrm>
          <a:prstGeom prst="rect">
            <a:avLst/>
          </a:prstGeom>
        </p:spPr>
      </p:pic>
      <p:pic>
        <p:nvPicPr>
          <p:cNvPr id="5" name="Picture 4">
            <a:extLst>
              <a:ext uri="{FF2B5EF4-FFF2-40B4-BE49-F238E27FC236}">
                <a16:creationId xmlns:a16="http://schemas.microsoft.com/office/drawing/2014/main" id="{E330BCD1-49B3-E788-B883-A8A5F983B91B}"/>
              </a:ext>
            </a:extLst>
          </p:cNvPr>
          <p:cNvPicPr>
            <a:picLocks noChangeAspect="1"/>
          </p:cNvPicPr>
          <p:nvPr/>
        </p:nvPicPr>
        <p:blipFill>
          <a:blip r:embed="rId4"/>
          <a:stretch>
            <a:fillRect/>
          </a:stretch>
        </p:blipFill>
        <p:spPr>
          <a:xfrm>
            <a:off x="5791200" y="6380317"/>
            <a:ext cx="2819512" cy="498165"/>
          </a:xfrm>
          <a:prstGeom prst="rect">
            <a:avLst/>
          </a:prstGeom>
        </p:spPr>
      </p:pic>
    </p:spTree>
    <p:extLst>
      <p:ext uri="{BB962C8B-B14F-4D97-AF65-F5344CB8AC3E}">
        <p14:creationId xmlns:p14="http://schemas.microsoft.com/office/powerpoint/2010/main" val="7704748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08C78D-0872-ACDA-3956-600C8AD90934}"/>
              </a:ext>
            </a:extLst>
          </p:cNvPr>
          <p:cNvSpPr>
            <a:spLocks noGrp="1"/>
          </p:cNvSpPr>
          <p:nvPr>
            <p:ph type="title"/>
          </p:nvPr>
        </p:nvSpPr>
        <p:spPr>
          <a:xfrm>
            <a:off x="457200" y="228600"/>
            <a:ext cx="8229600" cy="1219200"/>
          </a:xfrm>
        </p:spPr>
        <p:txBody>
          <a:bodyPr>
            <a:normAutofit fontScale="90000"/>
          </a:bodyPr>
          <a:lstStyle/>
          <a:p>
            <a:r>
              <a:rPr lang="en-US" dirty="0"/>
              <a:t>Pharmacologic Intervention to Delay Symptomatic Type 1 (in Stage 2)</a:t>
            </a:r>
          </a:p>
        </p:txBody>
      </p:sp>
      <p:sp>
        <p:nvSpPr>
          <p:cNvPr id="3" name="Content Placeholder 2">
            <a:extLst>
              <a:ext uri="{FF2B5EF4-FFF2-40B4-BE49-F238E27FC236}">
                <a16:creationId xmlns:a16="http://schemas.microsoft.com/office/drawing/2014/main" id="{1E8928EC-A402-3238-8E5B-6D0921B94819}"/>
              </a:ext>
            </a:extLst>
          </p:cNvPr>
          <p:cNvSpPr>
            <a:spLocks noGrp="1"/>
          </p:cNvSpPr>
          <p:nvPr>
            <p:ph sz="quarter" idx="1"/>
          </p:nvPr>
        </p:nvSpPr>
        <p:spPr>
          <a:xfrm>
            <a:off x="457200" y="1600200"/>
            <a:ext cx="4041648" cy="4556760"/>
          </a:xfrm>
        </p:spPr>
        <p:txBody>
          <a:bodyPr>
            <a:normAutofit fontScale="85000" lnSpcReduction="20000"/>
          </a:bodyPr>
          <a:lstStyle/>
          <a:p>
            <a:pPr>
              <a:lnSpc>
                <a:spcPct val="120000"/>
              </a:lnSpc>
            </a:pPr>
            <a:r>
              <a:rPr lang="en-US" b="0" i="0" dirty="0">
                <a:solidFill>
                  <a:srgbClr val="383636"/>
                </a:solidFill>
                <a:effectLst/>
                <a:ea typeface="Calibri" panose="020F0502020204030204" pitchFamily="34" charset="0"/>
                <a:cs typeface="Calibri" panose="020F0502020204030204" pitchFamily="34" charset="0"/>
              </a:rPr>
              <a:t>Teplizumab (CD3-monoclonal antibody) </a:t>
            </a:r>
          </a:p>
          <a:p>
            <a:pPr>
              <a:lnSpc>
                <a:spcPct val="120000"/>
              </a:lnSpc>
            </a:pPr>
            <a:r>
              <a:rPr lang="en-US" dirty="0">
                <a:solidFill>
                  <a:srgbClr val="383636"/>
                </a:solidFill>
                <a:ea typeface="Calibri" panose="020F0502020204030204" pitchFamily="34" charset="0"/>
                <a:cs typeface="Calibri" panose="020F0502020204030204" pitchFamily="34" charset="0"/>
              </a:rPr>
              <a:t>14-day in</a:t>
            </a:r>
            <a:r>
              <a:rPr lang="en-US" b="0" i="0" dirty="0">
                <a:solidFill>
                  <a:srgbClr val="383636"/>
                </a:solidFill>
                <a:effectLst/>
                <a:ea typeface="Calibri" panose="020F0502020204030204" pitchFamily="34" charset="0"/>
                <a:cs typeface="Calibri" panose="020F0502020204030204" pitchFamily="34" charset="0"/>
              </a:rPr>
              <a:t>fusion can delay the onset of symptomatic type 1 diabetes (stage 2) </a:t>
            </a:r>
          </a:p>
          <a:p>
            <a:pPr>
              <a:lnSpc>
                <a:spcPct val="120000"/>
              </a:lnSpc>
            </a:pPr>
            <a:r>
              <a:rPr lang="en-US" dirty="0">
                <a:solidFill>
                  <a:srgbClr val="383636"/>
                </a:solidFill>
                <a:ea typeface="Calibri" panose="020F0502020204030204" pitchFamily="34" charset="0"/>
                <a:cs typeface="Calibri" panose="020F0502020204030204" pitchFamily="34" charset="0"/>
              </a:rPr>
              <a:t>An </a:t>
            </a:r>
            <a:r>
              <a:rPr lang="en-US" b="0" i="0" dirty="0">
                <a:solidFill>
                  <a:srgbClr val="383636"/>
                </a:solidFill>
                <a:effectLst/>
                <a:ea typeface="Calibri" panose="020F0502020204030204" pitchFamily="34" charset="0"/>
                <a:cs typeface="Calibri" panose="020F0502020204030204" pitchFamily="34" charset="0"/>
              </a:rPr>
              <a:t>option in selected individuals aged ≥8 years with stage 2 type 1 diabetes.</a:t>
            </a:r>
            <a:endParaRPr lang="en-US" dirty="0">
              <a:ea typeface="Calibri" panose="020F0502020204030204" pitchFamily="34" charset="0"/>
              <a:cs typeface="Calibri" panose="020F0502020204030204" pitchFamily="34" charset="0"/>
            </a:endParaRPr>
          </a:p>
        </p:txBody>
      </p:sp>
      <p:sp>
        <p:nvSpPr>
          <p:cNvPr id="4" name="Content Placeholder 3">
            <a:extLst>
              <a:ext uri="{FF2B5EF4-FFF2-40B4-BE49-F238E27FC236}">
                <a16:creationId xmlns:a16="http://schemas.microsoft.com/office/drawing/2014/main" id="{95888890-71F6-BCD1-588C-A3150F3DBB0F}"/>
              </a:ext>
            </a:extLst>
          </p:cNvPr>
          <p:cNvSpPr>
            <a:spLocks noGrp="1"/>
          </p:cNvSpPr>
          <p:nvPr>
            <p:ph sz="quarter" idx="2"/>
          </p:nvPr>
        </p:nvSpPr>
        <p:spPr>
          <a:xfrm>
            <a:off x="4632198" y="1597152"/>
            <a:ext cx="4130802" cy="4556760"/>
          </a:xfrm>
        </p:spPr>
        <p:txBody>
          <a:bodyPr>
            <a:normAutofit fontScale="85000" lnSpcReduction="20000"/>
          </a:bodyPr>
          <a:lstStyle/>
          <a:p>
            <a:pPr>
              <a:lnSpc>
                <a:spcPct val="110000"/>
              </a:lnSpc>
            </a:pPr>
            <a:r>
              <a:rPr lang="en-US" dirty="0"/>
              <a:t>In a single trial, 44 individuals received 14-day course of teplizumab vs 32 placebo.</a:t>
            </a:r>
          </a:p>
          <a:p>
            <a:pPr>
              <a:lnSpc>
                <a:spcPct val="110000"/>
              </a:lnSpc>
            </a:pPr>
            <a:r>
              <a:rPr lang="en-US" dirty="0"/>
              <a:t>The median time to stage 3 diagnosis of type 1</a:t>
            </a:r>
          </a:p>
          <a:p>
            <a:pPr lvl="1">
              <a:lnSpc>
                <a:spcPct val="110000"/>
              </a:lnSpc>
            </a:pPr>
            <a:r>
              <a:rPr lang="en-US" dirty="0"/>
              <a:t>48.4 months in </a:t>
            </a:r>
            <a:r>
              <a:rPr lang="en-US" dirty="0" err="1"/>
              <a:t>tep</a:t>
            </a:r>
            <a:r>
              <a:rPr lang="en-US" dirty="0"/>
              <a:t> group</a:t>
            </a:r>
          </a:p>
          <a:p>
            <a:pPr lvl="1">
              <a:lnSpc>
                <a:spcPct val="110000"/>
              </a:lnSpc>
            </a:pPr>
            <a:r>
              <a:rPr lang="en-US" dirty="0"/>
              <a:t>24.4 months placebo</a:t>
            </a:r>
          </a:p>
          <a:p>
            <a:pPr>
              <a:lnSpc>
                <a:spcPct val="110000"/>
              </a:lnSpc>
            </a:pPr>
            <a:r>
              <a:rPr lang="en-US" dirty="0"/>
              <a:t>Cost: $193,000</a:t>
            </a:r>
          </a:p>
          <a:p>
            <a:pPr>
              <a:lnSpc>
                <a:spcPct val="110000"/>
              </a:lnSpc>
            </a:pPr>
            <a:r>
              <a:rPr lang="en-US" dirty="0"/>
              <a:t>Financial assist programs available.</a:t>
            </a:r>
          </a:p>
        </p:txBody>
      </p:sp>
      <p:pic>
        <p:nvPicPr>
          <p:cNvPr id="6" name="Picture 5">
            <a:extLst>
              <a:ext uri="{FF2B5EF4-FFF2-40B4-BE49-F238E27FC236}">
                <a16:creationId xmlns:a16="http://schemas.microsoft.com/office/drawing/2014/main" id="{79CFA9EC-9F78-D41A-7218-E1527FDEB6C8}"/>
              </a:ext>
            </a:extLst>
          </p:cNvPr>
          <p:cNvPicPr>
            <a:picLocks noChangeAspect="1"/>
          </p:cNvPicPr>
          <p:nvPr/>
        </p:nvPicPr>
        <p:blipFill>
          <a:blip r:embed="rId2"/>
          <a:stretch>
            <a:fillRect/>
          </a:stretch>
        </p:blipFill>
        <p:spPr>
          <a:xfrm>
            <a:off x="457200" y="6050406"/>
            <a:ext cx="5992061" cy="752580"/>
          </a:xfrm>
          <a:prstGeom prst="rect">
            <a:avLst/>
          </a:prstGeom>
        </p:spPr>
      </p:pic>
      <p:pic>
        <p:nvPicPr>
          <p:cNvPr id="5" name="Picture 4">
            <a:extLst>
              <a:ext uri="{FF2B5EF4-FFF2-40B4-BE49-F238E27FC236}">
                <a16:creationId xmlns:a16="http://schemas.microsoft.com/office/drawing/2014/main" id="{3BE857B2-D8DC-931E-D2BF-116ABBC614FB}"/>
              </a:ext>
            </a:extLst>
          </p:cNvPr>
          <p:cNvPicPr>
            <a:picLocks noChangeAspect="1"/>
          </p:cNvPicPr>
          <p:nvPr/>
        </p:nvPicPr>
        <p:blipFill>
          <a:blip r:embed="rId3"/>
          <a:stretch>
            <a:fillRect/>
          </a:stretch>
        </p:blipFill>
        <p:spPr>
          <a:xfrm>
            <a:off x="6553200" y="6393118"/>
            <a:ext cx="2302494" cy="236282"/>
          </a:xfrm>
          <a:prstGeom prst="rect">
            <a:avLst/>
          </a:prstGeom>
        </p:spPr>
      </p:pic>
    </p:spTree>
    <p:extLst>
      <p:ext uri="{BB962C8B-B14F-4D97-AF65-F5344CB8AC3E}">
        <p14:creationId xmlns:p14="http://schemas.microsoft.com/office/powerpoint/2010/main" val="11415085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2493" y="266700"/>
            <a:ext cx="8458200" cy="1143000"/>
          </a:xfrm>
        </p:spPr>
        <p:txBody>
          <a:bodyPr>
            <a:noAutofit/>
          </a:bodyPr>
          <a:lstStyle/>
          <a:p>
            <a:pPr lvl="1">
              <a:defRPr/>
            </a:pPr>
            <a:r>
              <a:rPr lang="en-US" sz="3200" b="1" dirty="0">
                <a:solidFill>
                  <a:schemeClr val="bg1"/>
                </a:solidFill>
              </a:rPr>
              <a:t>Type 1 (stage 2) Delayed with Teplizumab by 2 years     www.DiabetesTrialNet.org</a:t>
            </a:r>
            <a:endParaRPr lang="en-US" sz="3200" dirty="0">
              <a:solidFill>
                <a:schemeClr val="bg1"/>
              </a:solidFill>
            </a:endParaRPr>
          </a:p>
        </p:txBody>
      </p:sp>
      <p:sp>
        <p:nvSpPr>
          <p:cNvPr id="3" name="Content Placeholder 2"/>
          <p:cNvSpPr>
            <a:spLocks noGrp="1"/>
          </p:cNvSpPr>
          <p:nvPr>
            <p:ph idx="1"/>
          </p:nvPr>
        </p:nvSpPr>
        <p:spPr>
          <a:xfrm>
            <a:off x="152400" y="1676400"/>
            <a:ext cx="8002588" cy="4267200"/>
          </a:xfrm>
        </p:spPr>
        <p:txBody>
          <a:bodyPr/>
          <a:lstStyle/>
          <a:p>
            <a:pPr>
              <a:defRPr/>
            </a:pPr>
            <a:r>
              <a:rPr lang="en-US" sz="2800" b="1" dirty="0"/>
              <a:t>How to get families linked to screening?</a:t>
            </a:r>
            <a:endParaRPr lang="en-US" b="1" dirty="0"/>
          </a:p>
          <a:p>
            <a:pPr>
              <a:defRPr/>
            </a:pPr>
            <a:endParaRPr lang="en-US" dirty="0"/>
          </a:p>
          <a:p>
            <a:pPr>
              <a:defRPr/>
            </a:pPr>
            <a:endParaRPr lang="en-US" dirty="0"/>
          </a:p>
        </p:txBody>
      </p:sp>
      <p:pic>
        <p:nvPicPr>
          <p:cNvPr id="4" name="Picture 3">
            <a:extLst>
              <a:ext uri="{FF2B5EF4-FFF2-40B4-BE49-F238E27FC236}">
                <a16:creationId xmlns:a16="http://schemas.microsoft.com/office/drawing/2014/main" id="{E7F75242-4F36-429F-B5DF-8FAB52B4C27E}"/>
              </a:ext>
            </a:extLst>
          </p:cNvPr>
          <p:cNvPicPr>
            <a:picLocks noChangeAspect="1"/>
          </p:cNvPicPr>
          <p:nvPr/>
        </p:nvPicPr>
        <p:blipFill>
          <a:blip r:embed="rId3"/>
          <a:stretch>
            <a:fillRect/>
          </a:stretch>
        </p:blipFill>
        <p:spPr>
          <a:xfrm>
            <a:off x="454859" y="2207996"/>
            <a:ext cx="8234281" cy="4028681"/>
          </a:xfrm>
          <a:prstGeom prst="rect">
            <a:avLst/>
          </a:prstGeom>
        </p:spPr>
      </p:pic>
    </p:spTree>
    <p:custDataLst>
      <p:tags r:id="rId1"/>
    </p:custDataLst>
    <p:extLst>
      <p:ext uri="{BB962C8B-B14F-4D97-AF65-F5344CB8AC3E}">
        <p14:creationId xmlns:p14="http://schemas.microsoft.com/office/powerpoint/2010/main" val="37015453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2900" y="304800"/>
            <a:ext cx="8343900" cy="1456850"/>
          </a:xfrm>
        </p:spPr>
        <p:txBody>
          <a:bodyPr>
            <a:normAutofit/>
          </a:bodyPr>
          <a:lstStyle/>
          <a:p>
            <a:r>
              <a:rPr lang="en-US" dirty="0"/>
              <a:t>Medalist Study – Harvard Joslin Diabetes Center	</a:t>
            </a:r>
          </a:p>
        </p:txBody>
      </p:sp>
      <p:sp>
        <p:nvSpPr>
          <p:cNvPr id="3" name="Content Placeholder 2"/>
          <p:cNvSpPr>
            <a:spLocks noGrp="1"/>
          </p:cNvSpPr>
          <p:nvPr>
            <p:ph sz="quarter" idx="1"/>
          </p:nvPr>
        </p:nvSpPr>
        <p:spPr>
          <a:xfrm>
            <a:off x="326424" y="1707356"/>
            <a:ext cx="7143750" cy="3417570"/>
          </a:xfrm>
        </p:spPr>
        <p:txBody>
          <a:bodyPr/>
          <a:lstStyle/>
          <a:p>
            <a:r>
              <a:rPr lang="en-US" dirty="0"/>
              <a:t>After 50 years with diabetes</a:t>
            </a:r>
          </a:p>
          <a:p>
            <a:pPr lvl="1"/>
            <a:r>
              <a:rPr lang="en-US" dirty="0"/>
              <a:t>Many still produced some insulin</a:t>
            </a:r>
          </a:p>
          <a:p>
            <a:pPr lvl="1"/>
            <a:r>
              <a:rPr lang="en-US" dirty="0"/>
              <a:t>Many had no eye disease</a:t>
            </a:r>
          </a:p>
          <a:p>
            <a:pPr lvl="1"/>
            <a:endParaRPr lang="en-US" dirty="0"/>
          </a:p>
          <a:p>
            <a:pPr lvl="1"/>
            <a:endParaRPr lang="en-US" dirty="0"/>
          </a:p>
        </p:txBody>
      </p:sp>
      <p:pic>
        <p:nvPicPr>
          <p:cNvPr id="819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61934" y="3733800"/>
            <a:ext cx="2863892" cy="2133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3">
            <a:extLst>
              <a:ext uri="{FF2B5EF4-FFF2-40B4-BE49-F238E27FC236}">
                <a16:creationId xmlns:a16="http://schemas.microsoft.com/office/drawing/2014/main" id="{23D94A24-5154-4B22-8F1A-81CD514AFB0F}"/>
              </a:ext>
            </a:extLst>
          </p:cNvPr>
          <p:cNvPicPr>
            <a:picLocks noChangeAspect="1"/>
          </p:cNvPicPr>
          <p:nvPr/>
        </p:nvPicPr>
        <p:blipFill>
          <a:blip r:embed="rId4"/>
          <a:stretch>
            <a:fillRect/>
          </a:stretch>
        </p:blipFill>
        <p:spPr>
          <a:xfrm>
            <a:off x="651995" y="3733800"/>
            <a:ext cx="4893469" cy="2612258"/>
          </a:xfrm>
          <a:prstGeom prst="rect">
            <a:avLst/>
          </a:prstGeom>
        </p:spPr>
      </p:pic>
    </p:spTree>
    <p:custDataLst>
      <p:tags r:id="rId1"/>
    </p:custDataLst>
    <p:extLst>
      <p:ext uri="{BB962C8B-B14F-4D97-AF65-F5344CB8AC3E}">
        <p14:creationId xmlns:p14="http://schemas.microsoft.com/office/powerpoint/2010/main" val="6569035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t>Initial </a:t>
            </a:r>
            <a:r>
              <a:rPr lang="en-US" sz="3600" dirty="0" err="1"/>
              <a:t>Eval</a:t>
            </a:r>
            <a:r>
              <a:rPr lang="en-US" sz="3600" dirty="0"/>
              <a:t> – Looking for Autoimmunity</a:t>
            </a:r>
          </a:p>
        </p:txBody>
      </p:sp>
      <p:sp>
        <p:nvSpPr>
          <p:cNvPr id="3" name="Content Placeholder 2"/>
          <p:cNvSpPr>
            <a:spLocks noGrp="1"/>
          </p:cNvSpPr>
          <p:nvPr>
            <p:ph sz="quarter" idx="1"/>
          </p:nvPr>
        </p:nvSpPr>
        <p:spPr/>
        <p:txBody>
          <a:bodyPr>
            <a:normAutofit/>
          </a:bodyPr>
          <a:lstStyle/>
          <a:p>
            <a:r>
              <a:rPr lang="en-US" dirty="0"/>
              <a:t>Type 1 - Autoimmune Co -Conditions</a:t>
            </a:r>
          </a:p>
          <a:p>
            <a:pPr lvl="1"/>
            <a:r>
              <a:rPr lang="en-US" dirty="0"/>
              <a:t>Hashimoto Thyroiditis</a:t>
            </a:r>
          </a:p>
          <a:p>
            <a:pPr lvl="1"/>
            <a:r>
              <a:rPr lang="en-US" dirty="0"/>
              <a:t>Graves disease</a:t>
            </a:r>
          </a:p>
          <a:p>
            <a:pPr lvl="1"/>
            <a:r>
              <a:rPr lang="en-US" dirty="0"/>
              <a:t>Addison’s disease</a:t>
            </a:r>
          </a:p>
          <a:p>
            <a:pPr lvl="1"/>
            <a:r>
              <a:rPr lang="en-US" dirty="0"/>
              <a:t>Celiac disease </a:t>
            </a:r>
          </a:p>
          <a:p>
            <a:pPr lvl="1"/>
            <a:r>
              <a:rPr lang="en-US" dirty="0"/>
              <a:t>Vitiligo</a:t>
            </a:r>
          </a:p>
          <a:p>
            <a:pPr lvl="1"/>
            <a:r>
              <a:rPr lang="en-US" dirty="0"/>
              <a:t>Autoimmune hepatitis, gastritis</a:t>
            </a:r>
          </a:p>
          <a:p>
            <a:pPr lvl="1"/>
            <a:r>
              <a:rPr lang="en-US" dirty="0"/>
              <a:t>Myasthenia gravis</a:t>
            </a:r>
          </a:p>
          <a:p>
            <a:pPr lvl="1"/>
            <a:r>
              <a:rPr lang="en-US" dirty="0"/>
              <a:t>Pernicious anemia </a:t>
            </a:r>
          </a:p>
          <a:p>
            <a:pPr lvl="1"/>
            <a:r>
              <a:rPr lang="en-US" dirty="0"/>
              <a:t>Dermatomyositis</a:t>
            </a:r>
          </a:p>
          <a:p>
            <a:pPr lvl="1"/>
            <a:endParaRPr lang="en-US" dirty="0"/>
          </a:p>
          <a:p>
            <a:pPr marL="0" indent="0">
              <a:buNone/>
            </a:pPr>
            <a:endParaRPr lang="en-US" dirty="0"/>
          </a:p>
        </p:txBody>
      </p:sp>
      <p:pic>
        <p:nvPicPr>
          <p:cNvPr id="4" name="Picture 3"/>
          <p:cNvPicPr>
            <a:picLocks noChangeAspect="1"/>
          </p:cNvPicPr>
          <p:nvPr/>
        </p:nvPicPr>
        <p:blipFill>
          <a:blip r:embed="rId3"/>
          <a:stretch>
            <a:fillRect/>
          </a:stretch>
        </p:blipFill>
        <p:spPr>
          <a:xfrm>
            <a:off x="5867400" y="1905000"/>
            <a:ext cx="2523067" cy="1746738"/>
          </a:xfrm>
          <a:prstGeom prst="rect">
            <a:avLst/>
          </a:prstGeom>
        </p:spPr>
      </p:pic>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67400" y="3797623"/>
            <a:ext cx="2128837" cy="20726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7">
            <a:extLst>
              <a:ext uri="{FF2B5EF4-FFF2-40B4-BE49-F238E27FC236}">
                <a16:creationId xmlns:a16="http://schemas.microsoft.com/office/drawing/2014/main" id="{B6EEE1B7-C62C-5CB8-BE4F-55B8E3B91B32}"/>
              </a:ext>
            </a:extLst>
          </p:cNvPr>
          <p:cNvPicPr>
            <a:picLocks noChangeAspect="1"/>
          </p:cNvPicPr>
          <p:nvPr/>
        </p:nvPicPr>
        <p:blipFill>
          <a:blip r:embed="rId5"/>
          <a:stretch>
            <a:fillRect/>
          </a:stretch>
        </p:blipFill>
        <p:spPr>
          <a:xfrm>
            <a:off x="5082237" y="6230860"/>
            <a:ext cx="3276600" cy="425719"/>
          </a:xfrm>
          <a:prstGeom prst="rect">
            <a:avLst/>
          </a:prstGeom>
        </p:spPr>
      </p:pic>
    </p:spTree>
    <p:custDataLst>
      <p:tags r:id="rId1"/>
    </p:custDataLst>
    <p:extLst>
      <p:ext uri="{BB962C8B-B14F-4D97-AF65-F5344CB8AC3E}">
        <p14:creationId xmlns:p14="http://schemas.microsoft.com/office/powerpoint/2010/main" val="7750338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7458" name="Object 2"/>
          <p:cNvGraphicFramePr>
            <a:graphicFrameLocks noChangeAspect="1"/>
          </p:cNvGraphicFramePr>
          <p:nvPr/>
        </p:nvGraphicFramePr>
        <p:xfrm>
          <a:off x="2" y="685801"/>
          <a:ext cx="4359275" cy="3371851"/>
        </p:xfrm>
        <a:graphic>
          <a:graphicData uri="http://schemas.openxmlformats.org/presentationml/2006/ole">
            <mc:AlternateContent xmlns:mc="http://schemas.openxmlformats.org/markup-compatibility/2006">
              <mc:Choice xmlns:v="urn:schemas-microsoft-com:vml" Requires="v">
                <p:oleObj name="Clip" r:id="rId4" imgW="3840813" imgH="2972058" progId="">
                  <p:embed/>
                </p:oleObj>
              </mc:Choice>
              <mc:Fallback>
                <p:oleObj name="Clip" r:id="rId4" imgW="3840813" imgH="2972058" progId="">
                  <p:embed/>
                  <p:pic>
                    <p:nvPicPr>
                      <p:cNvPr id="147458"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 y="685801"/>
                        <a:ext cx="4359275" cy="33718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47459" name="Object 3"/>
          <p:cNvGraphicFramePr>
            <a:graphicFrameLocks noChangeAspect="1"/>
          </p:cNvGraphicFramePr>
          <p:nvPr/>
        </p:nvGraphicFramePr>
        <p:xfrm>
          <a:off x="4749800" y="685802"/>
          <a:ext cx="4394200" cy="3398839"/>
        </p:xfrm>
        <a:graphic>
          <a:graphicData uri="http://schemas.openxmlformats.org/presentationml/2006/ole">
            <mc:AlternateContent xmlns:mc="http://schemas.openxmlformats.org/markup-compatibility/2006">
              <mc:Choice xmlns:v="urn:schemas-microsoft-com:vml" Requires="v">
                <p:oleObj name="Clip" r:id="rId6" imgW="3840813" imgH="2972058" progId="">
                  <p:embed/>
                </p:oleObj>
              </mc:Choice>
              <mc:Fallback>
                <p:oleObj name="Clip" r:id="rId6" imgW="3840813" imgH="2972058" progId="">
                  <p:embed/>
                  <p:pic>
                    <p:nvPicPr>
                      <p:cNvPr id="147459" name="Object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749800" y="685802"/>
                        <a:ext cx="4394200" cy="33988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1680388" name="Picture 4" descr="visceral fat"/>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209802" y="0"/>
            <a:ext cx="4719639" cy="662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921315984"/>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9" presetClass="entr" presetSubtype="0" decel="100000" fill="hold" nodeType="clickEffect">
                                  <p:stCondLst>
                                    <p:cond delay="0"/>
                                  </p:stCondLst>
                                  <p:childTnLst>
                                    <p:set>
                                      <p:cBhvr>
                                        <p:cTn id="6" dur="1" fill="hold">
                                          <p:stCondLst>
                                            <p:cond delay="0"/>
                                          </p:stCondLst>
                                        </p:cTn>
                                        <p:tgtEl>
                                          <p:spTgt spid="1680388"/>
                                        </p:tgtEl>
                                        <p:attrNameLst>
                                          <p:attrName>style.visibility</p:attrName>
                                        </p:attrNameLst>
                                      </p:cBhvr>
                                      <p:to>
                                        <p:strVal val="visible"/>
                                      </p:to>
                                    </p:set>
                                    <p:anim calcmode="lin" valueType="num">
                                      <p:cBhvr>
                                        <p:cTn id="7" dur="500" fill="hold"/>
                                        <p:tgtEl>
                                          <p:spTgt spid="1680388"/>
                                        </p:tgtEl>
                                        <p:attrNameLst>
                                          <p:attrName>ppt_w</p:attrName>
                                        </p:attrNameLst>
                                      </p:cBhvr>
                                      <p:tavLst>
                                        <p:tav tm="0">
                                          <p:val>
                                            <p:fltVal val="0"/>
                                          </p:val>
                                        </p:tav>
                                        <p:tav tm="100000">
                                          <p:val>
                                            <p:strVal val="#ppt_w"/>
                                          </p:val>
                                        </p:tav>
                                      </p:tavLst>
                                    </p:anim>
                                    <p:anim calcmode="lin" valueType="num">
                                      <p:cBhvr>
                                        <p:cTn id="8" dur="500" fill="hold"/>
                                        <p:tgtEl>
                                          <p:spTgt spid="1680388"/>
                                        </p:tgtEl>
                                        <p:attrNameLst>
                                          <p:attrName>ppt_h</p:attrName>
                                        </p:attrNameLst>
                                      </p:cBhvr>
                                      <p:tavLst>
                                        <p:tav tm="0">
                                          <p:val>
                                            <p:fltVal val="0"/>
                                          </p:val>
                                        </p:tav>
                                        <p:tav tm="100000">
                                          <p:val>
                                            <p:strVal val="#ppt_h"/>
                                          </p:val>
                                        </p:tav>
                                      </p:tavLst>
                                    </p:anim>
                                    <p:anim calcmode="lin" valueType="num">
                                      <p:cBhvr>
                                        <p:cTn id="9" dur="500" fill="hold"/>
                                        <p:tgtEl>
                                          <p:spTgt spid="1680388"/>
                                        </p:tgtEl>
                                        <p:attrNameLst>
                                          <p:attrName>style.rotation</p:attrName>
                                        </p:attrNameLst>
                                      </p:cBhvr>
                                      <p:tavLst>
                                        <p:tav tm="0">
                                          <p:val>
                                            <p:fltVal val="360"/>
                                          </p:val>
                                        </p:tav>
                                        <p:tav tm="100000">
                                          <p:val>
                                            <p:fltVal val="0"/>
                                          </p:val>
                                        </p:tav>
                                      </p:tavLst>
                                    </p:anim>
                                    <p:animEffect transition="in" filter="fade">
                                      <p:cBhvr>
                                        <p:cTn id="10" dur="500"/>
                                        <p:tgtEl>
                                          <p:spTgt spid="16803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a:xfrm>
            <a:off x="228600" y="215900"/>
            <a:ext cx="7772400" cy="1143000"/>
          </a:xfrm>
        </p:spPr>
        <p:txBody>
          <a:bodyPr/>
          <a:lstStyle/>
          <a:p>
            <a:pPr eaLnBrk="1" hangingPunct="1"/>
            <a:r>
              <a:rPr lang="en-US"/>
              <a:t>Hyperthyroidism</a:t>
            </a:r>
            <a:endParaRPr lang="en-US" sz="3200"/>
          </a:p>
        </p:txBody>
      </p:sp>
      <p:sp>
        <p:nvSpPr>
          <p:cNvPr id="1002499" name="Rectangle 3"/>
          <p:cNvSpPr>
            <a:spLocks noGrp="1" noChangeArrowheads="1"/>
          </p:cNvSpPr>
          <p:nvPr>
            <p:ph type="body" sz="half" idx="1"/>
          </p:nvPr>
        </p:nvSpPr>
        <p:spPr>
          <a:xfrm>
            <a:off x="228600" y="1600200"/>
            <a:ext cx="8534400" cy="5257800"/>
          </a:xfrm>
        </p:spPr>
        <p:txBody>
          <a:bodyPr/>
          <a:lstStyle/>
          <a:p>
            <a:pPr eaLnBrk="1" hangingPunct="1">
              <a:lnSpc>
                <a:spcPct val="90000"/>
              </a:lnSpc>
              <a:defRPr/>
            </a:pPr>
            <a:r>
              <a:rPr lang="en-US" sz="2800" dirty="0"/>
              <a:t>Graves Disease  (most common)</a:t>
            </a:r>
          </a:p>
          <a:p>
            <a:pPr eaLnBrk="1" hangingPunct="1">
              <a:lnSpc>
                <a:spcPct val="90000"/>
              </a:lnSpc>
              <a:defRPr/>
            </a:pPr>
            <a:r>
              <a:rPr lang="en-US" sz="2800" dirty="0"/>
              <a:t>0.5 – 2.0% risk in type 1 </a:t>
            </a:r>
          </a:p>
          <a:p>
            <a:pPr eaLnBrk="1" hangingPunct="1">
              <a:lnSpc>
                <a:spcPct val="90000"/>
              </a:lnSpc>
              <a:defRPr/>
            </a:pPr>
            <a:r>
              <a:rPr lang="en-US" sz="2800" dirty="0"/>
              <a:t>Autoimmune disorder:</a:t>
            </a:r>
          </a:p>
          <a:p>
            <a:pPr lvl="1" eaLnBrk="1" hangingPunct="1">
              <a:lnSpc>
                <a:spcPct val="90000"/>
              </a:lnSpc>
              <a:defRPr/>
            </a:pPr>
            <a:r>
              <a:rPr lang="en-US" sz="2800" dirty="0"/>
              <a:t>Symptoms: wt loss, </a:t>
            </a:r>
            <a:r>
              <a:rPr lang="en-US" sz="2800" dirty="0" err="1"/>
              <a:t>hypermetabolism</a:t>
            </a:r>
            <a:r>
              <a:rPr lang="en-US" sz="2800" dirty="0"/>
              <a:t>, tremor, </a:t>
            </a:r>
            <a:r>
              <a:rPr lang="en-US" sz="2800" dirty="0" err="1"/>
              <a:t>exopthalmus</a:t>
            </a:r>
            <a:r>
              <a:rPr lang="en-US" sz="2800" dirty="0"/>
              <a:t>, palpitations, tachycardia, heat intolerance, nervousness, hyperglycemia</a:t>
            </a:r>
          </a:p>
          <a:p>
            <a:pPr lvl="1" eaLnBrk="1" hangingPunct="1">
              <a:lnSpc>
                <a:spcPct val="90000"/>
              </a:lnSpc>
              <a:defRPr/>
            </a:pPr>
            <a:r>
              <a:rPr lang="en-US" sz="2800" dirty="0"/>
              <a:t>Diagnosis: Dx: low TSH, then check T3 &amp; T4, autoantibodies, and thyroid scans</a:t>
            </a:r>
          </a:p>
          <a:p>
            <a:pPr lvl="1" eaLnBrk="1" hangingPunct="1">
              <a:lnSpc>
                <a:spcPct val="90000"/>
              </a:lnSpc>
              <a:defRPr/>
            </a:pPr>
            <a:r>
              <a:rPr lang="en-US" sz="2800" dirty="0"/>
              <a:t>Treatment: antithyroid drugs, surgery, radioactive iodine. After treatment, may need thyroid replacement therapy.</a:t>
            </a:r>
          </a:p>
          <a:p>
            <a:pPr marL="274320" lvl="1" indent="0" algn="r" eaLnBrk="1" hangingPunct="1">
              <a:lnSpc>
                <a:spcPct val="90000"/>
              </a:lnSpc>
              <a:buNone/>
              <a:defRPr/>
            </a:pPr>
            <a:r>
              <a:rPr lang="en-US" sz="1600" i="1" dirty="0"/>
              <a:t>AACE Thyroid Guidelines</a:t>
            </a:r>
          </a:p>
        </p:txBody>
      </p:sp>
      <p:pic>
        <p:nvPicPr>
          <p:cNvPr id="50180" name="Picture 8" descr="Graves' Disease"/>
          <p:cNvPicPr>
            <a:picLocks noGrp="1" noChangeAspect="1" noChangeArrowheads="1"/>
          </p:cNvPicPr>
          <p:nvPr>
            <p:ph sz="quarter" idx="3"/>
          </p:nvPr>
        </p:nvPicPr>
        <p:blipFill>
          <a:blip r:embed="rId4">
            <a:extLst>
              <a:ext uri="{28A0092B-C50C-407E-A947-70E740481C1C}">
                <a14:useLocalDpi xmlns:a14="http://schemas.microsoft.com/office/drawing/2010/main" val="0"/>
              </a:ext>
            </a:extLst>
          </a:blip>
          <a:srcRect/>
          <a:stretch>
            <a:fillRect/>
          </a:stretch>
        </p:blipFill>
        <p:spPr>
          <a:xfrm>
            <a:off x="6019800" y="170602"/>
            <a:ext cx="2971800" cy="2376596"/>
          </a:xfr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991510519"/>
      </p:ext>
    </p:extLst>
  </p:cSld>
  <p:clrMapOvr>
    <a:masterClrMapping/>
  </p:clrMapOvr>
  <p:transition>
    <p:random/>
  </p:transition>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a:xfrm>
            <a:off x="152400" y="152400"/>
            <a:ext cx="7772400" cy="1143000"/>
          </a:xfrm>
        </p:spPr>
        <p:txBody>
          <a:bodyPr/>
          <a:lstStyle/>
          <a:p>
            <a:pPr eaLnBrk="1" hangingPunct="1"/>
            <a:r>
              <a:rPr lang="en-US" sz="4000"/>
              <a:t>Celiac Disease </a:t>
            </a:r>
            <a:endParaRPr lang="en-US"/>
          </a:p>
        </p:txBody>
      </p:sp>
      <p:sp>
        <p:nvSpPr>
          <p:cNvPr id="1001475" name="Rectangle 3"/>
          <p:cNvSpPr>
            <a:spLocks noGrp="1" noChangeArrowheads="1"/>
          </p:cNvSpPr>
          <p:nvPr>
            <p:ph type="body" sz="half" idx="1"/>
          </p:nvPr>
        </p:nvSpPr>
        <p:spPr>
          <a:xfrm>
            <a:off x="152400" y="1294749"/>
            <a:ext cx="8534400" cy="5486400"/>
          </a:xfrm>
        </p:spPr>
        <p:txBody>
          <a:bodyPr/>
          <a:lstStyle/>
          <a:p>
            <a:pPr eaLnBrk="1" hangingPunct="1">
              <a:buFont typeface="Wingdings" panose="05000000000000000000" pitchFamily="2" charset="2"/>
              <a:buNone/>
              <a:defRPr/>
            </a:pPr>
            <a:endParaRPr lang="en-US" sz="800" dirty="0"/>
          </a:p>
          <a:p>
            <a:pPr eaLnBrk="1" hangingPunct="1">
              <a:defRPr/>
            </a:pPr>
            <a:r>
              <a:rPr lang="en-US" sz="2800" dirty="0"/>
              <a:t>Type 1 – Affects 1-16%  </a:t>
            </a:r>
          </a:p>
          <a:p>
            <a:pPr eaLnBrk="1" hangingPunct="1">
              <a:defRPr/>
            </a:pPr>
            <a:r>
              <a:rPr lang="en-US" sz="2800" dirty="0"/>
              <a:t>Screen at diagnosis of type 1 and if symptoms.</a:t>
            </a:r>
          </a:p>
          <a:p>
            <a:pPr eaLnBrk="1" hangingPunct="1">
              <a:defRPr/>
            </a:pPr>
            <a:r>
              <a:rPr lang="en-US" sz="2800" dirty="0"/>
              <a:t>Immune reaction to gluten - affects function of villi in intestine, decreasing nutrient absorption</a:t>
            </a:r>
          </a:p>
          <a:p>
            <a:pPr eaLnBrk="1" hangingPunct="1">
              <a:defRPr/>
            </a:pPr>
            <a:r>
              <a:rPr lang="en-US" sz="2800" dirty="0"/>
              <a:t>S/S: bloating, malabsorption, </a:t>
            </a:r>
            <a:r>
              <a:rPr lang="en-US" sz="2800" dirty="0" err="1"/>
              <a:t>wt</a:t>
            </a:r>
            <a:r>
              <a:rPr lang="en-US" sz="2800" dirty="0"/>
              <a:t> loss, fatty stools, diarrhea, muscle tenderness, failure to thrive</a:t>
            </a:r>
          </a:p>
          <a:p>
            <a:pPr eaLnBrk="1" hangingPunct="1">
              <a:defRPr/>
            </a:pPr>
            <a:r>
              <a:rPr lang="en-US" sz="2800" dirty="0"/>
              <a:t>Diagnosis: measure either anti-</a:t>
            </a:r>
            <a:r>
              <a:rPr lang="en-US" sz="2800" dirty="0" err="1"/>
              <a:t>endomysial</a:t>
            </a:r>
            <a:r>
              <a:rPr lang="en-US" sz="2800" dirty="0"/>
              <a:t> antibodies (EMA) titers or tissue transglutaminase.</a:t>
            </a:r>
          </a:p>
          <a:p>
            <a:pPr eaLnBrk="1" hangingPunct="1">
              <a:defRPr/>
            </a:pPr>
            <a:r>
              <a:rPr lang="en-US" sz="2800" dirty="0"/>
              <a:t>If positive, refer to GI specialist for endoscopy and biopsy of small intestine to confirm diagnosis.</a:t>
            </a:r>
          </a:p>
        </p:txBody>
      </p:sp>
      <p:pic>
        <p:nvPicPr>
          <p:cNvPr id="54276" name="Picture 11" descr="celiac-disease_figure-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95800" y="88900"/>
            <a:ext cx="4648200" cy="187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7658DD02-86DC-A118-9527-F4E0F8F55E87}"/>
              </a:ext>
            </a:extLst>
          </p:cNvPr>
          <p:cNvPicPr>
            <a:picLocks noChangeAspect="1"/>
          </p:cNvPicPr>
          <p:nvPr/>
        </p:nvPicPr>
        <p:blipFill>
          <a:blip r:embed="rId5"/>
          <a:stretch>
            <a:fillRect/>
          </a:stretch>
        </p:blipFill>
        <p:spPr>
          <a:xfrm>
            <a:off x="5638800" y="6355430"/>
            <a:ext cx="3276600" cy="425719"/>
          </a:xfrm>
          <a:prstGeom prst="rect">
            <a:avLst/>
          </a:prstGeom>
        </p:spPr>
      </p:pic>
    </p:spTree>
    <p:custDataLst>
      <p:tags r:id="rId1"/>
    </p:custDataLst>
    <p:extLst>
      <p:ext uri="{BB962C8B-B14F-4D97-AF65-F5344CB8AC3E}">
        <p14:creationId xmlns:p14="http://schemas.microsoft.com/office/powerpoint/2010/main" val="1613154947"/>
      </p:ext>
    </p:extLst>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4F8FAC-8B73-4E0C-9653-E9571C9B2E82}"/>
              </a:ext>
            </a:extLst>
          </p:cNvPr>
          <p:cNvSpPr>
            <a:spLocks noGrp="1"/>
          </p:cNvSpPr>
          <p:nvPr>
            <p:ph type="title"/>
          </p:nvPr>
        </p:nvSpPr>
        <p:spPr>
          <a:solidFill>
            <a:srgbClr val="7FB0A8"/>
          </a:solidFill>
        </p:spPr>
        <p:txBody>
          <a:bodyPr>
            <a:normAutofit/>
          </a:bodyPr>
          <a:lstStyle/>
          <a:p>
            <a:r>
              <a:rPr lang="en-US" dirty="0"/>
              <a:t>Celiac Disease Treatment</a:t>
            </a:r>
            <a:endParaRPr lang="en-US" sz="6000" dirty="0"/>
          </a:p>
        </p:txBody>
      </p:sp>
      <p:sp>
        <p:nvSpPr>
          <p:cNvPr id="3" name="Content Placeholder 2">
            <a:extLst>
              <a:ext uri="{FF2B5EF4-FFF2-40B4-BE49-F238E27FC236}">
                <a16:creationId xmlns:a16="http://schemas.microsoft.com/office/drawing/2014/main" id="{90B289CD-BFB7-46B7-AACD-905DBED30705}"/>
              </a:ext>
            </a:extLst>
          </p:cNvPr>
          <p:cNvSpPr>
            <a:spLocks noGrp="1"/>
          </p:cNvSpPr>
          <p:nvPr>
            <p:ph sz="quarter" idx="1"/>
          </p:nvPr>
        </p:nvSpPr>
        <p:spPr/>
        <p:txBody>
          <a:bodyPr>
            <a:normAutofit/>
          </a:bodyPr>
          <a:lstStyle/>
          <a:p>
            <a:pPr>
              <a:lnSpc>
                <a:spcPct val="100000"/>
              </a:lnSpc>
            </a:pPr>
            <a:r>
              <a:rPr lang="en-US" sz="2400" dirty="0"/>
              <a:t>Treatment for celiac disease is a lifetime gluten-free diet</a:t>
            </a:r>
          </a:p>
          <a:p>
            <a:pPr lvl="1">
              <a:lnSpc>
                <a:spcPct val="100000"/>
              </a:lnSpc>
            </a:pPr>
            <a:r>
              <a:rPr lang="en-US" sz="2400" dirty="0"/>
              <a:t>Eliminate all wheat (including durum, semolina, spelt, and farro) and the related grains of rye, barley, and triticale. </a:t>
            </a:r>
          </a:p>
          <a:p>
            <a:pPr lvl="1">
              <a:lnSpc>
                <a:spcPct val="100000"/>
              </a:lnSpc>
            </a:pPr>
            <a:r>
              <a:rPr lang="en-US" sz="2400" dirty="0"/>
              <a:t>Caution with oats – may be contaminated with wheat</a:t>
            </a:r>
          </a:p>
          <a:p>
            <a:pPr lvl="1">
              <a:lnSpc>
                <a:spcPct val="100000"/>
              </a:lnSpc>
            </a:pPr>
            <a:r>
              <a:rPr lang="en-US" sz="2400" dirty="0"/>
              <a:t>Remember “BROW” – Barley, Rye, (some) Oats, Wheat</a:t>
            </a:r>
          </a:p>
          <a:p>
            <a:pPr>
              <a:lnSpc>
                <a:spcPct val="100000"/>
              </a:lnSpc>
            </a:pPr>
            <a:r>
              <a:rPr lang="en-US" sz="2400" dirty="0"/>
              <a:t>Refer to a dietitian for help with food selection/label reading</a:t>
            </a:r>
          </a:p>
        </p:txBody>
      </p:sp>
      <p:sp>
        <p:nvSpPr>
          <p:cNvPr id="4" name="Star: 5 Points 3">
            <a:extLst>
              <a:ext uri="{FF2B5EF4-FFF2-40B4-BE49-F238E27FC236}">
                <a16:creationId xmlns:a16="http://schemas.microsoft.com/office/drawing/2014/main" id="{7CF17A28-9E92-4097-AAAC-9381FF1C0928}"/>
              </a:ext>
            </a:extLst>
          </p:cNvPr>
          <p:cNvSpPr/>
          <p:nvPr/>
        </p:nvSpPr>
        <p:spPr>
          <a:xfrm>
            <a:off x="8515350" y="5385336"/>
            <a:ext cx="451625" cy="468352"/>
          </a:xfrm>
          <a:prstGeom prst="star5">
            <a:avLst/>
          </a:prstGeom>
          <a:solidFill>
            <a:srgbClr val="92D050"/>
          </a:solidFill>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pic>
        <p:nvPicPr>
          <p:cNvPr id="6" name="Picture 5" descr="A field of wheat&#10;&#10;Description automatically generated with medium confidence">
            <a:extLst>
              <a:ext uri="{FF2B5EF4-FFF2-40B4-BE49-F238E27FC236}">
                <a16:creationId xmlns:a16="http://schemas.microsoft.com/office/drawing/2014/main" id="{2FCAE871-242B-49C9-8A5D-586CC7E79C39}"/>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597288" y="4394859"/>
            <a:ext cx="8089512" cy="2276236"/>
          </a:xfrm>
          <a:prstGeom prst="rect">
            <a:avLst/>
          </a:prstGeom>
        </p:spPr>
      </p:pic>
    </p:spTree>
    <p:extLst>
      <p:ext uri="{BB962C8B-B14F-4D97-AF65-F5344CB8AC3E}">
        <p14:creationId xmlns:p14="http://schemas.microsoft.com/office/powerpoint/2010/main" val="10781474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ChangeArrowheads="1"/>
          </p:cNvSpPr>
          <p:nvPr>
            <p:ph type="title"/>
          </p:nvPr>
        </p:nvSpPr>
        <p:spPr>
          <a:xfrm>
            <a:off x="609600" y="228600"/>
            <a:ext cx="8229600" cy="914400"/>
          </a:xfrm>
        </p:spPr>
        <p:txBody>
          <a:bodyPr/>
          <a:lstStyle/>
          <a:p>
            <a:r>
              <a:rPr lang="en-US" sz="4000"/>
              <a:t>Gastroparesis</a:t>
            </a:r>
            <a:endParaRPr lang="en-US"/>
          </a:p>
        </p:txBody>
      </p:sp>
      <p:sp>
        <p:nvSpPr>
          <p:cNvPr id="1089539" name="Rectangle 3"/>
          <p:cNvSpPr>
            <a:spLocks noGrp="1" noChangeArrowheads="1"/>
          </p:cNvSpPr>
          <p:nvPr>
            <p:ph type="body" sz="half" idx="1"/>
          </p:nvPr>
        </p:nvSpPr>
        <p:spPr>
          <a:xfrm>
            <a:off x="3657600" y="1142212"/>
            <a:ext cx="5181600" cy="5410200"/>
          </a:xfrm>
        </p:spPr>
        <p:txBody>
          <a:bodyPr>
            <a:normAutofit fontScale="92500"/>
          </a:bodyPr>
          <a:lstStyle/>
          <a:p>
            <a:pPr>
              <a:buFont typeface="Wingdings" panose="05000000000000000000" pitchFamily="2" charset="2"/>
              <a:buNone/>
              <a:defRPr/>
            </a:pPr>
            <a:endParaRPr lang="en-US" sz="900" dirty="0"/>
          </a:p>
          <a:p>
            <a:pPr>
              <a:defRPr/>
            </a:pPr>
            <a:r>
              <a:rPr lang="en-US" sz="2800" dirty="0"/>
              <a:t>Gastroparesis: affects 20 – 30% of individuals with longstanding diabetes</a:t>
            </a:r>
          </a:p>
          <a:p>
            <a:pPr>
              <a:defRPr/>
            </a:pPr>
            <a:r>
              <a:rPr lang="en-US" sz="2800" dirty="0"/>
              <a:t>Delayed emptying of stomach contents due to nerve damage</a:t>
            </a:r>
          </a:p>
          <a:p>
            <a:pPr>
              <a:defRPr/>
            </a:pPr>
            <a:r>
              <a:rPr lang="en-US" sz="2800" dirty="0"/>
              <a:t>S/S include early satiety, fullness, postprandial hypo, vomiting</a:t>
            </a:r>
          </a:p>
          <a:p>
            <a:pPr>
              <a:defRPr/>
            </a:pPr>
            <a:r>
              <a:rPr lang="en-US" sz="2800" dirty="0"/>
              <a:t>Diagnosis: gastric emptying studies, post-prandial hypoglycemia</a:t>
            </a:r>
          </a:p>
          <a:p>
            <a:pPr>
              <a:defRPr/>
            </a:pPr>
            <a:r>
              <a:rPr lang="en-US" sz="2800" dirty="0"/>
              <a:t>Tx: improve BG, small, low fat &amp; fiber meals &amp; meds</a:t>
            </a:r>
            <a:endParaRPr lang="en-US" dirty="0"/>
          </a:p>
        </p:txBody>
      </p:sp>
      <p:pic>
        <p:nvPicPr>
          <p:cNvPr id="52228" name="Picture 4" descr="C:\Users\Beverly\AppData\Local\Microsoft\Windows\Temporary Internet Files\Content.IE5\KORAASHY\MP900425264[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5157" y="1379438"/>
            <a:ext cx="2833688" cy="445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4028E867-5155-D2D3-576A-048E3C5208E2}"/>
              </a:ext>
            </a:extLst>
          </p:cNvPr>
          <p:cNvPicPr>
            <a:picLocks noChangeAspect="1"/>
          </p:cNvPicPr>
          <p:nvPr/>
        </p:nvPicPr>
        <p:blipFill>
          <a:blip r:embed="rId4"/>
          <a:stretch>
            <a:fillRect/>
          </a:stretch>
        </p:blipFill>
        <p:spPr>
          <a:xfrm>
            <a:off x="495300" y="5860716"/>
            <a:ext cx="3276600" cy="425719"/>
          </a:xfrm>
          <a:prstGeom prst="rect">
            <a:avLst/>
          </a:prstGeom>
        </p:spPr>
      </p:pic>
    </p:spTree>
    <p:custDataLst>
      <p:tags r:id="rId1"/>
    </p:custDataLst>
    <p:extLst>
      <p:ext uri="{BB962C8B-B14F-4D97-AF65-F5344CB8AC3E}">
        <p14:creationId xmlns:p14="http://schemas.microsoft.com/office/powerpoint/2010/main" val="2990009559"/>
      </p:ext>
    </p:extLst>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D5CCA1-BE24-8EF9-0FB2-7EE42718099D}"/>
              </a:ext>
            </a:extLst>
          </p:cNvPr>
          <p:cNvSpPr>
            <a:spLocks noGrp="1"/>
          </p:cNvSpPr>
          <p:nvPr>
            <p:ph type="title"/>
          </p:nvPr>
        </p:nvSpPr>
        <p:spPr/>
        <p:txBody>
          <a:bodyPr/>
          <a:lstStyle/>
          <a:p>
            <a:r>
              <a:rPr lang="en-US" dirty="0"/>
              <a:t>Disordered Eating</a:t>
            </a:r>
          </a:p>
        </p:txBody>
      </p:sp>
      <p:sp>
        <p:nvSpPr>
          <p:cNvPr id="3" name="Content Placeholder 2">
            <a:extLst>
              <a:ext uri="{FF2B5EF4-FFF2-40B4-BE49-F238E27FC236}">
                <a16:creationId xmlns:a16="http://schemas.microsoft.com/office/drawing/2014/main" id="{C71A509C-239B-7100-60FA-7B1AFAA14563}"/>
              </a:ext>
            </a:extLst>
          </p:cNvPr>
          <p:cNvSpPr>
            <a:spLocks noGrp="1"/>
          </p:cNvSpPr>
          <p:nvPr>
            <p:ph sz="quarter" idx="1"/>
          </p:nvPr>
        </p:nvSpPr>
        <p:spPr>
          <a:xfrm>
            <a:off x="381000" y="1143000"/>
            <a:ext cx="4041648" cy="4937760"/>
          </a:xfrm>
        </p:spPr>
        <p:txBody>
          <a:bodyPr>
            <a:normAutofit/>
          </a:bodyPr>
          <a:lstStyle/>
          <a:p>
            <a:r>
              <a:rPr lang="en-US" sz="2800" dirty="0"/>
              <a:t>For people with type 1</a:t>
            </a:r>
          </a:p>
          <a:p>
            <a:pPr lvl="1">
              <a:lnSpc>
                <a:spcPct val="120000"/>
              </a:lnSpc>
            </a:pPr>
            <a:r>
              <a:rPr lang="en-US" sz="2000" dirty="0"/>
              <a:t>insulin omission causing glycosuria in order to lose weight is the most reported disordered eating behavior </a:t>
            </a:r>
          </a:p>
          <a:p>
            <a:pPr lvl="1">
              <a:lnSpc>
                <a:spcPct val="120000"/>
              </a:lnSpc>
            </a:pPr>
            <a:r>
              <a:rPr lang="en-US" sz="2000" dirty="0"/>
              <a:t>Have high rates of diabetes distress and fear of hypoglycemia.</a:t>
            </a:r>
          </a:p>
        </p:txBody>
      </p:sp>
      <p:sp>
        <p:nvSpPr>
          <p:cNvPr id="4" name="Content Placeholder 3">
            <a:extLst>
              <a:ext uri="{FF2B5EF4-FFF2-40B4-BE49-F238E27FC236}">
                <a16:creationId xmlns:a16="http://schemas.microsoft.com/office/drawing/2014/main" id="{57D4C499-A167-49F7-0B8B-46A2249924D8}"/>
              </a:ext>
            </a:extLst>
          </p:cNvPr>
          <p:cNvSpPr>
            <a:spLocks noGrp="1"/>
          </p:cNvSpPr>
          <p:nvPr>
            <p:ph sz="quarter" idx="2"/>
          </p:nvPr>
        </p:nvSpPr>
        <p:spPr>
          <a:xfrm>
            <a:off x="4632198" y="1216152"/>
            <a:ext cx="4041648" cy="5260848"/>
          </a:xfrm>
        </p:spPr>
        <p:txBody>
          <a:bodyPr>
            <a:normAutofit/>
          </a:bodyPr>
          <a:lstStyle/>
          <a:p>
            <a:r>
              <a:rPr lang="en-US" sz="2800" dirty="0"/>
              <a:t>For people with type 2</a:t>
            </a:r>
          </a:p>
          <a:p>
            <a:pPr lvl="1">
              <a:lnSpc>
                <a:spcPct val="120000"/>
              </a:lnSpc>
            </a:pPr>
            <a:r>
              <a:rPr lang="en-US" dirty="0"/>
              <a:t>bingeing excessive food intake with an accompanying sense of loss of control most reported.</a:t>
            </a:r>
          </a:p>
          <a:p>
            <a:pPr lvl="1">
              <a:lnSpc>
                <a:spcPct val="120000"/>
              </a:lnSpc>
            </a:pPr>
            <a:r>
              <a:rPr lang="en-US" dirty="0"/>
              <a:t>If treated with insulin, intentional omission is also frequently reported.</a:t>
            </a:r>
          </a:p>
          <a:p>
            <a:pPr>
              <a:lnSpc>
                <a:spcPct val="120000"/>
              </a:lnSpc>
            </a:pPr>
            <a:endParaRPr lang="en-US" sz="3000" dirty="0"/>
          </a:p>
        </p:txBody>
      </p:sp>
      <p:pic>
        <p:nvPicPr>
          <p:cNvPr id="6" name="Picture 5" descr="Woman with pink curly hair">
            <a:extLst>
              <a:ext uri="{FF2B5EF4-FFF2-40B4-BE49-F238E27FC236}">
                <a16:creationId xmlns:a16="http://schemas.microsoft.com/office/drawing/2014/main" id="{A659A90B-3842-F7F8-4B72-B140780BF5C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8200" y="4343400"/>
            <a:ext cx="3429000" cy="2286000"/>
          </a:xfrm>
          <a:prstGeom prst="rect">
            <a:avLst/>
          </a:prstGeom>
        </p:spPr>
      </p:pic>
      <p:pic>
        <p:nvPicPr>
          <p:cNvPr id="7" name="Picture 6">
            <a:extLst>
              <a:ext uri="{FF2B5EF4-FFF2-40B4-BE49-F238E27FC236}">
                <a16:creationId xmlns:a16="http://schemas.microsoft.com/office/drawing/2014/main" id="{C06FAA69-24B7-1782-5B34-06C6027ABF08}"/>
              </a:ext>
            </a:extLst>
          </p:cNvPr>
          <p:cNvPicPr>
            <a:picLocks noChangeAspect="1"/>
          </p:cNvPicPr>
          <p:nvPr/>
        </p:nvPicPr>
        <p:blipFill>
          <a:blip r:embed="rId3"/>
          <a:stretch>
            <a:fillRect/>
          </a:stretch>
        </p:blipFill>
        <p:spPr>
          <a:xfrm>
            <a:off x="5257800" y="6264140"/>
            <a:ext cx="3276600" cy="425719"/>
          </a:xfrm>
          <a:prstGeom prst="rect">
            <a:avLst/>
          </a:prstGeom>
        </p:spPr>
      </p:pic>
    </p:spTree>
    <p:extLst>
      <p:ext uri="{BB962C8B-B14F-4D97-AF65-F5344CB8AC3E}">
        <p14:creationId xmlns:p14="http://schemas.microsoft.com/office/powerpoint/2010/main" val="8582428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Disordered Eating	</a:t>
            </a:r>
          </a:p>
        </p:txBody>
      </p:sp>
      <p:sp>
        <p:nvSpPr>
          <p:cNvPr id="7" name="Content Placeholder 6"/>
          <p:cNvSpPr>
            <a:spLocks noGrp="1"/>
          </p:cNvSpPr>
          <p:nvPr>
            <p:ph sz="quarter" idx="1"/>
          </p:nvPr>
        </p:nvSpPr>
        <p:spPr>
          <a:xfrm>
            <a:off x="457200" y="1219200"/>
            <a:ext cx="5867400" cy="5257800"/>
          </a:xfrm>
        </p:spPr>
        <p:txBody>
          <a:bodyPr>
            <a:normAutofit fontScale="85000" lnSpcReduction="20000"/>
          </a:bodyPr>
          <a:lstStyle/>
          <a:p>
            <a:pPr>
              <a:lnSpc>
                <a:spcPct val="120000"/>
              </a:lnSpc>
            </a:pPr>
            <a:r>
              <a:rPr lang="en-US" dirty="0"/>
              <a:t>People with diabetes give themselves less insulin than needed to lose weight</a:t>
            </a:r>
          </a:p>
          <a:p>
            <a:pPr>
              <a:lnSpc>
                <a:spcPct val="120000"/>
              </a:lnSpc>
            </a:pPr>
            <a:r>
              <a:rPr lang="en-US" dirty="0"/>
              <a:t>Tends to start in adolescence, more likely to occur in women than men. </a:t>
            </a:r>
          </a:p>
          <a:p>
            <a:pPr>
              <a:lnSpc>
                <a:spcPct val="120000"/>
              </a:lnSpc>
            </a:pPr>
            <a:r>
              <a:rPr lang="en-US" dirty="0"/>
              <a:t>Signs: unexplainable spikes, A1c, weight loss, lack of marks from </a:t>
            </a:r>
            <a:r>
              <a:rPr lang="en-US" dirty="0" err="1"/>
              <a:t>fingerpricks</a:t>
            </a:r>
            <a:r>
              <a:rPr lang="en-US" dirty="0"/>
              <a:t>, lack of prescription refills for diabetes meds, records that don’t match A1C.</a:t>
            </a:r>
          </a:p>
          <a:p>
            <a:pPr>
              <a:lnSpc>
                <a:spcPct val="120000"/>
              </a:lnSpc>
            </a:pPr>
            <a:r>
              <a:rPr lang="en-US" dirty="0"/>
              <a:t>Treatment – Mental health specialist and team</a:t>
            </a:r>
          </a:p>
        </p:txBody>
      </p:sp>
      <p:pic>
        <p:nvPicPr>
          <p:cNvPr id="2" name="Picture 1"/>
          <p:cNvPicPr>
            <a:picLocks noChangeAspect="1"/>
          </p:cNvPicPr>
          <p:nvPr/>
        </p:nvPicPr>
        <p:blipFill>
          <a:blip r:embed="rId3"/>
          <a:stretch>
            <a:fillRect/>
          </a:stretch>
        </p:blipFill>
        <p:spPr>
          <a:xfrm>
            <a:off x="6408148" y="1371600"/>
            <a:ext cx="2276475" cy="3114675"/>
          </a:xfrm>
          <a:prstGeom prst="rect">
            <a:avLst/>
          </a:prstGeom>
        </p:spPr>
      </p:pic>
    </p:spTree>
    <p:custDataLst>
      <p:tags r:id="rId1"/>
    </p:custDataLst>
    <p:extLst>
      <p:ext uri="{BB962C8B-B14F-4D97-AF65-F5344CB8AC3E}">
        <p14:creationId xmlns:p14="http://schemas.microsoft.com/office/powerpoint/2010/main" val="35164738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itle 1"/>
          <p:cNvSpPr>
            <a:spLocks noGrp="1"/>
          </p:cNvSpPr>
          <p:nvPr>
            <p:ph type="title"/>
          </p:nvPr>
        </p:nvSpPr>
        <p:spPr>
          <a:xfrm>
            <a:off x="432594" y="152400"/>
            <a:ext cx="8254206" cy="1143000"/>
          </a:xfrm>
        </p:spPr>
        <p:txBody>
          <a:bodyPr/>
          <a:lstStyle/>
          <a:p>
            <a:r>
              <a:rPr lang="en-US" dirty="0"/>
              <a:t>Insulin - Suggested changes</a:t>
            </a:r>
          </a:p>
        </p:txBody>
      </p:sp>
      <p:sp>
        <p:nvSpPr>
          <p:cNvPr id="3" name="Content Placeholder 2"/>
          <p:cNvSpPr>
            <a:spLocks noGrp="1"/>
          </p:cNvSpPr>
          <p:nvPr>
            <p:ph idx="1"/>
          </p:nvPr>
        </p:nvSpPr>
        <p:spPr>
          <a:xfrm>
            <a:off x="432594" y="1371600"/>
            <a:ext cx="7035006" cy="4800600"/>
          </a:xfrm>
        </p:spPr>
        <p:txBody>
          <a:bodyPr>
            <a:normAutofit/>
          </a:bodyPr>
          <a:lstStyle/>
          <a:p>
            <a:pPr>
              <a:defRPr/>
            </a:pPr>
            <a:r>
              <a:rPr lang="en-US" dirty="0"/>
              <a:t>Bolus insulin 2- 3 times a day – 3 units if don’t check BG (eat 45 </a:t>
            </a:r>
            <a:r>
              <a:rPr lang="en-US" dirty="0" err="1"/>
              <a:t>gms</a:t>
            </a:r>
            <a:r>
              <a:rPr lang="en-US" dirty="0"/>
              <a:t> of carb) – Stop metformin</a:t>
            </a:r>
          </a:p>
          <a:p>
            <a:pPr>
              <a:defRPr/>
            </a:pPr>
            <a:r>
              <a:rPr lang="en-US" dirty="0"/>
              <a:t>If check BG, add 1 unit for each 50 </a:t>
            </a:r>
            <a:r>
              <a:rPr lang="en-US" dirty="0" err="1"/>
              <a:t>pts</a:t>
            </a:r>
            <a:r>
              <a:rPr lang="en-US" dirty="0"/>
              <a:t> above 150</a:t>
            </a:r>
          </a:p>
          <a:p>
            <a:pPr>
              <a:defRPr/>
            </a:pPr>
            <a:r>
              <a:rPr lang="en-US" dirty="0"/>
              <a:t>Try and eat 3 times a day – use liquid calories as needed, low fiber</a:t>
            </a:r>
          </a:p>
          <a:p>
            <a:pPr>
              <a:defRPr/>
            </a:pPr>
            <a:r>
              <a:rPr lang="en-US" dirty="0"/>
              <a:t>Check BG at least once a day</a:t>
            </a:r>
          </a:p>
          <a:p>
            <a:pPr>
              <a:defRPr/>
            </a:pPr>
            <a:r>
              <a:rPr lang="en-US" dirty="0"/>
              <a:t>Weekly phone call check in</a:t>
            </a:r>
          </a:p>
          <a:p>
            <a:pPr>
              <a:defRPr/>
            </a:pPr>
            <a:endParaRPr lang="en-US" dirty="0"/>
          </a:p>
        </p:txBody>
      </p:sp>
      <p:pic>
        <p:nvPicPr>
          <p:cNvPr id="49156" name="Picture 3" descr="C:\Users\Beverly\AppData\Local\Microsoft\Windows\Temporary Internet Files\Content.IE5\KORAASHY\MP900442645[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67600" y="2209800"/>
            <a:ext cx="1398588" cy="2943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7652938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01945D-F6CF-4ED7-F615-16F627A7EF33}"/>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E4262542-3576-B119-40AD-FFA42661C84C}"/>
              </a:ext>
            </a:extLst>
          </p:cNvPr>
          <p:cNvPicPr>
            <a:picLocks noGrp="1" noChangeAspect="1"/>
          </p:cNvPicPr>
          <p:nvPr>
            <p:ph sz="quarter" idx="1"/>
          </p:nvPr>
        </p:nvPicPr>
        <p:blipFill>
          <a:blip r:embed="rId2"/>
          <a:stretch>
            <a:fillRect/>
          </a:stretch>
        </p:blipFill>
        <p:spPr>
          <a:xfrm>
            <a:off x="304800" y="36007"/>
            <a:ext cx="8729062" cy="6096000"/>
          </a:xfrm>
          <a:prstGeom prst="rect">
            <a:avLst/>
          </a:prstGeom>
        </p:spPr>
      </p:pic>
    </p:spTree>
    <p:extLst>
      <p:ext uri="{BB962C8B-B14F-4D97-AF65-F5344CB8AC3E}">
        <p14:creationId xmlns:p14="http://schemas.microsoft.com/office/powerpoint/2010/main" val="39193243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91A778-8F6A-8065-4666-04A6168A38E1}"/>
            </a:ext>
          </a:extLst>
        </p:cNvPr>
        <p:cNvGrpSpPr/>
        <p:nvPr/>
      </p:nvGrpSpPr>
      <p:grpSpPr>
        <a:xfrm>
          <a:off x="0" y="0"/>
          <a:ext cx="0" cy="0"/>
          <a:chOff x="0" y="0"/>
          <a:chExt cx="0" cy="0"/>
        </a:xfrm>
      </p:grpSpPr>
      <p:pic>
        <p:nvPicPr>
          <p:cNvPr id="58370" name="Picture 2" descr="mother and child type 1">
            <a:extLst>
              <a:ext uri="{FF2B5EF4-FFF2-40B4-BE49-F238E27FC236}">
                <a16:creationId xmlns:a16="http://schemas.microsoft.com/office/drawing/2014/main" id="{97A1F6AF-B8CB-10CE-8293-70FF7A7B0D79}"/>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23910" y="304800"/>
            <a:ext cx="7496179" cy="5622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554362606"/>
      </p:ext>
    </p:extLst>
  </p:cSld>
  <p:clrMapOvr>
    <a:masterClrMapping/>
  </p:clrMapOvr>
  <p:transition>
    <p:random/>
  </p:transition>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AAE1F7-8C99-EA87-A266-4CE1F2838102}"/>
            </a:ext>
          </a:extLst>
        </p:cNvPr>
        <p:cNvGrpSpPr/>
        <p:nvPr/>
      </p:nvGrpSpPr>
      <p:grpSpPr>
        <a:xfrm>
          <a:off x="0" y="0"/>
          <a:ext cx="0" cy="0"/>
          <a:chOff x="0" y="0"/>
          <a:chExt cx="0" cy="0"/>
        </a:xfrm>
      </p:grpSpPr>
      <p:pic>
        <p:nvPicPr>
          <p:cNvPr id="59394" name="Picture 2" descr="Gary Hall">
            <a:extLst>
              <a:ext uri="{FF2B5EF4-FFF2-40B4-BE49-F238E27FC236}">
                <a16:creationId xmlns:a16="http://schemas.microsoft.com/office/drawing/2014/main" id="{C1CA6523-6669-F644-1EDF-7988639F22C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152400"/>
            <a:ext cx="8034997" cy="6026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a:extLst>
              <a:ext uri="{FF2B5EF4-FFF2-40B4-BE49-F238E27FC236}">
                <a16:creationId xmlns:a16="http://schemas.microsoft.com/office/drawing/2014/main" id="{0830B41B-D750-1230-3903-B73260FE8B30}"/>
              </a:ext>
            </a:extLst>
          </p:cNvPr>
          <p:cNvPicPr>
            <a:picLocks noChangeAspect="1"/>
          </p:cNvPicPr>
          <p:nvPr/>
        </p:nvPicPr>
        <p:blipFill>
          <a:blip r:embed="rId5"/>
          <a:stretch>
            <a:fillRect/>
          </a:stretch>
        </p:blipFill>
        <p:spPr>
          <a:xfrm>
            <a:off x="5772153" y="971553"/>
            <a:ext cx="1950244" cy="1321594"/>
          </a:xfrm>
          <a:prstGeom prst="rect">
            <a:avLst/>
          </a:prstGeom>
        </p:spPr>
      </p:pic>
      <p:pic>
        <p:nvPicPr>
          <p:cNvPr id="3" name="Picture 2">
            <a:extLst>
              <a:ext uri="{FF2B5EF4-FFF2-40B4-BE49-F238E27FC236}">
                <a16:creationId xmlns:a16="http://schemas.microsoft.com/office/drawing/2014/main" id="{3311091F-3AFB-24D1-65A1-47D0AB160BB1}"/>
              </a:ext>
            </a:extLst>
          </p:cNvPr>
          <p:cNvPicPr>
            <a:picLocks noChangeAspect="1"/>
          </p:cNvPicPr>
          <p:nvPr/>
        </p:nvPicPr>
        <p:blipFill>
          <a:blip r:embed="rId6"/>
          <a:stretch>
            <a:fillRect/>
          </a:stretch>
        </p:blipFill>
        <p:spPr>
          <a:xfrm>
            <a:off x="6655230" y="2604394"/>
            <a:ext cx="1293019" cy="1700213"/>
          </a:xfrm>
          <a:prstGeom prst="rect">
            <a:avLst/>
          </a:prstGeom>
        </p:spPr>
      </p:pic>
      <p:sp>
        <p:nvSpPr>
          <p:cNvPr id="4" name="TextBox 3">
            <a:extLst>
              <a:ext uri="{FF2B5EF4-FFF2-40B4-BE49-F238E27FC236}">
                <a16:creationId xmlns:a16="http://schemas.microsoft.com/office/drawing/2014/main" id="{29F15296-26CE-ED7E-DA11-BCED25D13613}"/>
              </a:ext>
            </a:extLst>
          </p:cNvPr>
          <p:cNvSpPr txBox="1"/>
          <p:nvPr/>
        </p:nvSpPr>
        <p:spPr>
          <a:xfrm>
            <a:off x="4686300" y="5086351"/>
            <a:ext cx="2971800" cy="830997"/>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a:ln>
                  <a:noFill/>
                </a:ln>
                <a:solidFill>
                  <a:srgbClr val="C00000"/>
                </a:solidFill>
                <a:effectLst/>
                <a:uLnTx/>
                <a:uFillTx/>
                <a:latin typeface="Calibri" panose="020F0502020204030204"/>
                <a:ea typeface="+mn-ea"/>
                <a:cs typeface="+mn-cs"/>
              </a:rPr>
              <a:t>“Diabetes is my biggest competitor” Gary Hall Jr</a:t>
            </a:r>
          </a:p>
        </p:txBody>
      </p:sp>
    </p:spTree>
    <p:custDataLst>
      <p:tags r:id="rId1"/>
    </p:custDataLst>
    <p:extLst>
      <p:ext uri="{BB962C8B-B14F-4D97-AF65-F5344CB8AC3E}">
        <p14:creationId xmlns:p14="http://schemas.microsoft.com/office/powerpoint/2010/main" val="3494130769"/>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down)">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a:xfrm>
            <a:off x="288604" y="159034"/>
            <a:ext cx="8585841" cy="764387"/>
          </a:xfrm>
        </p:spPr>
        <p:txBody>
          <a:bodyPr vert="horz" lIns="90488" tIns="44451" rIns="90488" bIns="44451" anchor="b" anchorCtr="0">
            <a:normAutofit/>
          </a:bodyPr>
          <a:lstStyle/>
          <a:p>
            <a:pPr eaLnBrk="1" hangingPunct="1"/>
            <a:r>
              <a:rPr lang="en-US" sz="3600" dirty="0"/>
              <a:t>The Noxious Nine – Pathophysiology T2D</a:t>
            </a:r>
          </a:p>
        </p:txBody>
      </p:sp>
      <p:pic>
        <p:nvPicPr>
          <p:cNvPr id="53251" name="Picture 276" descr="MCj01975660000[1]"/>
          <p:cNvPicPr>
            <a:picLocks noGrp="1" noChangeAspect="1" noChangeArrowheads="1"/>
          </p:cNvPicPr>
          <p:nvPr>
            <p:ph sz="quarter" idx="1"/>
          </p:nvPr>
        </p:nvPicPr>
        <p:blipFill>
          <a:blip r:embed="rId5" cstate="print">
            <a:extLst>
              <a:ext uri="{28A0092B-C50C-407E-A947-70E740481C1C}">
                <a14:useLocalDpi xmlns:a14="http://schemas.microsoft.com/office/drawing/2010/main" val="0"/>
              </a:ext>
            </a:extLst>
          </a:blip>
          <a:stretch>
            <a:fillRect/>
          </a:stretch>
        </p:blipFill>
        <p:spPr>
          <a:xfrm>
            <a:off x="256056" y="1247270"/>
            <a:ext cx="1424568" cy="1401731"/>
          </a:xfrm>
          <a:noFill/>
          <a:extLst>
            <a:ext uri="{909E8E84-426E-40DD-AFC4-6F175D3DCCD1}">
              <a14:hiddenFill xmlns:a14="http://schemas.microsoft.com/office/drawing/2010/main">
                <a:solidFill>
                  <a:srgbClr val="FFFFFF"/>
                </a:solidFill>
              </a14:hiddenFill>
            </a:ext>
          </a:extLst>
        </p:spPr>
      </p:pic>
      <p:pic>
        <p:nvPicPr>
          <p:cNvPr id="53252" name="Picture 277" descr="MCHM00246_0000[1]"/>
          <p:cNvPicPr>
            <a:picLocks noGrp="1" noChangeAspect="1" noChangeArrowheads="1"/>
          </p:cNvPicPr>
          <p:nvPr>
            <p:ph sz="quarter" idx="4294967295"/>
          </p:nvPr>
        </p:nvPicPr>
        <p:blipFill>
          <a:blip r:embed="rId6" cstate="print">
            <a:extLst>
              <a:ext uri="{28A0092B-C50C-407E-A947-70E740481C1C}">
                <a14:useLocalDpi xmlns:a14="http://schemas.microsoft.com/office/drawing/2010/main" val="0"/>
              </a:ext>
            </a:extLst>
          </a:blip>
          <a:srcRect/>
          <a:stretch>
            <a:fillRect/>
          </a:stretch>
        </p:blipFill>
        <p:spPr>
          <a:xfrm>
            <a:off x="7543800" y="1371600"/>
            <a:ext cx="1101725" cy="1484313"/>
          </a:xfrm>
          <a:noFill/>
          <a:extLst>
            <a:ext uri="{909E8E84-426E-40DD-AFC4-6F175D3DCCD1}">
              <a14:hiddenFill xmlns:a14="http://schemas.microsoft.com/office/drawing/2010/main">
                <a:solidFill>
                  <a:srgbClr val="FFFFFF"/>
                </a:solidFill>
              </a14:hiddenFill>
            </a:ext>
          </a:extLst>
        </p:spPr>
      </p:pic>
      <p:pic>
        <p:nvPicPr>
          <p:cNvPr id="1290519" name="MPj04331280000[1].jpg">
            <a:hlinkClick r:id="" action="ppaction://media"/>
          </p:cNvPr>
          <p:cNvPicPr>
            <a:picLocks noGrp="1" noRot="1" noChangeAspect="1" noChangeArrowheads="1"/>
          </p:cNvPicPr>
          <p:nvPr>
            <p:ph sz="quarter" idx="4294967295"/>
            <a:videoFile r:link="rId2"/>
          </p:nvPr>
        </p:nvPicPr>
        <p:blipFill>
          <a:blip r:embed="rId7">
            <a:extLst>
              <a:ext uri="{28A0092B-C50C-407E-A947-70E740481C1C}">
                <a14:useLocalDpi xmlns:a14="http://schemas.microsoft.com/office/drawing/2010/main" val="0"/>
              </a:ext>
            </a:extLst>
          </a:blip>
          <a:srcRect/>
          <a:stretch>
            <a:fillRect/>
          </a:stretch>
        </p:blipFill>
        <p:spPr>
          <a:xfrm>
            <a:off x="244440" y="3235324"/>
            <a:ext cx="1447800" cy="1085851"/>
          </a:xfrm>
        </p:spPr>
      </p:pic>
      <p:pic>
        <p:nvPicPr>
          <p:cNvPr id="53253" name="Picture 3"/>
          <p:cNvPicPr>
            <a:picLocks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343400" y="5642766"/>
            <a:ext cx="1579563" cy="920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53254" name="Freeform 5"/>
          <p:cNvSpPr>
            <a:spLocks/>
          </p:cNvSpPr>
          <p:nvPr/>
        </p:nvSpPr>
        <p:spPr bwMode="auto">
          <a:xfrm>
            <a:off x="6140451" y="4008439"/>
            <a:ext cx="825500" cy="1022351"/>
          </a:xfrm>
          <a:custGeom>
            <a:avLst/>
            <a:gdLst>
              <a:gd name="T0" fmla="*/ 2147483647 w 584"/>
              <a:gd name="T1" fmla="*/ 2147483647 h 644"/>
              <a:gd name="T2" fmla="*/ 2147483647 w 584"/>
              <a:gd name="T3" fmla="*/ 2147483647 h 644"/>
              <a:gd name="T4" fmla="*/ 2147483647 w 584"/>
              <a:gd name="T5" fmla="*/ 2147483647 h 644"/>
              <a:gd name="T6" fmla="*/ 2147483647 w 584"/>
              <a:gd name="T7" fmla="*/ 2147483647 h 644"/>
              <a:gd name="T8" fmla="*/ 2147483647 w 584"/>
              <a:gd name="T9" fmla="*/ 2147483647 h 644"/>
              <a:gd name="T10" fmla="*/ 2147483647 w 584"/>
              <a:gd name="T11" fmla="*/ 2147483647 h 644"/>
              <a:gd name="T12" fmla="*/ 2147483647 w 584"/>
              <a:gd name="T13" fmla="*/ 2147483647 h 644"/>
              <a:gd name="T14" fmla="*/ 2147483647 w 584"/>
              <a:gd name="T15" fmla="*/ 2147483647 h 644"/>
              <a:gd name="T16" fmla="*/ 2147483647 w 584"/>
              <a:gd name="T17" fmla="*/ 2147483647 h 644"/>
              <a:gd name="T18" fmla="*/ 2147483647 w 584"/>
              <a:gd name="T19" fmla="*/ 2147483647 h 644"/>
              <a:gd name="T20" fmla="*/ 2147483647 w 584"/>
              <a:gd name="T21" fmla="*/ 2147483647 h 644"/>
              <a:gd name="T22" fmla="*/ 2147483647 w 584"/>
              <a:gd name="T23" fmla="*/ 2147483647 h 644"/>
              <a:gd name="T24" fmla="*/ 2147483647 w 584"/>
              <a:gd name="T25" fmla="*/ 2147483647 h 644"/>
              <a:gd name="T26" fmla="*/ 2147483647 w 584"/>
              <a:gd name="T27" fmla="*/ 2147483647 h 644"/>
              <a:gd name="T28" fmla="*/ 2147483647 w 584"/>
              <a:gd name="T29" fmla="*/ 2147483647 h 644"/>
              <a:gd name="T30" fmla="*/ 2147483647 w 584"/>
              <a:gd name="T31" fmla="*/ 2147483647 h 644"/>
              <a:gd name="T32" fmla="*/ 2147483647 w 584"/>
              <a:gd name="T33" fmla="*/ 2147483647 h 644"/>
              <a:gd name="T34" fmla="*/ 2147483647 w 584"/>
              <a:gd name="T35" fmla="*/ 2147483647 h 644"/>
              <a:gd name="T36" fmla="*/ 2147483647 w 584"/>
              <a:gd name="T37" fmla="*/ 2147483647 h 644"/>
              <a:gd name="T38" fmla="*/ 2147483647 w 584"/>
              <a:gd name="T39" fmla="*/ 2147483647 h 644"/>
              <a:gd name="T40" fmla="*/ 2147483647 w 584"/>
              <a:gd name="T41" fmla="*/ 2147483647 h 644"/>
              <a:gd name="T42" fmla="*/ 2147483647 w 584"/>
              <a:gd name="T43" fmla="*/ 2147483647 h 644"/>
              <a:gd name="T44" fmla="*/ 2147483647 w 584"/>
              <a:gd name="T45" fmla="*/ 2147483647 h 644"/>
              <a:gd name="T46" fmla="*/ 2147483647 w 584"/>
              <a:gd name="T47" fmla="*/ 2147483647 h 644"/>
              <a:gd name="T48" fmla="*/ 2147483647 w 584"/>
              <a:gd name="T49" fmla="*/ 2147483647 h 644"/>
              <a:gd name="T50" fmla="*/ 2147483647 w 584"/>
              <a:gd name="T51" fmla="*/ 2147483647 h 644"/>
              <a:gd name="T52" fmla="*/ 2147483647 w 584"/>
              <a:gd name="T53" fmla="*/ 2147483647 h 644"/>
              <a:gd name="T54" fmla="*/ 2147483647 w 584"/>
              <a:gd name="T55" fmla="*/ 2147483647 h 644"/>
              <a:gd name="T56" fmla="*/ 2147483647 w 584"/>
              <a:gd name="T57" fmla="*/ 2147483647 h 644"/>
              <a:gd name="T58" fmla="*/ 2147483647 w 584"/>
              <a:gd name="T59" fmla="*/ 2147483647 h 644"/>
              <a:gd name="T60" fmla="*/ 2147483647 w 584"/>
              <a:gd name="T61" fmla="*/ 2147483647 h 644"/>
              <a:gd name="T62" fmla="*/ 2147483647 w 584"/>
              <a:gd name="T63" fmla="*/ 2147483647 h 644"/>
              <a:gd name="T64" fmla="*/ 2147483647 w 584"/>
              <a:gd name="T65" fmla="*/ 2147483647 h 644"/>
              <a:gd name="T66" fmla="*/ 2147483647 w 584"/>
              <a:gd name="T67" fmla="*/ 2147483647 h 644"/>
              <a:gd name="T68" fmla="*/ 2147483647 w 584"/>
              <a:gd name="T69" fmla="*/ 2147483647 h 644"/>
              <a:gd name="T70" fmla="*/ 2147483647 w 584"/>
              <a:gd name="T71" fmla="*/ 0 h 644"/>
              <a:gd name="T72" fmla="*/ 2147483647 w 584"/>
              <a:gd name="T73" fmla="*/ 2147483647 h 644"/>
              <a:gd name="T74" fmla="*/ 2147483647 w 584"/>
              <a:gd name="T75" fmla="*/ 2147483647 h 644"/>
              <a:gd name="T76" fmla="*/ 2147483647 w 584"/>
              <a:gd name="T77" fmla="*/ 2147483647 h 644"/>
              <a:gd name="T78" fmla="*/ 2147483647 w 584"/>
              <a:gd name="T79" fmla="*/ 2147483647 h 644"/>
              <a:gd name="T80" fmla="*/ 2147483647 w 584"/>
              <a:gd name="T81" fmla="*/ 2147483647 h 644"/>
              <a:gd name="T82" fmla="*/ 2147483647 w 584"/>
              <a:gd name="T83" fmla="*/ 2147483647 h 644"/>
              <a:gd name="T84" fmla="*/ 2147483647 w 584"/>
              <a:gd name="T85" fmla="*/ 2147483647 h 644"/>
              <a:gd name="T86" fmla="*/ 2147483647 w 584"/>
              <a:gd name="T87" fmla="*/ 2147483647 h 644"/>
              <a:gd name="T88" fmla="*/ 2147483647 w 584"/>
              <a:gd name="T89" fmla="*/ 2147483647 h 644"/>
              <a:gd name="T90" fmla="*/ 2147483647 w 584"/>
              <a:gd name="T91" fmla="*/ 2147483647 h 644"/>
              <a:gd name="T92" fmla="*/ 2147483647 w 584"/>
              <a:gd name="T93" fmla="*/ 2147483647 h 644"/>
              <a:gd name="T94" fmla="*/ 2147483647 w 584"/>
              <a:gd name="T95" fmla="*/ 2147483647 h 644"/>
              <a:gd name="T96" fmla="*/ 2147483647 w 584"/>
              <a:gd name="T97" fmla="*/ 2147483647 h 644"/>
              <a:gd name="T98" fmla="*/ 2147483647 w 584"/>
              <a:gd name="T99" fmla="*/ 2147483647 h 644"/>
              <a:gd name="T100" fmla="*/ 2147483647 w 584"/>
              <a:gd name="T101" fmla="*/ 2147483647 h 644"/>
              <a:gd name="T102" fmla="*/ 2147483647 w 584"/>
              <a:gd name="T103" fmla="*/ 2147483647 h 644"/>
              <a:gd name="T104" fmla="*/ 2147483647 w 584"/>
              <a:gd name="T105" fmla="*/ 2147483647 h 644"/>
              <a:gd name="T106" fmla="*/ 2147483647 w 584"/>
              <a:gd name="T107" fmla="*/ 2147483647 h 644"/>
              <a:gd name="T108" fmla="*/ 2147483647 w 584"/>
              <a:gd name="T109" fmla="*/ 2147483647 h 644"/>
              <a:gd name="T110" fmla="*/ 2147483647 w 584"/>
              <a:gd name="T111" fmla="*/ 2147483647 h 644"/>
              <a:gd name="T112" fmla="*/ 2147483647 w 584"/>
              <a:gd name="T113" fmla="*/ 2147483647 h 644"/>
              <a:gd name="T114" fmla="*/ 2147483647 w 584"/>
              <a:gd name="T115" fmla="*/ 2147483647 h 644"/>
              <a:gd name="T116" fmla="*/ 2147483647 w 584"/>
              <a:gd name="T117" fmla="*/ 2147483647 h 644"/>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584"/>
              <a:gd name="T178" fmla="*/ 0 h 644"/>
              <a:gd name="T179" fmla="*/ 584 w 584"/>
              <a:gd name="T180" fmla="*/ 644 h 644"/>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584" h="644">
                <a:moveTo>
                  <a:pt x="92" y="625"/>
                </a:moveTo>
                <a:lnTo>
                  <a:pt x="89" y="617"/>
                </a:lnTo>
                <a:lnTo>
                  <a:pt x="87" y="610"/>
                </a:lnTo>
                <a:lnTo>
                  <a:pt x="87" y="601"/>
                </a:lnTo>
                <a:lnTo>
                  <a:pt x="89" y="592"/>
                </a:lnTo>
                <a:lnTo>
                  <a:pt x="90" y="576"/>
                </a:lnTo>
                <a:lnTo>
                  <a:pt x="93" y="561"/>
                </a:lnTo>
                <a:lnTo>
                  <a:pt x="95" y="548"/>
                </a:lnTo>
                <a:lnTo>
                  <a:pt x="93" y="540"/>
                </a:lnTo>
                <a:lnTo>
                  <a:pt x="90" y="537"/>
                </a:lnTo>
                <a:lnTo>
                  <a:pt x="87" y="537"/>
                </a:lnTo>
                <a:lnTo>
                  <a:pt x="81" y="539"/>
                </a:lnTo>
                <a:lnTo>
                  <a:pt x="75" y="543"/>
                </a:lnTo>
                <a:lnTo>
                  <a:pt x="66" y="548"/>
                </a:lnTo>
                <a:lnTo>
                  <a:pt x="59" y="551"/>
                </a:lnTo>
                <a:lnTo>
                  <a:pt x="53" y="552"/>
                </a:lnTo>
                <a:lnTo>
                  <a:pt x="46" y="552"/>
                </a:lnTo>
                <a:lnTo>
                  <a:pt x="40" y="552"/>
                </a:lnTo>
                <a:lnTo>
                  <a:pt x="35" y="551"/>
                </a:lnTo>
                <a:lnTo>
                  <a:pt x="29" y="549"/>
                </a:lnTo>
                <a:lnTo>
                  <a:pt x="25" y="546"/>
                </a:lnTo>
                <a:lnTo>
                  <a:pt x="21" y="543"/>
                </a:lnTo>
                <a:lnTo>
                  <a:pt x="18" y="539"/>
                </a:lnTo>
                <a:lnTo>
                  <a:pt x="15" y="535"/>
                </a:lnTo>
                <a:lnTo>
                  <a:pt x="13" y="530"/>
                </a:lnTo>
                <a:lnTo>
                  <a:pt x="12" y="524"/>
                </a:lnTo>
                <a:lnTo>
                  <a:pt x="12" y="518"/>
                </a:lnTo>
                <a:lnTo>
                  <a:pt x="12" y="512"/>
                </a:lnTo>
                <a:lnTo>
                  <a:pt x="13" y="506"/>
                </a:lnTo>
                <a:lnTo>
                  <a:pt x="16" y="493"/>
                </a:lnTo>
                <a:lnTo>
                  <a:pt x="21" y="478"/>
                </a:lnTo>
                <a:lnTo>
                  <a:pt x="24" y="462"/>
                </a:lnTo>
                <a:lnTo>
                  <a:pt x="26" y="446"/>
                </a:lnTo>
                <a:lnTo>
                  <a:pt x="26" y="428"/>
                </a:lnTo>
                <a:lnTo>
                  <a:pt x="25" y="410"/>
                </a:lnTo>
                <a:lnTo>
                  <a:pt x="22" y="401"/>
                </a:lnTo>
                <a:lnTo>
                  <a:pt x="21" y="392"/>
                </a:lnTo>
                <a:lnTo>
                  <a:pt x="16" y="383"/>
                </a:lnTo>
                <a:lnTo>
                  <a:pt x="12" y="375"/>
                </a:lnTo>
                <a:lnTo>
                  <a:pt x="7" y="366"/>
                </a:lnTo>
                <a:lnTo>
                  <a:pt x="3" y="357"/>
                </a:lnTo>
                <a:lnTo>
                  <a:pt x="1" y="348"/>
                </a:lnTo>
                <a:lnTo>
                  <a:pt x="0" y="341"/>
                </a:lnTo>
                <a:lnTo>
                  <a:pt x="0" y="327"/>
                </a:lnTo>
                <a:lnTo>
                  <a:pt x="3" y="314"/>
                </a:lnTo>
                <a:lnTo>
                  <a:pt x="7" y="301"/>
                </a:lnTo>
                <a:lnTo>
                  <a:pt x="10" y="289"/>
                </a:lnTo>
                <a:lnTo>
                  <a:pt x="15" y="278"/>
                </a:lnTo>
                <a:lnTo>
                  <a:pt x="15" y="266"/>
                </a:lnTo>
                <a:lnTo>
                  <a:pt x="15" y="252"/>
                </a:lnTo>
                <a:lnTo>
                  <a:pt x="13" y="234"/>
                </a:lnTo>
                <a:lnTo>
                  <a:pt x="12" y="215"/>
                </a:lnTo>
                <a:lnTo>
                  <a:pt x="10" y="194"/>
                </a:lnTo>
                <a:lnTo>
                  <a:pt x="10" y="175"/>
                </a:lnTo>
                <a:lnTo>
                  <a:pt x="13" y="158"/>
                </a:lnTo>
                <a:lnTo>
                  <a:pt x="15" y="152"/>
                </a:lnTo>
                <a:lnTo>
                  <a:pt x="18" y="147"/>
                </a:lnTo>
                <a:lnTo>
                  <a:pt x="22" y="142"/>
                </a:lnTo>
                <a:lnTo>
                  <a:pt x="26" y="141"/>
                </a:lnTo>
                <a:lnTo>
                  <a:pt x="38" y="136"/>
                </a:lnTo>
                <a:lnTo>
                  <a:pt x="49" y="133"/>
                </a:lnTo>
                <a:lnTo>
                  <a:pt x="61" y="129"/>
                </a:lnTo>
                <a:lnTo>
                  <a:pt x="69" y="124"/>
                </a:lnTo>
                <a:lnTo>
                  <a:pt x="78" y="120"/>
                </a:lnTo>
                <a:lnTo>
                  <a:pt x="84" y="115"/>
                </a:lnTo>
                <a:lnTo>
                  <a:pt x="87" y="112"/>
                </a:lnTo>
                <a:lnTo>
                  <a:pt x="89" y="109"/>
                </a:lnTo>
                <a:lnTo>
                  <a:pt x="89" y="107"/>
                </a:lnTo>
                <a:lnTo>
                  <a:pt x="89" y="104"/>
                </a:lnTo>
                <a:lnTo>
                  <a:pt x="87" y="98"/>
                </a:lnTo>
                <a:lnTo>
                  <a:pt x="84" y="89"/>
                </a:lnTo>
                <a:lnTo>
                  <a:pt x="80" y="80"/>
                </a:lnTo>
                <a:lnTo>
                  <a:pt x="77" y="69"/>
                </a:lnTo>
                <a:lnTo>
                  <a:pt x="74" y="59"/>
                </a:lnTo>
                <a:lnTo>
                  <a:pt x="74" y="49"/>
                </a:lnTo>
                <a:lnTo>
                  <a:pt x="75" y="44"/>
                </a:lnTo>
                <a:lnTo>
                  <a:pt x="77" y="40"/>
                </a:lnTo>
                <a:lnTo>
                  <a:pt x="80" y="35"/>
                </a:lnTo>
                <a:lnTo>
                  <a:pt x="84" y="31"/>
                </a:lnTo>
                <a:lnTo>
                  <a:pt x="89" y="27"/>
                </a:lnTo>
                <a:lnTo>
                  <a:pt x="95" y="24"/>
                </a:lnTo>
                <a:lnTo>
                  <a:pt x="100" y="21"/>
                </a:lnTo>
                <a:lnTo>
                  <a:pt x="108" y="19"/>
                </a:lnTo>
                <a:lnTo>
                  <a:pt x="123" y="15"/>
                </a:lnTo>
                <a:lnTo>
                  <a:pt x="139" y="13"/>
                </a:lnTo>
                <a:lnTo>
                  <a:pt x="157" y="13"/>
                </a:lnTo>
                <a:lnTo>
                  <a:pt x="171" y="13"/>
                </a:lnTo>
                <a:lnTo>
                  <a:pt x="186" y="15"/>
                </a:lnTo>
                <a:lnTo>
                  <a:pt x="198" y="18"/>
                </a:lnTo>
                <a:lnTo>
                  <a:pt x="210" y="21"/>
                </a:lnTo>
                <a:lnTo>
                  <a:pt x="225" y="22"/>
                </a:lnTo>
                <a:lnTo>
                  <a:pt x="241" y="24"/>
                </a:lnTo>
                <a:lnTo>
                  <a:pt x="259" y="24"/>
                </a:lnTo>
                <a:lnTo>
                  <a:pt x="276" y="24"/>
                </a:lnTo>
                <a:lnTo>
                  <a:pt x="291" y="21"/>
                </a:lnTo>
                <a:lnTo>
                  <a:pt x="305" y="18"/>
                </a:lnTo>
                <a:lnTo>
                  <a:pt x="315" y="13"/>
                </a:lnTo>
                <a:lnTo>
                  <a:pt x="324" y="7"/>
                </a:lnTo>
                <a:lnTo>
                  <a:pt x="334" y="6"/>
                </a:lnTo>
                <a:lnTo>
                  <a:pt x="345" y="3"/>
                </a:lnTo>
                <a:lnTo>
                  <a:pt x="356" y="3"/>
                </a:lnTo>
                <a:lnTo>
                  <a:pt x="367" y="3"/>
                </a:lnTo>
                <a:lnTo>
                  <a:pt x="379" y="3"/>
                </a:lnTo>
                <a:lnTo>
                  <a:pt x="389" y="3"/>
                </a:lnTo>
                <a:lnTo>
                  <a:pt x="398" y="3"/>
                </a:lnTo>
                <a:lnTo>
                  <a:pt x="411" y="1"/>
                </a:lnTo>
                <a:lnTo>
                  <a:pt x="432" y="0"/>
                </a:lnTo>
                <a:lnTo>
                  <a:pt x="460" y="0"/>
                </a:lnTo>
                <a:lnTo>
                  <a:pt x="489" y="1"/>
                </a:lnTo>
                <a:lnTo>
                  <a:pt x="506" y="3"/>
                </a:lnTo>
                <a:lnTo>
                  <a:pt x="521" y="4"/>
                </a:lnTo>
                <a:lnTo>
                  <a:pt x="534" y="7"/>
                </a:lnTo>
                <a:lnTo>
                  <a:pt x="547" y="10"/>
                </a:lnTo>
                <a:lnTo>
                  <a:pt x="558" y="15"/>
                </a:lnTo>
                <a:lnTo>
                  <a:pt x="566" y="19"/>
                </a:lnTo>
                <a:lnTo>
                  <a:pt x="574" y="25"/>
                </a:lnTo>
                <a:lnTo>
                  <a:pt x="578" y="32"/>
                </a:lnTo>
                <a:lnTo>
                  <a:pt x="583" y="46"/>
                </a:lnTo>
                <a:lnTo>
                  <a:pt x="584" y="56"/>
                </a:lnTo>
                <a:lnTo>
                  <a:pt x="583" y="64"/>
                </a:lnTo>
                <a:lnTo>
                  <a:pt x="581" y="69"/>
                </a:lnTo>
                <a:lnTo>
                  <a:pt x="578" y="75"/>
                </a:lnTo>
                <a:lnTo>
                  <a:pt x="575" y="80"/>
                </a:lnTo>
                <a:lnTo>
                  <a:pt x="572" y="87"/>
                </a:lnTo>
                <a:lnTo>
                  <a:pt x="572" y="95"/>
                </a:lnTo>
                <a:lnTo>
                  <a:pt x="572" y="101"/>
                </a:lnTo>
                <a:lnTo>
                  <a:pt x="571" y="105"/>
                </a:lnTo>
                <a:lnTo>
                  <a:pt x="568" y="111"/>
                </a:lnTo>
                <a:lnTo>
                  <a:pt x="565" y="117"/>
                </a:lnTo>
                <a:lnTo>
                  <a:pt x="556" y="130"/>
                </a:lnTo>
                <a:lnTo>
                  <a:pt x="546" y="142"/>
                </a:lnTo>
                <a:lnTo>
                  <a:pt x="535" y="155"/>
                </a:lnTo>
                <a:lnTo>
                  <a:pt x="525" y="169"/>
                </a:lnTo>
                <a:lnTo>
                  <a:pt x="518" y="181"/>
                </a:lnTo>
                <a:lnTo>
                  <a:pt x="515" y="191"/>
                </a:lnTo>
                <a:lnTo>
                  <a:pt x="513" y="204"/>
                </a:lnTo>
                <a:lnTo>
                  <a:pt x="510" y="222"/>
                </a:lnTo>
                <a:lnTo>
                  <a:pt x="509" y="244"/>
                </a:lnTo>
                <a:lnTo>
                  <a:pt x="506" y="269"/>
                </a:lnTo>
                <a:lnTo>
                  <a:pt x="503" y="293"/>
                </a:lnTo>
                <a:lnTo>
                  <a:pt x="500" y="315"/>
                </a:lnTo>
                <a:lnTo>
                  <a:pt x="497" y="335"/>
                </a:lnTo>
                <a:lnTo>
                  <a:pt x="494" y="349"/>
                </a:lnTo>
                <a:lnTo>
                  <a:pt x="488" y="366"/>
                </a:lnTo>
                <a:lnTo>
                  <a:pt x="476" y="391"/>
                </a:lnTo>
                <a:lnTo>
                  <a:pt x="461" y="420"/>
                </a:lnTo>
                <a:lnTo>
                  <a:pt x="442" y="452"/>
                </a:lnTo>
                <a:lnTo>
                  <a:pt x="424" y="481"/>
                </a:lnTo>
                <a:lnTo>
                  <a:pt x="405" y="508"/>
                </a:lnTo>
                <a:lnTo>
                  <a:pt x="398" y="520"/>
                </a:lnTo>
                <a:lnTo>
                  <a:pt x="389" y="529"/>
                </a:lnTo>
                <a:lnTo>
                  <a:pt x="383" y="535"/>
                </a:lnTo>
                <a:lnTo>
                  <a:pt x="377" y="537"/>
                </a:lnTo>
                <a:lnTo>
                  <a:pt x="367" y="540"/>
                </a:lnTo>
                <a:lnTo>
                  <a:pt x="355" y="543"/>
                </a:lnTo>
                <a:lnTo>
                  <a:pt x="345" y="545"/>
                </a:lnTo>
                <a:lnTo>
                  <a:pt x="334" y="546"/>
                </a:lnTo>
                <a:lnTo>
                  <a:pt x="325" y="548"/>
                </a:lnTo>
                <a:lnTo>
                  <a:pt x="315" y="549"/>
                </a:lnTo>
                <a:lnTo>
                  <a:pt x="306" y="552"/>
                </a:lnTo>
                <a:lnTo>
                  <a:pt x="299" y="557"/>
                </a:lnTo>
                <a:lnTo>
                  <a:pt x="287" y="563"/>
                </a:lnTo>
                <a:lnTo>
                  <a:pt x="269" y="573"/>
                </a:lnTo>
                <a:lnTo>
                  <a:pt x="247" y="586"/>
                </a:lnTo>
                <a:lnTo>
                  <a:pt x="222" y="601"/>
                </a:lnTo>
                <a:lnTo>
                  <a:pt x="198" y="614"/>
                </a:lnTo>
                <a:lnTo>
                  <a:pt x="176" y="626"/>
                </a:lnTo>
                <a:lnTo>
                  <a:pt x="157" y="637"/>
                </a:lnTo>
                <a:lnTo>
                  <a:pt x="146" y="643"/>
                </a:lnTo>
                <a:lnTo>
                  <a:pt x="139" y="643"/>
                </a:lnTo>
                <a:lnTo>
                  <a:pt x="133" y="644"/>
                </a:lnTo>
                <a:lnTo>
                  <a:pt x="124" y="644"/>
                </a:lnTo>
                <a:lnTo>
                  <a:pt x="117" y="643"/>
                </a:lnTo>
                <a:lnTo>
                  <a:pt x="108" y="641"/>
                </a:lnTo>
                <a:lnTo>
                  <a:pt x="102" y="638"/>
                </a:lnTo>
                <a:lnTo>
                  <a:pt x="96" y="632"/>
                </a:lnTo>
                <a:lnTo>
                  <a:pt x="92" y="62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55" name="Freeform 6"/>
          <p:cNvSpPr>
            <a:spLocks/>
          </p:cNvSpPr>
          <p:nvPr/>
        </p:nvSpPr>
        <p:spPr bwMode="auto">
          <a:xfrm>
            <a:off x="6140451" y="4008439"/>
            <a:ext cx="825500" cy="1022351"/>
          </a:xfrm>
          <a:custGeom>
            <a:avLst/>
            <a:gdLst>
              <a:gd name="T0" fmla="*/ 2147483647 w 584"/>
              <a:gd name="T1" fmla="*/ 2147483647 h 644"/>
              <a:gd name="T2" fmla="*/ 2147483647 w 584"/>
              <a:gd name="T3" fmla="*/ 2147483647 h 644"/>
              <a:gd name="T4" fmla="*/ 2147483647 w 584"/>
              <a:gd name="T5" fmla="*/ 2147483647 h 644"/>
              <a:gd name="T6" fmla="*/ 2147483647 w 584"/>
              <a:gd name="T7" fmla="*/ 2147483647 h 644"/>
              <a:gd name="T8" fmla="*/ 2147483647 w 584"/>
              <a:gd name="T9" fmla="*/ 2147483647 h 644"/>
              <a:gd name="T10" fmla="*/ 2147483647 w 584"/>
              <a:gd name="T11" fmla="*/ 2147483647 h 644"/>
              <a:gd name="T12" fmla="*/ 2147483647 w 584"/>
              <a:gd name="T13" fmla="*/ 2147483647 h 644"/>
              <a:gd name="T14" fmla="*/ 2147483647 w 584"/>
              <a:gd name="T15" fmla="*/ 2147483647 h 644"/>
              <a:gd name="T16" fmla="*/ 2147483647 w 584"/>
              <a:gd name="T17" fmla="*/ 2147483647 h 644"/>
              <a:gd name="T18" fmla="*/ 2147483647 w 584"/>
              <a:gd name="T19" fmla="*/ 2147483647 h 644"/>
              <a:gd name="T20" fmla="*/ 2147483647 w 584"/>
              <a:gd name="T21" fmla="*/ 2147483647 h 644"/>
              <a:gd name="T22" fmla="*/ 2147483647 w 584"/>
              <a:gd name="T23" fmla="*/ 2147483647 h 644"/>
              <a:gd name="T24" fmla="*/ 2147483647 w 584"/>
              <a:gd name="T25" fmla="*/ 2147483647 h 644"/>
              <a:gd name="T26" fmla="*/ 2147483647 w 584"/>
              <a:gd name="T27" fmla="*/ 2147483647 h 644"/>
              <a:gd name="T28" fmla="*/ 2147483647 w 584"/>
              <a:gd name="T29" fmla="*/ 2147483647 h 644"/>
              <a:gd name="T30" fmla="*/ 2147483647 w 584"/>
              <a:gd name="T31" fmla="*/ 2147483647 h 644"/>
              <a:gd name="T32" fmla="*/ 2147483647 w 584"/>
              <a:gd name="T33" fmla="*/ 2147483647 h 644"/>
              <a:gd name="T34" fmla="*/ 2147483647 w 584"/>
              <a:gd name="T35" fmla="*/ 2147483647 h 644"/>
              <a:gd name="T36" fmla="*/ 2147483647 w 584"/>
              <a:gd name="T37" fmla="*/ 2147483647 h 644"/>
              <a:gd name="T38" fmla="*/ 2147483647 w 584"/>
              <a:gd name="T39" fmla="*/ 2147483647 h 644"/>
              <a:gd name="T40" fmla="*/ 2147483647 w 584"/>
              <a:gd name="T41" fmla="*/ 2147483647 h 644"/>
              <a:gd name="T42" fmla="*/ 2147483647 w 584"/>
              <a:gd name="T43" fmla="*/ 2147483647 h 644"/>
              <a:gd name="T44" fmla="*/ 2147483647 w 584"/>
              <a:gd name="T45" fmla="*/ 2147483647 h 644"/>
              <a:gd name="T46" fmla="*/ 2147483647 w 584"/>
              <a:gd name="T47" fmla="*/ 2147483647 h 644"/>
              <a:gd name="T48" fmla="*/ 2147483647 w 584"/>
              <a:gd name="T49" fmla="*/ 2147483647 h 644"/>
              <a:gd name="T50" fmla="*/ 2147483647 w 584"/>
              <a:gd name="T51" fmla="*/ 2147483647 h 644"/>
              <a:gd name="T52" fmla="*/ 2147483647 w 584"/>
              <a:gd name="T53" fmla="*/ 2147483647 h 644"/>
              <a:gd name="T54" fmla="*/ 2147483647 w 584"/>
              <a:gd name="T55" fmla="*/ 2147483647 h 644"/>
              <a:gd name="T56" fmla="*/ 2147483647 w 584"/>
              <a:gd name="T57" fmla="*/ 2147483647 h 644"/>
              <a:gd name="T58" fmla="*/ 2147483647 w 584"/>
              <a:gd name="T59" fmla="*/ 2147483647 h 644"/>
              <a:gd name="T60" fmla="*/ 2147483647 w 584"/>
              <a:gd name="T61" fmla="*/ 2147483647 h 644"/>
              <a:gd name="T62" fmla="*/ 2147483647 w 584"/>
              <a:gd name="T63" fmla="*/ 2147483647 h 644"/>
              <a:gd name="T64" fmla="*/ 2147483647 w 584"/>
              <a:gd name="T65" fmla="*/ 2147483647 h 644"/>
              <a:gd name="T66" fmla="*/ 2147483647 w 584"/>
              <a:gd name="T67" fmla="*/ 2147483647 h 644"/>
              <a:gd name="T68" fmla="*/ 2147483647 w 584"/>
              <a:gd name="T69" fmla="*/ 2147483647 h 644"/>
              <a:gd name="T70" fmla="*/ 2147483647 w 584"/>
              <a:gd name="T71" fmla="*/ 0 h 644"/>
              <a:gd name="T72" fmla="*/ 2147483647 w 584"/>
              <a:gd name="T73" fmla="*/ 2147483647 h 644"/>
              <a:gd name="T74" fmla="*/ 2147483647 w 584"/>
              <a:gd name="T75" fmla="*/ 2147483647 h 644"/>
              <a:gd name="T76" fmla="*/ 2147483647 w 584"/>
              <a:gd name="T77" fmla="*/ 2147483647 h 644"/>
              <a:gd name="T78" fmla="*/ 2147483647 w 584"/>
              <a:gd name="T79" fmla="*/ 2147483647 h 644"/>
              <a:gd name="T80" fmla="*/ 2147483647 w 584"/>
              <a:gd name="T81" fmla="*/ 2147483647 h 644"/>
              <a:gd name="T82" fmla="*/ 2147483647 w 584"/>
              <a:gd name="T83" fmla="*/ 2147483647 h 644"/>
              <a:gd name="T84" fmla="*/ 2147483647 w 584"/>
              <a:gd name="T85" fmla="*/ 2147483647 h 644"/>
              <a:gd name="T86" fmla="*/ 2147483647 w 584"/>
              <a:gd name="T87" fmla="*/ 2147483647 h 644"/>
              <a:gd name="T88" fmla="*/ 2147483647 w 584"/>
              <a:gd name="T89" fmla="*/ 2147483647 h 644"/>
              <a:gd name="T90" fmla="*/ 2147483647 w 584"/>
              <a:gd name="T91" fmla="*/ 2147483647 h 644"/>
              <a:gd name="T92" fmla="*/ 2147483647 w 584"/>
              <a:gd name="T93" fmla="*/ 2147483647 h 644"/>
              <a:gd name="T94" fmla="*/ 2147483647 w 584"/>
              <a:gd name="T95" fmla="*/ 2147483647 h 644"/>
              <a:gd name="T96" fmla="*/ 2147483647 w 584"/>
              <a:gd name="T97" fmla="*/ 2147483647 h 644"/>
              <a:gd name="T98" fmla="*/ 2147483647 w 584"/>
              <a:gd name="T99" fmla="*/ 2147483647 h 644"/>
              <a:gd name="T100" fmla="*/ 2147483647 w 584"/>
              <a:gd name="T101" fmla="*/ 2147483647 h 644"/>
              <a:gd name="T102" fmla="*/ 2147483647 w 584"/>
              <a:gd name="T103" fmla="*/ 2147483647 h 644"/>
              <a:gd name="T104" fmla="*/ 2147483647 w 584"/>
              <a:gd name="T105" fmla="*/ 2147483647 h 644"/>
              <a:gd name="T106" fmla="*/ 2147483647 w 584"/>
              <a:gd name="T107" fmla="*/ 2147483647 h 644"/>
              <a:gd name="T108" fmla="*/ 2147483647 w 584"/>
              <a:gd name="T109" fmla="*/ 2147483647 h 644"/>
              <a:gd name="T110" fmla="*/ 2147483647 w 584"/>
              <a:gd name="T111" fmla="*/ 2147483647 h 644"/>
              <a:gd name="T112" fmla="*/ 2147483647 w 584"/>
              <a:gd name="T113" fmla="*/ 2147483647 h 644"/>
              <a:gd name="T114" fmla="*/ 2147483647 w 584"/>
              <a:gd name="T115" fmla="*/ 2147483647 h 644"/>
              <a:gd name="T116" fmla="*/ 2147483647 w 584"/>
              <a:gd name="T117" fmla="*/ 2147483647 h 644"/>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584"/>
              <a:gd name="T178" fmla="*/ 0 h 644"/>
              <a:gd name="T179" fmla="*/ 584 w 584"/>
              <a:gd name="T180" fmla="*/ 644 h 644"/>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584" h="644">
                <a:moveTo>
                  <a:pt x="92" y="625"/>
                </a:moveTo>
                <a:lnTo>
                  <a:pt x="89" y="617"/>
                </a:lnTo>
                <a:lnTo>
                  <a:pt x="87" y="610"/>
                </a:lnTo>
                <a:lnTo>
                  <a:pt x="87" y="601"/>
                </a:lnTo>
                <a:lnTo>
                  <a:pt x="89" y="592"/>
                </a:lnTo>
                <a:lnTo>
                  <a:pt x="90" y="576"/>
                </a:lnTo>
                <a:lnTo>
                  <a:pt x="93" y="561"/>
                </a:lnTo>
                <a:lnTo>
                  <a:pt x="95" y="548"/>
                </a:lnTo>
                <a:lnTo>
                  <a:pt x="93" y="540"/>
                </a:lnTo>
                <a:lnTo>
                  <a:pt x="90" y="537"/>
                </a:lnTo>
                <a:lnTo>
                  <a:pt x="87" y="537"/>
                </a:lnTo>
                <a:lnTo>
                  <a:pt x="81" y="539"/>
                </a:lnTo>
                <a:lnTo>
                  <a:pt x="75" y="543"/>
                </a:lnTo>
                <a:lnTo>
                  <a:pt x="66" y="548"/>
                </a:lnTo>
                <a:lnTo>
                  <a:pt x="59" y="551"/>
                </a:lnTo>
                <a:lnTo>
                  <a:pt x="53" y="552"/>
                </a:lnTo>
                <a:lnTo>
                  <a:pt x="46" y="552"/>
                </a:lnTo>
                <a:lnTo>
                  <a:pt x="40" y="552"/>
                </a:lnTo>
                <a:lnTo>
                  <a:pt x="35" y="551"/>
                </a:lnTo>
                <a:lnTo>
                  <a:pt x="29" y="549"/>
                </a:lnTo>
                <a:lnTo>
                  <a:pt x="25" y="546"/>
                </a:lnTo>
                <a:lnTo>
                  <a:pt x="21" y="543"/>
                </a:lnTo>
                <a:lnTo>
                  <a:pt x="18" y="539"/>
                </a:lnTo>
                <a:lnTo>
                  <a:pt x="15" y="535"/>
                </a:lnTo>
                <a:lnTo>
                  <a:pt x="13" y="530"/>
                </a:lnTo>
                <a:lnTo>
                  <a:pt x="12" y="524"/>
                </a:lnTo>
                <a:lnTo>
                  <a:pt x="12" y="518"/>
                </a:lnTo>
                <a:lnTo>
                  <a:pt x="12" y="512"/>
                </a:lnTo>
                <a:lnTo>
                  <a:pt x="13" y="506"/>
                </a:lnTo>
                <a:lnTo>
                  <a:pt x="16" y="493"/>
                </a:lnTo>
                <a:lnTo>
                  <a:pt x="21" y="478"/>
                </a:lnTo>
                <a:lnTo>
                  <a:pt x="24" y="462"/>
                </a:lnTo>
                <a:lnTo>
                  <a:pt x="26" y="446"/>
                </a:lnTo>
                <a:lnTo>
                  <a:pt x="26" y="428"/>
                </a:lnTo>
                <a:lnTo>
                  <a:pt x="25" y="410"/>
                </a:lnTo>
                <a:lnTo>
                  <a:pt x="22" y="401"/>
                </a:lnTo>
                <a:lnTo>
                  <a:pt x="21" y="392"/>
                </a:lnTo>
                <a:lnTo>
                  <a:pt x="16" y="383"/>
                </a:lnTo>
                <a:lnTo>
                  <a:pt x="12" y="375"/>
                </a:lnTo>
                <a:lnTo>
                  <a:pt x="7" y="366"/>
                </a:lnTo>
                <a:lnTo>
                  <a:pt x="3" y="357"/>
                </a:lnTo>
                <a:lnTo>
                  <a:pt x="1" y="348"/>
                </a:lnTo>
                <a:lnTo>
                  <a:pt x="0" y="341"/>
                </a:lnTo>
                <a:lnTo>
                  <a:pt x="0" y="327"/>
                </a:lnTo>
                <a:lnTo>
                  <a:pt x="3" y="314"/>
                </a:lnTo>
                <a:lnTo>
                  <a:pt x="7" y="301"/>
                </a:lnTo>
                <a:lnTo>
                  <a:pt x="10" y="289"/>
                </a:lnTo>
                <a:lnTo>
                  <a:pt x="15" y="278"/>
                </a:lnTo>
                <a:lnTo>
                  <a:pt x="15" y="266"/>
                </a:lnTo>
                <a:lnTo>
                  <a:pt x="15" y="252"/>
                </a:lnTo>
                <a:lnTo>
                  <a:pt x="13" y="234"/>
                </a:lnTo>
                <a:lnTo>
                  <a:pt x="12" y="215"/>
                </a:lnTo>
                <a:lnTo>
                  <a:pt x="10" y="194"/>
                </a:lnTo>
                <a:lnTo>
                  <a:pt x="10" y="175"/>
                </a:lnTo>
                <a:lnTo>
                  <a:pt x="13" y="158"/>
                </a:lnTo>
                <a:lnTo>
                  <a:pt x="15" y="152"/>
                </a:lnTo>
                <a:lnTo>
                  <a:pt x="18" y="147"/>
                </a:lnTo>
                <a:lnTo>
                  <a:pt x="22" y="142"/>
                </a:lnTo>
                <a:lnTo>
                  <a:pt x="26" y="141"/>
                </a:lnTo>
                <a:lnTo>
                  <a:pt x="38" y="136"/>
                </a:lnTo>
                <a:lnTo>
                  <a:pt x="49" y="133"/>
                </a:lnTo>
                <a:lnTo>
                  <a:pt x="61" y="129"/>
                </a:lnTo>
                <a:lnTo>
                  <a:pt x="69" y="124"/>
                </a:lnTo>
                <a:lnTo>
                  <a:pt x="78" y="120"/>
                </a:lnTo>
                <a:lnTo>
                  <a:pt x="84" y="115"/>
                </a:lnTo>
                <a:lnTo>
                  <a:pt x="87" y="112"/>
                </a:lnTo>
                <a:lnTo>
                  <a:pt x="89" y="109"/>
                </a:lnTo>
                <a:lnTo>
                  <a:pt x="89" y="107"/>
                </a:lnTo>
                <a:lnTo>
                  <a:pt x="89" y="104"/>
                </a:lnTo>
                <a:lnTo>
                  <a:pt x="87" y="98"/>
                </a:lnTo>
                <a:lnTo>
                  <a:pt x="84" y="89"/>
                </a:lnTo>
                <a:lnTo>
                  <a:pt x="80" y="80"/>
                </a:lnTo>
                <a:lnTo>
                  <a:pt x="77" y="69"/>
                </a:lnTo>
                <a:lnTo>
                  <a:pt x="74" y="59"/>
                </a:lnTo>
                <a:lnTo>
                  <a:pt x="74" y="49"/>
                </a:lnTo>
                <a:lnTo>
                  <a:pt x="75" y="44"/>
                </a:lnTo>
                <a:lnTo>
                  <a:pt x="77" y="40"/>
                </a:lnTo>
                <a:lnTo>
                  <a:pt x="80" y="35"/>
                </a:lnTo>
                <a:lnTo>
                  <a:pt x="84" y="31"/>
                </a:lnTo>
                <a:lnTo>
                  <a:pt x="89" y="27"/>
                </a:lnTo>
                <a:lnTo>
                  <a:pt x="95" y="24"/>
                </a:lnTo>
                <a:lnTo>
                  <a:pt x="100" y="21"/>
                </a:lnTo>
                <a:lnTo>
                  <a:pt x="108" y="19"/>
                </a:lnTo>
                <a:lnTo>
                  <a:pt x="123" y="15"/>
                </a:lnTo>
                <a:lnTo>
                  <a:pt x="139" y="13"/>
                </a:lnTo>
                <a:lnTo>
                  <a:pt x="157" y="13"/>
                </a:lnTo>
                <a:lnTo>
                  <a:pt x="171" y="13"/>
                </a:lnTo>
                <a:lnTo>
                  <a:pt x="186" y="15"/>
                </a:lnTo>
                <a:lnTo>
                  <a:pt x="198" y="18"/>
                </a:lnTo>
                <a:lnTo>
                  <a:pt x="210" y="21"/>
                </a:lnTo>
                <a:lnTo>
                  <a:pt x="225" y="22"/>
                </a:lnTo>
                <a:lnTo>
                  <a:pt x="241" y="24"/>
                </a:lnTo>
                <a:lnTo>
                  <a:pt x="259" y="24"/>
                </a:lnTo>
                <a:lnTo>
                  <a:pt x="276" y="24"/>
                </a:lnTo>
                <a:lnTo>
                  <a:pt x="291" y="21"/>
                </a:lnTo>
                <a:lnTo>
                  <a:pt x="305" y="18"/>
                </a:lnTo>
                <a:lnTo>
                  <a:pt x="315" y="13"/>
                </a:lnTo>
                <a:lnTo>
                  <a:pt x="324" y="7"/>
                </a:lnTo>
                <a:lnTo>
                  <a:pt x="334" y="6"/>
                </a:lnTo>
                <a:lnTo>
                  <a:pt x="345" y="3"/>
                </a:lnTo>
                <a:lnTo>
                  <a:pt x="356" y="3"/>
                </a:lnTo>
                <a:lnTo>
                  <a:pt x="367" y="3"/>
                </a:lnTo>
                <a:lnTo>
                  <a:pt x="379" y="3"/>
                </a:lnTo>
                <a:lnTo>
                  <a:pt x="389" y="3"/>
                </a:lnTo>
                <a:lnTo>
                  <a:pt x="398" y="3"/>
                </a:lnTo>
                <a:lnTo>
                  <a:pt x="411" y="1"/>
                </a:lnTo>
                <a:lnTo>
                  <a:pt x="432" y="0"/>
                </a:lnTo>
                <a:lnTo>
                  <a:pt x="460" y="0"/>
                </a:lnTo>
                <a:lnTo>
                  <a:pt x="489" y="1"/>
                </a:lnTo>
                <a:lnTo>
                  <a:pt x="506" y="3"/>
                </a:lnTo>
                <a:lnTo>
                  <a:pt x="521" y="4"/>
                </a:lnTo>
                <a:lnTo>
                  <a:pt x="534" y="7"/>
                </a:lnTo>
                <a:lnTo>
                  <a:pt x="547" y="10"/>
                </a:lnTo>
                <a:lnTo>
                  <a:pt x="558" y="15"/>
                </a:lnTo>
                <a:lnTo>
                  <a:pt x="566" y="19"/>
                </a:lnTo>
                <a:lnTo>
                  <a:pt x="574" y="25"/>
                </a:lnTo>
                <a:lnTo>
                  <a:pt x="578" y="32"/>
                </a:lnTo>
                <a:lnTo>
                  <a:pt x="583" y="46"/>
                </a:lnTo>
                <a:lnTo>
                  <a:pt x="584" y="56"/>
                </a:lnTo>
                <a:lnTo>
                  <a:pt x="583" y="64"/>
                </a:lnTo>
                <a:lnTo>
                  <a:pt x="581" y="69"/>
                </a:lnTo>
                <a:lnTo>
                  <a:pt x="578" y="75"/>
                </a:lnTo>
                <a:lnTo>
                  <a:pt x="575" y="80"/>
                </a:lnTo>
                <a:lnTo>
                  <a:pt x="572" y="87"/>
                </a:lnTo>
                <a:lnTo>
                  <a:pt x="572" y="95"/>
                </a:lnTo>
                <a:lnTo>
                  <a:pt x="572" y="101"/>
                </a:lnTo>
                <a:lnTo>
                  <a:pt x="571" y="105"/>
                </a:lnTo>
                <a:lnTo>
                  <a:pt x="568" y="111"/>
                </a:lnTo>
                <a:lnTo>
                  <a:pt x="565" y="117"/>
                </a:lnTo>
                <a:lnTo>
                  <a:pt x="556" y="130"/>
                </a:lnTo>
                <a:lnTo>
                  <a:pt x="546" y="142"/>
                </a:lnTo>
                <a:lnTo>
                  <a:pt x="535" y="155"/>
                </a:lnTo>
                <a:lnTo>
                  <a:pt x="525" y="169"/>
                </a:lnTo>
                <a:lnTo>
                  <a:pt x="518" y="181"/>
                </a:lnTo>
                <a:lnTo>
                  <a:pt x="515" y="191"/>
                </a:lnTo>
                <a:lnTo>
                  <a:pt x="513" y="204"/>
                </a:lnTo>
                <a:lnTo>
                  <a:pt x="510" y="222"/>
                </a:lnTo>
                <a:lnTo>
                  <a:pt x="509" y="244"/>
                </a:lnTo>
                <a:lnTo>
                  <a:pt x="506" y="269"/>
                </a:lnTo>
                <a:lnTo>
                  <a:pt x="503" y="293"/>
                </a:lnTo>
                <a:lnTo>
                  <a:pt x="500" y="315"/>
                </a:lnTo>
                <a:lnTo>
                  <a:pt x="497" y="335"/>
                </a:lnTo>
                <a:lnTo>
                  <a:pt x="494" y="349"/>
                </a:lnTo>
                <a:lnTo>
                  <a:pt x="488" y="366"/>
                </a:lnTo>
                <a:lnTo>
                  <a:pt x="476" y="391"/>
                </a:lnTo>
                <a:lnTo>
                  <a:pt x="461" y="420"/>
                </a:lnTo>
                <a:lnTo>
                  <a:pt x="442" y="452"/>
                </a:lnTo>
                <a:lnTo>
                  <a:pt x="424" y="481"/>
                </a:lnTo>
                <a:lnTo>
                  <a:pt x="405" y="508"/>
                </a:lnTo>
                <a:lnTo>
                  <a:pt x="398" y="520"/>
                </a:lnTo>
                <a:lnTo>
                  <a:pt x="389" y="529"/>
                </a:lnTo>
                <a:lnTo>
                  <a:pt x="383" y="535"/>
                </a:lnTo>
                <a:lnTo>
                  <a:pt x="377" y="537"/>
                </a:lnTo>
                <a:lnTo>
                  <a:pt x="367" y="540"/>
                </a:lnTo>
                <a:lnTo>
                  <a:pt x="355" y="543"/>
                </a:lnTo>
                <a:lnTo>
                  <a:pt x="345" y="545"/>
                </a:lnTo>
                <a:lnTo>
                  <a:pt x="334" y="546"/>
                </a:lnTo>
                <a:lnTo>
                  <a:pt x="325" y="548"/>
                </a:lnTo>
                <a:lnTo>
                  <a:pt x="315" y="549"/>
                </a:lnTo>
                <a:lnTo>
                  <a:pt x="306" y="552"/>
                </a:lnTo>
                <a:lnTo>
                  <a:pt x="299" y="557"/>
                </a:lnTo>
                <a:lnTo>
                  <a:pt x="287" y="563"/>
                </a:lnTo>
                <a:lnTo>
                  <a:pt x="269" y="573"/>
                </a:lnTo>
                <a:lnTo>
                  <a:pt x="247" y="586"/>
                </a:lnTo>
                <a:lnTo>
                  <a:pt x="222" y="601"/>
                </a:lnTo>
                <a:lnTo>
                  <a:pt x="198" y="614"/>
                </a:lnTo>
                <a:lnTo>
                  <a:pt x="176" y="626"/>
                </a:lnTo>
                <a:lnTo>
                  <a:pt x="157" y="637"/>
                </a:lnTo>
                <a:lnTo>
                  <a:pt x="146" y="643"/>
                </a:lnTo>
                <a:lnTo>
                  <a:pt x="139" y="643"/>
                </a:lnTo>
                <a:lnTo>
                  <a:pt x="133" y="644"/>
                </a:lnTo>
                <a:lnTo>
                  <a:pt x="124" y="644"/>
                </a:lnTo>
                <a:lnTo>
                  <a:pt x="117" y="643"/>
                </a:lnTo>
                <a:lnTo>
                  <a:pt x="108" y="641"/>
                </a:lnTo>
                <a:lnTo>
                  <a:pt x="102" y="638"/>
                </a:lnTo>
                <a:lnTo>
                  <a:pt x="96" y="632"/>
                </a:lnTo>
                <a:lnTo>
                  <a:pt x="92" y="625"/>
                </a:lnTo>
              </a:path>
            </a:pathLst>
          </a:custGeom>
          <a:solidFill>
            <a:schemeClr val="hlink"/>
          </a:solidFill>
          <a:ln w="6350">
            <a:solidFill>
              <a:srgbClr val="FF6666"/>
            </a:solidFill>
            <a:round/>
            <a:headEnd/>
            <a:tailEnd/>
          </a:ln>
        </p:spPr>
        <p:txBody>
          <a:bodyPr/>
          <a:lstStyle/>
          <a:p>
            <a:endParaRPr lang="en-US"/>
          </a:p>
        </p:txBody>
      </p:sp>
      <p:sp>
        <p:nvSpPr>
          <p:cNvPr id="53256" name="Freeform 7"/>
          <p:cNvSpPr>
            <a:spLocks/>
          </p:cNvSpPr>
          <p:nvPr/>
        </p:nvSpPr>
        <p:spPr bwMode="auto">
          <a:xfrm>
            <a:off x="6286501" y="4741865"/>
            <a:ext cx="280988" cy="263525"/>
          </a:xfrm>
          <a:custGeom>
            <a:avLst/>
            <a:gdLst>
              <a:gd name="T0" fmla="*/ 2147483647 w 199"/>
              <a:gd name="T1" fmla="*/ 2147483647 h 166"/>
              <a:gd name="T2" fmla="*/ 2147483647 w 199"/>
              <a:gd name="T3" fmla="*/ 2147483647 h 166"/>
              <a:gd name="T4" fmla="*/ 2147483647 w 199"/>
              <a:gd name="T5" fmla="*/ 2147483647 h 166"/>
              <a:gd name="T6" fmla="*/ 2147483647 w 199"/>
              <a:gd name="T7" fmla="*/ 2147483647 h 166"/>
              <a:gd name="T8" fmla="*/ 2147483647 w 199"/>
              <a:gd name="T9" fmla="*/ 2147483647 h 166"/>
              <a:gd name="T10" fmla="*/ 2147483647 w 199"/>
              <a:gd name="T11" fmla="*/ 2147483647 h 166"/>
              <a:gd name="T12" fmla="*/ 2147483647 w 199"/>
              <a:gd name="T13" fmla="*/ 2147483647 h 166"/>
              <a:gd name="T14" fmla="*/ 2147483647 w 199"/>
              <a:gd name="T15" fmla="*/ 2147483647 h 166"/>
              <a:gd name="T16" fmla="*/ 2147483647 w 199"/>
              <a:gd name="T17" fmla="*/ 2147483647 h 166"/>
              <a:gd name="T18" fmla="*/ 2147483647 w 199"/>
              <a:gd name="T19" fmla="*/ 2147483647 h 166"/>
              <a:gd name="T20" fmla="*/ 2147483647 w 199"/>
              <a:gd name="T21" fmla="*/ 2147483647 h 166"/>
              <a:gd name="T22" fmla="*/ 2147483647 w 199"/>
              <a:gd name="T23" fmla="*/ 2147483647 h 166"/>
              <a:gd name="T24" fmla="*/ 2147483647 w 199"/>
              <a:gd name="T25" fmla="*/ 2147483647 h 166"/>
              <a:gd name="T26" fmla="*/ 2147483647 w 199"/>
              <a:gd name="T27" fmla="*/ 2147483647 h 166"/>
              <a:gd name="T28" fmla="*/ 2147483647 w 199"/>
              <a:gd name="T29" fmla="*/ 2147483647 h 166"/>
              <a:gd name="T30" fmla="*/ 2147483647 w 199"/>
              <a:gd name="T31" fmla="*/ 2147483647 h 166"/>
              <a:gd name="T32" fmla="*/ 2147483647 w 199"/>
              <a:gd name="T33" fmla="*/ 2147483647 h 166"/>
              <a:gd name="T34" fmla="*/ 2147483647 w 199"/>
              <a:gd name="T35" fmla="*/ 2147483647 h 166"/>
              <a:gd name="T36" fmla="*/ 2147483647 w 199"/>
              <a:gd name="T37" fmla="*/ 2147483647 h 166"/>
              <a:gd name="T38" fmla="*/ 2147483647 w 199"/>
              <a:gd name="T39" fmla="*/ 2147483647 h 166"/>
              <a:gd name="T40" fmla="*/ 2147483647 w 199"/>
              <a:gd name="T41" fmla="*/ 2147483647 h 166"/>
              <a:gd name="T42" fmla="*/ 2147483647 w 199"/>
              <a:gd name="T43" fmla="*/ 2147483647 h 166"/>
              <a:gd name="T44" fmla="*/ 2147483647 w 199"/>
              <a:gd name="T45" fmla="*/ 2147483647 h 166"/>
              <a:gd name="T46" fmla="*/ 2147483647 w 199"/>
              <a:gd name="T47" fmla="*/ 2147483647 h 166"/>
              <a:gd name="T48" fmla="*/ 2147483647 w 199"/>
              <a:gd name="T49" fmla="*/ 2147483647 h 166"/>
              <a:gd name="T50" fmla="*/ 2147483647 w 199"/>
              <a:gd name="T51" fmla="*/ 2147483647 h 166"/>
              <a:gd name="T52" fmla="*/ 2147483647 w 199"/>
              <a:gd name="T53" fmla="*/ 2147483647 h 166"/>
              <a:gd name="T54" fmla="*/ 2147483647 w 199"/>
              <a:gd name="T55" fmla="*/ 2147483647 h 166"/>
              <a:gd name="T56" fmla="*/ 2147483647 w 199"/>
              <a:gd name="T57" fmla="*/ 2147483647 h 166"/>
              <a:gd name="T58" fmla="*/ 2147483647 w 199"/>
              <a:gd name="T59" fmla="*/ 2147483647 h 166"/>
              <a:gd name="T60" fmla="*/ 2147483647 w 199"/>
              <a:gd name="T61" fmla="*/ 2147483647 h 166"/>
              <a:gd name="T62" fmla="*/ 2147483647 w 199"/>
              <a:gd name="T63" fmla="*/ 2147483647 h 166"/>
              <a:gd name="T64" fmla="*/ 2147483647 w 199"/>
              <a:gd name="T65" fmla="*/ 2147483647 h 166"/>
              <a:gd name="T66" fmla="*/ 2147483647 w 199"/>
              <a:gd name="T67" fmla="*/ 2147483647 h 166"/>
              <a:gd name="T68" fmla="*/ 2147483647 w 199"/>
              <a:gd name="T69" fmla="*/ 2147483647 h 166"/>
              <a:gd name="T70" fmla="*/ 2147483647 w 199"/>
              <a:gd name="T71" fmla="*/ 2147483647 h 166"/>
              <a:gd name="T72" fmla="*/ 2147483647 w 199"/>
              <a:gd name="T73" fmla="*/ 0 h 166"/>
              <a:gd name="T74" fmla="*/ 2147483647 w 199"/>
              <a:gd name="T75" fmla="*/ 2147483647 h 166"/>
              <a:gd name="T76" fmla="*/ 2147483647 w 199"/>
              <a:gd name="T77" fmla="*/ 2147483647 h 166"/>
              <a:gd name="T78" fmla="*/ 2147483647 w 199"/>
              <a:gd name="T79" fmla="*/ 2147483647 h 166"/>
              <a:gd name="T80" fmla="*/ 2147483647 w 199"/>
              <a:gd name="T81" fmla="*/ 2147483647 h 166"/>
              <a:gd name="T82" fmla="*/ 2147483647 w 199"/>
              <a:gd name="T83" fmla="*/ 2147483647 h 166"/>
              <a:gd name="T84" fmla="*/ 2147483647 w 199"/>
              <a:gd name="T85" fmla="*/ 2147483647 h 166"/>
              <a:gd name="T86" fmla="*/ 2147483647 w 199"/>
              <a:gd name="T87" fmla="*/ 2147483647 h 166"/>
              <a:gd name="T88" fmla="*/ 2147483647 w 199"/>
              <a:gd name="T89" fmla="*/ 2147483647 h 16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99"/>
              <a:gd name="T136" fmla="*/ 0 h 166"/>
              <a:gd name="T137" fmla="*/ 199 w 199"/>
              <a:gd name="T138" fmla="*/ 166 h 16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99" h="166">
                <a:moveTo>
                  <a:pt x="30" y="70"/>
                </a:moveTo>
                <a:lnTo>
                  <a:pt x="27" y="83"/>
                </a:lnTo>
                <a:lnTo>
                  <a:pt x="24" y="93"/>
                </a:lnTo>
                <a:lnTo>
                  <a:pt x="20" y="104"/>
                </a:lnTo>
                <a:lnTo>
                  <a:pt x="14" y="113"/>
                </a:lnTo>
                <a:lnTo>
                  <a:pt x="9" y="121"/>
                </a:lnTo>
                <a:lnTo>
                  <a:pt x="5" y="130"/>
                </a:lnTo>
                <a:lnTo>
                  <a:pt x="2" y="142"/>
                </a:lnTo>
                <a:lnTo>
                  <a:pt x="0" y="155"/>
                </a:lnTo>
                <a:lnTo>
                  <a:pt x="3" y="160"/>
                </a:lnTo>
                <a:lnTo>
                  <a:pt x="8" y="163"/>
                </a:lnTo>
                <a:lnTo>
                  <a:pt x="12" y="164"/>
                </a:lnTo>
                <a:lnTo>
                  <a:pt x="17" y="166"/>
                </a:lnTo>
                <a:lnTo>
                  <a:pt x="27" y="166"/>
                </a:lnTo>
                <a:lnTo>
                  <a:pt x="37" y="164"/>
                </a:lnTo>
                <a:lnTo>
                  <a:pt x="48" y="160"/>
                </a:lnTo>
                <a:lnTo>
                  <a:pt x="58" y="155"/>
                </a:lnTo>
                <a:lnTo>
                  <a:pt x="68" y="151"/>
                </a:lnTo>
                <a:lnTo>
                  <a:pt x="77" y="148"/>
                </a:lnTo>
                <a:lnTo>
                  <a:pt x="83" y="147"/>
                </a:lnTo>
                <a:lnTo>
                  <a:pt x="89" y="144"/>
                </a:lnTo>
                <a:lnTo>
                  <a:pt x="95" y="141"/>
                </a:lnTo>
                <a:lnTo>
                  <a:pt x="101" y="138"/>
                </a:lnTo>
                <a:lnTo>
                  <a:pt x="107" y="135"/>
                </a:lnTo>
                <a:lnTo>
                  <a:pt x="113" y="132"/>
                </a:lnTo>
                <a:lnTo>
                  <a:pt x="119" y="130"/>
                </a:lnTo>
                <a:lnTo>
                  <a:pt x="126" y="127"/>
                </a:lnTo>
                <a:lnTo>
                  <a:pt x="129" y="124"/>
                </a:lnTo>
                <a:lnTo>
                  <a:pt x="132" y="121"/>
                </a:lnTo>
                <a:lnTo>
                  <a:pt x="135" y="118"/>
                </a:lnTo>
                <a:lnTo>
                  <a:pt x="138" y="115"/>
                </a:lnTo>
                <a:lnTo>
                  <a:pt x="141" y="111"/>
                </a:lnTo>
                <a:lnTo>
                  <a:pt x="144" y="108"/>
                </a:lnTo>
                <a:lnTo>
                  <a:pt x="147" y="105"/>
                </a:lnTo>
                <a:lnTo>
                  <a:pt x="150" y="104"/>
                </a:lnTo>
                <a:lnTo>
                  <a:pt x="157" y="102"/>
                </a:lnTo>
                <a:lnTo>
                  <a:pt x="163" y="99"/>
                </a:lnTo>
                <a:lnTo>
                  <a:pt x="171" y="96"/>
                </a:lnTo>
                <a:lnTo>
                  <a:pt x="176" y="93"/>
                </a:lnTo>
                <a:lnTo>
                  <a:pt x="182" y="90"/>
                </a:lnTo>
                <a:lnTo>
                  <a:pt x="188" y="87"/>
                </a:lnTo>
                <a:lnTo>
                  <a:pt x="194" y="81"/>
                </a:lnTo>
                <a:lnTo>
                  <a:pt x="199" y="77"/>
                </a:lnTo>
                <a:lnTo>
                  <a:pt x="199" y="75"/>
                </a:lnTo>
                <a:lnTo>
                  <a:pt x="199" y="73"/>
                </a:lnTo>
                <a:lnTo>
                  <a:pt x="199" y="70"/>
                </a:lnTo>
                <a:lnTo>
                  <a:pt x="199" y="65"/>
                </a:lnTo>
                <a:lnTo>
                  <a:pt x="199" y="61"/>
                </a:lnTo>
                <a:lnTo>
                  <a:pt x="197" y="56"/>
                </a:lnTo>
                <a:lnTo>
                  <a:pt x="196" y="52"/>
                </a:lnTo>
                <a:lnTo>
                  <a:pt x="193" y="49"/>
                </a:lnTo>
                <a:lnTo>
                  <a:pt x="190" y="44"/>
                </a:lnTo>
                <a:lnTo>
                  <a:pt x="187" y="40"/>
                </a:lnTo>
                <a:lnTo>
                  <a:pt x="182" y="35"/>
                </a:lnTo>
                <a:lnTo>
                  <a:pt x="179" y="31"/>
                </a:lnTo>
                <a:lnTo>
                  <a:pt x="175" y="25"/>
                </a:lnTo>
                <a:lnTo>
                  <a:pt x="171" y="22"/>
                </a:lnTo>
                <a:lnTo>
                  <a:pt x="166" y="18"/>
                </a:lnTo>
                <a:lnTo>
                  <a:pt x="162" y="15"/>
                </a:lnTo>
                <a:lnTo>
                  <a:pt x="160" y="15"/>
                </a:lnTo>
                <a:lnTo>
                  <a:pt x="153" y="15"/>
                </a:lnTo>
                <a:lnTo>
                  <a:pt x="142" y="15"/>
                </a:lnTo>
                <a:lnTo>
                  <a:pt x="132" y="15"/>
                </a:lnTo>
                <a:lnTo>
                  <a:pt x="122" y="15"/>
                </a:lnTo>
                <a:lnTo>
                  <a:pt x="113" y="15"/>
                </a:lnTo>
                <a:lnTo>
                  <a:pt x="108" y="15"/>
                </a:lnTo>
                <a:lnTo>
                  <a:pt x="110" y="13"/>
                </a:lnTo>
                <a:lnTo>
                  <a:pt x="104" y="13"/>
                </a:lnTo>
                <a:lnTo>
                  <a:pt x="98" y="12"/>
                </a:lnTo>
                <a:lnTo>
                  <a:pt x="92" y="9"/>
                </a:lnTo>
                <a:lnTo>
                  <a:pt x="85" y="4"/>
                </a:lnTo>
                <a:lnTo>
                  <a:pt x="77" y="3"/>
                </a:lnTo>
                <a:lnTo>
                  <a:pt x="71" y="0"/>
                </a:lnTo>
                <a:lnTo>
                  <a:pt x="64" y="0"/>
                </a:lnTo>
                <a:lnTo>
                  <a:pt x="58" y="1"/>
                </a:lnTo>
                <a:lnTo>
                  <a:pt x="51" y="4"/>
                </a:lnTo>
                <a:lnTo>
                  <a:pt x="45" y="9"/>
                </a:lnTo>
                <a:lnTo>
                  <a:pt x="40" y="13"/>
                </a:lnTo>
                <a:lnTo>
                  <a:pt x="34" y="18"/>
                </a:lnTo>
                <a:lnTo>
                  <a:pt x="31" y="24"/>
                </a:lnTo>
                <a:lnTo>
                  <a:pt x="29" y="30"/>
                </a:lnTo>
                <a:lnTo>
                  <a:pt x="26" y="37"/>
                </a:lnTo>
                <a:lnTo>
                  <a:pt x="26" y="43"/>
                </a:lnTo>
                <a:lnTo>
                  <a:pt x="26" y="47"/>
                </a:lnTo>
                <a:lnTo>
                  <a:pt x="27" y="50"/>
                </a:lnTo>
                <a:lnTo>
                  <a:pt x="29" y="55"/>
                </a:lnTo>
                <a:lnTo>
                  <a:pt x="29" y="58"/>
                </a:lnTo>
                <a:lnTo>
                  <a:pt x="30" y="61"/>
                </a:lnTo>
                <a:lnTo>
                  <a:pt x="31" y="62"/>
                </a:lnTo>
                <a:lnTo>
                  <a:pt x="31" y="67"/>
                </a:lnTo>
                <a:lnTo>
                  <a:pt x="30" y="7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57" name="Freeform 8"/>
          <p:cNvSpPr>
            <a:spLocks/>
          </p:cNvSpPr>
          <p:nvPr/>
        </p:nvSpPr>
        <p:spPr bwMode="auto">
          <a:xfrm>
            <a:off x="6299203" y="4929190"/>
            <a:ext cx="47625" cy="66675"/>
          </a:xfrm>
          <a:custGeom>
            <a:avLst/>
            <a:gdLst>
              <a:gd name="T0" fmla="*/ 2147483647 w 34"/>
              <a:gd name="T1" fmla="*/ 2147483647 h 42"/>
              <a:gd name="T2" fmla="*/ 2147483647 w 34"/>
              <a:gd name="T3" fmla="*/ 2147483647 h 42"/>
              <a:gd name="T4" fmla="*/ 2147483647 w 34"/>
              <a:gd name="T5" fmla="*/ 2147483647 h 42"/>
              <a:gd name="T6" fmla="*/ 2147483647 w 34"/>
              <a:gd name="T7" fmla="*/ 2147483647 h 42"/>
              <a:gd name="T8" fmla="*/ 0 w 34"/>
              <a:gd name="T9" fmla="*/ 2147483647 h 42"/>
              <a:gd name="T10" fmla="*/ 0 w 34"/>
              <a:gd name="T11" fmla="*/ 2147483647 h 42"/>
              <a:gd name="T12" fmla="*/ 2147483647 w 34"/>
              <a:gd name="T13" fmla="*/ 2147483647 h 42"/>
              <a:gd name="T14" fmla="*/ 2147483647 w 34"/>
              <a:gd name="T15" fmla="*/ 2147483647 h 42"/>
              <a:gd name="T16" fmla="*/ 2147483647 w 34"/>
              <a:gd name="T17" fmla="*/ 2147483647 h 42"/>
              <a:gd name="T18" fmla="*/ 2147483647 w 34"/>
              <a:gd name="T19" fmla="*/ 2147483647 h 42"/>
              <a:gd name="T20" fmla="*/ 2147483647 w 34"/>
              <a:gd name="T21" fmla="*/ 2147483647 h 42"/>
              <a:gd name="T22" fmla="*/ 2147483647 w 34"/>
              <a:gd name="T23" fmla="*/ 2147483647 h 42"/>
              <a:gd name="T24" fmla="*/ 2147483647 w 34"/>
              <a:gd name="T25" fmla="*/ 2147483647 h 42"/>
              <a:gd name="T26" fmla="*/ 2147483647 w 34"/>
              <a:gd name="T27" fmla="*/ 2147483647 h 42"/>
              <a:gd name="T28" fmla="*/ 2147483647 w 34"/>
              <a:gd name="T29" fmla="*/ 2147483647 h 42"/>
              <a:gd name="T30" fmla="*/ 2147483647 w 34"/>
              <a:gd name="T31" fmla="*/ 2147483647 h 42"/>
              <a:gd name="T32" fmla="*/ 2147483647 w 34"/>
              <a:gd name="T33" fmla="*/ 2147483647 h 42"/>
              <a:gd name="T34" fmla="*/ 2147483647 w 34"/>
              <a:gd name="T35" fmla="*/ 2147483647 h 42"/>
              <a:gd name="T36" fmla="*/ 2147483647 w 34"/>
              <a:gd name="T37" fmla="*/ 2147483647 h 42"/>
              <a:gd name="T38" fmla="*/ 2147483647 w 34"/>
              <a:gd name="T39" fmla="*/ 2147483647 h 42"/>
              <a:gd name="T40" fmla="*/ 2147483647 w 34"/>
              <a:gd name="T41" fmla="*/ 2147483647 h 42"/>
              <a:gd name="T42" fmla="*/ 2147483647 w 34"/>
              <a:gd name="T43" fmla="*/ 2147483647 h 42"/>
              <a:gd name="T44" fmla="*/ 2147483647 w 34"/>
              <a:gd name="T45" fmla="*/ 2147483647 h 42"/>
              <a:gd name="T46" fmla="*/ 2147483647 w 34"/>
              <a:gd name="T47" fmla="*/ 2147483647 h 42"/>
              <a:gd name="T48" fmla="*/ 2147483647 w 34"/>
              <a:gd name="T49" fmla="*/ 2147483647 h 42"/>
              <a:gd name="T50" fmla="*/ 2147483647 w 34"/>
              <a:gd name="T51" fmla="*/ 2147483647 h 42"/>
              <a:gd name="T52" fmla="*/ 2147483647 w 34"/>
              <a:gd name="T53" fmla="*/ 2147483647 h 42"/>
              <a:gd name="T54" fmla="*/ 2147483647 w 34"/>
              <a:gd name="T55" fmla="*/ 2147483647 h 42"/>
              <a:gd name="T56" fmla="*/ 2147483647 w 34"/>
              <a:gd name="T57" fmla="*/ 2147483647 h 42"/>
              <a:gd name="T58" fmla="*/ 2147483647 w 34"/>
              <a:gd name="T59" fmla="*/ 2147483647 h 42"/>
              <a:gd name="T60" fmla="*/ 2147483647 w 34"/>
              <a:gd name="T61" fmla="*/ 2147483647 h 42"/>
              <a:gd name="T62" fmla="*/ 2147483647 w 34"/>
              <a:gd name="T63" fmla="*/ 0 h 42"/>
              <a:gd name="T64" fmla="*/ 2147483647 w 34"/>
              <a:gd name="T65" fmla="*/ 0 h 42"/>
              <a:gd name="T66" fmla="*/ 2147483647 w 34"/>
              <a:gd name="T67" fmla="*/ 2147483647 h 42"/>
              <a:gd name="T68" fmla="*/ 2147483647 w 34"/>
              <a:gd name="T69" fmla="*/ 2147483647 h 42"/>
              <a:gd name="T70" fmla="*/ 2147483647 w 34"/>
              <a:gd name="T71" fmla="*/ 2147483647 h 42"/>
              <a:gd name="T72" fmla="*/ 2147483647 w 34"/>
              <a:gd name="T73" fmla="*/ 2147483647 h 42"/>
              <a:gd name="T74" fmla="*/ 2147483647 w 34"/>
              <a:gd name="T75" fmla="*/ 2147483647 h 42"/>
              <a:gd name="T76" fmla="*/ 2147483647 w 34"/>
              <a:gd name="T77" fmla="*/ 2147483647 h 42"/>
              <a:gd name="T78" fmla="*/ 2147483647 w 34"/>
              <a:gd name="T79" fmla="*/ 2147483647 h 42"/>
              <a:gd name="T80" fmla="*/ 2147483647 w 34"/>
              <a:gd name="T81" fmla="*/ 2147483647 h 42"/>
              <a:gd name="T82" fmla="*/ 2147483647 w 34"/>
              <a:gd name="T83" fmla="*/ 2147483647 h 42"/>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34"/>
              <a:gd name="T127" fmla="*/ 0 h 42"/>
              <a:gd name="T128" fmla="*/ 34 w 34"/>
              <a:gd name="T129" fmla="*/ 42 h 42"/>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34" h="42">
                <a:moveTo>
                  <a:pt x="6" y="11"/>
                </a:moveTo>
                <a:lnTo>
                  <a:pt x="5" y="15"/>
                </a:lnTo>
                <a:lnTo>
                  <a:pt x="3" y="18"/>
                </a:lnTo>
                <a:lnTo>
                  <a:pt x="2" y="23"/>
                </a:lnTo>
                <a:lnTo>
                  <a:pt x="0" y="27"/>
                </a:lnTo>
                <a:lnTo>
                  <a:pt x="0" y="32"/>
                </a:lnTo>
                <a:lnTo>
                  <a:pt x="2" y="34"/>
                </a:lnTo>
                <a:lnTo>
                  <a:pt x="5" y="37"/>
                </a:lnTo>
                <a:lnTo>
                  <a:pt x="8" y="40"/>
                </a:lnTo>
                <a:lnTo>
                  <a:pt x="11" y="40"/>
                </a:lnTo>
                <a:lnTo>
                  <a:pt x="14" y="42"/>
                </a:lnTo>
                <a:lnTo>
                  <a:pt x="17" y="42"/>
                </a:lnTo>
                <a:lnTo>
                  <a:pt x="18" y="40"/>
                </a:lnTo>
                <a:lnTo>
                  <a:pt x="21" y="40"/>
                </a:lnTo>
                <a:lnTo>
                  <a:pt x="24" y="39"/>
                </a:lnTo>
                <a:lnTo>
                  <a:pt x="25" y="39"/>
                </a:lnTo>
                <a:lnTo>
                  <a:pt x="28" y="37"/>
                </a:lnTo>
                <a:lnTo>
                  <a:pt x="31" y="36"/>
                </a:lnTo>
                <a:lnTo>
                  <a:pt x="33" y="34"/>
                </a:lnTo>
                <a:lnTo>
                  <a:pt x="33" y="33"/>
                </a:lnTo>
                <a:lnTo>
                  <a:pt x="34" y="30"/>
                </a:lnTo>
                <a:lnTo>
                  <a:pt x="33" y="27"/>
                </a:lnTo>
                <a:lnTo>
                  <a:pt x="33" y="24"/>
                </a:lnTo>
                <a:lnTo>
                  <a:pt x="31" y="21"/>
                </a:lnTo>
                <a:lnTo>
                  <a:pt x="31" y="18"/>
                </a:lnTo>
                <a:lnTo>
                  <a:pt x="31" y="15"/>
                </a:lnTo>
                <a:lnTo>
                  <a:pt x="31" y="12"/>
                </a:lnTo>
                <a:lnTo>
                  <a:pt x="31" y="8"/>
                </a:lnTo>
                <a:lnTo>
                  <a:pt x="30" y="5"/>
                </a:lnTo>
                <a:lnTo>
                  <a:pt x="27" y="2"/>
                </a:lnTo>
                <a:lnTo>
                  <a:pt x="24" y="0"/>
                </a:lnTo>
                <a:lnTo>
                  <a:pt x="20" y="0"/>
                </a:lnTo>
                <a:lnTo>
                  <a:pt x="15" y="2"/>
                </a:lnTo>
                <a:lnTo>
                  <a:pt x="12" y="5"/>
                </a:lnTo>
                <a:lnTo>
                  <a:pt x="9" y="8"/>
                </a:lnTo>
                <a:lnTo>
                  <a:pt x="6" y="11"/>
                </a:lnTo>
                <a:lnTo>
                  <a:pt x="5" y="14"/>
                </a:lnTo>
                <a:lnTo>
                  <a:pt x="3" y="17"/>
                </a:lnTo>
                <a:lnTo>
                  <a:pt x="2" y="20"/>
                </a:lnTo>
                <a:lnTo>
                  <a:pt x="2" y="21"/>
                </a:lnTo>
                <a:lnTo>
                  <a:pt x="6" y="11"/>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58" name="Freeform 9"/>
          <p:cNvSpPr>
            <a:spLocks/>
          </p:cNvSpPr>
          <p:nvPr/>
        </p:nvSpPr>
        <p:spPr bwMode="auto">
          <a:xfrm>
            <a:off x="6299203" y="4929190"/>
            <a:ext cx="47625" cy="66675"/>
          </a:xfrm>
          <a:custGeom>
            <a:avLst/>
            <a:gdLst>
              <a:gd name="T0" fmla="*/ 2147483647 w 34"/>
              <a:gd name="T1" fmla="*/ 2147483647 h 42"/>
              <a:gd name="T2" fmla="*/ 2147483647 w 34"/>
              <a:gd name="T3" fmla="*/ 2147483647 h 42"/>
              <a:gd name="T4" fmla="*/ 2147483647 w 34"/>
              <a:gd name="T5" fmla="*/ 2147483647 h 42"/>
              <a:gd name="T6" fmla="*/ 2147483647 w 34"/>
              <a:gd name="T7" fmla="*/ 2147483647 h 42"/>
              <a:gd name="T8" fmla="*/ 0 w 34"/>
              <a:gd name="T9" fmla="*/ 2147483647 h 42"/>
              <a:gd name="T10" fmla="*/ 0 w 34"/>
              <a:gd name="T11" fmla="*/ 2147483647 h 42"/>
              <a:gd name="T12" fmla="*/ 2147483647 w 34"/>
              <a:gd name="T13" fmla="*/ 2147483647 h 42"/>
              <a:gd name="T14" fmla="*/ 2147483647 w 34"/>
              <a:gd name="T15" fmla="*/ 2147483647 h 42"/>
              <a:gd name="T16" fmla="*/ 2147483647 w 34"/>
              <a:gd name="T17" fmla="*/ 2147483647 h 42"/>
              <a:gd name="T18" fmla="*/ 2147483647 w 34"/>
              <a:gd name="T19" fmla="*/ 2147483647 h 42"/>
              <a:gd name="T20" fmla="*/ 2147483647 w 34"/>
              <a:gd name="T21" fmla="*/ 2147483647 h 42"/>
              <a:gd name="T22" fmla="*/ 2147483647 w 34"/>
              <a:gd name="T23" fmla="*/ 2147483647 h 42"/>
              <a:gd name="T24" fmla="*/ 2147483647 w 34"/>
              <a:gd name="T25" fmla="*/ 2147483647 h 42"/>
              <a:gd name="T26" fmla="*/ 2147483647 w 34"/>
              <a:gd name="T27" fmla="*/ 2147483647 h 42"/>
              <a:gd name="T28" fmla="*/ 2147483647 w 34"/>
              <a:gd name="T29" fmla="*/ 2147483647 h 42"/>
              <a:gd name="T30" fmla="*/ 2147483647 w 34"/>
              <a:gd name="T31" fmla="*/ 2147483647 h 42"/>
              <a:gd name="T32" fmla="*/ 2147483647 w 34"/>
              <a:gd name="T33" fmla="*/ 2147483647 h 42"/>
              <a:gd name="T34" fmla="*/ 2147483647 w 34"/>
              <a:gd name="T35" fmla="*/ 2147483647 h 42"/>
              <a:gd name="T36" fmla="*/ 2147483647 w 34"/>
              <a:gd name="T37" fmla="*/ 2147483647 h 42"/>
              <a:gd name="T38" fmla="*/ 2147483647 w 34"/>
              <a:gd name="T39" fmla="*/ 2147483647 h 42"/>
              <a:gd name="T40" fmla="*/ 2147483647 w 34"/>
              <a:gd name="T41" fmla="*/ 2147483647 h 42"/>
              <a:gd name="T42" fmla="*/ 2147483647 w 34"/>
              <a:gd name="T43" fmla="*/ 2147483647 h 42"/>
              <a:gd name="T44" fmla="*/ 2147483647 w 34"/>
              <a:gd name="T45" fmla="*/ 2147483647 h 42"/>
              <a:gd name="T46" fmla="*/ 2147483647 w 34"/>
              <a:gd name="T47" fmla="*/ 2147483647 h 42"/>
              <a:gd name="T48" fmla="*/ 2147483647 w 34"/>
              <a:gd name="T49" fmla="*/ 2147483647 h 42"/>
              <a:gd name="T50" fmla="*/ 2147483647 w 34"/>
              <a:gd name="T51" fmla="*/ 2147483647 h 42"/>
              <a:gd name="T52" fmla="*/ 2147483647 w 34"/>
              <a:gd name="T53" fmla="*/ 2147483647 h 42"/>
              <a:gd name="T54" fmla="*/ 2147483647 w 34"/>
              <a:gd name="T55" fmla="*/ 2147483647 h 42"/>
              <a:gd name="T56" fmla="*/ 2147483647 w 34"/>
              <a:gd name="T57" fmla="*/ 2147483647 h 42"/>
              <a:gd name="T58" fmla="*/ 2147483647 w 34"/>
              <a:gd name="T59" fmla="*/ 2147483647 h 42"/>
              <a:gd name="T60" fmla="*/ 2147483647 w 34"/>
              <a:gd name="T61" fmla="*/ 2147483647 h 42"/>
              <a:gd name="T62" fmla="*/ 2147483647 w 34"/>
              <a:gd name="T63" fmla="*/ 0 h 42"/>
              <a:gd name="T64" fmla="*/ 2147483647 w 34"/>
              <a:gd name="T65" fmla="*/ 0 h 42"/>
              <a:gd name="T66" fmla="*/ 2147483647 w 34"/>
              <a:gd name="T67" fmla="*/ 2147483647 h 42"/>
              <a:gd name="T68" fmla="*/ 2147483647 w 34"/>
              <a:gd name="T69" fmla="*/ 2147483647 h 42"/>
              <a:gd name="T70" fmla="*/ 2147483647 w 34"/>
              <a:gd name="T71" fmla="*/ 2147483647 h 42"/>
              <a:gd name="T72" fmla="*/ 2147483647 w 34"/>
              <a:gd name="T73" fmla="*/ 2147483647 h 42"/>
              <a:gd name="T74" fmla="*/ 2147483647 w 34"/>
              <a:gd name="T75" fmla="*/ 2147483647 h 42"/>
              <a:gd name="T76" fmla="*/ 2147483647 w 34"/>
              <a:gd name="T77" fmla="*/ 2147483647 h 42"/>
              <a:gd name="T78" fmla="*/ 2147483647 w 34"/>
              <a:gd name="T79" fmla="*/ 2147483647 h 42"/>
              <a:gd name="T80" fmla="*/ 2147483647 w 34"/>
              <a:gd name="T81" fmla="*/ 2147483647 h 42"/>
              <a:gd name="T82" fmla="*/ 2147483647 w 34"/>
              <a:gd name="T83" fmla="*/ 2147483647 h 42"/>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34"/>
              <a:gd name="T127" fmla="*/ 0 h 42"/>
              <a:gd name="T128" fmla="*/ 34 w 34"/>
              <a:gd name="T129" fmla="*/ 42 h 42"/>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34" h="42">
                <a:moveTo>
                  <a:pt x="6" y="11"/>
                </a:moveTo>
                <a:lnTo>
                  <a:pt x="5" y="15"/>
                </a:lnTo>
                <a:lnTo>
                  <a:pt x="3" y="18"/>
                </a:lnTo>
                <a:lnTo>
                  <a:pt x="2" y="23"/>
                </a:lnTo>
                <a:lnTo>
                  <a:pt x="0" y="27"/>
                </a:lnTo>
                <a:lnTo>
                  <a:pt x="0" y="32"/>
                </a:lnTo>
                <a:lnTo>
                  <a:pt x="2" y="34"/>
                </a:lnTo>
                <a:lnTo>
                  <a:pt x="5" y="37"/>
                </a:lnTo>
                <a:lnTo>
                  <a:pt x="8" y="40"/>
                </a:lnTo>
                <a:lnTo>
                  <a:pt x="11" y="40"/>
                </a:lnTo>
                <a:lnTo>
                  <a:pt x="14" y="42"/>
                </a:lnTo>
                <a:lnTo>
                  <a:pt x="17" y="42"/>
                </a:lnTo>
                <a:lnTo>
                  <a:pt x="18" y="40"/>
                </a:lnTo>
                <a:lnTo>
                  <a:pt x="21" y="40"/>
                </a:lnTo>
                <a:lnTo>
                  <a:pt x="24" y="39"/>
                </a:lnTo>
                <a:lnTo>
                  <a:pt x="25" y="39"/>
                </a:lnTo>
                <a:lnTo>
                  <a:pt x="28" y="37"/>
                </a:lnTo>
                <a:lnTo>
                  <a:pt x="31" y="36"/>
                </a:lnTo>
                <a:lnTo>
                  <a:pt x="33" y="34"/>
                </a:lnTo>
                <a:lnTo>
                  <a:pt x="33" y="33"/>
                </a:lnTo>
                <a:lnTo>
                  <a:pt x="34" y="30"/>
                </a:lnTo>
                <a:lnTo>
                  <a:pt x="33" y="27"/>
                </a:lnTo>
                <a:lnTo>
                  <a:pt x="33" y="24"/>
                </a:lnTo>
                <a:lnTo>
                  <a:pt x="31" y="21"/>
                </a:lnTo>
                <a:lnTo>
                  <a:pt x="31" y="18"/>
                </a:lnTo>
                <a:lnTo>
                  <a:pt x="31" y="15"/>
                </a:lnTo>
                <a:lnTo>
                  <a:pt x="31" y="12"/>
                </a:lnTo>
                <a:lnTo>
                  <a:pt x="31" y="8"/>
                </a:lnTo>
                <a:lnTo>
                  <a:pt x="30" y="5"/>
                </a:lnTo>
                <a:lnTo>
                  <a:pt x="27" y="2"/>
                </a:lnTo>
                <a:lnTo>
                  <a:pt x="24" y="0"/>
                </a:lnTo>
                <a:lnTo>
                  <a:pt x="20" y="0"/>
                </a:lnTo>
                <a:lnTo>
                  <a:pt x="15" y="2"/>
                </a:lnTo>
                <a:lnTo>
                  <a:pt x="12" y="5"/>
                </a:lnTo>
                <a:lnTo>
                  <a:pt x="9" y="8"/>
                </a:lnTo>
                <a:lnTo>
                  <a:pt x="6" y="11"/>
                </a:lnTo>
                <a:lnTo>
                  <a:pt x="5" y="14"/>
                </a:lnTo>
                <a:lnTo>
                  <a:pt x="3" y="17"/>
                </a:lnTo>
                <a:lnTo>
                  <a:pt x="2" y="20"/>
                </a:lnTo>
                <a:lnTo>
                  <a:pt x="2" y="21"/>
                </a:lnTo>
                <a:lnTo>
                  <a:pt x="6" y="11"/>
                </a:lnTo>
              </a:path>
            </a:pathLst>
          </a:custGeom>
          <a:solidFill>
            <a:srgbClr val="FFFF00"/>
          </a:solidFill>
          <a:ln w="1588">
            <a:solidFill>
              <a:srgbClr val="990000"/>
            </a:solidFill>
            <a:round/>
            <a:headEnd/>
            <a:tailEnd/>
          </a:ln>
        </p:spPr>
        <p:txBody>
          <a:bodyPr/>
          <a:lstStyle/>
          <a:p>
            <a:endParaRPr lang="en-US"/>
          </a:p>
        </p:txBody>
      </p:sp>
      <p:sp>
        <p:nvSpPr>
          <p:cNvPr id="53259" name="Freeform 10"/>
          <p:cNvSpPr>
            <a:spLocks/>
          </p:cNvSpPr>
          <p:nvPr/>
        </p:nvSpPr>
        <p:spPr bwMode="auto">
          <a:xfrm>
            <a:off x="6299203" y="4929190"/>
            <a:ext cx="47625" cy="66675"/>
          </a:xfrm>
          <a:custGeom>
            <a:avLst/>
            <a:gdLst>
              <a:gd name="T0" fmla="*/ 2147483647 w 34"/>
              <a:gd name="T1" fmla="*/ 2147483647 h 42"/>
              <a:gd name="T2" fmla="*/ 2147483647 w 34"/>
              <a:gd name="T3" fmla="*/ 2147483647 h 42"/>
              <a:gd name="T4" fmla="*/ 2147483647 w 34"/>
              <a:gd name="T5" fmla="*/ 2147483647 h 42"/>
              <a:gd name="T6" fmla="*/ 2147483647 w 34"/>
              <a:gd name="T7" fmla="*/ 2147483647 h 42"/>
              <a:gd name="T8" fmla="*/ 0 w 34"/>
              <a:gd name="T9" fmla="*/ 2147483647 h 42"/>
              <a:gd name="T10" fmla="*/ 0 w 34"/>
              <a:gd name="T11" fmla="*/ 2147483647 h 42"/>
              <a:gd name="T12" fmla="*/ 2147483647 w 34"/>
              <a:gd name="T13" fmla="*/ 2147483647 h 42"/>
              <a:gd name="T14" fmla="*/ 2147483647 w 34"/>
              <a:gd name="T15" fmla="*/ 2147483647 h 42"/>
              <a:gd name="T16" fmla="*/ 2147483647 w 34"/>
              <a:gd name="T17" fmla="*/ 2147483647 h 42"/>
              <a:gd name="T18" fmla="*/ 2147483647 w 34"/>
              <a:gd name="T19" fmla="*/ 2147483647 h 42"/>
              <a:gd name="T20" fmla="*/ 2147483647 w 34"/>
              <a:gd name="T21" fmla="*/ 2147483647 h 42"/>
              <a:gd name="T22" fmla="*/ 2147483647 w 34"/>
              <a:gd name="T23" fmla="*/ 2147483647 h 42"/>
              <a:gd name="T24" fmla="*/ 2147483647 w 34"/>
              <a:gd name="T25" fmla="*/ 2147483647 h 42"/>
              <a:gd name="T26" fmla="*/ 2147483647 w 34"/>
              <a:gd name="T27" fmla="*/ 2147483647 h 42"/>
              <a:gd name="T28" fmla="*/ 2147483647 w 34"/>
              <a:gd name="T29" fmla="*/ 2147483647 h 42"/>
              <a:gd name="T30" fmla="*/ 2147483647 w 34"/>
              <a:gd name="T31" fmla="*/ 2147483647 h 42"/>
              <a:gd name="T32" fmla="*/ 2147483647 w 34"/>
              <a:gd name="T33" fmla="*/ 2147483647 h 42"/>
              <a:gd name="T34" fmla="*/ 2147483647 w 34"/>
              <a:gd name="T35" fmla="*/ 2147483647 h 42"/>
              <a:gd name="T36" fmla="*/ 2147483647 w 34"/>
              <a:gd name="T37" fmla="*/ 2147483647 h 42"/>
              <a:gd name="T38" fmla="*/ 2147483647 w 34"/>
              <a:gd name="T39" fmla="*/ 2147483647 h 42"/>
              <a:gd name="T40" fmla="*/ 2147483647 w 34"/>
              <a:gd name="T41" fmla="*/ 2147483647 h 42"/>
              <a:gd name="T42" fmla="*/ 2147483647 w 34"/>
              <a:gd name="T43" fmla="*/ 2147483647 h 42"/>
              <a:gd name="T44" fmla="*/ 2147483647 w 34"/>
              <a:gd name="T45" fmla="*/ 2147483647 h 42"/>
              <a:gd name="T46" fmla="*/ 2147483647 w 34"/>
              <a:gd name="T47" fmla="*/ 2147483647 h 42"/>
              <a:gd name="T48" fmla="*/ 2147483647 w 34"/>
              <a:gd name="T49" fmla="*/ 2147483647 h 42"/>
              <a:gd name="T50" fmla="*/ 2147483647 w 34"/>
              <a:gd name="T51" fmla="*/ 2147483647 h 42"/>
              <a:gd name="T52" fmla="*/ 2147483647 w 34"/>
              <a:gd name="T53" fmla="*/ 2147483647 h 42"/>
              <a:gd name="T54" fmla="*/ 2147483647 w 34"/>
              <a:gd name="T55" fmla="*/ 2147483647 h 42"/>
              <a:gd name="T56" fmla="*/ 2147483647 w 34"/>
              <a:gd name="T57" fmla="*/ 2147483647 h 42"/>
              <a:gd name="T58" fmla="*/ 2147483647 w 34"/>
              <a:gd name="T59" fmla="*/ 2147483647 h 42"/>
              <a:gd name="T60" fmla="*/ 2147483647 w 34"/>
              <a:gd name="T61" fmla="*/ 2147483647 h 42"/>
              <a:gd name="T62" fmla="*/ 2147483647 w 34"/>
              <a:gd name="T63" fmla="*/ 0 h 42"/>
              <a:gd name="T64" fmla="*/ 2147483647 w 34"/>
              <a:gd name="T65" fmla="*/ 0 h 42"/>
              <a:gd name="T66" fmla="*/ 2147483647 w 34"/>
              <a:gd name="T67" fmla="*/ 2147483647 h 42"/>
              <a:gd name="T68" fmla="*/ 2147483647 w 34"/>
              <a:gd name="T69" fmla="*/ 2147483647 h 42"/>
              <a:gd name="T70" fmla="*/ 2147483647 w 34"/>
              <a:gd name="T71" fmla="*/ 2147483647 h 42"/>
              <a:gd name="T72" fmla="*/ 2147483647 w 34"/>
              <a:gd name="T73" fmla="*/ 2147483647 h 42"/>
              <a:gd name="T74" fmla="*/ 2147483647 w 34"/>
              <a:gd name="T75" fmla="*/ 2147483647 h 42"/>
              <a:gd name="T76" fmla="*/ 2147483647 w 34"/>
              <a:gd name="T77" fmla="*/ 2147483647 h 42"/>
              <a:gd name="T78" fmla="*/ 2147483647 w 34"/>
              <a:gd name="T79" fmla="*/ 2147483647 h 42"/>
              <a:gd name="T80" fmla="*/ 2147483647 w 34"/>
              <a:gd name="T81" fmla="*/ 2147483647 h 42"/>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4"/>
              <a:gd name="T124" fmla="*/ 0 h 42"/>
              <a:gd name="T125" fmla="*/ 34 w 34"/>
              <a:gd name="T126" fmla="*/ 42 h 42"/>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4" h="42">
                <a:moveTo>
                  <a:pt x="6" y="11"/>
                </a:moveTo>
                <a:lnTo>
                  <a:pt x="5" y="15"/>
                </a:lnTo>
                <a:lnTo>
                  <a:pt x="3" y="18"/>
                </a:lnTo>
                <a:lnTo>
                  <a:pt x="2" y="23"/>
                </a:lnTo>
                <a:lnTo>
                  <a:pt x="0" y="27"/>
                </a:lnTo>
                <a:lnTo>
                  <a:pt x="0" y="32"/>
                </a:lnTo>
                <a:lnTo>
                  <a:pt x="2" y="34"/>
                </a:lnTo>
                <a:lnTo>
                  <a:pt x="5" y="37"/>
                </a:lnTo>
                <a:lnTo>
                  <a:pt x="8" y="40"/>
                </a:lnTo>
                <a:lnTo>
                  <a:pt x="11" y="40"/>
                </a:lnTo>
                <a:lnTo>
                  <a:pt x="14" y="42"/>
                </a:lnTo>
                <a:lnTo>
                  <a:pt x="17" y="42"/>
                </a:lnTo>
                <a:lnTo>
                  <a:pt x="18" y="40"/>
                </a:lnTo>
                <a:lnTo>
                  <a:pt x="21" y="40"/>
                </a:lnTo>
                <a:lnTo>
                  <a:pt x="24" y="39"/>
                </a:lnTo>
                <a:lnTo>
                  <a:pt x="25" y="39"/>
                </a:lnTo>
                <a:lnTo>
                  <a:pt x="28" y="37"/>
                </a:lnTo>
                <a:lnTo>
                  <a:pt x="31" y="36"/>
                </a:lnTo>
                <a:lnTo>
                  <a:pt x="33" y="34"/>
                </a:lnTo>
                <a:lnTo>
                  <a:pt x="33" y="33"/>
                </a:lnTo>
                <a:lnTo>
                  <a:pt x="34" y="30"/>
                </a:lnTo>
                <a:lnTo>
                  <a:pt x="33" y="27"/>
                </a:lnTo>
                <a:lnTo>
                  <a:pt x="33" y="24"/>
                </a:lnTo>
                <a:lnTo>
                  <a:pt x="31" y="21"/>
                </a:lnTo>
                <a:lnTo>
                  <a:pt x="31" y="18"/>
                </a:lnTo>
                <a:lnTo>
                  <a:pt x="31" y="15"/>
                </a:lnTo>
                <a:lnTo>
                  <a:pt x="31" y="12"/>
                </a:lnTo>
                <a:lnTo>
                  <a:pt x="31" y="8"/>
                </a:lnTo>
                <a:lnTo>
                  <a:pt x="30" y="5"/>
                </a:lnTo>
                <a:lnTo>
                  <a:pt x="27" y="2"/>
                </a:lnTo>
                <a:lnTo>
                  <a:pt x="24" y="0"/>
                </a:lnTo>
                <a:lnTo>
                  <a:pt x="20" y="0"/>
                </a:lnTo>
                <a:lnTo>
                  <a:pt x="15" y="2"/>
                </a:lnTo>
                <a:lnTo>
                  <a:pt x="12" y="5"/>
                </a:lnTo>
                <a:lnTo>
                  <a:pt x="9" y="8"/>
                </a:lnTo>
                <a:lnTo>
                  <a:pt x="6" y="11"/>
                </a:lnTo>
                <a:lnTo>
                  <a:pt x="5" y="14"/>
                </a:lnTo>
                <a:lnTo>
                  <a:pt x="3" y="17"/>
                </a:lnTo>
                <a:lnTo>
                  <a:pt x="2" y="20"/>
                </a:lnTo>
                <a:lnTo>
                  <a:pt x="2" y="21"/>
                </a:lnTo>
              </a:path>
            </a:pathLst>
          </a:custGeom>
          <a:solidFill>
            <a:srgbClr val="FFFF00"/>
          </a:solidFill>
          <a:ln w="4763">
            <a:solidFill>
              <a:srgbClr val="990000"/>
            </a:solidFill>
            <a:round/>
            <a:headEnd/>
            <a:tailEnd/>
          </a:ln>
        </p:spPr>
        <p:txBody>
          <a:bodyPr/>
          <a:lstStyle/>
          <a:p>
            <a:endParaRPr lang="en-US"/>
          </a:p>
        </p:txBody>
      </p:sp>
      <p:sp>
        <p:nvSpPr>
          <p:cNvPr id="53260" name="Freeform 11"/>
          <p:cNvSpPr>
            <a:spLocks/>
          </p:cNvSpPr>
          <p:nvPr/>
        </p:nvSpPr>
        <p:spPr bwMode="auto">
          <a:xfrm>
            <a:off x="6332539" y="4830765"/>
            <a:ext cx="42863" cy="85725"/>
          </a:xfrm>
          <a:custGeom>
            <a:avLst/>
            <a:gdLst>
              <a:gd name="T0" fmla="*/ 2147483647 w 30"/>
              <a:gd name="T1" fmla="*/ 2147483647 h 54"/>
              <a:gd name="T2" fmla="*/ 2147483647 w 30"/>
              <a:gd name="T3" fmla="*/ 2147483647 h 54"/>
              <a:gd name="T4" fmla="*/ 2147483647 w 30"/>
              <a:gd name="T5" fmla="*/ 2147483647 h 54"/>
              <a:gd name="T6" fmla="*/ 2147483647 w 30"/>
              <a:gd name="T7" fmla="*/ 2147483647 h 54"/>
              <a:gd name="T8" fmla="*/ 0 w 30"/>
              <a:gd name="T9" fmla="*/ 2147483647 h 54"/>
              <a:gd name="T10" fmla="*/ 0 w 30"/>
              <a:gd name="T11" fmla="*/ 2147483647 h 54"/>
              <a:gd name="T12" fmla="*/ 0 w 30"/>
              <a:gd name="T13" fmla="*/ 2147483647 h 54"/>
              <a:gd name="T14" fmla="*/ 0 w 30"/>
              <a:gd name="T15" fmla="*/ 2147483647 h 54"/>
              <a:gd name="T16" fmla="*/ 2147483647 w 30"/>
              <a:gd name="T17" fmla="*/ 2147483647 h 54"/>
              <a:gd name="T18" fmla="*/ 2147483647 w 30"/>
              <a:gd name="T19" fmla="*/ 2147483647 h 54"/>
              <a:gd name="T20" fmla="*/ 2147483647 w 30"/>
              <a:gd name="T21" fmla="*/ 2147483647 h 54"/>
              <a:gd name="T22" fmla="*/ 2147483647 w 30"/>
              <a:gd name="T23" fmla="*/ 2147483647 h 54"/>
              <a:gd name="T24" fmla="*/ 2147483647 w 30"/>
              <a:gd name="T25" fmla="*/ 2147483647 h 54"/>
              <a:gd name="T26" fmla="*/ 2147483647 w 30"/>
              <a:gd name="T27" fmla="*/ 2147483647 h 54"/>
              <a:gd name="T28" fmla="*/ 2147483647 w 30"/>
              <a:gd name="T29" fmla="*/ 2147483647 h 54"/>
              <a:gd name="T30" fmla="*/ 2147483647 w 30"/>
              <a:gd name="T31" fmla="*/ 2147483647 h 54"/>
              <a:gd name="T32" fmla="*/ 2147483647 w 30"/>
              <a:gd name="T33" fmla="*/ 2147483647 h 54"/>
              <a:gd name="T34" fmla="*/ 2147483647 w 30"/>
              <a:gd name="T35" fmla="*/ 2147483647 h 54"/>
              <a:gd name="T36" fmla="*/ 2147483647 w 30"/>
              <a:gd name="T37" fmla="*/ 2147483647 h 54"/>
              <a:gd name="T38" fmla="*/ 2147483647 w 30"/>
              <a:gd name="T39" fmla="*/ 2147483647 h 54"/>
              <a:gd name="T40" fmla="*/ 2147483647 w 30"/>
              <a:gd name="T41" fmla="*/ 2147483647 h 54"/>
              <a:gd name="T42" fmla="*/ 2147483647 w 30"/>
              <a:gd name="T43" fmla="*/ 2147483647 h 54"/>
              <a:gd name="T44" fmla="*/ 2147483647 w 30"/>
              <a:gd name="T45" fmla="*/ 2147483647 h 54"/>
              <a:gd name="T46" fmla="*/ 2147483647 w 30"/>
              <a:gd name="T47" fmla="*/ 2147483647 h 54"/>
              <a:gd name="T48" fmla="*/ 2147483647 w 30"/>
              <a:gd name="T49" fmla="*/ 2147483647 h 54"/>
              <a:gd name="T50" fmla="*/ 2147483647 w 30"/>
              <a:gd name="T51" fmla="*/ 2147483647 h 54"/>
              <a:gd name="T52" fmla="*/ 2147483647 w 30"/>
              <a:gd name="T53" fmla="*/ 0 h 54"/>
              <a:gd name="T54" fmla="*/ 2147483647 w 30"/>
              <a:gd name="T55" fmla="*/ 2147483647 h 54"/>
              <a:gd name="T56" fmla="*/ 2147483647 w 30"/>
              <a:gd name="T57" fmla="*/ 2147483647 h 54"/>
              <a:gd name="T58" fmla="*/ 2147483647 w 30"/>
              <a:gd name="T59" fmla="*/ 2147483647 h 54"/>
              <a:gd name="T60" fmla="*/ 2147483647 w 30"/>
              <a:gd name="T61" fmla="*/ 2147483647 h 54"/>
              <a:gd name="T62" fmla="*/ 2147483647 w 30"/>
              <a:gd name="T63" fmla="*/ 2147483647 h 54"/>
              <a:gd name="T64" fmla="*/ 2147483647 w 30"/>
              <a:gd name="T65" fmla="*/ 2147483647 h 54"/>
              <a:gd name="T66" fmla="*/ 2147483647 w 30"/>
              <a:gd name="T67" fmla="*/ 2147483647 h 54"/>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30"/>
              <a:gd name="T103" fmla="*/ 0 h 54"/>
              <a:gd name="T104" fmla="*/ 30 w 30"/>
              <a:gd name="T105" fmla="*/ 54 h 54"/>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30" h="54">
                <a:moveTo>
                  <a:pt x="4" y="8"/>
                </a:moveTo>
                <a:lnTo>
                  <a:pt x="3" y="14"/>
                </a:lnTo>
                <a:lnTo>
                  <a:pt x="3" y="18"/>
                </a:lnTo>
                <a:lnTo>
                  <a:pt x="1" y="22"/>
                </a:lnTo>
                <a:lnTo>
                  <a:pt x="0" y="28"/>
                </a:lnTo>
                <a:lnTo>
                  <a:pt x="0" y="33"/>
                </a:lnTo>
                <a:lnTo>
                  <a:pt x="0" y="39"/>
                </a:lnTo>
                <a:lnTo>
                  <a:pt x="0" y="43"/>
                </a:lnTo>
                <a:lnTo>
                  <a:pt x="1" y="48"/>
                </a:lnTo>
                <a:lnTo>
                  <a:pt x="1" y="51"/>
                </a:lnTo>
                <a:lnTo>
                  <a:pt x="3" y="52"/>
                </a:lnTo>
                <a:lnTo>
                  <a:pt x="4" y="54"/>
                </a:lnTo>
                <a:lnTo>
                  <a:pt x="6" y="54"/>
                </a:lnTo>
                <a:lnTo>
                  <a:pt x="7" y="54"/>
                </a:lnTo>
                <a:lnTo>
                  <a:pt x="9" y="54"/>
                </a:lnTo>
                <a:lnTo>
                  <a:pt x="10" y="52"/>
                </a:lnTo>
                <a:lnTo>
                  <a:pt x="12" y="51"/>
                </a:lnTo>
                <a:lnTo>
                  <a:pt x="16" y="45"/>
                </a:lnTo>
                <a:lnTo>
                  <a:pt x="21" y="40"/>
                </a:lnTo>
                <a:lnTo>
                  <a:pt x="24" y="34"/>
                </a:lnTo>
                <a:lnTo>
                  <a:pt x="28" y="28"/>
                </a:lnTo>
                <a:lnTo>
                  <a:pt x="30" y="21"/>
                </a:lnTo>
                <a:lnTo>
                  <a:pt x="30" y="15"/>
                </a:lnTo>
                <a:lnTo>
                  <a:pt x="28" y="9"/>
                </a:lnTo>
                <a:lnTo>
                  <a:pt x="22" y="5"/>
                </a:lnTo>
                <a:lnTo>
                  <a:pt x="19" y="2"/>
                </a:lnTo>
                <a:lnTo>
                  <a:pt x="16" y="0"/>
                </a:lnTo>
                <a:lnTo>
                  <a:pt x="13" y="2"/>
                </a:lnTo>
                <a:lnTo>
                  <a:pt x="10" y="2"/>
                </a:lnTo>
                <a:lnTo>
                  <a:pt x="9" y="3"/>
                </a:lnTo>
                <a:lnTo>
                  <a:pt x="6" y="6"/>
                </a:lnTo>
                <a:lnTo>
                  <a:pt x="4" y="8"/>
                </a:lnTo>
                <a:lnTo>
                  <a:pt x="4" y="11"/>
                </a:lnTo>
                <a:lnTo>
                  <a:pt x="4" y="8"/>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61" name="Freeform 12"/>
          <p:cNvSpPr>
            <a:spLocks/>
          </p:cNvSpPr>
          <p:nvPr/>
        </p:nvSpPr>
        <p:spPr bwMode="auto">
          <a:xfrm>
            <a:off x="6332539" y="4830765"/>
            <a:ext cx="42863" cy="85725"/>
          </a:xfrm>
          <a:custGeom>
            <a:avLst/>
            <a:gdLst>
              <a:gd name="T0" fmla="*/ 2147483647 w 30"/>
              <a:gd name="T1" fmla="*/ 2147483647 h 54"/>
              <a:gd name="T2" fmla="*/ 2147483647 w 30"/>
              <a:gd name="T3" fmla="*/ 2147483647 h 54"/>
              <a:gd name="T4" fmla="*/ 2147483647 w 30"/>
              <a:gd name="T5" fmla="*/ 2147483647 h 54"/>
              <a:gd name="T6" fmla="*/ 2147483647 w 30"/>
              <a:gd name="T7" fmla="*/ 2147483647 h 54"/>
              <a:gd name="T8" fmla="*/ 0 w 30"/>
              <a:gd name="T9" fmla="*/ 2147483647 h 54"/>
              <a:gd name="T10" fmla="*/ 0 w 30"/>
              <a:gd name="T11" fmla="*/ 2147483647 h 54"/>
              <a:gd name="T12" fmla="*/ 0 w 30"/>
              <a:gd name="T13" fmla="*/ 2147483647 h 54"/>
              <a:gd name="T14" fmla="*/ 0 w 30"/>
              <a:gd name="T15" fmla="*/ 2147483647 h 54"/>
              <a:gd name="T16" fmla="*/ 2147483647 w 30"/>
              <a:gd name="T17" fmla="*/ 2147483647 h 54"/>
              <a:gd name="T18" fmla="*/ 2147483647 w 30"/>
              <a:gd name="T19" fmla="*/ 2147483647 h 54"/>
              <a:gd name="T20" fmla="*/ 2147483647 w 30"/>
              <a:gd name="T21" fmla="*/ 2147483647 h 54"/>
              <a:gd name="T22" fmla="*/ 2147483647 w 30"/>
              <a:gd name="T23" fmla="*/ 2147483647 h 54"/>
              <a:gd name="T24" fmla="*/ 2147483647 w 30"/>
              <a:gd name="T25" fmla="*/ 2147483647 h 54"/>
              <a:gd name="T26" fmla="*/ 2147483647 w 30"/>
              <a:gd name="T27" fmla="*/ 2147483647 h 54"/>
              <a:gd name="T28" fmla="*/ 2147483647 w 30"/>
              <a:gd name="T29" fmla="*/ 2147483647 h 54"/>
              <a:gd name="T30" fmla="*/ 2147483647 w 30"/>
              <a:gd name="T31" fmla="*/ 2147483647 h 54"/>
              <a:gd name="T32" fmla="*/ 2147483647 w 30"/>
              <a:gd name="T33" fmla="*/ 2147483647 h 54"/>
              <a:gd name="T34" fmla="*/ 2147483647 w 30"/>
              <a:gd name="T35" fmla="*/ 2147483647 h 54"/>
              <a:gd name="T36" fmla="*/ 2147483647 w 30"/>
              <a:gd name="T37" fmla="*/ 2147483647 h 54"/>
              <a:gd name="T38" fmla="*/ 2147483647 w 30"/>
              <a:gd name="T39" fmla="*/ 2147483647 h 54"/>
              <a:gd name="T40" fmla="*/ 2147483647 w 30"/>
              <a:gd name="T41" fmla="*/ 2147483647 h 54"/>
              <a:gd name="T42" fmla="*/ 2147483647 w 30"/>
              <a:gd name="T43" fmla="*/ 2147483647 h 54"/>
              <a:gd name="T44" fmla="*/ 2147483647 w 30"/>
              <a:gd name="T45" fmla="*/ 2147483647 h 54"/>
              <a:gd name="T46" fmla="*/ 2147483647 w 30"/>
              <a:gd name="T47" fmla="*/ 2147483647 h 54"/>
              <a:gd name="T48" fmla="*/ 2147483647 w 30"/>
              <a:gd name="T49" fmla="*/ 2147483647 h 54"/>
              <a:gd name="T50" fmla="*/ 2147483647 w 30"/>
              <a:gd name="T51" fmla="*/ 2147483647 h 54"/>
              <a:gd name="T52" fmla="*/ 2147483647 w 30"/>
              <a:gd name="T53" fmla="*/ 0 h 54"/>
              <a:gd name="T54" fmla="*/ 2147483647 w 30"/>
              <a:gd name="T55" fmla="*/ 2147483647 h 54"/>
              <a:gd name="T56" fmla="*/ 2147483647 w 30"/>
              <a:gd name="T57" fmla="*/ 2147483647 h 54"/>
              <a:gd name="T58" fmla="*/ 2147483647 w 30"/>
              <a:gd name="T59" fmla="*/ 2147483647 h 54"/>
              <a:gd name="T60" fmla="*/ 2147483647 w 30"/>
              <a:gd name="T61" fmla="*/ 2147483647 h 54"/>
              <a:gd name="T62" fmla="*/ 2147483647 w 30"/>
              <a:gd name="T63" fmla="*/ 2147483647 h 54"/>
              <a:gd name="T64" fmla="*/ 2147483647 w 30"/>
              <a:gd name="T65" fmla="*/ 2147483647 h 54"/>
              <a:gd name="T66" fmla="*/ 2147483647 w 30"/>
              <a:gd name="T67" fmla="*/ 2147483647 h 54"/>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30"/>
              <a:gd name="T103" fmla="*/ 0 h 54"/>
              <a:gd name="T104" fmla="*/ 30 w 30"/>
              <a:gd name="T105" fmla="*/ 54 h 54"/>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30" h="54">
                <a:moveTo>
                  <a:pt x="4" y="8"/>
                </a:moveTo>
                <a:lnTo>
                  <a:pt x="3" y="14"/>
                </a:lnTo>
                <a:lnTo>
                  <a:pt x="3" y="18"/>
                </a:lnTo>
                <a:lnTo>
                  <a:pt x="1" y="22"/>
                </a:lnTo>
                <a:lnTo>
                  <a:pt x="0" y="28"/>
                </a:lnTo>
                <a:lnTo>
                  <a:pt x="0" y="33"/>
                </a:lnTo>
                <a:lnTo>
                  <a:pt x="0" y="39"/>
                </a:lnTo>
                <a:lnTo>
                  <a:pt x="0" y="43"/>
                </a:lnTo>
                <a:lnTo>
                  <a:pt x="1" y="48"/>
                </a:lnTo>
                <a:lnTo>
                  <a:pt x="1" y="51"/>
                </a:lnTo>
                <a:lnTo>
                  <a:pt x="3" y="52"/>
                </a:lnTo>
                <a:lnTo>
                  <a:pt x="4" y="54"/>
                </a:lnTo>
                <a:lnTo>
                  <a:pt x="6" y="54"/>
                </a:lnTo>
                <a:lnTo>
                  <a:pt x="7" y="54"/>
                </a:lnTo>
                <a:lnTo>
                  <a:pt x="9" y="54"/>
                </a:lnTo>
                <a:lnTo>
                  <a:pt x="10" y="52"/>
                </a:lnTo>
                <a:lnTo>
                  <a:pt x="12" y="51"/>
                </a:lnTo>
                <a:lnTo>
                  <a:pt x="16" y="45"/>
                </a:lnTo>
                <a:lnTo>
                  <a:pt x="21" y="40"/>
                </a:lnTo>
                <a:lnTo>
                  <a:pt x="24" y="34"/>
                </a:lnTo>
                <a:lnTo>
                  <a:pt x="28" y="28"/>
                </a:lnTo>
                <a:lnTo>
                  <a:pt x="30" y="21"/>
                </a:lnTo>
                <a:lnTo>
                  <a:pt x="30" y="15"/>
                </a:lnTo>
                <a:lnTo>
                  <a:pt x="28" y="9"/>
                </a:lnTo>
                <a:lnTo>
                  <a:pt x="22" y="5"/>
                </a:lnTo>
                <a:lnTo>
                  <a:pt x="19" y="2"/>
                </a:lnTo>
                <a:lnTo>
                  <a:pt x="16" y="0"/>
                </a:lnTo>
                <a:lnTo>
                  <a:pt x="13" y="2"/>
                </a:lnTo>
                <a:lnTo>
                  <a:pt x="10" y="2"/>
                </a:lnTo>
                <a:lnTo>
                  <a:pt x="9" y="3"/>
                </a:lnTo>
                <a:lnTo>
                  <a:pt x="6" y="6"/>
                </a:lnTo>
                <a:lnTo>
                  <a:pt x="4" y="8"/>
                </a:lnTo>
                <a:lnTo>
                  <a:pt x="4" y="11"/>
                </a:lnTo>
                <a:lnTo>
                  <a:pt x="4" y="8"/>
                </a:lnTo>
              </a:path>
            </a:pathLst>
          </a:custGeom>
          <a:solidFill>
            <a:srgbClr val="FFFF00"/>
          </a:solidFill>
          <a:ln w="1588">
            <a:solidFill>
              <a:srgbClr val="990000"/>
            </a:solidFill>
            <a:round/>
            <a:headEnd/>
            <a:tailEnd/>
          </a:ln>
        </p:spPr>
        <p:txBody>
          <a:bodyPr/>
          <a:lstStyle/>
          <a:p>
            <a:endParaRPr lang="en-US"/>
          </a:p>
        </p:txBody>
      </p:sp>
      <p:sp>
        <p:nvSpPr>
          <p:cNvPr id="53262" name="Freeform 13"/>
          <p:cNvSpPr>
            <a:spLocks/>
          </p:cNvSpPr>
          <p:nvPr/>
        </p:nvSpPr>
        <p:spPr bwMode="auto">
          <a:xfrm>
            <a:off x="6332539" y="4830765"/>
            <a:ext cx="42863" cy="85725"/>
          </a:xfrm>
          <a:custGeom>
            <a:avLst/>
            <a:gdLst>
              <a:gd name="T0" fmla="*/ 2147483647 w 30"/>
              <a:gd name="T1" fmla="*/ 2147483647 h 54"/>
              <a:gd name="T2" fmla="*/ 2147483647 w 30"/>
              <a:gd name="T3" fmla="*/ 2147483647 h 54"/>
              <a:gd name="T4" fmla="*/ 2147483647 w 30"/>
              <a:gd name="T5" fmla="*/ 2147483647 h 54"/>
              <a:gd name="T6" fmla="*/ 2147483647 w 30"/>
              <a:gd name="T7" fmla="*/ 2147483647 h 54"/>
              <a:gd name="T8" fmla="*/ 0 w 30"/>
              <a:gd name="T9" fmla="*/ 2147483647 h 54"/>
              <a:gd name="T10" fmla="*/ 0 w 30"/>
              <a:gd name="T11" fmla="*/ 2147483647 h 54"/>
              <a:gd name="T12" fmla="*/ 0 w 30"/>
              <a:gd name="T13" fmla="*/ 2147483647 h 54"/>
              <a:gd name="T14" fmla="*/ 0 w 30"/>
              <a:gd name="T15" fmla="*/ 2147483647 h 54"/>
              <a:gd name="T16" fmla="*/ 2147483647 w 30"/>
              <a:gd name="T17" fmla="*/ 2147483647 h 54"/>
              <a:gd name="T18" fmla="*/ 2147483647 w 30"/>
              <a:gd name="T19" fmla="*/ 2147483647 h 54"/>
              <a:gd name="T20" fmla="*/ 2147483647 w 30"/>
              <a:gd name="T21" fmla="*/ 2147483647 h 54"/>
              <a:gd name="T22" fmla="*/ 2147483647 w 30"/>
              <a:gd name="T23" fmla="*/ 2147483647 h 54"/>
              <a:gd name="T24" fmla="*/ 2147483647 w 30"/>
              <a:gd name="T25" fmla="*/ 2147483647 h 54"/>
              <a:gd name="T26" fmla="*/ 2147483647 w 30"/>
              <a:gd name="T27" fmla="*/ 2147483647 h 54"/>
              <a:gd name="T28" fmla="*/ 2147483647 w 30"/>
              <a:gd name="T29" fmla="*/ 2147483647 h 54"/>
              <a:gd name="T30" fmla="*/ 2147483647 w 30"/>
              <a:gd name="T31" fmla="*/ 2147483647 h 54"/>
              <a:gd name="T32" fmla="*/ 2147483647 w 30"/>
              <a:gd name="T33" fmla="*/ 2147483647 h 54"/>
              <a:gd name="T34" fmla="*/ 2147483647 w 30"/>
              <a:gd name="T35" fmla="*/ 2147483647 h 54"/>
              <a:gd name="T36" fmla="*/ 2147483647 w 30"/>
              <a:gd name="T37" fmla="*/ 2147483647 h 54"/>
              <a:gd name="T38" fmla="*/ 2147483647 w 30"/>
              <a:gd name="T39" fmla="*/ 2147483647 h 54"/>
              <a:gd name="T40" fmla="*/ 2147483647 w 30"/>
              <a:gd name="T41" fmla="*/ 2147483647 h 54"/>
              <a:gd name="T42" fmla="*/ 2147483647 w 30"/>
              <a:gd name="T43" fmla="*/ 2147483647 h 54"/>
              <a:gd name="T44" fmla="*/ 2147483647 w 30"/>
              <a:gd name="T45" fmla="*/ 2147483647 h 54"/>
              <a:gd name="T46" fmla="*/ 2147483647 w 30"/>
              <a:gd name="T47" fmla="*/ 2147483647 h 54"/>
              <a:gd name="T48" fmla="*/ 2147483647 w 30"/>
              <a:gd name="T49" fmla="*/ 2147483647 h 54"/>
              <a:gd name="T50" fmla="*/ 2147483647 w 30"/>
              <a:gd name="T51" fmla="*/ 2147483647 h 54"/>
              <a:gd name="T52" fmla="*/ 2147483647 w 30"/>
              <a:gd name="T53" fmla="*/ 0 h 54"/>
              <a:gd name="T54" fmla="*/ 2147483647 w 30"/>
              <a:gd name="T55" fmla="*/ 2147483647 h 54"/>
              <a:gd name="T56" fmla="*/ 2147483647 w 30"/>
              <a:gd name="T57" fmla="*/ 2147483647 h 54"/>
              <a:gd name="T58" fmla="*/ 2147483647 w 30"/>
              <a:gd name="T59" fmla="*/ 2147483647 h 54"/>
              <a:gd name="T60" fmla="*/ 2147483647 w 30"/>
              <a:gd name="T61" fmla="*/ 2147483647 h 54"/>
              <a:gd name="T62" fmla="*/ 2147483647 w 30"/>
              <a:gd name="T63" fmla="*/ 2147483647 h 54"/>
              <a:gd name="T64" fmla="*/ 2147483647 w 30"/>
              <a:gd name="T65" fmla="*/ 2147483647 h 5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0"/>
              <a:gd name="T100" fmla="*/ 0 h 54"/>
              <a:gd name="T101" fmla="*/ 30 w 30"/>
              <a:gd name="T102" fmla="*/ 54 h 54"/>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0" h="54">
                <a:moveTo>
                  <a:pt x="4" y="8"/>
                </a:moveTo>
                <a:lnTo>
                  <a:pt x="3" y="14"/>
                </a:lnTo>
                <a:lnTo>
                  <a:pt x="3" y="18"/>
                </a:lnTo>
                <a:lnTo>
                  <a:pt x="1" y="22"/>
                </a:lnTo>
                <a:lnTo>
                  <a:pt x="0" y="28"/>
                </a:lnTo>
                <a:lnTo>
                  <a:pt x="0" y="33"/>
                </a:lnTo>
                <a:lnTo>
                  <a:pt x="0" y="39"/>
                </a:lnTo>
                <a:lnTo>
                  <a:pt x="0" y="43"/>
                </a:lnTo>
                <a:lnTo>
                  <a:pt x="1" y="48"/>
                </a:lnTo>
                <a:lnTo>
                  <a:pt x="1" y="51"/>
                </a:lnTo>
                <a:lnTo>
                  <a:pt x="3" y="52"/>
                </a:lnTo>
                <a:lnTo>
                  <a:pt x="4" y="54"/>
                </a:lnTo>
                <a:lnTo>
                  <a:pt x="6" y="54"/>
                </a:lnTo>
                <a:lnTo>
                  <a:pt x="7" y="54"/>
                </a:lnTo>
                <a:lnTo>
                  <a:pt x="9" y="54"/>
                </a:lnTo>
                <a:lnTo>
                  <a:pt x="10" y="52"/>
                </a:lnTo>
                <a:lnTo>
                  <a:pt x="12" y="51"/>
                </a:lnTo>
                <a:lnTo>
                  <a:pt x="16" y="45"/>
                </a:lnTo>
                <a:lnTo>
                  <a:pt x="21" y="40"/>
                </a:lnTo>
                <a:lnTo>
                  <a:pt x="24" y="34"/>
                </a:lnTo>
                <a:lnTo>
                  <a:pt x="28" y="28"/>
                </a:lnTo>
                <a:lnTo>
                  <a:pt x="30" y="21"/>
                </a:lnTo>
                <a:lnTo>
                  <a:pt x="30" y="15"/>
                </a:lnTo>
                <a:lnTo>
                  <a:pt x="28" y="9"/>
                </a:lnTo>
                <a:lnTo>
                  <a:pt x="22" y="5"/>
                </a:lnTo>
                <a:lnTo>
                  <a:pt x="19" y="2"/>
                </a:lnTo>
                <a:lnTo>
                  <a:pt x="16" y="0"/>
                </a:lnTo>
                <a:lnTo>
                  <a:pt x="13" y="2"/>
                </a:lnTo>
                <a:lnTo>
                  <a:pt x="10" y="2"/>
                </a:lnTo>
                <a:lnTo>
                  <a:pt x="9" y="3"/>
                </a:lnTo>
                <a:lnTo>
                  <a:pt x="6" y="6"/>
                </a:lnTo>
                <a:lnTo>
                  <a:pt x="4" y="8"/>
                </a:lnTo>
                <a:lnTo>
                  <a:pt x="4" y="11"/>
                </a:lnTo>
              </a:path>
            </a:pathLst>
          </a:custGeom>
          <a:solidFill>
            <a:srgbClr val="FFFF00"/>
          </a:solidFill>
          <a:ln w="4763">
            <a:solidFill>
              <a:srgbClr val="990000"/>
            </a:solidFill>
            <a:round/>
            <a:headEnd/>
            <a:tailEnd/>
          </a:ln>
        </p:spPr>
        <p:txBody>
          <a:bodyPr/>
          <a:lstStyle/>
          <a:p>
            <a:endParaRPr lang="en-US"/>
          </a:p>
        </p:txBody>
      </p:sp>
      <p:sp>
        <p:nvSpPr>
          <p:cNvPr id="53263" name="Freeform 14"/>
          <p:cNvSpPr>
            <a:spLocks/>
          </p:cNvSpPr>
          <p:nvPr/>
        </p:nvSpPr>
        <p:spPr bwMode="auto">
          <a:xfrm>
            <a:off x="6350000" y="4913315"/>
            <a:ext cx="65088" cy="68263"/>
          </a:xfrm>
          <a:custGeom>
            <a:avLst/>
            <a:gdLst>
              <a:gd name="T0" fmla="*/ 0 w 46"/>
              <a:gd name="T1" fmla="*/ 2147483647 h 43"/>
              <a:gd name="T2" fmla="*/ 2147483647 w 46"/>
              <a:gd name="T3" fmla="*/ 2147483647 h 43"/>
              <a:gd name="T4" fmla="*/ 2147483647 w 46"/>
              <a:gd name="T5" fmla="*/ 2147483647 h 43"/>
              <a:gd name="T6" fmla="*/ 2147483647 w 46"/>
              <a:gd name="T7" fmla="*/ 2147483647 h 43"/>
              <a:gd name="T8" fmla="*/ 2147483647 w 46"/>
              <a:gd name="T9" fmla="*/ 2147483647 h 43"/>
              <a:gd name="T10" fmla="*/ 2147483647 w 46"/>
              <a:gd name="T11" fmla="*/ 2147483647 h 43"/>
              <a:gd name="T12" fmla="*/ 2147483647 w 46"/>
              <a:gd name="T13" fmla="*/ 2147483647 h 43"/>
              <a:gd name="T14" fmla="*/ 2147483647 w 46"/>
              <a:gd name="T15" fmla="*/ 2147483647 h 43"/>
              <a:gd name="T16" fmla="*/ 2147483647 w 46"/>
              <a:gd name="T17" fmla="*/ 2147483647 h 43"/>
              <a:gd name="T18" fmla="*/ 2147483647 w 46"/>
              <a:gd name="T19" fmla="*/ 2147483647 h 43"/>
              <a:gd name="T20" fmla="*/ 2147483647 w 46"/>
              <a:gd name="T21" fmla="*/ 2147483647 h 43"/>
              <a:gd name="T22" fmla="*/ 2147483647 w 46"/>
              <a:gd name="T23" fmla="*/ 2147483647 h 43"/>
              <a:gd name="T24" fmla="*/ 2147483647 w 46"/>
              <a:gd name="T25" fmla="*/ 2147483647 h 43"/>
              <a:gd name="T26" fmla="*/ 2147483647 w 46"/>
              <a:gd name="T27" fmla="*/ 2147483647 h 43"/>
              <a:gd name="T28" fmla="*/ 2147483647 w 46"/>
              <a:gd name="T29" fmla="*/ 2147483647 h 43"/>
              <a:gd name="T30" fmla="*/ 2147483647 w 46"/>
              <a:gd name="T31" fmla="*/ 2147483647 h 43"/>
              <a:gd name="T32" fmla="*/ 2147483647 w 46"/>
              <a:gd name="T33" fmla="*/ 2147483647 h 43"/>
              <a:gd name="T34" fmla="*/ 2147483647 w 46"/>
              <a:gd name="T35" fmla="*/ 2147483647 h 43"/>
              <a:gd name="T36" fmla="*/ 2147483647 w 46"/>
              <a:gd name="T37" fmla="*/ 2147483647 h 43"/>
              <a:gd name="T38" fmla="*/ 2147483647 w 46"/>
              <a:gd name="T39" fmla="*/ 2147483647 h 43"/>
              <a:gd name="T40" fmla="*/ 2147483647 w 46"/>
              <a:gd name="T41" fmla="*/ 2147483647 h 43"/>
              <a:gd name="T42" fmla="*/ 2147483647 w 46"/>
              <a:gd name="T43" fmla="*/ 2147483647 h 43"/>
              <a:gd name="T44" fmla="*/ 2147483647 w 46"/>
              <a:gd name="T45" fmla="*/ 2147483647 h 43"/>
              <a:gd name="T46" fmla="*/ 2147483647 w 46"/>
              <a:gd name="T47" fmla="*/ 2147483647 h 43"/>
              <a:gd name="T48" fmla="*/ 2147483647 w 46"/>
              <a:gd name="T49" fmla="*/ 2147483647 h 43"/>
              <a:gd name="T50" fmla="*/ 2147483647 w 46"/>
              <a:gd name="T51" fmla="*/ 2147483647 h 43"/>
              <a:gd name="T52" fmla="*/ 2147483647 w 46"/>
              <a:gd name="T53" fmla="*/ 2147483647 h 43"/>
              <a:gd name="T54" fmla="*/ 2147483647 w 46"/>
              <a:gd name="T55" fmla="*/ 0 h 43"/>
              <a:gd name="T56" fmla="*/ 2147483647 w 46"/>
              <a:gd name="T57" fmla="*/ 0 h 43"/>
              <a:gd name="T58" fmla="*/ 2147483647 w 46"/>
              <a:gd name="T59" fmla="*/ 2147483647 h 43"/>
              <a:gd name="T60" fmla="*/ 2147483647 w 46"/>
              <a:gd name="T61" fmla="*/ 2147483647 h 43"/>
              <a:gd name="T62" fmla="*/ 2147483647 w 46"/>
              <a:gd name="T63" fmla="*/ 2147483647 h 4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46"/>
              <a:gd name="T97" fmla="*/ 0 h 43"/>
              <a:gd name="T98" fmla="*/ 46 w 46"/>
              <a:gd name="T99" fmla="*/ 43 h 43"/>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46" h="43">
                <a:moveTo>
                  <a:pt x="0" y="13"/>
                </a:moveTo>
                <a:lnTo>
                  <a:pt x="0" y="15"/>
                </a:lnTo>
                <a:lnTo>
                  <a:pt x="0" y="16"/>
                </a:lnTo>
                <a:lnTo>
                  <a:pt x="1" y="18"/>
                </a:lnTo>
                <a:lnTo>
                  <a:pt x="1" y="19"/>
                </a:lnTo>
                <a:lnTo>
                  <a:pt x="3" y="21"/>
                </a:lnTo>
                <a:lnTo>
                  <a:pt x="3" y="22"/>
                </a:lnTo>
                <a:lnTo>
                  <a:pt x="3" y="24"/>
                </a:lnTo>
                <a:lnTo>
                  <a:pt x="4" y="24"/>
                </a:lnTo>
                <a:lnTo>
                  <a:pt x="4" y="22"/>
                </a:lnTo>
                <a:lnTo>
                  <a:pt x="4" y="25"/>
                </a:lnTo>
                <a:lnTo>
                  <a:pt x="4" y="28"/>
                </a:lnTo>
                <a:lnTo>
                  <a:pt x="4" y="31"/>
                </a:lnTo>
                <a:lnTo>
                  <a:pt x="4" y="34"/>
                </a:lnTo>
                <a:lnTo>
                  <a:pt x="6" y="37"/>
                </a:lnTo>
                <a:lnTo>
                  <a:pt x="7" y="39"/>
                </a:lnTo>
                <a:lnTo>
                  <a:pt x="9" y="42"/>
                </a:lnTo>
                <a:lnTo>
                  <a:pt x="10" y="42"/>
                </a:lnTo>
                <a:lnTo>
                  <a:pt x="12" y="43"/>
                </a:lnTo>
                <a:lnTo>
                  <a:pt x="13" y="42"/>
                </a:lnTo>
                <a:lnTo>
                  <a:pt x="15" y="42"/>
                </a:lnTo>
                <a:lnTo>
                  <a:pt x="16" y="42"/>
                </a:lnTo>
                <a:lnTo>
                  <a:pt x="18" y="40"/>
                </a:lnTo>
                <a:lnTo>
                  <a:pt x="20" y="39"/>
                </a:lnTo>
                <a:lnTo>
                  <a:pt x="22" y="37"/>
                </a:lnTo>
                <a:lnTo>
                  <a:pt x="23" y="36"/>
                </a:lnTo>
                <a:lnTo>
                  <a:pt x="26" y="34"/>
                </a:lnTo>
                <a:lnTo>
                  <a:pt x="29" y="31"/>
                </a:lnTo>
                <a:lnTo>
                  <a:pt x="32" y="30"/>
                </a:lnTo>
                <a:lnTo>
                  <a:pt x="35" y="28"/>
                </a:lnTo>
                <a:lnTo>
                  <a:pt x="38" y="28"/>
                </a:lnTo>
                <a:lnTo>
                  <a:pt x="40" y="27"/>
                </a:lnTo>
                <a:lnTo>
                  <a:pt x="41" y="25"/>
                </a:lnTo>
                <a:lnTo>
                  <a:pt x="43" y="24"/>
                </a:lnTo>
                <a:lnTo>
                  <a:pt x="44" y="21"/>
                </a:lnTo>
                <a:lnTo>
                  <a:pt x="46" y="18"/>
                </a:lnTo>
                <a:lnTo>
                  <a:pt x="44" y="15"/>
                </a:lnTo>
                <a:lnTo>
                  <a:pt x="43" y="13"/>
                </a:lnTo>
                <a:lnTo>
                  <a:pt x="41" y="10"/>
                </a:lnTo>
                <a:lnTo>
                  <a:pt x="38" y="9"/>
                </a:lnTo>
                <a:lnTo>
                  <a:pt x="35" y="7"/>
                </a:lnTo>
                <a:lnTo>
                  <a:pt x="32" y="7"/>
                </a:lnTo>
                <a:lnTo>
                  <a:pt x="29" y="6"/>
                </a:lnTo>
                <a:lnTo>
                  <a:pt x="28" y="6"/>
                </a:lnTo>
                <a:lnTo>
                  <a:pt x="25" y="5"/>
                </a:lnTo>
                <a:lnTo>
                  <a:pt x="23" y="3"/>
                </a:lnTo>
                <a:lnTo>
                  <a:pt x="20" y="3"/>
                </a:lnTo>
                <a:lnTo>
                  <a:pt x="19" y="2"/>
                </a:lnTo>
                <a:lnTo>
                  <a:pt x="16" y="0"/>
                </a:lnTo>
                <a:lnTo>
                  <a:pt x="15" y="0"/>
                </a:lnTo>
                <a:lnTo>
                  <a:pt x="12" y="0"/>
                </a:lnTo>
                <a:lnTo>
                  <a:pt x="9" y="0"/>
                </a:lnTo>
                <a:lnTo>
                  <a:pt x="7" y="2"/>
                </a:lnTo>
                <a:lnTo>
                  <a:pt x="4" y="3"/>
                </a:lnTo>
                <a:lnTo>
                  <a:pt x="3" y="6"/>
                </a:lnTo>
                <a:lnTo>
                  <a:pt x="1" y="7"/>
                </a:lnTo>
                <a:lnTo>
                  <a:pt x="1" y="10"/>
                </a:lnTo>
                <a:lnTo>
                  <a:pt x="0" y="13"/>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64" name="Freeform 15"/>
          <p:cNvSpPr>
            <a:spLocks/>
          </p:cNvSpPr>
          <p:nvPr/>
        </p:nvSpPr>
        <p:spPr bwMode="auto">
          <a:xfrm>
            <a:off x="6350000" y="4913315"/>
            <a:ext cx="65088" cy="68263"/>
          </a:xfrm>
          <a:custGeom>
            <a:avLst/>
            <a:gdLst>
              <a:gd name="T0" fmla="*/ 0 w 46"/>
              <a:gd name="T1" fmla="*/ 2147483647 h 43"/>
              <a:gd name="T2" fmla="*/ 2147483647 w 46"/>
              <a:gd name="T3" fmla="*/ 2147483647 h 43"/>
              <a:gd name="T4" fmla="*/ 2147483647 w 46"/>
              <a:gd name="T5" fmla="*/ 2147483647 h 43"/>
              <a:gd name="T6" fmla="*/ 2147483647 w 46"/>
              <a:gd name="T7" fmla="*/ 2147483647 h 43"/>
              <a:gd name="T8" fmla="*/ 2147483647 w 46"/>
              <a:gd name="T9" fmla="*/ 2147483647 h 43"/>
              <a:gd name="T10" fmla="*/ 2147483647 w 46"/>
              <a:gd name="T11" fmla="*/ 2147483647 h 43"/>
              <a:gd name="T12" fmla="*/ 2147483647 w 46"/>
              <a:gd name="T13" fmla="*/ 2147483647 h 43"/>
              <a:gd name="T14" fmla="*/ 2147483647 w 46"/>
              <a:gd name="T15" fmla="*/ 2147483647 h 43"/>
              <a:gd name="T16" fmla="*/ 2147483647 w 46"/>
              <a:gd name="T17" fmla="*/ 2147483647 h 43"/>
              <a:gd name="T18" fmla="*/ 2147483647 w 46"/>
              <a:gd name="T19" fmla="*/ 2147483647 h 43"/>
              <a:gd name="T20" fmla="*/ 2147483647 w 46"/>
              <a:gd name="T21" fmla="*/ 2147483647 h 43"/>
              <a:gd name="T22" fmla="*/ 2147483647 w 46"/>
              <a:gd name="T23" fmla="*/ 2147483647 h 43"/>
              <a:gd name="T24" fmla="*/ 2147483647 w 46"/>
              <a:gd name="T25" fmla="*/ 2147483647 h 43"/>
              <a:gd name="T26" fmla="*/ 2147483647 w 46"/>
              <a:gd name="T27" fmla="*/ 2147483647 h 43"/>
              <a:gd name="T28" fmla="*/ 2147483647 w 46"/>
              <a:gd name="T29" fmla="*/ 2147483647 h 43"/>
              <a:gd name="T30" fmla="*/ 2147483647 w 46"/>
              <a:gd name="T31" fmla="*/ 2147483647 h 43"/>
              <a:gd name="T32" fmla="*/ 2147483647 w 46"/>
              <a:gd name="T33" fmla="*/ 2147483647 h 43"/>
              <a:gd name="T34" fmla="*/ 2147483647 w 46"/>
              <a:gd name="T35" fmla="*/ 2147483647 h 43"/>
              <a:gd name="T36" fmla="*/ 2147483647 w 46"/>
              <a:gd name="T37" fmla="*/ 2147483647 h 43"/>
              <a:gd name="T38" fmla="*/ 2147483647 w 46"/>
              <a:gd name="T39" fmla="*/ 2147483647 h 43"/>
              <a:gd name="T40" fmla="*/ 2147483647 w 46"/>
              <a:gd name="T41" fmla="*/ 2147483647 h 43"/>
              <a:gd name="T42" fmla="*/ 2147483647 w 46"/>
              <a:gd name="T43" fmla="*/ 2147483647 h 43"/>
              <a:gd name="T44" fmla="*/ 2147483647 w 46"/>
              <a:gd name="T45" fmla="*/ 2147483647 h 43"/>
              <a:gd name="T46" fmla="*/ 2147483647 w 46"/>
              <a:gd name="T47" fmla="*/ 2147483647 h 43"/>
              <a:gd name="T48" fmla="*/ 2147483647 w 46"/>
              <a:gd name="T49" fmla="*/ 2147483647 h 43"/>
              <a:gd name="T50" fmla="*/ 2147483647 w 46"/>
              <a:gd name="T51" fmla="*/ 2147483647 h 43"/>
              <a:gd name="T52" fmla="*/ 2147483647 w 46"/>
              <a:gd name="T53" fmla="*/ 2147483647 h 43"/>
              <a:gd name="T54" fmla="*/ 2147483647 w 46"/>
              <a:gd name="T55" fmla="*/ 0 h 43"/>
              <a:gd name="T56" fmla="*/ 2147483647 w 46"/>
              <a:gd name="T57" fmla="*/ 0 h 43"/>
              <a:gd name="T58" fmla="*/ 2147483647 w 46"/>
              <a:gd name="T59" fmla="*/ 2147483647 h 43"/>
              <a:gd name="T60" fmla="*/ 2147483647 w 46"/>
              <a:gd name="T61" fmla="*/ 2147483647 h 43"/>
              <a:gd name="T62" fmla="*/ 2147483647 w 46"/>
              <a:gd name="T63" fmla="*/ 2147483647 h 4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46"/>
              <a:gd name="T97" fmla="*/ 0 h 43"/>
              <a:gd name="T98" fmla="*/ 46 w 46"/>
              <a:gd name="T99" fmla="*/ 43 h 43"/>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46" h="43">
                <a:moveTo>
                  <a:pt x="0" y="13"/>
                </a:moveTo>
                <a:lnTo>
                  <a:pt x="0" y="15"/>
                </a:lnTo>
                <a:lnTo>
                  <a:pt x="0" y="16"/>
                </a:lnTo>
                <a:lnTo>
                  <a:pt x="1" y="18"/>
                </a:lnTo>
                <a:lnTo>
                  <a:pt x="1" y="19"/>
                </a:lnTo>
                <a:lnTo>
                  <a:pt x="3" y="21"/>
                </a:lnTo>
                <a:lnTo>
                  <a:pt x="3" y="22"/>
                </a:lnTo>
                <a:lnTo>
                  <a:pt x="3" y="24"/>
                </a:lnTo>
                <a:lnTo>
                  <a:pt x="4" y="24"/>
                </a:lnTo>
                <a:lnTo>
                  <a:pt x="4" y="22"/>
                </a:lnTo>
                <a:lnTo>
                  <a:pt x="4" y="25"/>
                </a:lnTo>
                <a:lnTo>
                  <a:pt x="4" y="28"/>
                </a:lnTo>
                <a:lnTo>
                  <a:pt x="4" y="31"/>
                </a:lnTo>
                <a:lnTo>
                  <a:pt x="4" y="34"/>
                </a:lnTo>
                <a:lnTo>
                  <a:pt x="6" y="37"/>
                </a:lnTo>
                <a:lnTo>
                  <a:pt x="7" y="39"/>
                </a:lnTo>
                <a:lnTo>
                  <a:pt x="9" y="42"/>
                </a:lnTo>
                <a:lnTo>
                  <a:pt x="10" y="42"/>
                </a:lnTo>
                <a:lnTo>
                  <a:pt x="12" y="43"/>
                </a:lnTo>
                <a:lnTo>
                  <a:pt x="13" y="42"/>
                </a:lnTo>
                <a:lnTo>
                  <a:pt x="15" y="42"/>
                </a:lnTo>
                <a:lnTo>
                  <a:pt x="16" y="42"/>
                </a:lnTo>
                <a:lnTo>
                  <a:pt x="18" y="40"/>
                </a:lnTo>
                <a:lnTo>
                  <a:pt x="20" y="39"/>
                </a:lnTo>
                <a:lnTo>
                  <a:pt x="22" y="37"/>
                </a:lnTo>
                <a:lnTo>
                  <a:pt x="23" y="36"/>
                </a:lnTo>
                <a:lnTo>
                  <a:pt x="26" y="34"/>
                </a:lnTo>
                <a:lnTo>
                  <a:pt x="29" y="31"/>
                </a:lnTo>
                <a:lnTo>
                  <a:pt x="32" y="30"/>
                </a:lnTo>
                <a:lnTo>
                  <a:pt x="35" y="28"/>
                </a:lnTo>
                <a:lnTo>
                  <a:pt x="38" y="28"/>
                </a:lnTo>
                <a:lnTo>
                  <a:pt x="40" y="27"/>
                </a:lnTo>
                <a:lnTo>
                  <a:pt x="41" y="25"/>
                </a:lnTo>
                <a:lnTo>
                  <a:pt x="43" y="24"/>
                </a:lnTo>
                <a:lnTo>
                  <a:pt x="44" y="21"/>
                </a:lnTo>
                <a:lnTo>
                  <a:pt x="46" y="18"/>
                </a:lnTo>
                <a:lnTo>
                  <a:pt x="44" y="15"/>
                </a:lnTo>
                <a:lnTo>
                  <a:pt x="43" y="13"/>
                </a:lnTo>
                <a:lnTo>
                  <a:pt x="41" y="10"/>
                </a:lnTo>
                <a:lnTo>
                  <a:pt x="38" y="9"/>
                </a:lnTo>
                <a:lnTo>
                  <a:pt x="35" y="7"/>
                </a:lnTo>
                <a:lnTo>
                  <a:pt x="32" y="7"/>
                </a:lnTo>
                <a:lnTo>
                  <a:pt x="29" y="6"/>
                </a:lnTo>
                <a:lnTo>
                  <a:pt x="28" y="6"/>
                </a:lnTo>
                <a:lnTo>
                  <a:pt x="25" y="5"/>
                </a:lnTo>
                <a:lnTo>
                  <a:pt x="23" y="3"/>
                </a:lnTo>
                <a:lnTo>
                  <a:pt x="20" y="3"/>
                </a:lnTo>
                <a:lnTo>
                  <a:pt x="19" y="2"/>
                </a:lnTo>
                <a:lnTo>
                  <a:pt x="16" y="0"/>
                </a:lnTo>
                <a:lnTo>
                  <a:pt x="15" y="0"/>
                </a:lnTo>
                <a:lnTo>
                  <a:pt x="12" y="0"/>
                </a:lnTo>
                <a:lnTo>
                  <a:pt x="9" y="0"/>
                </a:lnTo>
                <a:lnTo>
                  <a:pt x="7" y="2"/>
                </a:lnTo>
                <a:lnTo>
                  <a:pt x="4" y="3"/>
                </a:lnTo>
                <a:lnTo>
                  <a:pt x="3" y="6"/>
                </a:lnTo>
                <a:lnTo>
                  <a:pt x="1" y="7"/>
                </a:lnTo>
                <a:lnTo>
                  <a:pt x="1" y="10"/>
                </a:lnTo>
                <a:lnTo>
                  <a:pt x="0" y="13"/>
                </a:lnTo>
              </a:path>
            </a:pathLst>
          </a:custGeom>
          <a:solidFill>
            <a:srgbClr val="FFFF00"/>
          </a:solidFill>
          <a:ln w="4763">
            <a:solidFill>
              <a:srgbClr val="990000"/>
            </a:solidFill>
            <a:round/>
            <a:headEnd/>
            <a:tailEnd/>
          </a:ln>
        </p:spPr>
        <p:txBody>
          <a:bodyPr/>
          <a:lstStyle/>
          <a:p>
            <a:endParaRPr lang="en-US"/>
          </a:p>
        </p:txBody>
      </p:sp>
      <p:sp>
        <p:nvSpPr>
          <p:cNvPr id="53265" name="Freeform 16"/>
          <p:cNvSpPr>
            <a:spLocks/>
          </p:cNvSpPr>
          <p:nvPr/>
        </p:nvSpPr>
        <p:spPr bwMode="auto">
          <a:xfrm>
            <a:off x="6369051" y="4833942"/>
            <a:ext cx="76200" cy="79375"/>
          </a:xfrm>
          <a:custGeom>
            <a:avLst/>
            <a:gdLst>
              <a:gd name="T0" fmla="*/ 2147483647 w 55"/>
              <a:gd name="T1" fmla="*/ 2147483647 h 50"/>
              <a:gd name="T2" fmla="*/ 2147483647 w 55"/>
              <a:gd name="T3" fmla="*/ 2147483647 h 50"/>
              <a:gd name="T4" fmla="*/ 2147483647 w 55"/>
              <a:gd name="T5" fmla="*/ 2147483647 h 50"/>
              <a:gd name="T6" fmla="*/ 2147483647 w 55"/>
              <a:gd name="T7" fmla="*/ 2147483647 h 50"/>
              <a:gd name="T8" fmla="*/ 2147483647 w 55"/>
              <a:gd name="T9" fmla="*/ 2147483647 h 50"/>
              <a:gd name="T10" fmla="*/ 2147483647 w 55"/>
              <a:gd name="T11" fmla="*/ 2147483647 h 50"/>
              <a:gd name="T12" fmla="*/ 2147483647 w 55"/>
              <a:gd name="T13" fmla="*/ 2147483647 h 50"/>
              <a:gd name="T14" fmla="*/ 0 w 55"/>
              <a:gd name="T15" fmla="*/ 2147483647 h 50"/>
              <a:gd name="T16" fmla="*/ 2147483647 w 55"/>
              <a:gd name="T17" fmla="*/ 2147483647 h 50"/>
              <a:gd name="T18" fmla="*/ 2147483647 w 55"/>
              <a:gd name="T19" fmla="*/ 2147483647 h 50"/>
              <a:gd name="T20" fmla="*/ 2147483647 w 55"/>
              <a:gd name="T21" fmla="*/ 2147483647 h 50"/>
              <a:gd name="T22" fmla="*/ 2147483647 w 55"/>
              <a:gd name="T23" fmla="*/ 2147483647 h 50"/>
              <a:gd name="T24" fmla="*/ 2147483647 w 55"/>
              <a:gd name="T25" fmla="*/ 2147483647 h 50"/>
              <a:gd name="T26" fmla="*/ 2147483647 w 55"/>
              <a:gd name="T27" fmla="*/ 2147483647 h 50"/>
              <a:gd name="T28" fmla="*/ 2147483647 w 55"/>
              <a:gd name="T29" fmla="*/ 2147483647 h 50"/>
              <a:gd name="T30" fmla="*/ 2147483647 w 55"/>
              <a:gd name="T31" fmla="*/ 2147483647 h 50"/>
              <a:gd name="T32" fmla="*/ 2147483647 w 55"/>
              <a:gd name="T33" fmla="*/ 2147483647 h 50"/>
              <a:gd name="T34" fmla="*/ 2147483647 w 55"/>
              <a:gd name="T35" fmla="*/ 2147483647 h 50"/>
              <a:gd name="T36" fmla="*/ 2147483647 w 55"/>
              <a:gd name="T37" fmla="*/ 2147483647 h 50"/>
              <a:gd name="T38" fmla="*/ 2147483647 w 55"/>
              <a:gd name="T39" fmla="*/ 2147483647 h 50"/>
              <a:gd name="T40" fmla="*/ 2147483647 w 55"/>
              <a:gd name="T41" fmla="*/ 2147483647 h 50"/>
              <a:gd name="T42" fmla="*/ 2147483647 w 55"/>
              <a:gd name="T43" fmla="*/ 2147483647 h 50"/>
              <a:gd name="T44" fmla="*/ 2147483647 w 55"/>
              <a:gd name="T45" fmla="*/ 2147483647 h 50"/>
              <a:gd name="T46" fmla="*/ 2147483647 w 55"/>
              <a:gd name="T47" fmla="*/ 2147483647 h 50"/>
              <a:gd name="T48" fmla="*/ 2147483647 w 55"/>
              <a:gd name="T49" fmla="*/ 2147483647 h 50"/>
              <a:gd name="T50" fmla="*/ 2147483647 w 55"/>
              <a:gd name="T51" fmla="*/ 2147483647 h 50"/>
              <a:gd name="T52" fmla="*/ 2147483647 w 55"/>
              <a:gd name="T53" fmla="*/ 2147483647 h 50"/>
              <a:gd name="T54" fmla="*/ 2147483647 w 55"/>
              <a:gd name="T55" fmla="*/ 2147483647 h 50"/>
              <a:gd name="T56" fmla="*/ 2147483647 w 55"/>
              <a:gd name="T57" fmla="*/ 2147483647 h 50"/>
              <a:gd name="T58" fmla="*/ 2147483647 w 55"/>
              <a:gd name="T59" fmla="*/ 2147483647 h 50"/>
              <a:gd name="T60" fmla="*/ 2147483647 w 55"/>
              <a:gd name="T61" fmla="*/ 2147483647 h 50"/>
              <a:gd name="T62" fmla="*/ 2147483647 w 55"/>
              <a:gd name="T63" fmla="*/ 2147483647 h 50"/>
              <a:gd name="T64" fmla="*/ 2147483647 w 55"/>
              <a:gd name="T65" fmla="*/ 2147483647 h 50"/>
              <a:gd name="T66" fmla="*/ 2147483647 w 55"/>
              <a:gd name="T67" fmla="*/ 0 h 50"/>
              <a:gd name="T68" fmla="*/ 2147483647 w 55"/>
              <a:gd name="T69" fmla="*/ 0 h 50"/>
              <a:gd name="T70" fmla="*/ 2147483647 w 55"/>
              <a:gd name="T71" fmla="*/ 2147483647 h 50"/>
              <a:gd name="T72" fmla="*/ 2147483647 w 55"/>
              <a:gd name="T73" fmla="*/ 2147483647 h 50"/>
              <a:gd name="T74" fmla="*/ 2147483647 w 55"/>
              <a:gd name="T75" fmla="*/ 2147483647 h 50"/>
              <a:gd name="T76" fmla="*/ 2147483647 w 55"/>
              <a:gd name="T77" fmla="*/ 2147483647 h 50"/>
              <a:gd name="T78" fmla="*/ 2147483647 w 55"/>
              <a:gd name="T79" fmla="*/ 2147483647 h 50"/>
              <a:gd name="T80" fmla="*/ 2147483647 w 55"/>
              <a:gd name="T81" fmla="*/ 2147483647 h 5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5"/>
              <a:gd name="T124" fmla="*/ 0 h 50"/>
              <a:gd name="T125" fmla="*/ 55 w 55"/>
              <a:gd name="T126" fmla="*/ 50 h 50"/>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5" h="50">
                <a:moveTo>
                  <a:pt x="15" y="22"/>
                </a:moveTo>
                <a:lnTo>
                  <a:pt x="12" y="26"/>
                </a:lnTo>
                <a:lnTo>
                  <a:pt x="9" y="29"/>
                </a:lnTo>
                <a:lnTo>
                  <a:pt x="6" y="31"/>
                </a:lnTo>
                <a:lnTo>
                  <a:pt x="5" y="34"/>
                </a:lnTo>
                <a:lnTo>
                  <a:pt x="2" y="35"/>
                </a:lnTo>
                <a:lnTo>
                  <a:pt x="2" y="38"/>
                </a:lnTo>
                <a:lnTo>
                  <a:pt x="0" y="40"/>
                </a:lnTo>
                <a:lnTo>
                  <a:pt x="2" y="43"/>
                </a:lnTo>
                <a:lnTo>
                  <a:pt x="5" y="46"/>
                </a:lnTo>
                <a:lnTo>
                  <a:pt x="7" y="49"/>
                </a:lnTo>
                <a:lnTo>
                  <a:pt x="10" y="50"/>
                </a:lnTo>
                <a:lnTo>
                  <a:pt x="15" y="50"/>
                </a:lnTo>
                <a:lnTo>
                  <a:pt x="19" y="50"/>
                </a:lnTo>
                <a:lnTo>
                  <a:pt x="22" y="50"/>
                </a:lnTo>
                <a:lnTo>
                  <a:pt x="27" y="49"/>
                </a:lnTo>
                <a:lnTo>
                  <a:pt x="30" y="47"/>
                </a:lnTo>
                <a:lnTo>
                  <a:pt x="34" y="46"/>
                </a:lnTo>
                <a:lnTo>
                  <a:pt x="39" y="43"/>
                </a:lnTo>
                <a:lnTo>
                  <a:pt x="42" y="41"/>
                </a:lnTo>
                <a:lnTo>
                  <a:pt x="46" y="38"/>
                </a:lnTo>
                <a:lnTo>
                  <a:pt x="50" y="35"/>
                </a:lnTo>
                <a:lnTo>
                  <a:pt x="53" y="32"/>
                </a:lnTo>
                <a:lnTo>
                  <a:pt x="55" y="28"/>
                </a:lnTo>
                <a:lnTo>
                  <a:pt x="55" y="23"/>
                </a:lnTo>
                <a:lnTo>
                  <a:pt x="55" y="20"/>
                </a:lnTo>
                <a:lnTo>
                  <a:pt x="53" y="17"/>
                </a:lnTo>
                <a:lnTo>
                  <a:pt x="53" y="13"/>
                </a:lnTo>
                <a:lnTo>
                  <a:pt x="52" y="10"/>
                </a:lnTo>
                <a:lnTo>
                  <a:pt x="50" y="7"/>
                </a:lnTo>
                <a:lnTo>
                  <a:pt x="47" y="6"/>
                </a:lnTo>
                <a:lnTo>
                  <a:pt x="46" y="3"/>
                </a:lnTo>
                <a:lnTo>
                  <a:pt x="43" y="1"/>
                </a:lnTo>
                <a:lnTo>
                  <a:pt x="39" y="0"/>
                </a:lnTo>
                <a:lnTo>
                  <a:pt x="33" y="0"/>
                </a:lnTo>
                <a:lnTo>
                  <a:pt x="30" y="1"/>
                </a:lnTo>
                <a:lnTo>
                  <a:pt x="25" y="3"/>
                </a:lnTo>
                <a:lnTo>
                  <a:pt x="21" y="7"/>
                </a:lnTo>
                <a:lnTo>
                  <a:pt x="18" y="12"/>
                </a:lnTo>
                <a:lnTo>
                  <a:pt x="16" y="16"/>
                </a:lnTo>
                <a:lnTo>
                  <a:pt x="15" y="22"/>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66" name="Freeform 17"/>
          <p:cNvSpPr>
            <a:spLocks/>
          </p:cNvSpPr>
          <p:nvPr/>
        </p:nvSpPr>
        <p:spPr bwMode="auto">
          <a:xfrm>
            <a:off x="6369051" y="4833942"/>
            <a:ext cx="76200" cy="79375"/>
          </a:xfrm>
          <a:custGeom>
            <a:avLst/>
            <a:gdLst>
              <a:gd name="T0" fmla="*/ 2147483647 w 55"/>
              <a:gd name="T1" fmla="*/ 2147483647 h 50"/>
              <a:gd name="T2" fmla="*/ 2147483647 w 55"/>
              <a:gd name="T3" fmla="*/ 2147483647 h 50"/>
              <a:gd name="T4" fmla="*/ 2147483647 w 55"/>
              <a:gd name="T5" fmla="*/ 2147483647 h 50"/>
              <a:gd name="T6" fmla="*/ 2147483647 w 55"/>
              <a:gd name="T7" fmla="*/ 2147483647 h 50"/>
              <a:gd name="T8" fmla="*/ 2147483647 w 55"/>
              <a:gd name="T9" fmla="*/ 2147483647 h 50"/>
              <a:gd name="T10" fmla="*/ 2147483647 w 55"/>
              <a:gd name="T11" fmla="*/ 2147483647 h 50"/>
              <a:gd name="T12" fmla="*/ 2147483647 w 55"/>
              <a:gd name="T13" fmla="*/ 2147483647 h 50"/>
              <a:gd name="T14" fmla="*/ 0 w 55"/>
              <a:gd name="T15" fmla="*/ 2147483647 h 50"/>
              <a:gd name="T16" fmla="*/ 2147483647 w 55"/>
              <a:gd name="T17" fmla="*/ 2147483647 h 50"/>
              <a:gd name="T18" fmla="*/ 2147483647 w 55"/>
              <a:gd name="T19" fmla="*/ 2147483647 h 50"/>
              <a:gd name="T20" fmla="*/ 2147483647 w 55"/>
              <a:gd name="T21" fmla="*/ 2147483647 h 50"/>
              <a:gd name="T22" fmla="*/ 2147483647 w 55"/>
              <a:gd name="T23" fmla="*/ 2147483647 h 50"/>
              <a:gd name="T24" fmla="*/ 2147483647 w 55"/>
              <a:gd name="T25" fmla="*/ 2147483647 h 50"/>
              <a:gd name="T26" fmla="*/ 2147483647 w 55"/>
              <a:gd name="T27" fmla="*/ 2147483647 h 50"/>
              <a:gd name="T28" fmla="*/ 2147483647 w 55"/>
              <a:gd name="T29" fmla="*/ 2147483647 h 50"/>
              <a:gd name="T30" fmla="*/ 2147483647 w 55"/>
              <a:gd name="T31" fmla="*/ 2147483647 h 50"/>
              <a:gd name="T32" fmla="*/ 2147483647 w 55"/>
              <a:gd name="T33" fmla="*/ 2147483647 h 50"/>
              <a:gd name="T34" fmla="*/ 2147483647 w 55"/>
              <a:gd name="T35" fmla="*/ 2147483647 h 50"/>
              <a:gd name="T36" fmla="*/ 2147483647 w 55"/>
              <a:gd name="T37" fmla="*/ 2147483647 h 50"/>
              <a:gd name="T38" fmla="*/ 2147483647 w 55"/>
              <a:gd name="T39" fmla="*/ 2147483647 h 50"/>
              <a:gd name="T40" fmla="*/ 2147483647 w 55"/>
              <a:gd name="T41" fmla="*/ 2147483647 h 50"/>
              <a:gd name="T42" fmla="*/ 2147483647 w 55"/>
              <a:gd name="T43" fmla="*/ 2147483647 h 50"/>
              <a:gd name="T44" fmla="*/ 2147483647 w 55"/>
              <a:gd name="T45" fmla="*/ 2147483647 h 50"/>
              <a:gd name="T46" fmla="*/ 2147483647 w 55"/>
              <a:gd name="T47" fmla="*/ 2147483647 h 50"/>
              <a:gd name="T48" fmla="*/ 2147483647 w 55"/>
              <a:gd name="T49" fmla="*/ 2147483647 h 50"/>
              <a:gd name="T50" fmla="*/ 2147483647 w 55"/>
              <a:gd name="T51" fmla="*/ 2147483647 h 50"/>
              <a:gd name="T52" fmla="*/ 2147483647 w 55"/>
              <a:gd name="T53" fmla="*/ 2147483647 h 50"/>
              <a:gd name="T54" fmla="*/ 2147483647 w 55"/>
              <a:gd name="T55" fmla="*/ 2147483647 h 50"/>
              <a:gd name="T56" fmla="*/ 2147483647 w 55"/>
              <a:gd name="T57" fmla="*/ 2147483647 h 50"/>
              <a:gd name="T58" fmla="*/ 2147483647 w 55"/>
              <a:gd name="T59" fmla="*/ 2147483647 h 50"/>
              <a:gd name="T60" fmla="*/ 2147483647 w 55"/>
              <a:gd name="T61" fmla="*/ 2147483647 h 50"/>
              <a:gd name="T62" fmla="*/ 2147483647 w 55"/>
              <a:gd name="T63" fmla="*/ 2147483647 h 50"/>
              <a:gd name="T64" fmla="*/ 2147483647 w 55"/>
              <a:gd name="T65" fmla="*/ 2147483647 h 50"/>
              <a:gd name="T66" fmla="*/ 2147483647 w 55"/>
              <a:gd name="T67" fmla="*/ 0 h 50"/>
              <a:gd name="T68" fmla="*/ 2147483647 w 55"/>
              <a:gd name="T69" fmla="*/ 0 h 50"/>
              <a:gd name="T70" fmla="*/ 2147483647 w 55"/>
              <a:gd name="T71" fmla="*/ 2147483647 h 50"/>
              <a:gd name="T72" fmla="*/ 2147483647 w 55"/>
              <a:gd name="T73" fmla="*/ 2147483647 h 50"/>
              <a:gd name="T74" fmla="*/ 2147483647 w 55"/>
              <a:gd name="T75" fmla="*/ 2147483647 h 50"/>
              <a:gd name="T76" fmla="*/ 2147483647 w 55"/>
              <a:gd name="T77" fmla="*/ 2147483647 h 50"/>
              <a:gd name="T78" fmla="*/ 2147483647 w 55"/>
              <a:gd name="T79" fmla="*/ 2147483647 h 50"/>
              <a:gd name="T80" fmla="*/ 2147483647 w 55"/>
              <a:gd name="T81" fmla="*/ 2147483647 h 5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5"/>
              <a:gd name="T124" fmla="*/ 0 h 50"/>
              <a:gd name="T125" fmla="*/ 55 w 55"/>
              <a:gd name="T126" fmla="*/ 50 h 50"/>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5" h="50">
                <a:moveTo>
                  <a:pt x="15" y="22"/>
                </a:moveTo>
                <a:lnTo>
                  <a:pt x="12" y="26"/>
                </a:lnTo>
                <a:lnTo>
                  <a:pt x="9" y="29"/>
                </a:lnTo>
                <a:lnTo>
                  <a:pt x="6" y="31"/>
                </a:lnTo>
                <a:lnTo>
                  <a:pt x="5" y="34"/>
                </a:lnTo>
                <a:lnTo>
                  <a:pt x="2" y="35"/>
                </a:lnTo>
                <a:lnTo>
                  <a:pt x="2" y="38"/>
                </a:lnTo>
                <a:lnTo>
                  <a:pt x="0" y="40"/>
                </a:lnTo>
                <a:lnTo>
                  <a:pt x="2" y="43"/>
                </a:lnTo>
                <a:lnTo>
                  <a:pt x="5" y="46"/>
                </a:lnTo>
                <a:lnTo>
                  <a:pt x="7" y="49"/>
                </a:lnTo>
                <a:lnTo>
                  <a:pt x="10" y="50"/>
                </a:lnTo>
                <a:lnTo>
                  <a:pt x="15" y="50"/>
                </a:lnTo>
                <a:lnTo>
                  <a:pt x="19" y="50"/>
                </a:lnTo>
                <a:lnTo>
                  <a:pt x="22" y="50"/>
                </a:lnTo>
                <a:lnTo>
                  <a:pt x="27" y="49"/>
                </a:lnTo>
                <a:lnTo>
                  <a:pt x="30" y="47"/>
                </a:lnTo>
                <a:lnTo>
                  <a:pt x="34" y="46"/>
                </a:lnTo>
                <a:lnTo>
                  <a:pt x="39" y="43"/>
                </a:lnTo>
                <a:lnTo>
                  <a:pt x="42" y="41"/>
                </a:lnTo>
                <a:lnTo>
                  <a:pt x="46" y="38"/>
                </a:lnTo>
                <a:lnTo>
                  <a:pt x="50" y="35"/>
                </a:lnTo>
                <a:lnTo>
                  <a:pt x="53" y="32"/>
                </a:lnTo>
                <a:lnTo>
                  <a:pt x="55" y="28"/>
                </a:lnTo>
                <a:lnTo>
                  <a:pt x="55" y="23"/>
                </a:lnTo>
                <a:lnTo>
                  <a:pt x="55" y="20"/>
                </a:lnTo>
                <a:lnTo>
                  <a:pt x="53" y="17"/>
                </a:lnTo>
                <a:lnTo>
                  <a:pt x="53" y="13"/>
                </a:lnTo>
                <a:lnTo>
                  <a:pt x="52" y="10"/>
                </a:lnTo>
                <a:lnTo>
                  <a:pt x="50" y="7"/>
                </a:lnTo>
                <a:lnTo>
                  <a:pt x="47" y="6"/>
                </a:lnTo>
                <a:lnTo>
                  <a:pt x="46" y="3"/>
                </a:lnTo>
                <a:lnTo>
                  <a:pt x="43" y="1"/>
                </a:lnTo>
                <a:lnTo>
                  <a:pt x="39" y="0"/>
                </a:lnTo>
                <a:lnTo>
                  <a:pt x="33" y="0"/>
                </a:lnTo>
                <a:lnTo>
                  <a:pt x="30" y="1"/>
                </a:lnTo>
                <a:lnTo>
                  <a:pt x="25" y="3"/>
                </a:lnTo>
                <a:lnTo>
                  <a:pt x="21" y="7"/>
                </a:lnTo>
                <a:lnTo>
                  <a:pt x="18" y="12"/>
                </a:lnTo>
                <a:lnTo>
                  <a:pt x="16" y="16"/>
                </a:lnTo>
                <a:lnTo>
                  <a:pt x="15" y="22"/>
                </a:lnTo>
              </a:path>
            </a:pathLst>
          </a:custGeom>
          <a:solidFill>
            <a:srgbClr val="FFFF00"/>
          </a:solidFill>
          <a:ln w="1588">
            <a:solidFill>
              <a:srgbClr val="990000"/>
            </a:solidFill>
            <a:round/>
            <a:headEnd/>
            <a:tailEnd/>
          </a:ln>
        </p:spPr>
        <p:txBody>
          <a:bodyPr/>
          <a:lstStyle/>
          <a:p>
            <a:endParaRPr lang="en-US"/>
          </a:p>
        </p:txBody>
      </p:sp>
      <p:sp>
        <p:nvSpPr>
          <p:cNvPr id="53267" name="Freeform 18"/>
          <p:cNvSpPr>
            <a:spLocks/>
          </p:cNvSpPr>
          <p:nvPr/>
        </p:nvSpPr>
        <p:spPr bwMode="auto">
          <a:xfrm>
            <a:off x="6369051" y="4833942"/>
            <a:ext cx="76200" cy="79375"/>
          </a:xfrm>
          <a:custGeom>
            <a:avLst/>
            <a:gdLst>
              <a:gd name="T0" fmla="*/ 2147483647 w 55"/>
              <a:gd name="T1" fmla="*/ 2147483647 h 50"/>
              <a:gd name="T2" fmla="*/ 2147483647 w 55"/>
              <a:gd name="T3" fmla="*/ 2147483647 h 50"/>
              <a:gd name="T4" fmla="*/ 2147483647 w 55"/>
              <a:gd name="T5" fmla="*/ 2147483647 h 50"/>
              <a:gd name="T6" fmla="*/ 2147483647 w 55"/>
              <a:gd name="T7" fmla="*/ 2147483647 h 50"/>
              <a:gd name="T8" fmla="*/ 2147483647 w 55"/>
              <a:gd name="T9" fmla="*/ 2147483647 h 50"/>
              <a:gd name="T10" fmla="*/ 2147483647 w 55"/>
              <a:gd name="T11" fmla="*/ 2147483647 h 50"/>
              <a:gd name="T12" fmla="*/ 2147483647 w 55"/>
              <a:gd name="T13" fmla="*/ 2147483647 h 50"/>
              <a:gd name="T14" fmla="*/ 0 w 55"/>
              <a:gd name="T15" fmla="*/ 2147483647 h 50"/>
              <a:gd name="T16" fmla="*/ 2147483647 w 55"/>
              <a:gd name="T17" fmla="*/ 2147483647 h 50"/>
              <a:gd name="T18" fmla="*/ 2147483647 w 55"/>
              <a:gd name="T19" fmla="*/ 2147483647 h 50"/>
              <a:gd name="T20" fmla="*/ 2147483647 w 55"/>
              <a:gd name="T21" fmla="*/ 2147483647 h 50"/>
              <a:gd name="T22" fmla="*/ 2147483647 w 55"/>
              <a:gd name="T23" fmla="*/ 2147483647 h 50"/>
              <a:gd name="T24" fmla="*/ 2147483647 w 55"/>
              <a:gd name="T25" fmla="*/ 2147483647 h 50"/>
              <a:gd name="T26" fmla="*/ 2147483647 w 55"/>
              <a:gd name="T27" fmla="*/ 2147483647 h 50"/>
              <a:gd name="T28" fmla="*/ 2147483647 w 55"/>
              <a:gd name="T29" fmla="*/ 2147483647 h 50"/>
              <a:gd name="T30" fmla="*/ 2147483647 w 55"/>
              <a:gd name="T31" fmla="*/ 2147483647 h 50"/>
              <a:gd name="T32" fmla="*/ 2147483647 w 55"/>
              <a:gd name="T33" fmla="*/ 2147483647 h 50"/>
              <a:gd name="T34" fmla="*/ 2147483647 w 55"/>
              <a:gd name="T35" fmla="*/ 2147483647 h 50"/>
              <a:gd name="T36" fmla="*/ 2147483647 w 55"/>
              <a:gd name="T37" fmla="*/ 2147483647 h 50"/>
              <a:gd name="T38" fmla="*/ 2147483647 w 55"/>
              <a:gd name="T39" fmla="*/ 2147483647 h 50"/>
              <a:gd name="T40" fmla="*/ 2147483647 w 55"/>
              <a:gd name="T41" fmla="*/ 2147483647 h 50"/>
              <a:gd name="T42" fmla="*/ 2147483647 w 55"/>
              <a:gd name="T43" fmla="*/ 2147483647 h 50"/>
              <a:gd name="T44" fmla="*/ 2147483647 w 55"/>
              <a:gd name="T45" fmla="*/ 2147483647 h 50"/>
              <a:gd name="T46" fmla="*/ 2147483647 w 55"/>
              <a:gd name="T47" fmla="*/ 2147483647 h 50"/>
              <a:gd name="T48" fmla="*/ 2147483647 w 55"/>
              <a:gd name="T49" fmla="*/ 2147483647 h 50"/>
              <a:gd name="T50" fmla="*/ 2147483647 w 55"/>
              <a:gd name="T51" fmla="*/ 2147483647 h 50"/>
              <a:gd name="T52" fmla="*/ 2147483647 w 55"/>
              <a:gd name="T53" fmla="*/ 2147483647 h 50"/>
              <a:gd name="T54" fmla="*/ 2147483647 w 55"/>
              <a:gd name="T55" fmla="*/ 2147483647 h 50"/>
              <a:gd name="T56" fmla="*/ 2147483647 w 55"/>
              <a:gd name="T57" fmla="*/ 2147483647 h 50"/>
              <a:gd name="T58" fmla="*/ 2147483647 w 55"/>
              <a:gd name="T59" fmla="*/ 2147483647 h 50"/>
              <a:gd name="T60" fmla="*/ 2147483647 w 55"/>
              <a:gd name="T61" fmla="*/ 2147483647 h 50"/>
              <a:gd name="T62" fmla="*/ 2147483647 w 55"/>
              <a:gd name="T63" fmla="*/ 2147483647 h 50"/>
              <a:gd name="T64" fmla="*/ 2147483647 w 55"/>
              <a:gd name="T65" fmla="*/ 2147483647 h 50"/>
              <a:gd name="T66" fmla="*/ 2147483647 w 55"/>
              <a:gd name="T67" fmla="*/ 0 h 50"/>
              <a:gd name="T68" fmla="*/ 2147483647 w 55"/>
              <a:gd name="T69" fmla="*/ 0 h 50"/>
              <a:gd name="T70" fmla="*/ 2147483647 w 55"/>
              <a:gd name="T71" fmla="*/ 2147483647 h 50"/>
              <a:gd name="T72" fmla="*/ 2147483647 w 55"/>
              <a:gd name="T73" fmla="*/ 2147483647 h 50"/>
              <a:gd name="T74" fmla="*/ 2147483647 w 55"/>
              <a:gd name="T75" fmla="*/ 2147483647 h 50"/>
              <a:gd name="T76" fmla="*/ 2147483647 w 55"/>
              <a:gd name="T77" fmla="*/ 2147483647 h 50"/>
              <a:gd name="T78" fmla="*/ 2147483647 w 55"/>
              <a:gd name="T79" fmla="*/ 2147483647 h 50"/>
              <a:gd name="T80" fmla="*/ 2147483647 w 55"/>
              <a:gd name="T81" fmla="*/ 2147483647 h 5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5"/>
              <a:gd name="T124" fmla="*/ 0 h 50"/>
              <a:gd name="T125" fmla="*/ 55 w 55"/>
              <a:gd name="T126" fmla="*/ 50 h 50"/>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5" h="50">
                <a:moveTo>
                  <a:pt x="15" y="22"/>
                </a:moveTo>
                <a:lnTo>
                  <a:pt x="12" y="26"/>
                </a:lnTo>
                <a:lnTo>
                  <a:pt x="9" y="29"/>
                </a:lnTo>
                <a:lnTo>
                  <a:pt x="6" y="31"/>
                </a:lnTo>
                <a:lnTo>
                  <a:pt x="5" y="34"/>
                </a:lnTo>
                <a:lnTo>
                  <a:pt x="2" y="35"/>
                </a:lnTo>
                <a:lnTo>
                  <a:pt x="2" y="38"/>
                </a:lnTo>
                <a:lnTo>
                  <a:pt x="0" y="40"/>
                </a:lnTo>
                <a:lnTo>
                  <a:pt x="2" y="43"/>
                </a:lnTo>
                <a:lnTo>
                  <a:pt x="5" y="46"/>
                </a:lnTo>
                <a:lnTo>
                  <a:pt x="7" y="49"/>
                </a:lnTo>
                <a:lnTo>
                  <a:pt x="10" y="50"/>
                </a:lnTo>
                <a:lnTo>
                  <a:pt x="15" y="50"/>
                </a:lnTo>
                <a:lnTo>
                  <a:pt x="19" y="50"/>
                </a:lnTo>
                <a:lnTo>
                  <a:pt x="22" y="50"/>
                </a:lnTo>
                <a:lnTo>
                  <a:pt x="27" y="49"/>
                </a:lnTo>
                <a:lnTo>
                  <a:pt x="30" y="47"/>
                </a:lnTo>
                <a:lnTo>
                  <a:pt x="34" y="46"/>
                </a:lnTo>
                <a:lnTo>
                  <a:pt x="39" y="43"/>
                </a:lnTo>
                <a:lnTo>
                  <a:pt x="42" y="41"/>
                </a:lnTo>
                <a:lnTo>
                  <a:pt x="46" y="38"/>
                </a:lnTo>
                <a:lnTo>
                  <a:pt x="50" y="35"/>
                </a:lnTo>
                <a:lnTo>
                  <a:pt x="53" y="32"/>
                </a:lnTo>
                <a:lnTo>
                  <a:pt x="55" y="28"/>
                </a:lnTo>
                <a:lnTo>
                  <a:pt x="55" y="23"/>
                </a:lnTo>
                <a:lnTo>
                  <a:pt x="55" y="20"/>
                </a:lnTo>
                <a:lnTo>
                  <a:pt x="53" y="17"/>
                </a:lnTo>
                <a:lnTo>
                  <a:pt x="53" y="13"/>
                </a:lnTo>
                <a:lnTo>
                  <a:pt x="52" y="10"/>
                </a:lnTo>
                <a:lnTo>
                  <a:pt x="50" y="7"/>
                </a:lnTo>
                <a:lnTo>
                  <a:pt x="47" y="6"/>
                </a:lnTo>
                <a:lnTo>
                  <a:pt x="46" y="3"/>
                </a:lnTo>
                <a:lnTo>
                  <a:pt x="43" y="1"/>
                </a:lnTo>
                <a:lnTo>
                  <a:pt x="39" y="0"/>
                </a:lnTo>
                <a:lnTo>
                  <a:pt x="33" y="0"/>
                </a:lnTo>
                <a:lnTo>
                  <a:pt x="30" y="1"/>
                </a:lnTo>
                <a:lnTo>
                  <a:pt x="25" y="3"/>
                </a:lnTo>
                <a:lnTo>
                  <a:pt x="21" y="7"/>
                </a:lnTo>
                <a:lnTo>
                  <a:pt x="18" y="12"/>
                </a:lnTo>
                <a:lnTo>
                  <a:pt x="16" y="16"/>
                </a:lnTo>
                <a:lnTo>
                  <a:pt x="15" y="22"/>
                </a:lnTo>
              </a:path>
            </a:pathLst>
          </a:custGeom>
          <a:solidFill>
            <a:srgbClr val="FFFF00"/>
          </a:solidFill>
          <a:ln w="4763">
            <a:solidFill>
              <a:srgbClr val="990000"/>
            </a:solidFill>
            <a:round/>
            <a:headEnd/>
            <a:tailEnd/>
          </a:ln>
        </p:spPr>
        <p:txBody>
          <a:bodyPr/>
          <a:lstStyle/>
          <a:p>
            <a:endParaRPr lang="en-US"/>
          </a:p>
        </p:txBody>
      </p:sp>
      <p:sp>
        <p:nvSpPr>
          <p:cNvPr id="53268" name="Freeform 19"/>
          <p:cNvSpPr>
            <a:spLocks/>
          </p:cNvSpPr>
          <p:nvPr/>
        </p:nvSpPr>
        <p:spPr bwMode="auto">
          <a:xfrm>
            <a:off x="6338889" y="4756154"/>
            <a:ext cx="95251" cy="79375"/>
          </a:xfrm>
          <a:custGeom>
            <a:avLst/>
            <a:gdLst>
              <a:gd name="T0" fmla="*/ 2147483647 w 68"/>
              <a:gd name="T1" fmla="*/ 2147483647 h 50"/>
              <a:gd name="T2" fmla="*/ 2147483647 w 68"/>
              <a:gd name="T3" fmla="*/ 2147483647 h 50"/>
              <a:gd name="T4" fmla="*/ 2147483647 w 68"/>
              <a:gd name="T5" fmla="*/ 2147483647 h 50"/>
              <a:gd name="T6" fmla="*/ 2147483647 w 68"/>
              <a:gd name="T7" fmla="*/ 2147483647 h 50"/>
              <a:gd name="T8" fmla="*/ 2147483647 w 68"/>
              <a:gd name="T9" fmla="*/ 2147483647 h 50"/>
              <a:gd name="T10" fmla="*/ 2147483647 w 68"/>
              <a:gd name="T11" fmla="*/ 2147483647 h 50"/>
              <a:gd name="T12" fmla="*/ 2147483647 w 68"/>
              <a:gd name="T13" fmla="*/ 2147483647 h 50"/>
              <a:gd name="T14" fmla="*/ 2147483647 w 68"/>
              <a:gd name="T15" fmla="*/ 2147483647 h 50"/>
              <a:gd name="T16" fmla="*/ 2147483647 w 68"/>
              <a:gd name="T17" fmla="*/ 2147483647 h 50"/>
              <a:gd name="T18" fmla="*/ 2147483647 w 68"/>
              <a:gd name="T19" fmla="*/ 2147483647 h 50"/>
              <a:gd name="T20" fmla="*/ 2147483647 w 68"/>
              <a:gd name="T21" fmla="*/ 2147483647 h 50"/>
              <a:gd name="T22" fmla="*/ 2147483647 w 68"/>
              <a:gd name="T23" fmla="*/ 2147483647 h 50"/>
              <a:gd name="T24" fmla="*/ 2147483647 w 68"/>
              <a:gd name="T25" fmla="*/ 2147483647 h 50"/>
              <a:gd name="T26" fmla="*/ 2147483647 w 68"/>
              <a:gd name="T27" fmla="*/ 2147483647 h 50"/>
              <a:gd name="T28" fmla="*/ 2147483647 w 68"/>
              <a:gd name="T29" fmla="*/ 2147483647 h 50"/>
              <a:gd name="T30" fmla="*/ 2147483647 w 68"/>
              <a:gd name="T31" fmla="*/ 2147483647 h 50"/>
              <a:gd name="T32" fmla="*/ 2147483647 w 68"/>
              <a:gd name="T33" fmla="*/ 2147483647 h 50"/>
              <a:gd name="T34" fmla="*/ 2147483647 w 68"/>
              <a:gd name="T35" fmla="*/ 2147483647 h 50"/>
              <a:gd name="T36" fmla="*/ 2147483647 w 68"/>
              <a:gd name="T37" fmla="*/ 2147483647 h 50"/>
              <a:gd name="T38" fmla="*/ 2147483647 w 68"/>
              <a:gd name="T39" fmla="*/ 2147483647 h 50"/>
              <a:gd name="T40" fmla="*/ 2147483647 w 68"/>
              <a:gd name="T41" fmla="*/ 2147483647 h 50"/>
              <a:gd name="T42" fmla="*/ 2147483647 w 68"/>
              <a:gd name="T43" fmla="*/ 2147483647 h 50"/>
              <a:gd name="T44" fmla="*/ 2147483647 w 68"/>
              <a:gd name="T45" fmla="*/ 2147483647 h 50"/>
              <a:gd name="T46" fmla="*/ 2147483647 w 68"/>
              <a:gd name="T47" fmla="*/ 2147483647 h 50"/>
              <a:gd name="T48" fmla="*/ 2147483647 w 68"/>
              <a:gd name="T49" fmla="*/ 2147483647 h 50"/>
              <a:gd name="T50" fmla="*/ 2147483647 w 68"/>
              <a:gd name="T51" fmla="*/ 2147483647 h 50"/>
              <a:gd name="T52" fmla="*/ 2147483647 w 68"/>
              <a:gd name="T53" fmla="*/ 2147483647 h 50"/>
              <a:gd name="T54" fmla="*/ 2147483647 w 68"/>
              <a:gd name="T55" fmla="*/ 2147483647 h 50"/>
              <a:gd name="T56" fmla="*/ 2147483647 w 68"/>
              <a:gd name="T57" fmla="*/ 2147483647 h 50"/>
              <a:gd name="T58" fmla="*/ 2147483647 w 68"/>
              <a:gd name="T59" fmla="*/ 2147483647 h 50"/>
              <a:gd name="T60" fmla="*/ 2147483647 w 68"/>
              <a:gd name="T61" fmla="*/ 2147483647 h 50"/>
              <a:gd name="T62" fmla="*/ 2147483647 w 68"/>
              <a:gd name="T63" fmla="*/ 2147483647 h 50"/>
              <a:gd name="T64" fmla="*/ 2147483647 w 68"/>
              <a:gd name="T65" fmla="*/ 0 h 50"/>
              <a:gd name="T66" fmla="*/ 2147483647 w 68"/>
              <a:gd name="T67" fmla="*/ 0 h 50"/>
              <a:gd name="T68" fmla="*/ 2147483647 w 68"/>
              <a:gd name="T69" fmla="*/ 0 h 50"/>
              <a:gd name="T70" fmla="*/ 2147483647 w 68"/>
              <a:gd name="T71" fmla="*/ 2147483647 h 50"/>
              <a:gd name="T72" fmla="*/ 2147483647 w 68"/>
              <a:gd name="T73" fmla="*/ 2147483647 h 50"/>
              <a:gd name="T74" fmla="*/ 2147483647 w 68"/>
              <a:gd name="T75" fmla="*/ 2147483647 h 50"/>
              <a:gd name="T76" fmla="*/ 2147483647 w 68"/>
              <a:gd name="T77" fmla="*/ 2147483647 h 50"/>
              <a:gd name="T78" fmla="*/ 0 w 68"/>
              <a:gd name="T79" fmla="*/ 2147483647 h 50"/>
              <a:gd name="T80" fmla="*/ 0 w 68"/>
              <a:gd name="T81" fmla="*/ 2147483647 h 50"/>
              <a:gd name="T82" fmla="*/ 2147483647 w 68"/>
              <a:gd name="T83" fmla="*/ 2147483647 h 50"/>
              <a:gd name="T84" fmla="*/ 2147483647 w 68"/>
              <a:gd name="T85" fmla="*/ 2147483647 h 50"/>
              <a:gd name="T86" fmla="*/ 2147483647 w 68"/>
              <a:gd name="T87" fmla="*/ 2147483647 h 5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68"/>
              <a:gd name="T133" fmla="*/ 0 h 50"/>
              <a:gd name="T134" fmla="*/ 68 w 68"/>
              <a:gd name="T135" fmla="*/ 50 h 50"/>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68" h="50">
                <a:moveTo>
                  <a:pt x="6" y="28"/>
                </a:moveTo>
                <a:lnTo>
                  <a:pt x="5" y="29"/>
                </a:lnTo>
                <a:lnTo>
                  <a:pt x="3" y="31"/>
                </a:lnTo>
                <a:lnTo>
                  <a:pt x="2" y="32"/>
                </a:lnTo>
                <a:lnTo>
                  <a:pt x="2" y="34"/>
                </a:lnTo>
                <a:lnTo>
                  <a:pt x="2" y="35"/>
                </a:lnTo>
                <a:lnTo>
                  <a:pt x="2" y="37"/>
                </a:lnTo>
                <a:lnTo>
                  <a:pt x="3" y="38"/>
                </a:lnTo>
                <a:lnTo>
                  <a:pt x="3" y="40"/>
                </a:lnTo>
                <a:lnTo>
                  <a:pt x="5" y="41"/>
                </a:lnTo>
                <a:lnTo>
                  <a:pt x="6" y="43"/>
                </a:lnTo>
                <a:lnTo>
                  <a:pt x="8" y="43"/>
                </a:lnTo>
                <a:lnTo>
                  <a:pt x="9" y="43"/>
                </a:lnTo>
                <a:lnTo>
                  <a:pt x="11" y="43"/>
                </a:lnTo>
                <a:lnTo>
                  <a:pt x="11" y="44"/>
                </a:lnTo>
                <a:lnTo>
                  <a:pt x="12" y="44"/>
                </a:lnTo>
                <a:lnTo>
                  <a:pt x="14" y="44"/>
                </a:lnTo>
                <a:lnTo>
                  <a:pt x="15" y="44"/>
                </a:lnTo>
                <a:lnTo>
                  <a:pt x="17" y="44"/>
                </a:lnTo>
                <a:lnTo>
                  <a:pt x="18" y="44"/>
                </a:lnTo>
                <a:lnTo>
                  <a:pt x="20" y="44"/>
                </a:lnTo>
                <a:lnTo>
                  <a:pt x="21" y="44"/>
                </a:lnTo>
                <a:lnTo>
                  <a:pt x="23" y="44"/>
                </a:lnTo>
                <a:lnTo>
                  <a:pt x="24" y="44"/>
                </a:lnTo>
                <a:lnTo>
                  <a:pt x="26" y="46"/>
                </a:lnTo>
                <a:lnTo>
                  <a:pt x="27" y="46"/>
                </a:lnTo>
                <a:lnTo>
                  <a:pt x="27" y="47"/>
                </a:lnTo>
                <a:lnTo>
                  <a:pt x="28" y="49"/>
                </a:lnTo>
                <a:lnTo>
                  <a:pt x="30" y="50"/>
                </a:lnTo>
                <a:lnTo>
                  <a:pt x="31" y="50"/>
                </a:lnTo>
                <a:lnTo>
                  <a:pt x="33" y="50"/>
                </a:lnTo>
                <a:lnTo>
                  <a:pt x="36" y="49"/>
                </a:lnTo>
                <a:lnTo>
                  <a:pt x="39" y="46"/>
                </a:lnTo>
                <a:lnTo>
                  <a:pt x="43" y="44"/>
                </a:lnTo>
                <a:lnTo>
                  <a:pt x="46" y="43"/>
                </a:lnTo>
                <a:lnTo>
                  <a:pt x="49" y="41"/>
                </a:lnTo>
                <a:lnTo>
                  <a:pt x="54" y="40"/>
                </a:lnTo>
                <a:lnTo>
                  <a:pt x="57" y="37"/>
                </a:lnTo>
                <a:lnTo>
                  <a:pt x="60" y="35"/>
                </a:lnTo>
                <a:lnTo>
                  <a:pt x="61" y="34"/>
                </a:lnTo>
                <a:lnTo>
                  <a:pt x="61" y="31"/>
                </a:lnTo>
                <a:lnTo>
                  <a:pt x="63" y="28"/>
                </a:lnTo>
                <a:lnTo>
                  <a:pt x="64" y="26"/>
                </a:lnTo>
                <a:lnTo>
                  <a:pt x="64" y="24"/>
                </a:lnTo>
                <a:lnTo>
                  <a:pt x="65" y="21"/>
                </a:lnTo>
                <a:lnTo>
                  <a:pt x="65" y="18"/>
                </a:lnTo>
                <a:lnTo>
                  <a:pt x="68" y="16"/>
                </a:lnTo>
                <a:lnTo>
                  <a:pt x="68" y="15"/>
                </a:lnTo>
                <a:lnTo>
                  <a:pt x="68" y="13"/>
                </a:lnTo>
                <a:lnTo>
                  <a:pt x="68" y="12"/>
                </a:lnTo>
                <a:lnTo>
                  <a:pt x="67" y="10"/>
                </a:lnTo>
                <a:lnTo>
                  <a:pt x="64" y="7"/>
                </a:lnTo>
                <a:lnTo>
                  <a:pt x="60" y="6"/>
                </a:lnTo>
                <a:lnTo>
                  <a:pt x="55" y="4"/>
                </a:lnTo>
                <a:lnTo>
                  <a:pt x="51" y="3"/>
                </a:lnTo>
                <a:lnTo>
                  <a:pt x="48" y="3"/>
                </a:lnTo>
                <a:lnTo>
                  <a:pt x="43" y="3"/>
                </a:lnTo>
                <a:lnTo>
                  <a:pt x="39" y="1"/>
                </a:lnTo>
                <a:lnTo>
                  <a:pt x="34" y="0"/>
                </a:lnTo>
                <a:lnTo>
                  <a:pt x="33" y="0"/>
                </a:lnTo>
                <a:lnTo>
                  <a:pt x="30" y="0"/>
                </a:lnTo>
                <a:lnTo>
                  <a:pt x="28" y="0"/>
                </a:lnTo>
                <a:lnTo>
                  <a:pt x="26" y="0"/>
                </a:lnTo>
                <a:lnTo>
                  <a:pt x="24" y="0"/>
                </a:lnTo>
                <a:lnTo>
                  <a:pt x="23" y="1"/>
                </a:lnTo>
                <a:lnTo>
                  <a:pt x="20" y="1"/>
                </a:lnTo>
                <a:lnTo>
                  <a:pt x="18" y="3"/>
                </a:lnTo>
                <a:lnTo>
                  <a:pt x="15" y="4"/>
                </a:lnTo>
                <a:lnTo>
                  <a:pt x="12" y="6"/>
                </a:lnTo>
                <a:lnTo>
                  <a:pt x="9" y="7"/>
                </a:lnTo>
                <a:lnTo>
                  <a:pt x="6" y="10"/>
                </a:lnTo>
                <a:lnTo>
                  <a:pt x="5" y="12"/>
                </a:lnTo>
                <a:lnTo>
                  <a:pt x="2" y="15"/>
                </a:lnTo>
                <a:lnTo>
                  <a:pt x="0" y="18"/>
                </a:lnTo>
                <a:lnTo>
                  <a:pt x="0" y="22"/>
                </a:lnTo>
                <a:lnTo>
                  <a:pt x="0" y="24"/>
                </a:lnTo>
                <a:lnTo>
                  <a:pt x="2" y="24"/>
                </a:lnTo>
                <a:lnTo>
                  <a:pt x="3" y="25"/>
                </a:lnTo>
                <a:lnTo>
                  <a:pt x="5" y="26"/>
                </a:lnTo>
                <a:lnTo>
                  <a:pt x="5" y="28"/>
                </a:lnTo>
                <a:lnTo>
                  <a:pt x="6" y="28"/>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69" name="Freeform 20"/>
          <p:cNvSpPr>
            <a:spLocks/>
          </p:cNvSpPr>
          <p:nvPr/>
        </p:nvSpPr>
        <p:spPr bwMode="auto">
          <a:xfrm>
            <a:off x="6338889" y="4756154"/>
            <a:ext cx="95251" cy="79375"/>
          </a:xfrm>
          <a:custGeom>
            <a:avLst/>
            <a:gdLst>
              <a:gd name="T0" fmla="*/ 2147483647 w 68"/>
              <a:gd name="T1" fmla="*/ 2147483647 h 50"/>
              <a:gd name="T2" fmla="*/ 2147483647 w 68"/>
              <a:gd name="T3" fmla="*/ 2147483647 h 50"/>
              <a:gd name="T4" fmla="*/ 2147483647 w 68"/>
              <a:gd name="T5" fmla="*/ 2147483647 h 50"/>
              <a:gd name="T6" fmla="*/ 2147483647 w 68"/>
              <a:gd name="T7" fmla="*/ 2147483647 h 50"/>
              <a:gd name="T8" fmla="*/ 2147483647 w 68"/>
              <a:gd name="T9" fmla="*/ 2147483647 h 50"/>
              <a:gd name="T10" fmla="*/ 2147483647 w 68"/>
              <a:gd name="T11" fmla="*/ 2147483647 h 50"/>
              <a:gd name="T12" fmla="*/ 2147483647 w 68"/>
              <a:gd name="T13" fmla="*/ 2147483647 h 50"/>
              <a:gd name="T14" fmla="*/ 2147483647 w 68"/>
              <a:gd name="T15" fmla="*/ 2147483647 h 50"/>
              <a:gd name="T16" fmla="*/ 2147483647 w 68"/>
              <a:gd name="T17" fmla="*/ 2147483647 h 50"/>
              <a:gd name="T18" fmla="*/ 2147483647 w 68"/>
              <a:gd name="T19" fmla="*/ 2147483647 h 50"/>
              <a:gd name="T20" fmla="*/ 2147483647 w 68"/>
              <a:gd name="T21" fmla="*/ 2147483647 h 50"/>
              <a:gd name="T22" fmla="*/ 2147483647 w 68"/>
              <a:gd name="T23" fmla="*/ 2147483647 h 50"/>
              <a:gd name="T24" fmla="*/ 2147483647 w 68"/>
              <a:gd name="T25" fmla="*/ 2147483647 h 50"/>
              <a:gd name="T26" fmla="*/ 2147483647 w 68"/>
              <a:gd name="T27" fmla="*/ 2147483647 h 50"/>
              <a:gd name="T28" fmla="*/ 2147483647 w 68"/>
              <a:gd name="T29" fmla="*/ 2147483647 h 50"/>
              <a:gd name="T30" fmla="*/ 2147483647 w 68"/>
              <a:gd name="T31" fmla="*/ 2147483647 h 50"/>
              <a:gd name="T32" fmla="*/ 2147483647 w 68"/>
              <a:gd name="T33" fmla="*/ 2147483647 h 50"/>
              <a:gd name="T34" fmla="*/ 2147483647 w 68"/>
              <a:gd name="T35" fmla="*/ 2147483647 h 50"/>
              <a:gd name="T36" fmla="*/ 2147483647 w 68"/>
              <a:gd name="T37" fmla="*/ 2147483647 h 50"/>
              <a:gd name="T38" fmla="*/ 2147483647 w 68"/>
              <a:gd name="T39" fmla="*/ 2147483647 h 50"/>
              <a:gd name="T40" fmla="*/ 2147483647 w 68"/>
              <a:gd name="T41" fmla="*/ 2147483647 h 50"/>
              <a:gd name="T42" fmla="*/ 2147483647 w 68"/>
              <a:gd name="T43" fmla="*/ 2147483647 h 50"/>
              <a:gd name="T44" fmla="*/ 2147483647 w 68"/>
              <a:gd name="T45" fmla="*/ 2147483647 h 50"/>
              <a:gd name="T46" fmla="*/ 2147483647 w 68"/>
              <a:gd name="T47" fmla="*/ 2147483647 h 50"/>
              <a:gd name="T48" fmla="*/ 2147483647 w 68"/>
              <a:gd name="T49" fmla="*/ 2147483647 h 50"/>
              <a:gd name="T50" fmla="*/ 2147483647 w 68"/>
              <a:gd name="T51" fmla="*/ 2147483647 h 50"/>
              <a:gd name="T52" fmla="*/ 2147483647 w 68"/>
              <a:gd name="T53" fmla="*/ 2147483647 h 50"/>
              <a:gd name="T54" fmla="*/ 2147483647 w 68"/>
              <a:gd name="T55" fmla="*/ 2147483647 h 50"/>
              <a:gd name="T56" fmla="*/ 2147483647 w 68"/>
              <a:gd name="T57" fmla="*/ 2147483647 h 50"/>
              <a:gd name="T58" fmla="*/ 2147483647 w 68"/>
              <a:gd name="T59" fmla="*/ 2147483647 h 50"/>
              <a:gd name="T60" fmla="*/ 2147483647 w 68"/>
              <a:gd name="T61" fmla="*/ 2147483647 h 50"/>
              <a:gd name="T62" fmla="*/ 2147483647 w 68"/>
              <a:gd name="T63" fmla="*/ 2147483647 h 50"/>
              <a:gd name="T64" fmla="*/ 2147483647 w 68"/>
              <a:gd name="T65" fmla="*/ 0 h 50"/>
              <a:gd name="T66" fmla="*/ 2147483647 w 68"/>
              <a:gd name="T67" fmla="*/ 0 h 50"/>
              <a:gd name="T68" fmla="*/ 2147483647 w 68"/>
              <a:gd name="T69" fmla="*/ 0 h 50"/>
              <a:gd name="T70" fmla="*/ 2147483647 w 68"/>
              <a:gd name="T71" fmla="*/ 2147483647 h 50"/>
              <a:gd name="T72" fmla="*/ 2147483647 w 68"/>
              <a:gd name="T73" fmla="*/ 2147483647 h 50"/>
              <a:gd name="T74" fmla="*/ 2147483647 w 68"/>
              <a:gd name="T75" fmla="*/ 2147483647 h 50"/>
              <a:gd name="T76" fmla="*/ 2147483647 w 68"/>
              <a:gd name="T77" fmla="*/ 2147483647 h 50"/>
              <a:gd name="T78" fmla="*/ 0 w 68"/>
              <a:gd name="T79" fmla="*/ 2147483647 h 50"/>
              <a:gd name="T80" fmla="*/ 0 w 68"/>
              <a:gd name="T81" fmla="*/ 2147483647 h 50"/>
              <a:gd name="T82" fmla="*/ 2147483647 w 68"/>
              <a:gd name="T83" fmla="*/ 2147483647 h 50"/>
              <a:gd name="T84" fmla="*/ 2147483647 w 68"/>
              <a:gd name="T85" fmla="*/ 2147483647 h 50"/>
              <a:gd name="T86" fmla="*/ 2147483647 w 68"/>
              <a:gd name="T87" fmla="*/ 2147483647 h 5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68"/>
              <a:gd name="T133" fmla="*/ 0 h 50"/>
              <a:gd name="T134" fmla="*/ 68 w 68"/>
              <a:gd name="T135" fmla="*/ 50 h 50"/>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68" h="50">
                <a:moveTo>
                  <a:pt x="6" y="28"/>
                </a:moveTo>
                <a:lnTo>
                  <a:pt x="5" y="29"/>
                </a:lnTo>
                <a:lnTo>
                  <a:pt x="3" y="31"/>
                </a:lnTo>
                <a:lnTo>
                  <a:pt x="2" y="32"/>
                </a:lnTo>
                <a:lnTo>
                  <a:pt x="2" y="34"/>
                </a:lnTo>
                <a:lnTo>
                  <a:pt x="2" y="35"/>
                </a:lnTo>
                <a:lnTo>
                  <a:pt x="2" y="37"/>
                </a:lnTo>
                <a:lnTo>
                  <a:pt x="3" y="38"/>
                </a:lnTo>
                <a:lnTo>
                  <a:pt x="3" y="40"/>
                </a:lnTo>
                <a:lnTo>
                  <a:pt x="5" y="41"/>
                </a:lnTo>
                <a:lnTo>
                  <a:pt x="6" y="43"/>
                </a:lnTo>
                <a:lnTo>
                  <a:pt x="8" y="43"/>
                </a:lnTo>
                <a:lnTo>
                  <a:pt x="9" y="43"/>
                </a:lnTo>
                <a:lnTo>
                  <a:pt x="11" y="43"/>
                </a:lnTo>
                <a:lnTo>
                  <a:pt x="11" y="44"/>
                </a:lnTo>
                <a:lnTo>
                  <a:pt x="12" y="44"/>
                </a:lnTo>
                <a:lnTo>
                  <a:pt x="14" y="44"/>
                </a:lnTo>
                <a:lnTo>
                  <a:pt x="15" y="44"/>
                </a:lnTo>
                <a:lnTo>
                  <a:pt x="17" y="44"/>
                </a:lnTo>
                <a:lnTo>
                  <a:pt x="18" y="44"/>
                </a:lnTo>
                <a:lnTo>
                  <a:pt x="20" y="44"/>
                </a:lnTo>
                <a:lnTo>
                  <a:pt x="21" y="44"/>
                </a:lnTo>
                <a:lnTo>
                  <a:pt x="23" y="44"/>
                </a:lnTo>
                <a:lnTo>
                  <a:pt x="24" y="44"/>
                </a:lnTo>
                <a:lnTo>
                  <a:pt x="26" y="46"/>
                </a:lnTo>
                <a:lnTo>
                  <a:pt x="27" y="46"/>
                </a:lnTo>
                <a:lnTo>
                  <a:pt x="27" y="47"/>
                </a:lnTo>
                <a:lnTo>
                  <a:pt x="28" y="49"/>
                </a:lnTo>
                <a:lnTo>
                  <a:pt x="30" y="50"/>
                </a:lnTo>
                <a:lnTo>
                  <a:pt x="31" y="50"/>
                </a:lnTo>
                <a:lnTo>
                  <a:pt x="33" y="50"/>
                </a:lnTo>
                <a:lnTo>
                  <a:pt x="36" y="49"/>
                </a:lnTo>
                <a:lnTo>
                  <a:pt x="39" y="46"/>
                </a:lnTo>
                <a:lnTo>
                  <a:pt x="43" y="44"/>
                </a:lnTo>
                <a:lnTo>
                  <a:pt x="46" y="43"/>
                </a:lnTo>
                <a:lnTo>
                  <a:pt x="49" y="41"/>
                </a:lnTo>
                <a:lnTo>
                  <a:pt x="54" y="40"/>
                </a:lnTo>
                <a:lnTo>
                  <a:pt x="57" y="37"/>
                </a:lnTo>
                <a:lnTo>
                  <a:pt x="60" y="35"/>
                </a:lnTo>
                <a:lnTo>
                  <a:pt x="61" y="34"/>
                </a:lnTo>
                <a:lnTo>
                  <a:pt x="61" y="31"/>
                </a:lnTo>
                <a:lnTo>
                  <a:pt x="63" y="28"/>
                </a:lnTo>
                <a:lnTo>
                  <a:pt x="64" y="26"/>
                </a:lnTo>
                <a:lnTo>
                  <a:pt x="64" y="24"/>
                </a:lnTo>
                <a:lnTo>
                  <a:pt x="65" y="21"/>
                </a:lnTo>
                <a:lnTo>
                  <a:pt x="65" y="18"/>
                </a:lnTo>
                <a:lnTo>
                  <a:pt x="68" y="16"/>
                </a:lnTo>
                <a:lnTo>
                  <a:pt x="68" y="15"/>
                </a:lnTo>
                <a:lnTo>
                  <a:pt x="68" y="13"/>
                </a:lnTo>
                <a:lnTo>
                  <a:pt x="68" y="12"/>
                </a:lnTo>
                <a:lnTo>
                  <a:pt x="67" y="10"/>
                </a:lnTo>
                <a:lnTo>
                  <a:pt x="64" y="7"/>
                </a:lnTo>
                <a:lnTo>
                  <a:pt x="60" y="6"/>
                </a:lnTo>
                <a:lnTo>
                  <a:pt x="55" y="4"/>
                </a:lnTo>
                <a:lnTo>
                  <a:pt x="51" y="3"/>
                </a:lnTo>
                <a:lnTo>
                  <a:pt x="48" y="3"/>
                </a:lnTo>
                <a:lnTo>
                  <a:pt x="43" y="3"/>
                </a:lnTo>
                <a:lnTo>
                  <a:pt x="39" y="1"/>
                </a:lnTo>
                <a:lnTo>
                  <a:pt x="34" y="0"/>
                </a:lnTo>
                <a:lnTo>
                  <a:pt x="33" y="0"/>
                </a:lnTo>
                <a:lnTo>
                  <a:pt x="30" y="0"/>
                </a:lnTo>
                <a:lnTo>
                  <a:pt x="28" y="0"/>
                </a:lnTo>
                <a:lnTo>
                  <a:pt x="26" y="0"/>
                </a:lnTo>
                <a:lnTo>
                  <a:pt x="24" y="0"/>
                </a:lnTo>
                <a:lnTo>
                  <a:pt x="23" y="1"/>
                </a:lnTo>
                <a:lnTo>
                  <a:pt x="20" y="1"/>
                </a:lnTo>
                <a:lnTo>
                  <a:pt x="18" y="3"/>
                </a:lnTo>
                <a:lnTo>
                  <a:pt x="15" y="4"/>
                </a:lnTo>
                <a:lnTo>
                  <a:pt x="12" y="6"/>
                </a:lnTo>
                <a:lnTo>
                  <a:pt x="9" y="7"/>
                </a:lnTo>
                <a:lnTo>
                  <a:pt x="6" y="10"/>
                </a:lnTo>
                <a:lnTo>
                  <a:pt x="5" y="12"/>
                </a:lnTo>
                <a:lnTo>
                  <a:pt x="2" y="15"/>
                </a:lnTo>
                <a:lnTo>
                  <a:pt x="0" y="18"/>
                </a:lnTo>
                <a:lnTo>
                  <a:pt x="0" y="22"/>
                </a:lnTo>
                <a:lnTo>
                  <a:pt x="0" y="24"/>
                </a:lnTo>
                <a:lnTo>
                  <a:pt x="2" y="24"/>
                </a:lnTo>
                <a:lnTo>
                  <a:pt x="3" y="25"/>
                </a:lnTo>
                <a:lnTo>
                  <a:pt x="5" y="26"/>
                </a:lnTo>
                <a:lnTo>
                  <a:pt x="5" y="28"/>
                </a:lnTo>
                <a:lnTo>
                  <a:pt x="6" y="28"/>
                </a:lnTo>
              </a:path>
            </a:pathLst>
          </a:custGeom>
          <a:solidFill>
            <a:srgbClr val="FFFF00"/>
          </a:solidFill>
          <a:ln w="4763">
            <a:solidFill>
              <a:srgbClr val="990000"/>
            </a:solidFill>
            <a:round/>
            <a:headEnd/>
            <a:tailEnd/>
          </a:ln>
        </p:spPr>
        <p:txBody>
          <a:bodyPr/>
          <a:lstStyle/>
          <a:p>
            <a:endParaRPr lang="en-US"/>
          </a:p>
        </p:txBody>
      </p:sp>
      <p:sp>
        <p:nvSpPr>
          <p:cNvPr id="53270" name="Freeform 21"/>
          <p:cNvSpPr>
            <a:spLocks/>
          </p:cNvSpPr>
          <p:nvPr/>
        </p:nvSpPr>
        <p:spPr bwMode="auto">
          <a:xfrm>
            <a:off x="6419850" y="4897441"/>
            <a:ext cx="58739" cy="46037"/>
          </a:xfrm>
          <a:custGeom>
            <a:avLst/>
            <a:gdLst>
              <a:gd name="T0" fmla="*/ 0 w 41"/>
              <a:gd name="T1" fmla="*/ 2147483647 h 29"/>
              <a:gd name="T2" fmla="*/ 2147483647 w 41"/>
              <a:gd name="T3" fmla="*/ 2147483647 h 29"/>
              <a:gd name="T4" fmla="*/ 2147483647 w 41"/>
              <a:gd name="T5" fmla="*/ 2147483647 h 29"/>
              <a:gd name="T6" fmla="*/ 2147483647 w 41"/>
              <a:gd name="T7" fmla="*/ 2147483647 h 29"/>
              <a:gd name="T8" fmla="*/ 2147483647 w 41"/>
              <a:gd name="T9" fmla="*/ 2147483647 h 29"/>
              <a:gd name="T10" fmla="*/ 2147483647 w 41"/>
              <a:gd name="T11" fmla="*/ 2147483647 h 29"/>
              <a:gd name="T12" fmla="*/ 2147483647 w 41"/>
              <a:gd name="T13" fmla="*/ 2147483647 h 29"/>
              <a:gd name="T14" fmla="*/ 2147483647 w 41"/>
              <a:gd name="T15" fmla="*/ 2147483647 h 29"/>
              <a:gd name="T16" fmla="*/ 2147483647 w 41"/>
              <a:gd name="T17" fmla="*/ 2147483647 h 29"/>
              <a:gd name="T18" fmla="*/ 2147483647 w 41"/>
              <a:gd name="T19" fmla="*/ 2147483647 h 29"/>
              <a:gd name="T20" fmla="*/ 2147483647 w 41"/>
              <a:gd name="T21" fmla="*/ 2147483647 h 29"/>
              <a:gd name="T22" fmla="*/ 2147483647 w 41"/>
              <a:gd name="T23" fmla="*/ 2147483647 h 29"/>
              <a:gd name="T24" fmla="*/ 2147483647 w 41"/>
              <a:gd name="T25" fmla="*/ 2147483647 h 29"/>
              <a:gd name="T26" fmla="*/ 2147483647 w 41"/>
              <a:gd name="T27" fmla="*/ 2147483647 h 29"/>
              <a:gd name="T28" fmla="*/ 2147483647 w 41"/>
              <a:gd name="T29" fmla="*/ 2147483647 h 29"/>
              <a:gd name="T30" fmla="*/ 2147483647 w 41"/>
              <a:gd name="T31" fmla="*/ 2147483647 h 29"/>
              <a:gd name="T32" fmla="*/ 2147483647 w 41"/>
              <a:gd name="T33" fmla="*/ 2147483647 h 29"/>
              <a:gd name="T34" fmla="*/ 2147483647 w 41"/>
              <a:gd name="T35" fmla="*/ 2147483647 h 29"/>
              <a:gd name="T36" fmla="*/ 2147483647 w 41"/>
              <a:gd name="T37" fmla="*/ 2147483647 h 29"/>
              <a:gd name="T38" fmla="*/ 2147483647 w 41"/>
              <a:gd name="T39" fmla="*/ 2147483647 h 29"/>
              <a:gd name="T40" fmla="*/ 2147483647 w 41"/>
              <a:gd name="T41" fmla="*/ 2147483647 h 29"/>
              <a:gd name="T42" fmla="*/ 2147483647 w 41"/>
              <a:gd name="T43" fmla="*/ 2147483647 h 29"/>
              <a:gd name="T44" fmla="*/ 2147483647 w 41"/>
              <a:gd name="T45" fmla="*/ 2147483647 h 29"/>
              <a:gd name="T46" fmla="*/ 2147483647 w 41"/>
              <a:gd name="T47" fmla="*/ 2147483647 h 29"/>
              <a:gd name="T48" fmla="*/ 2147483647 w 41"/>
              <a:gd name="T49" fmla="*/ 0 h 29"/>
              <a:gd name="T50" fmla="*/ 2147483647 w 41"/>
              <a:gd name="T51" fmla="*/ 0 h 29"/>
              <a:gd name="T52" fmla="*/ 2147483647 w 41"/>
              <a:gd name="T53" fmla="*/ 0 h 29"/>
              <a:gd name="T54" fmla="*/ 2147483647 w 41"/>
              <a:gd name="T55" fmla="*/ 0 h 29"/>
              <a:gd name="T56" fmla="*/ 2147483647 w 41"/>
              <a:gd name="T57" fmla="*/ 0 h 29"/>
              <a:gd name="T58" fmla="*/ 2147483647 w 41"/>
              <a:gd name="T59" fmla="*/ 2147483647 h 29"/>
              <a:gd name="T60" fmla="*/ 2147483647 w 41"/>
              <a:gd name="T61" fmla="*/ 2147483647 h 29"/>
              <a:gd name="T62" fmla="*/ 2147483647 w 41"/>
              <a:gd name="T63" fmla="*/ 2147483647 h 29"/>
              <a:gd name="T64" fmla="*/ 2147483647 w 41"/>
              <a:gd name="T65" fmla="*/ 2147483647 h 29"/>
              <a:gd name="T66" fmla="*/ 2147483647 w 41"/>
              <a:gd name="T67" fmla="*/ 2147483647 h 29"/>
              <a:gd name="T68" fmla="*/ 2147483647 w 41"/>
              <a:gd name="T69" fmla="*/ 2147483647 h 29"/>
              <a:gd name="T70" fmla="*/ 2147483647 w 41"/>
              <a:gd name="T71" fmla="*/ 2147483647 h 29"/>
              <a:gd name="T72" fmla="*/ 2147483647 w 41"/>
              <a:gd name="T73" fmla="*/ 2147483647 h 29"/>
              <a:gd name="T74" fmla="*/ 2147483647 w 41"/>
              <a:gd name="T75" fmla="*/ 2147483647 h 29"/>
              <a:gd name="T76" fmla="*/ 2147483647 w 41"/>
              <a:gd name="T77" fmla="*/ 2147483647 h 29"/>
              <a:gd name="T78" fmla="*/ 2147483647 w 41"/>
              <a:gd name="T79" fmla="*/ 2147483647 h 29"/>
              <a:gd name="T80" fmla="*/ 0 w 41"/>
              <a:gd name="T81" fmla="*/ 2147483647 h 29"/>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1"/>
              <a:gd name="T124" fmla="*/ 0 h 29"/>
              <a:gd name="T125" fmla="*/ 41 w 41"/>
              <a:gd name="T126" fmla="*/ 29 h 29"/>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1" h="29">
                <a:moveTo>
                  <a:pt x="0" y="15"/>
                </a:moveTo>
                <a:lnTo>
                  <a:pt x="2" y="16"/>
                </a:lnTo>
                <a:lnTo>
                  <a:pt x="2" y="17"/>
                </a:lnTo>
                <a:lnTo>
                  <a:pt x="2" y="20"/>
                </a:lnTo>
                <a:lnTo>
                  <a:pt x="3" y="22"/>
                </a:lnTo>
                <a:lnTo>
                  <a:pt x="3" y="23"/>
                </a:lnTo>
                <a:lnTo>
                  <a:pt x="3" y="25"/>
                </a:lnTo>
                <a:lnTo>
                  <a:pt x="5" y="26"/>
                </a:lnTo>
                <a:lnTo>
                  <a:pt x="5" y="28"/>
                </a:lnTo>
                <a:lnTo>
                  <a:pt x="10" y="29"/>
                </a:lnTo>
                <a:lnTo>
                  <a:pt x="15" y="29"/>
                </a:lnTo>
                <a:lnTo>
                  <a:pt x="21" y="28"/>
                </a:lnTo>
                <a:lnTo>
                  <a:pt x="25" y="26"/>
                </a:lnTo>
                <a:lnTo>
                  <a:pt x="30" y="23"/>
                </a:lnTo>
                <a:lnTo>
                  <a:pt x="34" y="20"/>
                </a:lnTo>
                <a:lnTo>
                  <a:pt x="39" y="16"/>
                </a:lnTo>
                <a:lnTo>
                  <a:pt x="40" y="12"/>
                </a:lnTo>
                <a:lnTo>
                  <a:pt x="41" y="10"/>
                </a:lnTo>
                <a:lnTo>
                  <a:pt x="41" y="7"/>
                </a:lnTo>
                <a:lnTo>
                  <a:pt x="41" y="6"/>
                </a:lnTo>
                <a:lnTo>
                  <a:pt x="40" y="4"/>
                </a:lnTo>
                <a:lnTo>
                  <a:pt x="40" y="3"/>
                </a:lnTo>
                <a:lnTo>
                  <a:pt x="39" y="1"/>
                </a:lnTo>
                <a:lnTo>
                  <a:pt x="37" y="1"/>
                </a:lnTo>
                <a:lnTo>
                  <a:pt x="37" y="0"/>
                </a:lnTo>
                <a:lnTo>
                  <a:pt x="34" y="0"/>
                </a:lnTo>
                <a:lnTo>
                  <a:pt x="31" y="0"/>
                </a:lnTo>
                <a:lnTo>
                  <a:pt x="28" y="0"/>
                </a:lnTo>
                <a:lnTo>
                  <a:pt x="25" y="0"/>
                </a:lnTo>
                <a:lnTo>
                  <a:pt x="22" y="1"/>
                </a:lnTo>
                <a:lnTo>
                  <a:pt x="21" y="1"/>
                </a:lnTo>
                <a:lnTo>
                  <a:pt x="18" y="3"/>
                </a:lnTo>
                <a:lnTo>
                  <a:pt x="15" y="4"/>
                </a:lnTo>
                <a:lnTo>
                  <a:pt x="13" y="6"/>
                </a:lnTo>
                <a:lnTo>
                  <a:pt x="10" y="6"/>
                </a:lnTo>
                <a:lnTo>
                  <a:pt x="9" y="7"/>
                </a:lnTo>
                <a:lnTo>
                  <a:pt x="7" y="9"/>
                </a:lnTo>
                <a:lnTo>
                  <a:pt x="6" y="9"/>
                </a:lnTo>
                <a:lnTo>
                  <a:pt x="5" y="10"/>
                </a:lnTo>
                <a:lnTo>
                  <a:pt x="2" y="12"/>
                </a:lnTo>
                <a:lnTo>
                  <a:pt x="0" y="1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71" name="Freeform 22"/>
          <p:cNvSpPr>
            <a:spLocks/>
          </p:cNvSpPr>
          <p:nvPr/>
        </p:nvSpPr>
        <p:spPr bwMode="auto">
          <a:xfrm>
            <a:off x="6419850" y="4897441"/>
            <a:ext cx="58739" cy="46037"/>
          </a:xfrm>
          <a:custGeom>
            <a:avLst/>
            <a:gdLst>
              <a:gd name="T0" fmla="*/ 0 w 41"/>
              <a:gd name="T1" fmla="*/ 2147483647 h 29"/>
              <a:gd name="T2" fmla="*/ 2147483647 w 41"/>
              <a:gd name="T3" fmla="*/ 2147483647 h 29"/>
              <a:gd name="T4" fmla="*/ 2147483647 w 41"/>
              <a:gd name="T5" fmla="*/ 2147483647 h 29"/>
              <a:gd name="T6" fmla="*/ 2147483647 w 41"/>
              <a:gd name="T7" fmla="*/ 2147483647 h 29"/>
              <a:gd name="T8" fmla="*/ 2147483647 w 41"/>
              <a:gd name="T9" fmla="*/ 2147483647 h 29"/>
              <a:gd name="T10" fmla="*/ 2147483647 w 41"/>
              <a:gd name="T11" fmla="*/ 2147483647 h 29"/>
              <a:gd name="T12" fmla="*/ 2147483647 w 41"/>
              <a:gd name="T13" fmla="*/ 2147483647 h 29"/>
              <a:gd name="T14" fmla="*/ 2147483647 w 41"/>
              <a:gd name="T15" fmla="*/ 2147483647 h 29"/>
              <a:gd name="T16" fmla="*/ 2147483647 w 41"/>
              <a:gd name="T17" fmla="*/ 2147483647 h 29"/>
              <a:gd name="T18" fmla="*/ 2147483647 w 41"/>
              <a:gd name="T19" fmla="*/ 2147483647 h 29"/>
              <a:gd name="T20" fmla="*/ 2147483647 w 41"/>
              <a:gd name="T21" fmla="*/ 2147483647 h 29"/>
              <a:gd name="T22" fmla="*/ 2147483647 w 41"/>
              <a:gd name="T23" fmla="*/ 2147483647 h 29"/>
              <a:gd name="T24" fmla="*/ 2147483647 w 41"/>
              <a:gd name="T25" fmla="*/ 2147483647 h 29"/>
              <a:gd name="T26" fmla="*/ 2147483647 w 41"/>
              <a:gd name="T27" fmla="*/ 2147483647 h 29"/>
              <a:gd name="T28" fmla="*/ 2147483647 w 41"/>
              <a:gd name="T29" fmla="*/ 2147483647 h 29"/>
              <a:gd name="T30" fmla="*/ 2147483647 w 41"/>
              <a:gd name="T31" fmla="*/ 2147483647 h 29"/>
              <a:gd name="T32" fmla="*/ 2147483647 w 41"/>
              <a:gd name="T33" fmla="*/ 2147483647 h 29"/>
              <a:gd name="T34" fmla="*/ 2147483647 w 41"/>
              <a:gd name="T35" fmla="*/ 2147483647 h 29"/>
              <a:gd name="T36" fmla="*/ 2147483647 w 41"/>
              <a:gd name="T37" fmla="*/ 2147483647 h 29"/>
              <a:gd name="T38" fmla="*/ 2147483647 w 41"/>
              <a:gd name="T39" fmla="*/ 2147483647 h 29"/>
              <a:gd name="T40" fmla="*/ 2147483647 w 41"/>
              <a:gd name="T41" fmla="*/ 2147483647 h 29"/>
              <a:gd name="T42" fmla="*/ 2147483647 w 41"/>
              <a:gd name="T43" fmla="*/ 2147483647 h 29"/>
              <a:gd name="T44" fmla="*/ 2147483647 w 41"/>
              <a:gd name="T45" fmla="*/ 2147483647 h 29"/>
              <a:gd name="T46" fmla="*/ 2147483647 w 41"/>
              <a:gd name="T47" fmla="*/ 2147483647 h 29"/>
              <a:gd name="T48" fmla="*/ 2147483647 w 41"/>
              <a:gd name="T49" fmla="*/ 0 h 29"/>
              <a:gd name="T50" fmla="*/ 2147483647 w 41"/>
              <a:gd name="T51" fmla="*/ 0 h 29"/>
              <a:gd name="T52" fmla="*/ 2147483647 w 41"/>
              <a:gd name="T53" fmla="*/ 0 h 29"/>
              <a:gd name="T54" fmla="*/ 2147483647 w 41"/>
              <a:gd name="T55" fmla="*/ 0 h 29"/>
              <a:gd name="T56" fmla="*/ 2147483647 w 41"/>
              <a:gd name="T57" fmla="*/ 0 h 29"/>
              <a:gd name="T58" fmla="*/ 2147483647 w 41"/>
              <a:gd name="T59" fmla="*/ 2147483647 h 29"/>
              <a:gd name="T60" fmla="*/ 2147483647 w 41"/>
              <a:gd name="T61" fmla="*/ 2147483647 h 29"/>
              <a:gd name="T62" fmla="*/ 2147483647 w 41"/>
              <a:gd name="T63" fmla="*/ 2147483647 h 29"/>
              <a:gd name="T64" fmla="*/ 2147483647 w 41"/>
              <a:gd name="T65" fmla="*/ 2147483647 h 29"/>
              <a:gd name="T66" fmla="*/ 2147483647 w 41"/>
              <a:gd name="T67" fmla="*/ 2147483647 h 29"/>
              <a:gd name="T68" fmla="*/ 2147483647 w 41"/>
              <a:gd name="T69" fmla="*/ 2147483647 h 29"/>
              <a:gd name="T70" fmla="*/ 2147483647 w 41"/>
              <a:gd name="T71" fmla="*/ 2147483647 h 29"/>
              <a:gd name="T72" fmla="*/ 2147483647 w 41"/>
              <a:gd name="T73" fmla="*/ 2147483647 h 29"/>
              <a:gd name="T74" fmla="*/ 2147483647 w 41"/>
              <a:gd name="T75" fmla="*/ 2147483647 h 29"/>
              <a:gd name="T76" fmla="*/ 2147483647 w 41"/>
              <a:gd name="T77" fmla="*/ 2147483647 h 29"/>
              <a:gd name="T78" fmla="*/ 2147483647 w 41"/>
              <a:gd name="T79" fmla="*/ 2147483647 h 29"/>
              <a:gd name="T80" fmla="*/ 0 w 41"/>
              <a:gd name="T81" fmla="*/ 2147483647 h 29"/>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1"/>
              <a:gd name="T124" fmla="*/ 0 h 29"/>
              <a:gd name="T125" fmla="*/ 41 w 41"/>
              <a:gd name="T126" fmla="*/ 29 h 29"/>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1" h="29">
                <a:moveTo>
                  <a:pt x="0" y="15"/>
                </a:moveTo>
                <a:lnTo>
                  <a:pt x="2" y="16"/>
                </a:lnTo>
                <a:lnTo>
                  <a:pt x="2" y="17"/>
                </a:lnTo>
                <a:lnTo>
                  <a:pt x="2" y="20"/>
                </a:lnTo>
                <a:lnTo>
                  <a:pt x="3" y="22"/>
                </a:lnTo>
                <a:lnTo>
                  <a:pt x="3" y="23"/>
                </a:lnTo>
                <a:lnTo>
                  <a:pt x="3" y="25"/>
                </a:lnTo>
                <a:lnTo>
                  <a:pt x="5" y="26"/>
                </a:lnTo>
                <a:lnTo>
                  <a:pt x="5" y="28"/>
                </a:lnTo>
                <a:lnTo>
                  <a:pt x="10" y="29"/>
                </a:lnTo>
                <a:lnTo>
                  <a:pt x="15" y="29"/>
                </a:lnTo>
                <a:lnTo>
                  <a:pt x="21" y="28"/>
                </a:lnTo>
                <a:lnTo>
                  <a:pt x="25" y="26"/>
                </a:lnTo>
                <a:lnTo>
                  <a:pt x="30" y="23"/>
                </a:lnTo>
                <a:lnTo>
                  <a:pt x="34" y="20"/>
                </a:lnTo>
                <a:lnTo>
                  <a:pt x="39" y="16"/>
                </a:lnTo>
                <a:lnTo>
                  <a:pt x="40" y="12"/>
                </a:lnTo>
                <a:lnTo>
                  <a:pt x="41" y="10"/>
                </a:lnTo>
                <a:lnTo>
                  <a:pt x="41" y="7"/>
                </a:lnTo>
                <a:lnTo>
                  <a:pt x="41" y="6"/>
                </a:lnTo>
                <a:lnTo>
                  <a:pt x="40" y="4"/>
                </a:lnTo>
                <a:lnTo>
                  <a:pt x="40" y="3"/>
                </a:lnTo>
                <a:lnTo>
                  <a:pt x="39" y="1"/>
                </a:lnTo>
                <a:lnTo>
                  <a:pt x="37" y="1"/>
                </a:lnTo>
                <a:lnTo>
                  <a:pt x="37" y="0"/>
                </a:lnTo>
                <a:lnTo>
                  <a:pt x="34" y="0"/>
                </a:lnTo>
                <a:lnTo>
                  <a:pt x="31" y="0"/>
                </a:lnTo>
                <a:lnTo>
                  <a:pt x="28" y="0"/>
                </a:lnTo>
                <a:lnTo>
                  <a:pt x="25" y="0"/>
                </a:lnTo>
                <a:lnTo>
                  <a:pt x="22" y="1"/>
                </a:lnTo>
                <a:lnTo>
                  <a:pt x="21" y="1"/>
                </a:lnTo>
                <a:lnTo>
                  <a:pt x="18" y="3"/>
                </a:lnTo>
                <a:lnTo>
                  <a:pt x="15" y="4"/>
                </a:lnTo>
                <a:lnTo>
                  <a:pt x="13" y="6"/>
                </a:lnTo>
                <a:lnTo>
                  <a:pt x="10" y="6"/>
                </a:lnTo>
                <a:lnTo>
                  <a:pt x="9" y="7"/>
                </a:lnTo>
                <a:lnTo>
                  <a:pt x="7" y="9"/>
                </a:lnTo>
                <a:lnTo>
                  <a:pt x="6" y="9"/>
                </a:lnTo>
                <a:lnTo>
                  <a:pt x="5" y="10"/>
                </a:lnTo>
                <a:lnTo>
                  <a:pt x="2" y="12"/>
                </a:lnTo>
                <a:lnTo>
                  <a:pt x="0" y="15"/>
                </a:lnTo>
              </a:path>
            </a:pathLst>
          </a:custGeom>
          <a:solidFill>
            <a:srgbClr val="FFFF00"/>
          </a:solidFill>
          <a:ln w="1588">
            <a:solidFill>
              <a:srgbClr val="990000"/>
            </a:solidFill>
            <a:round/>
            <a:headEnd/>
            <a:tailEnd/>
          </a:ln>
        </p:spPr>
        <p:txBody>
          <a:bodyPr/>
          <a:lstStyle/>
          <a:p>
            <a:endParaRPr lang="en-US"/>
          </a:p>
        </p:txBody>
      </p:sp>
      <p:sp>
        <p:nvSpPr>
          <p:cNvPr id="53272" name="Freeform 23"/>
          <p:cNvSpPr>
            <a:spLocks/>
          </p:cNvSpPr>
          <p:nvPr/>
        </p:nvSpPr>
        <p:spPr bwMode="auto">
          <a:xfrm>
            <a:off x="6419850" y="4897441"/>
            <a:ext cx="58739" cy="46037"/>
          </a:xfrm>
          <a:custGeom>
            <a:avLst/>
            <a:gdLst>
              <a:gd name="T0" fmla="*/ 0 w 41"/>
              <a:gd name="T1" fmla="*/ 2147483647 h 29"/>
              <a:gd name="T2" fmla="*/ 2147483647 w 41"/>
              <a:gd name="T3" fmla="*/ 2147483647 h 29"/>
              <a:gd name="T4" fmla="*/ 2147483647 w 41"/>
              <a:gd name="T5" fmla="*/ 2147483647 h 29"/>
              <a:gd name="T6" fmla="*/ 2147483647 w 41"/>
              <a:gd name="T7" fmla="*/ 2147483647 h 29"/>
              <a:gd name="T8" fmla="*/ 2147483647 w 41"/>
              <a:gd name="T9" fmla="*/ 2147483647 h 29"/>
              <a:gd name="T10" fmla="*/ 2147483647 w 41"/>
              <a:gd name="T11" fmla="*/ 2147483647 h 29"/>
              <a:gd name="T12" fmla="*/ 2147483647 w 41"/>
              <a:gd name="T13" fmla="*/ 2147483647 h 29"/>
              <a:gd name="T14" fmla="*/ 2147483647 w 41"/>
              <a:gd name="T15" fmla="*/ 2147483647 h 29"/>
              <a:gd name="T16" fmla="*/ 2147483647 w 41"/>
              <a:gd name="T17" fmla="*/ 2147483647 h 29"/>
              <a:gd name="T18" fmla="*/ 2147483647 w 41"/>
              <a:gd name="T19" fmla="*/ 2147483647 h 29"/>
              <a:gd name="T20" fmla="*/ 2147483647 w 41"/>
              <a:gd name="T21" fmla="*/ 2147483647 h 29"/>
              <a:gd name="T22" fmla="*/ 2147483647 w 41"/>
              <a:gd name="T23" fmla="*/ 2147483647 h 29"/>
              <a:gd name="T24" fmla="*/ 2147483647 w 41"/>
              <a:gd name="T25" fmla="*/ 2147483647 h 29"/>
              <a:gd name="T26" fmla="*/ 2147483647 w 41"/>
              <a:gd name="T27" fmla="*/ 2147483647 h 29"/>
              <a:gd name="T28" fmla="*/ 2147483647 w 41"/>
              <a:gd name="T29" fmla="*/ 2147483647 h 29"/>
              <a:gd name="T30" fmla="*/ 2147483647 w 41"/>
              <a:gd name="T31" fmla="*/ 2147483647 h 29"/>
              <a:gd name="T32" fmla="*/ 2147483647 w 41"/>
              <a:gd name="T33" fmla="*/ 2147483647 h 29"/>
              <a:gd name="T34" fmla="*/ 2147483647 w 41"/>
              <a:gd name="T35" fmla="*/ 2147483647 h 29"/>
              <a:gd name="T36" fmla="*/ 2147483647 w 41"/>
              <a:gd name="T37" fmla="*/ 2147483647 h 29"/>
              <a:gd name="T38" fmla="*/ 2147483647 w 41"/>
              <a:gd name="T39" fmla="*/ 2147483647 h 29"/>
              <a:gd name="T40" fmla="*/ 2147483647 w 41"/>
              <a:gd name="T41" fmla="*/ 2147483647 h 29"/>
              <a:gd name="T42" fmla="*/ 2147483647 w 41"/>
              <a:gd name="T43" fmla="*/ 2147483647 h 29"/>
              <a:gd name="T44" fmla="*/ 2147483647 w 41"/>
              <a:gd name="T45" fmla="*/ 2147483647 h 29"/>
              <a:gd name="T46" fmla="*/ 2147483647 w 41"/>
              <a:gd name="T47" fmla="*/ 2147483647 h 29"/>
              <a:gd name="T48" fmla="*/ 2147483647 w 41"/>
              <a:gd name="T49" fmla="*/ 0 h 29"/>
              <a:gd name="T50" fmla="*/ 2147483647 w 41"/>
              <a:gd name="T51" fmla="*/ 0 h 29"/>
              <a:gd name="T52" fmla="*/ 2147483647 w 41"/>
              <a:gd name="T53" fmla="*/ 0 h 29"/>
              <a:gd name="T54" fmla="*/ 2147483647 w 41"/>
              <a:gd name="T55" fmla="*/ 0 h 29"/>
              <a:gd name="T56" fmla="*/ 2147483647 w 41"/>
              <a:gd name="T57" fmla="*/ 0 h 29"/>
              <a:gd name="T58" fmla="*/ 2147483647 w 41"/>
              <a:gd name="T59" fmla="*/ 2147483647 h 29"/>
              <a:gd name="T60" fmla="*/ 2147483647 w 41"/>
              <a:gd name="T61" fmla="*/ 2147483647 h 29"/>
              <a:gd name="T62" fmla="*/ 2147483647 w 41"/>
              <a:gd name="T63" fmla="*/ 2147483647 h 29"/>
              <a:gd name="T64" fmla="*/ 2147483647 w 41"/>
              <a:gd name="T65" fmla="*/ 2147483647 h 29"/>
              <a:gd name="T66" fmla="*/ 2147483647 w 41"/>
              <a:gd name="T67" fmla="*/ 2147483647 h 29"/>
              <a:gd name="T68" fmla="*/ 2147483647 w 41"/>
              <a:gd name="T69" fmla="*/ 2147483647 h 29"/>
              <a:gd name="T70" fmla="*/ 2147483647 w 41"/>
              <a:gd name="T71" fmla="*/ 2147483647 h 29"/>
              <a:gd name="T72" fmla="*/ 2147483647 w 41"/>
              <a:gd name="T73" fmla="*/ 2147483647 h 29"/>
              <a:gd name="T74" fmla="*/ 2147483647 w 41"/>
              <a:gd name="T75" fmla="*/ 2147483647 h 29"/>
              <a:gd name="T76" fmla="*/ 2147483647 w 41"/>
              <a:gd name="T77" fmla="*/ 2147483647 h 29"/>
              <a:gd name="T78" fmla="*/ 2147483647 w 41"/>
              <a:gd name="T79" fmla="*/ 2147483647 h 29"/>
              <a:gd name="T80" fmla="*/ 0 w 41"/>
              <a:gd name="T81" fmla="*/ 2147483647 h 29"/>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1"/>
              <a:gd name="T124" fmla="*/ 0 h 29"/>
              <a:gd name="T125" fmla="*/ 41 w 41"/>
              <a:gd name="T126" fmla="*/ 29 h 29"/>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1" h="29">
                <a:moveTo>
                  <a:pt x="0" y="15"/>
                </a:moveTo>
                <a:lnTo>
                  <a:pt x="2" y="16"/>
                </a:lnTo>
                <a:lnTo>
                  <a:pt x="2" y="17"/>
                </a:lnTo>
                <a:lnTo>
                  <a:pt x="2" y="20"/>
                </a:lnTo>
                <a:lnTo>
                  <a:pt x="3" y="22"/>
                </a:lnTo>
                <a:lnTo>
                  <a:pt x="3" y="23"/>
                </a:lnTo>
                <a:lnTo>
                  <a:pt x="3" y="25"/>
                </a:lnTo>
                <a:lnTo>
                  <a:pt x="5" y="26"/>
                </a:lnTo>
                <a:lnTo>
                  <a:pt x="5" y="28"/>
                </a:lnTo>
                <a:lnTo>
                  <a:pt x="10" y="29"/>
                </a:lnTo>
                <a:lnTo>
                  <a:pt x="15" y="29"/>
                </a:lnTo>
                <a:lnTo>
                  <a:pt x="21" y="28"/>
                </a:lnTo>
                <a:lnTo>
                  <a:pt x="25" y="26"/>
                </a:lnTo>
                <a:lnTo>
                  <a:pt x="30" y="23"/>
                </a:lnTo>
                <a:lnTo>
                  <a:pt x="34" y="20"/>
                </a:lnTo>
                <a:lnTo>
                  <a:pt x="39" y="16"/>
                </a:lnTo>
                <a:lnTo>
                  <a:pt x="40" y="12"/>
                </a:lnTo>
                <a:lnTo>
                  <a:pt x="41" y="10"/>
                </a:lnTo>
                <a:lnTo>
                  <a:pt x="41" y="7"/>
                </a:lnTo>
                <a:lnTo>
                  <a:pt x="41" y="6"/>
                </a:lnTo>
                <a:lnTo>
                  <a:pt x="40" y="4"/>
                </a:lnTo>
                <a:lnTo>
                  <a:pt x="40" y="3"/>
                </a:lnTo>
                <a:lnTo>
                  <a:pt x="39" y="1"/>
                </a:lnTo>
                <a:lnTo>
                  <a:pt x="37" y="1"/>
                </a:lnTo>
                <a:lnTo>
                  <a:pt x="37" y="0"/>
                </a:lnTo>
                <a:lnTo>
                  <a:pt x="34" y="0"/>
                </a:lnTo>
                <a:lnTo>
                  <a:pt x="31" y="0"/>
                </a:lnTo>
                <a:lnTo>
                  <a:pt x="28" y="0"/>
                </a:lnTo>
                <a:lnTo>
                  <a:pt x="25" y="0"/>
                </a:lnTo>
                <a:lnTo>
                  <a:pt x="22" y="1"/>
                </a:lnTo>
                <a:lnTo>
                  <a:pt x="21" y="1"/>
                </a:lnTo>
                <a:lnTo>
                  <a:pt x="18" y="3"/>
                </a:lnTo>
                <a:lnTo>
                  <a:pt x="15" y="4"/>
                </a:lnTo>
                <a:lnTo>
                  <a:pt x="13" y="6"/>
                </a:lnTo>
                <a:lnTo>
                  <a:pt x="10" y="6"/>
                </a:lnTo>
                <a:lnTo>
                  <a:pt x="9" y="7"/>
                </a:lnTo>
                <a:lnTo>
                  <a:pt x="7" y="9"/>
                </a:lnTo>
                <a:lnTo>
                  <a:pt x="6" y="9"/>
                </a:lnTo>
                <a:lnTo>
                  <a:pt x="5" y="10"/>
                </a:lnTo>
                <a:lnTo>
                  <a:pt x="2" y="12"/>
                </a:lnTo>
                <a:lnTo>
                  <a:pt x="0" y="15"/>
                </a:lnTo>
              </a:path>
            </a:pathLst>
          </a:custGeom>
          <a:solidFill>
            <a:srgbClr val="FFFF00"/>
          </a:solidFill>
          <a:ln w="4763">
            <a:solidFill>
              <a:srgbClr val="990000"/>
            </a:solidFill>
            <a:round/>
            <a:headEnd/>
            <a:tailEnd/>
          </a:ln>
        </p:spPr>
        <p:txBody>
          <a:bodyPr/>
          <a:lstStyle/>
          <a:p>
            <a:endParaRPr lang="en-US"/>
          </a:p>
        </p:txBody>
      </p:sp>
      <p:sp>
        <p:nvSpPr>
          <p:cNvPr id="53273" name="Freeform 24"/>
          <p:cNvSpPr>
            <a:spLocks/>
          </p:cNvSpPr>
          <p:nvPr/>
        </p:nvSpPr>
        <p:spPr bwMode="auto">
          <a:xfrm>
            <a:off x="6489701" y="4816475"/>
            <a:ext cx="69851" cy="77788"/>
          </a:xfrm>
          <a:custGeom>
            <a:avLst/>
            <a:gdLst>
              <a:gd name="T0" fmla="*/ 0 w 50"/>
              <a:gd name="T1" fmla="*/ 2147483647 h 49"/>
              <a:gd name="T2" fmla="*/ 2147483647 w 50"/>
              <a:gd name="T3" fmla="*/ 2147483647 h 49"/>
              <a:gd name="T4" fmla="*/ 2147483647 w 50"/>
              <a:gd name="T5" fmla="*/ 2147483647 h 49"/>
              <a:gd name="T6" fmla="*/ 2147483647 w 50"/>
              <a:gd name="T7" fmla="*/ 2147483647 h 49"/>
              <a:gd name="T8" fmla="*/ 2147483647 w 50"/>
              <a:gd name="T9" fmla="*/ 2147483647 h 49"/>
              <a:gd name="T10" fmla="*/ 2147483647 w 50"/>
              <a:gd name="T11" fmla="*/ 2147483647 h 49"/>
              <a:gd name="T12" fmla="*/ 2147483647 w 50"/>
              <a:gd name="T13" fmla="*/ 2147483647 h 49"/>
              <a:gd name="T14" fmla="*/ 2147483647 w 50"/>
              <a:gd name="T15" fmla="*/ 2147483647 h 49"/>
              <a:gd name="T16" fmla="*/ 2147483647 w 50"/>
              <a:gd name="T17" fmla="*/ 0 h 49"/>
              <a:gd name="T18" fmla="*/ 2147483647 w 50"/>
              <a:gd name="T19" fmla="*/ 0 h 49"/>
              <a:gd name="T20" fmla="*/ 2147483647 w 50"/>
              <a:gd name="T21" fmla="*/ 2147483647 h 49"/>
              <a:gd name="T22" fmla="*/ 2147483647 w 50"/>
              <a:gd name="T23" fmla="*/ 2147483647 h 49"/>
              <a:gd name="T24" fmla="*/ 2147483647 w 50"/>
              <a:gd name="T25" fmla="*/ 2147483647 h 49"/>
              <a:gd name="T26" fmla="*/ 2147483647 w 50"/>
              <a:gd name="T27" fmla="*/ 2147483647 h 49"/>
              <a:gd name="T28" fmla="*/ 2147483647 w 50"/>
              <a:gd name="T29" fmla="*/ 2147483647 h 49"/>
              <a:gd name="T30" fmla="*/ 2147483647 w 50"/>
              <a:gd name="T31" fmla="*/ 2147483647 h 49"/>
              <a:gd name="T32" fmla="*/ 2147483647 w 50"/>
              <a:gd name="T33" fmla="*/ 2147483647 h 49"/>
              <a:gd name="T34" fmla="*/ 2147483647 w 50"/>
              <a:gd name="T35" fmla="*/ 2147483647 h 49"/>
              <a:gd name="T36" fmla="*/ 2147483647 w 50"/>
              <a:gd name="T37" fmla="*/ 2147483647 h 49"/>
              <a:gd name="T38" fmla="*/ 2147483647 w 50"/>
              <a:gd name="T39" fmla="*/ 2147483647 h 49"/>
              <a:gd name="T40" fmla="*/ 2147483647 w 50"/>
              <a:gd name="T41" fmla="*/ 2147483647 h 49"/>
              <a:gd name="T42" fmla="*/ 2147483647 w 50"/>
              <a:gd name="T43" fmla="*/ 2147483647 h 49"/>
              <a:gd name="T44" fmla="*/ 2147483647 w 50"/>
              <a:gd name="T45" fmla="*/ 2147483647 h 49"/>
              <a:gd name="T46" fmla="*/ 2147483647 w 50"/>
              <a:gd name="T47" fmla="*/ 2147483647 h 49"/>
              <a:gd name="T48" fmla="*/ 2147483647 w 50"/>
              <a:gd name="T49" fmla="*/ 2147483647 h 49"/>
              <a:gd name="T50" fmla="*/ 2147483647 w 50"/>
              <a:gd name="T51" fmla="*/ 2147483647 h 49"/>
              <a:gd name="T52" fmla="*/ 2147483647 w 50"/>
              <a:gd name="T53" fmla="*/ 2147483647 h 49"/>
              <a:gd name="T54" fmla="*/ 2147483647 w 50"/>
              <a:gd name="T55" fmla="*/ 2147483647 h 49"/>
              <a:gd name="T56" fmla="*/ 2147483647 w 50"/>
              <a:gd name="T57" fmla="*/ 2147483647 h 49"/>
              <a:gd name="T58" fmla="*/ 2147483647 w 50"/>
              <a:gd name="T59" fmla="*/ 2147483647 h 49"/>
              <a:gd name="T60" fmla="*/ 2147483647 w 50"/>
              <a:gd name="T61" fmla="*/ 2147483647 h 49"/>
              <a:gd name="T62" fmla="*/ 2147483647 w 50"/>
              <a:gd name="T63" fmla="*/ 2147483647 h 49"/>
              <a:gd name="T64" fmla="*/ 2147483647 w 50"/>
              <a:gd name="T65" fmla="*/ 2147483647 h 49"/>
              <a:gd name="T66" fmla="*/ 2147483647 w 50"/>
              <a:gd name="T67" fmla="*/ 2147483647 h 49"/>
              <a:gd name="T68" fmla="*/ 2147483647 w 50"/>
              <a:gd name="T69" fmla="*/ 2147483647 h 49"/>
              <a:gd name="T70" fmla="*/ 2147483647 w 50"/>
              <a:gd name="T71" fmla="*/ 2147483647 h 49"/>
              <a:gd name="T72" fmla="*/ 2147483647 w 50"/>
              <a:gd name="T73" fmla="*/ 2147483647 h 49"/>
              <a:gd name="T74" fmla="*/ 2147483647 w 50"/>
              <a:gd name="T75" fmla="*/ 2147483647 h 49"/>
              <a:gd name="T76" fmla="*/ 2147483647 w 50"/>
              <a:gd name="T77" fmla="*/ 2147483647 h 49"/>
              <a:gd name="T78" fmla="*/ 2147483647 w 50"/>
              <a:gd name="T79" fmla="*/ 2147483647 h 49"/>
              <a:gd name="T80" fmla="*/ 2147483647 w 50"/>
              <a:gd name="T81" fmla="*/ 2147483647 h 49"/>
              <a:gd name="T82" fmla="*/ 2147483647 w 50"/>
              <a:gd name="T83" fmla="*/ 2147483647 h 49"/>
              <a:gd name="T84" fmla="*/ 2147483647 w 50"/>
              <a:gd name="T85" fmla="*/ 2147483647 h 49"/>
              <a:gd name="T86" fmla="*/ 2147483647 w 50"/>
              <a:gd name="T87" fmla="*/ 2147483647 h 49"/>
              <a:gd name="T88" fmla="*/ 2147483647 w 50"/>
              <a:gd name="T89" fmla="*/ 2147483647 h 49"/>
              <a:gd name="T90" fmla="*/ 2147483647 w 50"/>
              <a:gd name="T91" fmla="*/ 2147483647 h 49"/>
              <a:gd name="T92" fmla="*/ 2147483647 w 50"/>
              <a:gd name="T93" fmla="*/ 2147483647 h 49"/>
              <a:gd name="T94" fmla="*/ 0 w 50"/>
              <a:gd name="T95" fmla="*/ 2147483647 h 49"/>
              <a:gd name="T96" fmla="*/ 0 w 50"/>
              <a:gd name="T97" fmla="*/ 2147483647 h 4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50"/>
              <a:gd name="T148" fmla="*/ 0 h 49"/>
              <a:gd name="T149" fmla="*/ 50 w 50"/>
              <a:gd name="T150" fmla="*/ 49 h 49"/>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50" h="49">
                <a:moveTo>
                  <a:pt x="0" y="46"/>
                </a:moveTo>
                <a:lnTo>
                  <a:pt x="4" y="40"/>
                </a:lnTo>
                <a:lnTo>
                  <a:pt x="7" y="33"/>
                </a:lnTo>
                <a:lnTo>
                  <a:pt x="10" y="26"/>
                </a:lnTo>
                <a:lnTo>
                  <a:pt x="15" y="20"/>
                </a:lnTo>
                <a:lnTo>
                  <a:pt x="18" y="12"/>
                </a:lnTo>
                <a:lnTo>
                  <a:pt x="22" y="8"/>
                </a:lnTo>
                <a:lnTo>
                  <a:pt x="28" y="3"/>
                </a:lnTo>
                <a:lnTo>
                  <a:pt x="35" y="0"/>
                </a:lnTo>
                <a:lnTo>
                  <a:pt x="38" y="0"/>
                </a:lnTo>
                <a:lnTo>
                  <a:pt x="41" y="2"/>
                </a:lnTo>
                <a:lnTo>
                  <a:pt x="46" y="3"/>
                </a:lnTo>
                <a:lnTo>
                  <a:pt x="47" y="8"/>
                </a:lnTo>
                <a:lnTo>
                  <a:pt x="50" y="11"/>
                </a:lnTo>
                <a:lnTo>
                  <a:pt x="50" y="15"/>
                </a:lnTo>
                <a:lnTo>
                  <a:pt x="50" y="20"/>
                </a:lnTo>
                <a:lnTo>
                  <a:pt x="49" y="24"/>
                </a:lnTo>
                <a:lnTo>
                  <a:pt x="47" y="28"/>
                </a:lnTo>
                <a:lnTo>
                  <a:pt x="44" y="31"/>
                </a:lnTo>
                <a:lnTo>
                  <a:pt x="41" y="34"/>
                </a:lnTo>
                <a:lnTo>
                  <a:pt x="40" y="36"/>
                </a:lnTo>
                <a:lnTo>
                  <a:pt x="37" y="39"/>
                </a:lnTo>
                <a:lnTo>
                  <a:pt x="32" y="40"/>
                </a:lnTo>
                <a:lnTo>
                  <a:pt x="29" y="42"/>
                </a:lnTo>
                <a:lnTo>
                  <a:pt x="25" y="43"/>
                </a:lnTo>
                <a:lnTo>
                  <a:pt x="24" y="43"/>
                </a:lnTo>
                <a:lnTo>
                  <a:pt x="22" y="43"/>
                </a:lnTo>
                <a:lnTo>
                  <a:pt x="21" y="43"/>
                </a:lnTo>
                <a:lnTo>
                  <a:pt x="19" y="43"/>
                </a:lnTo>
                <a:lnTo>
                  <a:pt x="16" y="43"/>
                </a:lnTo>
                <a:lnTo>
                  <a:pt x="15" y="43"/>
                </a:lnTo>
                <a:lnTo>
                  <a:pt x="13" y="43"/>
                </a:lnTo>
                <a:lnTo>
                  <a:pt x="12" y="43"/>
                </a:lnTo>
                <a:lnTo>
                  <a:pt x="10" y="45"/>
                </a:lnTo>
                <a:lnTo>
                  <a:pt x="9" y="45"/>
                </a:lnTo>
                <a:lnTo>
                  <a:pt x="9" y="46"/>
                </a:lnTo>
                <a:lnTo>
                  <a:pt x="7" y="48"/>
                </a:lnTo>
                <a:lnTo>
                  <a:pt x="7" y="49"/>
                </a:lnTo>
                <a:lnTo>
                  <a:pt x="6" y="49"/>
                </a:lnTo>
                <a:lnTo>
                  <a:pt x="4" y="49"/>
                </a:lnTo>
                <a:lnTo>
                  <a:pt x="3" y="49"/>
                </a:lnTo>
                <a:lnTo>
                  <a:pt x="3" y="48"/>
                </a:lnTo>
                <a:lnTo>
                  <a:pt x="1" y="48"/>
                </a:lnTo>
                <a:lnTo>
                  <a:pt x="0" y="48"/>
                </a:lnTo>
                <a:lnTo>
                  <a:pt x="0" y="46"/>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74" name="Freeform 25"/>
          <p:cNvSpPr>
            <a:spLocks/>
          </p:cNvSpPr>
          <p:nvPr/>
        </p:nvSpPr>
        <p:spPr bwMode="auto">
          <a:xfrm>
            <a:off x="6489701" y="4816475"/>
            <a:ext cx="69851" cy="77788"/>
          </a:xfrm>
          <a:custGeom>
            <a:avLst/>
            <a:gdLst>
              <a:gd name="T0" fmla="*/ 0 w 50"/>
              <a:gd name="T1" fmla="*/ 2147483647 h 49"/>
              <a:gd name="T2" fmla="*/ 2147483647 w 50"/>
              <a:gd name="T3" fmla="*/ 2147483647 h 49"/>
              <a:gd name="T4" fmla="*/ 2147483647 w 50"/>
              <a:gd name="T5" fmla="*/ 2147483647 h 49"/>
              <a:gd name="T6" fmla="*/ 2147483647 w 50"/>
              <a:gd name="T7" fmla="*/ 2147483647 h 49"/>
              <a:gd name="T8" fmla="*/ 2147483647 w 50"/>
              <a:gd name="T9" fmla="*/ 2147483647 h 49"/>
              <a:gd name="T10" fmla="*/ 2147483647 w 50"/>
              <a:gd name="T11" fmla="*/ 2147483647 h 49"/>
              <a:gd name="T12" fmla="*/ 2147483647 w 50"/>
              <a:gd name="T13" fmla="*/ 2147483647 h 49"/>
              <a:gd name="T14" fmla="*/ 2147483647 w 50"/>
              <a:gd name="T15" fmla="*/ 2147483647 h 49"/>
              <a:gd name="T16" fmla="*/ 2147483647 w 50"/>
              <a:gd name="T17" fmla="*/ 0 h 49"/>
              <a:gd name="T18" fmla="*/ 2147483647 w 50"/>
              <a:gd name="T19" fmla="*/ 0 h 49"/>
              <a:gd name="T20" fmla="*/ 2147483647 w 50"/>
              <a:gd name="T21" fmla="*/ 2147483647 h 49"/>
              <a:gd name="T22" fmla="*/ 2147483647 w 50"/>
              <a:gd name="T23" fmla="*/ 2147483647 h 49"/>
              <a:gd name="T24" fmla="*/ 2147483647 w 50"/>
              <a:gd name="T25" fmla="*/ 2147483647 h 49"/>
              <a:gd name="T26" fmla="*/ 2147483647 w 50"/>
              <a:gd name="T27" fmla="*/ 2147483647 h 49"/>
              <a:gd name="T28" fmla="*/ 2147483647 w 50"/>
              <a:gd name="T29" fmla="*/ 2147483647 h 49"/>
              <a:gd name="T30" fmla="*/ 2147483647 w 50"/>
              <a:gd name="T31" fmla="*/ 2147483647 h 49"/>
              <a:gd name="T32" fmla="*/ 2147483647 w 50"/>
              <a:gd name="T33" fmla="*/ 2147483647 h 49"/>
              <a:gd name="T34" fmla="*/ 2147483647 w 50"/>
              <a:gd name="T35" fmla="*/ 2147483647 h 49"/>
              <a:gd name="T36" fmla="*/ 2147483647 w 50"/>
              <a:gd name="T37" fmla="*/ 2147483647 h 49"/>
              <a:gd name="T38" fmla="*/ 2147483647 w 50"/>
              <a:gd name="T39" fmla="*/ 2147483647 h 49"/>
              <a:gd name="T40" fmla="*/ 2147483647 w 50"/>
              <a:gd name="T41" fmla="*/ 2147483647 h 49"/>
              <a:gd name="T42" fmla="*/ 2147483647 w 50"/>
              <a:gd name="T43" fmla="*/ 2147483647 h 49"/>
              <a:gd name="T44" fmla="*/ 2147483647 w 50"/>
              <a:gd name="T45" fmla="*/ 2147483647 h 49"/>
              <a:gd name="T46" fmla="*/ 2147483647 w 50"/>
              <a:gd name="T47" fmla="*/ 2147483647 h 49"/>
              <a:gd name="T48" fmla="*/ 2147483647 w 50"/>
              <a:gd name="T49" fmla="*/ 2147483647 h 49"/>
              <a:gd name="T50" fmla="*/ 2147483647 w 50"/>
              <a:gd name="T51" fmla="*/ 2147483647 h 49"/>
              <a:gd name="T52" fmla="*/ 2147483647 w 50"/>
              <a:gd name="T53" fmla="*/ 2147483647 h 49"/>
              <a:gd name="T54" fmla="*/ 2147483647 w 50"/>
              <a:gd name="T55" fmla="*/ 2147483647 h 49"/>
              <a:gd name="T56" fmla="*/ 2147483647 w 50"/>
              <a:gd name="T57" fmla="*/ 2147483647 h 49"/>
              <a:gd name="T58" fmla="*/ 2147483647 w 50"/>
              <a:gd name="T59" fmla="*/ 2147483647 h 49"/>
              <a:gd name="T60" fmla="*/ 2147483647 w 50"/>
              <a:gd name="T61" fmla="*/ 2147483647 h 49"/>
              <a:gd name="T62" fmla="*/ 2147483647 w 50"/>
              <a:gd name="T63" fmla="*/ 2147483647 h 49"/>
              <a:gd name="T64" fmla="*/ 2147483647 w 50"/>
              <a:gd name="T65" fmla="*/ 2147483647 h 49"/>
              <a:gd name="T66" fmla="*/ 2147483647 w 50"/>
              <a:gd name="T67" fmla="*/ 2147483647 h 49"/>
              <a:gd name="T68" fmla="*/ 2147483647 w 50"/>
              <a:gd name="T69" fmla="*/ 2147483647 h 49"/>
              <a:gd name="T70" fmla="*/ 2147483647 w 50"/>
              <a:gd name="T71" fmla="*/ 2147483647 h 49"/>
              <a:gd name="T72" fmla="*/ 2147483647 w 50"/>
              <a:gd name="T73" fmla="*/ 2147483647 h 49"/>
              <a:gd name="T74" fmla="*/ 2147483647 w 50"/>
              <a:gd name="T75" fmla="*/ 2147483647 h 49"/>
              <a:gd name="T76" fmla="*/ 2147483647 w 50"/>
              <a:gd name="T77" fmla="*/ 2147483647 h 49"/>
              <a:gd name="T78" fmla="*/ 2147483647 w 50"/>
              <a:gd name="T79" fmla="*/ 2147483647 h 49"/>
              <a:gd name="T80" fmla="*/ 2147483647 w 50"/>
              <a:gd name="T81" fmla="*/ 2147483647 h 49"/>
              <a:gd name="T82" fmla="*/ 2147483647 w 50"/>
              <a:gd name="T83" fmla="*/ 2147483647 h 49"/>
              <a:gd name="T84" fmla="*/ 2147483647 w 50"/>
              <a:gd name="T85" fmla="*/ 2147483647 h 49"/>
              <a:gd name="T86" fmla="*/ 2147483647 w 50"/>
              <a:gd name="T87" fmla="*/ 2147483647 h 49"/>
              <a:gd name="T88" fmla="*/ 2147483647 w 50"/>
              <a:gd name="T89" fmla="*/ 2147483647 h 49"/>
              <a:gd name="T90" fmla="*/ 2147483647 w 50"/>
              <a:gd name="T91" fmla="*/ 2147483647 h 49"/>
              <a:gd name="T92" fmla="*/ 2147483647 w 50"/>
              <a:gd name="T93" fmla="*/ 2147483647 h 49"/>
              <a:gd name="T94" fmla="*/ 0 w 50"/>
              <a:gd name="T95" fmla="*/ 2147483647 h 49"/>
              <a:gd name="T96" fmla="*/ 0 w 50"/>
              <a:gd name="T97" fmla="*/ 2147483647 h 4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50"/>
              <a:gd name="T148" fmla="*/ 0 h 49"/>
              <a:gd name="T149" fmla="*/ 50 w 50"/>
              <a:gd name="T150" fmla="*/ 49 h 49"/>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50" h="49">
                <a:moveTo>
                  <a:pt x="0" y="46"/>
                </a:moveTo>
                <a:lnTo>
                  <a:pt x="4" y="40"/>
                </a:lnTo>
                <a:lnTo>
                  <a:pt x="7" y="33"/>
                </a:lnTo>
                <a:lnTo>
                  <a:pt x="10" y="26"/>
                </a:lnTo>
                <a:lnTo>
                  <a:pt x="15" y="20"/>
                </a:lnTo>
                <a:lnTo>
                  <a:pt x="18" y="12"/>
                </a:lnTo>
                <a:lnTo>
                  <a:pt x="22" y="8"/>
                </a:lnTo>
                <a:lnTo>
                  <a:pt x="28" y="3"/>
                </a:lnTo>
                <a:lnTo>
                  <a:pt x="35" y="0"/>
                </a:lnTo>
                <a:lnTo>
                  <a:pt x="38" y="0"/>
                </a:lnTo>
                <a:lnTo>
                  <a:pt x="41" y="2"/>
                </a:lnTo>
                <a:lnTo>
                  <a:pt x="46" y="3"/>
                </a:lnTo>
                <a:lnTo>
                  <a:pt x="47" y="8"/>
                </a:lnTo>
                <a:lnTo>
                  <a:pt x="50" y="11"/>
                </a:lnTo>
                <a:lnTo>
                  <a:pt x="50" y="15"/>
                </a:lnTo>
                <a:lnTo>
                  <a:pt x="50" y="20"/>
                </a:lnTo>
                <a:lnTo>
                  <a:pt x="49" y="24"/>
                </a:lnTo>
                <a:lnTo>
                  <a:pt x="47" y="28"/>
                </a:lnTo>
                <a:lnTo>
                  <a:pt x="44" y="31"/>
                </a:lnTo>
                <a:lnTo>
                  <a:pt x="41" y="34"/>
                </a:lnTo>
                <a:lnTo>
                  <a:pt x="40" y="36"/>
                </a:lnTo>
                <a:lnTo>
                  <a:pt x="37" y="39"/>
                </a:lnTo>
                <a:lnTo>
                  <a:pt x="32" y="40"/>
                </a:lnTo>
                <a:lnTo>
                  <a:pt x="29" y="42"/>
                </a:lnTo>
                <a:lnTo>
                  <a:pt x="25" y="43"/>
                </a:lnTo>
                <a:lnTo>
                  <a:pt x="24" y="43"/>
                </a:lnTo>
                <a:lnTo>
                  <a:pt x="22" y="43"/>
                </a:lnTo>
                <a:lnTo>
                  <a:pt x="21" y="43"/>
                </a:lnTo>
                <a:lnTo>
                  <a:pt x="19" y="43"/>
                </a:lnTo>
                <a:lnTo>
                  <a:pt x="16" y="43"/>
                </a:lnTo>
                <a:lnTo>
                  <a:pt x="15" y="43"/>
                </a:lnTo>
                <a:lnTo>
                  <a:pt x="13" y="43"/>
                </a:lnTo>
                <a:lnTo>
                  <a:pt x="12" y="43"/>
                </a:lnTo>
                <a:lnTo>
                  <a:pt x="10" y="45"/>
                </a:lnTo>
                <a:lnTo>
                  <a:pt x="9" y="45"/>
                </a:lnTo>
                <a:lnTo>
                  <a:pt x="9" y="46"/>
                </a:lnTo>
                <a:lnTo>
                  <a:pt x="7" y="48"/>
                </a:lnTo>
                <a:lnTo>
                  <a:pt x="7" y="49"/>
                </a:lnTo>
                <a:lnTo>
                  <a:pt x="6" y="49"/>
                </a:lnTo>
                <a:lnTo>
                  <a:pt x="4" y="49"/>
                </a:lnTo>
                <a:lnTo>
                  <a:pt x="3" y="49"/>
                </a:lnTo>
                <a:lnTo>
                  <a:pt x="3" y="48"/>
                </a:lnTo>
                <a:lnTo>
                  <a:pt x="1" y="48"/>
                </a:lnTo>
                <a:lnTo>
                  <a:pt x="0" y="48"/>
                </a:lnTo>
                <a:lnTo>
                  <a:pt x="0" y="46"/>
                </a:lnTo>
              </a:path>
            </a:pathLst>
          </a:custGeom>
          <a:solidFill>
            <a:srgbClr val="FFFF00"/>
          </a:solidFill>
          <a:ln w="4763">
            <a:solidFill>
              <a:srgbClr val="990000"/>
            </a:solidFill>
            <a:round/>
            <a:headEnd/>
            <a:tailEnd/>
          </a:ln>
        </p:spPr>
        <p:txBody>
          <a:bodyPr/>
          <a:lstStyle/>
          <a:p>
            <a:endParaRPr lang="en-US"/>
          </a:p>
        </p:txBody>
      </p:sp>
      <p:sp>
        <p:nvSpPr>
          <p:cNvPr id="53275" name="Freeform 26"/>
          <p:cNvSpPr>
            <a:spLocks/>
          </p:cNvSpPr>
          <p:nvPr/>
        </p:nvSpPr>
        <p:spPr bwMode="auto">
          <a:xfrm>
            <a:off x="6442075" y="4816476"/>
            <a:ext cx="52388" cy="71439"/>
          </a:xfrm>
          <a:custGeom>
            <a:avLst/>
            <a:gdLst>
              <a:gd name="T0" fmla="*/ 2147483647 w 37"/>
              <a:gd name="T1" fmla="*/ 2147483647 h 45"/>
              <a:gd name="T2" fmla="*/ 2147483647 w 37"/>
              <a:gd name="T3" fmla="*/ 2147483647 h 45"/>
              <a:gd name="T4" fmla="*/ 2147483647 w 37"/>
              <a:gd name="T5" fmla="*/ 2147483647 h 45"/>
              <a:gd name="T6" fmla="*/ 2147483647 w 37"/>
              <a:gd name="T7" fmla="*/ 2147483647 h 45"/>
              <a:gd name="T8" fmla="*/ 2147483647 w 37"/>
              <a:gd name="T9" fmla="*/ 2147483647 h 45"/>
              <a:gd name="T10" fmla="*/ 2147483647 w 37"/>
              <a:gd name="T11" fmla="*/ 2147483647 h 45"/>
              <a:gd name="T12" fmla="*/ 2147483647 w 37"/>
              <a:gd name="T13" fmla="*/ 2147483647 h 45"/>
              <a:gd name="T14" fmla="*/ 2147483647 w 37"/>
              <a:gd name="T15" fmla="*/ 2147483647 h 45"/>
              <a:gd name="T16" fmla="*/ 2147483647 w 37"/>
              <a:gd name="T17" fmla="*/ 2147483647 h 45"/>
              <a:gd name="T18" fmla="*/ 2147483647 w 37"/>
              <a:gd name="T19" fmla="*/ 2147483647 h 45"/>
              <a:gd name="T20" fmla="*/ 2147483647 w 37"/>
              <a:gd name="T21" fmla="*/ 2147483647 h 45"/>
              <a:gd name="T22" fmla="*/ 2147483647 w 37"/>
              <a:gd name="T23" fmla="*/ 2147483647 h 45"/>
              <a:gd name="T24" fmla="*/ 2147483647 w 37"/>
              <a:gd name="T25" fmla="*/ 2147483647 h 45"/>
              <a:gd name="T26" fmla="*/ 2147483647 w 37"/>
              <a:gd name="T27" fmla="*/ 2147483647 h 45"/>
              <a:gd name="T28" fmla="*/ 2147483647 w 37"/>
              <a:gd name="T29" fmla="*/ 2147483647 h 45"/>
              <a:gd name="T30" fmla="*/ 2147483647 w 37"/>
              <a:gd name="T31" fmla="*/ 2147483647 h 45"/>
              <a:gd name="T32" fmla="*/ 2147483647 w 37"/>
              <a:gd name="T33" fmla="*/ 2147483647 h 45"/>
              <a:gd name="T34" fmla="*/ 2147483647 w 37"/>
              <a:gd name="T35" fmla="*/ 2147483647 h 45"/>
              <a:gd name="T36" fmla="*/ 2147483647 w 37"/>
              <a:gd name="T37" fmla="*/ 2147483647 h 45"/>
              <a:gd name="T38" fmla="*/ 2147483647 w 37"/>
              <a:gd name="T39" fmla="*/ 2147483647 h 45"/>
              <a:gd name="T40" fmla="*/ 2147483647 w 37"/>
              <a:gd name="T41" fmla="*/ 2147483647 h 45"/>
              <a:gd name="T42" fmla="*/ 2147483647 w 37"/>
              <a:gd name="T43" fmla="*/ 2147483647 h 45"/>
              <a:gd name="T44" fmla="*/ 2147483647 w 37"/>
              <a:gd name="T45" fmla="*/ 2147483647 h 45"/>
              <a:gd name="T46" fmla="*/ 2147483647 w 37"/>
              <a:gd name="T47" fmla="*/ 2147483647 h 45"/>
              <a:gd name="T48" fmla="*/ 2147483647 w 37"/>
              <a:gd name="T49" fmla="*/ 2147483647 h 45"/>
              <a:gd name="T50" fmla="*/ 2147483647 w 37"/>
              <a:gd name="T51" fmla="*/ 2147483647 h 45"/>
              <a:gd name="T52" fmla="*/ 2147483647 w 37"/>
              <a:gd name="T53" fmla="*/ 2147483647 h 45"/>
              <a:gd name="T54" fmla="*/ 2147483647 w 37"/>
              <a:gd name="T55" fmla="*/ 0 h 45"/>
              <a:gd name="T56" fmla="*/ 2147483647 w 37"/>
              <a:gd name="T57" fmla="*/ 2147483647 h 45"/>
              <a:gd name="T58" fmla="*/ 2147483647 w 37"/>
              <a:gd name="T59" fmla="*/ 2147483647 h 45"/>
              <a:gd name="T60" fmla="*/ 2147483647 w 37"/>
              <a:gd name="T61" fmla="*/ 2147483647 h 45"/>
              <a:gd name="T62" fmla="*/ 2147483647 w 37"/>
              <a:gd name="T63" fmla="*/ 2147483647 h 45"/>
              <a:gd name="T64" fmla="*/ 0 w 37"/>
              <a:gd name="T65" fmla="*/ 2147483647 h 45"/>
              <a:gd name="T66" fmla="*/ 0 w 37"/>
              <a:gd name="T67" fmla="*/ 2147483647 h 45"/>
              <a:gd name="T68" fmla="*/ 0 w 37"/>
              <a:gd name="T69" fmla="*/ 2147483647 h 45"/>
              <a:gd name="T70" fmla="*/ 2147483647 w 37"/>
              <a:gd name="T71" fmla="*/ 2147483647 h 45"/>
              <a:gd name="T72" fmla="*/ 2147483647 w 37"/>
              <a:gd name="T73" fmla="*/ 2147483647 h 45"/>
              <a:gd name="T74" fmla="*/ 2147483647 w 37"/>
              <a:gd name="T75" fmla="*/ 2147483647 h 45"/>
              <a:gd name="T76" fmla="*/ 2147483647 w 37"/>
              <a:gd name="T77" fmla="*/ 2147483647 h 45"/>
              <a:gd name="T78" fmla="*/ 2147483647 w 37"/>
              <a:gd name="T79" fmla="*/ 2147483647 h 45"/>
              <a:gd name="T80" fmla="*/ 2147483647 w 37"/>
              <a:gd name="T81" fmla="*/ 2147483647 h 45"/>
              <a:gd name="T82" fmla="*/ 2147483647 w 37"/>
              <a:gd name="T83" fmla="*/ 2147483647 h 45"/>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37"/>
              <a:gd name="T127" fmla="*/ 0 h 45"/>
              <a:gd name="T128" fmla="*/ 37 w 37"/>
              <a:gd name="T129" fmla="*/ 45 h 45"/>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37" h="45">
                <a:moveTo>
                  <a:pt x="6" y="21"/>
                </a:moveTo>
                <a:lnTo>
                  <a:pt x="7" y="26"/>
                </a:lnTo>
                <a:lnTo>
                  <a:pt x="9" y="27"/>
                </a:lnTo>
                <a:lnTo>
                  <a:pt x="9" y="30"/>
                </a:lnTo>
                <a:lnTo>
                  <a:pt x="9" y="31"/>
                </a:lnTo>
                <a:lnTo>
                  <a:pt x="7" y="34"/>
                </a:lnTo>
                <a:lnTo>
                  <a:pt x="7" y="36"/>
                </a:lnTo>
                <a:lnTo>
                  <a:pt x="9" y="37"/>
                </a:lnTo>
                <a:lnTo>
                  <a:pt x="10" y="40"/>
                </a:lnTo>
                <a:lnTo>
                  <a:pt x="10" y="42"/>
                </a:lnTo>
                <a:lnTo>
                  <a:pt x="12" y="42"/>
                </a:lnTo>
                <a:lnTo>
                  <a:pt x="13" y="43"/>
                </a:lnTo>
                <a:lnTo>
                  <a:pt x="15" y="45"/>
                </a:lnTo>
                <a:lnTo>
                  <a:pt x="16" y="45"/>
                </a:lnTo>
                <a:lnTo>
                  <a:pt x="19" y="45"/>
                </a:lnTo>
                <a:lnTo>
                  <a:pt x="21" y="45"/>
                </a:lnTo>
                <a:lnTo>
                  <a:pt x="22" y="43"/>
                </a:lnTo>
                <a:lnTo>
                  <a:pt x="25" y="40"/>
                </a:lnTo>
                <a:lnTo>
                  <a:pt x="29" y="36"/>
                </a:lnTo>
                <a:lnTo>
                  <a:pt x="32" y="31"/>
                </a:lnTo>
                <a:lnTo>
                  <a:pt x="35" y="27"/>
                </a:lnTo>
                <a:lnTo>
                  <a:pt x="37" y="23"/>
                </a:lnTo>
                <a:lnTo>
                  <a:pt x="37" y="18"/>
                </a:lnTo>
                <a:lnTo>
                  <a:pt x="37" y="14"/>
                </a:lnTo>
                <a:lnTo>
                  <a:pt x="35" y="9"/>
                </a:lnTo>
                <a:lnTo>
                  <a:pt x="32" y="5"/>
                </a:lnTo>
                <a:lnTo>
                  <a:pt x="29" y="2"/>
                </a:lnTo>
                <a:lnTo>
                  <a:pt x="24" y="0"/>
                </a:lnTo>
                <a:lnTo>
                  <a:pt x="18" y="2"/>
                </a:lnTo>
                <a:lnTo>
                  <a:pt x="13" y="2"/>
                </a:lnTo>
                <a:lnTo>
                  <a:pt x="7" y="5"/>
                </a:lnTo>
                <a:lnTo>
                  <a:pt x="3" y="8"/>
                </a:lnTo>
                <a:lnTo>
                  <a:pt x="0" y="11"/>
                </a:lnTo>
                <a:lnTo>
                  <a:pt x="0" y="12"/>
                </a:lnTo>
                <a:lnTo>
                  <a:pt x="1" y="14"/>
                </a:lnTo>
                <a:lnTo>
                  <a:pt x="1" y="15"/>
                </a:lnTo>
                <a:lnTo>
                  <a:pt x="3" y="15"/>
                </a:lnTo>
                <a:lnTo>
                  <a:pt x="4" y="17"/>
                </a:lnTo>
                <a:lnTo>
                  <a:pt x="4" y="18"/>
                </a:lnTo>
                <a:lnTo>
                  <a:pt x="6" y="20"/>
                </a:lnTo>
                <a:lnTo>
                  <a:pt x="6" y="21"/>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76" name="Freeform 27"/>
          <p:cNvSpPr>
            <a:spLocks/>
          </p:cNvSpPr>
          <p:nvPr/>
        </p:nvSpPr>
        <p:spPr bwMode="auto">
          <a:xfrm>
            <a:off x="6442075" y="4816476"/>
            <a:ext cx="52388" cy="71439"/>
          </a:xfrm>
          <a:custGeom>
            <a:avLst/>
            <a:gdLst>
              <a:gd name="T0" fmla="*/ 2147483647 w 37"/>
              <a:gd name="T1" fmla="*/ 2147483647 h 45"/>
              <a:gd name="T2" fmla="*/ 2147483647 w 37"/>
              <a:gd name="T3" fmla="*/ 2147483647 h 45"/>
              <a:gd name="T4" fmla="*/ 2147483647 w 37"/>
              <a:gd name="T5" fmla="*/ 2147483647 h 45"/>
              <a:gd name="T6" fmla="*/ 2147483647 w 37"/>
              <a:gd name="T7" fmla="*/ 2147483647 h 45"/>
              <a:gd name="T8" fmla="*/ 2147483647 w 37"/>
              <a:gd name="T9" fmla="*/ 2147483647 h 45"/>
              <a:gd name="T10" fmla="*/ 2147483647 w 37"/>
              <a:gd name="T11" fmla="*/ 2147483647 h 45"/>
              <a:gd name="T12" fmla="*/ 2147483647 w 37"/>
              <a:gd name="T13" fmla="*/ 2147483647 h 45"/>
              <a:gd name="T14" fmla="*/ 2147483647 w 37"/>
              <a:gd name="T15" fmla="*/ 2147483647 h 45"/>
              <a:gd name="T16" fmla="*/ 2147483647 w 37"/>
              <a:gd name="T17" fmla="*/ 2147483647 h 45"/>
              <a:gd name="T18" fmla="*/ 2147483647 w 37"/>
              <a:gd name="T19" fmla="*/ 2147483647 h 45"/>
              <a:gd name="T20" fmla="*/ 2147483647 w 37"/>
              <a:gd name="T21" fmla="*/ 2147483647 h 45"/>
              <a:gd name="T22" fmla="*/ 2147483647 w 37"/>
              <a:gd name="T23" fmla="*/ 2147483647 h 45"/>
              <a:gd name="T24" fmla="*/ 2147483647 w 37"/>
              <a:gd name="T25" fmla="*/ 2147483647 h 45"/>
              <a:gd name="T26" fmla="*/ 2147483647 w 37"/>
              <a:gd name="T27" fmla="*/ 2147483647 h 45"/>
              <a:gd name="T28" fmla="*/ 2147483647 w 37"/>
              <a:gd name="T29" fmla="*/ 2147483647 h 45"/>
              <a:gd name="T30" fmla="*/ 2147483647 w 37"/>
              <a:gd name="T31" fmla="*/ 2147483647 h 45"/>
              <a:gd name="T32" fmla="*/ 2147483647 w 37"/>
              <a:gd name="T33" fmla="*/ 2147483647 h 45"/>
              <a:gd name="T34" fmla="*/ 2147483647 w 37"/>
              <a:gd name="T35" fmla="*/ 2147483647 h 45"/>
              <a:gd name="T36" fmla="*/ 2147483647 w 37"/>
              <a:gd name="T37" fmla="*/ 2147483647 h 45"/>
              <a:gd name="T38" fmla="*/ 2147483647 w 37"/>
              <a:gd name="T39" fmla="*/ 2147483647 h 45"/>
              <a:gd name="T40" fmla="*/ 2147483647 w 37"/>
              <a:gd name="T41" fmla="*/ 2147483647 h 45"/>
              <a:gd name="T42" fmla="*/ 2147483647 w 37"/>
              <a:gd name="T43" fmla="*/ 2147483647 h 45"/>
              <a:gd name="T44" fmla="*/ 2147483647 w 37"/>
              <a:gd name="T45" fmla="*/ 2147483647 h 45"/>
              <a:gd name="T46" fmla="*/ 2147483647 w 37"/>
              <a:gd name="T47" fmla="*/ 2147483647 h 45"/>
              <a:gd name="T48" fmla="*/ 2147483647 w 37"/>
              <a:gd name="T49" fmla="*/ 2147483647 h 45"/>
              <a:gd name="T50" fmla="*/ 2147483647 w 37"/>
              <a:gd name="T51" fmla="*/ 2147483647 h 45"/>
              <a:gd name="T52" fmla="*/ 2147483647 w 37"/>
              <a:gd name="T53" fmla="*/ 2147483647 h 45"/>
              <a:gd name="T54" fmla="*/ 2147483647 w 37"/>
              <a:gd name="T55" fmla="*/ 0 h 45"/>
              <a:gd name="T56" fmla="*/ 2147483647 w 37"/>
              <a:gd name="T57" fmla="*/ 2147483647 h 45"/>
              <a:gd name="T58" fmla="*/ 2147483647 w 37"/>
              <a:gd name="T59" fmla="*/ 2147483647 h 45"/>
              <a:gd name="T60" fmla="*/ 2147483647 w 37"/>
              <a:gd name="T61" fmla="*/ 2147483647 h 45"/>
              <a:gd name="T62" fmla="*/ 2147483647 w 37"/>
              <a:gd name="T63" fmla="*/ 2147483647 h 45"/>
              <a:gd name="T64" fmla="*/ 0 w 37"/>
              <a:gd name="T65" fmla="*/ 2147483647 h 45"/>
              <a:gd name="T66" fmla="*/ 0 w 37"/>
              <a:gd name="T67" fmla="*/ 2147483647 h 45"/>
              <a:gd name="T68" fmla="*/ 0 w 37"/>
              <a:gd name="T69" fmla="*/ 2147483647 h 45"/>
              <a:gd name="T70" fmla="*/ 2147483647 w 37"/>
              <a:gd name="T71" fmla="*/ 2147483647 h 45"/>
              <a:gd name="T72" fmla="*/ 2147483647 w 37"/>
              <a:gd name="T73" fmla="*/ 2147483647 h 45"/>
              <a:gd name="T74" fmla="*/ 2147483647 w 37"/>
              <a:gd name="T75" fmla="*/ 2147483647 h 45"/>
              <a:gd name="T76" fmla="*/ 2147483647 w 37"/>
              <a:gd name="T77" fmla="*/ 2147483647 h 45"/>
              <a:gd name="T78" fmla="*/ 2147483647 w 37"/>
              <a:gd name="T79" fmla="*/ 2147483647 h 45"/>
              <a:gd name="T80" fmla="*/ 2147483647 w 37"/>
              <a:gd name="T81" fmla="*/ 2147483647 h 45"/>
              <a:gd name="T82" fmla="*/ 2147483647 w 37"/>
              <a:gd name="T83" fmla="*/ 2147483647 h 45"/>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37"/>
              <a:gd name="T127" fmla="*/ 0 h 45"/>
              <a:gd name="T128" fmla="*/ 37 w 37"/>
              <a:gd name="T129" fmla="*/ 45 h 45"/>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37" h="45">
                <a:moveTo>
                  <a:pt x="6" y="21"/>
                </a:moveTo>
                <a:lnTo>
                  <a:pt x="7" y="26"/>
                </a:lnTo>
                <a:lnTo>
                  <a:pt x="9" y="27"/>
                </a:lnTo>
                <a:lnTo>
                  <a:pt x="9" y="30"/>
                </a:lnTo>
                <a:lnTo>
                  <a:pt x="9" y="31"/>
                </a:lnTo>
                <a:lnTo>
                  <a:pt x="7" y="34"/>
                </a:lnTo>
                <a:lnTo>
                  <a:pt x="7" y="36"/>
                </a:lnTo>
                <a:lnTo>
                  <a:pt x="9" y="37"/>
                </a:lnTo>
                <a:lnTo>
                  <a:pt x="10" y="40"/>
                </a:lnTo>
                <a:lnTo>
                  <a:pt x="10" y="42"/>
                </a:lnTo>
                <a:lnTo>
                  <a:pt x="12" y="42"/>
                </a:lnTo>
                <a:lnTo>
                  <a:pt x="13" y="43"/>
                </a:lnTo>
                <a:lnTo>
                  <a:pt x="15" y="45"/>
                </a:lnTo>
                <a:lnTo>
                  <a:pt x="16" y="45"/>
                </a:lnTo>
                <a:lnTo>
                  <a:pt x="19" y="45"/>
                </a:lnTo>
                <a:lnTo>
                  <a:pt x="21" y="45"/>
                </a:lnTo>
                <a:lnTo>
                  <a:pt x="22" y="43"/>
                </a:lnTo>
                <a:lnTo>
                  <a:pt x="25" y="40"/>
                </a:lnTo>
                <a:lnTo>
                  <a:pt x="29" y="36"/>
                </a:lnTo>
                <a:lnTo>
                  <a:pt x="32" y="31"/>
                </a:lnTo>
                <a:lnTo>
                  <a:pt x="35" y="27"/>
                </a:lnTo>
                <a:lnTo>
                  <a:pt x="37" y="23"/>
                </a:lnTo>
                <a:lnTo>
                  <a:pt x="37" y="18"/>
                </a:lnTo>
                <a:lnTo>
                  <a:pt x="37" y="14"/>
                </a:lnTo>
                <a:lnTo>
                  <a:pt x="35" y="9"/>
                </a:lnTo>
                <a:lnTo>
                  <a:pt x="32" y="5"/>
                </a:lnTo>
                <a:lnTo>
                  <a:pt x="29" y="2"/>
                </a:lnTo>
                <a:lnTo>
                  <a:pt x="24" y="0"/>
                </a:lnTo>
                <a:lnTo>
                  <a:pt x="18" y="2"/>
                </a:lnTo>
                <a:lnTo>
                  <a:pt x="13" y="2"/>
                </a:lnTo>
                <a:lnTo>
                  <a:pt x="7" y="5"/>
                </a:lnTo>
                <a:lnTo>
                  <a:pt x="3" y="8"/>
                </a:lnTo>
                <a:lnTo>
                  <a:pt x="0" y="11"/>
                </a:lnTo>
                <a:lnTo>
                  <a:pt x="0" y="12"/>
                </a:lnTo>
                <a:lnTo>
                  <a:pt x="1" y="14"/>
                </a:lnTo>
                <a:lnTo>
                  <a:pt x="1" y="15"/>
                </a:lnTo>
                <a:lnTo>
                  <a:pt x="3" y="15"/>
                </a:lnTo>
                <a:lnTo>
                  <a:pt x="4" y="17"/>
                </a:lnTo>
                <a:lnTo>
                  <a:pt x="4" y="18"/>
                </a:lnTo>
                <a:lnTo>
                  <a:pt x="6" y="20"/>
                </a:lnTo>
                <a:lnTo>
                  <a:pt x="6" y="21"/>
                </a:lnTo>
              </a:path>
            </a:pathLst>
          </a:custGeom>
          <a:solidFill>
            <a:srgbClr val="FFFF00"/>
          </a:solidFill>
          <a:ln w="1588">
            <a:solidFill>
              <a:srgbClr val="990000"/>
            </a:solidFill>
            <a:round/>
            <a:headEnd/>
            <a:tailEnd/>
          </a:ln>
        </p:spPr>
        <p:txBody>
          <a:bodyPr/>
          <a:lstStyle/>
          <a:p>
            <a:endParaRPr lang="en-US"/>
          </a:p>
        </p:txBody>
      </p:sp>
      <p:sp>
        <p:nvSpPr>
          <p:cNvPr id="53277" name="Freeform 28"/>
          <p:cNvSpPr>
            <a:spLocks/>
          </p:cNvSpPr>
          <p:nvPr/>
        </p:nvSpPr>
        <p:spPr bwMode="auto">
          <a:xfrm>
            <a:off x="6442075" y="4816476"/>
            <a:ext cx="52388" cy="71439"/>
          </a:xfrm>
          <a:custGeom>
            <a:avLst/>
            <a:gdLst>
              <a:gd name="T0" fmla="*/ 2147483647 w 37"/>
              <a:gd name="T1" fmla="*/ 2147483647 h 45"/>
              <a:gd name="T2" fmla="*/ 2147483647 w 37"/>
              <a:gd name="T3" fmla="*/ 2147483647 h 45"/>
              <a:gd name="T4" fmla="*/ 2147483647 w 37"/>
              <a:gd name="T5" fmla="*/ 2147483647 h 45"/>
              <a:gd name="T6" fmla="*/ 2147483647 w 37"/>
              <a:gd name="T7" fmla="*/ 2147483647 h 45"/>
              <a:gd name="T8" fmla="*/ 2147483647 w 37"/>
              <a:gd name="T9" fmla="*/ 2147483647 h 45"/>
              <a:gd name="T10" fmla="*/ 2147483647 w 37"/>
              <a:gd name="T11" fmla="*/ 2147483647 h 45"/>
              <a:gd name="T12" fmla="*/ 2147483647 w 37"/>
              <a:gd name="T13" fmla="*/ 2147483647 h 45"/>
              <a:gd name="T14" fmla="*/ 2147483647 w 37"/>
              <a:gd name="T15" fmla="*/ 2147483647 h 45"/>
              <a:gd name="T16" fmla="*/ 2147483647 w 37"/>
              <a:gd name="T17" fmla="*/ 2147483647 h 45"/>
              <a:gd name="T18" fmla="*/ 2147483647 w 37"/>
              <a:gd name="T19" fmla="*/ 2147483647 h 45"/>
              <a:gd name="T20" fmla="*/ 2147483647 w 37"/>
              <a:gd name="T21" fmla="*/ 2147483647 h 45"/>
              <a:gd name="T22" fmla="*/ 2147483647 w 37"/>
              <a:gd name="T23" fmla="*/ 2147483647 h 45"/>
              <a:gd name="T24" fmla="*/ 2147483647 w 37"/>
              <a:gd name="T25" fmla="*/ 2147483647 h 45"/>
              <a:gd name="T26" fmla="*/ 2147483647 w 37"/>
              <a:gd name="T27" fmla="*/ 2147483647 h 45"/>
              <a:gd name="T28" fmla="*/ 2147483647 w 37"/>
              <a:gd name="T29" fmla="*/ 2147483647 h 45"/>
              <a:gd name="T30" fmla="*/ 2147483647 w 37"/>
              <a:gd name="T31" fmla="*/ 2147483647 h 45"/>
              <a:gd name="T32" fmla="*/ 2147483647 w 37"/>
              <a:gd name="T33" fmla="*/ 2147483647 h 45"/>
              <a:gd name="T34" fmla="*/ 2147483647 w 37"/>
              <a:gd name="T35" fmla="*/ 2147483647 h 45"/>
              <a:gd name="T36" fmla="*/ 2147483647 w 37"/>
              <a:gd name="T37" fmla="*/ 2147483647 h 45"/>
              <a:gd name="T38" fmla="*/ 2147483647 w 37"/>
              <a:gd name="T39" fmla="*/ 2147483647 h 45"/>
              <a:gd name="T40" fmla="*/ 2147483647 w 37"/>
              <a:gd name="T41" fmla="*/ 2147483647 h 45"/>
              <a:gd name="T42" fmla="*/ 2147483647 w 37"/>
              <a:gd name="T43" fmla="*/ 2147483647 h 45"/>
              <a:gd name="T44" fmla="*/ 2147483647 w 37"/>
              <a:gd name="T45" fmla="*/ 2147483647 h 45"/>
              <a:gd name="T46" fmla="*/ 2147483647 w 37"/>
              <a:gd name="T47" fmla="*/ 2147483647 h 45"/>
              <a:gd name="T48" fmla="*/ 2147483647 w 37"/>
              <a:gd name="T49" fmla="*/ 2147483647 h 45"/>
              <a:gd name="T50" fmla="*/ 2147483647 w 37"/>
              <a:gd name="T51" fmla="*/ 2147483647 h 45"/>
              <a:gd name="T52" fmla="*/ 2147483647 w 37"/>
              <a:gd name="T53" fmla="*/ 2147483647 h 45"/>
              <a:gd name="T54" fmla="*/ 2147483647 w 37"/>
              <a:gd name="T55" fmla="*/ 0 h 45"/>
              <a:gd name="T56" fmla="*/ 2147483647 w 37"/>
              <a:gd name="T57" fmla="*/ 2147483647 h 45"/>
              <a:gd name="T58" fmla="*/ 2147483647 w 37"/>
              <a:gd name="T59" fmla="*/ 2147483647 h 45"/>
              <a:gd name="T60" fmla="*/ 2147483647 w 37"/>
              <a:gd name="T61" fmla="*/ 2147483647 h 45"/>
              <a:gd name="T62" fmla="*/ 2147483647 w 37"/>
              <a:gd name="T63" fmla="*/ 2147483647 h 45"/>
              <a:gd name="T64" fmla="*/ 0 w 37"/>
              <a:gd name="T65" fmla="*/ 2147483647 h 45"/>
              <a:gd name="T66" fmla="*/ 0 w 37"/>
              <a:gd name="T67" fmla="*/ 2147483647 h 45"/>
              <a:gd name="T68" fmla="*/ 0 w 37"/>
              <a:gd name="T69" fmla="*/ 2147483647 h 45"/>
              <a:gd name="T70" fmla="*/ 2147483647 w 37"/>
              <a:gd name="T71" fmla="*/ 2147483647 h 45"/>
              <a:gd name="T72" fmla="*/ 2147483647 w 37"/>
              <a:gd name="T73" fmla="*/ 2147483647 h 45"/>
              <a:gd name="T74" fmla="*/ 2147483647 w 37"/>
              <a:gd name="T75" fmla="*/ 2147483647 h 45"/>
              <a:gd name="T76" fmla="*/ 2147483647 w 37"/>
              <a:gd name="T77" fmla="*/ 2147483647 h 45"/>
              <a:gd name="T78" fmla="*/ 2147483647 w 37"/>
              <a:gd name="T79" fmla="*/ 2147483647 h 45"/>
              <a:gd name="T80" fmla="*/ 2147483647 w 37"/>
              <a:gd name="T81" fmla="*/ 2147483647 h 4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7"/>
              <a:gd name="T124" fmla="*/ 0 h 45"/>
              <a:gd name="T125" fmla="*/ 37 w 37"/>
              <a:gd name="T126" fmla="*/ 45 h 45"/>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7" h="45">
                <a:moveTo>
                  <a:pt x="6" y="21"/>
                </a:moveTo>
                <a:lnTo>
                  <a:pt x="7" y="26"/>
                </a:lnTo>
                <a:lnTo>
                  <a:pt x="9" y="27"/>
                </a:lnTo>
                <a:lnTo>
                  <a:pt x="9" y="30"/>
                </a:lnTo>
                <a:lnTo>
                  <a:pt x="9" y="31"/>
                </a:lnTo>
                <a:lnTo>
                  <a:pt x="7" y="34"/>
                </a:lnTo>
                <a:lnTo>
                  <a:pt x="7" y="36"/>
                </a:lnTo>
                <a:lnTo>
                  <a:pt x="9" y="37"/>
                </a:lnTo>
                <a:lnTo>
                  <a:pt x="10" y="40"/>
                </a:lnTo>
                <a:lnTo>
                  <a:pt x="10" y="42"/>
                </a:lnTo>
                <a:lnTo>
                  <a:pt x="12" y="42"/>
                </a:lnTo>
                <a:lnTo>
                  <a:pt x="13" y="43"/>
                </a:lnTo>
                <a:lnTo>
                  <a:pt x="15" y="45"/>
                </a:lnTo>
                <a:lnTo>
                  <a:pt x="16" y="45"/>
                </a:lnTo>
                <a:lnTo>
                  <a:pt x="19" y="45"/>
                </a:lnTo>
                <a:lnTo>
                  <a:pt x="21" y="45"/>
                </a:lnTo>
                <a:lnTo>
                  <a:pt x="22" y="43"/>
                </a:lnTo>
                <a:lnTo>
                  <a:pt x="25" y="40"/>
                </a:lnTo>
                <a:lnTo>
                  <a:pt x="29" y="36"/>
                </a:lnTo>
                <a:lnTo>
                  <a:pt x="32" y="31"/>
                </a:lnTo>
                <a:lnTo>
                  <a:pt x="35" y="27"/>
                </a:lnTo>
                <a:lnTo>
                  <a:pt x="37" y="23"/>
                </a:lnTo>
                <a:lnTo>
                  <a:pt x="37" y="18"/>
                </a:lnTo>
                <a:lnTo>
                  <a:pt x="37" y="14"/>
                </a:lnTo>
                <a:lnTo>
                  <a:pt x="35" y="9"/>
                </a:lnTo>
                <a:lnTo>
                  <a:pt x="32" y="5"/>
                </a:lnTo>
                <a:lnTo>
                  <a:pt x="29" y="2"/>
                </a:lnTo>
                <a:lnTo>
                  <a:pt x="24" y="0"/>
                </a:lnTo>
                <a:lnTo>
                  <a:pt x="18" y="2"/>
                </a:lnTo>
                <a:lnTo>
                  <a:pt x="13" y="2"/>
                </a:lnTo>
                <a:lnTo>
                  <a:pt x="7" y="5"/>
                </a:lnTo>
                <a:lnTo>
                  <a:pt x="3" y="8"/>
                </a:lnTo>
                <a:lnTo>
                  <a:pt x="0" y="11"/>
                </a:lnTo>
                <a:lnTo>
                  <a:pt x="0" y="12"/>
                </a:lnTo>
                <a:lnTo>
                  <a:pt x="1" y="14"/>
                </a:lnTo>
                <a:lnTo>
                  <a:pt x="1" y="15"/>
                </a:lnTo>
                <a:lnTo>
                  <a:pt x="3" y="15"/>
                </a:lnTo>
                <a:lnTo>
                  <a:pt x="4" y="17"/>
                </a:lnTo>
                <a:lnTo>
                  <a:pt x="4" y="18"/>
                </a:lnTo>
                <a:lnTo>
                  <a:pt x="6" y="20"/>
                </a:lnTo>
              </a:path>
            </a:pathLst>
          </a:custGeom>
          <a:solidFill>
            <a:srgbClr val="FFFF00"/>
          </a:solidFill>
          <a:ln w="4763">
            <a:solidFill>
              <a:srgbClr val="990000"/>
            </a:solidFill>
            <a:round/>
            <a:headEnd/>
            <a:tailEnd/>
          </a:ln>
        </p:spPr>
        <p:txBody>
          <a:bodyPr/>
          <a:lstStyle/>
          <a:p>
            <a:endParaRPr lang="en-US"/>
          </a:p>
        </p:txBody>
      </p:sp>
      <p:sp>
        <p:nvSpPr>
          <p:cNvPr id="53278" name="Freeform 29"/>
          <p:cNvSpPr>
            <a:spLocks/>
          </p:cNvSpPr>
          <p:nvPr/>
        </p:nvSpPr>
        <p:spPr bwMode="auto">
          <a:xfrm>
            <a:off x="6437315" y="4770439"/>
            <a:ext cx="93663" cy="49212"/>
          </a:xfrm>
          <a:custGeom>
            <a:avLst/>
            <a:gdLst>
              <a:gd name="T0" fmla="*/ 2147483647 w 66"/>
              <a:gd name="T1" fmla="*/ 2147483647 h 31"/>
              <a:gd name="T2" fmla="*/ 2147483647 w 66"/>
              <a:gd name="T3" fmla="*/ 2147483647 h 31"/>
              <a:gd name="T4" fmla="*/ 2147483647 w 66"/>
              <a:gd name="T5" fmla="*/ 2147483647 h 31"/>
              <a:gd name="T6" fmla="*/ 2147483647 w 66"/>
              <a:gd name="T7" fmla="*/ 2147483647 h 31"/>
              <a:gd name="T8" fmla="*/ 0 w 66"/>
              <a:gd name="T9" fmla="*/ 2147483647 h 31"/>
              <a:gd name="T10" fmla="*/ 0 w 66"/>
              <a:gd name="T11" fmla="*/ 2147483647 h 31"/>
              <a:gd name="T12" fmla="*/ 2147483647 w 66"/>
              <a:gd name="T13" fmla="*/ 2147483647 h 31"/>
              <a:gd name="T14" fmla="*/ 2147483647 w 66"/>
              <a:gd name="T15" fmla="*/ 2147483647 h 31"/>
              <a:gd name="T16" fmla="*/ 2147483647 w 66"/>
              <a:gd name="T17" fmla="*/ 2147483647 h 31"/>
              <a:gd name="T18" fmla="*/ 2147483647 w 66"/>
              <a:gd name="T19" fmla="*/ 2147483647 h 31"/>
              <a:gd name="T20" fmla="*/ 2147483647 w 66"/>
              <a:gd name="T21" fmla="*/ 2147483647 h 31"/>
              <a:gd name="T22" fmla="*/ 2147483647 w 66"/>
              <a:gd name="T23" fmla="*/ 2147483647 h 31"/>
              <a:gd name="T24" fmla="*/ 2147483647 w 66"/>
              <a:gd name="T25" fmla="*/ 2147483647 h 31"/>
              <a:gd name="T26" fmla="*/ 2147483647 w 66"/>
              <a:gd name="T27" fmla="*/ 2147483647 h 31"/>
              <a:gd name="T28" fmla="*/ 2147483647 w 66"/>
              <a:gd name="T29" fmla="*/ 2147483647 h 31"/>
              <a:gd name="T30" fmla="*/ 2147483647 w 66"/>
              <a:gd name="T31" fmla="*/ 2147483647 h 31"/>
              <a:gd name="T32" fmla="*/ 2147483647 w 66"/>
              <a:gd name="T33" fmla="*/ 2147483647 h 31"/>
              <a:gd name="T34" fmla="*/ 2147483647 w 66"/>
              <a:gd name="T35" fmla="*/ 2147483647 h 31"/>
              <a:gd name="T36" fmla="*/ 2147483647 w 66"/>
              <a:gd name="T37" fmla="*/ 2147483647 h 31"/>
              <a:gd name="T38" fmla="*/ 2147483647 w 66"/>
              <a:gd name="T39" fmla="*/ 2147483647 h 31"/>
              <a:gd name="T40" fmla="*/ 2147483647 w 66"/>
              <a:gd name="T41" fmla="*/ 2147483647 h 31"/>
              <a:gd name="T42" fmla="*/ 2147483647 w 66"/>
              <a:gd name="T43" fmla="*/ 2147483647 h 31"/>
              <a:gd name="T44" fmla="*/ 2147483647 w 66"/>
              <a:gd name="T45" fmla="*/ 2147483647 h 31"/>
              <a:gd name="T46" fmla="*/ 2147483647 w 66"/>
              <a:gd name="T47" fmla="*/ 2147483647 h 31"/>
              <a:gd name="T48" fmla="*/ 2147483647 w 66"/>
              <a:gd name="T49" fmla="*/ 2147483647 h 31"/>
              <a:gd name="T50" fmla="*/ 2147483647 w 66"/>
              <a:gd name="T51" fmla="*/ 2147483647 h 31"/>
              <a:gd name="T52" fmla="*/ 2147483647 w 66"/>
              <a:gd name="T53" fmla="*/ 2147483647 h 31"/>
              <a:gd name="T54" fmla="*/ 2147483647 w 66"/>
              <a:gd name="T55" fmla="*/ 2147483647 h 31"/>
              <a:gd name="T56" fmla="*/ 2147483647 w 66"/>
              <a:gd name="T57" fmla="*/ 2147483647 h 31"/>
              <a:gd name="T58" fmla="*/ 2147483647 w 66"/>
              <a:gd name="T59" fmla="*/ 2147483647 h 31"/>
              <a:gd name="T60" fmla="*/ 2147483647 w 66"/>
              <a:gd name="T61" fmla="*/ 2147483647 h 31"/>
              <a:gd name="T62" fmla="*/ 2147483647 w 66"/>
              <a:gd name="T63" fmla="*/ 0 h 31"/>
              <a:gd name="T64" fmla="*/ 2147483647 w 66"/>
              <a:gd name="T65" fmla="*/ 0 h 31"/>
              <a:gd name="T66" fmla="*/ 2147483647 w 66"/>
              <a:gd name="T67" fmla="*/ 2147483647 h 31"/>
              <a:gd name="T68" fmla="*/ 2147483647 w 66"/>
              <a:gd name="T69" fmla="*/ 2147483647 h 31"/>
              <a:gd name="T70" fmla="*/ 2147483647 w 66"/>
              <a:gd name="T71" fmla="*/ 2147483647 h 3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66"/>
              <a:gd name="T109" fmla="*/ 0 h 31"/>
              <a:gd name="T110" fmla="*/ 66 w 66"/>
              <a:gd name="T111" fmla="*/ 31 h 31"/>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66" h="31">
                <a:moveTo>
                  <a:pt x="10" y="3"/>
                </a:moveTo>
                <a:lnTo>
                  <a:pt x="9" y="6"/>
                </a:lnTo>
                <a:lnTo>
                  <a:pt x="7" y="7"/>
                </a:lnTo>
                <a:lnTo>
                  <a:pt x="6" y="10"/>
                </a:lnTo>
                <a:lnTo>
                  <a:pt x="4" y="12"/>
                </a:lnTo>
                <a:lnTo>
                  <a:pt x="4" y="15"/>
                </a:lnTo>
                <a:lnTo>
                  <a:pt x="3" y="16"/>
                </a:lnTo>
                <a:lnTo>
                  <a:pt x="1" y="19"/>
                </a:lnTo>
                <a:lnTo>
                  <a:pt x="0" y="20"/>
                </a:lnTo>
                <a:lnTo>
                  <a:pt x="0" y="22"/>
                </a:lnTo>
                <a:lnTo>
                  <a:pt x="0" y="25"/>
                </a:lnTo>
                <a:lnTo>
                  <a:pt x="0" y="26"/>
                </a:lnTo>
                <a:lnTo>
                  <a:pt x="1" y="28"/>
                </a:lnTo>
                <a:lnTo>
                  <a:pt x="3" y="28"/>
                </a:lnTo>
                <a:lnTo>
                  <a:pt x="4" y="29"/>
                </a:lnTo>
                <a:lnTo>
                  <a:pt x="7" y="29"/>
                </a:lnTo>
                <a:lnTo>
                  <a:pt x="9" y="28"/>
                </a:lnTo>
                <a:lnTo>
                  <a:pt x="12" y="28"/>
                </a:lnTo>
                <a:lnTo>
                  <a:pt x="13" y="26"/>
                </a:lnTo>
                <a:lnTo>
                  <a:pt x="16" y="25"/>
                </a:lnTo>
                <a:lnTo>
                  <a:pt x="18" y="23"/>
                </a:lnTo>
                <a:lnTo>
                  <a:pt x="19" y="22"/>
                </a:lnTo>
                <a:lnTo>
                  <a:pt x="22" y="20"/>
                </a:lnTo>
                <a:lnTo>
                  <a:pt x="24" y="20"/>
                </a:lnTo>
                <a:lnTo>
                  <a:pt x="27" y="20"/>
                </a:lnTo>
                <a:lnTo>
                  <a:pt x="29" y="20"/>
                </a:lnTo>
                <a:lnTo>
                  <a:pt x="32" y="22"/>
                </a:lnTo>
                <a:lnTo>
                  <a:pt x="34" y="23"/>
                </a:lnTo>
                <a:lnTo>
                  <a:pt x="37" y="25"/>
                </a:lnTo>
                <a:lnTo>
                  <a:pt x="40" y="26"/>
                </a:lnTo>
                <a:lnTo>
                  <a:pt x="41" y="28"/>
                </a:lnTo>
                <a:lnTo>
                  <a:pt x="44" y="29"/>
                </a:lnTo>
                <a:lnTo>
                  <a:pt x="47" y="29"/>
                </a:lnTo>
                <a:lnTo>
                  <a:pt x="49" y="31"/>
                </a:lnTo>
                <a:lnTo>
                  <a:pt x="52" y="31"/>
                </a:lnTo>
                <a:lnTo>
                  <a:pt x="55" y="31"/>
                </a:lnTo>
                <a:lnTo>
                  <a:pt x="56" y="29"/>
                </a:lnTo>
                <a:lnTo>
                  <a:pt x="59" y="29"/>
                </a:lnTo>
                <a:lnTo>
                  <a:pt x="61" y="28"/>
                </a:lnTo>
                <a:lnTo>
                  <a:pt x="64" y="26"/>
                </a:lnTo>
                <a:lnTo>
                  <a:pt x="65" y="25"/>
                </a:lnTo>
                <a:lnTo>
                  <a:pt x="65" y="23"/>
                </a:lnTo>
                <a:lnTo>
                  <a:pt x="66" y="20"/>
                </a:lnTo>
                <a:lnTo>
                  <a:pt x="66" y="19"/>
                </a:lnTo>
                <a:lnTo>
                  <a:pt x="66" y="16"/>
                </a:lnTo>
                <a:lnTo>
                  <a:pt x="66" y="15"/>
                </a:lnTo>
                <a:lnTo>
                  <a:pt x="65" y="12"/>
                </a:lnTo>
                <a:lnTo>
                  <a:pt x="64" y="10"/>
                </a:lnTo>
                <a:lnTo>
                  <a:pt x="62" y="9"/>
                </a:lnTo>
                <a:lnTo>
                  <a:pt x="61" y="9"/>
                </a:lnTo>
                <a:lnTo>
                  <a:pt x="59" y="7"/>
                </a:lnTo>
                <a:lnTo>
                  <a:pt x="58" y="6"/>
                </a:lnTo>
                <a:lnTo>
                  <a:pt x="56" y="6"/>
                </a:lnTo>
                <a:lnTo>
                  <a:pt x="55" y="4"/>
                </a:lnTo>
                <a:lnTo>
                  <a:pt x="53" y="4"/>
                </a:lnTo>
                <a:lnTo>
                  <a:pt x="52" y="3"/>
                </a:lnTo>
                <a:lnTo>
                  <a:pt x="50" y="3"/>
                </a:lnTo>
                <a:lnTo>
                  <a:pt x="46" y="3"/>
                </a:lnTo>
                <a:lnTo>
                  <a:pt x="41" y="3"/>
                </a:lnTo>
                <a:lnTo>
                  <a:pt x="37" y="1"/>
                </a:lnTo>
                <a:lnTo>
                  <a:pt x="32" y="1"/>
                </a:lnTo>
                <a:lnTo>
                  <a:pt x="28" y="1"/>
                </a:lnTo>
                <a:lnTo>
                  <a:pt x="22" y="1"/>
                </a:lnTo>
                <a:lnTo>
                  <a:pt x="18" y="0"/>
                </a:lnTo>
                <a:lnTo>
                  <a:pt x="13" y="0"/>
                </a:lnTo>
                <a:lnTo>
                  <a:pt x="12" y="0"/>
                </a:lnTo>
                <a:lnTo>
                  <a:pt x="12" y="1"/>
                </a:lnTo>
                <a:lnTo>
                  <a:pt x="10" y="1"/>
                </a:lnTo>
                <a:lnTo>
                  <a:pt x="10" y="3"/>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79" name="Freeform 30"/>
          <p:cNvSpPr>
            <a:spLocks/>
          </p:cNvSpPr>
          <p:nvPr/>
        </p:nvSpPr>
        <p:spPr bwMode="auto">
          <a:xfrm>
            <a:off x="6437315" y="4770439"/>
            <a:ext cx="93663" cy="49212"/>
          </a:xfrm>
          <a:custGeom>
            <a:avLst/>
            <a:gdLst>
              <a:gd name="T0" fmla="*/ 2147483647 w 66"/>
              <a:gd name="T1" fmla="*/ 2147483647 h 31"/>
              <a:gd name="T2" fmla="*/ 2147483647 w 66"/>
              <a:gd name="T3" fmla="*/ 2147483647 h 31"/>
              <a:gd name="T4" fmla="*/ 2147483647 w 66"/>
              <a:gd name="T5" fmla="*/ 2147483647 h 31"/>
              <a:gd name="T6" fmla="*/ 2147483647 w 66"/>
              <a:gd name="T7" fmla="*/ 2147483647 h 31"/>
              <a:gd name="T8" fmla="*/ 0 w 66"/>
              <a:gd name="T9" fmla="*/ 2147483647 h 31"/>
              <a:gd name="T10" fmla="*/ 0 w 66"/>
              <a:gd name="T11" fmla="*/ 2147483647 h 31"/>
              <a:gd name="T12" fmla="*/ 2147483647 w 66"/>
              <a:gd name="T13" fmla="*/ 2147483647 h 31"/>
              <a:gd name="T14" fmla="*/ 2147483647 w 66"/>
              <a:gd name="T15" fmla="*/ 2147483647 h 31"/>
              <a:gd name="T16" fmla="*/ 2147483647 w 66"/>
              <a:gd name="T17" fmla="*/ 2147483647 h 31"/>
              <a:gd name="T18" fmla="*/ 2147483647 w 66"/>
              <a:gd name="T19" fmla="*/ 2147483647 h 31"/>
              <a:gd name="T20" fmla="*/ 2147483647 w 66"/>
              <a:gd name="T21" fmla="*/ 2147483647 h 31"/>
              <a:gd name="T22" fmla="*/ 2147483647 w 66"/>
              <a:gd name="T23" fmla="*/ 2147483647 h 31"/>
              <a:gd name="T24" fmla="*/ 2147483647 w 66"/>
              <a:gd name="T25" fmla="*/ 2147483647 h 31"/>
              <a:gd name="T26" fmla="*/ 2147483647 w 66"/>
              <a:gd name="T27" fmla="*/ 2147483647 h 31"/>
              <a:gd name="T28" fmla="*/ 2147483647 w 66"/>
              <a:gd name="T29" fmla="*/ 2147483647 h 31"/>
              <a:gd name="T30" fmla="*/ 2147483647 w 66"/>
              <a:gd name="T31" fmla="*/ 2147483647 h 31"/>
              <a:gd name="T32" fmla="*/ 2147483647 w 66"/>
              <a:gd name="T33" fmla="*/ 2147483647 h 31"/>
              <a:gd name="T34" fmla="*/ 2147483647 w 66"/>
              <a:gd name="T35" fmla="*/ 2147483647 h 31"/>
              <a:gd name="T36" fmla="*/ 2147483647 w 66"/>
              <a:gd name="T37" fmla="*/ 2147483647 h 31"/>
              <a:gd name="T38" fmla="*/ 2147483647 w 66"/>
              <a:gd name="T39" fmla="*/ 2147483647 h 31"/>
              <a:gd name="T40" fmla="*/ 2147483647 w 66"/>
              <a:gd name="T41" fmla="*/ 2147483647 h 31"/>
              <a:gd name="T42" fmla="*/ 2147483647 w 66"/>
              <a:gd name="T43" fmla="*/ 2147483647 h 31"/>
              <a:gd name="T44" fmla="*/ 2147483647 w 66"/>
              <a:gd name="T45" fmla="*/ 2147483647 h 31"/>
              <a:gd name="T46" fmla="*/ 2147483647 w 66"/>
              <a:gd name="T47" fmla="*/ 2147483647 h 31"/>
              <a:gd name="T48" fmla="*/ 2147483647 w 66"/>
              <a:gd name="T49" fmla="*/ 2147483647 h 31"/>
              <a:gd name="T50" fmla="*/ 2147483647 w 66"/>
              <a:gd name="T51" fmla="*/ 2147483647 h 31"/>
              <a:gd name="T52" fmla="*/ 2147483647 w 66"/>
              <a:gd name="T53" fmla="*/ 2147483647 h 31"/>
              <a:gd name="T54" fmla="*/ 2147483647 w 66"/>
              <a:gd name="T55" fmla="*/ 2147483647 h 31"/>
              <a:gd name="T56" fmla="*/ 2147483647 w 66"/>
              <a:gd name="T57" fmla="*/ 2147483647 h 31"/>
              <a:gd name="T58" fmla="*/ 2147483647 w 66"/>
              <a:gd name="T59" fmla="*/ 2147483647 h 31"/>
              <a:gd name="T60" fmla="*/ 2147483647 w 66"/>
              <a:gd name="T61" fmla="*/ 2147483647 h 31"/>
              <a:gd name="T62" fmla="*/ 2147483647 w 66"/>
              <a:gd name="T63" fmla="*/ 0 h 31"/>
              <a:gd name="T64" fmla="*/ 2147483647 w 66"/>
              <a:gd name="T65" fmla="*/ 0 h 31"/>
              <a:gd name="T66" fmla="*/ 2147483647 w 66"/>
              <a:gd name="T67" fmla="*/ 2147483647 h 31"/>
              <a:gd name="T68" fmla="*/ 2147483647 w 66"/>
              <a:gd name="T69" fmla="*/ 2147483647 h 31"/>
              <a:gd name="T70" fmla="*/ 2147483647 w 66"/>
              <a:gd name="T71" fmla="*/ 2147483647 h 3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66"/>
              <a:gd name="T109" fmla="*/ 0 h 31"/>
              <a:gd name="T110" fmla="*/ 66 w 66"/>
              <a:gd name="T111" fmla="*/ 31 h 31"/>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66" h="31">
                <a:moveTo>
                  <a:pt x="10" y="3"/>
                </a:moveTo>
                <a:lnTo>
                  <a:pt x="9" y="6"/>
                </a:lnTo>
                <a:lnTo>
                  <a:pt x="7" y="7"/>
                </a:lnTo>
                <a:lnTo>
                  <a:pt x="6" y="10"/>
                </a:lnTo>
                <a:lnTo>
                  <a:pt x="4" y="12"/>
                </a:lnTo>
                <a:lnTo>
                  <a:pt x="4" y="15"/>
                </a:lnTo>
                <a:lnTo>
                  <a:pt x="3" y="16"/>
                </a:lnTo>
                <a:lnTo>
                  <a:pt x="1" y="19"/>
                </a:lnTo>
                <a:lnTo>
                  <a:pt x="0" y="20"/>
                </a:lnTo>
                <a:lnTo>
                  <a:pt x="0" y="22"/>
                </a:lnTo>
                <a:lnTo>
                  <a:pt x="0" y="25"/>
                </a:lnTo>
                <a:lnTo>
                  <a:pt x="0" y="26"/>
                </a:lnTo>
                <a:lnTo>
                  <a:pt x="1" y="28"/>
                </a:lnTo>
                <a:lnTo>
                  <a:pt x="3" y="28"/>
                </a:lnTo>
                <a:lnTo>
                  <a:pt x="4" y="29"/>
                </a:lnTo>
                <a:lnTo>
                  <a:pt x="7" y="29"/>
                </a:lnTo>
                <a:lnTo>
                  <a:pt x="9" y="28"/>
                </a:lnTo>
                <a:lnTo>
                  <a:pt x="12" y="28"/>
                </a:lnTo>
                <a:lnTo>
                  <a:pt x="13" y="26"/>
                </a:lnTo>
                <a:lnTo>
                  <a:pt x="16" y="25"/>
                </a:lnTo>
                <a:lnTo>
                  <a:pt x="18" y="23"/>
                </a:lnTo>
                <a:lnTo>
                  <a:pt x="19" y="22"/>
                </a:lnTo>
                <a:lnTo>
                  <a:pt x="22" y="20"/>
                </a:lnTo>
                <a:lnTo>
                  <a:pt x="24" y="20"/>
                </a:lnTo>
                <a:lnTo>
                  <a:pt x="27" y="20"/>
                </a:lnTo>
                <a:lnTo>
                  <a:pt x="29" y="20"/>
                </a:lnTo>
                <a:lnTo>
                  <a:pt x="32" y="22"/>
                </a:lnTo>
                <a:lnTo>
                  <a:pt x="34" y="23"/>
                </a:lnTo>
                <a:lnTo>
                  <a:pt x="37" y="25"/>
                </a:lnTo>
                <a:lnTo>
                  <a:pt x="40" y="26"/>
                </a:lnTo>
                <a:lnTo>
                  <a:pt x="41" y="28"/>
                </a:lnTo>
                <a:lnTo>
                  <a:pt x="44" y="29"/>
                </a:lnTo>
                <a:lnTo>
                  <a:pt x="47" y="29"/>
                </a:lnTo>
                <a:lnTo>
                  <a:pt x="49" y="31"/>
                </a:lnTo>
                <a:lnTo>
                  <a:pt x="52" y="31"/>
                </a:lnTo>
                <a:lnTo>
                  <a:pt x="55" y="31"/>
                </a:lnTo>
                <a:lnTo>
                  <a:pt x="56" y="29"/>
                </a:lnTo>
                <a:lnTo>
                  <a:pt x="59" y="29"/>
                </a:lnTo>
                <a:lnTo>
                  <a:pt x="61" y="28"/>
                </a:lnTo>
                <a:lnTo>
                  <a:pt x="64" y="26"/>
                </a:lnTo>
                <a:lnTo>
                  <a:pt x="65" y="25"/>
                </a:lnTo>
                <a:lnTo>
                  <a:pt x="65" y="23"/>
                </a:lnTo>
                <a:lnTo>
                  <a:pt x="66" y="20"/>
                </a:lnTo>
                <a:lnTo>
                  <a:pt x="66" y="19"/>
                </a:lnTo>
                <a:lnTo>
                  <a:pt x="66" y="16"/>
                </a:lnTo>
                <a:lnTo>
                  <a:pt x="66" y="15"/>
                </a:lnTo>
                <a:lnTo>
                  <a:pt x="65" y="12"/>
                </a:lnTo>
                <a:lnTo>
                  <a:pt x="64" y="10"/>
                </a:lnTo>
                <a:lnTo>
                  <a:pt x="62" y="9"/>
                </a:lnTo>
                <a:lnTo>
                  <a:pt x="61" y="9"/>
                </a:lnTo>
                <a:lnTo>
                  <a:pt x="59" y="7"/>
                </a:lnTo>
                <a:lnTo>
                  <a:pt x="58" y="6"/>
                </a:lnTo>
                <a:lnTo>
                  <a:pt x="56" y="6"/>
                </a:lnTo>
                <a:lnTo>
                  <a:pt x="55" y="4"/>
                </a:lnTo>
                <a:lnTo>
                  <a:pt x="53" y="4"/>
                </a:lnTo>
                <a:lnTo>
                  <a:pt x="52" y="3"/>
                </a:lnTo>
                <a:lnTo>
                  <a:pt x="50" y="3"/>
                </a:lnTo>
                <a:lnTo>
                  <a:pt x="46" y="3"/>
                </a:lnTo>
                <a:lnTo>
                  <a:pt x="41" y="3"/>
                </a:lnTo>
                <a:lnTo>
                  <a:pt x="37" y="1"/>
                </a:lnTo>
                <a:lnTo>
                  <a:pt x="32" y="1"/>
                </a:lnTo>
                <a:lnTo>
                  <a:pt x="28" y="1"/>
                </a:lnTo>
                <a:lnTo>
                  <a:pt x="22" y="1"/>
                </a:lnTo>
                <a:lnTo>
                  <a:pt x="18" y="0"/>
                </a:lnTo>
                <a:lnTo>
                  <a:pt x="13" y="0"/>
                </a:lnTo>
                <a:lnTo>
                  <a:pt x="12" y="0"/>
                </a:lnTo>
                <a:lnTo>
                  <a:pt x="12" y="1"/>
                </a:lnTo>
                <a:lnTo>
                  <a:pt x="10" y="1"/>
                </a:lnTo>
                <a:lnTo>
                  <a:pt x="10" y="3"/>
                </a:lnTo>
              </a:path>
            </a:pathLst>
          </a:custGeom>
          <a:solidFill>
            <a:srgbClr val="FFFF00"/>
          </a:solidFill>
          <a:ln w="4763">
            <a:solidFill>
              <a:srgbClr val="990000"/>
            </a:solidFill>
            <a:round/>
            <a:headEnd/>
            <a:tailEnd/>
          </a:ln>
        </p:spPr>
        <p:txBody>
          <a:bodyPr/>
          <a:lstStyle/>
          <a:p>
            <a:endParaRPr lang="en-US"/>
          </a:p>
        </p:txBody>
      </p:sp>
      <p:sp>
        <p:nvSpPr>
          <p:cNvPr id="53280" name="Freeform 31"/>
          <p:cNvSpPr>
            <a:spLocks/>
          </p:cNvSpPr>
          <p:nvPr/>
        </p:nvSpPr>
        <p:spPr bwMode="auto">
          <a:xfrm>
            <a:off x="6432554" y="4502154"/>
            <a:ext cx="358775" cy="347663"/>
          </a:xfrm>
          <a:custGeom>
            <a:avLst/>
            <a:gdLst>
              <a:gd name="T0" fmla="*/ 2147483647 w 254"/>
              <a:gd name="T1" fmla="*/ 2147483647 h 219"/>
              <a:gd name="T2" fmla="*/ 2147483647 w 254"/>
              <a:gd name="T3" fmla="*/ 2147483647 h 219"/>
              <a:gd name="T4" fmla="*/ 2147483647 w 254"/>
              <a:gd name="T5" fmla="*/ 2147483647 h 219"/>
              <a:gd name="T6" fmla="*/ 2147483647 w 254"/>
              <a:gd name="T7" fmla="*/ 2147483647 h 219"/>
              <a:gd name="T8" fmla="*/ 0 w 254"/>
              <a:gd name="T9" fmla="*/ 2147483647 h 219"/>
              <a:gd name="T10" fmla="*/ 2147483647 w 254"/>
              <a:gd name="T11" fmla="*/ 2147483647 h 219"/>
              <a:gd name="T12" fmla="*/ 2147483647 w 254"/>
              <a:gd name="T13" fmla="*/ 2147483647 h 219"/>
              <a:gd name="T14" fmla="*/ 2147483647 w 254"/>
              <a:gd name="T15" fmla="*/ 2147483647 h 219"/>
              <a:gd name="T16" fmla="*/ 2147483647 w 254"/>
              <a:gd name="T17" fmla="*/ 2147483647 h 219"/>
              <a:gd name="T18" fmla="*/ 2147483647 w 254"/>
              <a:gd name="T19" fmla="*/ 2147483647 h 219"/>
              <a:gd name="T20" fmla="*/ 2147483647 w 254"/>
              <a:gd name="T21" fmla="*/ 2147483647 h 219"/>
              <a:gd name="T22" fmla="*/ 2147483647 w 254"/>
              <a:gd name="T23" fmla="*/ 2147483647 h 219"/>
              <a:gd name="T24" fmla="*/ 2147483647 w 254"/>
              <a:gd name="T25" fmla="*/ 2147483647 h 219"/>
              <a:gd name="T26" fmla="*/ 2147483647 w 254"/>
              <a:gd name="T27" fmla="*/ 2147483647 h 219"/>
              <a:gd name="T28" fmla="*/ 2147483647 w 254"/>
              <a:gd name="T29" fmla="*/ 2147483647 h 219"/>
              <a:gd name="T30" fmla="*/ 2147483647 w 254"/>
              <a:gd name="T31" fmla="*/ 2147483647 h 219"/>
              <a:gd name="T32" fmla="*/ 2147483647 w 254"/>
              <a:gd name="T33" fmla="*/ 2147483647 h 219"/>
              <a:gd name="T34" fmla="*/ 2147483647 w 254"/>
              <a:gd name="T35" fmla="*/ 2147483647 h 219"/>
              <a:gd name="T36" fmla="*/ 2147483647 w 254"/>
              <a:gd name="T37" fmla="*/ 2147483647 h 219"/>
              <a:gd name="T38" fmla="*/ 2147483647 w 254"/>
              <a:gd name="T39" fmla="*/ 2147483647 h 219"/>
              <a:gd name="T40" fmla="*/ 2147483647 w 254"/>
              <a:gd name="T41" fmla="*/ 2147483647 h 219"/>
              <a:gd name="T42" fmla="*/ 2147483647 w 254"/>
              <a:gd name="T43" fmla="*/ 2147483647 h 219"/>
              <a:gd name="T44" fmla="*/ 2147483647 w 254"/>
              <a:gd name="T45" fmla="*/ 2147483647 h 219"/>
              <a:gd name="T46" fmla="*/ 2147483647 w 254"/>
              <a:gd name="T47" fmla="*/ 2147483647 h 219"/>
              <a:gd name="T48" fmla="*/ 2147483647 w 254"/>
              <a:gd name="T49" fmla="*/ 2147483647 h 219"/>
              <a:gd name="T50" fmla="*/ 2147483647 w 254"/>
              <a:gd name="T51" fmla="*/ 2147483647 h 219"/>
              <a:gd name="T52" fmla="*/ 2147483647 w 254"/>
              <a:gd name="T53" fmla="*/ 2147483647 h 219"/>
              <a:gd name="T54" fmla="*/ 2147483647 w 254"/>
              <a:gd name="T55" fmla="*/ 2147483647 h 219"/>
              <a:gd name="T56" fmla="*/ 2147483647 w 254"/>
              <a:gd name="T57" fmla="*/ 2147483647 h 219"/>
              <a:gd name="T58" fmla="*/ 2147483647 w 254"/>
              <a:gd name="T59" fmla="*/ 2147483647 h 219"/>
              <a:gd name="T60" fmla="*/ 2147483647 w 254"/>
              <a:gd name="T61" fmla="*/ 2147483647 h 219"/>
              <a:gd name="T62" fmla="*/ 2147483647 w 254"/>
              <a:gd name="T63" fmla="*/ 2147483647 h 219"/>
              <a:gd name="T64" fmla="*/ 2147483647 w 254"/>
              <a:gd name="T65" fmla="*/ 2147483647 h 219"/>
              <a:gd name="T66" fmla="*/ 2147483647 w 254"/>
              <a:gd name="T67" fmla="*/ 2147483647 h 219"/>
              <a:gd name="T68" fmla="*/ 2147483647 w 254"/>
              <a:gd name="T69" fmla="*/ 2147483647 h 219"/>
              <a:gd name="T70" fmla="*/ 2147483647 w 254"/>
              <a:gd name="T71" fmla="*/ 2147483647 h 219"/>
              <a:gd name="T72" fmla="*/ 2147483647 w 254"/>
              <a:gd name="T73" fmla="*/ 2147483647 h 219"/>
              <a:gd name="T74" fmla="*/ 2147483647 w 254"/>
              <a:gd name="T75" fmla="*/ 2147483647 h 219"/>
              <a:gd name="T76" fmla="*/ 2147483647 w 254"/>
              <a:gd name="T77" fmla="*/ 2147483647 h 219"/>
              <a:gd name="T78" fmla="*/ 2147483647 w 254"/>
              <a:gd name="T79" fmla="*/ 2147483647 h 219"/>
              <a:gd name="T80" fmla="*/ 2147483647 w 254"/>
              <a:gd name="T81" fmla="*/ 2147483647 h 219"/>
              <a:gd name="T82" fmla="*/ 2147483647 w 254"/>
              <a:gd name="T83" fmla="*/ 2147483647 h 219"/>
              <a:gd name="T84" fmla="*/ 2147483647 w 254"/>
              <a:gd name="T85" fmla="*/ 2147483647 h 219"/>
              <a:gd name="T86" fmla="*/ 2147483647 w 254"/>
              <a:gd name="T87" fmla="*/ 2147483647 h 219"/>
              <a:gd name="T88" fmla="*/ 2147483647 w 254"/>
              <a:gd name="T89" fmla="*/ 2147483647 h 219"/>
              <a:gd name="T90" fmla="*/ 2147483647 w 254"/>
              <a:gd name="T91" fmla="*/ 2147483647 h 219"/>
              <a:gd name="T92" fmla="*/ 2147483647 w 254"/>
              <a:gd name="T93" fmla="*/ 2147483647 h 219"/>
              <a:gd name="T94" fmla="*/ 2147483647 w 254"/>
              <a:gd name="T95" fmla="*/ 2147483647 h 219"/>
              <a:gd name="T96" fmla="*/ 2147483647 w 254"/>
              <a:gd name="T97" fmla="*/ 0 h 219"/>
              <a:gd name="T98" fmla="*/ 2147483647 w 254"/>
              <a:gd name="T99" fmla="*/ 2147483647 h 219"/>
              <a:gd name="T100" fmla="*/ 2147483647 w 254"/>
              <a:gd name="T101" fmla="*/ 2147483647 h 219"/>
              <a:gd name="T102" fmla="*/ 2147483647 w 254"/>
              <a:gd name="T103" fmla="*/ 2147483647 h 219"/>
              <a:gd name="T104" fmla="*/ 2147483647 w 254"/>
              <a:gd name="T105" fmla="*/ 2147483647 h 219"/>
              <a:gd name="T106" fmla="*/ 2147483647 w 254"/>
              <a:gd name="T107" fmla="*/ 2147483647 h 219"/>
              <a:gd name="T108" fmla="*/ 2147483647 w 254"/>
              <a:gd name="T109" fmla="*/ 2147483647 h 219"/>
              <a:gd name="T110" fmla="*/ 2147483647 w 254"/>
              <a:gd name="T111" fmla="*/ 2147483647 h 219"/>
              <a:gd name="T112" fmla="*/ 2147483647 w 254"/>
              <a:gd name="T113" fmla="*/ 2147483647 h 219"/>
              <a:gd name="T114" fmla="*/ 2147483647 w 254"/>
              <a:gd name="T115" fmla="*/ 2147483647 h 219"/>
              <a:gd name="T116" fmla="*/ 2147483647 w 254"/>
              <a:gd name="T117" fmla="*/ 2147483647 h 219"/>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254"/>
              <a:gd name="T178" fmla="*/ 0 h 219"/>
              <a:gd name="T179" fmla="*/ 254 w 254"/>
              <a:gd name="T180" fmla="*/ 219 h 219"/>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254" h="219">
                <a:moveTo>
                  <a:pt x="27" y="90"/>
                </a:moveTo>
                <a:lnTo>
                  <a:pt x="22" y="95"/>
                </a:lnTo>
                <a:lnTo>
                  <a:pt x="21" y="98"/>
                </a:lnTo>
                <a:lnTo>
                  <a:pt x="18" y="101"/>
                </a:lnTo>
                <a:lnTo>
                  <a:pt x="15" y="105"/>
                </a:lnTo>
                <a:lnTo>
                  <a:pt x="12" y="109"/>
                </a:lnTo>
                <a:lnTo>
                  <a:pt x="9" y="115"/>
                </a:lnTo>
                <a:lnTo>
                  <a:pt x="6" y="123"/>
                </a:lnTo>
                <a:lnTo>
                  <a:pt x="1" y="133"/>
                </a:lnTo>
                <a:lnTo>
                  <a:pt x="0" y="138"/>
                </a:lnTo>
                <a:lnTo>
                  <a:pt x="0" y="142"/>
                </a:lnTo>
                <a:lnTo>
                  <a:pt x="1" y="145"/>
                </a:lnTo>
                <a:lnTo>
                  <a:pt x="3" y="148"/>
                </a:lnTo>
                <a:lnTo>
                  <a:pt x="7" y="152"/>
                </a:lnTo>
                <a:lnTo>
                  <a:pt x="15" y="155"/>
                </a:lnTo>
                <a:lnTo>
                  <a:pt x="24" y="155"/>
                </a:lnTo>
                <a:lnTo>
                  <a:pt x="34" y="155"/>
                </a:lnTo>
                <a:lnTo>
                  <a:pt x="43" y="155"/>
                </a:lnTo>
                <a:lnTo>
                  <a:pt x="52" y="155"/>
                </a:lnTo>
                <a:lnTo>
                  <a:pt x="55" y="157"/>
                </a:lnTo>
                <a:lnTo>
                  <a:pt x="58" y="158"/>
                </a:lnTo>
                <a:lnTo>
                  <a:pt x="59" y="158"/>
                </a:lnTo>
                <a:lnTo>
                  <a:pt x="61" y="160"/>
                </a:lnTo>
                <a:lnTo>
                  <a:pt x="62" y="161"/>
                </a:lnTo>
                <a:lnTo>
                  <a:pt x="64" y="163"/>
                </a:lnTo>
                <a:lnTo>
                  <a:pt x="65" y="163"/>
                </a:lnTo>
                <a:lnTo>
                  <a:pt x="75" y="167"/>
                </a:lnTo>
                <a:lnTo>
                  <a:pt x="83" y="175"/>
                </a:lnTo>
                <a:lnTo>
                  <a:pt x="89" y="182"/>
                </a:lnTo>
                <a:lnTo>
                  <a:pt x="95" y="191"/>
                </a:lnTo>
                <a:lnTo>
                  <a:pt x="101" y="198"/>
                </a:lnTo>
                <a:lnTo>
                  <a:pt x="108" y="206"/>
                </a:lnTo>
                <a:lnTo>
                  <a:pt x="115" y="213"/>
                </a:lnTo>
                <a:lnTo>
                  <a:pt x="124" y="218"/>
                </a:lnTo>
                <a:lnTo>
                  <a:pt x="129" y="219"/>
                </a:lnTo>
                <a:lnTo>
                  <a:pt x="133" y="219"/>
                </a:lnTo>
                <a:lnTo>
                  <a:pt x="139" y="219"/>
                </a:lnTo>
                <a:lnTo>
                  <a:pt x="143" y="218"/>
                </a:lnTo>
                <a:lnTo>
                  <a:pt x="152" y="213"/>
                </a:lnTo>
                <a:lnTo>
                  <a:pt x="161" y="207"/>
                </a:lnTo>
                <a:lnTo>
                  <a:pt x="169" y="200"/>
                </a:lnTo>
                <a:lnTo>
                  <a:pt x="174" y="189"/>
                </a:lnTo>
                <a:lnTo>
                  <a:pt x="176" y="185"/>
                </a:lnTo>
                <a:lnTo>
                  <a:pt x="177" y="181"/>
                </a:lnTo>
                <a:lnTo>
                  <a:pt x="177" y="175"/>
                </a:lnTo>
                <a:lnTo>
                  <a:pt x="177" y="169"/>
                </a:lnTo>
                <a:lnTo>
                  <a:pt x="183" y="167"/>
                </a:lnTo>
                <a:lnTo>
                  <a:pt x="189" y="166"/>
                </a:lnTo>
                <a:lnTo>
                  <a:pt x="195" y="163"/>
                </a:lnTo>
                <a:lnTo>
                  <a:pt x="200" y="160"/>
                </a:lnTo>
                <a:lnTo>
                  <a:pt x="206" y="155"/>
                </a:lnTo>
                <a:lnTo>
                  <a:pt x="210" y="151"/>
                </a:lnTo>
                <a:lnTo>
                  <a:pt x="213" y="145"/>
                </a:lnTo>
                <a:lnTo>
                  <a:pt x="217" y="139"/>
                </a:lnTo>
                <a:lnTo>
                  <a:pt x="217" y="138"/>
                </a:lnTo>
                <a:lnTo>
                  <a:pt x="219" y="135"/>
                </a:lnTo>
                <a:lnTo>
                  <a:pt x="219" y="133"/>
                </a:lnTo>
                <a:lnTo>
                  <a:pt x="219" y="130"/>
                </a:lnTo>
                <a:lnTo>
                  <a:pt x="219" y="129"/>
                </a:lnTo>
                <a:lnTo>
                  <a:pt x="219" y="126"/>
                </a:lnTo>
                <a:lnTo>
                  <a:pt x="219" y="124"/>
                </a:lnTo>
                <a:lnTo>
                  <a:pt x="220" y="123"/>
                </a:lnTo>
                <a:lnTo>
                  <a:pt x="226" y="117"/>
                </a:lnTo>
                <a:lnTo>
                  <a:pt x="234" y="109"/>
                </a:lnTo>
                <a:lnTo>
                  <a:pt x="240" y="102"/>
                </a:lnTo>
                <a:lnTo>
                  <a:pt x="245" y="95"/>
                </a:lnTo>
                <a:lnTo>
                  <a:pt x="250" y="87"/>
                </a:lnTo>
                <a:lnTo>
                  <a:pt x="253" y="80"/>
                </a:lnTo>
                <a:lnTo>
                  <a:pt x="254" y="71"/>
                </a:lnTo>
                <a:lnTo>
                  <a:pt x="253" y="62"/>
                </a:lnTo>
                <a:lnTo>
                  <a:pt x="251" y="56"/>
                </a:lnTo>
                <a:lnTo>
                  <a:pt x="247" y="52"/>
                </a:lnTo>
                <a:lnTo>
                  <a:pt x="241" y="49"/>
                </a:lnTo>
                <a:lnTo>
                  <a:pt x="235" y="46"/>
                </a:lnTo>
                <a:lnTo>
                  <a:pt x="229" y="44"/>
                </a:lnTo>
                <a:lnTo>
                  <a:pt x="222" y="41"/>
                </a:lnTo>
                <a:lnTo>
                  <a:pt x="216" y="40"/>
                </a:lnTo>
                <a:lnTo>
                  <a:pt x="210" y="38"/>
                </a:lnTo>
                <a:lnTo>
                  <a:pt x="201" y="35"/>
                </a:lnTo>
                <a:lnTo>
                  <a:pt x="195" y="31"/>
                </a:lnTo>
                <a:lnTo>
                  <a:pt x="188" y="27"/>
                </a:lnTo>
                <a:lnTo>
                  <a:pt x="182" y="22"/>
                </a:lnTo>
                <a:lnTo>
                  <a:pt x="176" y="18"/>
                </a:lnTo>
                <a:lnTo>
                  <a:pt x="170" y="13"/>
                </a:lnTo>
                <a:lnTo>
                  <a:pt x="163" y="9"/>
                </a:lnTo>
                <a:lnTo>
                  <a:pt x="155" y="4"/>
                </a:lnTo>
                <a:lnTo>
                  <a:pt x="151" y="3"/>
                </a:lnTo>
                <a:lnTo>
                  <a:pt x="145" y="1"/>
                </a:lnTo>
                <a:lnTo>
                  <a:pt x="140" y="1"/>
                </a:lnTo>
                <a:lnTo>
                  <a:pt x="135" y="1"/>
                </a:lnTo>
                <a:lnTo>
                  <a:pt x="130" y="1"/>
                </a:lnTo>
                <a:lnTo>
                  <a:pt x="126" y="3"/>
                </a:lnTo>
                <a:lnTo>
                  <a:pt x="121" y="3"/>
                </a:lnTo>
                <a:lnTo>
                  <a:pt x="118" y="1"/>
                </a:lnTo>
                <a:lnTo>
                  <a:pt x="112" y="1"/>
                </a:lnTo>
                <a:lnTo>
                  <a:pt x="105" y="0"/>
                </a:lnTo>
                <a:lnTo>
                  <a:pt x="96" y="0"/>
                </a:lnTo>
                <a:lnTo>
                  <a:pt x="87" y="1"/>
                </a:lnTo>
                <a:lnTo>
                  <a:pt x="78" y="4"/>
                </a:lnTo>
                <a:lnTo>
                  <a:pt x="71" y="9"/>
                </a:lnTo>
                <a:lnTo>
                  <a:pt x="65" y="15"/>
                </a:lnTo>
                <a:lnTo>
                  <a:pt x="61" y="22"/>
                </a:lnTo>
                <a:lnTo>
                  <a:pt x="59" y="27"/>
                </a:lnTo>
                <a:lnTo>
                  <a:pt x="56" y="30"/>
                </a:lnTo>
                <a:lnTo>
                  <a:pt x="53" y="32"/>
                </a:lnTo>
                <a:lnTo>
                  <a:pt x="50" y="35"/>
                </a:lnTo>
                <a:lnTo>
                  <a:pt x="49" y="38"/>
                </a:lnTo>
                <a:lnTo>
                  <a:pt x="46" y="41"/>
                </a:lnTo>
                <a:lnTo>
                  <a:pt x="44" y="44"/>
                </a:lnTo>
                <a:lnTo>
                  <a:pt x="44" y="47"/>
                </a:lnTo>
                <a:lnTo>
                  <a:pt x="43" y="50"/>
                </a:lnTo>
                <a:lnTo>
                  <a:pt x="41" y="56"/>
                </a:lnTo>
                <a:lnTo>
                  <a:pt x="37" y="65"/>
                </a:lnTo>
                <a:lnTo>
                  <a:pt x="34" y="72"/>
                </a:lnTo>
                <a:lnTo>
                  <a:pt x="30" y="81"/>
                </a:lnTo>
                <a:lnTo>
                  <a:pt x="27" y="87"/>
                </a:lnTo>
                <a:lnTo>
                  <a:pt x="25" y="90"/>
                </a:lnTo>
                <a:lnTo>
                  <a:pt x="27" y="9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81" name="Freeform 32"/>
          <p:cNvSpPr>
            <a:spLocks/>
          </p:cNvSpPr>
          <p:nvPr/>
        </p:nvSpPr>
        <p:spPr bwMode="auto">
          <a:xfrm>
            <a:off x="6575428" y="4738690"/>
            <a:ext cx="100013" cy="82551"/>
          </a:xfrm>
          <a:custGeom>
            <a:avLst/>
            <a:gdLst>
              <a:gd name="T0" fmla="*/ 2147483647 w 71"/>
              <a:gd name="T1" fmla="*/ 2147483647 h 52"/>
              <a:gd name="T2" fmla="*/ 2147483647 w 71"/>
              <a:gd name="T3" fmla="*/ 2147483647 h 52"/>
              <a:gd name="T4" fmla="*/ 2147483647 w 71"/>
              <a:gd name="T5" fmla="*/ 2147483647 h 52"/>
              <a:gd name="T6" fmla="*/ 2147483647 w 71"/>
              <a:gd name="T7" fmla="*/ 2147483647 h 52"/>
              <a:gd name="T8" fmla="*/ 2147483647 w 71"/>
              <a:gd name="T9" fmla="*/ 2147483647 h 52"/>
              <a:gd name="T10" fmla="*/ 2147483647 w 71"/>
              <a:gd name="T11" fmla="*/ 2147483647 h 52"/>
              <a:gd name="T12" fmla="*/ 2147483647 w 71"/>
              <a:gd name="T13" fmla="*/ 2147483647 h 52"/>
              <a:gd name="T14" fmla="*/ 2147483647 w 71"/>
              <a:gd name="T15" fmla="*/ 2147483647 h 52"/>
              <a:gd name="T16" fmla="*/ 2147483647 w 71"/>
              <a:gd name="T17" fmla="*/ 2147483647 h 52"/>
              <a:gd name="T18" fmla="*/ 2147483647 w 71"/>
              <a:gd name="T19" fmla="*/ 2147483647 h 52"/>
              <a:gd name="T20" fmla="*/ 2147483647 w 71"/>
              <a:gd name="T21" fmla="*/ 2147483647 h 52"/>
              <a:gd name="T22" fmla="*/ 2147483647 w 71"/>
              <a:gd name="T23" fmla="*/ 2147483647 h 52"/>
              <a:gd name="T24" fmla="*/ 2147483647 w 71"/>
              <a:gd name="T25" fmla="*/ 2147483647 h 52"/>
              <a:gd name="T26" fmla="*/ 2147483647 w 71"/>
              <a:gd name="T27" fmla="*/ 2147483647 h 52"/>
              <a:gd name="T28" fmla="*/ 2147483647 w 71"/>
              <a:gd name="T29" fmla="*/ 2147483647 h 52"/>
              <a:gd name="T30" fmla="*/ 2147483647 w 71"/>
              <a:gd name="T31" fmla="*/ 2147483647 h 52"/>
              <a:gd name="T32" fmla="*/ 2147483647 w 71"/>
              <a:gd name="T33" fmla="*/ 2147483647 h 52"/>
              <a:gd name="T34" fmla="*/ 2147483647 w 71"/>
              <a:gd name="T35" fmla="*/ 2147483647 h 52"/>
              <a:gd name="T36" fmla="*/ 2147483647 w 71"/>
              <a:gd name="T37" fmla="*/ 2147483647 h 52"/>
              <a:gd name="T38" fmla="*/ 2147483647 w 71"/>
              <a:gd name="T39" fmla="*/ 2147483647 h 52"/>
              <a:gd name="T40" fmla="*/ 2147483647 w 71"/>
              <a:gd name="T41" fmla="*/ 2147483647 h 52"/>
              <a:gd name="T42" fmla="*/ 2147483647 w 71"/>
              <a:gd name="T43" fmla="*/ 2147483647 h 52"/>
              <a:gd name="T44" fmla="*/ 2147483647 w 71"/>
              <a:gd name="T45" fmla="*/ 2147483647 h 52"/>
              <a:gd name="T46" fmla="*/ 2147483647 w 71"/>
              <a:gd name="T47" fmla="*/ 2147483647 h 52"/>
              <a:gd name="T48" fmla="*/ 2147483647 w 71"/>
              <a:gd name="T49" fmla="*/ 2147483647 h 52"/>
              <a:gd name="T50" fmla="*/ 2147483647 w 71"/>
              <a:gd name="T51" fmla="*/ 2147483647 h 52"/>
              <a:gd name="T52" fmla="*/ 2147483647 w 71"/>
              <a:gd name="T53" fmla="*/ 2147483647 h 52"/>
              <a:gd name="T54" fmla="*/ 2147483647 w 71"/>
              <a:gd name="T55" fmla="*/ 2147483647 h 52"/>
              <a:gd name="T56" fmla="*/ 2147483647 w 71"/>
              <a:gd name="T57" fmla="*/ 2147483647 h 52"/>
              <a:gd name="T58" fmla="*/ 2147483647 w 71"/>
              <a:gd name="T59" fmla="*/ 2147483647 h 52"/>
              <a:gd name="T60" fmla="*/ 2147483647 w 71"/>
              <a:gd name="T61" fmla="*/ 2147483647 h 52"/>
              <a:gd name="T62" fmla="*/ 2147483647 w 71"/>
              <a:gd name="T63" fmla="*/ 2147483647 h 52"/>
              <a:gd name="T64" fmla="*/ 2147483647 w 71"/>
              <a:gd name="T65" fmla="*/ 2147483647 h 52"/>
              <a:gd name="T66" fmla="*/ 2147483647 w 71"/>
              <a:gd name="T67" fmla="*/ 0 h 52"/>
              <a:gd name="T68" fmla="*/ 2147483647 w 71"/>
              <a:gd name="T69" fmla="*/ 0 h 52"/>
              <a:gd name="T70" fmla="*/ 2147483647 w 71"/>
              <a:gd name="T71" fmla="*/ 0 h 52"/>
              <a:gd name="T72" fmla="*/ 2147483647 w 71"/>
              <a:gd name="T73" fmla="*/ 0 h 52"/>
              <a:gd name="T74" fmla="*/ 2147483647 w 71"/>
              <a:gd name="T75" fmla="*/ 0 h 52"/>
              <a:gd name="T76" fmla="*/ 2147483647 w 71"/>
              <a:gd name="T77" fmla="*/ 2147483647 h 52"/>
              <a:gd name="T78" fmla="*/ 2147483647 w 71"/>
              <a:gd name="T79" fmla="*/ 2147483647 h 52"/>
              <a:gd name="T80" fmla="*/ 2147483647 w 71"/>
              <a:gd name="T81" fmla="*/ 2147483647 h 52"/>
              <a:gd name="T82" fmla="*/ 2147483647 w 71"/>
              <a:gd name="T83" fmla="*/ 2147483647 h 52"/>
              <a:gd name="T84" fmla="*/ 2147483647 w 71"/>
              <a:gd name="T85" fmla="*/ 2147483647 h 52"/>
              <a:gd name="T86" fmla="*/ 2147483647 w 71"/>
              <a:gd name="T87" fmla="*/ 2147483647 h 52"/>
              <a:gd name="T88" fmla="*/ 2147483647 w 71"/>
              <a:gd name="T89" fmla="*/ 2147483647 h 52"/>
              <a:gd name="T90" fmla="*/ 2147483647 w 71"/>
              <a:gd name="T91" fmla="*/ 2147483647 h 52"/>
              <a:gd name="T92" fmla="*/ 0 w 71"/>
              <a:gd name="T93" fmla="*/ 2147483647 h 52"/>
              <a:gd name="T94" fmla="*/ 2147483647 w 71"/>
              <a:gd name="T95" fmla="*/ 2147483647 h 52"/>
              <a:gd name="T96" fmla="*/ 2147483647 w 71"/>
              <a:gd name="T97" fmla="*/ 2147483647 h 52"/>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71"/>
              <a:gd name="T148" fmla="*/ 0 h 52"/>
              <a:gd name="T149" fmla="*/ 71 w 71"/>
              <a:gd name="T150" fmla="*/ 52 h 52"/>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71" h="52">
                <a:moveTo>
                  <a:pt x="2" y="29"/>
                </a:moveTo>
                <a:lnTo>
                  <a:pt x="8" y="33"/>
                </a:lnTo>
                <a:lnTo>
                  <a:pt x="14" y="37"/>
                </a:lnTo>
                <a:lnTo>
                  <a:pt x="20" y="42"/>
                </a:lnTo>
                <a:lnTo>
                  <a:pt x="28" y="46"/>
                </a:lnTo>
                <a:lnTo>
                  <a:pt x="35" y="51"/>
                </a:lnTo>
                <a:lnTo>
                  <a:pt x="42" y="52"/>
                </a:lnTo>
                <a:lnTo>
                  <a:pt x="50" y="52"/>
                </a:lnTo>
                <a:lnTo>
                  <a:pt x="59" y="49"/>
                </a:lnTo>
                <a:lnTo>
                  <a:pt x="63" y="45"/>
                </a:lnTo>
                <a:lnTo>
                  <a:pt x="66" y="42"/>
                </a:lnTo>
                <a:lnTo>
                  <a:pt x="69" y="36"/>
                </a:lnTo>
                <a:lnTo>
                  <a:pt x="69" y="32"/>
                </a:lnTo>
                <a:lnTo>
                  <a:pt x="71" y="27"/>
                </a:lnTo>
                <a:lnTo>
                  <a:pt x="69" y="21"/>
                </a:lnTo>
                <a:lnTo>
                  <a:pt x="68" y="17"/>
                </a:lnTo>
                <a:lnTo>
                  <a:pt x="66" y="12"/>
                </a:lnTo>
                <a:lnTo>
                  <a:pt x="66" y="11"/>
                </a:lnTo>
                <a:lnTo>
                  <a:pt x="65" y="11"/>
                </a:lnTo>
                <a:lnTo>
                  <a:pt x="65" y="9"/>
                </a:lnTo>
                <a:lnTo>
                  <a:pt x="63" y="9"/>
                </a:lnTo>
                <a:lnTo>
                  <a:pt x="63" y="8"/>
                </a:lnTo>
                <a:lnTo>
                  <a:pt x="62" y="8"/>
                </a:lnTo>
                <a:lnTo>
                  <a:pt x="60" y="6"/>
                </a:lnTo>
                <a:lnTo>
                  <a:pt x="57" y="5"/>
                </a:lnTo>
                <a:lnTo>
                  <a:pt x="53" y="5"/>
                </a:lnTo>
                <a:lnTo>
                  <a:pt x="48" y="3"/>
                </a:lnTo>
                <a:lnTo>
                  <a:pt x="45" y="3"/>
                </a:lnTo>
                <a:lnTo>
                  <a:pt x="41" y="3"/>
                </a:lnTo>
                <a:lnTo>
                  <a:pt x="37" y="3"/>
                </a:lnTo>
                <a:lnTo>
                  <a:pt x="34" y="2"/>
                </a:lnTo>
                <a:lnTo>
                  <a:pt x="29" y="2"/>
                </a:lnTo>
                <a:lnTo>
                  <a:pt x="26" y="0"/>
                </a:lnTo>
                <a:lnTo>
                  <a:pt x="25" y="0"/>
                </a:lnTo>
                <a:lnTo>
                  <a:pt x="22" y="0"/>
                </a:lnTo>
                <a:lnTo>
                  <a:pt x="19" y="0"/>
                </a:lnTo>
                <a:lnTo>
                  <a:pt x="16" y="0"/>
                </a:lnTo>
                <a:lnTo>
                  <a:pt x="14" y="2"/>
                </a:lnTo>
                <a:lnTo>
                  <a:pt x="11" y="2"/>
                </a:lnTo>
                <a:lnTo>
                  <a:pt x="8" y="3"/>
                </a:lnTo>
                <a:lnTo>
                  <a:pt x="7" y="5"/>
                </a:lnTo>
                <a:lnTo>
                  <a:pt x="5" y="8"/>
                </a:lnTo>
                <a:lnTo>
                  <a:pt x="4" y="11"/>
                </a:lnTo>
                <a:lnTo>
                  <a:pt x="2" y="14"/>
                </a:lnTo>
                <a:lnTo>
                  <a:pt x="1" y="17"/>
                </a:lnTo>
                <a:lnTo>
                  <a:pt x="0" y="21"/>
                </a:lnTo>
                <a:lnTo>
                  <a:pt x="1" y="26"/>
                </a:lnTo>
                <a:lnTo>
                  <a:pt x="2" y="29"/>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82" name="Freeform 33"/>
          <p:cNvSpPr>
            <a:spLocks/>
          </p:cNvSpPr>
          <p:nvPr/>
        </p:nvSpPr>
        <p:spPr bwMode="auto">
          <a:xfrm>
            <a:off x="6575428" y="4738690"/>
            <a:ext cx="100013" cy="82551"/>
          </a:xfrm>
          <a:custGeom>
            <a:avLst/>
            <a:gdLst>
              <a:gd name="T0" fmla="*/ 2147483647 w 71"/>
              <a:gd name="T1" fmla="*/ 2147483647 h 52"/>
              <a:gd name="T2" fmla="*/ 2147483647 w 71"/>
              <a:gd name="T3" fmla="*/ 2147483647 h 52"/>
              <a:gd name="T4" fmla="*/ 2147483647 w 71"/>
              <a:gd name="T5" fmla="*/ 2147483647 h 52"/>
              <a:gd name="T6" fmla="*/ 2147483647 w 71"/>
              <a:gd name="T7" fmla="*/ 2147483647 h 52"/>
              <a:gd name="T8" fmla="*/ 2147483647 w 71"/>
              <a:gd name="T9" fmla="*/ 2147483647 h 52"/>
              <a:gd name="T10" fmla="*/ 2147483647 w 71"/>
              <a:gd name="T11" fmla="*/ 2147483647 h 52"/>
              <a:gd name="T12" fmla="*/ 2147483647 w 71"/>
              <a:gd name="T13" fmla="*/ 2147483647 h 52"/>
              <a:gd name="T14" fmla="*/ 2147483647 w 71"/>
              <a:gd name="T15" fmla="*/ 2147483647 h 52"/>
              <a:gd name="T16" fmla="*/ 2147483647 w 71"/>
              <a:gd name="T17" fmla="*/ 2147483647 h 52"/>
              <a:gd name="T18" fmla="*/ 2147483647 w 71"/>
              <a:gd name="T19" fmla="*/ 2147483647 h 52"/>
              <a:gd name="T20" fmla="*/ 2147483647 w 71"/>
              <a:gd name="T21" fmla="*/ 2147483647 h 52"/>
              <a:gd name="T22" fmla="*/ 2147483647 w 71"/>
              <a:gd name="T23" fmla="*/ 2147483647 h 52"/>
              <a:gd name="T24" fmla="*/ 2147483647 w 71"/>
              <a:gd name="T25" fmla="*/ 2147483647 h 52"/>
              <a:gd name="T26" fmla="*/ 2147483647 w 71"/>
              <a:gd name="T27" fmla="*/ 2147483647 h 52"/>
              <a:gd name="T28" fmla="*/ 2147483647 w 71"/>
              <a:gd name="T29" fmla="*/ 2147483647 h 52"/>
              <a:gd name="T30" fmla="*/ 2147483647 w 71"/>
              <a:gd name="T31" fmla="*/ 2147483647 h 52"/>
              <a:gd name="T32" fmla="*/ 2147483647 w 71"/>
              <a:gd name="T33" fmla="*/ 2147483647 h 52"/>
              <a:gd name="T34" fmla="*/ 2147483647 w 71"/>
              <a:gd name="T35" fmla="*/ 2147483647 h 52"/>
              <a:gd name="T36" fmla="*/ 2147483647 w 71"/>
              <a:gd name="T37" fmla="*/ 2147483647 h 52"/>
              <a:gd name="T38" fmla="*/ 2147483647 w 71"/>
              <a:gd name="T39" fmla="*/ 2147483647 h 52"/>
              <a:gd name="T40" fmla="*/ 2147483647 w 71"/>
              <a:gd name="T41" fmla="*/ 2147483647 h 52"/>
              <a:gd name="T42" fmla="*/ 2147483647 w 71"/>
              <a:gd name="T43" fmla="*/ 2147483647 h 52"/>
              <a:gd name="T44" fmla="*/ 2147483647 w 71"/>
              <a:gd name="T45" fmla="*/ 2147483647 h 52"/>
              <a:gd name="T46" fmla="*/ 2147483647 w 71"/>
              <a:gd name="T47" fmla="*/ 2147483647 h 52"/>
              <a:gd name="T48" fmla="*/ 2147483647 w 71"/>
              <a:gd name="T49" fmla="*/ 2147483647 h 52"/>
              <a:gd name="T50" fmla="*/ 2147483647 w 71"/>
              <a:gd name="T51" fmla="*/ 2147483647 h 52"/>
              <a:gd name="T52" fmla="*/ 2147483647 w 71"/>
              <a:gd name="T53" fmla="*/ 2147483647 h 52"/>
              <a:gd name="T54" fmla="*/ 2147483647 w 71"/>
              <a:gd name="T55" fmla="*/ 2147483647 h 52"/>
              <a:gd name="T56" fmla="*/ 2147483647 w 71"/>
              <a:gd name="T57" fmla="*/ 2147483647 h 52"/>
              <a:gd name="T58" fmla="*/ 2147483647 w 71"/>
              <a:gd name="T59" fmla="*/ 2147483647 h 52"/>
              <a:gd name="T60" fmla="*/ 2147483647 w 71"/>
              <a:gd name="T61" fmla="*/ 2147483647 h 52"/>
              <a:gd name="T62" fmla="*/ 2147483647 w 71"/>
              <a:gd name="T63" fmla="*/ 2147483647 h 52"/>
              <a:gd name="T64" fmla="*/ 2147483647 w 71"/>
              <a:gd name="T65" fmla="*/ 2147483647 h 52"/>
              <a:gd name="T66" fmla="*/ 2147483647 w 71"/>
              <a:gd name="T67" fmla="*/ 0 h 52"/>
              <a:gd name="T68" fmla="*/ 2147483647 w 71"/>
              <a:gd name="T69" fmla="*/ 0 h 52"/>
              <a:gd name="T70" fmla="*/ 2147483647 w 71"/>
              <a:gd name="T71" fmla="*/ 0 h 52"/>
              <a:gd name="T72" fmla="*/ 2147483647 w 71"/>
              <a:gd name="T73" fmla="*/ 0 h 52"/>
              <a:gd name="T74" fmla="*/ 2147483647 w 71"/>
              <a:gd name="T75" fmla="*/ 0 h 52"/>
              <a:gd name="T76" fmla="*/ 2147483647 w 71"/>
              <a:gd name="T77" fmla="*/ 2147483647 h 52"/>
              <a:gd name="T78" fmla="*/ 2147483647 w 71"/>
              <a:gd name="T79" fmla="*/ 2147483647 h 52"/>
              <a:gd name="T80" fmla="*/ 2147483647 w 71"/>
              <a:gd name="T81" fmla="*/ 2147483647 h 52"/>
              <a:gd name="T82" fmla="*/ 2147483647 w 71"/>
              <a:gd name="T83" fmla="*/ 2147483647 h 52"/>
              <a:gd name="T84" fmla="*/ 2147483647 w 71"/>
              <a:gd name="T85" fmla="*/ 2147483647 h 52"/>
              <a:gd name="T86" fmla="*/ 2147483647 w 71"/>
              <a:gd name="T87" fmla="*/ 2147483647 h 52"/>
              <a:gd name="T88" fmla="*/ 2147483647 w 71"/>
              <a:gd name="T89" fmla="*/ 2147483647 h 52"/>
              <a:gd name="T90" fmla="*/ 2147483647 w 71"/>
              <a:gd name="T91" fmla="*/ 2147483647 h 52"/>
              <a:gd name="T92" fmla="*/ 0 w 71"/>
              <a:gd name="T93" fmla="*/ 2147483647 h 52"/>
              <a:gd name="T94" fmla="*/ 2147483647 w 71"/>
              <a:gd name="T95" fmla="*/ 2147483647 h 52"/>
              <a:gd name="T96" fmla="*/ 2147483647 w 71"/>
              <a:gd name="T97" fmla="*/ 2147483647 h 52"/>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71"/>
              <a:gd name="T148" fmla="*/ 0 h 52"/>
              <a:gd name="T149" fmla="*/ 71 w 71"/>
              <a:gd name="T150" fmla="*/ 52 h 52"/>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71" h="52">
                <a:moveTo>
                  <a:pt x="2" y="29"/>
                </a:moveTo>
                <a:lnTo>
                  <a:pt x="8" y="33"/>
                </a:lnTo>
                <a:lnTo>
                  <a:pt x="14" y="37"/>
                </a:lnTo>
                <a:lnTo>
                  <a:pt x="20" y="42"/>
                </a:lnTo>
                <a:lnTo>
                  <a:pt x="28" y="46"/>
                </a:lnTo>
                <a:lnTo>
                  <a:pt x="35" y="51"/>
                </a:lnTo>
                <a:lnTo>
                  <a:pt x="42" y="52"/>
                </a:lnTo>
                <a:lnTo>
                  <a:pt x="50" y="52"/>
                </a:lnTo>
                <a:lnTo>
                  <a:pt x="59" y="49"/>
                </a:lnTo>
                <a:lnTo>
                  <a:pt x="63" y="45"/>
                </a:lnTo>
                <a:lnTo>
                  <a:pt x="66" y="42"/>
                </a:lnTo>
                <a:lnTo>
                  <a:pt x="69" y="36"/>
                </a:lnTo>
                <a:lnTo>
                  <a:pt x="69" y="32"/>
                </a:lnTo>
                <a:lnTo>
                  <a:pt x="71" y="27"/>
                </a:lnTo>
                <a:lnTo>
                  <a:pt x="69" y="21"/>
                </a:lnTo>
                <a:lnTo>
                  <a:pt x="68" y="17"/>
                </a:lnTo>
                <a:lnTo>
                  <a:pt x="66" y="12"/>
                </a:lnTo>
                <a:lnTo>
                  <a:pt x="66" y="11"/>
                </a:lnTo>
                <a:lnTo>
                  <a:pt x="65" y="11"/>
                </a:lnTo>
                <a:lnTo>
                  <a:pt x="65" y="9"/>
                </a:lnTo>
                <a:lnTo>
                  <a:pt x="63" y="9"/>
                </a:lnTo>
                <a:lnTo>
                  <a:pt x="63" y="8"/>
                </a:lnTo>
                <a:lnTo>
                  <a:pt x="62" y="8"/>
                </a:lnTo>
                <a:lnTo>
                  <a:pt x="60" y="6"/>
                </a:lnTo>
                <a:lnTo>
                  <a:pt x="57" y="5"/>
                </a:lnTo>
                <a:lnTo>
                  <a:pt x="53" y="5"/>
                </a:lnTo>
                <a:lnTo>
                  <a:pt x="48" y="3"/>
                </a:lnTo>
                <a:lnTo>
                  <a:pt x="45" y="3"/>
                </a:lnTo>
                <a:lnTo>
                  <a:pt x="41" y="3"/>
                </a:lnTo>
                <a:lnTo>
                  <a:pt x="37" y="3"/>
                </a:lnTo>
                <a:lnTo>
                  <a:pt x="34" y="2"/>
                </a:lnTo>
                <a:lnTo>
                  <a:pt x="29" y="2"/>
                </a:lnTo>
                <a:lnTo>
                  <a:pt x="26" y="0"/>
                </a:lnTo>
                <a:lnTo>
                  <a:pt x="25" y="0"/>
                </a:lnTo>
                <a:lnTo>
                  <a:pt x="22" y="0"/>
                </a:lnTo>
                <a:lnTo>
                  <a:pt x="19" y="0"/>
                </a:lnTo>
                <a:lnTo>
                  <a:pt x="16" y="0"/>
                </a:lnTo>
                <a:lnTo>
                  <a:pt x="14" y="2"/>
                </a:lnTo>
                <a:lnTo>
                  <a:pt x="11" y="2"/>
                </a:lnTo>
                <a:lnTo>
                  <a:pt x="8" y="3"/>
                </a:lnTo>
                <a:lnTo>
                  <a:pt x="7" y="5"/>
                </a:lnTo>
                <a:lnTo>
                  <a:pt x="5" y="8"/>
                </a:lnTo>
                <a:lnTo>
                  <a:pt x="4" y="11"/>
                </a:lnTo>
                <a:lnTo>
                  <a:pt x="2" y="14"/>
                </a:lnTo>
                <a:lnTo>
                  <a:pt x="1" y="17"/>
                </a:lnTo>
                <a:lnTo>
                  <a:pt x="0" y="21"/>
                </a:lnTo>
                <a:lnTo>
                  <a:pt x="1" y="26"/>
                </a:lnTo>
                <a:lnTo>
                  <a:pt x="2" y="29"/>
                </a:lnTo>
              </a:path>
            </a:pathLst>
          </a:custGeom>
          <a:solidFill>
            <a:srgbClr val="FFFF00"/>
          </a:solidFill>
          <a:ln w="1588">
            <a:solidFill>
              <a:srgbClr val="990000"/>
            </a:solidFill>
            <a:round/>
            <a:headEnd/>
            <a:tailEnd/>
          </a:ln>
        </p:spPr>
        <p:txBody>
          <a:bodyPr/>
          <a:lstStyle/>
          <a:p>
            <a:endParaRPr lang="en-US"/>
          </a:p>
        </p:txBody>
      </p:sp>
      <p:sp>
        <p:nvSpPr>
          <p:cNvPr id="53283" name="Freeform 34"/>
          <p:cNvSpPr>
            <a:spLocks/>
          </p:cNvSpPr>
          <p:nvPr/>
        </p:nvSpPr>
        <p:spPr bwMode="auto">
          <a:xfrm>
            <a:off x="6575428" y="4738690"/>
            <a:ext cx="100013" cy="82551"/>
          </a:xfrm>
          <a:custGeom>
            <a:avLst/>
            <a:gdLst>
              <a:gd name="T0" fmla="*/ 2147483647 w 71"/>
              <a:gd name="T1" fmla="*/ 2147483647 h 52"/>
              <a:gd name="T2" fmla="*/ 2147483647 w 71"/>
              <a:gd name="T3" fmla="*/ 2147483647 h 52"/>
              <a:gd name="T4" fmla="*/ 2147483647 w 71"/>
              <a:gd name="T5" fmla="*/ 2147483647 h 52"/>
              <a:gd name="T6" fmla="*/ 2147483647 w 71"/>
              <a:gd name="T7" fmla="*/ 2147483647 h 52"/>
              <a:gd name="T8" fmla="*/ 2147483647 w 71"/>
              <a:gd name="T9" fmla="*/ 2147483647 h 52"/>
              <a:gd name="T10" fmla="*/ 2147483647 w 71"/>
              <a:gd name="T11" fmla="*/ 2147483647 h 52"/>
              <a:gd name="T12" fmla="*/ 2147483647 w 71"/>
              <a:gd name="T13" fmla="*/ 2147483647 h 52"/>
              <a:gd name="T14" fmla="*/ 2147483647 w 71"/>
              <a:gd name="T15" fmla="*/ 2147483647 h 52"/>
              <a:gd name="T16" fmla="*/ 2147483647 w 71"/>
              <a:gd name="T17" fmla="*/ 2147483647 h 52"/>
              <a:gd name="T18" fmla="*/ 2147483647 w 71"/>
              <a:gd name="T19" fmla="*/ 2147483647 h 52"/>
              <a:gd name="T20" fmla="*/ 2147483647 w 71"/>
              <a:gd name="T21" fmla="*/ 2147483647 h 52"/>
              <a:gd name="T22" fmla="*/ 2147483647 w 71"/>
              <a:gd name="T23" fmla="*/ 2147483647 h 52"/>
              <a:gd name="T24" fmla="*/ 2147483647 w 71"/>
              <a:gd name="T25" fmla="*/ 2147483647 h 52"/>
              <a:gd name="T26" fmla="*/ 2147483647 w 71"/>
              <a:gd name="T27" fmla="*/ 2147483647 h 52"/>
              <a:gd name="T28" fmla="*/ 2147483647 w 71"/>
              <a:gd name="T29" fmla="*/ 2147483647 h 52"/>
              <a:gd name="T30" fmla="*/ 2147483647 w 71"/>
              <a:gd name="T31" fmla="*/ 2147483647 h 52"/>
              <a:gd name="T32" fmla="*/ 2147483647 w 71"/>
              <a:gd name="T33" fmla="*/ 2147483647 h 52"/>
              <a:gd name="T34" fmla="*/ 2147483647 w 71"/>
              <a:gd name="T35" fmla="*/ 2147483647 h 52"/>
              <a:gd name="T36" fmla="*/ 2147483647 w 71"/>
              <a:gd name="T37" fmla="*/ 2147483647 h 52"/>
              <a:gd name="T38" fmla="*/ 2147483647 w 71"/>
              <a:gd name="T39" fmla="*/ 2147483647 h 52"/>
              <a:gd name="T40" fmla="*/ 2147483647 w 71"/>
              <a:gd name="T41" fmla="*/ 2147483647 h 52"/>
              <a:gd name="T42" fmla="*/ 2147483647 w 71"/>
              <a:gd name="T43" fmla="*/ 2147483647 h 52"/>
              <a:gd name="T44" fmla="*/ 2147483647 w 71"/>
              <a:gd name="T45" fmla="*/ 2147483647 h 52"/>
              <a:gd name="T46" fmla="*/ 2147483647 w 71"/>
              <a:gd name="T47" fmla="*/ 2147483647 h 52"/>
              <a:gd name="T48" fmla="*/ 2147483647 w 71"/>
              <a:gd name="T49" fmla="*/ 2147483647 h 52"/>
              <a:gd name="T50" fmla="*/ 2147483647 w 71"/>
              <a:gd name="T51" fmla="*/ 2147483647 h 52"/>
              <a:gd name="T52" fmla="*/ 2147483647 w 71"/>
              <a:gd name="T53" fmla="*/ 2147483647 h 52"/>
              <a:gd name="T54" fmla="*/ 2147483647 w 71"/>
              <a:gd name="T55" fmla="*/ 2147483647 h 52"/>
              <a:gd name="T56" fmla="*/ 2147483647 w 71"/>
              <a:gd name="T57" fmla="*/ 2147483647 h 52"/>
              <a:gd name="T58" fmla="*/ 2147483647 w 71"/>
              <a:gd name="T59" fmla="*/ 2147483647 h 52"/>
              <a:gd name="T60" fmla="*/ 2147483647 w 71"/>
              <a:gd name="T61" fmla="*/ 2147483647 h 52"/>
              <a:gd name="T62" fmla="*/ 2147483647 w 71"/>
              <a:gd name="T63" fmla="*/ 2147483647 h 52"/>
              <a:gd name="T64" fmla="*/ 2147483647 w 71"/>
              <a:gd name="T65" fmla="*/ 2147483647 h 52"/>
              <a:gd name="T66" fmla="*/ 2147483647 w 71"/>
              <a:gd name="T67" fmla="*/ 0 h 52"/>
              <a:gd name="T68" fmla="*/ 2147483647 w 71"/>
              <a:gd name="T69" fmla="*/ 0 h 52"/>
              <a:gd name="T70" fmla="*/ 2147483647 w 71"/>
              <a:gd name="T71" fmla="*/ 0 h 52"/>
              <a:gd name="T72" fmla="*/ 2147483647 w 71"/>
              <a:gd name="T73" fmla="*/ 0 h 52"/>
              <a:gd name="T74" fmla="*/ 2147483647 w 71"/>
              <a:gd name="T75" fmla="*/ 0 h 52"/>
              <a:gd name="T76" fmla="*/ 2147483647 w 71"/>
              <a:gd name="T77" fmla="*/ 2147483647 h 52"/>
              <a:gd name="T78" fmla="*/ 2147483647 w 71"/>
              <a:gd name="T79" fmla="*/ 2147483647 h 52"/>
              <a:gd name="T80" fmla="*/ 2147483647 w 71"/>
              <a:gd name="T81" fmla="*/ 2147483647 h 52"/>
              <a:gd name="T82" fmla="*/ 2147483647 w 71"/>
              <a:gd name="T83" fmla="*/ 2147483647 h 52"/>
              <a:gd name="T84" fmla="*/ 2147483647 w 71"/>
              <a:gd name="T85" fmla="*/ 2147483647 h 52"/>
              <a:gd name="T86" fmla="*/ 2147483647 w 71"/>
              <a:gd name="T87" fmla="*/ 2147483647 h 52"/>
              <a:gd name="T88" fmla="*/ 2147483647 w 71"/>
              <a:gd name="T89" fmla="*/ 2147483647 h 52"/>
              <a:gd name="T90" fmla="*/ 2147483647 w 71"/>
              <a:gd name="T91" fmla="*/ 2147483647 h 52"/>
              <a:gd name="T92" fmla="*/ 0 w 71"/>
              <a:gd name="T93" fmla="*/ 2147483647 h 52"/>
              <a:gd name="T94" fmla="*/ 2147483647 w 71"/>
              <a:gd name="T95" fmla="*/ 2147483647 h 52"/>
              <a:gd name="T96" fmla="*/ 2147483647 w 71"/>
              <a:gd name="T97" fmla="*/ 2147483647 h 52"/>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71"/>
              <a:gd name="T148" fmla="*/ 0 h 52"/>
              <a:gd name="T149" fmla="*/ 71 w 71"/>
              <a:gd name="T150" fmla="*/ 52 h 52"/>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71" h="52">
                <a:moveTo>
                  <a:pt x="2" y="29"/>
                </a:moveTo>
                <a:lnTo>
                  <a:pt x="8" y="33"/>
                </a:lnTo>
                <a:lnTo>
                  <a:pt x="14" y="37"/>
                </a:lnTo>
                <a:lnTo>
                  <a:pt x="20" y="42"/>
                </a:lnTo>
                <a:lnTo>
                  <a:pt x="28" y="46"/>
                </a:lnTo>
                <a:lnTo>
                  <a:pt x="35" y="51"/>
                </a:lnTo>
                <a:lnTo>
                  <a:pt x="42" y="52"/>
                </a:lnTo>
                <a:lnTo>
                  <a:pt x="50" y="52"/>
                </a:lnTo>
                <a:lnTo>
                  <a:pt x="59" y="49"/>
                </a:lnTo>
                <a:lnTo>
                  <a:pt x="63" y="45"/>
                </a:lnTo>
                <a:lnTo>
                  <a:pt x="66" y="42"/>
                </a:lnTo>
                <a:lnTo>
                  <a:pt x="69" y="36"/>
                </a:lnTo>
                <a:lnTo>
                  <a:pt x="69" y="32"/>
                </a:lnTo>
                <a:lnTo>
                  <a:pt x="71" y="27"/>
                </a:lnTo>
                <a:lnTo>
                  <a:pt x="69" y="21"/>
                </a:lnTo>
                <a:lnTo>
                  <a:pt x="68" y="17"/>
                </a:lnTo>
                <a:lnTo>
                  <a:pt x="66" y="12"/>
                </a:lnTo>
                <a:lnTo>
                  <a:pt x="66" y="11"/>
                </a:lnTo>
                <a:lnTo>
                  <a:pt x="65" y="11"/>
                </a:lnTo>
                <a:lnTo>
                  <a:pt x="65" y="9"/>
                </a:lnTo>
                <a:lnTo>
                  <a:pt x="63" y="9"/>
                </a:lnTo>
                <a:lnTo>
                  <a:pt x="63" y="8"/>
                </a:lnTo>
                <a:lnTo>
                  <a:pt x="62" y="8"/>
                </a:lnTo>
                <a:lnTo>
                  <a:pt x="60" y="6"/>
                </a:lnTo>
                <a:lnTo>
                  <a:pt x="57" y="5"/>
                </a:lnTo>
                <a:lnTo>
                  <a:pt x="53" y="5"/>
                </a:lnTo>
                <a:lnTo>
                  <a:pt x="48" y="3"/>
                </a:lnTo>
                <a:lnTo>
                  <a:pt x="45" y="3"/>
                </a:lnTo>
                <a:lnTo>
                  <a:pt x="41" y="3"/>
                </a:lnTo>
                <a:lnTo>
                  <a:pt x="37" y="3"/>
                </a:lnTo>
                <a:lnTo>
                  <a:pt x="34" y="2"/>
                </a:lnTo>
                <a:lnTo>
                  <a:pt x="29" y="2"/>
                </a:lnTo>
                <a:lnTo>
                  <a:pt x="26" y="0"/>
                </a:lnTo>
                <a:lnTo>
                  <a:pt x="25" y="0"/>
                </a:lnTo>
                <a:lnTo>
                  <a:pt x="22" y="0"/>
                </a:lnTo>
                <a:lnTo>
                  <a:pt x="19" y="0"/>
                </a:lnTo>
                <a:lnTo>
                  <a:pt x="16" y="0"/>
                </a:lnTo>
                <a:lnTo>
                  <a:pt x="14" y="2"/>
                </a:lnTo>
                <a:lnTo>
                  <a:pt x="11" y="2"/>
                </a:lnTo>
                <a:lnTo>
                  <a:pt x="8" y="3"/>
                </a:lnTo>
                <a:lnTo>
                  <a:pt x="7" y="5"/>
                </a:lnTo>
                <a:lnTo>
                  <a:pt x="5" y="8"/>
                </a:lnTo>
                <a:lnTo>
                  <a:pt x="4" y="11"/>
                </a:lnTo>
                <a:lnTo>
                  <a:pt x="2" y="14"/>
                </a:lnTo>
                <a:lnTo>
                  <a:pt x="1" y="17"/>
                </a:lnTo>
                <a:lnTo>
                  <a:pt x="0" y="21"/>
                </a:lnTo>
                <a:lnTo>
                  <a:pt x="1" y="26"/>
                </a:lnTo>
                <a:lnTo>
                  <a:pt x="2" y="29"/>
                </a:lnTo>
              </a:path>
            </a:pathLst>
          </a:custGeom>
          <a:solidFill>
            <a:srgbClr val="FFFF00"/>
          </a:solidFill>
          <a:ln w="4763">
            <a:solidFill>
              <a:srgbClr val="990000"/>
            </a:solidFill>
            <a:round/>
            <a:headEnd/>
            <a:tailEnd/>
          </a:ln>
        </p:spPr>
        <p:txBody>
          <a:bodyPr/>
          <a:lstStyle/>
          <a:p>
            <a:endParaRPr lang="en-US"/>
          </a:p>
        </p:txBody>
      </p:sp>
      <p:sp>
        <p:nvSpPr>
          <p:cNvPr id="53284" name="Freeform 35"/>
          <p:cNvSpPr>
            <a:spLocks/>
          </p:cNvSpPr>
          <p:nvPr/>
        </p:nvSpPr>
        <p:spPr bwMode="auto">
          <a:xfrm>
            <a:off x="6510341" y="4684716"/>
            <a:ext cx="66675" cy="77787"/>
          </a:xfrm>
          <a:custGeom>
            <a:avLst/>
            <a:gdLst>
              <a:gd name="T0" fmla="*/ 2147483647 w 47"/>
              <a:gd name="T1" fmla="*/ 2147483647 h 49"/>
              <a:gd name="T2" fmla="*/ 2147483647 w 47"/>
              <a:gd name="T3" fmla="*/ 2147483647 h 49"/>
              <a:gd name="T4" fmla="*/ 2147483647 w 47"/>
              <a:gd name="T5" fmla="*/ 2147483647 h 49"/>
              <a:gd name="T6" fmla="*/ 2147483647 w 47"/>
              <a:gd name="T7" fmla="*/ 2147483647 h 49"/>
              <a:gd name="T8" fmla="*/ 2147483647 w 47"/>
              <a:gd name="T9" fmla="*/ 2147483647 h 49"/>
              <a:gd name="T10" fmla="*/ 2147483647 w 47"/>
              <a:gd name="T11" fmla="*/ 2147483647 h 49"/>
              <a:gd name="T12" fmla="*/ 2147483647 w 47"/>
              <a:gd name="T13" fmla="*/ 2147483647 h 49"/>
              <a:gd name="T14" fmla="*/ 2147483647 w 47"/>
              <a:gd name="T15" fmla="*/ 2147483647 h 49"/>
              <a:gd name="T16" fmla="*/ 2147483647 w 47"/>
              <a:gd name="T17" fmla="*/ 2147483647 h 49"/>
              <a:gd name="T18" fmla="*/ 2147483647 w 47"/>
              <a:gd name="T19" fmla="*/ 2147483647 h 49"/>
              <a:gd name="T20" fmla="*/ 2147483647 w 47"/>
              <a:gd name="T21" fmla="*/ 2147483647 h 49"/>
              <a:gd name="T22" fmla="*/ 2147483647 w 47"/>
              <a:gd name="T23" fmla="*/ 2147483647 h 49"/>
              <a:gd name="T24" fmla="*/ 2147483647 w 47"/>
              <a:gd name="T25" fmla="*/ 2147483647 h 49"/>
              <a:gd name="T26" fmla="*/ 2147483647 w 47"/>
              <a:gd name="T27" fmla="*/ 2147483647 h 49"/>
              <a:gd name="T28" fmla="*/ 2147483647 w 47"/>
              <a:gd name="T29" fmla="*/ 2147483647 h 49"/>
              <a:gd name="T30" fmla="*/ 2147483647 w 47"/>
              <a:gd name="T31" fmla="*/ 2147483647 h 49"/>
              <a:gd name="T32" fmla="*/ 2147483647 w 47"/>
              <a:gd name="T33" fmla="*/ 2147483647 h 49"/>
              <a:gd name="T34" fmla="*/ 2147483647 w 47"/>
              <a:gd name="T35" fmla="*/ 2147483647 h 49"/>
              <a:gd name="T36" fmla="*/ 2147483647 w 47"/>
              <a:gd name="T37" fmla="*/ 2147483647 h 49"/>
              <a:gd name="T38" fmla="*/ 2147483647 w 47"/>
              <a:gd name="T39" fmla="*/ 2147483647 h 49"/>
              <a:gd name="T40" fmla="*/ 2147483647 w 47"/>
              <a:gd name="T41" fmla="*/ 2147483647 h 49"/>
              <a:gd name="T42" fmla="*/ 2147483647 w 47"/>
              <a:gd name="T43" fmla="*/ 2147483647 h 49"/>
              <a:gd name="T44" fmla="*/ 2147483647 w 47"/>
              <a:gd name="T45" fmla="*/ 2147483647 h 49"/>
              <a:gd name="T46" fmla="*/ 2147483647 w 47"/>
              <a:gd name="T47" fmla="*/ 2147483647 h 49"/>
              <a:gd name="T48" fmla="*/ 2147483647 w 47"/>
              <a:gd name="T49" fmla="*/ 2147483647 h 49"/>
              <a:gd name="T50" fmla="*/ 2147483647 w 47"/>
              <a:gd name="T51" fmla="*/ 2147483647 h 49"/>
              <a:gd name="T52" fmla="*/ 2147483647 w 47"/>
              <a:gd name="T53" fmla="*/ 2147483647 h 49"/>
              <a:gd name="T54" fmla="*/ 2147483647 w 47"/>
              <a:gd name="T55" fmla="*/ 2147483647 h 49"/>
              <a:gd name="T56" fmla="*/ 2147483647 w 47"/>
              <a:gd name="T57" fmla="*/ 2147483647 h 49"/>
              <a:gd name="T58" fmla="*/ 2147483647 w 47"/>
              <a:gd name="T59" fmla="*/ 2147483647 h 49"/>
              <a:gd name="T60" fmla="*/ 2147483647 w 47"/>
              <a:gd name="T61" fmla="*/ 2147483647 h 49"/>
              <a:gd name="T62" fmla="*/ 2147483647 w 47"/>
              <a:gd name="T63" fmla="*/ 2147483647 h 49"/>
              <a:gd name="T64" fmla="*/ 2147483647 w 47"/>
              <a:gd name="T65" fmla="*/ 2147483647 h 49"/>
              <a:gd name="T66" fmla="*/ 2147483647 w 47"/>
              <a:gd name="T67" fmla="*/ 2147483647 h 49"/>
              <a:gd name="T68" fmla="*/ 2147483647 w 47"/>
              <a:gd name="T69" fmla="*/ 2147483647 h 49"/>
              <a:gd name="T70" fmla="*/ 2147483647 w 47"/>
              <a:gd name="T71" fmla="*/ 2147483647 h 49"/>
              <a:gd name="T72" fmla="*/ 2147483647 w 47"/>
              <a:gd name="T73" fmla="*/ 2147483647 h 49"/>
              <a:gd name="T74" fmla="*/ 2147483647 w 47"/>
              <a:gd name="T75" fmla="*/ 2147483647 h 49"/>
              <a:gd name="T76" fmla="*/ 2147483647 w 47"/>
              <a:gd name="T77" fmla="*/ 0 h 49"/>
              <a:gd name="T78" fmla="*/ 2147483647 w 47"/>
              <a:gd name="T79" fmla="*/ 0 h 49"/>
              <a:gd name="T80" fmla="*/ 2147483647 w 47"/>
              <a:gd name="T81" fmla="*/ 2147483647 h 49"/>
              <a:gd name="T82" fmla="*/ 2147483647 w 47"/>
              <a:gd name="T83" fmla="*/ 2147483647 h 49"/>
              <a:gd name="T84" fmla="*/ 2147483647 w 47"/>
              <a:gd name="T85" fmla="*/ 2147483647 h 49"/>
              <a:gd name="T86" fmla="*/ 2147483647 w 47"/>
              <a:gd name="T87" fmla="*/ 2147483647 h 49"/>
              <a:gd name="T88" fmla="*/ 2147483647 w 47"/>
              <a:gd name="T89" fmla="*/ 2147483647 h 49"/>
              <a:gd name="T90" fmla="*/ 0 w 47"/>
              <a:gd name="T91" fmla="*/ 2147483647 h 49"/>
              <a:gd name="T92" fmla="*/ 0 w 47"/>
              <a:gd name="T93" fmla="*/ 2147483647 h 49"/>
              <a:gd name="T94" fmla="*/ 2147483647 w 47"/>
              <a:gd name="T95" fmla="*/ 2147483647 h 49"/>
              <a:gd name="T96" fmla="*/ 2147483647 w 47"/>
              <a:gd name="T97" fmla="*/ 2147483647 h 4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7"/>
              <a:gd name="T148" fmla="*/ 0 h 49"/>
              <a:gd name="T149" fmla="*/ 47 w 47"/>
              <a:gd name="T150" fmla="*/ 49 h 49"/>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7" h="49">
                <a:moveTo>
                  <a:pt x="1" y="23"/>
                </a:moveTo>
                <a:lnTo>
                  <a:pt x="3" y="26"/>
                </a:lnTo>
                <a:lnTo>
                  <a:pt x="4" y="29"/>
                </a:lnTo>
                <a:lnTo>
                  <a:pt x="6" y="32"/>
                </a:lnTo>
                <a:lnTo>
                  <a:pt x="9" y="34"/>
                </a:lnTo>
                <a:lnTo>
                  <a:pt x="12" y="37"/>
                </a:lnTo>
                <a:lnTo>
                  <a:pt x="14" y="40"/>
                </a:lnTo>
                <a:lnTo>
                  <a:pt x="17" y="42"/>
                </a:lnTo>
                <a:lnTo>
                  <a:pt x="20" y="43"/>
                </a:lnTo>
                <a:lnTo>
                  <a:pt x="23" y="45"/>
                </a:lnTo>
                <a:lnTo>
                  <a:pt x="26" y="46"/>
                </a:lnTo>
                <a:lnTo>
                  <a:pt x="29" y="48"/>
                </a:lnTo>
                <a:lnTo>
                  <a:pt x="32" y="49"/>
                </a:lnTo>
                <a:lnTo>
                  <a:pt x="35" y="49"/>
                </a:lnTo>
                <a:lnTo>
                  <a:pt x="38" y="49"/>
                </a:lnTo>
                <a:lnTo>
                  <a:pt x="41" y="48"/>
                </a:lnTo>
                <a:lnTo>
                  <a:pt x="44" y="45"/>
                </a:lnTo>
                <a:lnTo>
                  <a:pt x="44" y="43"/>
                </a:lnTo>
                <a:lnTo>
                  <a:pt x="44" y="42"/>
                </a:lnTo>
                <a:lnTo>
                  <a:pt x="44" y="40"/>
                </a:lnTo>
                <a:lnTo>
                  <a:pt x="44" y="39"/>
                </a:lnTo>
                <a:lnTo>
                  <a:pt x="46" y="36"/>
                </a:lnTo>
                <a:lnTo>
                  <a:pt x="47" y="32"/>
                </a:lnTo>
                <a:lnTo>
                  <a:pt x="47" y="29"/>
                </a:lnTo>
                <a:lnTo>
                  <a:pt x="47" y="24"/>
                </a:lnTo>
                <a:lnTo>
                  <a:pt x="46" y="21"/>
                </a:lnTo>
                <a:lnTo>
                  <a:pt x="44" y="18"/>
                </a:lnTo>
                <a:lnTo>
                  <a:pt x="41" y="17"/>
                </a:lnTo>
                <a:lnTo>
                  <a:pt x="38" y="14"/>
                </a:lnTo>
                <a:lnTo>
                  <a:pt x="34" y="11"/>
                </a:lnTo>
                <a:lnTo>
                  <a:pt x="29" y="9"/>
                </a:lnTo>
                <a:lnTo>
                  <a:pt x="26" y="6"/>
                </a:lnTo>
                <a:lnTo>
                  <a:pt x="22" y="3"/>
                </a:lnTo>
                <a:lnTo>
                  <a:pt x="17" y="2"/>
                </a:lnTo>
                <a:lnTo>
                  <a:pt x="13" y="0"/>
                </a:lnTo>
                <a:lnTo>
                  <a:pt x="10" y="0"/>
                </a:lnTo>
                <a:lnTo>
                  <a:pt x="6" y="2"/>
                </a:lnTo>
                <a:lnTo>
                  <a:pt x="4" y="3"/>
                </a:lnTo>
                <a:lnTo>
                  <a:pt x="3" y="5"/>
                </a:lnTo>
                <a:lnTo>
                  <a:pt x="1" y="8"/>
                </a:lnTo>
                <a:lnTo>
                  <a:pt x="1" y="11"/>
                </a:lnTo>
                <a:lnTo>
                  <a:pt x="0" y="14"/>
                </a:lnTo>
                <a:lnTo>
                  <a:pt x="0" y="17"/>
                </a:lnTo>
                <a:lnTo>
                  <a:pt x="1" y="20"/>
                </a:lnTo>
                <a:lnTo>
                  <a:pt x="1" y="23"/>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85" name="Freeform 36"/>
          <p:cNvSpPr>
            <a:spLocks/>
          </p:cNvSpPr>
          <p:nvPr/>
        </p:nvSpPr>
        <p:spPr bwMode="auto">
          <a:xfrm>
            <a:off x="6510341" y="4684716"/>
            <a:ext cx="66675" cy="77787"/>
          </a:xfrm>
          <a:custGeom>
            <a:avLst/>
            <a:gdLst>
              <a:gd name="T0" fmla="*/ 2147483647 w 47"/>
              <a:gd name="T1" fmla="*/ 2147483647 h 49"/>
              <a:gd name="T2" fmla="*/ 2147483647 w 47"/>
              <a:gd name="T3" fmla="*/ 2147483647 h 49"/>
              <a:gd name="T4" fmla="*/ 2147483647 w 47"/>
              <a:gd name="T5" fmla="*/ 2147483647 h 49"/>
              <a:gd name="T6" fmla="*/ 2147483647 w 47"/>
              <a:gd name="T7" fmla="*/ 2147483647 h 49"/>
              <a:gd name="T8" fmla="*/ 2147483647 w 47"/>
              <a:gd name="T9" fmla="*/ 2147483647 h 49"/>
              <a:gd name="T10" fmla="*/ 2147483647 w 47"/>
              <a:gd name="T11" fmla="*/ 2147483647 h 49"/>
              <a:gd name="T12" fmla="*/ 2147483647 w 47"/>
              <a:gd name="T13" fmla="*/ 2147483647 h 49"/>
              <a:gd name="T14" fmla="*/ 2147483647 w 47"/>
              <a:gd name="T15" fmla="*/ 2147483647 h 49"/>
              <a:gd name="T16" fmla="*/ 2147483647 w 47"/>
              <a:gd name="T17" fmla="*/ 2147483647 h 49"/>
              <a:gd name="T18" fmla="*/ 2147483647 w 47"/>
              <a:gd name="T19" fmla="*/ 2147483647 h 49"/>
              <a:gd name="T20" fmla="*/ 2147483647 w 47"/>
              <a:gd name="T21" fmla="*/ 2147483647 h 49"/>
              <a:gd name="T22" fmla="*/ 2147483647 w 47"/>
              <a:gd name="T23" fmla="*/ 2147483647 h 49"/>
              <a:gd name="T24" fmla="*/ 2147483647 w 47"/>
              <a:gd name="T25" fmla="*/ 2147483647 h 49"/>
              <a:gd name="T26" fmla="*/ 2147483647 w 47"/>
              <a:gd name="T27" fmla="*/ 2147483647 h 49"/>
              <a:gd name="T28" fmla="*/ 2147483647 w 47"/>
              <a:gd name="T29" fmla="*/ 2147483647 h 49"/>
              <a:gd name="T30" fmla="*/ 2147483647 w 47"/>
              <a:gd name="T31" fmla="*/ 2147483647 h 49"/>
              <a:gd name="T32" fmla="*/ 2147483647 w 47"/>
              <a:gd name="T33" fmla="*/ 2147483647 h 49"/>
              <a:gd name="T34" fmla="*/ 2147483647 w 47"/>
              <a:gd name="T35" fmla="*/ 2147483647 h 49"/>
              <a:gd name="T36" fmla="*/ 2147483647 w 47"/>
              <a:gd name="T37" fmla="*/ 2147483647 h 49"/>
              <a:gd name="T38" fmla="*/ 2147483647 w 47"/>
              <a:gd name="T39" fmla="*/ 2147483647 h 49"/>
              <a:gd name="T40" fmla="*/ 2147483647 w 47"/>
              <a:gd name="T41" fmla="*/ 2147483647 h 49"/>
              <a:gd name="T42" fmla="*/ 2147483647 w 47"/>
              <a:gd name="T43" fmla="*/ 2147483647 h 49"/>
              <a:gd name="T44" fmla="*/ 2147483647 w 47"/>
              <a:gd name="T45" fmla="*/ 2147483647 h 49"/>
              <a:gd name="T46" fmla="*/ 2147483647 w 47"/>
              <a:gd name="T47" fmla="*/ 2147483647 h 49"/>
              <a:gd name="T48" fmla="*/ 2147483647 w 47"/>
              <a:gd name="T49" fmla="*/ 2147483647 h 49"/>
              <a:gd name="T50" fmla="*/ 2147483647 w 47"/>
              <a:gd name="T51" fmla="*/ 2147483647 h 49"/>
              <a:gd name="T52" fmla="*/ 2147483647 w 47"/>
              <a:gd name="T53" fmla="*/ 2147483647 h 49"/>
              <a:gd name="T54" fmla="*/ 2147483647 w 47"/>
              <a:gd name="T55" fmla="*/ 2147483647 h 49"/>
              <a:gd name="T56" fmla="*/ 2147483647 w 47"/>
              <a:gd name="T57" fmla="*/ 2147483647 h 49"/>
              <a:gd name="T58" fmla="*/ 2147483647 w 47"/>
              <a:gd name="T59" fmla="*/ 2147483647 h 49"/>
              <a:gd name="T60" fmla="*/ 2147483647 w 47"/>
              <a:gd name="T61" fmla="*/ 2147483647 h 49"/>
              <a:gd name="T62" fmla="*/ 2147483647 w 47"/>
              <a:gd name="T63" fmla="*/ 2147483647 h 49"/>
              <a:gd name="T64" fmla="*/ 2147483647 w 47"/>
              <a:gd name="T65" fmla="*/ 2147483647 h 49"/>
              <a:gd name="T66" fmla="*/ 2147483647 w 47"/>
              <a:gd name="T67" fmla="*/ 2147483647 h 49"/>
              <a:gd name="T68" fmla="*/ 2147483647 w 47"/>
              <a:gd name="T69" fmla="*/ 2147483647 h 49"/>
              <a:gd name="T70" fmla="*/ 2147483647 w 47"/>
              <a:gd name="T71" fmla="*/ 2147483647 h 49"/>
              <a:gd name="T72" fmla="*/ 2147483647 w 47"/>
              <a:gd name="T73" fmla="*/ 2147483647 h 49"/>
              <a:gd name="T74" fmla="*/ 2147483647 w 47"/>
              <a:gd name="T75" fmla="*/ 2147483647 h 49"/>
              <a:gd name="T76" fmla="*/ 2147483647 w 47"/>
              <a:gd name="T77" fmla="*/ 0 h 49"/>
              <a:gd name="T78" fmla="*/ 2147483647 w 47"/>
              <a:gd name="T79" fmla="*/ 0 h 49"/>
              <a:gd name="T80" fmla="*/ 2147483647 w 47"/>
              <a:gd name="T81" fmla="*/ 2147483647 h 49"/>
              <a:gd name="T82" fmla="*/ 2147483647 w 47"/>
              <a:gd name="T83" fmla="*/ 2147483647 h 49"/>
              <a:gd name="T84" fmla="*/ 2147483647 w 47"/>
              <a:gd name="T85" fmla="*/ 2147483647 h 49"/>
              <a:gd name="T86" fmla="*/ 2147483647 w 47"/>
              <a:gd name="T87" fmla="*/ 2147483647 h 49"/>
              <a:gd name="T88" fmla="*/ 2147483647 w 47"/>
              <a:gd name="T89" fmla="*/ 2147483647 h 49"/>
              <a:gd name="T90" fmla="*/ 0 w 47"/>
              <a:gd name="T91" fmla="*/ 2147483647 h 49"/>
              <a:gd name="T92" fmla="*/ 0 w 47"/>
              <a:gd name="T93" fmla="*/ 2147483647 h 49"/>
              <a:gd name="T94" fmla="*/ 2147483647 w 47"/>
              <a:gd name="T95" fmla="*/ 2147483647 h 49"/>
              <a:gd name="T96" fmla="*/ 2147483647 w 47"/>
              <a:gd name="T97" fmla="*/ 2147483647 h 4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7"/>
              <a:gd name="T148" fmla="*/ 0 h 49"/>
              <a:gd name="T149" fmla="*/ 47 w 47"/>
              <a:gd name="T150" fmla="*/ 49 h 49"/>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7" h="49">
                <a:moveTo>
                  <a:pt x="1" y="23"/>
                </a:moveTo>
                <a:lnTo>
                  <a:pt x="3" y="26"/>
                </a:lnTo>
                <a:lnTo>
                  <a:pt x="4" y="29"/>
                </a:lnTo>
                <a:lnTo>
                  <a:pt x="6" y="32"/>
                </a:lnTo>
                <a:lnTo>
                  <a:pt x="9" y="34"/>
                </a:lnTo>
                <a:lnTo>
                  <a:pt x="12" y="37"/>
                </a:lnTo>
                <a:lnTo>
                  <a:pt x="14" y="40"/>
                </a:lnTo>
                <a:lnTo>
                  <a:pt x="17" y="42"/>
                </a:lnTo>
                <a:lnTo>
                  <a:pt x="20" y="43"/>
                </a:lnTo>
                <a:lnTo>
                  <a:pt x="23" y="45"/>
                </a:lnTo>
                <a:lnTo>
                  <a:pt x="26" y="46"/>
                </a:lnTo>
                <a:lnTo>
                  <a:pt x="29" y="48"/>
                </a:lnTo>
                <a:lnTo>
                  <a:pt x="32" y="49"/>
                </a:lnTo>
                <a:lnTo>
                  <a:pt x="35" y="49"/>
                </a:lnTo>
                <a:lnTo>
                  <a:pt x="38" y="49"/>
                </a:lnTo>
                <a:lnTo>
                  <a:pt x="41" y="48"/>
                </a:lnTo>
                <a:lnTo>
                  <a:pt x="44" y="45"/>
                </a:lnTo>
                <a:lnTo>
                  <a:pt x="44" y="43"/>
                </a:lnTo>
                <a:lnTo>
                  <a:pt x="44" y="42"/>
                </a:lnTo>
                <a:lnTo>
                  <a:pt x="44" y="40"/>
                </a:lnTo>
                <a:lnTo>
                  <a:pt x="44" y="39"/>
                </a:lnTo>
                <a:lnTo>
                  <a:pt x="46" y="36"/>
                </a:lnTo>
                <a:lnTo>
                  <a:pt x="47" y="32"/>
                </a:lnTo>
                <a:lnTo>
                  <a:pt x="47" y="29"/>
                </a:lnTo>
                <a:lnTo>
                  <a:pt x="47" y="24"/>
                </a:lnTo>
                <a:lnTo>
                  <a:pt x="46" y="21"/>
                </a:lnTo>
                <a:lnTo>
                  <a:pt x="44" y="18"/>
                </a:lnTo>
                <a:lnTo>
                  <a:pt x="41" y="17"/>
                </a:lnTo>
                <a:lnTo>
                  <a:pt x="38" y="14"/>
                </a:lnTo>
                <a:lnTo>
                  <a:pt x="34" y="11"/>
                </a:lnTo>
                <a:lnTo>
                  <a:pt x="29" y="9"/>
                </a:lnTo>
                <a:lnTo>
                  <a:pt x="26" y="6"/>
                </a:lnTo>
                <a:lnTo>
                  <a:pt x="22" y="3"/>
                </a:lnTo>
                <a:lnTo>
                  <a:pt x="17" y="2"/>
                </a:lnTo>
                <a:lnTo>
                  <a:pt x="13" y="0"/>
                </a:lnTo>
                <a:lnTo>
                  <a:pt x="10" y="0"/>
                </a:lnTo>
                <a:lnTo>
                  <a:pt x="6" y="2"/>
                </a:lnTo>
                <a:lnTo>
                  <a:pt x="4" y="3"/>
                </a:lnTo>
                <a:lnTo>
                  <a:pt x="3" y="5"/>
                </a:lnTo>
                <a:lnTo>
                  <a:pt x="1" y="8"/>
                </a:lnTo>
                <a:lnTo>
                  <a:pt x="1" y="11"/>
                </a:lnTo>
                <a:lnTo>
                  <a:pt x="0" y="14"/>
                </a:lnTo>
                <a:lnTo>
                  <a:pt x="0" y="17"/>
                </a:lnTo>
                <a:lnTo>
                  <a:pt x="1" y="20"/>
                </a:lnTo>
                <a:lnTo>
                  <a:pt x="1" y="23"/>
                </a:lnTo>
              </a:path>
            </a:pathLst>
          </a:custGeom>
          <a:solidFill>
            <a:srgbClr val="FFFF00"/>
          </a:solidFill>
          <a:ln w="4763">
            <a:solidFill>
              <a:srgbClr val="990000"/>
            </a:solidFill>
            <a:round/>
            <a:headEnd/>
            <a:tailEnd/>
          </a:ln>
        </p:spPr>
        <p:txBody>
          <a:bodyPr/>
          <a:lstStyle/>
          <a:p>
            <a:endParaRPr lang="en-US"/>
          </a:p>
        </p:txBody>
      </p:sp>
      <p:sp>
        <p:nvSpPr>
          <p:cNvPr id="53286" name="Freeform 37"/>
          <p:cNvSpPr>
            <a:spLocks/>
          </p:cNvSpPr>
          <p:nvPr/>
        </p:nvSpPr>
        <p:spPr bwMode="auto">
          <a:xfrm>
            <a:off x="6445251" y="4662488"/>
            <a:ext cx="57151" cy="76200"/>
          </a:xfrm>
          <a:custGeom>
            <a:avLst/>
            <a:gdLst>
              <a:gd name="T0" fmla="*/ 2147483647 w 40"/>
              <a:gd name="T1" fmla="*/ 2147483647 h 48"/>
              <a:gd name="T2" fmla="*/ 2147483647 w 40"/>
              <a:gd name="T3" fmla="*/ 2147483647 h 48"/>
              <a:gd name="T4" fmla="*/ 2147483647 w 40"/>
              <a:gd name="T5" fmla="*/ 2147483647 h 48"/>
              <a:gd name="T6" fmla="*/ 2147483647 w 40"/>
              <a:gd name="T7" fmla="*/ 2147483647 h 48"/>
              <a:gd name="T8" fmla="*/ 0 w 40"/>
              <a:gd name="T9" fmla="*/ 2147483647 h 48"/>
              <a:gd name="T10" fmla="*/ 0 w 40"/>
              <a:gd name="T11" fmla="*/ 2147483647 h 48"/>
              <a:gd name="T12" fmla="*/ 0 w 40"/>
              <a:gd name="T13" fmla="*/ 2147483647 h 48"/>
              <a:gd name="T14" fmla="*/ 2147483647 w 40"/>
              <a:gd name="T15" fmla="*/ 2147483647 h 48"/>
              <a:gd name="T16" fmla="*/ 2147483647 w 40"/>
              <a:gd name="T17" fmla="*/ 2147483647 h 48"/>
              <a:gd name="T18" fmla="*/ 2147483647 w 40"/>
              <a:gd name="T19" fmla="*/ 2147483647 h 48"/>
              <a:gd name="T20" fmla="*/ 2147483647 w 40"/>
              <a:gd name="T21" fmla="*/ 2147483647 h 48"/>
              <a:gd name="T22" fmla="*/ 2147483647 w 40"/>
              <a:gd name="T23" fmla="*/ 2147483647 h 48"/>
              <a:gd name="T24" fmla="*/ 2147483647 w 40"/>
              <a:gd name="T25" fmla="*/ 2147483647 h 48"/>
              <a:gd name="T26" fmla="*/ 2147483647 w 40"/>
              <a:gd name="T27" fmla="*/ 2147483647 h 48"/>
              <a:gd name="T28" fmla="*/ 2147483647 w 40"/>
              <a:gd name="T29" fmla="*/ 2147483647 h 48"/>
              <a:gd name="T30" fmla="*/ 2147483647 w 40"/>
              <a:gd name="T31" fmla="*/ 2147483647 h 48"/>
              <a:gd name="T32" fmla="*/ 2147483647 w 40"/>
              <a:gd name="T33" fmla="*/ 2147483647 h 48"/>
              <a:gd name="T34" fmla="*/ 2147483647 w 40"/>
              <a:gd name="T35" fmla="*/ 2147483647 h 48"/>
              <a:gd name="T36" fmla="*/ 2147483647 w 40"/>
              <a:gd name="T37" fmla="*/ 2147483647 h 48"/>
              <a:gd name="T38" fmla="*/ 2147483647 w 40"/>
              <a:gd name="T39" fmla="*/ 2147483647 h 48"/>
              <a:gd name="T40" fmla="*/ 2147483647 w 40"/>
              <a:gd name="T41" fmla="*/ 2147483647 h 48"/>
              <a:gd name="T42" fmla="*/ 2147483647 w 40"/>
              <a:gd name="T43" fmla="*/ 2147483647 h 48"/>
              <a:gd name="T44" fmla="*/ 2147483647 w 40"/>
              <a:gd name="T45" fmla="*/ 2147483647 h 48"/>
              <a:gd name="T46" fmla="*/ 2147483647 w 40"/>
              <a:gd name="T47" fmla="*/ 2147483647 h 48"/>
              <a:gd name="T48" fmla="*/ 2147483647 w 40"/>
              <a:gd name="T49" fmla="*/ 2147483647 h 48"/>
              <a:gd name="T50" fmla="*/ 2147483647 w 40"/>
              <a:gd name="T51" fmla="*/ 2147483647 h 48"/>
              <a:gd name="T52" fmla="*/ 2147483647 w 40"/>
              <a:gd name="T53" fmla="*/ 2147483647 h 48"/>
              <a:gd name="T54" fmla="*/ 2147483647 w 40"/>
              <a:gd name="T55" fmla="*/ 2147483647 h 48"/>
              <a:gd name="T56" fmla="*/ 2147483647 w 40"/>
              <a:gd name="T57" fmla="*/ 2147483647 h 48"/>
              <a:gd name="T58" fmla="*/ 2147483647 w 40"/>
              <a:gd name="T59" fmla="*/ 2147483647 h 48"/>
              <a:gd name="T60" fmla="*/ 2147483647 w 40"/>
              <a:gd name="T61" fmla="*/ 2147483647 h 48"/>
              <a:gd name="T62" fmla="*/ 2147483647 w 40"/>
              <a:gd name="T63" fmla="*/ 2147483647 h 48"/>
              <a:gd name="T64" fmla="*/ 2147483647 w 40"/>
              <a:gd name="T65" fmla="*/ 2147483647 h 48"/>
              <a:gd name="T66" fmla="*/ 2147483647 w 40"/>
              <a:gd name="T67" fmla="*/ 0 h 48"/>
              <a:gd name="T68" fmla="*/ 2147483647 w 40"/>
              <a:gd name="T69" fmla="*/ 0 h 48"/>
              <a:gd name="T70" fmla="*/ 2147483647 w 40"/>
              <a:gd name="T71" fmla="*/ 0 h 48"/>
              <a:gd name="T72" fmla="*/ 2147483647 w 40"/>
              <a:gd name="T73" fmla="*/ 2147483647 h 48"/>
              <a:gd name="T74" fmla="*/ 2147483647 w 40"/>
              <a:gd name="T75" fmla="*/ 2147483647 h 48"/>
              <a:gd name="T76" fmla="*/ 2147483647 w 40"/>
              <a:gd name="T77" fmla="*/ 2147483647 h 48"/>
              <a:gd name="T78" fmla="*/ 2147483647 w 40"/>
              <a:gd name="T79" fmla="*/ 2147483647 h 48"/>
              <a:gd name="T80" fmla="*/ 2147483647 w 40"/>
              <a:gd name="T81" fmla="*/ 2147483647 h 48"/>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0"/>
              <a:gd name="T124" fmla="*/ 0 h 48"/>
              <a:gd name="T125" fmla="*/ 40 w 40"/>
              <a:gd name="T126" fmla="*/ 48 h 48"/>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0" h="48">
                <a:moveTo>
                  <a:pt x="10" y="11"/>
                </a:moveTo>
                <a:lnTo>
                  <a:pt x="7" y="16"/>
                </a:lnTo>
                <a:lnTo>
                  <a:pt x="4" y="22"/>
                </a:lnTo>
                <a:lnTo>
                  <a:pt x="1" y="26"/>
                </a:lnTo>
                <a:lnTo>
                  <a:pt x="0" y="32"/>
                </a:lnTo>
                <a:lnTo>
                  <a:pt x="0" y="37"/>
                </a:lnTo>
                <a:lnTo>
                  <a:pt x="0" y="41"/>
                </a:lnTo>
                <a:lnTo>
                  <a:pt x="3" y="44"/>
                </a:lnTo>
                <a:lnTo>
                  <a:pt x="7" y="47"/>
                </a:lnTo>
                <a:lnTo>
                  <a:pt x="12" y="48"/>
                </a:lnTo>
                <a:lnTo>
                  <a:pt x="15" y="48"/>
                </a:lnTo>
                <a:lnTo>
                  <a:pt x="19" y="48"/>
                </a:lnTo>
                <a:lnTo>
                  <a:pt x="23" y="47"/>
                </a:lnTo>
                <a:lnTo>
                  <a:pt x="26" y="47"/>
                </a:lnTo>
                <a:lnTo>
                  <a:pt x="31" y="46"/>
                </a:lnTo>
                <a:lnTo>
                  <a:pt x="34" y="44"/>
                </a:lnTo>
                <a:lnTo>
                  <a:pt x="38" y="41"/>
                </a:lnTo>
                <a:lnTo>
                  <a:pt x="38" y="40"/>
                </a:lnTo>
                <a:lnTo>
                  <a:pt x="40" y="40"/>
                </a:lnTo>
                <a:lnTo>
                  <a:pt x="40" y="38"/>
                </a:lnTo>
                <a:lnTo>
                  <a:pt x="40" y="37"/>
                </a:lnTo>
                <a:lnTo>
                  <a:pt x="40" y="35"/>
                </a:lnTo>
                <a:lnTo>
                  <a:pt x="40" y="34"/>
                </a:lnTo>
                <a:lnTo>
                  <a:pt x="38" y="31"/>
                </a:lnTo>
                <a:lnTo>
                  <a:pt x="37" y="26"/>
                </a:lnTo>
                <a:lnTo>
                  <a:pt x="37" y="22"/>
                </a:lnTo>
                <a:lnTo>
                  <a:pt x="37" y="19"/>
                </a:lnTo>
                <a:lnTo>
                  <a:pt x="35" y="14"/>
                </a:lnTo>
                <a:lnTo>
                  <a:pt x="34" y="10"/>
                </a:lnTo>
                <a:lnTo>
                  <a:pt x="32" y="7"/>
                </a:lnTo>
                <a:lnTo>
                  <a:pt x="31" y="3"/>
                </a:lnTo>
                <a:lnTo>
                  <a:pt x="28" y="0"/>
                </a:lnTo>
                <a:lnTo>
                  <a:pt x="25" y="0"/>
                </a:lnTo>
                <a:lnTo>
                  <a:pt x="22" y="0"/>
                </a:lnTo>
                <a:lnTo>
                  <a:pt x="19" y="1"/>
                </a:lnTo>
                <a:lnTo>
                  <a:pt x="16" y="4"/>
                </a:lnTo>
                <a:lnTo>
                  <a:pt x="13" y="7"/>
                </a:lnTo>
                <a:lnTo>
                  <a:pt x="12" y="10"/>
                </a:lnTo>
                <a:lnTo>
                  <a:pt x="10" y="11"/>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87" name="Freeform 38"/>
          <p:cNvSpPr>
            <a:spLocks/>
          </p:cNvSpPr>
          <p:nvPr/>
        </p:nvSpPr>
        <p:spPr bwMode="auto">
          <a:xfrm>
            <a:off x="6445251" y="4662488"/>
            <a:ext cx="57151" cy="76200"/>
          </a:xfrm>
          <a:custGeom>
            <a:avLst/>
            <a:gdLst>
              <a:gd name="T0" fmla="*/ 2147483647 w 40"/>
              <a:gd name="T1" fmla="*/ 2147483647 h 48"/>
              <a:gd name="T2" fmla="*/ 2147483647 w 40"/>
              <a:gd name="T3" fmla="*/ 2147483647 h 48"/>
              <a:gd name="T4" fmla="*/ 2147483647 w 40"/>
              <a:gd name="T5" fmla="*/ 2147483647 h 48"/>
              <a:gd name="T6" fmla="*/ 2147483647 w 40"/>
              <a:gd name="T7" fmla="*/ 2147483647 h 48"/>
              <a:gd name="T8" fmla="*/ 0 w 40"/>
              <a:gd name="T9" fmla="*/ 2147483647 h 48"/>
              <a:gd name="T10" fmla="*/ 0 w 40"/>
              <a:gd name="T11" fmla="*/ 2147483647 h 48"/>
              <a:gd name="T12" fmla="*/ 0 w 40"/>
              <a:gd name="T13" fmla="*/ 2147483647 h 48"/>
              <a:gd name="T14" fmla="*/ 2147483647 w 40"/>
              <a:gd name="T15" fmla="*/ 2147483647 h 48"/>
              <a:gd name="T16" fmla="*/ 2147483647 w 40"/>
              <a:gd name="T17" fmla="*/ 2147483647 h 48"/>
              <a:gd name="T18" fmla="*/ 2147483647 w 40"/>
              <a:gd name="T19" fmla="*/ 2147483647 h 48"/>
              <a:gd name="T20" fmla="*/ 2147483647 w 40"/>
              <a:gd name="T21" fmla="*/ 2147483647 h 48"/>
              <a:gd name="T22" fmla="*/ 2147483647 w 40"/>
              <a:gd name="T23" fmla="*/ 2147483647 h 48"/>
              <a:gd name="T24" fmla="*/ 2147483647 w 40"/>
              <a:gd name="T25" fmla="*/ 2147483647 h 48"/>
              <a:gd name="T26" fmla="*/ 2147483647 w 40"/>
              <a:gd name="T27" fmla="*/ 2147483647 h 48"/>
              <a:gd name="T28" fmla="*/ 2147483647 w 40"/>
              <a:gd name="T29" fmla="*/ 2147483647 h 48"/>
              <a:gd name="T30" fmla="*/ 2147483647 w 40"/>
              <a:gd name="T31" fmla="*/ 2147483647 h 48"/>
              <a:gd name="T32" fmla="*/ 2147483647 w 40"/>
              <a:gd name="T33" fmla="*/ 2147483647 h 48"/>
              <a:gd name="T34" fmla="*/ 2147483647 w 40"/>
              <a:gd name="T35" fmla="*/ 2147483647 h 48"/>
              <a:gd name="T36" fmla="*/ 2147483647 w 40"/>
              <a:gd name="T37" fmla="*/ 2147483647 h 48"/>
              <a:gd name="T38" fmla="*/ 2147483647 w 40"/>
              <a:gd name="T39" fmla="*/ 2147483647 h 48"/>
              <a:gd name="T40" fmla="*/ 2147483647 w 40"/>
              <a:gd name="T41" fmla="*/ 2147483647 h 48"/>
              <a:gd name="T42" fmla="*/ 2147483647 w 40"/>
              <a:gd name="T43" fmla="*/ 2147483647 h 48"/>
              <a:gd name="T44" fmla="*/ 2147483647 w 40"/>
              <a:gd name="T45" fmla="*/ 2147483647 h 48"/>
              <a:gd name="T46" fmla="*/ 2147483647 w 40"/>
              <a:gd name="T47" fmla="*/ 2147483647 h 48"/>
              <a:gd name="T48" fmla="*/ 2147483647 w 40"/>
              <a:gd name="T49" fmla="*/ 2147483647 h 48"/>
              <a:gd name="T50" fmla="*/ 2147483647 w 40"/>
              <a:gd name="T51" fmla="*/ 2147483647 h 48"/>
              <a:gd name="T52" fmla="*/ 2147483647 w 40"/>
              <a:gd name="T53" fmla="*/ 2147483647 h 48"/>
              <a:gd name="T54" fmla="*/ 2147483647 w 40"/>
              <a:gd name="T55" fmla="*/ 2147483647 h 48"/>
              <a:gd name="T56" fmla="*/ 2147483647 w 40"/>
              <a:gd name="T57" fmla="*/ 2147483647 h 48"/>
              <a:gd name="T58" fmla="*/ 2147483647 w 40"/>
              <a:gd name="T59" fmla="*/ 2147483647 h 48"/>
              <a:gd name="T60" fmla="*/ 2147483647 w 40"/>
              <a:gd name="T61" fmla="*/ 2147483647 h 48"/>
              <a:gd name="T62" fmla="*/ 2147483647 w 40"/>
              <a:gd name="T63" fmla="*/ 2147483647 h 48"/>
              <a:gd name="T64" fmla="*/ 2147483647 w 40"/>
              <a:gd name="T65" fmla="*/ 2147483647 h 48"/>
              <a:gd name="T66" fmla="*/ 2147483647 w 40"/>
              <a:gd name="T67" fmla="*/ 0 h 48"/>
              <a:gd name="T68" fmla="*/ 2147483647 w 40"/>
              <a:gd name="T69" fmla="*/ 0 h 48"/>
              <a:gd name="T70" fmla="*/ 2147483647 w 40"/>
              <a:gd name="T71" fmla="*/ 0 h 48"/>
              <a:gd name="T72" fmla="*/ 2147483647 w 40"/>
              <a:gd name="T73" fmla="*/ 2147483647 h 48"/>
              <a:gd name="T74" fmla="*/ 2147483647 w 40"/>
              <a:gd name="T75" fmla="*/ 2147483647 h 48"/>
              <a:gd name="T76" fmla="*/ 2147483647 w 40"/>
              <a:gd name="T77" fmla="*/ 2147483647 h 48"/>
              <a:gd name="T78" fmla="*/ 2147483647 w 40"/>
              <a:gd name="T79" fmla="*/ 2147483647 h 48"/>
              <a:gd name="T80" fmla="*/ 2147483647 w 40"/>
              <a:gd name="T81" fmla="*/ 2147483647 h 48"/>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0"/>
              <a:gd name="T124" fmla="*/ 0 h 48"/>
              <a:gd name="T125" fmla="*/ 40 w 40"/>
              <a:gd name="T126" fmla="*/ 48 h 48"/>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0" h="48">
                <a:moveTo>
                  <a:pt x="10" y="11"/>
                </a:moveTo>
                <a:lnTo>
                  <a:pt x="7" y="16"/>
                </a:lnTo>
                <a:lnTo>
                  <a:pt x="4" y="22"/>
                </a:lnTo>
                <a:lnTo>
                  <a:pt x="1" y="26"/>
                </a:lnTo>
                <a:lnTo>
                  <a:pt x="0" y="32"/>
                </a:lnTo>
                <a:lnTo>
                  <a:pt x="0" y="37"/>
                </a:lnTo>
                <a:lnTo>
                  <a:pt x="0" y="41"/>
                </a:lnTo>
                <a:lnTo>
                  <a:pt x="3" y="44"/>
                </a:lnTo>
                <a:lnTo>
                  <a:pt x="7" y="47"/>
                </a:lnTo>
                <a:lnTo>
                  <a:pt x="12" y="48"/>
                </a:lnTo>
                <a:lnTo>
                  <a:pt x="15" y="48"/>
                </a:lnTo>
                <a:lnTo>
                  <a:pt x="19" y="48"/>
                </a:lnTo>
                <a:lnTo>
                  <a:pt x="23" y="47"/>
                </a:lnTo>
                <a:lnTo>
                  <a:pt x="26" y="47"/>
                </a:lnTo>
                <a:lnTo>
                  <a:pt x="31" y="46"/>
                </a:lnTo>
                <a:lnTo>
                  <a:pt x="34" y="44"/>
                </a:lnTo>
                <a:lnTo>
                  <a:pt x="38" y="41"/>
                </a:lnTo>
                <a:lnTo>
                  <a:pt x="38" y="40"/>
                </a:lnTo>
                <a:lnTo>
                  <a:pt x="40" y="40"/>
                </a:lnTo>
                <a:lnTo>
                  <a:pt x="40" y="38"/>
                </a:lnTo>
                <a:lnTo>
                  <a:pt x="40" y="37"/>
                </a:lnTo>
                <a:lnTo>
                  <a:pt x="40" y="35"/>
                </a:lnTo>
                <a:lnTo>
                  <a:pt x="40" y="34"/>
                </a:lnTo>
                <a:lnTo>
                  <a:pt x="38" y="31"/>
                </a:lnTo>
                <a:lnTo>
                  <a:pt x="37" y="26"/>
                </a:lnTo>
                <a:lnTo>
                  <a:pt x="37" y="22"/>
                </a:lnTo>
                <a:lnTo>
                  <a:pt x="37" y="19"/>
                </a:lnTo>
                <a:lnTo>
                  <a:pt x="35" y="14"/>
                </a:lnTo>
                <a:lnTo>
                  <a:pt x="34" y="10"/>
                </a:lnTo>
                <a:lnTo>
                  <a:pt x="32" y="7"/>
                </a:lnTo>
                <a:lnTo>
                  <a:pt x="31" y="3"/>
                </a:lnTo>
                <a:lnTo>
                  <a:pt x="28" y="0"/>
                </a:lnTo>
                <a:lnTo>
                  <a:pt x="25" y="0"/>
                </a:lnTo>
                <a:lnTo>
                  <a:pt x="22" y="0"/>
                </a:lnTo>
                <a:lnTo>
                  <a:pt x="19" y="1"/>
                </a:lnTo>
                <a:lnTo>
                  <a:pt x="16" y="4"/>
                </a:lnTo>
                <a:lnTo>
                  <a:pt x="13" y="7"/>
                </a:lnTo>
                <a:lnTo>
                  <a:pt x="12" y="10"/>
                </a:lnTo>
                <a:lnTo>
                  <a:pt x="10" y="11"/>
                </a:lnTo>
              </a:path>
            </a:pathLst>
          </a:custGeom>
          <a:solidFill>
            <a:srgbClr val="FFFF00"/>
          </a:solidFill>
          <a:ln w="4763">
            <a:solidFill>
              <a:srgbClr val="990000"/>
            </a:solidFill>
            <a:round/>
            <a:headEnd/>
            <a:tailEnd/>
          </a:ln>
        </p:spPr>
        <p:txBody>
          <a:bodyPr/>
          <a:lstStyle/>
          <a:p>
            <a:endParaRPr lang="en-US"/>
          </a:p>
        </p:txBody>
      </p:sp>
      <p:sp>
        <p:nvSpPr>
          <p:cNvPr id="53288" name="Freeform 39"/>
          <p:cNvSpPr>
            <a:spLocks/>
          </p:cNvSpPr>
          <p:nvPr/>
        </p:nvSpPr>
        <p:spPr bwMode="auto">
          <a:xfrm>
            <a:off x="6667503" y="4668839"/>
            <a:ext cx="68263" cy="87312"/>
          </a:xfrm>
          <a:custGeom>
            <a:avLst/>
            <a:gdLst>
              <a:gd name="T0" fmla="*/ 2147483647 w 48"/>
              <a:gd name="T1" fmla="*/ 2147483647 h 55"/>
              <a:gd name="T2" fmla="*/ 0 w 48"/>
              <a:gd name="T3" fmla="*/ 2147483647 h 55"/>
              <a:gd name="T4" fmla="*/ 0 w 48"/>
              <a:gd name="T5" fmla="*/ 2147483647 h 55"/>
              <a:gd name="T6" fmla="*/ 0 w 48"/>
              <a:gd name="T7" fmla="*/ 2147483647 h 55"/>
              <a:gd name="T8" fmla="*/ 2147483647 w 48"/>
              <a:gd name="T9" fmla="*/ 2147483647 h 55"/>
              <a:gd name="T10" fmla="*/ 2147483647 w 48"/>
              <a:gd name="T11" fmla="*/ 2147483647 h 55"/>
              <a:gd name="T12" fmla="*/ 2147483647 w 48"/>
              <a:gd name="T13" fmla="*/ 2147483647 h 55"/>
              <a:gd name="T14" fmla="*/ 2147483647 w 48"/>
              <a:gd name="T15" fmla="*/ 2147483647 h 55"/>
              <a:gd name="T16" fmla="*/ 2147483647 w 48"/>
              <a:gd name="T17" fmla="*/ 2147483647 h 55"/>
              <a:gd name="T18" fmla="*/ 2147483647 w 48"/>
              <a:gd name="T19" fmla="*/ 2147483647 h 55"/>
              <a:gd name="T20" fmla="*/ 2147483647 w 48"/>
              <a:gd name="T21" fmla="*/ 2147483647 h 55"/>
              <a:gd name="T22" fmla="*/ 2147483647 w 48"/>
              <a:gd name="T23" fmla="*/ 2147483647 h 55"/>
              <a:gd name="T24" fmla="*/ 2147483647 w 48"/>
              <a:gd name="T25" fmla="*/ 2147483647 h 55"/>
              <a:gd name="T26" fmla="*/ 2147483647 w 48"/>
              <a:gd name="T27" fmla="*/ 2147483647 h 55"/>
              <a:gd name="T28" fmla="*/ 2147483647 w 48"/>
              <a:gd name="T29" fmla="*/ 2147483647 h 55"/>
              <a:gd name="T30" fmla="*/ 2147483647 w 48"/>
              <a:gd name="T31" fmla="*/ 2147483647 h 55"/>
              <a:gd name="T32" fmla="*/ 2147483647 w 48"/>
              <a:gd name="T33" fmla="*/ 2147483647 h 55"/>
              <a:gd name="T34" fmla="*/ 2147483647 w 48"/>
              <a:gd name="T35" fmla="*/ 2147483647 h 55"/>
              <a:gd name="T36" fmla="*/ 2147483647 w 48"/>
              <a:gd name="T37" fmla="*/ 2147483647 h 55"/>
              <a:gd name="T38" fmla="*/ 2147483647 w 48"/>
              <a:gd name="T39" fmla="*/ 2147483647 h 55"/>
              <a:gd name="T40" fmla="*/ 2147483647 w 48"/>
              <a:gd name="T41" fmla="*/ 2147483647 h 55"/>
              <a:gd name="T42" fmla="*/ 2147483647 w 48"/>
              <a:gd name="T43" fmla="*/ 2147483647 h 55"/>
              <a:gd name="T44" fmla="*/ 2147483647 w 48"/>
              <a:gd name="T45" fmla="*/ 2147483647 h 55"/>
              <a:gd name="T46" fmla="*/ 2147483647 w 48"/>
              <a:gd name="T47" fmla="*/ 2147483647 h 55"/>
              <a:gd name="T48" fmla="*/ 2147483647 w 48"/>
              <a:gd name="T49" fmla="*/ 2147483647 h 55"/>
              <a:gd name="T50" fmla="*/ 2147483647 w 48"/>
              <a:gd name="T51" fmla="*/ 2147483647 h 55"/>
              <a:gd name="T52" fmla="*/ 2147483647 w 48"/>
              <a:gd name="T53" fmla="*/ 2147483647 h 55"/>
              <a:gd name="T54" fmla="*/ 2147483647 w 48"/>
              <a:gd name="T55" fmla="*/ 2147483647 h 55"/>
              <a:gd name="T56" fmla="*/ 2147483647 w 48"/>
              <a:gd name="T57" fmla="*/ 2147483647 h 55"/>
              <a:gd name="T58" fmla="*/ 2147483647 w 48"/>
              <a:gd name="T59" fmla="*/ 2147483647 h 55"/>
              <a:gd name="T60" fmla="*/ 2147483647 w 48"/>
              <a:gd name="T61" fmla="*/ 2147483647 h 55"/>
              <a:gd name="T62" fmla="*/ 2147483647 w 48"/>
              <a:gd name="T63" fmla="*/ 2147483647 h 55"/>
              <a:gd name="T64" fmla="*/ 2147483647 w 48"/>
              <a:gd name="T65" fmla="*/ 0 h 55"/>
              <a:gd name="T66" fmla="*/ 2147483647 w 48"/>
              <a:gd name="T67" fmla="*/ 0 h 55"/>
              <a:gd name="T68" fmla="*/ 2147483647 w 48"/>
              <a:gd name="T69" fmla="*/ 2147483647 h 55"/>
              <a:gd name="T70" fmla="*/ 2147483647 w 48"/>
              <a:gd name="T71" fmla="*/ 2147483647 h 55"/>
              <a:gd name="T72" fmla="*/ 2147483647 w 48"/>
              <a:gd name="T73" fmla="*/ 2147483647 h 55"/>
              <a:gd name="T74" fmla="*/ 2147483647 w 48"/>
              <a:gd name="T75" fmla="*/ 2147483647 h 55"/>
              <a:gd name="T76" fmla="*/ 2147483647 w 48"/>
              <a:gd name="T77" fmla="*/ 2147483647 h 55"/>
              <a:gd name="T78" fmla="*/ 2147483647 w 48"/>
              <a:gd name="T79" fmla="*/ 2147483647 h 55"/>
              <a:gd name="T80" fmla="*/ 2147483647 w 48"/>
              <a:gd name="T81" fmla="*/ 2147483647 h 55"/>
              <a:gd name="T82" fmla="*/ 2147483647 w 48"/>
              <a:gd name="T83" fmla="*/ 2147483647 h 55"/>
              <a:gd name="T84" fmla="*/ 2147483647 w 48"/>
              <a:gd name="T85" fmla="*/ 2147483647 h 55"/>
              <a:gd name="T86" fmla="*/ 2147483647 w 48"/>
              <a:gd name="T87" fmla="*/ 2147483647 h 55"/>
              <a:gd name="T88" fmla="*/ 2147483647 w 48"/>
              <a:gd name="T89" fmla="*/ 2147483647 h 55"/>
              <a:gd name="T90" fmla="*/ 2147483647 w 48"/>
              <a:gd name="T91" fmla="*/ 2147483647 h 55"/>
              <a:gd name="T92" fmla="*/ 2147483647 w 48"/>
              <a:gd name="T93" fmla="*/ 2147483647 h 55"/>
              <a:gd name="T94" fmla="*/ 2147483647 w 48"/>
              <a:gd name="T95" fmla="*/ 2147483647 h 55"/>
              <a:gd name="T96" fmla="*/ 2147483647 w 48"/>
              <a:gd name="T97" fmla="*/ 2147483647 h 55"/>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8"/>
              <a:gd name="T148" fmla="*/ 0 h 55"/>
              <a:gd name="T149" fmla="*/ 48 w 48"/>
              <a:gd name="T150" fmla="*/ 55 h 55"/>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8" h="55">
                <a:moveTo>
                  <a:pt x="1" y="24"/>
                </a:moveTo>
                <a:lnTo>
                  <a:pt x="0" y="28"/>
                </a:lnTo>
                <a:lnTo>
                  <a:pt x="0" y="33"/>
                </a:lnTo>
                <a:lnTo>
                  <a:pt x="0" y="36"/>
                </a:lnTo>
                <a:lnTo>
                  <a:pt x="1" y="40"/>
                </a:lnTo>
                <a:lnTo>
                  <a:pt x="3" y="43"/>
                </a:lnTo>
                <a:lnTo>
                  <a:pt x="6" y="47"/>
                </a:lnTo>
                <a:lnTo>
                  <a:pt x="8" y="50"/>
                </a:lnTo>
                <a:lnTo>
                  <a:pt x="11" y="53"/>
                </a:lnTo>
                <a:lnTo>
                  <a:pt x="14" y="55"/>
                </a:lnTo>
                <a:lnTo>
                  <a:pt x="16" y="55"/>
                </a:lnTo>
                <a:lnTo>
                  <a:pt x="19" y="55"/>
                </a:lnTo>
                <a:lnTo>
                  <a:pt x="20" y="55"/>
                </a:lnTo>
                <a:lnTo>
                  <a:pt x="23" y="53"/>
                </a:lnTo>
                <a:lnTo>
                  <a:pt x="25" y="53"/>
                </a:lnTo>
                <a:lnTo>
                  <a:pt x="26" y="52"/>
                </a:lnTo>
                <a:lnTo>
                  <a:pt x="28" y="50"/>
                </a:lnTo>
                <a:lnTo>
                  <a:pt x="31" y="47"/>
                </a:lnTo>
                <a:lnTo>
                  <a:pt x="34" y="44"/>
                </a:lnTo>
                <a:lnTo>
                  <a:pt x="37" y="42"/>
                </a:lnTo>
                <a:lnTo>
                  <a:pt x="40" y="39"/>
                </a:lnTo>
                <a:lnTo>
                  <a:pt x="43" y="34"/>
                </a:lnTo>
                <a:lnTo>
                  <a:pt x="44" y="31"/>
                </a:lnTo>
                <a:lnTo>
                  <a:pt x="47" y="27"/>
                </a:lnTo>
                <a:lnTo>
                  <a:pt x="47" y="22"/>
                </a:lnTo>
                <a:lnTo>
                  <a:pt x="48" y="18"/>
                </a:lnTo>
                <a:lnTo>
                  <a:pt x="47" y="13"/>
                </a:lnTo>
                <a:lnTo>
                  <a:pt x="45" y="10"/>
                </a:lnTo>
                <a:lnTo>
                  <a:pt x="43" y="7"/>
                </a:lnTo>
                <a:lnTo>
                  <a:pt x="38" y="6"/>
                </a:lnTo>
                <a:lnTo>
                  <a:pt x="35" y="4"/>
                </a:lnTo>
                <a:lnTo>
                  <a:pt x="31" y="2"/>
                </a:lnTo>
                <a:lnTo>
                  <a:pt x="28" y="0"/>
                </a:lnTo>
                <a:lnTo>
                  <a:pt x="23" y="0"/>
                </a:lnTo>
                <a:lnTo>
                  <a:pt x="19" y="2"/>
                </a:lnTo>
                <a:lnTo>
                  <a:pt x="14" y="3"/>
                </a:lnTo>
                <a:lnTo>
                  <a:pt x="11" y="6"/>
                </a:lnTo>
                <a:lnTo>
                  <a:pt x="8" y="10"/>
                </a:lnTo>
                <a:lnTo>
                  <a:pt x="6" y="15"/>
                </a:lnTo>
                <a:lnTo>
                  <a:pt x="3" y="19"/>
                </a:lnTo>
                <a:lnTo>
                  <a:pt x="1" y="24"/>
                </a:lnTo>
                <a:lnTo>
                  <a:pt x="1" y="25"/>
                </a:lnTo>
                <a:lnTo>
                  <a:pt x="1" y="24"/>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89" name="Freeform 40"/>
          <p:cNvSpPr>
            <a:spLocks/>
          </p:cNvSpPr>
          <p:nvPr/>
        </p:nvSpPr>
        <p:spPr bwMode="auto">
          <a:xfrm>
            <a:off x="6667503" y="4668839"/>
            <a:ext cx="68263" cy="87312"/>
          </a:xfrm>
          <a:custGeom>
            <a:avLst/>
            <a:gdLst>
              <a:gd name="T0" fmla="*/ 2147483647 w 48"/>
              <a:gd name="T1" fmla="*/ 2147483647 h 55"/>
              <a:gd name="T2" fmla="*/ 0 w 48"/>
              <a:gd name="T3" fmla="*/ 2147483647 h 55"/>
              <a:gd name="T4" fmla="*/ 0 w 48"/>
              <a:gd name="T5" fmla="*/ 2147483647 h 55"/>
              <a:gd name="T6" fmla="*/ 0 w 48"/>
              <a:gd name="T7" fmla="*/ 2147483647 h 55"/>
              <a:gd name="T8" fmla="*/ 2147483647 w 48"/>
              <a:gd name="T9" fmla="*/ 2147483647 h 55"/>
              <a:gd name="T10" fmla="*/ 2147483647 w 48"/>
              <a:gd name="T11" fmla="*/ 2147483647 h 55"/>
              <a:gd name="T12" fmla="*/ 2147483647 w 48"/>
              <a:gd name="T13" fmla="*/ 2147483647 h 55"/>
              <a:gd name="T14" fmla="*/ 2147483647 w 48"/>
              <a:gd name="T15" fmla="*/ 2147483647 h 55"/>
              <a:gd name="T16" fmla="*/ 2147483647 w 48"/>
              <a:gd name="T17" fmla="*/ 2147483647 h 55"/>
              <a:gd name="T18" fmla="*/ 2147483647 w 48"/>
              <a:gd name="T19" fmla="*/ 2147483647 h 55"/>
              <a:gd name="T20" fmla="*/ 2147483647 w 48"/>
              <a:gd name="T21" fmla="*/ 2147483647 h 55"/>
              <a:gd name="T22" fmla="*/ 2147483647 w 48"/>
              <a:gd name="T23" fmla="*/ 2147483647 h 55"/>
              <a:gd name="T24" fmla="*/ 2147483647 w 48"/>
              <a:gd name="T25" fmla="*/ 2147483647 h 55"/>
              <a:gd name="T26" fmla="*/ 2147483647 w 48"/>
              <a:gd name="T27" fmla="*/ 2147483647 h 55"/>
              <a:gd name="T28" fmla="*/ 2147483647 w 48"/>
              <a:gd name="T29" fmla="*/ 2147483647 h 55"/>
              <a:gd name="T30" fmla="*/ 2147483647 w 48"/>
              <a:gd name="T31" fmla="*/ 2147483647 h 55"/>
              <a:gd name="T32" fmla="*/ 2147483647 w 48"/>
              <a:gd name="T33" fmla="*/ 2147483647 h 55"/>
              <a:gd name="T34" fmla="*/ 2147483647 w 48"/>
              <a:gd name="T35" fmla="*/ 2147483647 h 55"/>
              <a:gd name="T36" fmla="*/ 2147483647 w 48"/>
              <a:gd name="T37" fmla="*/ 2147483647 h 55"/>
              <a:gd name="T38" fmla="*/ 2147483647 w 48"/>
              <a:gd name="T39" fmla="*/ 2147483647 h 55"/>
              <a:gd name="T40" fmla="*/ 2147483647 w 48"/>
              <a:gd name="T41" fmla="*/ 2147483647 h 55"/>
              <a:gd name="T42" fmla="*/ 2147483647 w 48"/>
              <a:gd name="T43" fmla="*/ 2147483647 h 55"/>
              <a:gd name="T44" fmla="*/ 2147483647 w 48"/>
              <a:gd name="T45" fmla="*/ 2147483647 h 55"/>
              <a:gd name="T46" fmla="*/ 2147483647 w 48"/>
              <a:gd name="T47" fmla="*/ 2147483647 h 55"/>
              <a:gd name="T48" fmla="*/ 2147483647 w 48"/>
              <a:gd name="T49" fmla="*/ 2147483647 h 55"/>
              <a:gd name="T50" fmla="*/ 2147483647 w 48"/>
              <a:gd name="T51" fmla="*/ 2147483647 h 55"/>
              <a:gd name="T52" fmla="*/ 2147483647 w 48"/>
              <a:gd name="T53" fmla="*/ 2147483647 h 55"/>
              <a:gd name="T54" fmla="*/ 2147483647 w 48"/>
              <a:gd name="T55" fmla="*/ 2147483647 h 55"/>
              <a:gd name="T56" fmla="*/ 2147483647 w 48"/>
              <a:gd name="T57" fmla="*/ 2147483647 h 55"/>
              <a:gd name="T58" fmla="*/ 2147483647 w 48"/>
              <a:gd name="T59" fmla="*/ 2147483647 h 55"/>
              <a:gd name="T60" fmla="*/ 2147483647 w 48"/>
              <a:gd name="T61" fmla="*/ 2147483647 h 55"/>
              <a:gd name="T62" fmla="*/ 2147483647 w 48"/>
              <a:gd name="T63" fmla="*/ 2147483647 h 55"/>
              <a:gd name="T64" fmla="*/ 2147483647 w 48"/>
              <a:gd name="T65" fmla="*/ 0 h 55"/>
              <a:gd name="T66" fmla="*/ 2147483647 w 48"/>
              <a:gd name="T67" fmla="*/ 0 h 55"/>
              <a:gd name="T68" fmla="*/ 2147483647 w 48"/>
              <a:gd name="T69" fmla="*/ 2147483647 h 55"/>
              <a:gd name="T70" fmla="*/ 2147483647 w 48"/>
              <a:gd name="T71" fmla="*/ 2147483647 h 55"/>
              <a:gd name="T72" fmla="*/ 2147483647 w 48"/>
              <a:gd name="T73" fmla="*/ 2147483647 h 55"/>
              <a:gd name="T74" fmla="*/ 2147483647 w 48"/>
              <a:gd name="T75" fmla="*/ 2147483647 h 55"/>
              <a:gd name="T76" fmla="*/ 2147483647 w 48"/>
              <a:gd name="T77" fmla="*/ 2147483647 h 55"/>
              <a:gd name="T78" fmla="*/ 2147483647 w 48"/>
              <a:gd name="T79" fmla="*/ 2147483647 h 55"/>
              <a:gd name="T80" fmla="*/ 2147483647 w 48"/>
              <a:gd name="T81" fmla="*/ 2147483647 h 55"/>
              <a:gd name="T82" fmla="*/ 2147483647 w 48"/>
              <a:gd name="T83" fmla="*/ 2147483647 h 55"/>
              <a:gd name="T84" fmla="*/ 2147483647 w 48"/>
              <a:gd name="T85" fmla="*/ 2147483647 h 55"/>
              <a:gd name="T86" fmla="*/ 2147483647 w 48"/>
              <a:gd name="T87" fmla="*/ 2147483647 h 55"/>
              <a:gd name="T88" fmla="*/ 2147483647 w 48"/>
              <a:gd name="T89" fmla="*/ 2147483647 h 55"/>
              <a:gd name="T90" fmla="*/ 2147483647 w 48"/>
              <a:gd name="T91" fmla="*/ 2147483647 h 55"/>
              <a:gd name="T92" fmla="*/ 2147483647 w 48"/>
              <a:gd name="T93" fmla="*/ 2147483647 h 55"/>
              <a:gd name="T94" fmla="*/ 2147483647 w 48"/>
              <a:gd name="T95" fmla="*/ 2147483647 h 55"/>
              <a:gd name="T96" fmla="*/ 2147483647 w 48"/>
              <a:gd name="T97" fmla="*/ 2147483647 h 55"/>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8"/>
              <a:gd name="T148" fmla="*/ 0 h 55"/>
              <a:gd name="T149" fmla="*/ 48 w 48"/>
              <a:gd name="T150" fmla="*/ 55 h 55"/>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8" h="55">
                <a:moveTo>
                  <a:pt x="1" y="24"/>
                </a:moveTo>
                <a:lnTo>
                  <a:pt x="0" y="28"/>
                </a:lnTo>
                <a:lnTo>
                  <a:pt x="0" y="33"/>
                </a:lnTo>
                <a:lnTo>
                  <a:pt x="0" y="36"/>
                </a:lnTo>
                <a:lnTo>
                  <a:pt x="1" y="40"/>
                </a:lnTo>
                <a:lnTo>
                  <a:pt x="3" y="43"/>
                </a:lnTo>
                <a:lnTo>
                  <a:pt x="6" y="47"/>
                </a:lnTo>
                <a:lnTo>
                  <a:pt x="8" y="50"/>
                </a:lnTo>
                <a:lnTo>
                  <a:pt x="11" y="53"/>
                </a:lnTo>
                <a:lnTo>
                  <a:pt x="14" y="55"/>
                </a:lnTo>
                <a:lnTo>
                  <a:pt x="16" y="55"/>
                </a:lnTo>
                <a:lnTo>
                  <a:pt x="19" y="55"/>
                </a:lnTo>
                <a:lnTo>
                  <a:pt x="20" y="55"/>
                </a:lnTo>
                <a:lnTo>
                  <a:pt x="23" y="53"/>
                </a:lnTo>
                <a:lnTo>
                  <a:pt x="25" y="53"/>
                </a:lnTo>
                <a:lnTo>
                  <a:pt x="26" y="52"/>
                </a:lnTo>
                <a:lnTo>
                  <a:pt x="28" y="50"/>
                </a:lnTo>
                <a:lnTo>
                  <a:pt x="31" y="47"/>
                </a:lnTo>
                <a:lnTo>
                  <a:pt x="34" y="44"/>
                </a:lnTo>
                <a:lnTo>
                  <a:pt x="37" y="42"/>
                </a:lnTo>
                <a:lnTo>
                  <a:pt x="40" y="39"/>
                </a:lnTo>
                <a:lnTo>
                  <a:pt x="43" y="34"/>
                </a:lnTo>
                <a:lnTo>
                  <a:pt x="44" y="31"/>
                </a:lnTo>
                <a:lnTo>
                  <a:pt x="47" y="27"/>
                </a:lnTo>
                <a:lnTo>
                  <a:pt x="47" y="22"/>
                </a:lnTo>
                <a:lnTo>
                  <a:pt x="48" y="18"/>
                </a:lnTo>
                <a:lnTo>
                  <a:pt x="47" y="13"/>
                </a:lnTo>
                <a:lnTo>
                  <a:pt x="45" y="10"/>
                </a:lnTo>
                <a:lnTo>
                  <a:pt x="43" y="7"/>
                </a:lnTo>
                <a:lnTo>
                  <a:pt x="38" y="6"/>
                </a:lnTo>
                <a:lnTo>
                  <a:pt x="35" y="4"/>
                </a:lnTo>
                <a:lnTo>
                  <a:pt x="31" y="2"/>
                </a:lnTo>
                <a:lnTo>
                  <a:pt x="28" y="0"/>
                </a:lnTo>
                <a:lnTo>
                  <a:pt x="23" y="0"/>
                </a:lnTo>
                <a:lnTo>
                  <a:pt x="19" y="2"/>
                </a:lnTo>
                <a:lnTo>
                  <a:pt x="14" y="3"/>
                </a:lnTo>
                <a:lnTo>
                  <a:pt x="11" y="6"/>
                </a:lnTo>
                <a:lnTo>
                  <a:pt x="8" y="10"/>
                </a:lnTo>
                <a:lnTo>
                  <a:pt x="6" y="15"/>
                </a:lnTo>
                <a:lnTo>
                  <a:pt x="3" y="19"/>
                </a:lnTo>
                <a:lnTo>
                  <a:pt x="1" y="24"/>
                </a:lnTo>
                <a:lnTo>
                  <a:pt x="1" y="25"/>
                </a:lnTo>
                <a:lnTo>
                  <a:pt x="1" y="24"/>
                </a:lnTo>
              </a:path>
            </a:pathLst>
          </a:custGeom>
          <a:solidFill>
            <a:srgbClr val="FFFF00"/>
          </a:solidFill>
          <a:ln w="4763">
            <a:solidFill>
              <a:srgbClr val="990000"/>
            </a:solidFill>
            <a:round/>
            <a:headEnd/>
            <a:tailEnd/>
          </a:ln>
        </p:spPr>
        <p:txBody>
          <a:bodyPr/>
          <a:lstStyle/>
          <a:p>
            <a:endParaRPr lang="en-US"/>
          </a:p>
        </p:txBody>
      </p:sp>
      <p:sp>
        <p:nvSpPr>
          <p:cNvPr id="53290" name="Freeform 41"/>
          <p:cNvSpPr>
            <a:spLocks/>
          </p:cNvSpPr>
          <p:nvPr/>
        </p:nvSpPr>
        <p:spPr bwMode="auto">
          <a:xfrm>
            <a:off x="6704014" y="4581528"/>
            <a:ext cx="74612" cy="85725"/>
          </a:xfrm>
          <a:custGeom>
            <a:avLst/>
            <a:gdLst>
              <a:gd name="T0" fmla="*/ 2147483647 w 53"/>
              <a:gd name="T1" fmla="*/ 2147483647 h 54"/>
              <a:gd name="T2" fmla="*/ 2147483647 w 53"/>
              <a:gd name="T3" fmla="*/ 2147483647 h 54"/>
              <a:gd name="T4" fmla="*/ 2147483647 w 53"/>
              <a:gd name="T5" fmla="*/ 2147483647 h 54"/>
              <a:gd name="T6" fmla="*/ 2147483647 w 53"/>
              <a:gd name="T7" fmla="*/ 2147483647 h 54"/>
              <a:gd name="T8" fmla="*/ 0 w 53"/>
              <a:gd name="T9" fmla="*/ 2147483647 h 54"/>
              <a:gd name="T10" fmla="*/ 0 w 53"/>
              <a:gd name="T11" fmla="*/ 2147483647 h 54"/>
              <a:gd name="T12" fmla="*/ 2147483647 w 53"/>
              <a:gd name="T13" fmla="*/ 2147483647 h 54"/>
              <a:gd name="T14" fmla="*/ 2147483647 w 53"/>
              <a:gd name="T15" fmla="*/ 2147483647 h 54"/>
              <a:gd name="T16" fmla="*/ 2147483647 w 53"/>
              <a:gd name="T17" fmla="*/ 2147483647 h 54"/>
              <a:gd name="T18" fmla="*/ 2147483647 w 53"/>
              <a:gd name="T19" fmla="*/ 2147483647 h 54"/>
              <a:gd name="T20" fmla="*/ 2147483647 w 53"/>
              <a:gd name="T21" fmla="*/ 2147483647 h 54"/>
              <a:gd name="T22" fmla="*/ 2147483647 w 53"/>
              <a:gd name="T23" fmla="*/ 2147483647 h 54"/>
              <a:gd name="T24" fmla="*/ 2147483647 w 53"/>
              <a:gd name="T25" fmla="*/ 2147483647 h 54"/>
              <a:gd name="T26" fmla="*/ 2147483647 w 53"/>
              <a:gd name="T27" fmla="*/ 2147483647 h 54"/>
              <a:gd name="T28" fmla="*/ 2147483647 w 53"/>
              <a:gd name="T29" fmla="*/ 2147483647 h 54"/>
              <a:gd name="T30" fmla="*/ 2147483647 w 53"/>
              <a:gd name="T31" fmla="*/ 2147483647 h 54"/>
              <a:gd name="T32" fmla="*/ 2147483647 w 53"/>
              <a:gd name="T33" fmla="*/ 2147483647 h 54"/>
              <a:gd name="T34" fmla="*/ 2147483647 w 53"/>
              <a:gd name="T35" fmla="*/ 2147483647 h 54"/>
              <a:gd name="T36" fmla="*/ 2147483647 w 53"/>
              <a:gd name="T37" fmla="*/ 2147483647 h 54"/>
              <a:gd name="T38" fmla="*/ 2147483647 w 53"/>
              <a:gd name="T39" fmla="*/ 2147483647 h 54"/>
              <a:gd name="T40" fmla="*/ 2147483647 w 53"/>
              <a:gd name="T41" fmla="*/ 2147483647 h 54"/>
              <a:gd name="T42" fmla="*/ 2147483647 w 53"/>
              <a:gd name="T43" fmla="*/ 2147483647 h 54"/>
              <a:gd name="T44" fmla="*/ 2147483647 w 53"/>
              <a:gd name="T45" fmla="*/ 2147483647 h 54"/>
              <a:gd name="T46" fmla="*/ 2147483647 w 53"/>
              <a:gd name="T47" fmla="*/ 2147483647 h 54"/>
              <a:gd name="T48" fmla="*/ 2147483647 w 53"/>
              <a:gd name="T49" fmla="*/ 2147483647 h 54"/>
              <a:gd name="T50" fmla="*/ 2147483647 w 53"/>
              <a:gd name="T51" fmla="*/ 2147483647 h 54"/>
              <a:gd name="T52" fmla="*/ 2147483647 w 53"/>
              <a:gd name="T53" fmla="*/ 2147483647 h 54"/>
              <a:gd name="T54" fmla="*/ 2147483647 w 53"/>
              <a:gd name="T55" fmla="*/ 2147483647 h 54"/>
              <a:gd name="T56" fmla="*/ 2147483647 w 53"/>
              <a:gd name="T57" fmla="*/ 2147483647 h 54"/>
              <a:gd name="T58" fmla="*/ 2147483647 w 53"/>
              <a:gd name="T59" fmla="*/ 2147483647 h 54"/>
              <a:gd name="T60" fmla="*/ 2147483647 w 53"/>
              <a:gd name="T61" fmla="*/ 2147483647 h 54"/>
              <a:gd name="T62" fmla="*/ 2147483647 w 53"/>
              <a:gd name="T63" fmla="*/ 0 h 54"/>
              <a:gd name="T64" fmla="*/ 2147483647 w 53"/>
              <a:gd name="T65" fmla="*/ 0 h 54"/>
              <a:gd name="T66" fmla="*/ 2147483647 w 53"/>
              <a:gd name="T67" fmla="*/ 0 h 54"/>
              <a:gd name="T68" fmla="*/ 2147483647 w 53"/>
              <a:gd name="T69" fmla="*/ 2147483647 h 54"/>
              <a:gd name="T70" fmla="*/ 2147483647 w 53"/>
              <a:gd name="T71" fmla="*/ 2147483647 h 54"/>
              <a:gd name="T72" fmla="*/ 2147483647 w 53"/>
              <a:gd name="T73" fmla="*/ 2147483647 h 54"/>
              <a:gd name="T74" fmla="*/ 2147483647 w 53"/>
              <a:gd name="T75" fmla="*/ 2147483647 h 54"/>
              <a:gd name="T76" fmla="*/ 2147483647 w 53"/>
              <a:gd name="T77" fmla="*/ 2147483647 h 54"/>
              <a:gd name="T78" fmla="*/ 2147483647 w 53"/>
              <a:gd name="T79" fmla="*/ 2147483647 h 54"/>
              <a:gd name="T80" fmla="*/ 2147483647 w 53"/>
              <a:gd name="T81" fmla="*/ 2147483647 h 5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3"/>
              <a:gd name="T124" fmla="*/ 0 h 54"/>
              <a:gd name="T125" fmla="*/ 53 w 53"/>
              <a:gd name="T126" fmla="*/ 54 h 54"/>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3" h="54">
                <a:moveTo>
                  <a:pt x="5" y="17"/>
                </a:moveTo>
                <a:lnTo>
                  <a:pt x="3" y="21"/>
                </a:lnTo>
                <a:lnTo>
                  <a:pt x="2" y="27"/>
                </a:lnTo>
                <a:lnTo>
                  <a:pt x="2" y="31"/>
                </a:lnTo>
                <a:lnTo>
                  <a:pt x="0" y="36"/>
                </a:lnTo>
                <a:lnTo>
                  <a:pt x="0" y="40"/>
                </a:lnTo>
                <a:lnTo>
                  <a:pt x="2" y="45"/>
                </a:lnTo>
                <a:lnTo>
                  <a:pt x="5" y="48"/>
                </a:lnTo>
                <a:lnTo>
                  <a:pt x="9" y="49"/>
                </a:lnTo>
                <a:lnTo>
                  <a:pt x="12" y="51"/>
                </a:lnTo>
                <a:lnTo>
                  <a:pt x="15" y="52"/>
                </a:lnTo>
                <a:lnTo>
                  <a:pt x="18" y="52"/>
                </a:lnTo>
                <a:lnTo>
                  <a:pt x="22" y="54"/>
                </a:lnTo>
                <a:lnTo>
                  <a:pt x="25" y="54"/>
                </a:lnTo>
                <a:lnTo>
                  <a:pt x="28" y="54"/>
                </a:lnTo>
                <a:lnTo>
                  <a:pt x="31" y="54"/>
                </a:lnTo>
                <a:lnTo>
                  <a:pt x="34" y="52"/>
                </a:lnTo>
                <a:lnTo>
                  <a:pt x="39" y="51"/>
                </a:lnTo>
                <a:lnTo>
                  <a:pt x="42" y="48"/>
                </a:lnTo>
                <a:lnTo>
                  <a:pt x="45" y="45"/>
                </a:lnTo>
                <a:lnTo>
                  <a:pt x="48" y="42"/>
                </a:lnTo>
                <a:lnTo>
                  <a:pt x="51" y="39"/>
                </a:lnTo>
                <a:lnTo>
                  <a:pt x="52" y="36"/>
                </a:lnTo>
                <a:lnTo>
                  <a:pt x="53" y="33"/>
                </a:lnTo>
                <a:lnTo>
                  <a:pt x="53" y="28"/>
                </a:lnTo>
                <a:lnTo>
                  <a:pt x="53" y="22"/>
                </a:lnTo>
                <a:lnTo>
                  <a:pt x="52" y="17"/>
                </a:lnTo>
                <a:lnTo>
                  <a:pt x="49" y="12"/>
                </a:lnTo>
                <a:lnTo>
                  <a:pt x="46" y="8"/>
                </a:lnTo>
                <a:lnTo>
                  <a:pt x="42" y="3"/>
                </a:lnTo>
                <a:lnTo>
                  <a:pt x="37" y="2"/>
                </a:lnTo>
                <a:lnTo>
                  <a:pt x="31" y="0"/>
                </a:lnTo>
                <a:lnTo>
                  <a:pt x="27" y="0"/>
                </a:lnTo>
                <a:lnTo>
                  <a:pt x="24" y="0"/>
                </a:lnTo>
                <a:lnTo>
                  <a:pt x="21" y="2"/>
                </a:lnTo>
                <a:lnTo>
                  <a:pt x="18" y="5"/>
                </a:lnTo>
                <a:lnTo>
                  <a:pt x="15" y="6"/>
                </a:lnTo>
                <a:lnTo>
                  <a:pt x="12" y="9"/>
                </a:lnTo>
                <a:lnTo>
                  <a:pt x="9" y="12"/>
                </a:lnTo>
                <a:lnTo>
                  <a:pt x="6" y="15"/>
                </a:lnTo>
                <a:lnTo>
                  <a:pt x="5" y="17"/>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91" name="Freeform 42"/>
          <p:cNvSpPr>
            <a:spLocks/>
          </p:cNvSpPr>
          <p:nvPr/>
        </p:nvSpPr>
        <p:spPr bwMode="auto">
          <a:xfrm>
            <a:off x="6704014" y="4581528"/>
            <a:ext cx="74612" cy="85725"/>
          </a:xfrm>
          <a:custGeom>
            <a:avLst/>
            <a:gdLst>
              <a:gd name="T0" fmla="*/ 2147483647 w 53"/>
              <a:gd name="T1" fmla="*/ 2147483647 h 54"/>
              <a:gd name="T2" fmla="*/ 2147483647 w 53"/>
              <a:gd name="T3" fmla="*/ 2147483647 h 54"/>
              <a:gd name="T4" fmla="*/ 2147483647 w 53"/>
              <a:gd name="T5" fmla="*/ 2147483647 h 54"/>
              <a:gd name="T6" fmla="*/ 2147483647 w 53"/>
              <a:gd name="T7" fmla="*/ 2147483647 h 54"/>
              <a:gd name="T8" fmla="*/ 0 w 53"/>
              <a:gd name="T9" fmla="*/ 2147483647 h 54"/>
              <a:gd name="T10" fmla="*/ 0 w 53"/>
              <a:gd name="T11" fmla="*/ 2147483647 h 54"/>
              <a:gd name="T12" fmla="*/ 2147483647 w 53"/>
              <a:gd name="T13" fmla="*/ 2147483647 h 54"/>
              <a:gd name="T14" fmla="*/ 2147483647 w 53"/>
              <a:gd name="T15" fmla="*/ 2147483647 h 54"/>
              <a:gd name="T16" fmla="*/ 2147483647 w 53"/>
              <a:gd name="T17" fmla="*/ 2147483647 h 54"/>
              <a:gd name="T18" fmla="*/ 2147483647 w 53"/>
              <a:gd name="T19" fmla="*/ 2147483647 h 54"/>
              <a:gd name="T20" fmla="*/ 2147483647 w 53"/>
              <a:gd name="T21" fmla="*/ 2147483647 h 54"/>
              <a:gd name="T22" fmla="*/ 2147483647 w 53"/>
              <a:gd name="T23" fmla="*/ 2147483647 h 54"/>
              <a:gd name="T24" fmla="*/ 2147483647 w 53"/>
              <a:gd name="T25" fmla="*/ 2147483647 h 54"/>
              <a:gd name="T26" fmla="*/ 2147483647 w 53"/>
              <a:gd name="T27" fmla="*/ 2147483647 h 54"/>
              <a:gd name="T28" fmla="*/ 2147483647 w 53"/>
              <a:gd name="T29" fmla="*/ 2147483647 h 54"/>
              <a:gd name="T30" fmla="*/ 2147483647 w 53"/>
              <a:gd name="T31" fmla="*/ 2147483647 h 54"/>
              <a:gd name="T32" fmla="*/ 2147483647 w 53"/>
              <a:gd name="T33" fmla="*/ 2147483647 h 54"/>
              <a:gd name="T34" fmla="*/ 2147483647 w 53"/>
              <a:gd name="T35" fmla="*/ 2147483647 h 54"/>
              <a:gd name="T36" fmla="*/ 2147483647 w 53"/>
              <a:gd name="T37" fmla="*/ 2147483647 h 54"/>
              <a:gd name="T38" fmla="*/ 2147483647 w 53"/>
              <a:gd name="T39" fmla="*/ 2147483647 h 54"/>
              <a:gd name="T40" fmla="*/ 2147483647 w 53"/>
              <a:gd name="T41" fmla="*/ 2147483647 h 54"/>
              <a:gd name="T42" fmla="*/ 2147483647 w 53"/>
              <a:gd name="T43" fmla="*/ 2147483647 h 54"/>
              <a:gd name="T44" fmla="*/ 2147483647 w 53"/>
              <a:gd name="T45" fmla="*/ 2147483647 h 54"/>
              <a:gd name="T46" fmla="*/ 2147483647 w 53"/>
              <a:gd name="T47" fmla="*/ 2147483647 h 54"/>
              <a:gd name="T48" fmla="*/ 2147483647 w 53"/>
              <a:gd name="T49" fmla="*/ 2147483647 h 54"/>
              <a:gd name="T50" fmla="*/ 2147483647 w 53"/>
              <a:gd name="T51" fmla="*/ 2147483647 h 54"/>
              <a:gd name="T52" fmla="*/ 2147483647 w 53"/>
              <a:gd name="T53" fmla="*/ 2147483647 h 54"/>
              <a:gd name="T54" fmla="*/ 2147483647 w 53"/>
              <a:gd name="T55" fmla="*/ 2147483647 h 54"/>
              <a:gd name="T56" fmla="*/ 2147483647 w 53"/>
              <a:gd name="T57" fmla="*/ 2147483647 h 54"/>
              <a:gd name="T58" fmla="*/ 2147483647 w 53"/>
              <a:gd name="T59" fmla="*/ 2147483647 h 54"/>
              <a:gd name="T60" fmla="*/ 2147483647 w 53"/>
              <a:gd name="T61" fmla="*/ 2147483647 h 54"/>
              <a:gd name="T62" fmla="*/ 2147483647 w 53"/>
              <a:gd name="T63" fmla="*/ 0 h 54"/>
              <a:gd name="T64" fmla="*/ 2147483647 w 53"/>
              <a:gd name="T65" fmla="*/ 0 h 54"/>
              <a:gd name="T66" fmla="*/ 2147483647 w 53"/>
              <a:gd name="T67" fmla="*/ 0 h 54"/>
              <a:gd name="T68" fmla="*/ 2147483647 w 53"/>
              <a:gd name="T69" fmla="*/ 2147483647 h 54"/>
              <a:gd name="T70" fmla="*/ 2147483647 w 53"/>
              <a:gd name="T71" fmla="*/ 2147483647 h 54"/>
              <a:gd name="T72" fmla="*/ 2147483647 w 53"/>
              <a:gd name="T73" fmla="*/ 2147483647 h 54"/>
              <a:gd name="T74" fmla="*/ 2147483647 w 53"/>
              <a:gd name="T75" fmla="*/ 2147483647 h 54"/>
              <a:gd name="T76" fmla="*/ 2147483647 w 53"/>
              <a:gd name="T77" fmla="*/ 2147483647 h 54"/>
              <a:gd name="T78" fmla="*/ 2147483647 w 53"/>
              <a:gd name="T79" fmla="*/ 2147483647 h 54"/>
              <a:gd name="T80" fmla="*/ 2147483647 w 53"/>
              <a:gd name="T81" fmla="*/ 2147483647 h 5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3"/>
              <a:gd name="T124" fmla="*/ 0 h 54"/>
              <a:gd name="T125" fmla="*/ 53 w 53"/>
              <a:gd name="T126" fmla="*/ 54 h 54"/>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3" h="54">
                <a:moveTo>
                  <a:pt x="5" y="17"/>
                </a:moveTo>
                <a:lnTo>
                  <a:pt x="3" y="21"/>
                </a:lnTo>
                <a:lnTo>
                  <a:pt x="2" y="27"/>
                </a:lnTo>
                <a:lnTo>
                  <a:pt x="2" y="31"/>
                </a:lnTo>
                <a:lnTo>
                  <a:pt x="0" y="36"/>
                </a:lnTo>
                <a:lnTo>
                  <a:pt x="0" y="40"/>
                </a:lnTo>
                <a:lnTo>
                  <a:pt x="2" y="45"/>
                </a:lnTo>
                <a:lnTo>
                  <a:pt x="5" y="48"/>
                </a:lnTo>
                <a:lnTo>
                  <a:pt x="9" y="49"/>
                </a:lnTo>
                <a:lnTo>
                  <a:pt x="12" y="51"/>
                </a:lnTo>
                <a:lnTo>
                  <a:pt x="15" y="52"/>
                </a:lnTo>
                <a:lnTo>
                  <a:pt x="18" y="52"/>
                </a:lnTo>
                <a:lnTo>
                  <a:pt x="22" y="54"/>
                </a:lnTo>
                <a:lnTo>
                  <a:pt x="25" y="54"/>
                </a:lnTo>
                <a:lnTo>
                  <a:pt x="28" y="54"/>
                </a:lnTo>
                <a:lnTo>
                  <a:pt x="31" y="54"/>
                </a:lnTo>
                <a:lnTo>
                  <a:pt x="34" y="52"/>
                </a:lnTo>
                <a:lnTo>
                  <a:pt x="39" y="51"/>
                </a:lnTo>
                <a:lnTo>
                  <a:pt x="42" y="48"/>
                </a:lnTo>
                <a:lnTo>
                  <a:pt x="45" y="45"/>
                </a:lnTo>
                <a:lnTo>
                  <a:pt x="48" y="42"/>
                </a:lnTo>
                <a:lnTo>
                  <a:pt x="51" y="39"/>
                </a:lnTo>
                <a:lnTo>
                  <a:pt x="52" y="36"/>
                </a:lnTo>
                <a:lnTo>
                  <a:pt x="53" y="33"/>
                </a:lnTo>
                <a:lnTo>
                  <a:pt x="53" y="28"/>
                </a:lnTo>
                <a:lnTo>
                  <a:pt x="53" y="22"/>
                </a:lnTo>
                <a:lnTo>
                  <a:pt x="52" y="17"/>
                </a:lnTo>
                <a:lnTo>
                  <a:pt x="49" y="12"/>
                </a:lnTo>
                <a:lnTo>
                  <a:pt x="46" y="8"/>
                </a:lnTo>
                <a:lnTo>
                  <a:pt x="42" y="3"/>
                </a:lnTo>
                <a:lnTo>
                  <a:pt x="37" y="2"/>
                </a:lnTo>
                <a:lnTo>
                  <a:pt x="31" y="0"/>
                </a:lnTo>
                <a:lnTo>
                  <a:pt x="27" y="0"/>
                </a:lnTo>
                <a:lnTo>
                  <a:pt x="24" y="0"/>
                </a:lnTo>
                <a:lnTo>
                  <a:pt x="21" y="2"/>
                </a:lnTo>
                <a:lnTo>
                  <a:pt x="18" y="5"/>
                </a:lnTo>
                <a:lnTo>
                  <a:pt x="15" y="6"/>
                </a:lnTo>
                <a:lnTo>
                  <a:pt x="12" y="9"/>
                </a:lnTo>
                <a:lnTo>
                  <a:pt x="9" y="12"/>
                </a:lnTo>
                <a:lnTo>
                  <a:pt x="6" y="15"/>
                </a:lnTo>
                <a:lnTo>
                  <a:pt x="5" y="17"/>
                </a:lnTo>
              </a:path>
            </a:pathLst>
          </a:custGeom>
          <a:solidFill>
            <a:srgbClr val="FFFF00"/>
          </a:solidFill>
          <a:ln w="4763">
            <a:solidFill>
              <a:srgbClr val="990000"/>
            </a:solidFill>
            <a:round/>
            <a:headEnd/>
            <a:tailEnd/>
          </a:ln>
        </p:spPr>
        <p:txBody>
          <a:bodyPr/>
          <a:lstStyle/>
          <a:p>
            <a:endParaRPr lang="en-US"/>
          </a:p>
        </p:txBody>
      </p:sp>
      <p:sp>
        <p:nvSpPr>
          <p:cNvPr id="53292" name="Freeform 43"/>
          <p:cNvSpPr>
            <a:spLocks/>
          </p:cNvSpPr>
          <p:nvPr/>
        </p:nvSpPr>
        <p:spPr bwMode="auto">
          <a:xfrm>
            <a:off x="6629403" y="4521203"/>
            <a:ext cx="87313" cy="68263"/>
          </a:xfrm>
          <a:custGeom>
            <a:avLst/>
            <a:gdLst>
              <a:gd name="T0" fmla="*/ 0 w 62"/>
              <a:gd name="T1" fmla="*/ 2147483647 h 43"/>
              <a:gd name="T2" fmla="*/ 2147483647 w 62"/>
              <a:gd name="T3" fmla="*/ 2147483647 h 43"/>
              <a:gd name="T4" fmla="*/ 2147483647 w 62"/>
              <a:gd name="T5" fmla="*/ 2147483647 h 43"/>
              <a:gd name="T6" fmla="*/ 2147483647 w 62"/>
              <a:gd name="T7" fmla="*/ 2147483647 h 43"/>
              <a:gd name="T8" fmla="*/ 2147483647 w 62"/>
              <a:gd name="T9" fmla="*/ 2147483647 h 43"/>
              <a:gd name="T10" fmla="*/ 2147483647 w 62"/>
              <a:gd name="T11" fmla="*/ 2147483647 h 43"/>
              <a:gd name="T12" fmla="*/ 2147483647 w 62"/>
              <a:gd name="T13" fmla="*/ 2147483647 h 43"/>
              <a:gd name="T14" fmla="*/ 2147483647 w 62"/>
              <a:gd name="T15" fmla="*/ 2147483647 h 43"/>
              <a:gd name="T16" fmla="*/ 2147483647 w 62"/>
              <a:gd name="T17" fmla="*/ 2147483647 h 43"/>
              <a:gd name="T18" fmla="*/ 2147483647 w 62"/>
              <a:gd name="T19" fmla="*/ 2147483647 h 43"/>
              <a:gd name="T20" fmla="*/ 2147483647 w 62"/>
              <a:gd name="T21" fmla="*/ 2147483647 h 43"/>
              <a:gd name="T22" fmla="*/ 2147483647 w 62"/>
              <a:gd name="T23" fmla="*/ 2147483647 h 43"/>
              <a:gd name="T24" fmla="*/ 2147483647 w 62"/>
              <a:gd name="T25" fmla="*/ 2147483647 h 43"/>
              <a:gd name="T26" fmla="*/ 2147483647 w 62"/>
              <a:gd name="T27" fmla="*/ 2147483647 h 43"/>
              <a:gd name="T28" fmla="*/ 2147483647 w 62"/>
              <a:gd name="T29" fmla="*/ 2147483647 h 43"/>
              <a:gd name="T30" fmla="*/ 2147483647 w 62"/>
              <a:gd name="T31" fmla="*/ 2147483647 h 43"/>
              <a:gd name="T32" fmla="*/ 2147483647 w 62"/>
              <a:gd name="T33" fmla="*/ 2147483647 h 43"/>
              <a:gd name="T34" fmla="*/ 2147483647 w 62"/>
              <a:gd name="T35" fmla="*/ 2147483647 h 43"/>
              <a:gd name="T36" fmla="*/ 2147483647 w 62"/>
              <a:gd name="T37" fmla="*/ 2147483647 h 43"/>
              <a:gd name="T38" fmla="*/ 2147483647 w 62"/>
              <a:gd name="T39" fmla="*/ 2147483647 h 43"/>
              <a:gd name="T40" fmla="*/ 2147483647 w 62"/>
              <a:gd name="T41" fmla="*/ 2147483647 h 43"/>
              <a:gd name="T42" fmla="*/ 2147483647 w 62"/>
              <a:gd name="T43" fmla="*/ 2147483647 h 43"/>
              <a:gd name="T44" fmla="*/ 2147483647 w 62"/>
              <a:gd name="T45" fmla="*/ 2147483647 h 43"/>
              <a:gd name="T46" fmla="*/ 2147483647 w 62"/>
              <a:gd name="T47" fmla="*/ 2147483647 h 43"/>
              <a:gd name="T48" fmla="*/ 2147483647 w 62"/>
              <a:gd name="T49" fmla="*/ 2147483647 h 43"/>
              <a:gd name="T50" fmla="*/ 2147483647 w 62"/>
              <a:gd name="T51" fmla="*/ 2147483647 h 43"/>
              <a:gd name="T52" fmla="*/ 2147483647 w 62"/>
              <a:gd name="T53" fmla="*/ 2147483647 h 43"/>
              <a:gd name="T54" fmla="*/ 2147483647 w 62"/>
              <a:gd name="T55" fmla="*/ 2147483647 h 43"/>
              <a:gd name="T56" fmla="*/ 2147483647 w 62"/>
              <a:gd name="T57" fmla="*/ 0 h 43"/>
              <a:gd name="T58" fmla="*/ 2147483647 w 62"/>
              <a:gd name="T59" fmla="*/ 0 h 43"/>
              <a:gd name="T60" fmla="*/ 2147483647 w 62"/>
              <a:gd name="T61" fmla="*/ 2147483647 h 43"/>
              <a:gd name="T62" fmla="*/ 2147483647 w 62"/>
              <a:gd name="T63" fmla="*/ 2147483647 h 43"/>
              <a:gd name="T64" fmla="*/ 0 w 62"/>
              <a:gd name="T65" fmla="*/ 2147483647 h 4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62"/>
              <a:gd name="T100" fmla="*/ 0 h 43"/>
              <a:gd name="T101" fmla="*/ 62 w 62"/>
              <a:gd name="T102" fmla="*/ 43 h 4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62" h="43">
                <a:moveTo>
                  <a:pt x="0" y="9"/>
                </a:moveTo>
                <a:lnTo>
                  <a:pt x="3" y="16"/>
                </a:lnTo>
                <a:lnTo>
                  <a:pt x="6" y="23"/>
                </a:lnTo>
                <a:lnTo>
                  <a:pt x="10" y="28"/>
                </a:lnTo>
                <a:lnTo>
                  <a:pt x="16" y="32"/>
                </a:lnTo>
                <a:lnTo>
                  <a:pt x="24" y="37"/>
                </a:lnTo>
                <a:lnTo>
                  <a:pt x="30" y="38"/>
                </a:lnTo>
                <a:lnTo>
                  <a:pt x="38" y="41"/>
                </a:lnTo>
                <a:lnTo>
                  <a:pt x="46" y="43"/>
                </a:lnTo>
                <a:lnTo>
                  <a:pt x="49" y="43"/>
                </a:lnTo>
                <a:lnTo>
                  <a:pt x="50" y="43"/>
                </a:lnTo>
                <a:lnTo>
                  <a:pt x="53" y="43"/>
                </a:lnTo>
                <a:lnTo>
                  <a:pt x="56" y="41"/>
                </a:lnTo>
                <a:lnTo>
                  <a:pt x="58" y="40"/>
                </a:lnTo>
                <a:lnTo>
                  <a:pt x="59" y="38"/>
                </a:lnTo>
                <a:lnTo>
                  <a:pt x="61" y="37"/>
                </a:lnTo>
                <a:lnTo>
                  <a:pt x="62" y="34"/>
                </a:lnTo>
                <a:lnTo>
                  <a:pt x="56" y="32"/>
                </a:lnTo>
                <a:lnTo>
                  <a:pt x="52" y="29"/>
                </a:lnTo>
                <a:lnTo>
                  <a:pt x="47" y="25"/>
                </a:lnTo>
                <a:lnTo>
                  <a:pt x="43" y="22"/>
                </a:lnTo>
                <a:lnTo>
                  <a:pt x="38" y="18"/>
                </a:lnTo>
                <a:lnTo>
                  <a:pt x="34" y="13"/>
                </a:lnTo>
                <a:lnTo>
                  <a:pt x="31" y="10"/>
                </a:lnTo>
                <a:lnTo>
                  <a:pt x="27" y="6"/>
                </a:lnTo>
                <a:lnTo>
                  <a:pt x="24" y="4"/>
                </a:lnTo>
                <a:lnTo>
                  <a:pt x="19" y="3"/>
                </a:lnTo>
                <a:lnTo>
                  <a:pt x="15" y="1"/>
                </a:lnTo>
                <a:lnTo>
                  <a:pt x="10" y="0"/>
                </a:lnTo>
                <a:lnTo>
                  <a:pt x="7" y="0"/>
                </a:lnTo>
                <a:lnTo>
                  <a:pt x="4" y="1"/>
                </a:lnTo>
                <a:lnTo>
                  <a:pt x="1" y="4"/>
                </a:lnTo>
                <a:lnTo>
                  <a:pt x="0" y="9"/>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93" name="Freeform 44"/>
          <p:cNvSpPr>
            <a:spLocks/>
          </p:cNvSpPr>
          <p:nvPr/>
        </p:nvSpPr>
        <p:spPr bwMode="auto">
          <a:xfrm>
            <a:off x="6629403" y="4521203"/>
            <a:ext cx="87313" cy="68263"/>
          </a:xfrm>
          <a:custGeom>
            <a:avLst/>
            <a:gdLst>
              <a:gd name="T0" fmla="*/ 0 w 62"/>
              <a:gd name="T1" fmla="*/ 2147483647 h 43"/>
              <a:gd name="T2" fmla="*/ 2147483647 w 62"/>
              <a:gd name="T3" fmla="*/ 2147483647 h 43"/>
              <a:gd name="T4" fmla="*/ 2147483647 w 62"/>
              <a:gd name="T5" fmla="*/ 2147483647 h 43"/>
              <a:gd name="T6" fmla="*/ 2147483647 w 62"/>
              <a:gd name="T7" fmla="*/ 2147483647 h 43"/>
              <a:gd name="T8" fmla="*/ 2147483647 w 62"/>
              <a:gd name="T9" fmla="*/ 2147483647 h 43"/>
              <a:gd name="T10" fmla="*/ 2147483647 w 62"/>
              <a:gd name="T11" fmla="*/ 2147483647 h 43"/>
              <a:gd name="T12" fmla="*/ 2147483647 w 62"/>
              <a:gd name="T13" fmla="*/ 2147483647 h 43"/>
              <a:gd name="T14" fmla="*/ 2147483647 w 62"/>
              <a:gd name="T15" fmla="*/ 2147483647 h 43"/>
              <a:gd name="T16" fmla="*/ 2147483647 w 62"/>
              <a:gd name="T17" fmla="*/ 2147483647 h 43"/>
              <a:gd name="T18" fmla="*/ 2147483647 w 62"/>
              <a:gd name="T19" fmla="*/ 2147483647 h 43"/>
              <a:gd name="T20" fmla="*/ 2147483647 w 62"/>
              <a:gd name="T21" fmla="*/ 2147483647 h 43"/>
              <a:gd name="T22" fmla="*/ 2147483647 w 62"/>
              <a:gd name="T23" fmla="*/ 2147483647 h 43"/>
              <a:gd name="T24" fmla="*/ 2147483647 w 62"/>
              <a:gd name="T25" fmla="*/ 2147483647 h 43"/>
              <a:gd name="T26" fmla="*/ 2147483647 w 62"/>
              <a:gd name="T27" fmla="*/ 2147483647 h 43"/>
              <a:gd name="T28" fmla="*/ 2147483647 w 62"/>
              <a:gd name="T29" fmla="*/ 2147483647 h 43"/>
              <a:gd name="T30" fmla="*/ 2147483647 w 62"/>
              <a:gd name="T31" fmla="*/ 2147483647 h 43"/>
              <a:gd name="T32" fmla="*/ 2147483647 w 62"/>
              <a:gd name="T33" fmla="*/ 2147483647 h 43"/>
              <a:gd name="T34" fmla="*/ 2147483647 w 62"/>
              <a:gd name="T35" fmla="*/ 2147483647 h 43"/>
              <a:gd name="T36" fmla="*/ 2147483647 w 62"/>
              <a:gd name="T37" fmla="*/ 2147483647 h 43"/>
              <a:gd name="T38" fmla="*/ 2147483647 w 62"/>
              <a:gd name="T39" fmla="*/ 2147483647 h 43"/>
              <a:gd name="T40" fmla="*/ 2147483647 w 62"/>
              <a:gd name="T41" fmla="*/ 2147483647 h 43"/>
              <a:gd name="T42" fmla="*/ 2147483647 w 62"/>
              <a:gd name="T43" fmla="*/ 2147483647 h 43"/>
              <a:gd name="T44" fmla="*/ 2147483647 w 62"/>
              <a:gd name="T45" fmla="*/ 2147483647 h 43"/>
              <a:gd name="T46" fmla="*/ 2147483647 w 62"/>
              <a:gd name="T47" fmla="*/ 2147483647 h 43"/>
              <a:gd name="T48" fmla="*/ 2147483647 w 62"/>
              <a:gd name="T49" fmla="*/ 2147483647 h 43"/>
              <a:gd name="T50" fmla="*/ 2147483647 w 62"/>
              <a:gd name="T51" fmla="*/ 2147483647 h 43"/>
              <a:gd name="T52" fmla="*/ 2147483647 w 62"/>
              <a:gd name="T53" fmla="*/ 2147483647 h 43"/>
              <a:gd name="T54" fmla="*/ 2147483647 w 62"/>
              <a:gd name="T55" fmla="*/ 2147483647 h 43"/>
              <a:gd name="T56" fmla="*/ 2147483647 w 62"/>
              <a:gd name="T57" fmla="*/ 0 h 43"/>
              <a:gd name="T58" fmla="*/ 2147483647 w 62"/>
              <a:gd name="T59" fmla="*/ 0 h 43"/>
              <a:gd name="T60" fmla="*/ 2147483647 w 62"/>
              <a:gd name="T61" fmla="*/ 2147483647 h 43"/>
              <a:gd name="T62" fmla="*/ 2147483647 w 62"/>
              <a:gd name="T63" fmla="*/ 2147483647 h 43"/>
              <a:gd name="T64" fmla="*/ 0 w 62"/>
              <a:gd name="T65" fmla="*/ 2147483647 h 4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62"/>
              <a:gd name="T100" fmla="*/ 0 h 43"/>
              <a:gd name="T101" fmla="*/ 62 w 62"/>
              <a:gd name="T102" fmla="*/ 43 h 4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62" h="43">
                <a:moveTo>
                  <a:pt x="0" y="9"/>
                </a:moveTo>
                <a:lnTo>
                  <a:pt x="3" y="16"/>
                </a:lnTo>
                <a:lnTo>
                  <a:pt x="6" y="23"/>
                </a:lnTo>
                <a:lnTo>
                  <a:pt x="10" y="28"/>
                </a:lnTo>
                <a:lnTo>
                  <a:pt x="16" y="32"/>
                </a:lnTo>
                <a:lnTo>
                  <a:pt x="24" y="37"/>
                </a:lnTo>
                <a:lnTo>
                  <a:pt x="30" y="38"/>
                </a:lnTo>
                <a:lnTo>
                  <a:pt x="38" y="41"/>
                </a:lnTo>
                <a:lnTo>
                  <a:pt x="46" y="43"/>
                </a:lnTo>
                <a:lnTo>
                  <a:pt x="49" y="43"/>
                </a:lnTo>
                <a:lnTo>
                  <a:pt x="50" y="43"/>
                </a:lnTo>
                <a:lnTo>
                  <a:pt x="53" y="43"/>
                </a:lnTo>
                <a:lnTo>
                  <a:pt x="56" y="41"/>
                </a:lnTo>
                <a:lnTo>
                  <a:pt x="58" y="40"/>
                </a:lnTo>
                <a:lnTo>
                  <a:pt x="59" y="38"/>
                </a:lnTo>
                <a:lnTo>
                  <a:pt x="61" y="37"/>
                </a:lnTo>
                <a:lnTo>
                  <a:pt x="62" y="34"/>
                </a:lnTo>
                <a:lnTo>
                  <a:pt x="56" y="32"/>
                </a:lnTo>
                <a:lnTo>
                  <a:pt x="52" y="29"/>
                </a:lnTo>
                <a:lnTo>
                  <a:pt x="47" y="25"/>
                </a:lnTo>
                <a:lnTo>
                  <a:pt x="43" y="22"/>
                </a:lnTo>
                <a:lnTo>
                  <a:pt x="38" y="18"/>
                </a:lnTo>
                <a:lnTo>
                  <a:pt x="34" y="13"/>
                </a:lnTo>
                <a:lnTo>
                  <a:pt x="31" y="10"/>
                </a:lnTo>
                <a:lnTo>
                  <a:pt x="27" y="6"/>
                </a:lnTo>
                <a:lnTo>
                  <a:pt x="24" y="4"/>
                </a:lnTo>
                <a:lnTo>
                  <a:pt x="19" y="3"/>
                </a:lnTo>
                <a:lnTo>
                  <a:pt x="15" y="1"/>
                </a:lnTo>
                <a:lnTo>
                  <a:pt x="10" y="0"/>
                </a:lnTo>
                <a:lnTo>
                  <a:pt x="7" y="0"/>
                </a:lnTo>
                <a:lnTo>
                  <a:pt x="4" y="1"/>
                </a:lnTo>
                <a:lnTo>
                  <a:pt x="1" y="4"/>
                </a:lnTo>
                <a:lnTo>
                  <a:pt x="0" y="9"/>
                </a:lnTo>
              </a:path>
            </a:pathLst>
          </a:custGeom>
          <a:solidFill>
            <a:srgbClr val="FFFF00"/>
          </a:solidFill>
          <a:ln w="1588">
            <a:solidFill>
              <a:srgbClr val="990000"/>
            </a:solidFill>
            <a:round/>
            <a:headEnd/>
            <a:tailEnd/>
          </a:ln>
        </p:spPr>
        <p:txBody>
          <a:bodyPr/>
          <a:lstStyle/>
          <a:p>
            <a:endParaRPr lang="en-US"/>
          </a:p>
        </p:txBody>
      </p:sp>
      <p:sp>
        <p:nvSpPr>
          <p:cNvPr id="53294" name="Freeform 45"/>
          <p:cNvSpPr>
            <a:spLocks/>
          </p:cNvSpPr>
          <p:nvPr/>
        </p:nvSpPr>
        <p:spPr bwMode="auto">
          <a:xfrm>
            <a:off x="6629403" y="4521203"/>
            <a:ext cx="87313" cy="68263"/>
          </a:xfrm>
          <a:custGeom>
            <a:avLst/>
            <a:gdLst>
              <a:gd name="T0" fmla="*/ 0 w 62"/>
              <a:gd name="T1" fmla="*/ 2147483647 h 43"/>
              <a:gd name="T2" fmla="*/ 2147483647 w 62"/>
              <a:gd name="T3" fmla="*/ 2147483647 h 43"/>
              <a:gd name="T4" fmla="*/ 2147483647 w 62"/>
              <a:gd name="T5" fmla="*/ 2147483647 h 43"/>
              <a:gd name="T6" fmla="*/ 2147483647 w 62"/>
              <a:gd name="T7" fmla="*/ 2147483647 h 43"/>
              <a:gd name="T8" fmla="*/ 2147483647 w 62"/>
              <a:gd name="T9" fmla="*/ 2147483647 h 43"/>
              <a:gd name="T10" fmla="*/ 2147483647 w 62"/>
              <a:gd name="T11" fmla="*/ 2147483647 h 43"/>
              <a:gd name="T12" fmla="*/ 2147483647 w 62"/>
              <a:gd name="T13" fmla="*/ 2147483647 h 43"/>
              <a:gd name="T14" fmla="*/ 2147483647 w 62"/>
              <a:gd name="T15" fmla="*/ 2147483647 h 43"/>
              <a:gd name="T16" fmla="*/ 2147483647 w 62"/>
              <a:gd name="T17" fmla="*/ 2147483647 h 43"/>
              <a:gd name="T18" fmla="*/ 2147483647 w 62"/>
              <a:gd name="T19" fmla="*/ 2147483647 h 43"/>
              <a:gd name="T20" fmla="*/ 2147483647 w 62"/>
              <a:gd name="T21" fmla="*/ 2147483647 h 43"/>
              <a:gd name="T22" fmla="*/ 2147483647 w 62"/>
              <a:gd name="T23" fmla="*/ 2147483647 h 43"/>
              <a:gd name="T24" fmla="*/ 2147483647 w 62"/>
              <a:gd name="T25" fmla="*/ 2147483647 h 43"/>
              <a:gd name="T26" fmla="*/ 2147483647 w 62"/>
              <a:gd name="T27" fmla="*/ 2147483647 h 43"/>
              <a:gd name="T28" fmla="*/ 2147483647 w 62"/>
              <a:gd name="T29" fmla="*/ 2147483647 h 43"/>
              <a:gd name="T30" fmla="*/ 2147483647 w 62"/>
              <a:gd name="T31" fmla="*/ 2147483647 h 43"/>
              <a:gd name="T32" fmla="*/ 2147483647 w 62"/>
              <a:gd name="T33" fmla="*/ 2147483647 h 43"/>
              <a:gd name="T34" fmla="*/ 2147483647 w 62"/>
              <a:gd name="T35" fmla="*/ 2147483647 h 43"/>
              <a:gd name="T36" fmla="*/ 2147483647 w 62"/>
              <a:gd name="T37" fmla="*/ 2147483647 h 43"/>
              <a:gd name="T38" fmla="*/ 2147483647 w 62"/>
              <a:gd name="T39" fmla="*/ 2147483647 h 43"/>
              <a:gd name="T40" fmla="*/ 2147483647 w 62"/>
              <a:gd name="T41" fmla="*/ 2147483647 h 43"/>
              <a:gd name="T42" fmla="*/ 2147483647 w 62"/>
              <a:gd name="T43" fmla="*/ 2147483647 h 43"/>
              <a:gd name="T44" fmla="*/ 2147483647 w 62"/>
              <a:gd name="T45" fmla="*/ 2147483647 h 43"/>
              <a:gd name="T46" fmla="*/ 2147483647 w 62"/>
              <a:gd name="T47" fmla="*/ 2147483647 h 43"/>
              <a:gd name="T48" fmla="*/ 2147483647 w 62"/>
              <a:gd name="T49" fmla="*/ 2147483647 h 43"/>
              <a:gd name="T50" fmla="*/ 2147483647 w 62"/>
              <a:gd name="T51" fmla="*/ 2147483647 h 43"/>
              <a:gd name="T52" fmla="*/ 2147483647 w 62"/>
              <a:gd name="T53" fmla="*/ 2147483647 h 43"/>
              <a:gd name="T54" fmla="*/ 2147483647 w 62"/>
              <a:gd name="T55" fmla="*/ 2147483647 h 43"/>
              <a:gd name="T56" fmla="*/ 2147483647 w 62"/>
              <a:gd name="T57" fmla="*/ 0 h 43"/>
              <a:gd name="T58" fmla="*/ 2147483647 w 62"/>
              <a:gd name="T59" fmla="*/ 0 h 43"/>
              <a:gd name="T60" fmla="*/ 2147483647 w 62"/>
              <a:gd name="T61" fmla="*/ 2147483647 h 43"/>
              <a:gd name="T62" fmla="*/ 2147483647 w 62"/>
              <a:gd name="T63" fmla="*/ 2147483647 h 43"/>
              <a:gd name="T64" fmla="*/ 0 w 62"/>
              <a:gd name="T65" fmla="*/ 2147483647 h 4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62"/>
              <a:gd name="T100" fmla="*/ 0 h 43"/>
              <a:gd name="T101" fmla="*/ 62 w 62"/>
              <a:gd name="T102" fmla="*/ 43 h 4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62" h="43">
                <a:moveTo>
                  <a:pt x="0" y="9"/>
                </a:moveTo>
                <a:lnTo>
                  <a:pt x="3" y="16"/>
                </a:lnTo>
                <a:lnTo>
                  <a:pt x="6" y="23"/>
                </a:lnTo>
                <a:lnTo>
                  <a:pt x="10" y="28"/>
                </a:lnTo>
                <a:lnTo>
                  <a:pt x="16" y="32"/>
                </a:lnTo>
                <a:lnTo>
                  <a:pt x="24" y="37"/>
                </a:lnTo>
                <a:lnTo>
                  <a:pt x="30" y="38"/>
                </a:lnTo>
                <a:lnTo>
                  <a:pt x="38" y="41"/>
                </a:lnTo>
                <a:lnTo>
                  <a:pt x="46" y="43"/>
                </a:lnTo>
                <a:lnTo>
                  <a:pt x="49" y="43"/>
                </a:lnTo>
                <a:lnTo>
                  <a:pt x="50" y="43"/>
                </a:lnTo>
                <a:lnTo>
                  <a:pt x="53" y="43"/>
                </a:lnTo>
                <a:lnTo>
                  <a:pt x="56" y="41"/>
                </a:lnTo>
                <a:lnTo>
                  <a:pt x="58" y="40"/>
                </a:lnTo>
                <a:lnTo>
                  <a:pt x="59" y="38"/>
                </a:lnTo>
                <a:lnTo>
                  <a:pt x="61" y="37"/>
                </a:lnTo>
                <a:lnTo>
                  <a:pt x="62" y="34"/>
                </a:lnTo>
                <a:lnTo>
                  <a:pt x="56" y="32"/>
                </a:lnTo>
                <a:lnTo>
                  <a:pt x="52" y="29"/>
                </a:lnTo>
                <a:lnTo>
                  <a:pt x="47" y="25"/>
                </a:lnTo>
                <a:lnTo>
                  <a:pt x="43" y="22"/>
                </a:lnTo>
                <a:lnTo>
                  <a:pt x="38" y="18"/>
                </a:lnTo>
                <a:lnTo>
                  <a:pt x="34" y="13"/>
                </a:lnTo>
                <a:lnTo>
                  <a:pt x="31" y="10"/>
                </a:lnTo>
                <a:lnTo>
                  <a:pt x="27" y="6"/>
                </a:lnTo>
                <a:lnTo>
                  <a:pt x="24" y="4"/>
                </a:lnTo>
                <a:lnTo>
                  <a:pt x="19" y="3"/>
                </a:lnTo>
                <a:lnTo>
                  <a:pt x="15" y="1"/>
                </a:lnTo>
                <a:lnTo>
                  <a:pt x="10" y="0"/>
                </a:lnTo>
                <a:lnTo>
                  <a:pt x="7" y="0"/>
                </a:lnTo>
                <a:lnTo>
                  <a:pt x="4" y="1"/>
                </a:lnTo>
                <a:lnTo>
                  <a:pt x="1" y="4"/>
                </a:lnTo>
                <a:lnTo>
                  <a:pt x="0" y="9"/>
                </a:lnTo>
              </a:path>
            </a:pathLst>
          </a:custGeom>
          <a:solidFill>
            <a:srgbClr val="FFFF00"/>
          </a:solidFill>
          <a:ln w="4763">
            <a:solidFill>
              <a:srgbClr val="990000"/>
            </a:solidFill>
            <a:round/>
            <a:headEnd/>
            <a:tailEnd/>
          </a:ln>
        </p:spPr>
        <p:txBody>
          <a:bodyPr/>
          <a:lstStyle/>
          <a:p>
            <a:endParaRPr lang="en-US"/>
          </a:p>
        </p:txBody>
      </p:sp>
      <p:sp>
        <p:nvSpPr>
          <p:cNvPr id="53295" name="Freeform 46"/>
          <p:cNvSpPr>
            <a:spLocks/>
          </p:cNvSpPr>
          <p:nvPr/>
        </p:nvSpPr>
        <p:spPr bwMode="auto">
          <a:xfrm>
            <a:off x="6623053" y="4576767"/>
            <a:ext cx="55563" cy="53975"/>
          </a:xfrm>
          <a:custGeom>
            <a:avLst/>
            <a:gdLst>
              <a:gd name="T0" fmla="*/ 2147483647 w 39"/>
              <a:gd name="T1" fmla="*/ 2147483647 h 34"/>
              <a:gd name="T2" fmla="*/ 2147483647 w 39"/>
              <a:gd name="T3" fmla="*/ 2147483647 h 34"/>
              <a:gd name="T4" fmla="*/ 2147483647 w 39"/>
              <a:gd name="T5" fmla="*/ 2147483647 h 34"/>
              <a:gd name="T6" fmla="*/ 2147483647 w 39"/>
              <a:gd name="T7" fmla="*/ 2147483647 h 34"/>
              <a:gd name="T8" fmla="*/ 2147483647 w 39"/>
              <a:gd name="T9" fmla="*/ 2147483647 h 34"/>
              <a:gd name="T10" fmla="*/ 2147483647 w 39"/>
              <a:gd name="T11" fmla="*/ 2147483647 h 34"/>
              <a:gd name="T12" fmla="*/ 2147483647 w 39"/>
              <a:gd name="T13" fmla="*/ 2147483647 h 34"/>
              <a:gd name="T14" fmla="*/ 2147483647 w 39"/>
              <a:gd name="T15" fmla="*/ 2147483647 h 34"/>
              <a:gd name="T16" fmla="*/ 2147483647 w 39"/>
              <a:gd name="T17" fmla="*/ 2147483647 h 34"/>
              <a:gd name="T18" fmla="*/ 2147483647 w 39"/>
              <a:gd name="T19" fmla="*/ 2147483647 h 34"/>
              <a:gd name="T20" fmla="*/ 2147483647 w 39"/>
              <a:gd name="T21" fmla="*/ 2147483647 h 34"/>
              <a:gd name="T22" fmla="*/ 2147483647 w 39"/>
              <a:gd name="T23" fmla="*/ 2147483647 h 34"/>
              <a:gd name="T24" fmla="*/ 2147483647 w 39"/>
              <a:gd name="T25" fmla="*/ 2147483647 h 34"/>
              <a:gd name="T26" fmla="*/ 2147483647 w 39"/>
              <a:gd name="T27" fmla="*/ 2147483647 h 34"/>
              <a:gd name="T28" fmla="*/ 2147483647 w 39"/>
              <a:gd name="T29" fmla="*/ 2147483647 h 34"/>
              <a:gd name="T30" fmla="*/ 2147483647 w 39"/>
              <a:gd name="T31" fmla="*/ 2147483647 h 34"/>
              <a:gd name="T32" fmla="*/ 2147483647 w 39"/>
              <a:gd name="T33" fmla="*/ 2147483647 h 34"/>
              <a:gd name="T34" fmla="*/ 2147483647 w 39"/>
              <a:gd name="T35" fmla="*/ 2147483647 h 34"/>
              <a:gd name="T36" fmla="*/ 2147483647 w 39"/>
              <a:gd name="T37" fmla="*/ 2147483647 h 34"/>
              <a:gd name="T38" fmla="*/ 2147483647 w 39"/>
              <a:gd name="T39" fmla="*/ 2147483647 h 34"/>
              <a:gd name="T40" fmla="*/ 2147483647 w 39"/>
              <a:gd name="T41" fmla="*/ 2147483647 h 34"/>
              <a:gd name="T42" fmla="*/ 2147483647 w 39"/>
              <a:gd name="T43" fmla="*/ 2147483647 h 34"/>
              <a:gd name="T44" fmla="*/ 2147483647 w 39"/>
              <a:gd name="T45" fmla="*/ 2147483647 h 34"/>
              <a:gd name="T46" fmla="*/ 2147483647 w 39"/>
              <a:gd name="T47" fmla="*/ 2147483647 h 34"/>
              <a:gd name="T48" fmla="*/ 2147483647 w 39"/>
              <a:gd name="T49" fmla="*/ 2147483647 h 34"/>
              <a:gd name="T50" fmla="*/ 2147483647 w 39"/>
              <a:gd name="T51" fmla="*/ 2147483647 h 34"/>
              <a:gd name="T52" fmla="*/ 2147483647 w 39"/>
              <a:gd name="T53" fmla="*/ 2147483647 h 34"/>
              <a:gd name="T54" fmla="*/ 2147483647 w 39"/>
              <a:gd name="T55" fmla="*/ 2147483647 h 34"/>
              <a:gd name="T56" fmla="*/ 2147483647 w 39"/>
              <a:gd name="T57" fmla="*/ 2147483647 h 34"/>
              <a:gd name="T58" fmla="*/ 2147483647 w 39"/>
              <a:gd name="T59" fmla="*/ 2147483647 h 34"/>
              <a:gd name="T60" fmla="*/ 2147483647 w 39"/>
              <a:gd name="T61" fmla="*/ 2147483647 h 34"/>
              <a:gd name="T62" fmla="*/ 2147483647 w 39"/>
              <a:gd name="T63" fmla="*/ 2147483647 h 34"/>
              <a:gd name="T64" fmla="*/ 2147483647 w 39"/>
              <a:gd name="T65" fmla="*/ 2147483647 h 34"/>
              <a:gd name="T66" fmla="*/ 2147483647 w 39"/>
              <a:gd name="T67" fmla="*/ 0 h 34"/>
              <a:gd name="T68" fmla="*/ 2147483647 w 39"/>
              <a:gd name="T69" fmla="*/ 0 h 34"/>
              <a:gd name="T70" fmla="*/ 2147483647 w 39"/>
              <a:gd name="T71" fmla="*/ 0 h 34"/>
              <a:gd name="T72" fmla="*/ 2147483647 w 39"/>
              <a:gd name="T73" fmla="*/ 0 h 34"/>
              <a:gd name="T74" fmla="*/ 2147483647 w 39"/>
              <a:gd name="T75" fmla="*/ 0 h 34"/>
              <a:gd name="T76" fmla="*/ 2147483647 w 39"/>
              <a:gd name="T77" fmla="*/ 0 h 34"/>
              <a:gd name="T78" fmla="*/ 2147483647 w 39"/>
              <a:gd name="T79" fmla="*/ 0 h 34"/>
              <a:gd name="T80" fmla="*/ 2147483647 w 39"/>
              <a:gd name="T81" fmla="*/ 2147483647 h 34"/>
              <a:gd name="T82" fmla="*/ 0 w 39"/>
              <a:gd name="T83" fmla="*/ 2147483647 h 34"/>
              <a:gd name="T84" fmla="*/ 0 w 39"/>
              <a:gd name="T85" fmla="*/ 2147483647 h 34"/>
              <a:gd name="T86" fmla="*/ 0 w 39"/>
              <a:gd name="T87" fmla="*/ 2147483647 h 34"/>
              <a:gd name="T88" fmla="*/ 0 w 39"/>
              <a:gd name="T89" fmla="*/ 2147483647 h 34"/>
              <a:gd name="T90" fmla="*/ 0 w 39"/>
              <a:gd name="T91" fmla="*/ 2147483647 h 34"/>
              <a:gd name="T92" fmla="*/ 2147483647 w 39"/>
              <a:gd name="T93" fmla="*/ 2147483647 h 34"/>
              <a:gd name="T94" fmla="*/ 2147483647 w 39"/>
              <a:gd name="T95" fmla="*/ 2147483647 h 34"/>
              <a:gd name="T96" fmla="*/ 2147483647 w 39"/>
              <a:gd name="T97" fmla="*/ 2147483647 h 34"/>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39"/>
              <a:gd name="T148" fmla="*/ 0 h 34"/>
              <a:gd name="T149" fmla="*/ 39 w 39"/>
              <a:gd name="T150" fmla="*/ 34 h 34"/>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39" h="34">
                <a:moveTo>
                  <a:pt x="3" y="15"/>
                </a:moveTo>
                <a:lnTo>
                  <a:pt x="4" y="18"/>
                </a:lnTo>
                <a:lnTo>
                  <a:pt x="5" y="21"/>
                </a:lnTo>
                <a:lnTo>
                  <a:pt x="7" y="24"/>
                </a:lnTo>
                <a:lnTo>
                  <a:pt x="8" y="27"/>
                </a:lnTo>
                <a:lnTo>
                  <a:pt x="10" y="30"/>
                </a:lnTo>
                <a:lnTo>
                  <a:pt x="11" y="31"/>
                </a:lnTo>
                <a:lnTo>
                  <a:pt x="14" y="33"/>
                </a:lnTo>
                <a:lnTo>
                  <a:pt x="17" y="34"/>
                </a:lnTo>
                <a:lnTo>
                  <a:pt x="20" y="33"/>
                </a:lnTo>
                <a:lnTo>
                  <a:pt x="25" y="33"/>
                </a:lnTo>
                <a:lnTo>
                  <a:pt x="28" y="33"/>
                </a:lnTo>
                <a:lnTo>
                  <a:pt x="31" y="31"/>
                </a:lnTo>
                <a:lnTo>
                  <a:pt x="34" y="30"/>
                </a:lnTo>
                <a:lnTo>
                  <a:pt x="37" y="28"/>
                </a:lnTo>
                <a:lnTo>
                  <a:pt x="38" y="27"/>
                </a:lnTo>
                <a:lnTo>
                  <a:pt x="39" y="24"/>
                </a:lnTo>
                <a:lnTo>
                  <a:pt x="39" y="20"/>
                </a:lnTo>
                <a:lnTo>
                  <a:pt x="38" y="18"/>
                </a:lnTo>
                <a:lnTo>
                  <a:pt x="35" y="15"/>
                </a:lnTo>
                <a:lnTo>
                  <a:pt x="32" y="14"/>
                </a:lnTo>
                <a:lnTo>
                  <a:pt x="28" y="12"/>
                </a:lnTo>
                <a:lnTo>
                  <a:pt x="25" y="11"/>
                </a:lnTo>
                <a:lnTo>
                  <a:pt x="20" y="9"/>
                </a:lnTo>
                <a:lnTo>
                  <a:pt x="17" y="9"/>
                </a:lnTo>
                <a:lnTo>
                  <a:pt x="16" y="8"/>
                </a:lnTo>
                <a:lnTo>
                  <a:pt x="14" y="8"/>
                </a:lnTo>
                <a:lnTo>
                  <a:pt x="14" y="6"/>
                </a:lnTo>
                <a:lnTo>
                  <a:pt x="13" y="6"/>
                </a:lnTo>
                <a:lnTo>
                  <a:pt x="11" y="5"/>
                </a:lnTo>
                <a:lnTo>
                  <a:pt x="11" y="3"/>
                </a:lnTo>
                <a:lnTo>
                  <a:pt x="10" y="2"/>
                </a:lnTo>
                <a:lnTo>
                  <a:pt x="8" y="2"/>
                </a:lnTo>
                <a:lnTo>
                  <a:pt x="8" y="0"/>
                </a:lnTo>
                <a:lnTo>
                  <a:pt x="7" y="0"/>
                </a:lnTo>
                <a:lnTo>
                  <a:pt x="5" y="0"/>
                </a:lnTo>
                <a:lnTo>
                  <a:pt x="4" y="0"/>
                </a:lnTo>
                <a:lnTo>
                  <a:pt x="3" y="0"/>
                </a:lnTo>
                <a:lnTo>
                  <a:pt x="1" y="0"/>
                </a:lnTo>
                <a:lnTo>
                  <a:pt x="1" y="2"/>
                </a:lnTo>
                <a:lnTo>
                  <a:pt x="0" y="3"/>
                </a:lnTo>
                <a:lnTo>
                  <a:pt x="0" y="5"/>
                </a:lnTo>
                <a:lnTo>
                  <a:pt x="0" y="6"/>
                </a:lnTo>
                <a:lnTo>
                  <a:pt x="0" y="8"/>
                </a:lnTo>
                <a:lnTo>
                  <a:pt x="0" y="9"/>
                </a:lnTo>
                <a:lnTo>
                  <a:pt x="1" y="12"/>
                </a:lnTo>
                <a:lnTo>
                  <a:pt x="3" y="14"/>
                </a:lnTo>
                <a:lnTo>
                  <a:pt x="3" y="1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96" name="Freeform 47"/>
          <p:cNvSpPr>
            <a:spLocks/>
          </p:cNvSpPr>
          <p:nvPr/>
        </p:nvSpPr>
        <p:spPr bwMode="auto">
          <a:xfrm>
            <a:off x="6623053" y="4576767"/>
            <a:ext cx="55563" cy="53975"/>
          </a:xfrm>
          <a:custGeom>
            <a:avLst/>
            <a:gdLst>
              <a:gd name="T0" fmla="*/ 2147483647 w 39"/>
              <a:gd name="T1" fmla="*/ 2147483647 h 34"/>
              <a:gd name="T2" fmla="*/ 2147483647 w 39"/>
              <a:gd name="T3" fmla="*/ 2147483647 h 34"/>
              <a:gd name="T4" fmla="*/ 2147483647 w 39"/>
              <a:gd name="T5" fmla="*/ 2147483647 h 34"/>
              <a:gd name="T6" fmla="*/ 2147483647 w 39"/>
              <a:gd name="T7" fmla="*/ 2147483647 h 34"/>
              <a:gd name="T8" fmla="*/ 2147483647 w 39"/>
              <a:gd name="T9" fmla="*/ 2147483647 h 34"/>
              <a:gd name="T10" fmla="*/ 2147483647 w 39"/>
              <a:gd name="T11" fmla="*/ 2147483647 h 34"/>
              <a:gd name="T12" fmla="*/ 2147483647 w 39"/>
              <a:gd name="T13" fmla="*/ 2147483647 h 34"/>
              <a:gd name="T14" fmla="*/ 2147483647 w 39"/>
              <a:gd name="T15" fmla="*/ 2147483647 h 34"/>
              <a:gd name="T16" fmla="*/ 2147483647 w 39"/>
              <a:gd name="T17" fmla="*/ 2147483647 h 34"/>
              <a:gd name="T18" fmla="*/ 2147483647 w 39"/>
              <a:gd name="T19" fmla="*/ 2147483647 h 34"/>
              <a:gd name="T20" fmla="*/ 2147483647 w 39"/>
              <a:gd name="T21" fmla="*/ 2147483647 h 34"/>
              <a:gd name="T22" fmla="*/ 2147483647 w 39"/>
              <a:gd name="T23" fmla="*/ 2147483647 h 34"/>
              <a:gd name="T24" fmla="*/ 2147483647 w 39"/>
              <a:gd name="T25" fmla="*/ 2147483647 h 34"/>
              <a:gd name="T26" fmla="*/ 2147483647 w 39"/>
              <a:gd name="T27" fmla="*/ 2147483647 h 34"/>
              <a:gd name="T28" fmla="*/ 2147483647 w 39"/>
              <a:gd name="T29" fmla="*/ 2147483647 h 34"/>
              <a:gd name="T30" fmla="*/ 2147483647 w 39"/>
              <a:gd name="T31" fmla="*/ 2147483647 h 34"/>
              <a:gd name="T32" fmla="*/ 2147483647 w 39"/>
              <a:gd name="T33" fmla="*/ 2147483647 h 34"/>
              <a:gd name="T34" fmla="*/ 2147483647 w 39"/>
              <a:gd name="T35" fmla="*/ 2147483647 h 34"/>
              <a:gd name="T36" fmla="*/ 2147483647 w 39"/>
              <a:gd name="T37" fmla="*/ 2147483647 h 34"/>
              <a:gd name="T38" fmla="*/ 2147483647 w 39"/>
              <a:gd name="T39" fmla="*/ 2147483647 h 34"/>
              <a:gd name="T40" fmla="*/ 2147483647 w 39"/>
              <a:gd name="T41" fmla="*/ 2147483647 h 34"/>
              <a:gd name="T42" fmla="*/ 2147483647 w 39"/>
              <a:gd name="T43" fmla="*/ 2147483647 h 34"/>
              <a:gd name="T44" fmla="*/ 2147483647 w 39"/>
              <a:gd name="T45" fmla="*/ 2147483647 h 34"/>
              <a:gd name="T46" fmla="*/ 2147483647 w 39"/>
              <a:gd name="T47" fmla="*/ 2147483647 h 34"/>
              <a:gd name="T48" fmla="*/ 2147483647 w 39"/>
              <a:gd name="T49" fmla="*/ 2147483647 h 34"/>
              <a:gd name="T50" fmla="*/ 2147483647 w 39"/>
              <a:gd name="T51" fmla="*/ 2147483647 h 34"/>
              <a:gd name="T52" fmla="*/ 2147483647 w 39"/>
              <a:gd name="T53" fmla="*/ 2147483647 h 34"/>
              <a:gd name="T54" fmla="*/ 2147483647 w 39"/>
              <a:gd name="T55" fmla="*/ 2147483647 h 34"/>
              <a:gd name="T56" fmla="*/ 2147483647 w 39"/>
              <a:gd name="T57" fmla="*/ 2147483647 h 34"/>
              <a:gd name="T58" fmla="*/ 2147483647 w 39"/>
              <a:gd name="T59" fmla="*/ 2147483647 h 34"/>
              <a:gd name="T60" fmla="*/ 2147483647 w 39"/>
              <a:gd name="T61" fmla="*/ 2147483647 h 34"/>
              <a:gd name="T62" fmla="*/ 2147483647 w 39"/>
              <a:gd name="T63" fmla="*/ 2147483647 h 34"/>
              <a:gd name="T64" fmla="*/ 2147483647 w 39"/>
              <a:gd name="T65" fmla="*/ 2147483647 h 34"/>
              <a:gd name="T66" fmla="*/ 2147483647 w 39"/>
              <a:gd name="T67" fmla="*/ 0 h 34"/>
              <a:gd name="T68" fmla="*/ 2147483647 w 39"/>
              <a:gd name="T69" fmla="*/ 0 h 34"/>
              <a:gd name="T70" fmla="*/ 2147483647 w 39"/>
              <a:gd name="T71" fmla="*/ 0 h 34"/>
              <a:gd name="T72" fmla="*/ 2147483647 w 39"/>
              <a:gd name="T73" fmla="*/ 0 h 34"/>
              <a:gd name="T74" fmla="*/ 2147483647 w 39"/>
              <a:gd name="T75" fmla="*/ 0 h 34"/>
              <a:gd name="T76" fmla="*/ 2147483647 w 39"/>
              <a:gd name="T77" fmla="*/ 0 h 34"/>
              <a:gd name="T78" fmla="*/ 2147483647 w 39"/>
              <a:gd name="T79" fmla="*/ 0 h 34"/>
              <a:gd name="T80" fmla="*/ 2147483647 w 39"/>
              <a:gd name="T81" fmla="*/ 2147483647 h 34"/>
              <a:gd name="T82" fmla="*/ 0 w 39"/>
              <a:gd name="T83" fmla="*/ 2147483647 h 34"/>
              <a:gd name="T84" fmla="*/ 0 w 39"/>
              <a:gd name="T85" fmla="*/ 2147483647 h 34"/>
              <a:gd name="T86" fmla="*/ 0 w 39"/>
              <a:gd name="T87" fmla="*/ 2147483647 h 34"/>
              <a:gd name="T88" fmla="*/ 0 w 39"/>
              <a:gd name="T89" fmla="*/ 2147483647 h 34"/>
              <a:gd name="T90" fmla="*/ 0 w 39"/>
              <a:gd name="T91" fmla="*/ 2147483647 h 34"/>
              <a:gd name="T92" fmla="*/ 2147483647 w 39"/>
              <a:gd name="T93" fmla="*/ 2147483647 h 34"/>
              <a:gd name="T94" fmla="*/ 2147483647 w 39"/>
              <a:gd name="T95" fmla="*/ 2147483647 h 34"/>
              <a:gd name="T96" fmla="*/ 2147483647 w 39"/>
              <a:gd name="T97" fmla="*/ 2147483647 h 34"/>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39"/>
              <a:gd name="T148" fmla="*/ 0 h 34"/>
              <a:gd name="T149" fmla="*/ 39 w 39"/>
              <a:gd name="T150" fmla="*/ 34 h 34"/>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39" h="34">
                <a:moveTo>
                  <a:pt x="3" y="15"/>
                </a:moveTo>
                <a:lnTo>
                  <a:pt x="4" y="18"/>
                </a:lnTo>
                <a:lnTo>
                  <a:pt x="5" y="21"/>
                </a:lnTo>
                <a:lnTo>
                  <a:pt x="7" y="24"/>
                </a:lnTo>
                <a:lnTo>
                  <a:pt x="8" y="27"/>
                </a:lnTo>
                <a:lnTo>
                  <a:pt x="10" y="30"/>
                </a:lnTo>
                <a:lnTo>
                  <a:pt x="11" y="31"/>
                </a:lnTo>
                <a:lnTo>
                  <a:pt x="14" y="33"/>
                </a:lnTo>
                <a:lnTo>
                  <a:pt x="17" y="34"/>
                </a:lnTo>
                <a:lnTo>
                  <a:pt x="20" y="33"/>
                </a:lnTo>
                <a:lnTo>
                  <a:pt x="25" y="33"/>
                </a:lnTo>
                <a:lnTo>
                  <a:pt x="28" y="33"/>
                </a:lnTo>
                <a:lnTo>
                  <a:pt x="31" y="31"/>
                </a:lnTo>
                <a:lnTo>
                  <a:pt x="34" y="30"/>
                </a:lnTo>
                <a:lnTo>
                  <a:pt x="37" y="28"/>
                </a:lnTo>
                <a:lnTo>
                  <a:pt x="38" y="27"/>
                </a:lnTo>
                <a:lnTo>
                  <a:pt x="39" y="24"/>
                </a:lnTo>
                <a:lnTo>
                  <a:pt x="39" y="20"/>
                </a:lnTo>
                <a:lnTo>
                  <a:pt x="38" y="18"/>
                </a:lnTo>
                <a:lnTo>
                  <a:pt x="35" y="15"/>
                </a:lnTo>
                <a:lnTo>
                  <a:pt x="32" y="14"/>
                </a:lnTo>
                <a:lnTo>
                  <a:pt x="28" y="12"/>
                </a:lnTo>
                <a:lnTo>
                  <a:pt x="25" y="11"/>
                </a:lnTo>
                <a:lnTo>
                  <a:pt x="20" y="9"/>
                </a:lnTo>
                <a:lnTo>
                  <a:pt x="17" y="9"/>
                </a:lnTo>
                <a:lnTo>
                  <a:pt x="16" y="8"/>
                </a:lnTo>
                <a:lnTo>
                  <a:pt x="14" y="8"/>
                </a:lnTo>
                <a:lnTo>
                  <a:pt x="14" y="6"/>
                </a:lnTo>
                <a:lnTo>
                  <a:pt x="13" y="6"/>
                </a:lnTo>
                <a:lnTo>
                  <a:pt x="11" y="5"/>
                </a:lnTo>
                <a:lnTo>
                  <a:pt x="11" y="3"/>
                </a:lnTo>
                <a:lnTo>
                  <a:pt x="10" y="2"/>
                </a:lnTo>
                <a:lnTo>
                  <a:pt x="8" y="2"/>
                </a:lnTo>
                <a:lnTo>
                  <a:pt x="8" y="0"/>
                </a:lnTo>
                <a:lnTo>
                  <a:pt x="7" y="0"/>
                </a:lnTo>
                <a:lnTo>
                  <a:pt x="5" y="0"/>
                </a:lnTo>
                <a:lnTo>
                  <a:pt x="4" y="0"/>
                </a:lnTo>
                <a:lnTo>
                  <a:pt x="3" y="0"/>
                </a:lnTo>
                <a:lnTo>
                  <a:pt x="1" y="0"/>
                </a:lnTo>
                <a:lnTo>
                  <a:pt x="1" y="2"/>
                </a:lnTo>
                <a:lnTo>
                  <a:pt x="0" y="3"/>
                </a:lnTo>
                <a:lnTo>
                  <a:pt x="0" y="5"/>
                </a:lnTo>
                <a:lnTo>
                  <a:pt x="0" y="6"/>
                </a:lnTo>
                <a:lnTo>
                  <a:pt x="0" y="8"/>
                </a:lnTo>
                <a:lnTo>
                  <a:pt x="0" y="9"/>
                </a:lnTo>
                <a:lnTo>
                  <a:pt x="1" y="12"/>
                </a:lnTo>
                <a:lnTo>
                  <a:pt x="3" y="14"/>
                </a:lnTo>
                <a:lnTo>
                  <a:pt x="3" y="15"/>
                </a:lnTo>
              </a:path>
            </a:pathLst>
          </a:custGeom>
          <a:solidFill>
            <a:srgbClr val="FFFF00"/>
          </a:solidFill>
          <a:ln w="4763">
            <a:solidFill>
              <a:srgbClr val="990000"/>
            </a:solidFill>
            <a:round/>
            <a:headEnd/>
            <a:tailEnd/>
          </a:ln>
        </p:spPr>
        <p:txBody>
          <a:bodyPr/>
          <a:lstStyle/>
          <a:p>
            <a:endParaRPr lang="en-US"/>
          </a:p>
        </p:txBody>
      </p:sp>
      <p:sp>
        <p:nvSpPr>
          <p:cNvPr id="53297" name="Freeform 48"/>
          <p:cNvSpPr>
            <a:spLocks/>
          </p:cNvSpPr>
          <p:nvPr/>
        </p:nvSpPr>
        <p:spPr bwMode="auto">
          <a:xfrm>
            <a:off x="6661151" y="4614866"/>
            <a:ext cx="38100" cy="58737"/>
          </a:xfrm>
          <a:custGeom>
            <a:avLst/>
            <a:gdLst>
              <a:gd name="T0" fmla="*/ 2147483647 w 27"/>
              <a:gd name="T1" fmla="*/ 2147483647 h 37"/>
              <a:gd name="T2" fmla="*/ 2147483647 w 27"/>
              <a:gd name="T3" fmla="*/ 2147483647 h 37"/>
              <a:gd name="T4" fmla="*/ 0 w 27"/>
              <a:gd name="T5" fmla="*/ 2147483647 h 37"/>
              <a:gd name="T6" fmla="*/ 0 w 27"/>
              <a:gd name="T7" fmla="*/ 2147483647 h 37"/>
              <a:gd name="T8" fmla="*/ 0 w 27"/>
              <a:gd name="T9" fmla="*/ 2147483647 h 37"/>
              <a:gd name="T10" fmla="*/ 2147483647 w 27"/>
              <a:gd name="T11" fmla="*/ 2147483647 h 37"/>
              <a:gd name="T12" fmla="*/ 2147483647 w 27"/>
              <a:gd name="T13" fmla="*/ 2147483647 h 37"/>
              <a:gd name="T14" fmla="*/ 2147483647 w 27"/>
              <a:gd name="T15" fmla="*/ 2147483647 h 37"/>
              <a:gd name="T16" fmla="*/ 2147483647 w 27"/>
              <a:gd name="T17" fmla="*/ 2147483647 h 37"/>
              <a:gd name="T18" fmla="*/ 2147483647 w 27"/>
              <a:gd name="T19" fmla="*/ 2147483647 h 37"/>
              <a:gd name="T20" fmla="*/ 2147483647 w 27"/>
              <a:gd name="T21" fmla="*/ 2147483647 h 37"/>
              <a:gd name="T22" fmla="*/ 2147483647 w 27"/>
              <a:gd name="T23" fmla="*/ 2147483647 h 37"/>
              <a:gd name="T24" fmla="*/ 2147483647 w 27"/>
              <a:gd name="T25" fmla="*/ 2147483647 h 37"/>
              <a:gd name="T26" fmla="*/ 2147483647 w 27"/>
              <a:gd name="T27" fmla="*/ 2147483647 h 37"/>
              <a:gd name="T28" fmla="*/ 2147483647 w 27"/>
              <a:gd name="T29" fmla="*/ 2147483647 h 37"/>
              <a:gd name="T30" fmla="*/ 2147483647 w 27"/>
              <a:gd name="T31" fmla="*/ 2147483647 h 37"/>
              <a:gd name="T32" fmla="*/ 2147483647 w 27"/>
              <a:gd name="T33" fmla="*/ 2147483647 h 37"/>
              <a:gd name="T34" fmla="*/ 2147483647 w 27"/>
              <a:gd name="T35" fmla="*/ 2147483647 h 37"/>
              <a:gd name="T36" fmla="*/ 2147483647 w 27"/>
              <a:gd name="T37" fmla="*/ 2147483647 h 37"/>
              <a:gd name="T38" fmla="*/ 2147483647 w 27"/>
              <a:gd name="T39" fmla="*/ 2147483647 h 37"/>
              <a:gd name="T40" fmla="*/ 2147483647 w 27"/>
              <a:gd name="T41" fmla="*/ 2147483647 h 37"/>
              <a:gd name="T42" fmla="*/ 2147483647 w 27"/>
              <a:gd name="T43" fmla="*/ 2147483647 h 37"/>
              <a:gd name="T44" fmla="*/ 2147483647 w 27"/>
              <a:gd name="T45" fmla="*/ 2147483647 h 37"/>
              <a:gd name="T46" fmla="*/ 2147483647 w 27"/>
              <a:gd name="T47" fmla="*/ 2147483647 h 37"/>
              <a:gd name="T48" fmla="*/ 2147483647 w 27"/>
              <a:gd name="T49" fmla="*/ 2147483647 h 37"/>
              <a:gd name="T50" fmla="*/ 2147483647 w 27"/>
              <a:gd name="T51" fmla="*/ 2147483647 h 37"/>
              <a:gd name="T52" fmla="*/ 2147483647 w 27"/>
              <a:gd name="T53" fmla="*/ 2147483647 h 37"/>
              <a:gd name="T54" fmla="*/ 2147483647 w 27"/>
              <a:gd name="T55" fmla="*/ 2147483647 h 37"/>
              <a:gd name="T56" fmla="*/ 2147483647 w 27"/>
              <a:gd name="T57" fmla="*/ 2147483647 h 37"/>
              <a:gd name="T58" fmla="*/ 2147483647 w 27"/>
              <a:gd name="T59" fmla="*/ 2147483647 h 37"/>
              <a:gd name="T60" fmla="*/ 2147483647 w 27"/>
              <a:gd name="T61" fmla="*/ 2147483647 h 37"/>
              <a:gd name="T62" fmla="*/ 2147483647 w 27"/>
              <a:gd name="T63" fmla="*/ 2147483647 h 37"/>
              <a:gd name="T64" fmla="*/ 2147483647 w 27"/>
              <a:gd name="T65" fmla="*/ 0 h 37"/>
              <a:gd name="T66" fmla="*/ 2147483647 w 27"/>
              <a:gd name="T67" fmla="*/ 0 h 37"/>
              <a:gd name="T68" fmla="*/ 2147483647 w 27"/>
              <a:gd name="T69" fmla="*/ 2147483647 h 37"/>
              <a:gd name="T70" fmla="*/ 2147483647 w 27"/>
              <a:gd name="T71" fmla="*/ 2147483647 h 37"/>
              <a:gd name="T72" fmla="*/ 2147483647 w 27"/>
              <a:gd name="T73" fmla="*/ 2147483647 h 37"/>
              <a:gd name="T74" fmla="*/ 2147483647 w 27"/>
              <a:gd name="T75" fmla="*/ 2147483647 h 37"/>
              <a:gd name="T76" fmla="*/ 2147483647 w 27"/>
              <a:gd name="T77" fmla="*/ 2147483647 h 37"/>
              <a:gd name="T78" fmla="*/ 2147483647 w 27"/>
              <a:gd name="T79" fmla="*/ 2147483647 h 37"/>
              <a:gd name="T80" fmla="*/ 2147483647 w 27"/>
              <a:gd name="T81" fmla="*/ 2147483647 h 37"/>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27"/>
              <a:gd name="T124" fmla="*/ 0 h 37"/>
              <a:gd name="T125" fmla="*/ 27 w 27"/>
              <a:gd name="T126" fmla="*/ 37 h 37"/>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27" h="37">
                <a:moveTo>
                  <a:pt x="3" y="19"/>
                </a:moveTo>
                <a:lnTo>
                  <a:pt x="2" y="21"/>
                </a:lnTo>
                <a:lnTo>
                  <a:pt x="0" y="24"/>
                </a:lnTo>
                <a:lnTo>
                  <a:pt x="0" y="27"/>
                </a:lnTo>
                <a:lnTo>
                  <a:pt x="0" y="30"/>
                </a:lnTo>
                <a:lnTo>
                  <a:pt x="2" y="33"/>
                </a:lnTo>
                <a:lnTo>
                  <a:pt x="3" y="34"/>
                </a:lnTo>
                <a:lnTo>
                  <a:pt x="5" y="36"/>
                </a:lnTo>
                <a:lnTo>
                  <a:pt x="6" y="37"/>
                </a:lnTo>
                <a:lnTo>
                  <a:pt x="9" y="37"/>
                </a:lnTo>
                <a:lnTo>
                  <a:pt x="11" y="37"/>
                </a:lnTo>
                <a:lnTo>
                  <a:pt x="13" y="36"/>
                </a:lnTo>
                <a:lnTo>
                  <a:pt x="15" y="34"/>
                </a:lnTo>
                <a:lnTo>
                  <a:pt x="16" y="31"/>
                </a:lnTo>
                <a:lnTo>
                  <a:pt x="18" y="30"/>
                </a:lnTo>
                <a:lnTo>
                  <a:pt x="19" y="27"/>
                </a:lnTo>
                <a:lnTo>
                  <a:pt x="19" y="25"/>
                </a:lnTo>
                <a:lnTo>
                  <a:pt x="21" y="24"/>
                </a:lnTo>
                <a:lnTo>
                  <a:pt x="22" y="24"/>
                </a:lnTo>
                <a:lnTo>
                  <a:pt x="24" y="24"/>
                </a:lnTo>
                <a:lnTo>
                  <a:pt x="25" y="22"/>
                </a:lnTo>
                <a:lnTo>
                  <a:pt x="25" y="19"/>
                </a:lnTo>
                <a:lnTo>
                  <a:pt x="25" y="16"/>
                </a:lnTo>
                <a:lnTo>
                  <a:pt x="25" y="12"/>
                </a:lnTo>
                <a:lnTo>
                  <a:pt x="27" y="9"/>
                </a:lnTo>
                <a:lnTo>
                  <a:pt x="27" y="6"/>
                </a:lnTo>
                <a:lnTo>
                  <a:pt x="27" y="3"/>
                </a:lnTo>
                <a:lnTo>
                  <a:pt x="25" y="1"/>
                </a:lnTo>
                <a:lnTo>
                  <a:pt x="24" y="0"/>
                </a:lnTo>
                <a:lnTo>
                  <a:pt x="22" y="0"/>
                </a:lnTo>
                <a:lnTo>
                  <a:pt x="19" y="1"/>
                </a:lnTo>
                <a:lnTo>
                  <a:pt x="18" y="3"/>
                </a:lnTo>
                <a:lnTo>
                  <a:pt x="15" y="7"/>
                </a:lnTo>
                <a:lnTo>
                  <a:pt x="12" y="12"/>
                </a:lnTo>
                <a:lnTo>
                  <a:pt x="9" y="15"/>
                </a:lnTo>
                <a:lnTo>
                  <a:pt x="6" y="18"/>
                </a:lnTo>
                <a:lnTo>
                  <a:pt x="3" y="19"/>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98" name="Freeform 49"/>
          <p:cNvSpPr>
            <a:spLocks/>
          </p:cNvSpPr>
          <p:nvPr/>
        </p:nvSpPr>
        <p:spPr bwMode="auto">
          <a:xfrm>
            <a:off x="6661151" y="4614866"/>
            <a:ext cx="38100" cy="58737"/>
          </a:xfrm>
          <a:custGeom>
            <a:avLst/>
            <a:gdLst>
              <a:gd name="T0" fmla="*/ 2147483647 w 27"/>
              <a:gd name="T1" fmla="*/ 2147483647 h 37"/>
              <a:gd name="T2" fmla="*/ 2147483647 w 27"/>
              <a:gd name="T3" fmla="*/ 2147483647 h 37"/>
              <a:gd name="T4" fmla="*/ 0 w 27"/>
              <a:gd name="T5" fmla="*/ 2147483647 h 37"/>
              <a:gd name="T6" fmla="*/ 0 w 27"/>
              <a:gd name="T7" fmla="*/ 2147483647 h 37"/>
              <a:gd name="T8" fmla="*/ 0 w 27"/>
              <a:gd name="T9" fmla="*/ 2147483647 h 37"/>
              <a:gd name="T10" fmla="*/ 2147483647 w 27"/>
              <a:gd name="T11" fmla="*/ 2147483647 h 37"/>
              <a:gd name="T12" fmla="*/ 2147483647 w 27"/>
              <a:gd name="T13" fmla="*/ 2147483647 h 37"/>
              <a:gd name="T14" fmla="*/ 2147483647 w 27"/>
              <a:gd name="T15" fmla="*/ 2147483647 h 37"/>
              <a:gd name="T16" fmla="*/ 2147483647 w 27"/>
              <a:gd name="T17" fmla="*/ 2147483647 h 37"/>
              <a:gd name="T18" fmla="*/ 2147483647 w 27"/>
              <a:gd name="T19" fmla="*/ 2147483647 h 37"/>
              <a:gd name="T20" fmla="*/ 2147483647 w 27"/>
              <a:gd name="T21" fmla="*/ 2147483647 h 37"/>
              <a:gd name="T22" fmla="*/ 2147483647 w 27"/>
              <a:gd name="T23" fmla="*/ 2147483647 h 37"/>
              <a:gd name="T24" fmla="*/ 2147483647 w 27"/>
              <a:gd name="T25" fmla="*/ 2147483647 h 37"/>
              <a:gd name="T26" fmla="*/ 2147483647 w 27"/>
              <a:gd name="T27" fmla="*/ 2147483647 h 37"/>
              <a:gd name="T28" fmla="*/ 2147483647 w 27"/>
              <a:gd name="T29" fmla="*/ 2147483647 h 37"/>
              <a:gd name="T30" fmla="*/ 2147483647 w 27"/>
              <a:gd name="T31" fmla="*/ 2147483647 h 37"/>
              <a:gd name="T32" fmla="*/ 2147483647 w 27"/>
              <a:gd name="T33" fmla="*/ 2147483647 h 37"/>
              <a:gd name="T34" fmla="*/ 2147483647 w 27"/>
              <a:gd name="T35" fmla="*/ 2147483647 h 37"/>
              <a:gd name="T36" fmla="*/ 2147483647 w 27"/>
              <a:gd name="T37" fmla="*/ 2147483647 h 37"/>
              <a:gd name="T38" fmla="*/ 2147483647 w 27"/>
              <a:gd name="T39" fmla="*/ 2147483647 h 37"/>
              <a:gd name="T40" fmla="*/ 2147483647 w 27"/>
              <a:gd name="T41" fmla="*/ 2147483647 h 37"/>
              <a:gd name="T42" fmla="*/ 2147483647 w 27"/>
              <a:gd name="T43" fmla="*/ 2147483647 h 37"/>
              <a:gd name="T44" fmla="*/ 2147483647 w 27"/>
              <a:gd name="T45" fmla="*/ 2147483647 h 37"/>
              <a:gd name="T46" fmla="*/ 2147483647 w 27"/>
              <a:gd name="T47" fmla="*/ 2147483647 h 37"/>
              <a:gd name="T48" fmla="*/ 2147483647 w 27"/>
              <a:gd name="T49" fmla="*/ 2147483647 h 37"/>
              <a:gd name="T50" fmla="*/ 2147483647 w 27"/>
              <a:gd name="T51" fmla="*/ 2147483647 h 37"/>
              <a:gd name="T52" fmla="*/ 2147483647 w 27"/>
              <a:gd name="T53" fmla="*/ 2147483647 h 37"/>
              <a:gd name="T54" fmla="*/ 2147483647 w 27"/>
              <a:gd name="T55" fmla="*/ 2147483647 h 37"/>
              <a:gd name="T56" fmla="*/ 2147483647 w 27"/>
              <a:gd name="T57" fmla="*/ 2147483647 h 37"/>
              <a:gd name="T58" fmla="*/ 2147483647 w 27"/>
              <a:gd name="T59" fmla="*/ 2147483647 h 37"/>
              <a:gd name="T60" fmla="*/ 2147483647 w 27"/>
              <a:gd name="T61" fmla="*/ 2147483647 h 37"/>
              <a:gd name="T62" fmla="*/ 2147483647 w 27"/>
              <a:gd name="T63" fmla="*/ 2147483647 h 37"/>
              <a:gd name="T64" fmla="*/ 2147483647 w 27"/>
              <a:gd name="T65" fmla="*/ 0 h 37"/>
              <a:gd name="T66" fmla="*/ 2147483647 w 27"/>
              <a:gd name="T67" fmla="*/ 0 h 37"/>
              <a:gd name="T68" fmla="*/ 2147483647 w 27"/>
              <a:gd name="T69" fmla="*/ 2147483647 h 37"/>
              <a:gd name="T70" fmla="*/ 2147483647 w 27"/>
              <a:gd name="T71" fmla="*/ 2147483647 h 37"/>
              <a:gd name="T72" fmla="*/ 2147483647 w 27"/>
              <a:gd name="T73" fmla="*/ 2147483647 h 37"/>
              <a:gd name="T74" fmla="*/ 2147483647 w 27"/>
              <a:gd name="T75" fmla="*/ 2147483647 h 37"/>
              <a:gd name="T76" fmla="*/ 2147483647 w 27"/>
              <a:gd name="T77" fmla="*/ 2147483647 h 37"/>
              <a:gd name="T78" fmla="*/ 2147483647 w 27"/>
              <a:gd name="T79" fmla="*/ 2147483647 h 37"/>
              <a:gd name="T80" fmla="*/ 2147483647 w 27"/>
              <a:gd name="T81" fmla="*/ 2147483647 h 37"/>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27"/>
              <a:gd name="T124" fmla="*/ 0 h 37"/>
              <a:gd name="T125" fmla="*/ 27 w 27"/>
              <a:gd name="T126" fmla="*/ 37 h 37"/>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27" h="37">
                <a:moveTo>
                  <a:pt x="3" y="19"/>
                </a:moveTo>
                <a:lnTo>
                  <a:pt x="2" y="21"/>
                </a:lnTo>
                <a:lnTo>
                  <a:pt x="0" y="24"/>
                </a:lnTo>
                <a:lnTo>
                  <a:pt x="0" y="27"/>
                </a:lnTo>
                <a:lnTo>
                  <a:pt x="0" y="30"/>
                </a:lnTo>
                <a:lnTo>
                  <a:pt x="2" y="33"/>
                </a:lnTo>
                <a:lnTo>
                  <a:pt x="3" y="34"/>
                </a:lnTo>
                <a:lnTo>
                  <a:pt x="5" y="36"/>
                </a:lnTo>
                <a:lnTo>
                  <a:pt x="6" y="37"/>
                </a:lnTo>
                <a:lnTo>
                  <a:pt x="9" y="37"/>
                </a:lnTo>
                <a:lnTo>
                  <a:pt x="11" y="37"/>
                </a:lnTo>
                <a:lnTo>
                  <a:pt x="13" y="36"/>
                </a:lnTo>
                <a:lnTo>
                  <a:pt x="15" y="34"/>
                </a:lnTo>
                <a:lnTo>
                  <a:pt x="16" y="31"/>
                </a:lnTo>
                <a:lnTo>
                  <a:pt x="18" y="30"/>
                </a:lnTo>
                <a:lnTo>
                  <a:pt x="19" y="27"/>
                </a:lnTo>
                <a:lnTo>
                  <a:pt x="19" y="25"/>
                </a:lnTo>
                <a:lnTo>
                  <a:pt x="21" y="24"/>
                </a:lnTo>
                <a:lnTo>
                  <a:pt x="22" y="24"/>
                </a:lnTo>
                <a:lnTo>
                  <a:pt x="24" y="24"/>
                </a:lnTo>
                <a:lnTo>
                  <a:pt x="25" y="22"/>
                </a:lnTo>
                <a:lnTo>
                  <a:pt x="25" y="19"/>
                </a:lnTo>
                <a:lnTo>
                  <a:pt x="25" y="16"/>
                </a:lnTo>
                <a:lnTo>
                  <a:pt x="25" y="12"/>
                </a:lnTo>
                <a:lnTo>
                  <a:pt x="27" y="9"/>
                </a:lnTo>
                <a:lnTo>
                  <a:pt x="27" y="6"/>
                </a:lnTo>
                <a:lnTo>
                  <a:pt x="27" y="3"/>
                </a:lnTo>
                <a:lnTo>
                  <a:pt x="25" y="1"/>
                </a:lnTo>
                <a:lnTo>
                  <a:pt x="24" y="0"/>
                </a:lnTo>
                <a:lnTo>
                  <a:pt x="22" y="0"/>
                </a:lnTo>
                <a:lnTo>
                  <a:pt x="19" y="1"/>
                </a:lnTo>
                <a:lnTo>
                  <a:pt x="18" y="3"/>
                </a:lnTo>
                <a:lnTo>
                  <a:pt x="15" y="7"/>
                </a:lnTo>
                <a:lnTo>
                  <a:pt x="12" y="12"/>
                </a:lnTo>
                <a:lnTo>
                  <a:pt x="9" y="15"/>
                </a:lnTo>
                <a:lnTo>
                  <a:pt x="6" y="18"/>
                </a:lnTo>
                <a:lnTo>
                  <a:pt x="3" y="19"/>
                </a:lnTo>
              </a:path>
            </a:pathLst>
          </a:custGeom>
          <a:solidFill>
            <a:srgbClr val="FFFF00"/>
          </a:solidFill>
          <a:ln w="1588">
            <a:solidFill>
              <a:srgbClr val="990000"/>
            </a:solidFill>
            <a:round/>
            <a:headEnd/>
            <a:tailEnd/>
          </a:ln>
        </p:spPr>
        <p:txBody>
          <a:bodyPr/>
          <a:lstStyle/>
          <a:p>
            <a:endParaRPr lang="en-US"/>
          </a:p>
        </p:txBody>
      </p:sp>
      <p:sp>
        <p:nvSpPr>
          <p:cNvPr id="53299" name="Freeform 50"/>
          <p:cNvSpPr>
            <a:spLocks/>
          </p:cNvSpPr>
          <p:nvPr/>
        </p:nvSpPr>
        <p:spPr bwMode="auto">
          <a:xfrm>
            <a:off x="6661151" y="4614866"/>
            <a:ext cx="38100" cy="58737"/>
          </a:xfrm>
          <a:custGeom>
            <a:avLst/>
            <a:gdLst>
              <a:gd name="T0" fmla="*/ 2147483647 w 27"/>
              <a:gd name="T1" fmla="*/ 2147483647 h 37"/>
              <a:gd name="T2" fmla="*/ 2147483647 w 27"/>
              <a:gd name="T3" fmla="*/ 2147483647 h 37"/>
              <a:gd name="T4" fmla="*/ 0 w 27"/>
              <a:gd name="T5" fmla="*/ 2147483647 h 37"/>
              <a:gd name="T6" fmla="*/ 0 w 27"/>
              <a:gd name="T7" fmla="*/ 2147483647 h 37"/>
              <a:gd name="T8" fmla="*/ 0 w 27"/>
              <a:gd name="T9" fmla="*/ 2147483647 h 37"/>
              <a:gd name="T10" fmla="*/ 2147483647 w 27"/>
              <a:gd name="T11" fmla="*/ 2147483647 h 37"/>
              <a:gd name="T12" fmla="*/ 2147483647 w 27"/>
              <a:gd name="T13" fmla="*/ 2147483647 h 37"/>
              <a:gd name="T14" fmla="*/ 2147483647 w 27"/>
              <a:gd name="T15" fmla="*/ 2147483647 h 37"/>
              <a:gd name="T16" fmla="*/ 2147483647 w 27"/>
              <a:gd name="T17" fmla="*/ 2147483647 h 37"/>
              <a:gd name="T18" fmla="*/ 2147483647 w 27"/>
              <a:gd name="T19" fmla="*/ 2147483647 h 37"/>
              <a:gd name="T20" fmla="*/ 2147483647 w 27"/>
              <a:gd name="T21" fmla="*/ 2147483647 h 37"/>
              <a:gd name="T22" fmla="*/ 2147483647 w 27"/>
              <a:gd name="T23" fmla="*/ 2147483647 h 37"/>
              <a:gd name="T24" fmla="*/ 2147483647 w 27"/>
              <a:gd name="T25" fmla="*/ 2147483647 h 37"/>
              <a:gd name="T26" fmla="*/ 2147483647 w 27"/>
              <a:gd name="T27" fmla="*/ 2147483647 h 37"/>
              <a:gd name="T28" fmla="*/ 2147483647 w 27"/>
              <a:gd name="T29" fmla="*/ 2147483647 h 37"/>
              <a:gd name="T30" fmla="*/ 2147483647 w 27"/>
              <a:gd name="T31" fmla="*/ 2147483647 h 37"/>
              <a:gd name="T32" fmla="*/ 2147483647 w 27"/>
              <a:gd name="T33" fmla="*/ 2147483647 h 37"/>
              <a:gd name="T34" fmla="*/ 2147483647 w 27"/>
              <a:gd name="T35" fmla="*/ 2147483647 h 37"/>
              <a:gd name="T36" fmla="*/ 2147483647 w 27"/>
              <a:gd name="T37" fmla="*/ 2147483647 h 37"/>
              <a:gd name="T38" fmla="*/ 2147483647 w 27"/>
              <a:gd name="T39" fmla="*/ 2147483647 h 37"/>
              <a:gd name="T40" fmla="*/ 2147483647 w 27"/>
              <a:gd name="T41" fmla="*/ 2147483647 h 37"/>
              <a:gd name="T42" fmla="*/ 2147483647 w 27"/>
              <a:gd name="T43" fmla="*/ 2147483647 h 37"/>
              <a:gd name="T44" fmla="*/ 2147483647 w 27"/>
              <a:gd name="T45" fmla="*/ 2147483647 h 37"/>
              <a:gd name="T46" fmla="*/ 2147483647 w 27"/>
              <a:gd name="T47" fmla="*/ 2147483647 h 37"/>
              <a:gd name="T48" fmla="*/ 2147483647 w 27"/>
              <a:gd name="T49" fmla="*/ 2147483647 h 37"/>
              <a:gd name="T50" fmla="*/ 2147483647 w 27"/>
              <a:gd name="T51" fmla="*/ 2147483647 h 37"/>
              <a:gd name="T52" fmla="*/ 2147483647 w 27"/>
              <a:gd name="T53" fmla="*/ 2147483647 h 37"/>
              <a:gd name="T54" fmla="*/ 2147483647 w 27"/>
              <a:gd name="T55" fmla="*/ 2147483647 h 37"/>
              <a:gd name="T56" fmla="*/ 2147483647 w 27"/>
              <a:gd name="T57" fmla="*/ 2147483647 h 37"/>
              <a:gd name="T58" fmla="*/ 2147483647 w 27"/>
              <a:gd name="T59" fmla="*/ 2147483647 h 37"/>
              <a:gd name="T60" fmla="*/ 2147483647 w 27"/>
              <a:gd name="T61" fmla="*/ 2147483647 h 37"/>
              <a:gd name="T62" fmla="*/ 2147483647 w 27"/>
              <a:gd name="T63" fmla="*/ 2147483647 h 37"/>
              <a:gd name="T64" fmla="*/ 2147483647 w 27"/>
              <a:gd name="T65" fmla="*/ 0 h 37"/>
              <a:gd name="T66" fmla="*/ 2147483647 w 27"/>
              <a:gd name="T67" fmla="*/ 0 h 37"/>
              <a:gd name="T68" fmla="*/ 2147483647 w 27"/>
              <a:gd name="T69" fmla="*/ 2147483647 h 37"/>
              <a:gd name="T70" fmla="*/ 2147483647 w 27"/>
              <a:gd name="T71" fmla="*/ 2147483647 h 37"/>
              <a:gd name="T72" fmla="*/ 2147483647 w 27"/>
              <a:gd name="T73" fmla="*/ 2147483647 h 37"/>
              <a:gd name="T74" fmla="*/ 2147483647 w 27"/>
              <a:gd name="T75" fmla="*/ 2147483647 h 37"/>
              <a:gd name="T76" fmla="*/ 2147483647 w 27"/>
              <a:gd name="T77" fmla="*/ 2147483647 h 37"/>
              <a:gd name="T78" fmla="*/ 2147483647 w 27"/>
              <a:gd name="T79" fmla="*/ 2147483647 h 37"/>
              <a:gd name="T80" fmla="*/ 2147483647 w 27"/>
              <a:gd name="T81" fmla="*/ 2147483647 h 37"/>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27"/>
              <a:gd name="T124" fmla="*/ 0 h 37"/>
              <a:gd name="T125" fmla="*/ 27 w 27"/>
              <a:gd name="T126" fmla="*/ 37 h 37"/>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27" h="37">
                <a:moveTo>
                  <a:pt x="3" y="19"/>
                </a:moveTo>
                <a:lnTo>
                  <a:pt x="2" y="21"/>
                </a:lnTo>
                <a:lnTo>
                  <a:pt x="0" y="24"/>
                </a:lnTo>
                <a:lnTo>
                  <a:pt x="0" y="27"/>
                </a:lnTo>
                <a:lnTo>
                  <a:pt x="0" y="30"/>
                </a:lnTo>
                <a:lnTo>
                  <a:pt x="2" y="33"/>
                </a:lnTo>
                <a:lnTo>
                  <a:pt x="3" y="34"/>
                </a:lnTo>
                <a:lnTo>
                  <a:pt x="5" y="36"/>
                </a:lnTo>
                <a:lnTo>
                  <a:pt x="6" y="37"/>
                </a:lnTo>
                <a:lnTo>
                  <a:pt x="9" y="37"/>
                </a:lnTo>
                <a:lnTo>
                  <a:pt x="11" y="37"/>
                </a:lnTo>
                <a:lnTo>
                  <a:pt x="13" y="36"/>
                </a:lnTo>
                <a:lnTo>
                  <a:pt x="15" y="34"/>
                </a:lnTo>
                <a:lnTo>
                  <a:pt x="16" y="31"/>
                </a:lnTo>
                <a:lnTo>
                  <a:pt x="18" y="30"/>
                </a:lnTo>
                <a:lnTo>
                  <a:pt x="19" y="27"/>
                </a:lnTo>
                <a:lnTo>
                  <a:pt x="19" y="25"/>
                </a:lnTo>
                <a:lnTo>
                  <a:pt x="21" y="24"/>
                </a:lnTo>
                <a:lnTo>
                  <a:pt x="22" y="24"/>
                </a:lnTo>
                <a:lnTo>
                  <a:pt x="24" y="24"/>
                </a:lnTo>
                <a:lnTo>
                  <a:pt x="25" y="22"/>
                </a:lnTo>
                <a:lnTo>
                  <a:pt x="25" y="19"/>
                </a:lnTo>
                <a:lnTo>
                  <a:pt x="25" y="16"/>
                </a:lnTo>
                <a:lnTo>
                  <a:pt x="25" y="12"/>
                </a:lnTo>
                <a:lnTo>
                  <a:pt x="27" y="9"/>
                </a:lnTo>
                <a:lnTo>
                  <a:pt x="27" y="6"/>
                </a:lnTo>
                <a:lnTo>
                  <a:pt x="27" y="3"/>
                </a:lnTo>
                <a:lnTo>
                  <a:pt x="25" y="1"/>
                </a:lnTo>
                <a:lnTo>
                  <a:pt x="24" y="0"/>
                </a:lnTo>
                <a:lnTo>
                  <a:pt x="22" y="0"/>
                </a:lnTo>
                <a:lnTo>
                  <a:pt x="19" y="1"/>
                </a:lnTo>
                <a:lnTo>
                  <a:pt x="18" y="3"/>
                </a:lnTo>
                <a:lnTo>
                  <a:pt x="15" y="7"/>
                </a:lnTo>
                <a:lnTo>
                  <a:pt x="12" y="12"/>
                </a:lnTo>
                <a:lnTo>
                  <a:pt x="9" y="15"/>
                </a:lnTo>
                <a:lnTo>
                  <a:pt x="6" y="18"/>
                </a:lnTo>
                <a:lnTo>
                  <a:pt x="3" y="19"/>
                </a:lnTo>
              </a:path>
            </a:pathLst>
          </a:custGeom>
          <a:solidFill>
            <a:srgbClr val="FFFF00"/>
          </a:solidFill>
          <a:ln w="4763">
            <a:solidFill>
              <a:srgbClr val="990000"/>
            </a:solidFill>
            <a:round/>
            <a:headEnd/>
            <a:tailEnd/>
          </a:ln>
        </p:spPr>
        <p:txBody>
          <a:bodyPr/>
          <a:lstStyle/>
          <a:p>
            <a:endParaRPr lang="en-US"/>
          </a:p>
        </p:txBody>
      </p:sp>
      <p:sp>
        <p:nvSpPr>
          <p:cNvPr id="53300" name="Freeform 51"/>
          <p:cNvSpPr>
            <a:spLocks/>
          </p:cNvSpPr>
          <p:nvPr/>
        </p:nvSpPr>
        <p:spPr bwMode="auto">
          <a:xfrm>
            <a:off x="6586542" y="4643441"/>
            <a:ext cx="73025" cy="92075"/>
          </a:xfrm>
          <a:custGeom>
            <a:avLst/>
            <a:gdLst>
              <a:gd name="T0" fmla="*/ 2147483647 w 51"/>
              <a:gd name="T1" fmla="*/ 2147483647 h 58"/>
              <a:gd name="T2" fmla="*/ 2147483647 w 51"/>
              <a:gd name="T3" fmla="*/ 2147483647 h 58"/>
              <a:gd name="T4" fmla="*/ 2147483647 w 51"/>
              <a:gd name="T5" fmla="*/ 2147483647 h 58"/>
              <a:gd name="T6" fmla="*/ 2147483647 w 51"/>
              <a:gd name="T7" fmla="*/ 2147483647 h 58"/>
              <a:gd name="T8" fmla="*/ 2147483647 w 51"/>
              <a:gd name="T9" fmla="*/ 2147483647 h 58"/>
              <a:gd name="T10" fmla="*/ 2147483647 w 51"/>
              <a:gd name="T11" fmla="*/ 2147483647 h 58"/>
              <a:gd name="T12" fmla="*/ 0 w 51"/>
              <a:gd name="T13" fmla="*/ 2147483647 h 58"/>
              <a:gd name="T14" fmla="*/ 0 w 51"/>
              <a:gd name="T15" fmla="*/ 2147483647 h 58"/>
              <a:gd name="T16" fmla="*/ 2147483647 w 51"/>
              <a:gd name="T17" fmla="*/ 2147483647 h 58"/>
              <a:gd name="T18" fmla="*/ 2147483647 w 51"/>
              <a:gd name="T19" fmla="*/ 2147483647 h 58"/>
              <a:gd name="T20" fmla="*/ 2147483647 w 51"/>
              <a:gd name="T21" fmla="*/ 2147483647 h 58"/>
              <a:gd name="T22" fmla="*/ 2147483647 w 51"/>
              <a:gd name="T23" fmla="*/ 2147483647 h 58"/>
              <a:gd name="T24" fmla="*/ 2147483647 w 51"/>
              <a:gd name="T25" fmla="*/ 2147483647 h 58"/>
              <a:gd name="T26" fmla="*/ 2147483647 w 51"/>
              <a:gd name="T27" fmla="*/ 2147483647 h 58"/>
              <a:gd name="T28" fmla="*/ 2147483647 w 51"/>
              <a:gd name="T29" fmla="*/ 2147483647 h 58"/>
              <a:gd name="T30" fmla="*/ 2147483647 w 51"/>
              <a:gd name="T31" fmla="*/ 2147483647 h 58"/>
              <a:gd name="T32" fmla="*/ 2147483647 w 51"/>
              <a:gd name="T33" fmla="*/ 2147483647 h 58"/>
              <a:gd name="T34" fmla="*/ 2147483647 w 51"/>
              <a:gd name="T35" fmla="*/ 2147483647 h 58"/>
              <a:gd name="T36" fmla="*/ 2147483647 w 51"/>
              <a:gd name="T37" fmla="*/ 2147483647 h 58"/>
              <a:gd name="T38" fmla="*/ 2147483647 w 51"/>
              <a:gd name="T39" fmla="*/ 2147483647 h 58"/>
              <a:gd name="T40" fmla="*/ 2147483647 w 51"/>
              <a:gd name="T41" fmla="*/ 2147483647 h 58"/>
              <a:gd name="T42" fmla="*/ 2147483647 w 51"/>
              <a:gd name="T43" fmla="*/ 2147483647 h 58"/>
              <a:gd name="T44" fmla="*/ 2147483647 w 51"/>
              <a:gd name="T45" fmla="*/ 2147483647 h 58"/>
              <a:gd name="T46" fmla="*/ 2147483647 w 51"/>
              <a:gd name="T47" fmla="*/ 2147483647 h 58"/>
              <a:gd name="T48" fmla="*/ 2147483647 w 51"/>
              <a:gd name="T49" fmla="*/ 2147483647 h 58"/>
              <a:gd name="T50" fmla="*/ 2147483647 w 51"/>
              <a:gd name="T51" fmla="*/ 2147483647 h 58"/>
              <a:gd name="T52" fmla="*/ 2147483647 w 51"/>
              <a:gd name="T53" fmla="*/ 2147483647 h 58"/>
              <a:gd name="T54" fmla="*/ 2147483647 w 51"/>
              <a:gd name="T55" fmla="*/ 2147483647 h 58"/>
              <a:gd name="T56" fmla="*/ 2147483647 w 51"/>
              <a:gd name="T57" fmla="*/ 2147483647 h 58"/>
              <a:gd name="T58" fmla="*/ 2147483647 w 51"/>
              <a:gd name="T59" fmla="*/ 2147483647 h 58"/>
              <a:gd name="T60" fmla="*/ 2147483647 w 51"/>
              <a:gd name="T61" fmla="*/ 2147483647 h 58"/>
              <a:gd name="T62" fmla="*/ 2147483647 w 51"/>
              <a:gd name="T63" fmla="*/ 2147483647 h 58"/>
              <a:gd name="T64" fmla="*/ 2147483647 w 51"/>
              <a:gd name="T65" fmla="*/ 2147483647 h 58"/>
              <a:gd name="T66" fmla="*/ 2147483647 w 51"/>
              <a:gd name="T67" fmla="*/ 2147483647 h 58"/>
              <a:gd name="T68" fmla="*/ 2147483647 w 51"/>
              <a:gd name="T69" fmla="*/ 2147483647 h 58"/>
              <a:gd name="T70" fmla="*/ 2147483647 w 51"/>
              <a:gd name="T71" fmla="*/ 0 h 58"/>
              <a:gd name="T72" fmla="*/ 2147483647 w 51"/>
              <a:gd name="T73" fmla="*/ 0 h 58"/>
              <a:gd name="T74" fmla="*/ 2147483647 w 51"/>
              <a:gd name="T75" fmla="*/ 2147483647 h 58"/>
              <a:gd name="T76" fmla="*/ 2147483647 w 51"/>
              <a:gd name="T77" fmla="*/ 2147483647 h 58"/>
              <a:gd name="T78" fmla="*/ 2147483647 w 51"/>
              <a:gd name="T79" fmla="*/ 2147483647 h 58"/>
              <a:gd name="T80" fmla="*/ 2147483647 w 51"/>
              <a:gd name="T81" fmla="*/ 2147483647 h 58"/>
              <a:gd name="T82" fmla="*/ 2147483647 w 51"/>
              <a:gd name="T83" fmla="*/ 2147483647 h 58"/>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51"/>
              <a:gd name="T127" fmla="*/ 0 h 58"/>
              <a:gd name="T128" fmla="*/ 51 w 51"/>
              <a:gd name="T129" fmla="*/ 58 h 58"/>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51" h="58">
                <a:moveTo>
                  <a:pt x="11" y="18"/>
                </a:moveTo>
                <a:lnTo>
                  <a:pt x="9" y="19"/>
                </a:lnTo>
                <a:lnTo>
                  <a:pt x="6" y="20"/>
                </a:lnTo>
                <a:lnTo>
                  <a:pt x="5" y="23"/>
                </a:lnTo>
                <a:lnTo>
                  <a:pt x="3" y="25"/>
                </a:lnTo>
                <a:lnTo>
                  <a:pt x="2" y="28"/>
                </a:lnTo>
                <a:lnTo>
                  <a:pt x="0" y="31"/>
                </a:lnTo>
                <a:lnTo>
                  <a:pt x="0" y="34"/>
                </a:lnTo>
                <a:lnTo>
                  <a:pt x="2" y="37"/>
                </a:lnTo>
                <a:lnTo>
                  <a:pt x="5" y="44"/>
                </a:lnTo>
                <a:lnTo>
                  <a:pt x="9" y="49"/>
                </a:lnTo>
                <a:lnTo>
                  <a:pt x="15" y="52"/>
                </a:lnTo>
                <a:lnTo>
                  <a:pt x="21" y="53"/>
                </a:lnTo>
                <a:lnTo>
                  <a:pt x="27" y="55"/>
                </a:lnTo>
                <a:lnTo>
                  <a:pt x="33" y="55"/>
                </a:lnTo>
                <a:lnTo>
                  <a:pt x="39" y="56"/>
                </a:lnTo>
                <a:lnTo>
                  <a:pt x="46" y="58"/>
                </a:lnTo>
                <a:lnTo>
                  <a:pt x="48" y="53"/>
                </a:lnTo>
                <a:lnTo>
                  <a:pt x="49" y="49"/>
                </a:lnTo>
                <a:lnTo>
                  <a:pt x="51" y="44"/>
                </a:lnTo>
                <a:lnTo>
                  <a:pt x="51" y="38"/>
                </a:lnTo>
                <a:lnTo>
                  <a:pt x="51" y="34"/>
                </a:lnTo>
                <a:lnTo>
                  <a:pt x="49" y="29"/>
                </a:lnTo>
                <a:lnTo>
                  <a:pt x="48" y="25"/>
                </a:lnTo>
                <a:lnTo>
                  <a:pt x="45" y="20"/>
                </a:lnTo>
                <a:lnTo>
                  <a:pt x="43" y="19"/>
                </a:lnTo>
                <a:lnTo>
                  <a:pt x="43" y="18"/>
                </a:lnTo>
                <a:lnTo>
                  <a:pt x="43" y="16"/>
                </a:lnTo>
                <a:lnTo>
                  <a:pt x="45" y="15"/>
                </a:lnTo>
                <a:lnTo>
                  <a:pt x="45" y="13"/>
                </a:lnTo>
                <a:lnTo>
                  <a:pt x="45" y="12"/>
                </a:lnTo>
                <a:lnTo>
                  <a:pt x="45" y="10"/>
                </a:lnTo>
                <a:lnTo>
                  <a:pt x="45" y="9"/>
                </a:lnTo>
                <a:lnTo>
                  <a:pt x="42" y="4"/>
                </a:lnTo>
                <a:lnTo>
                  <a:pt x="39" y="1"/>
                </a:lnTo>
                <a:lnTo>
                  <a:pt x="34" y="0"/>
                </a:lnTo>
                <a:lnTo>
                  <a:pt x="30" y="0"/>
                </a:lnTo>
                <a:lnTo>
                  <a:pt x="26" y="1"/>
                </a:lnTo>
                <a:lnTo>
                  <a:pt x="21" y="3"/>
                </a:lnTo>
                <a:lnTo>
                  <a:pt x="18" y="6"/>
                </a:lnTo>
                <a:lnTo>
                  <a:pt x="15" y="9"/>
                </a:lnTo>
                <a:lnTo>
                  <a:pt x="11" y="18"/>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01" name="Freeform 52"/>
          <p:cNvSpPr>
            <a:spLocks/>
          </p:cNvSpPr>
          <p:nvPr/>
        </p:nvSpPr>
        <p:spPr bwMode="auto">
          <a:xfrm>
            <a:off x="6586542" y="4643441"/>
            <a:ext cx="73025" cy="92075"/>
          </a:xfrm>
          <a:custGeom>
            <a:avLst/>
            <a:gdLst>
              <a:gd name="T0" fmla="*/ 2147483647 w 51"/>
              <a:gd name="T1" fmla="*/ 2147483647 h 58"/>
              <a:gd name="T2" fmla="*/ 2147483647 w 51"/>
              <a:gd name="T3" fmla="*/ 2147483647 h 58"/>
              <a:gd name="T4" fmla="*/ 2147483647 w 51"/>
              <a:gd name="T5" fmla="*/ 2147483647 h 58"/>
              <a:gd name="T6" fmla="*/ 2147483647 w 51"/>
              <a:gd name="T7" fmla="*/ 2147483647 h 58"/>
              <a:gd name="T8" fmla="*/ 2147483647 w 51"/>
              <a:gd name="T9" fmla="*/ 2147483647 h 58"/>
              <a:gd name="T10" fmla="*/ 2147483647 w 51"/>
              <a:gd name="T11" fmla="*/ 2147483647 h 58"/>
              <a:gd name="T12" fmla="*/ 0 w 51"/>
              <a:gd name="T13" fmla="*/ 2147483647 h 58"/>
              <a:gd name="T14" fmla="*/ 0 w 51"/>
              <a:gd name="T15" fmla="*/ 2147483647 h 58"/>
              <a:gd name="T16" fmla="*/ 2147483647 w 51"/>
              <a:gd name="T17" fmla="*/ 2147483647 h 58"/>
              <a:gd name="T18" fmla="*/ 2147483647 w 51"/>
              <a:gd name="T19" fmla="*/ 2147483647 h 58"/>
              <a:gd name="T20" fmla="*/ 2147483647 w 51"/>
              <a:gd name="T21" fmla="*/ 2147483647 h 58"/>
              <a:gd name="T22" fmla="*/ 2147483647 w 51"/>
              <a:gd name="T23" fmla="*/ 2147483647 h 58"/>
              <a:gd name="T24" fmla="*/ 2147483647 w 51"/>
              <a:gd name="T25" fmla="*/ 2147483647 h 58"/>
              <a:gd name="T26" fmla="*/ 2147483647 w 51"/>
              <a:gd name="T27" fmla="*/ 2147483647 h 58"/>
              <a:gd name="T28" fmla="*/ 2147483647 w 51"/>
              <a:gd name="T29" fmla="*/ 2147483647 h 58"/>
              <a:gd name="T30" fmla="*/ 2147483647 w 51"/>
              <a:gd name="T31" fmla="*/ 2147483647 h 58"/>
              <a:gd name="T32" fmla="*/ 2147483647 w 51"/>
              <a:gd name="T33" fmla="*/ 2147483647 h 58"/>
              <a:gd name="T34" fmla="*/ 2147483647 w 51"/>
              <a:gd name="T35" fmla="*/ 2147483647 h 58"/>
              <a:gd name="T36" fmla="*/ 2147483647 w 51"/>
              <a:gd name="T37" fmla="*/ 2147483647 h 58"/>
              <a:gd name="T38" fmla="*/ 2147483647 w 51"/>
              <a:gd name="T39" fmla="*/ 2147483647 h 58"/>
              <a:gd name="T40" fmla="*/ 2147483647 w 51"/>
              <a:gd name="T41" fmla="*/ 2147483647 h 58"/>
              <a:gd name="T42" fmla="*/ 2147483647 w 51"/>
              <a:gd name="T43" fmla="*/ 2147483647 h 58"/>
              <a:gd name="T44" fmla="*/ 2147483647 w 51"/>
              <a:gd name="T45" fmla="*/ 2147483647 h 58"/>
              <a:gd name="T46" fmla="*/ 2147483647 w 51"/>
              <a:gd name="T47" fmla="*/ 2147483647 h 58"/>
              <a:gd name="T48" fmla="*/ 2147483647 w 51"/>
              <a:gd name="T49" fmla="*/ 2147483647 h 58"/>
              <a:gd name="T50" fmla="*/ 2147483647 w 51"/>
              <a:gd name="T51" fmla="*/ 2147483647 h 58"/>
              <a:gd name="T52" fmla="*/ 2147483647 w 51"/>
              <a:gd name="T53" fmla="*/ 2147483647 h 58"/>
              <a:gd name="T54" fmla="*/ 2147483647 w 51"/>
              <a:gd name="T55" fmla="*/ 2147483647 h 58"/>
              <a:gd name="T56" fmla="*/ 2147483647 w 51"/>
              <a:gd name="T57" fmla="*/ 2147483647 h 58"/>
              <a:gd name="T58" fmla="*/ 2147483647 w 51"/>
              <a:gd name="T59" fmla="*/ 2147483647 h 58"/>
              <a:gd name="T60" fmla="*/ 2147483647 w 51"/>
              <a:gd name="T61" fmla="*/ 2147483647 h 58"/>
              <a:gd name="T62" fmla="*/ 2147483647 w 51"/>
              <a:gd name="T63" fmla="*/ 2147483647 h 58"/>
              <a:gd name="T64" fmla="*/ 2147483647 w 51"/>
              <a:gd name="T65" fmla="*/ 2147483647 h 58"/>
              <a:gd name="T66" fmla="*/ 2147483647 w 51"/>
              <a:gd name="T67" fmla="*/ 2147483647 h 58"/>
              <a:gd name="T68" fmla="*/ 2147483647 w 51"/>
              <a:gd name="T69" fmla="*/ 2147483647 h 58"/>
              <a:gd name="T70" fmla="*/ 2147483647 w 51"/>
              <a:gd name="T71" fmla="*/ 0 h 58"/>
              <a:gd name="T72" fmla="*/ 2147483647 w 51"/>
              <a:gd name="T73" fmla="*/ 0 h 58"/>
              <a:gd name="T74" fmla="*/ 2147483647 w 51"/>
              <a:gd name="T75" fmla="*/ 2147483647 h 58"/>
              <a:gd name="T76" fmla="*/ 2147483647 w 51"/>
              <a:gd name="T77" fmla="*/ 2147483647 h 58"/>
              <a:gd name="T78" fmla="*/ 2147483647 w 51"/>
              <a:gd name="T79" fmla="*/ 2147483647 h 58"/>
              <a:gd name="T80" fmla="*/ 2147483647 w 51"/>
              <a:gd name="T81" fmla="*/ 2147483647 h 58"/>
              <a:gd name="T82" fmla="*/ 2147483647 w 51"/>
              <a:gd name="T83" fmla="*/ 2147483647 h 58"/>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51"/>
              <a:gd name="T127" fmla="*/ 0 h 58"/>
              <a:gd name="T128" fmla="*/ 51 w 51"/>
              <a:gd name="T129" fmla="*/ 58 h 58"/>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51" h="58">
                <a:moveTo>
                  <a:pt x="11" y="18"/>
                </a:moveTo>
                <a:lnTo>
                  <a:pt x="9" y="19"/>
                </a:lnTo>
                <a:lnTo>
                  <a:pt x="6" y="20"/>
                </a:lnTo>
                <a:lnTo>
                  <a:pt x="5" y="23"/>
                </a:lnTo>
                <a:lnTo>
                  <a:pt x="3" y="25"/>
                </a:lnTo>
                <a:lnTo>
                  <a:pt x="2" y="28"/>
                </a:lnTo>
                <a:lnTo>
                  <a:pt x="0" y="31"/>
                </a:lnTo>
                <a:lnTo>
                  <a:pt x="0" y="34"/>
                </a:lnTo>
                <a:lnTo>
                  <a:pt x="2" y="37"/>
                </a:lnTo>
                <a:lnTo>
                  <a:pt x="5" y="44"/>
                </a:lnTo>
                <a:lnTo>
                  <a:pt x="9" y="49"/>
                </a:lnTo>
                <a:lnTo>
                  <a:pt x="15" y="52"/>
                </a:lnTo>
                <a:lnTo>
                  <a:pt x="21" y="53"/>
                </a:lnTo>
                <a:lnTo>
                  <a:pt x="27" y="55"/>
                </a:lnTo>
                <a:lnTo>
                  <a:pt x="33" y="55"/>
                </a:lnTo>
                <a:lnTo>
                  <a:pt x="39" y="56"/>
                </a:lnTo>
                <a:lnTo>
                  <a:pt x="46" y="58"/>
                </a:lnTo>
                <a:lnTo>
                  <a:pt x="48" y="53"/>
                </a:lnTo>
                <a:lnTo>
                  <a:pt x="49" y="49"/>
                </a:lnTo>
                <a:lnTo>
                  <a:pt x="51" y="44"/>
                </a:lnTo>
                <a:lnTo>
                  <a:pt x="51" y="38"/>
                </a:lnTo>
                <a:lnTo>
                  <a:pt x="51" y="34"/>
                </a:lnTo>
                <a:lnTo>
                  <a:pt x="49" y="29"/>
                </a:lnTo>
                <a:lnTo>
                  <a:pt x="48" y="25"/>
                </a:lnTo>
                <a:lnTo>
                  <a:pt x="45" y="20"/>
                </a:lnTo>
                <a:lnTo>
                  <a:pt x="43" y="19"/>
                </a:lnTo>
                <a:lnTo>
                  <a:pt x="43" y="18"/>
                </a:lnTo>
                <a:lnTo>
                  <a:pt x="43" y="16"/>
                </a:lnTo>
                <a:lnTo>
                  <a:pt x="45" y="15"/>
                </a:lnTo>
                <a:lnTo>
                  <a:pt x="45" y="13"/>
                </a:lnTo>
                <a:lnTo>
                  <a:pt x="45" y="12"/>
                </a:lnTo>
                <a:lnTo>
                  <a:pt x="45" y="10"/>
                </a:lnTo>
                <a:lnTo>
                  <a:pt x="45" y="9"/>
                </a:lnTo>
                <a:lnTo>
                  <a:pt x="42" y="4"/>
                </a:lnTo>
                <a:lnTo>
                  <a:pt x="39" y="1"/>
                </a:lnTo>
                <a:lnTo>
                  <a:pt x="34" y="0"/>
                </a:lnTo>
                <a:lnTo>
                  <a:pt x="30" y="0"/>
                </a:lnTo>
                <a:lnTo>
                  <a:pt x="26" y="1"/>
                </a:lnTo>
                <a:lnTo>
                  <a:pt x="21" y="3"/>
                </a:lnTo>
                <a:lnTo>
                  <a:pt x="18" y="6"/>
                </a:lnTo>
                <a:lnTo>
                  <a:pt x="15" y="9"/>
                </a:lnTo>
                <a:lnTo>
                  <a:pt x="11" y="18"/>
                </a:lnTo>
              </a:path>
            </a:pathLst>
          </a:custGeom>
          <a:solidFill>
            <a:srgbClr val="FFFF00"/>
          </a:solidFill>
          <a:ln w="4763">
            <a:solidFill>
              <a:srgbClr val="990000"/>
            </a:solidFill>
            <a:round/>
            <a:headEnd/>
            <a:tailEnd/>
          </a:ln>
        </p:spPr>
        <p:txBody>
          <a:bodyPr/>
          <a:lstStyle/>
          <a:p>
            <a:endParaRPr lang="en-US"/>
          </a:p>
        </p:txBody>
      </p:sp>
      <p:sp>
        <p:nvSpPr>
          <p:cNvPr id="53302" name="Freeform 53"/>
          <p:cNvSpPr>
            <a:spLocks/>
          </p:cNvSpPr>
          <p:nvPr/>
        </p:nvSpPr>
        <p:spPr bwMode="auto">
          <a:xfrm>
            <a:off x="6491291" y="4594226"/>
            <a:ext cx="98425" cy="88900"/>
          </a:xfrm>
          <a:custGeom>
            <a:avLst/>
            <a:gdLst>
              <a:gd name="T0" fmla="*/ 2147483647 w 70"/>
              <a:gd name="T1" fmla="*/ 2147483647 h 56"/>
              <a:gd name="T2" fmla="*/ 2147483647 w 70"/>
              <a:gd name="T3" fmla="*/ 2147483647 h 56"/>
              <a:gd name="T4" fmla="*/ 0 w 70"/>
              <a:gd name="T5" fmla="*/ 2147483647 h 56"/>
              <a:gd name="T6" fmla="*/ 2147483647 w 70"/>
              <a:gd name="T7" fmla="*/ 2147483647 h 56"/>
              <a:gd name="T8" fmla="*/ 2147483647 w 70"/>
              <a:gd name="T9" fmla="*/ 2147483647 h 56"/>
              <a:gd name="T10" fmla="*/ 2147483647 w 70"/>
              <a:gd name="T11" fmla="*/ 2147483647 h 56"/>
              <a:gd name="T12" fmla="*/ 2147483647 w 70"/>
              <a:gd name="T13" fmla="*/ 2147483647 h 56"/>
              <a:gd name="T14" fmla="*/ 2147483647 w 70"/>
              <a:gd name="T15" fmla="*/ 2147483647 h 56"/>
              <a:gd name="T16" fmla="*/ 2147483647 w 70"/>
              <a:gd name="T17" fmla="*/ 2147483647 h 56"/>
              <a:gd name="T18" fmla="*/ 2147483647 w 70"/>
              <a:gd name="T19" fmla="*/ 2147483647 h 56"/>
              <a:gd name="T20" fmla="*/ 2147483647 w 70"/>
              <a:gd name="T21" fmla="*/ 2147483647 h 56"/>
              <a:gd name="T22" fmla="*/ 2147483647 w 70"/>
              <a:gd name="T23" fmla="*/ 2147483647 h 56"/>
              <a:gd name="T24" fmla="*/ 2147483647 w 70"/>
              <a:gd name="T25" fmla="*/ 2147483647 h 56"/>
              <a:gd name="T26" fmla="*/ 2147483647 w 70"/>
              <a:gd name="T27" fmla="*/ 2147483647 h 56"/>
              <a:gd name="T28" fmla="*/ 2147483647 w 70"/>
              <a:gd name="T29" fmla="*/ 2147483647 h 56"/>
              <a:gd name="T30" fmla="*/ 2147483647 w 70"/>
              <a:gd name="T31" fmla="*/ 2147483647 h 56"/>
              <a:gd name="T32" fmla="*/ 2147483647 w 70"/>
              <a:gd name="T33" fmla="*/ 2147483647 h 56"/>
              <a:gd name="T34" fmla="*/ 2147483647 w 70"/>
              <a:gd name="T35" fmla="*/ 2147483647 h 56"/>
              <a:gd name="T36" fmla="*/ 2147483647 w 70"/>
              <a:gd name="T37" fmla="*/ 2147483647 h 56"/>
              <a:gd name="T38" fmla="*/ 2147483647 w 70"/>
              <a:gd name="T39" fmla="*/ 2147483647 h 56"/>
              <a:gd name="T40" fmla="*/ 2147483647 w 70"/>
              <a:gd name="T41" fmla="*/ 2147483647 h 56"/>
              <a:gd name="T42" fmla="*/ 2147483647 w 70"/>
              <a:gd name="T43" fmla="*/ 2147483647 h 56"/>
              <a:gd name="T44" fmla="*/ 2147483647 w 70"/>
              <a:gd name="T45" fmla="*/ 2147483647 h 56"/>
              <a:gd name="T46" fmla="*/ 2147483647 w 70"/>
              <a:gd name="T47" fmla="*/ 2147483647 h 56"/>
              <a:gd name="T48" fmla="*/ 2147483647 w 70"/>
              <a:gd name="T49" fmla="*/ 2147483647 h 56"/>
              <a:gd name="T50" fmla="*/ 2147483647 w 70"/>
              <a:gd name="T51" fmla="*/ 2147483647 h 56"/>
              <a:gd name="T52" fmla="*/ 2147483647 w 70"/>
              <a:gd name="T53" fmla="*/ 2147483647 h 56"/>
              <a:gd name="T54" fmla="*/ 2147483647 w 70"/>
              <a:gd name="T55" fmla="*/ 2147483647 h 56"/>
              <a:gd name="T56" fmla="*/ 2147483647 w 70"/>
              <a:gd name="T57" fmla="*/ 2147483647 h 56"/>
              <a:gd name="T58" fmla="*/ 2147483647 w 70"/>
              <a:gd name="T59" fmla="*/ 0 h 56"/>
              <a:gd name="T60" fmla="*/ 2147483647 w 70"/>
              <a:gd name="T61" fmla="*/ 2147483647 h 56"/>
              <a:gd name="T62" fmla="*/ 2147483647 w 70"/>
              <a:gd name="T63" fmla="*/ 2147483647 h 56"/>
              <a:gd name="T64" fmla="*/ 2147483647 w 70"/>
              <a:gd name="T65" fmla="*/ 2147483647 h 5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70"/>
              <a:gd name="T100" fmla="*/ 0 h 56"/>
              <a:gd name="T101" fmla="*/ 70 w 70"/>
              <a:gd name="T102" fmla="*/ 56 h 5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70" h="56">
                <a:moveTo>
                  <a:pt x="6" y="14"/>
                </a:moveTo>
                <a:lnTo>
                  <a:pt x="3" y="17"/>
                </a:lnTo>
                <a:lnTo>
                  <a:pt x="2" y="20"/>
                </a:lnTo>
                <a:lnTo>
                  <a:pt x="2" y="25"/>
                </a:lnTo>
                <a:lnTo>
                  <a:pt x="0" y="28"/>
                </a:lnTo>
                <a:lnTo>
                  <a:pt x="0" y="31"/>
                </a:lnTo>
                <a:lnTo>
                  <a:pt x="2" y="34"/>
                </a:lnTo>
                <a:lnTo>
                  <a:pt x="3" y="38"/>
                </a:lnTo>
                <a:lnTo>
                  <a:pt x="5" y="40"/>
                </a:lnTo>
                <a:lnTo>
                  <a:pt x="8" y="44"/>
                </a:lnTo>
                <a:lnTo>
                  <a:pt x="12" y="47"/>
                </a:lnTo>
                <a:lnTo>
                  <a:pt x="17" y="49"/>
                </a:lnTo>
                <a:lnTo>
                  <a:pt x="21" y="49"/>
                </a:lnTo>
                <a:lnTo>
                  <a:pt x="27" y="50"/>
                </a:lnTo>
                <a:lnTo>
                  <a:pt x="31" y="50"/>
                </a:lnTo>
                <a:lnTo>
                  <a:pt x="37" y="50"/>
                </a:lnTo>
                <a:lnTo>
                  <a:pt x="43" y="50"/>
                </a:lnTo>
                <a:lnTo>
                  <a:pt x="45" y="50"/>
                </a:lnTo>
                <a:lnTo>
                  <a:pt x="46" y="50"/>
                </a:lnTo>
                <a:lnTo>
                  <a:pt x="46" y="51"/>
                </a:lnTo>
                <a:lnTo>
                  <a:pt x="48" y="53"/>
                </a:lnTo>
                <a:lnTo>
                  <a:pt x="49" y="53"/>
                </a:lnTo>
                <a:lnTo>
                  <a:pt x="51" y="54"/>
                </a:lnTo>
                <a:lnTo>
                  <a:pt x="52" y="54"/>
                </a:lnTo>
                <a:lnTo>
                  <a:pt x="54" y="54"/>
                </a:lnTo>
                <a:lnTo>
                  <a:pt x="57" y="56"/>
                </a:lnTo>
                <a:lnTo>
                  <a:pt x="60" y="54"/>
                </a:lnTo>
                <a:lnTo>
                  <a:pt x="62" y="54"/>
                </a:lnTo>
                <a:lnTo>
                  <a:pt x="65" y="53"/>
                </a:lnTo>
                <a:lnTo>
                  <a:pt x="67" y="51"/>
                </a:lnTo>
                <a:lnTo>
                  <a:pt x="68" y="49"/>
                </a:lnTo>
                <a:lnTo>
                  <a:pt x="70" y="46"/>
                </a:lnTo>
                <a:lnTo>
                  <a:pt x="70" y="43"/>
                </a:lnTo>
                <a:lnTo>
                  <a:pt x="68" y="43"/>
                </a:lnTo>
                <a:lnTo>
                  <a:pt x="68" y="41"/>
                </a:lnTo>
                <a:lnTo>
                  <a:pt x="68" y="40"/>
                </a:lnTo>
                <a:lnTo>
                  <a:pt x="67" y="38"/>
                </a:lnTo>
                <a:lnTo>
                  <a:pt x="65" y="35"/>
                </a:lnTo>
                <a:lnTo>
                  <a:pt x="62" y="32"/>
                </a:lnTo>
                <a:lnTo>
                  <a:pt x="61" y="31"/>
                </a:lnTo>
                <a:lnTo>
                  <a:pt x="58" y="29"/>
                </a:lnTo>
                <a:lnTo>
                  <a:pt x="55" y="26"/>
                </a:lnTo>
                <a:lnTo>
                  <a:pt x="52" y="25"/>
                </a:lnTo>
                <a:lnTo>
                  <a:pt x="49" y="23"/>
                </a:lnTo>
                <a:lnTo>
                  <a:pt x="46" y="20"/>
                </a:lnTo>
                <a:lnTo>
                  <a:pt x="45" y="19"/>
                </a:lnTo>
                <a:lnTo>
                  <a:pt x="43" y="16"/>
                </a:lnTo>
                <a:lnTo>
                  <a:pt x="43" y="14"/>
                </a:lnTo>
                <a:lnTo>
                  <a:pt x="42" y="11"/>
                </a:lnTo>
                <a:lnTo>
                  <a:pt x="40" y="10"/>
                </a:lnTo>
                <a:lnTo>
                  <a:pt x="40" y="7"/>
                </a:lnTo>
                <a:lnTo>
                  <a:pt x="39" y="6"/>
                </a:lnTo>
                <a:lnTo>
                  <a:pt x="36" y="4"/>
                </a:lnTo>
                <a:lnTo>
                  <a:pt x="33" y="1"/>
                </a:lnTo>
                <a:lnTo>
                  <a:pt x="30" y="0"/>
                </a:lnTo>
                <a:lnTo>
                  <a:pt x="27" y="0"/>
                </a:lnTo>
                <a:lnTo>
                  <a:pt x="23" y="1"/>
                </a:lnTo>
                <a:lnTo>
                  <a:pt x="20" y="3"/>
                </a:lnTo>
                <a:lnTo>
                  <a:pt x="17" y="4"/>
                </a:lnTo>
                <a:lnTo>
                  <a:pt x="15" y="7"/>
                </a:lnTo>
                <a:lnTo>
                  <a:pt x="12" y="10"/>
                </a:lnTo>
                <a:lnTo>
                  <a:pt x="6" y="14"/>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03" name="Freeform 54"/>
          <p:cNvSpPr>
            <a:spLocks/>
          </p:cNvSpPr>
          <p:nvPr/>
        </p:nvSpPr>
        <p:spPr bwMode="auto">
          <a:xfrm>
            <a:off x="6491291" y="4594226"/>
            <a:ext cx="98425" cy="88900"/>
          </a:xfrm>
          <a:custGeom>
            <a:avLst/>
            <a:gdLst>
              <a:gd name="T0" fmla="*/ 2147483647 w 70"/>
              <a:gd name="T1" fmla="*/ 2147483647 h 56"/>
              <a:gd name="T2" fmla="*/ 2147483647 w 70"/>
              <a:gd name="T3" fmla="*/ 2147483647 h 56"/>
              <a:gd name="T4" fmla="*/ 0 w 70"/>
              <a:gd name="T5" fmla="*/ 2147483647 h 56"/>
              <a:gd name="T6" fmla="*/ 2147483647 w 70"/>
              <a:gd name="T7" fmla="*/ 2147483647 h 56"/>
              <a:gd name="T8" fmla="*/ 2147483647 w 70"/>
              <a:gd name="T9" fmla="*/ 2147483647 h 56"/>
              <a:gd name="T10" fmla="*/ 2147483647 w 70"/>
              <a:gd name="T11" fmla="*/ 2147483647 h 56"/>
              <a:gd name="T12" fmla="*/ 2147483647 w 70"/>
              <a:gd name="T13" fmla="*/ 2147483647 h 56"/>
              <a:gd name="T14" fmla="*/ 2147483647 w 70"/>
              <a:gd name="T15" fmla="*/ 2147483647 h 56"/>
              <a:gd name="T16" fmla="*/ 2147483647 w 70"/>
              <a:gd name="T17" fmla="*/ 2147483647 h 56"/>
              <a:gd name="T18" fmla="*/ 2147483647 w 70"/>
              <a:gd name="T19" fmla="*/ 2147483647 h 56"/>
              <a:gd name="T20" fmla="*/ 2147483647 w 70"/>
              <a:gd name="T21" fmla="*/ 2147483647 h 56"/>
              <a:gd name="T22" fmla="*/ 2147483647 w 70"/>
              <a:gd name="T23" fmla="*/ 2147483647 h 56"/>
              <a:gd name="T24" fmla="*/ 2147483647 w 70"/>
              <a:gd name="T25" fmla="*/ 2147483647 h 56"/>
              <a:gd name="T26" fmla="*/ 2147483647 w 70"/>
              <a:gd name="T27" fmla="*/ 2147483647 h 56"/>
              <a:gd name="T28" fmla="*/ 2147483647 w 70"/>
              <a:gd name="T29" fmla="*/ 2147483647 h 56"/>
              <a:gd name="T30" fmla="*/ 2147483647 w 70"/>
              <a:gd name="T31" fmla="*/ 2147483647 h 56"/>
              <a:gd name="T32" fmla="*/ 2147483647 w 70"/>
              <a:gd name="T33" fmla="*/ 2147483647 h 56"/>
              <a:gd name="T34" fmla="*/ 2147483647 w 70"/>
              <a:gd name="T35" fmla="*/ 2147483647 h 56"/>
              <a:gd name="T36" fmla="*/ 2147483647 w 70"/>
              <a:gd name="T37" fmla="*/ 2147483647 h 56"/>
              <a:gd name="T38" fmla="*/ 2147483647 w 70"/>
              <a:gd name="T39" fmla="*/ 2147483647 h 56"/>
              <a:gd name="T40" fmla="*/ 2147483647 w 70"/>
              <a:gd name="T41" fmla="*/ 2147483647 h 56"/>
              <a:gd name="T42" fmla="*/ 2147483647 w 70"/>
              <a:gd name="T43" fmla="*/ 2147483647 h 56"/>
              <a:gd name="T44" fmla="*/ 2147483647 w 70"/>
              <a:gd name="T45" fmla="*/ 2147483647 h 56"/>
              <a:gd name="T46" fmla="*/ 2147483647 w 70"/>
              <a:gd name="T47" fmla="*/ 2147483647 h 56"/>
              <a:gd name="T48" fmla="*/ 2147483647 w 70"/>
              <a:gd name="T49" fmla="*/ 2147483647 h 56"/>
              <a:gd name="T50" fmla="*/ 2147483647 w 70"/>
              <a:gd name="T51" fmla="*/ 2147483647 h 56"/>
              <a:gd name="T52" fmla="*/ 2147483647 w 70"/>
              <a:gd name="T53" fmla="*/ 2147483647 h 56"/>
              <a:gd name="T54" fmla="*/ 2147483647 w 70"/>
              <a:gd name="T55" fmla="*/ 2147483647 h 56"/>
              <a:gd name="T56" fmla="*/ 2147483647 w 70"/>
              <a:gd name="T57" fmla="*/ 2147483647 h 56"/>
              <a:gd name="T58" fmla="*/ 2147483647 w 70"/>
              <a:gd name="T59" fmla="*/ 0 h 56"/>
              <a:gd name="T60" fmla="*/ 2147483647 w 70"/>
              <a:gd name="T61" fmla="*/ 2147483647 h 56"/>
              <a:gd name="T62" fmla="*/ 2147483647 w 70"/>
              <a:gd name="T63" fmla="*/ 2147483647 h 56"/>
              <a:gd name="T64" fmla="*/ 2147483647 w 70"/>
              <a:gd name="T65" fmla="*/ 2147483647 h 5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70"/>
              <a:gd name="T100" fmla="*/ 0 h 56"/>
              <a:gd name="T101" fmla="*/ 70 w 70"/>
              <a:gd name="T102" fmla="*/ 56 h 5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70" h="56">
                <a:moveTo>
                  <a:pt x="6" y="14"/>
                </a:moveTo>
                <a:lnTo>
                  <a:pt x="3" y="17"/>
                </a:lnTo>
                <a:lnTo>
                  <a:pt x="2" y="20"/>
                </a:lnTo>
                <a:lnTo>
                  <a:pt x="2" y="25"/>
                </a:lnTo>
                <a:lnTo>
                  <a:pt x="0" y="28"/>
                </a:lnTo>
                <a:lnTo>
                  <a:pt x="0" y="31"/>
                </a:lnTo>
                <a:lnTo>
                  <a:pt x="2" y="34"/>
                </a:lnTo>
                <a:lnTo>
                  <a:pt x="3" y="38"/>
                </a:lnTo>
                <a:lnTo>
                  <a:pt x="5" y="40"/>
                </a:lnTo>
                <a:lnTo>
                  <a:pt x="8" y="44"/>
                </a:lnTo>
                <a:lnTo>
                  <a:pt x="12" y="47"/>
                </a:lnTo>
                <a:lnTo>
                  <a:pt x="17" y="49"/>
                </a:lnTo>
                <a:lnTo>
                  <a:pt x="21" y="49"/>
                </a:lnTo>
                <a:lnTo>
                  <a:pt x="27" y="50"/>
                </a:lnTo>
                <a:lnTo>
                  <a:pt x="31" y="50"/>
                </a:lnTo>
                <a:lnTo>
                  <a:pt x="37" y="50"/>
                </a:lnTo>
                <a:lnTo>
                  <a:pt x="43" y="50"/>
                </a:lnTo>
                <a:lnTo>
                  <a:pt x="45" y="50"/>
                </a:lnTo>
                <a:lnTo>
                  <a:pt x="46" y="50"/>
                </a:lnTo>
                <a:lnTo>
                  <a:pt x="46" y="51"/>
                </a:lnTo>
                <a:lnTo>
                  <a:pt x="48" y="53"/>
                </a:lnTo>
                <a:lnTo>
                  <a:pt x="49" y="53"/>
                </a:lnTo>
                <a:lnTo>
                  <a:pt x="51" y="54"/>
                </a:lnTo>
                <a:lnTo>
                  <a:pt x="52" y="54"/>
                </a:lnTo>
                <a:lnTo>
                  <a:pt x="54" y="54"/>
                </a:lnTo>
                <a:lnTo>
                  <a:pt x="57" y="56"/>
                </a:lnTo>
                <a:lnTo>
                  <a:pt x="60" y="54"/>
                </a:lnTo>
                <a:lnTo>
                  <a:pt x="62" y="54"/>
                </a:lnTo>
                <a:lnTo>
                  <a:pt x="65" y="53"/>
                </a:lnTo>
                <a:lnTo>
                  <a:pt x="67" y="51"/>
                </a:lnTo>
                <a:lnTo>
                  <a:pt x="68" y="49"/>
                </a:lnTo>
                <a:lnTo>
                  <a:pt x="70" y="46"/>
                </a:lnTo>
                <a:lnTo>
                  <a:pt x="70" y="43"/>
                </a:lnTo>
                <a:lnTo>
                  <a:pt x="68" y="43"/>
                </a:lnTo>
                <a:lnTo>
                  <a:pt x="68" y="41"/>
                </a:lnTo>
                <a:lnTo>
                  <a:pt x="68" y="40"/>
                </a:lnTo>
                <a:lnTo>
                  <a:pt x="67" y="38"/>
                </a:lnTo>
                <a:lnTo>
                  <a:pt x="65" y="35"/>
                </a:lnTo>
                <a:lnTo>
                  <a:pt x="62" y="32"/>
                </a:lnTo>
                <a:lnTo>
                  <a:pt x="61" y="31"/>
                </a:lnTo>
                <a:lnTo>
                  <a:pt x="58" y="29"/>
                </a:lnTo>
                <a:lnTo>
                  <a:pt x="55" y="26"/>
                </a:lnTo>
                <a:lnTo>
                  <a:pt x="52" y="25"/>
                </a:lnTo>
                <a:lnTo>
                  <a:pt x="49" y="23"/>
                </a:lnTo>
                <a:lnTo>
                  <a:pt x="46" y="20"/>
                </a:lnTo>
                <a:lnTo>
                  <a:pt x="45" y="19"/>
                </a:lnTo>
                <a:lnTo>
                  <a:pt x="43" y="16"/>
                </a:lnTo>
                <a:lnTo>
                  <a:pt x="43" y="14"/>
                </a:lnTo>
                <a:lnTo>
                  <a:pt x="42" y="11"/>
                </a:lnTo>
                <a:lnTo>
                  <a:pt x="40" y="10"/>
                </a:lnTo>
                <a:lnTo>
                  <a:pt x="40" y="7"/>
                </a:lnTo>
                <a:lnTo>
                  <a:pt x="39" y="6"/>
                </a:lnTo>
                <a:lnTo>
                  <a:pt x="36" y="4"/>
                </a:lnTo>
                <a:lnTo>
                  <a:pt x="33" y="1"/>
                </a:lnTo>
                <a:lnTo>
                  <a:pt x="30" y="0"/>
                </a:lnTo>
                <a:lnTo>
                  <a:pt x="27" y="0"/>
                </a:lnTo>
                <a:lnTo>
                  <a:pt x="23" y="1"/>
                </a:lnTo>
                <a:lnTo>
                  <a:pt x="20" y="3"/>
                </a:lnTo>
                <a:lnTo>
                  <a:pt x="17" y="4"/>
                </a:lnTo>
                <a:lnTo>
                  <a:pt x="15" y="7"/>
                </a:lnTo>
                <a:lnTo>
                  <a:pt x="12" y="10"/>
                </a:lnTo>
                <a:lnTo>
                  <a:pt x="6" y="14"/>
                </a:lnTo>
              </a:path>
            </a:pathLst>
          </a:custGeom>
          <a:solidFill>
            <a:srgbClr val="FFFF00"/>
          </a:solidFill>
          <a:ln w="4763">
            <a:solidFill>
              <a:srgbClr val="990000"/>
            </a:solidFill>
            <a:round/>
            <a:headEnd/>
            <a:tailEnd/>
          </a:ln>
        </p:spPr>
        <p:txBody>
          <a:bodyPr/>
          <a:lstStyle/>
          <a:p>
            <a:endParaRPr lang="en-US"/>
          </a:p>
        </p:txBody>
      </p:sp>
      <p:sp>
        <p:nvSpPr>
          <p:cNvPr id="53304" name="Freeform 55"/>
          <p:cNvSpPr>
            <a:spLocks/>
          </p:cNvSpPr>
          <p:nvPr/>
        </p:nvSpPr>
        <p:spPr bwMode="auto">
          <a:xfrm>
            <a:off x="6507166" y="4541838"/>
            <a:ext cx="47625" cy="44451"/>
          </a:xfrm>
          <a:custGeom>
            <a:avLst/>
            <a:gdLst>
              <a:gd name="T0" fmla="*/ 2147483647 w 34"/>
              <a:gd name="T1" fmla="*/ 2147483647 h 28"/>
              <a:gd name="T2" fmla="*/ 2147483647 w 34"/>
              <a:gd name="T3" fmla="*/ 2147483647 h 28"/>
              <a:gd name="T4" fmla="*/ 2147483647 w 34"/>
              <a:gd name="T5" fmla="*/ 2147483647 h 28"/>
              <a:gd name="T6" fmla="*/ 2147483647 w 34"/>
              <a:gd name="T7" fmla="*/ 2147483647 h 28"/>
              <a:gd name="T8" fmla="*/ 2147483647 w 34"/>
              <a:gd name="T9" fmla="*/ 2147483647 h 28"/>
              <a:gd name="T10" fmla="*/ 0 w 34"/>
              <a:gd name="T11" fmla="*/ 2147483647 h 28"/>
              <a:gd name="T12" fmla="*/ 0 w 34"/>
              <a:gd name="T13" fmla="*/ 2147483647 h 28"/>
              <a:gd name="T14" fmla="*/ 0 w 34"/>
              <a:gd name="T15" fmla="*/ 2147483647 h 28"/>
              <a:gd name="T16" fmla="*/ 0 w 34"/>
              <a:gd name="T17" fmla="*/ 2147483647 h 28"/>
              <a:gd name="T18" fmla="*/ 0 w 34"/>
              <a:gd name="T19" fmla="*/ 2147483647 h 28"/>
              <a:gd name="T20" fmla="*/ 2147483647 w 34"/>
              <a:gd name="T21" fmla="*/ 2147483647 h 28"/>
              <a:gd name="T22" fmla="*/ 2147483647 w 34"/>
              <a:gd name="T23" fmla="*/ 2147483647 h 28"/>
              <a:gd name="T24" fmla="*/ 2147483647 w 34"/>
              <a:gd name="T25" fmla="*/ 2147483647 h 28"/>
              <a:gd name="T26" fmla="*/ 2147483647 w 34"/>
              <a:gd name="T27" fmla="*/ 2147483647 h 28"/>
              <a:gd name="T28" fmla="*/ 2147483647 w 34"/>
              <a:gd name="T29" fmla="*/ 2147483647 h 28"/>
              <a:gd name="T30" fmla="*/ 2147483647 w 34"/>
              <a:gd name="T31" fmla="*/ 2147483647 h 28"/>
              <a:gd name="T32" fmla="*/ 2147483647 w 34"/>
              <a:gd name="T33" fmla="*/ 2147483647 h 28"/>
              <a:gd name="T34" fmla="*/ 2147483647 w 34"/>
              <a:gd name="T35" fmla="*/ 2147483647 h 28"/>
              <a:gd name="T36" fmla="*/ 2147483647 w 34"/>
              <a:gd name="T37" fmla="*/ 2147483647 h 28"/>
              <a:gd name="T38" fmla="*/ 2147483647 w 34"/>
              <a:gd name="T39" fmla="*/ 2147483647 h 28"/>
              <a:gd name="T40" fmla="*/ 2147483647 w 34"/>
              <a:gd name="T41" fmla="*/ 2147483647 h 28"/>
              <a:gd name="T42" fmla="*/ 2147483647 w 34"/>
              <a:gd name="T43" fmla="*/ 2147483647 h 28"/>
              <a:gd name="T44" fmla="*/ 2147483647 w 34"/>
              <a:gd name="T45" fmla="*/ 2147483647 h 28"/>
              <a:gd name="T46" fmla="*/ 2147483647 w 34"/>
              <a:gd name="T47" fmla="*/ 2147483647 h 28"/>
              <a:gd name="T48" fmla="*/ 2147483647 w 34"/>
              <a:gd name="T49" fmla="*/ 2147483647 h 28"/>
              <a:gd name="T50" fmla="*/ 2147483647 w 34"/>
              <a:gd name="T51" fmla="*/ 2147483647 h 28"/>
              <a:gd name="T52" fmla="*/ 2147483647 w 34"/>
              <a:gd name="T53" fmla="*/ 2147483647 h 28"/>
              <a:gd name="T54" fmla="*/ 2147483647 w 34"/>
              <a:gd name="T55" fmla="*/ 2147483647 h 28"/>
              <a:gd name="T56" fmla="*/ 2147483647 w 34"/>
              <a:gd name="T57" fmla="*/ 2147483647 h 28"/>
              <a:gd name="T58" fmla="*/ 2147483647 w 34"/>
              <a:gd name="T59" fmla="*/ 2147483647 h 28"/>
              <a:gd name="T60" fmla="*/ 2147483647 w 34"/>
              <a:gd name="T61" fmla="*/ 2147483647 h 28"/>
              <a:gd name="T62" fmla="*/ 2147483647 w 34"/>
              <a:gd name="T63" fmla="*/ 2147483647 h 28"/>
              <a:gd name="T64" fmla="*/ 2147483647 w 34"/>
              <a:gd name="T65" fmla="*/ 2147483647 h 28"/>
              <a:gd name="T66" fmla="*/ 2147483647 w 34"/>
              <a:gd name="T67" fmla="*/ 2147483647 h 28"/>
              <a:gd name="T68" fmla="*/ 2147483647 w 34"/>
              <a:gd name="T69" fmla="*/ 2147483647 h 28"/>
              <a:gd name="T70" fmla="*/ 2147483647 w 34"/>
              <a:gd name="T71" fmla="*/ 2147483647 h 28"/>
              <a:gd name="T72" fmla="*/ 2147483647 w 34"/>
              <a:gd name="T73" fmla="*/ 2147483647 h 28"/>
              <a:gd name="T74" fmla="*/ 2147483647 w 34"/>
              <a:gd name="T75" fmla="*/ 2147483647 h 28"/>
              <a:gd name="T76" fmla="*/ 2147483647 w 34"/>
              <a:gd name="T77" fmla="*/ 2147483647 h 28"/>
              <a:gd name="T78" fmla="*/ 2147483647 w 34"/>
              <a:gd name="T79" fmla="*/ 2147483647 h 28"/>
              <a:gd name="T80" fmla="*/ 2147483647 w 34"/>
              <a:gd name="T81" fmla="*/ 2147483647 h 28"/>
              <a:gd name="T82" fmla="*/ 2147483647 w 34"/>
              <a:gd name="T83" fmla="*/ 0 h 28"/>
              <a:gd name="T84" fmla="*/ 2147483647 w 34"/>
              <a:gd name="T85" fmla="*/ 0 h 28"/>
              <a:gd name="T86" fmla="*/ 2147483647 w 34"/>
              <a:gd name="T87" fmla="*/ 2147483647 h 28"/>
              <a:gd name="T88" fmla="*/ 2147483647 w 34"/>
              <a:gd name="T89" fmla="*/ 2147483647 h 28"/>
              <a:gd name="T90" fmla="*/ 2147483647 w 34"/>
              <a:gd name="T91" fmla="*/ 2147483647 h 28"/>
              <a:gd name="T92" fmla="*/ 2147483647 w 34"/>
              <a:gd name="T93" fmla="*/ 2147483647 h 28"/>
              <a:gd name="T94" fmla="*/ 2147483647 w 34"/>
              <a:gd name="T95" fmla="*/ 2147483647 h 28"/>
              <a:gd name="T96" fmla="*/ 2147483647 w 34"/>
              <a:gd name="T97" fmla="*/ 2147483647 h 28"/>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34"/>
              <a:gd name="T148" fmla="*/ 0 h 28"/>
              <a:gd name="T149" fmla="*/ 34 w 34"/>
              <a:gd name="T150" fmla="*/ 28 h 28"/>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34" h="28">
                <a:moveTo>
                  <a:pt x="9" y="6"/>
                </a:moveTo>
                <a:lnTo>
                  <a:pt x="7" y="9"/>
                </a:lnTo>
                <a:lnTo>
                  <a:pt x="4" y="10"/>
                </a:lnTo>
                <a:lnTo>
                  <a:pt x="3" y="13"/>
                </a:lnTo>
                <a:lnTo>
                  <a:pt x="1" y="16"/>
                </a:lnTo>
                <a:lnTo>
                  <a:pt x="0" y="19"/>
                </a:lnTo>
                <a:lnTo>
                  <a:pt x="0" y="21"/>
                </a:lnTo>
                <a:lnTo>
                  <a:pt x="0" y="24"/>
                </a:lnTo>
                <a:lnTo>
                  <a:pt x="0" y="27"/>
                </a:lnTo>
                <a:lnTo>
                  <a:pt x="0" y="28"/>
                </a:lnTo>
                <a:lnTo>
                  <a:pt x="1" y="28"/>
                </a:lnTo>
                <a:lnTo>
                  <a:pt x="3" y="28"/>
                </a:lnTo>
                <a:lnTo>
                  <a:pt x="4" y="28"/>
                </a:lnTo>
                <a:lnTo>
                  <a:pt x="6" y="28"/>
                </a:lnTo>
                <a:lnTo>
                  <a:pt x="9" y="28"/>
                </a:lnTo>
                <a:lnTo>
                  <a:pt x="10" y="28"/>
                </a:lnTo>
                <a:lnTo>
                  <a:pt x="12" y="28"/>
                </a:lnTo>
                <a:lnTo>
                  <a:pt x="13" y="27"/>
                </a:lnTo>
                <a:lnTo>
                  <a:pt x="15" y="27"/>
                </a:lnTo>
                <a:lnTo>
                  <a:pt x="17" y="27"/>
                </a:lnTo>
                <a:lnTo>
                  <a:pt x="19" y="27"/>
                </a:lnTo>
                <a:lnTo>
                  <a:pt x="20" y="28"/>
                </a:lnTo>
                <a:lnTo>
                  <a:pt x="22" y="28"/>
                </a:lnTo>
                <a:lnTo>
                  <a:pt x="25" y="28"/>
                </a:lnTo>
                <a:lnTo>
                  <a:pt x="26" y="28"/>
                </a:lnTo>
                <a:lnTo>
                  <a:pt x="28" y="28"/>
                </a:lnTo>
                <a:lnTo>
                  <a:pt x="29" y="28"/>
                </a:lnTo>
                <a:lnTo>
                  <a:pt x="31" y="27"/>
                </a:lnTo>
                <a:lnTo>
                  <a:pt x="32" y="27"/>
                </a:lnTo>
                <a:lnTo>
                  <a:pt x="34" y="22"/>
                </a:lnTo>
                <a:lnTo>
                  <a:pt x="34" y="18"/>
                </a:lnTo>
                <a:lnTo>
                  <a:pt x="32" y="15"/>
                </a:lnTo>
                <a:lnTo>
                  <a:pt x="31" y="10"/>
                </a:lnTo>
                <a:lnTo>
                  <a:pt x="29" y="7"/>
                </a:lnTo>
                <a:lnTo>
                  <a:pt x="26" y="5"/>
                </a:lnTo>
                <a:lnTo>
                  <a:pt x="23" y="3"/>
                </a:lnTo>
                <a:lnTo>
                  <a:pt x="20" y="2"/>
                </a:lnTo>
                <a:lnTo>
                  <a:pt x="19" y="0"/>
                </a:lnTo>
                <a:lnTo>
                  <a:pt x="17" y="0"/>
                </a:lnTo>
                <a:lnTo>
                  <a:pt x="16" y="2"/>
                </a:lnTo>
                <a:lnTo>
                  <a:pt x="15" y="2"/>
                </a:lnTo>
                <a:lnTo>
                  <a:pt x="13" y="3"/>
                </a:lnTo>
                <a:lnTo>
                  <a:pt x="12" y="3"/>
                </a:lnTo>
                <a:lnTo>
                  <a:pt x="10" y="5"/>
                </a:lnTo>
                <a:lnTo>
                  <a:pt x="9" y="6"/>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05" name="Freeform 56"/>
          <p:cNvSpPr>
            <a:spLocks/>
          </p:cNvSpPr>
          <p:nvPr/>
        </p:nvSpPr>
        <p:spPr bwMode="auto">
          <a:xfrm>
            <a:off x="6507166" y="4541838"/>
            <a:ext cx="47625" cy="44451"/>
          </a:xfrm>
          <a:custGeom>
            <a:avLst/>
            <a:gdLst>
              <a:gd name="T0" fmla="*/ 2147483647 w 34"/>
              <a:gd name="T1" fmla="*/ 2147483647 h 28"/>
              <a:gd name="T2" fmla="*/ 2147483647 w 34"/>
              <a:gd name="T3" fmla="*/ 2147483647 h 28"/>
              <a:gd name="T4" fmla="*/ 2147483647 w 34"/>
              <a:gd name="T5" fmla="*/ 2147483647 h 28"/>
              <a:gd name="T6" fmla="*/ 2147483647 w 34"/>
              <a:gd name="T7" fmla="*/ 2147483647 h 28"/>
              <a:gd name="T8" fmla="*/ 2147483647 w 34"/>
              <a:gd name="T9" fmla="*/ 2147483647 h 28"/>
              <a:gd name="T10" fmla="*/ 0 w 34"/>
              <a:gd name="T11" fmla="*/ 2147483647 h 28"/>
              <a:gd name="T12" fmla="*/ 0 w 34"/>
              <a:gd name="T13" fmla="*/ 2147483647 h 28"/>
              <a:gd name="T14" fmla="*/ 0 w 34"/>
              <a:gd name="T15" fmla="*/ 2147483647 h 28"/>
              <a:gd name="T16" fmla="*/ 0 w 34"/>
              <a:gd name="T17" fmla="*/ 2147483647 h 28"/>
              <a:gd name="T18" fmla="*/ 0 w 34"/>
              <a:gd name="T19" fmla="*/ 2147483647 h 28"/>
              <a:gd name="T20" fmla="*/ 2147483647 w 34"/>
              <a:gd name="T21" fmla="*/ 2147483647 h 28"/>
              <a:gd name="T22" fmla="*/ 2147483647 w 34"/>
              <a:gd name="T23" fmla="*/ 2147483647 h 28"/>
              <a:gd name="T24" fmla="*/ 2147483647 w 34"/>
              <a:gd name="T25" fmla="*/ 2147483647 h 28"/>
              <a:gd name="T26" fmla="*/ 2147483647 w 34"/>
              <a:gd name="T27" fmla="*/ 2147483647 h 28"/>
              <a:gd name="T28" fmla="*/ 2147483647 w 34"/>
              <a:gd name="T29" fmla="*/ 2147483647 h 28"/>
              <a:gd name="T30" fmla="*/ 2147483647 w 34"/>
              <a:gd name="T31" fmla="*/ 2147483647 h 28"/>
              <a:gd name="T32" fmla="*/ 2147483647 w 34"/>
              <a:gd name="T33" fmla="*/ 2147483647 h 28"/>
              <a:gd name="T34" fmla="*/ 2147483647 w 34"/>
              <a:gd name="T35" fmla="*/ 2147483647 h 28"/>
              <a:gd name="T36" fmla="*/ 2147483647 w 34"/>
              <a:gd name="T37" fmla="*/ 2147483647 h 28"/>
              <a:gd name="T38" fmla="*/ 2147483647 w 34"/>
              <a:gd name="T39" fmla="*/ 2147483647 h 28"/>
              <a:gd name="T40" fmla="*/ 2147483647 w 34"/>
              <a:gd name="T41" fmla="*/ 2147483647 h 28"/>
              <a:gd name="T42" fmla="*/ 2147483647 w 34"/>
              <a:gd name="T43" fmla="*/ 2147483647 h 28"/>
              <a:gd name="T44" fmla="*/ 2147483647 w 34"/>
              <a:gd name="T45" fmla="*/ 2147483647 h 28"/>
              <a:gd name="T46" fmla="*/ 2147483647 w 34"/>
              <a:gd name="T47" fmla="*/ 2147483647 h 28"/>
              <a:gd name="T48" fmla="*/ 2147483647 w 34"/>
              <a:gd name="T49" fmla="*/ 2147483647 h 28"/>
              <a:gd name="T50" fmla="*/ 2147483647 w 34"/>
              <a:gd name="T51" fmla="*/ 2147483647 h 28"/>
              <a:gd name="T52" fmla="*/ 2147483647 w 34"/>
              <a:gd name="T53" fmla="*/ 2147483647 h 28"/>
              <a:gd name="T54" fmla="*/ 2147483647 w 34"/>
              <a:gd name="T55" fmla="*/ 2147483647 h 28"/>
              <a:gd name="T56" fmla="*/ 2147483647 w 34"/>
              <a:gd name="T57" fmla="*/ 2147483647 h 28"/>
              <a:gd name="T58" fmla="*/ 2147483647 w 34"/>
              <a:gd name="T59" fmla="*/ 2147483647 h 28"/>
              <a:gd name="T60" fmla="*/ 2147483647 w 34"/>
              <a:gd name="T61" fmla="*/ 2147483647 h 28"/>
              <a:gd name="T62" fmla="*/ 2147483647 w 34"/>
              <a:gd name="T63" fmla="*/ 2147483647 h 28"/>
              <a:gd name="T64" fmla="*/ 2147483647 w 34"/>
              <a:gd name="T65" fmla="*/ 2147483647 h 28"/>
              <a:gd name="T66" fmla="*/ 2147483647 w 34"/>
              <a:gd name="T67" fmla="*/ 2147483647 h 28"/>
              <a:gd name="T68" fmla="*/ 2147483647 w 34"/>
              <a:gd name="T69" fmla="*/ 2147483647 h 28"/>
              <a:gd name="T70" fmla="*/ 2147483647 w 34"/>
              <a:gd name="T71" fmla="*/ 2147483647 h 28"/>
              <a:gd name="T72" fmla="*/ 2147483647 w 34"/>
              <a:gd name="T73" fmla="*/ 2147483647 h 28"/>
              <a:gd name="T74" fmla="*/ 2147483647 w 34"/>
              <a:gd name="T75" fmla="*/ 2147483647 h 28"/>
              <a:gd name="T76" fmla="*/ 2147483647 w 34"/>
              <a:gd name="T77" fmla="*/ 2147483647 h 28"/>
              <a:gd name="T78" fmla="*/ 2147483647 w 34"/>
              <a:gd name="T79" fmla="*/ 2147483647 h 28"/>
              <a:gd name="T80" fmla="*/ 2147483647 w 34"/>
              <a:gd name="T81" fmla="*/ 2147483647 h 28"/>
              <a:gd name="T82" fmla="*/ 2147483647 w 34"/>
              <a:gd name="T83" fmla="*/ 0 h 28"/>
              <a:gd name="T84" fmla="*/ 2147483647 w 34"/>
              <a:gd name="T85" fmla="*/ 0 h 28"/>
              <a:gd name="T86" fmla="*/ 2147483647 w 34"/>
              <a:gd name="T87" fmla="*/ 2147483647 h 28"/>
              <a:gd name="T88" fmla="*/ 2147483647 w 34"/>
              <a:gd name="T89" fmla="*/ 2147483647 h 28"/>
              <a:gd name="T90" fmla="*/ 2147483647 w 34"/>
              <a:gd name="T91" fmla="*/ 2147483647 h 28"/>
              <a:gd name="T92" fmla="*/ 2147483647 w 34"/>
              <a:gd name="T93" fmla="*/ 2147483647 h 28"/>
              <a:gd name="T94" fmla="*/ 2147483647 w 34"/>
              <a:gd name="T95" fmla="*/ 2147483647 h 28"/>
              <a:gd name="T96" fmla="*/ 2147483647 w 34"/>
              <a:gd name="T97" fmla="*/ 2147483647 h 28"/>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34"/>
              <a:gd name="T148" fmla="*/ 0 h 28"/>
              <a:gd name="T149" fmla="*/ 34 w 34"/>
              <a:gd name="T150" fmla="*/ 28 h 28"/>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34" h="28">
                <a:moveTo>
                  <a:pt x="9" y="6"/>
                </a:moveTo>
                <a:lnTo>
                  <a:pt x="7" y="9"/>
                </a:lnTo>
                <a:lnTo>
                  <a:pt x="4" y="10"/>
                </a:lnTo>
                <a:lnTo>
                  <a:pt x="3" y="13"/>
                </a:lnTo>
                <a:lnTo>
                  <a:pt x="1" y="16"/>
                </a:lnTo>
                <a:lnTo>
                  <a:pt x="0" y="19"/>
                </a:lnTo>
                <a:lnTo>
                  <a:pt x="0" y="21"/>
                </a:lnTo>
                <a:lnTo>
                  <a:pt x="0" y="24"/>
                </a:lnTo>
                <a:lnTo>
                  <a:pt x="0" y="27"/>
                </a:lnTo>
                <a:lnTo>
                  <a:pt x="0" y="28"/>
                </a:lnTo>
                <a:lnTo>
                  <a:pt x="1" y="28"/>
                </a:lnTo>
                <a:lnTo>
                  <a:pt x="3" y="28"/>
                </a:lnTo>
                <a:lnTo>
                  <a:pt x="4" y="28"/>
                </a:lnTo>
                <a:lnTo>
                  <a:pt x="6" y="28"/>
                </a:lnTo>
                <a:lnTo>
                  <a:pt x="9" y="28"/>
                </a:lnTo>
                <a:lnTo>
                  <a:pt x="10" y="28"/>
                </a:lnTo>
                <a:lnTo>
                  <a:pt x="12" y="28"/>
                </a:lnTo>
                <a:lnTo>
                  <a:pt x="13" y="27"/>
                </a:lnTo>
                <a:lnTo>
                  <a:pt x="15" y="27"/>
                </a:lnTo>
                <a:lnTo>
                  <a:pt x="17" y="27"/>
                </a:lnTo>
                <a:lnTo>
                  <a:pt x="19" y="27"/>
                </a:lnTo>
                <a:lnTo>
                  <a:pt x="20" y="28"/>
                </a:lnTo>
                <a:lnTo>
                  <a:pt x="22" y="28"/>
                </a:lnTo>
                <a:lnTo>
                  <a:pt x="25" y="28"/>
                </a:lnTo>
                <a:lnTo>
                  <a:pt x="26" y="28"/>
                </a:lnTo>
                <a:lnTo>
                  <a:pt x="28" y="28"/>
                </a:lnTo>
                <a:lnTo>
                  <a:pt x="29" y="28"/>
                </a:lnTo>
                <a:lnTo>
                  <a:pt x="31" y="27"/>
                </a:lnTo>
                <a:lnTo>
                  <a:pt x="32" y="27"/>
                </a:lnTo>
                <a:lnTo>
                  <a:pt x="34" y="22"/>
                </a:lnTo>
                <a:lnTo>
                  <a:pt x="34" y="18"/>
                </a:lnTo>
                <a:lnTo>
                  <a:pt x="32" y="15"/>
                </a:lnTo>
                <a:lnTo>
                  <a:pt x="31" y="10"/>
                </a:lnTo>
                <a:lnTo>
                  <a:pt x="29" y="7"/>
                </a:lnTo>
                <a:lnTo>
                  <a:pt x="26" y="5"/>
                </a:lnTo>
                <a:lnTo>
                  <a:pt x="23" y="3"/>
                </a:lnTo>
                <a:lnTo>
                  <a:pt x="20" y="2"/>
                </a:lnTo>
                <a:lnTo>
                  <a:pt x="19" y="0"/>
                </a:lnTo>
                <a:lnTo>
                  <a:pt x="17" y="0"/>
                </a:lnTo>
                <a:lnTo>
                  <a:pt x="16" y="2"/>
                </a:lnTo>
                <a:lnTo>
                  <a:pt x="15" y="2"/>
                </a:lnTo>
                <a:lnTo>
                  <a:pt x="13" y="3"/>
                </a:lnTo>
                <a:lnTo>
                  <a:pt x="12" y="3"/>
                </a:lnTo>
                <a:lnTo>
                  <a:pt x="10" y="5"/>
                </a:lnTo>
                <a:lnTo>
                  <a:pt x="9" y="6"/>
                </a:lnTo>
              </a:path>
            </a:pathLst>
          </a:custGeom>
          <a:solidFill>
            <a:srgbClr val="FFFF00"/>
          </a:solidFill>
          <a:ln w="4763">
            <a:solidFill>
              <a:srgbClr val="990000"/>
            </a:solidFill>
            <a:round/>
            <a:headEnd/>
            <a:tailEnd/>
          </a:ln>
        </p:spPr>
        <p:txBody>
          <a:bodyPr/>
          <a:lstStyle/>
          <a:p>
            <a:endParaRPr lang="en-US"/>
          </a:p>
        </p:txBody>
      </p:sp>
      <p:sp>
        <p:nvSpPr>
          <p:cNvPr id="53306" name="Freeform 57"/>
          <p:cNvSpPr>
            <a:spLocks/>
          </p:cNvSpPr>
          <p:nvPr/>
        </p:nvSpPr>
        <p:spPr bwMode="auto">
          <a:xfrm>
            <a:off x="6538914" y="4508503"/>
            <a:ext cx="80963" cy="61913"/>
          </a:xfrm>
          <a:custGeom>
            <a:avLst/>
            <a:gdLst>
              <a:gd name="T0" fmla="*/ 2147483647 w 57"/>
              <a:gd name="T1" fmla="*/ 2147483647 h 39"/>
              <a:gd name="T2" fmla="*/ 2147483647 w 57"/>
              <a:gd name="T3" fmla="*/ 2147483647 h 39"/>
              <a:gd name="T4" fmla="*/ 2147483647 w 57"/>
              <a:gd name="T5" fmla="*/ 2147483647 h 39"/>
              <a:gd name="T6" fmla="*/ 2147483647 w 57"/>
              <a:gd name="T7" fmla="*/ 2147483647 h 39"/>
              <a:gd name="T8" fmla="*/ 2147483647 w 57"/>
              <a:gd name="T9" fmla="*/ 2147483647 h 39"/>
              <a:gd name="T10" fmla="*/ 2147483647 w 57"/>
              <a:gd name="T11" fmla="*/ 2147483647 h 39"/>
              <a:gd name="T12" fmla="*/ 2147483647 w 57"/>
              <a:gd name="T13" fmla="*/ 2147483647 h 39"/>
              <a:gd name="T14" fmla="*/ 0 w 57"/>
              <a:gd name="T15" fmla="*/ 2147483647 h 39"/>
              <a:gd name="T16" fmla="*/ 0 w 57"/>
              <a:gd name="T17" fmla="*/ 2147483647 h 39"/>
              <a:gd name="T18" fmla="*/ 0 w 57"/>
              <a:gd name="T19" fmla="*/ 2147483647 h 39"/>
              <a:gd name="T20" fmla="*/ 0 w 57"/>
              <a:gd name="T21" fmla="*/ 2147483647 h 39"/>
              <a:gd name="T22" fmla="*/ 0 w 57"/>
              <a:gd name="T23" fmla="*/ 2147483647 h 39"/>
              <a:gd name="T24" fmla="*/ 2147483647 w 57"/>
              <a:gd name="T25" fmla="*/ 2147483647 h 39"/>
              <a:gd name="T26" fmla="*/ 2147483647 w 57"/>
              <a:gd name="T27" fmla="*/ 2147483647 h 39"/>
              <a:gd name="T28" fmla="*/ 2147483647 w 57"/>
              <a:gd name="T29" fmla="*/ 2147483647 h 39"/>
              <a:gd name="T30" fmla="*/ 2147483647 w 57"/>
              <a:gd name="T31" fmla="*/ 2147483647 h 39"/>
              <a:gd name="T32" fmla="*/ 2147483647 w 57"/>
              <a:gd name="T33" fmla="*/ 2147483647 h 39"/>
              <a:gd name="T34" fmla="*/ 2147483647 w 57"/>
              <a:gd name="T35" fmla="*/ 2147483647 h 39"/>
              <a:gd name="T36" fmla="*/ 2147483647 w 57"/>
              <a:gd name="T37" fmla="*/ 2147483647 h 39"/>
              <a:gd name="T38" fmla="*/ 2147483647 w 57"/>
              <a:gd name="T39" fmla="*/ 2147483647 h 39"/>
              <a:gd name="T40" fmla="*/ 2147483647 w 57"/>
              <a:gd name="T41" fmla="*/ 2147483647 h 39"/>
              <a:gd name="T42" fmla="*/ 2147483647 w 57"/>
              <a:gd name="T43" fmla="*/ 2147483647 h 39"/>
              <a:gd name="T44" fmla="*/ 2147483647 w 57"/>
              <a:gd name="T45" fmla="*/ 2147483647 h 39"/>
              <a:gd name="T46" fmla="*/ 2147483647 w 57"/>
              <a:gd name="T47" fmla="*/ 2147483647 h 39"/>
              <a:gd name="T48" fmla="*/ 2147483647 w 57"/>
              <a:gd name="T49" fmla="*/ 2147483647 h 39"/>
              <a:gd name="T50" fmla="*/ 2147483647 w 57"/>
              <a:gd name="T51" fmla="*/ 2147483647 h 39"/>
              <a:gd name="T52" fmla="*/ 2147483647 w 57"/>
              <a:gd name="T53" fmla="*/ 2147483647 h 39"/>
              <a:gd name="T54" fmla="*/ 2147483647 w 57"/>
              <a:gd name="T55" fmla="*/ 2147483647 h 39"/>
              <a:gd name="T56" fmla="*/ 2147483647 w 57"/>
              <a:gd name="T57" fmla="*/ 2147483647 h 39"/>
              <a:gd name="T58" fmla="*/ 2147483647 w 57"/>
              <a:gd name="T59" fmla="*/ 2147483647 h 39"/>
              <a:gd name="T60" fmla="*/ 2147483647 w 57"/>
              <a:gd name="T61" fmla="*/ 2147483647 h 39"/>
              <a:gd name="T62" fmla="*/ 2147483647 w 57"/>
              <a:gd name="T63" fmla="*/ 2147483647 h 39"/>
              <a:gd name="T64" fmla="*/ 2147483647 w 57"/>
              <a:gd name="T65" fmla="*/ 2147483647 h 39"/>
              <a:gd name="T66" fmla="*/ 2147483647 w 57"/>
              <a:gd name="T67" fmla="*/ 2147483647 h 39"/>
              <a:gd name="T68" fmla="*/ 2147483647 w 57"/>
              <a:gd name="T69" fmla="*/ 2147483647 h 39"/>
              <a:gd name="T70" fmla="*/ 2147483647 w 57"/>
              <a:gd name="T71" fmla="*/ 2147483647 h 39"/>
              <a:gd name="T72" fmla="*/ 2147483647 w 57"/>
              <a:gd name="T73" fmla="*/ 2147483647 h 39"/>
              <a:gd name="T74" fmla="*/ 2147483647 w 57"/>
              <a:gd name="T75" fmla="*/ 2147483647 h 39"/>
              <a:gd name="T76" fmla="*/ 2147483647 w 57"/>
              <a:gd name="T77" fmla="*/ 2147483647 h 39"/>
              <a:gd name="T78" fmla="*/ 2147483647 w 57"/>
              <a:gd name="T79" fmla="*/ 2147483647 h 39"/>
              <a:gd name="T80" fmla="*/ 2147483647 w 57"/>
              <a:gd name="T81" fmla="*/ 2147483647 h 39"/>
              <a:gd name="T82" fmla="*/ 2147483647 w 57"/>
              <a:gd name="T83" fmla="*/ 2147483647 h 39"/>
              <a:gd name="T84" fmla="*/ 2147483647 w 57"/>
              <a:gd name="T85" fmla="*/ 2147483647 h 39"/>
              <a:gd name="T86" fmla="*/ 2147483647 w 57"/>
              <a:gd name="T87" fmla="*/ 2147483647 h 39"/>
              <a:gd name="T88" fmla="*/ 2147483647 w 57"/>
              <a:gd name="T89" fmla="*/ 2147483647 h 39"/>
              <a:gd name="T90" fmla="*/ 2147483647 w 57"/>
              <a:gd name="T91" fmla="*/ 2147483647 h 39"/>
              <a:gd name="T92" fmla="*/ 2147483647 w 57"/>
              <a:gd name="T93" fmla="*/ 2147483647 h 39"/>
              <a:gd name="T94" fmla="*/ 2147483647 w 57"/>
              <a:gd name="T95" fmla="*/ 2147483647 h 39"/>
              <a:gd name="T96" fmla="*/ 2147483647 w 57"/>
              <a:gd name="T97" fmla="*/ 0 h 39"/>
              <a:gd name="T98" fmla="*/ 2147483647 w 57"/>
              <a:gd name="T99" fmla="*/ 0 h 39"/>
              <a:gd name="T100" fmla="*/ 2147483647 w 57"/>
              <a:gd name="T101" fmla="*/ 0 h 39"/>
              <a:gd name="T102" fmla="*/ 2147483647 w 57"/>
              <a:gd name="T103" fmla="*/ 0 h 39"/>
              <a:gd name="T104" fmla="*/ 2147483647 w 57"/>
              <a:gd name="T105" fmla="*/ 0 h 39"/>
              <a:gd name="T106" fmla="*/ 2147483647 w 57"/>
              <a:gd name="T107" fmla="*/ 2147483647 h 39"/>
              <a:gd name="T108" fmla="*/ 2147483647 w 57"/>
              <a:gd name="T109" fmla="*/ 2147483647 h 39"/>
              <a:gd name="T110" fmla="*/ 2147483647 w 57"/>
              <a:gd name="T111" fmla="*/ 2147483647 h 39"/>
              <a:gd name="T112" fmla="*/ 2147483647 w 57"/>
              <a:gd name="T113" fmla="*/ 2147483647 h 39"/>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7"/>
              <a:gd name="T172" fmla="*/ 0 h 39"/>
              <a:gd name="T173" fmla="*/ 57 w 57"/>
              <a:gd name="T174" fmla="*/ 39 h 39"/>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7" h="39">
                <a:moveTo>
                  <a:pt x="9" y="3"/>
                </a:moveTo>
                <a:lnTo>
                  <a:pt x="8" y="3"/>
                </a:lnTo>
                <a:lnTo>
                  <a:pt x="6" y="3"/>
                </a:lnTo>
                <a:lnTo>
                  <a:pt x="5" y="3"/>
                </a:lnTo>
                <a:lnTo>
                  <a:pt x="3" y="5"/>
                </a:lnTo>
                <a:lnTo>
                  <a:pt x="2" y="5"/>
                </a:lnTo>
                <a:lnTo>
                  <a:pt x="2" y="6"/>
                </a:lnTo>
                <a:lnTo>
                  <a:pt x="0" y="6"/>
                </a:lnTo>
                <a:lnTo>
                  <a:pt x="0" y="8"/>
                </a:lnTo>
                <a:lnTo>
                  <a:pt x="0" y="9"/>
                </a:lnTo>
                <a:lnTo>
                  <a:pt x="0" y="11"/>
                </a:lnTo>
                <a:lnTo>
                  <a:pt x="0" y="14"/>
                </a:lnTo>
                <a:lnTo>
                  <a:pt x="2" y="15"/>
                </a:lnTo>
                <a:lnTo>
                  <a:pt x="2" y="17"/>
                </a:lnTo>
                <a:lnTo>
                  <a:pt x="3" y="18"/>
                </a:lnTo>
                <a:lnTo>
                  <a:pt x="5" y="20"/>
                </a:lnTo>
                <a:lnTo>
                  <a:pt x="8" y="21"/>
                </a:lnTo>
                <a:lnTo>
                  <a:pt x="11" y="23"/>
                </a:lnTo>
                <a:lnTo>
                  <a:pt x="15" y="24"/>
                </a:lnTo>
                <a:lnTo>
                  <a:pt x="18" y="27"/>
                </a:lnTo>
                <a:lnTo>
                  <a:pt x="21" y="28"/>
                </a:lnTo>
                <a:lnTo>
                  <a:pt x="26" y="30"/>
                </a:lnTo>
                <a:lnTo>
                  <a:pt x="28" y="33"/>
                </a:lnTo>
                <a:lnTo>
                  <a:pt x="31" y="34"/>
                </a:lnTo>
                <a:lnTo>
                  <a:pt x="36" y="36"/>
                </a:lnTo>
                <a:lnTo>
                  <a:pt x="39" y="36"/>
                </a:lnTo>
                <a:lnTo>
                  <a:pt x="40" y="37"/>
                </a:lnTo>
                <a:lnTo>
                  <a:pt x="43" y="37"/>
                </a:lnTo>
                <a:lnTo>
                  <a:pt x="46" y="39"/>
                </a:lnTo>
                <a:lnTo>
                  <a:pt x="49" y="39"/>
                </a:lnTo>
                <a:lnTo>
                  <a:pt x="52" y="37"/>
                </a:lnTo>
                <a:lnTo>
                  <a:pt x="54" y="36"/>
                </a:lnTo>
                <a:lnTo>
                  <a:pt x="55" y="34"/>
                </a:lnTo>
                <a:lnTo>
                  <a:pt x="57" y="31"/>
                </a:lnTo>
                <a:lnTo>
                  <a:pt x="55" y="28"/>
                </a:lnTo>
                <a:lnTo>
                  <a:pt x="55" y="26"/>
                </a:lnTo>
                <a:lnTo>
                  <a:pt x="54" y="21"/>
                </a:lnTo>
                <a:lnTo>
                  <a:pt x="52" y="18"/>
                </a:lnTo>
                <a:lnTo>
                  <a:pt x="52" y="15"/>
                </a:lnTo>
                <a:lnTo>
                  <a:pt x="52" y="12"/>
                </a:lnTo>
                <a:lnTo>
                  <a:pt x="54" y="9"/>
                </a:lnTo>
                <a:lnTo>
                  <a:pt x="49" y="8"/>
                </a:lnTo>
                <a:lnTo>
                  <a:pt x="46" y="5"/>
                </a:lnTo>
                <a:lnTo>
                  <a:pt x="43" y="5"/>
                </a:lnTo>
                <a:lnTo>
                  <a:pt x="39" y="3"/>
                </a:lnTo>
                <a:lnTo>
                  <a:pt x="36" y="3"/>
                </a:lnTo>
                <a:lnTo>
                  <a:pt x="33" y="2"/>
                </a:lnTo>
                <a:lnTo>
                  <a:pt x="28" y="2"/>
                </a:lnTo>
                <a:lnTo>
                  <a:pt x="24" y="0"/>
                </a:lnTo>
                <a:lnTo>
                  <a:pt x="23" y="0"/>
                </a:lnTo>
                <a:lnTo>
                  <a:pt x="21" y="0"/>
                </a:lnTo>
                <a:lnTo>
                  <a:pt x="20" y="0"/>
                </a:lnTo>
                <a:lnTo>
                  <a:pt x="17" y="0"/>
                </a:lnTo>
                <a:lnTo>
                  <a:pt x="15" y="2"/>
                </a:lnTo>
                <a:lnTo>
                  <a:pt x="14" y="2"/>
                </a:lnTo>
                <a:lnTo>
                  <a:pt x="11" y="2"/>
                </a:lnTo>
                <a:lnTo>
                  <a:pt x="9" y="3"/>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07" name="Freeform 58"/>
          <p:cNvSpPr>
            <a:spLocks/>
          </p:cNvSpPr>
          <p:nvPr/>
        </p:nvSpPr>
        <p:spPr bwMode="auto">
          <a:xfrm>
            <a:off x="6538914" y="4508503"/>
            <a:ext cx="80963" cy="61913"/>
          </a:xfrm>
          <a:custGeom>
            <a:avLst/>
            <a:gdLst>
              <a:gd name="T0" fmla="*/ 2147483647 w 57"/>
              <a:gd name="T1" fmla="*/ 2147483647 h 39"/>
              <a:gd name="T2" fmla="*/ 2147483647 w 57"/>
              <a:gd name="T3" fmla="*/ 2147483647 h 39"/>
              <a:gd name="T4" fmla="*/ 2147483647 w 57"/>
              <a:gd name="T5" fmla="*/ 2147483647 h 39"/>
              <a:gd name="T6" fmla="*/ 2147483647 w 57"/>
              <a:gd name="T7" fmla="*/ 2147483647 h 39"/>
              <a:gd name="T8" fmla="*/ 2147483647 w 57"/>
              <a:gd name="T9" fmla="*/ 2147483647 h 39"/>
              <a:gd name="T10" fmla="*/ 2147483647 w 57"/>
              <a:gd name="T11" fmla="*/ 2147483647 h 39"/>
              <a:gd name="T12" fmla="*/ 2147483647 w 57"/>
              <a:gd name="T13" fmla="*/ 2147483647 h 39"/>
              <a:gd name="T14" fmla="*/ 0 w 57"/>
              <a:gd name="T15" fmla="*/ 2147483647 h 39"/>
              <a:gd name="T16" fmla="*/ 0 w 57"/>
              <a:gd name="T17" fmla="*/ 2147483647 h 39"/>
              <a:gd name="T18" fmla="*/ 0 w 57"/>
              <a:gd name="T19" fmla="*/ 2147483647 h 39"/>
              <a:gd name="T20" fmla="*/ 0 w 57"/>
              <a:gd name="T21" fmla="*/ 2147483647 h 39"/>
              <a:gd name="T22" fmla="*/ 0 w 57"/>
              <a:gd name="T23" fmla="*/ 2147483647 h 39"/>
              <a:gd name="T24" fmla="*/ 2147483647 w 57"/>
              <a:gd name="T25" fmla="*/ 2147483647 h 39"/>
              <a:gd name="T26" fmla="*/ 2147483647 w 57"/>
              <a:gd name="T27" fmla="*/ 2147483647 h 39"/>
              <a:gd name="T28" fmla="*/ 2147483647 w 57"/>
              <a:gd name="T29" fmla="*/ 2147483647 h 39"/>
              <a:gd name="T30" fmla="*/ 2147483647 w 57"/>
              <a:gd name="T31" fmla="*/ 2147483647 h 39"/>
              <a:gd name="T32" fmla="*/ 2147483647 w 57"/>
              <a:gd name="T33" fmla="*/ 2147483647 h 39"/>
              <a:gd name="T34" fmla="*/ 2147483647 w 57"/>
              <a:gd name="T35" fmla="*/ 2147483647 h 39"/>
              <a:gd name="T36" fmla="*/ 2147483647 w 57"/>
              <a:gd name="T37" fmla="*/ 2147483647 h 39"/>
              <a:gd name="T38" fmla="*/ 2147483647 w 57"/>
              <a:gd name="T39" fmla="*/ 2147483647 h 39"/>
              <a:gd name="T40" fmla="*/ 2147483647 w 57"/>
              <a:gd name="T41" fmla="*/ 2147483647 h 39"/>
              <a:gd name="T42" fmla="*/ 2147483647 w 57"/>
              <a:gd name="T43" fmla="*/ 2147483647 h 39"/>
              <a:gd name="T44" fmla="*/ 2147483647 w 57"/>
              <a:gd name="T45" fmla="*/ 2147483647 h 39"/>
              <a:gd name="T46" fmla="*/ 2147483647 w 57"/>
              <a:gd name="T47" fmla="*/ 2147483647 h 39"/>
              <a:gd name="T48" fmla="*/ 2147483647 w 57"/>
              <a:gd name="T49" fmla="*/ 2147483647 h 39"/>
              <a:gd name="T50" fmla="*/ 2147483647 w 57"/>
              <a:gd name="T51" fmla="*/ 2147483647 h 39"/>
              <a:gd name="T52" fmla="*/ 2147483647 w 57"/>
              <a:gd name="T53" fmla="*/ 2147483647 h 39"/>
              <a:gd name="T54" fmla="*/ 2147483647 w 57"/>
              <a:gd name="T55" fmla="*/ 2147483647 h 39"/>
              <a:gd name="T56" fmla="*/ 2147483647 w 57"/>
              <a:gd name="T57" fmla="*/ 2147483647 h 39"/>
              <a:gd name="T58" fmla="*/ 2147483647 w 57"/>
              <a:gd name="T59" fmla="*/ 2147483647 h 39"/>
              <a:gd name="T60" fmla="*/ 2147483647 w 57"/>
              <a:gd name="T61" fmla="*/ 2147483647 h 39"/>
              <a:gd name="T62" fmla="*/ 2147483647 w 57"/>
              <a:gd name="T63" fmla="*/ 2147483647 h 39"/>
              <a:gd name="T64" fmla="*/ 2147483647 w 57"/>
              <a:gd name="T65" fmla="*/ 2147483647 h 39"/>
              <a:gd name="T66" fmla="*/ 2147483647 w 57"/>
              <a:gd name="T67" fmla="*/ 2147483647 h 39"/>
              <a:gd name="T68" fmla="*/ 2147483647 w 57"/>
              <a:gd name="T69" fmla="*/ 2147483647 h 39"/>
              <a:gd name="T70" fmla="*/ 2147483647 w 57"/>
              <a:gd name="T71" fmla="*/ 2147483647 h 39"/>
              <a:gd name="T72" fmla="*/ 2147483647 w 57"/>
              <a:gd name="T73" fmla="*/ 2147483647 h 39"/>
              <a:gd name="T74" fmla="*/ 2147483647 w 57"/>
              <a:gd name="T75" fmla="*/ 2147483647 h 39"/>
              <a:gd name="T76" fmla="*/ 2147483647 w 57"/>
              <a:gd name="T77" fmla="*/ 2147483647 h 39"/>
              <a:gd name="T78" fmla="*/ 2147483647 w 57"/>
              <a:gd name="T79" fmla="*/ 2147483647 h 39"/>
              <a:gd name="T80" fmla="*/ 2147483647 w 57"/>
              <a:gd name="T81" fmla="*/ 2147483647 h 39"/>
              <a:gd name="T82" fmla="*/ 2147483647 w 57"/>
              <a:gd name="T83" fmla="*/ 2147483647 h 39"/>
              <a:gd name="T84" fmla="*/ 2147483647 w 57"/>
              <a:gd name="T85" fmla="*/ 2147483647 h 39"/>
              <a:gd name="T86" fmla="*/ 2147483647 w 57"/>
              <a:gd name="T87" fmla="*/ 2147483647 h 39"/>
              <a:gd name="T88" fmla="*/ 2147483647 w 57"/>
              <a:gd name="T89" fmla="*/ 2147483647 h 39"/>
              <a:gd name="T90" fmla="*/ 2147483647 w 57"/>
              <a:gd name="T91" fmla="*/ 2147483647 h 39"/>
              <a:gd name="T92" fmla="*/ 2147483647 w 57"/>
              <a:gd name="T93" fmla="*/ 2147483647 h 39"/>
              <a:gd name="T94" fmla="*/ 2147483647 w 57"/>
              <a:gd name="T95" fmla="*/ 2147483647 h 39"/>
              <a:gd name="T96" fmla="*/ 2147483647 w 57"/>
              <a:gd name="T97" fmla="*/ 0 h 39"/>
              <a:gd name="T98" fmla="*/ 2147483647 w 57"/>
              <a:gd name="T99" fmla="*/ 0 h 39"/>
              <a:gd name="T100" fmla="*/ 2147483647 w 57"/>
              <a:gd name="T101" fmla="*/ 0 h 39"/>
              <a:gd name="T102" fmla="*/ 2147483647 w 57"/>
              <a:gd name="T103" fmla="*/ 0 h 39"/>
              <a:gd name="T104" fmla="*/ 2147483647 w 57"/>
              <a:gd name="T105" fmla="*/ 0 h 39"/>
              <a:gd name="T106" fmla="*/ 2147483647 w 57"/>
              <a:gd name="T107" fmla="*/ 2147483647 h 39"/>
              <a:gd name="T108" fmla="*/ 2147483647 w 57"/>
              <a:gd name="T109" fmla="*/ 2147483647 h 39"/>
              <a:gd name="T110" fmla="*/ 2147483647 w 57"/>
              <a:gd name="T111" fmla="*/ 2147483647 h 39"/>
              <a:gd name="T112" fmla="*/ 2147483647 w 57"/>
              <a:gd name="T113" fmla="*/ 2147483647 h 39"/>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7"/>
              <a:gd name="T172" fmla="*/ 0 h 39"/>
              <a:gd name="T173" fmla="*/ 57 w 57"/>
              <a:gd name="T174" fmla="*/ 39 h 39"/>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7" h="39">
                <a:moveTo>
                  <a:pt x="9" y="3"/>
                </a:moveTo>
                <a:lnTo>
                  <a:pt x="8" y="3"/>
                </a:lnTo>
                <a:lnTo>
                  <a:pt x="6" y="3"/>
                </a:lnTo>
                <a:lnTo>
                  <a:pt x="5" y="3"/>
                </a:lnTo>
                <a:lnTo>
                  <a:pt x="3" y="5"/>
                </a:lnTo>
                <a:lnTo>
                  <a:pt x="2" y="5"/>
                </a:lnTo>
                <a:lnTo>
                  <a:pt x="2" y="6"/>
                </a:lnTo>
                <a:lnTo>
                  <a:pt x="0" y="6"/>
                </a:lnTo>
                <a:lnTo>
                  <a:pt x="0" y="8"/>
                </a:lnTo>
                <a:lnTo>
                  <a:pt x="0" y="9"/>
                </a:lnTo>
                <a:lnTo>
                  <a:pt x="0" y="11"/>
                </a:lnTo>
                <a:lnTo>
                  <a:pt x="0" y="14"/>
                </a:lnTo>
                <a:lnTo>
                  <a:pt x="2" y="15"/>
                </a:lnTo>
                <a:lnTo>
                  <a:pt x="2" y="17"/>
                </a:lnTo>
                <a:lnTo>
                  <a:pt x="3" y="18"/>
                </a:lnTo>
                <a:lnTo>
                  <a:pt x="5" y="20"/>
                </a:lnTo>
                <a:lnTo>
                  <a:pt x="8" y="21"/>
                </a:lnTo>
                <a:lnTo>
                  <a:pt x="11" y="23"/>
                </a:lnTo>
                <a:lnTo>
                  <a:pt x="15" y="24"/>
                </a:lnTo>
                <a:lnTo>
                  <a:pt x="18" y="27"/>
                </a:lnTo>
                <a:lnTo>
                  <a:pt x="21" y="28"/>
                </a:lnTo>
                <a:lnTo>
                  <a:pt x="26" y="30"/>
                </a:lnTo>
                <a:lnTo>
                  <a:pt x="28" y="33"/>
                </a:lnTo>
                <a:lnTo>
                  <a:pt x="31" y="34"/>
                </a:lnTo>
                <a:lnTo>
                  <a:pt x="36" y="36"/>
                </a:lnTo>
                <a:lnTo>
                  <a:pt x="39" y="36"/>
                </a:lnTo>
                <a:lnTo>
                  <a:pt x="40" y="37"/>
                </a:lnTo>
                <a:lnTo>
                  <a:pt x="43" y="37"/>
                </a:lnTo>
                <a:lnTo>
                  <a:pt x="46" y="39"/>
                </a:lnTo>
                <a:lnTo>
                  <a:pt x="49" y="39"/>
                </a:lnTo>
                <a:lnTo>
                  <a:pt x="52" y="37"/>
                </a:lnTo>
                <a:lnTo>
                  <a:pt x="54" y="36"/>
                </a:lnTo>
                <a:lnTo>
                  <a:pt x="55" y="34"/>
                </a:lnTo>
                <a:lnTo>
                  <a:pt x="57" y="31"/>
                </a:lnTo>
                <a:lnTo>
                  <a:pt x="55" y="28"/>
                </a:lnTo>
                <a:lnTo>
                  <a:pt x="55" y="26"/>
                </a:lnTo>
                <a:lnTo>
                  <a:pt x="54" y="21"/>
                </a:lnTo>
                <a:lnTo>
                  <a:pt x="52" y="18"/>
                </a:lnTo>
                <a:lnTo>
                  <a:pt x="52" y="15"/>
                </a:lnTo>
                <a:lnTo>
                  <a:pt x="52" y="12"/>
                </a:lnTo>
                <a:lnTo>
                  <a:pt x="54" y="9"/>
                </a:lnTo>
                <a:lnTo>
                  <a:pt x="49" y="8"/>
                </a:lnTo>
                <a:lnTo>
                  <a:pt x="46" y="5"/>
                </a:lnTo>
                <a:lnTo>
                  <a:pt x="43" y="5"/>
                </a:lnTo>
                <a:lnTo>
                  <a:pt x="39" y="3"/>
                </a:lnTo>
                <a:lnTo>
                  <a:pt x="36" y="3"/>
                </a:lnTo>
                <a:lnTo>
                  <a:pt x="33" y="2"/>
                </a:lnTo>
                <a:lnTo>
                  <a:pt x="28" y="2"/>
                </a:lnTo>
                <a:lnTo>
                  <a:pt x="24" y="0"/>
                </a:lnTo>
                <a:lnTo>
                  <a:pt x="23" y="0"/>
                </a:lnTo>
                <a:lnTo>
                  <a:pt x="21" y="0"/>
                </a:lnTo>
                <a:lnTo>
                  <a:pt x="20" y="0"/>
                </a:lnTo>
                <a:lnTo>
                  <a:pt x="17" y="0"/>
                </a:lnTo>
                <a:lnTo>
                  <a:pt x="15" y="2"/>
                </a:lnTo>
                <a:lnTo>
                  <a:pt x="14" y="2"/>
                </a:lnTo>
                <a:lnTo>
                  <a:pt x="11" y="2"/>
                </a:lnTo>
                <a:lnTo>
                  <a:pt x="9" y="3"/>
                </a:lnTo>
              </a:path>
            </a:pathLst>
          </a:custGeom>
          <a:solidFill>
            <a:srgbClr val="FFFF00"/>
          </a:solidFill>
          <a:ln w="4763">
            <a:solidFill>
              <a:srgbClr val="990000"/>
            </a:solidFill>
            <a:round/>
            <a:headEnd/>
            <a:tailEnd/>
          </a:ln>
        </p:spPr>
        <p:txBody>
          <a:bodyPr/>
          <a:lstStyle/>
          <a:p>
            <a:endParaRPr lang="en-US"/>
          </a:p>
        </p:txBody>
      </p:sp>
      <p:sp>
        <p:nvSpPr>
          <p:cNvPr id="53308" name="Freeform 59"/>
          <p:cNvSpPr>
            <a:spLocks/>
          </p:cNvSpPr>
          <p:nvPr/>
        </p:nvSpPr>
        <p:spPr bwMode="auto">
          <a:xfrm>
            <a:off x="6559551" y="4570414"/>
            <a:ext cx="63500" cy="74612"/>
          </a:xfrm>
          <a:custGeom>
            <a:avLst/>
            <a:gdLst>
              <a:gd name="T0" fmla="*/ 0 w 45"/>
              <a:gd name="T1" fmla="*/ 2147483647 h 47"/>
              <a:gd name="T2" fmla="*/ 0 w 45"/>
              <a:gd name="T3" fmla="*/ 2147483647 h 47"/>
              <a:gd name="T4" fmla="*/ 2147483647 w 45"/>
              <a:gd name="T5" fmla="*/ 2147483647 h 47"/>
              <a:gd name="T6" fmla="*/ 2147483647 w 45"/>
              <a:gd name="T7" fmla="*/ 2147483647 h 47"/>
              <a:gd name="T8" fmla="*/ 2147483647 w 45"/>
              <a:gd name="T9" fmla="*/ 2147483647 h 47"/>
              <a:gd name="T10" fmla="*/ 2147483647 w 45"/>
              <a:gd name="T11" fmla="*/ 2147483647 h 47"/>
              <a:gd name="T12" fmla="*/ 2147483647 w 45"/>
              <a:gd name="T13" fmla="*/ 2147483647 h 47"/>
              <a:gd name="T14" fmla="*/ 2147483647 w 45"/>
              <a:gd name="T15" fmla="*/ 2147483647 h 47"/>
              <a:gd name="T16" fmla="*/ 2147483647 w 45"/>
              <a:gd name="T17" fmla="*/ 2147483647 h 47"/>
              <a:gd name="T18" fmla="*/ 2147483647 w 45"/>
              <a:gd name="T19" fmla="*/ 2147483647 h 47"/>
              <a:gd name="T20" fmla="*/ 2147483647 w 45"/>
              <a:gd name="T21" fmla="*/ 2147483647 h 47"/>
              <a:gd name="T22" fmla="*/ 2147483647 w 45"/>
              <a:gd name="T23" fmla="*/ 2147483647 h 47"/>
              <a:gd name="T24" fmla="*/ 2147483647 w 45"/>
              <a:gd name="T25" fmla="*/ 2147483647 h 47"/>
              <a:gd name="T26" fmla="*/ 2147483647 w 45"/>
              <a:gd name="T27" fmla="*/ 2147483647 h 47"/>
              <a:gd name="T28" fmla="*/ 2147483647 w 45"/>
              <a:gd name="T29" fmla="*/ 2147483647 h 47"/>
              <a:gd name="T30" fmla="*/ 2147483647 w 45"/>
              <a:gd name="T31" fmla="*/ 2147483647 h 47"/>
              <a:gd name="T32" fmla="*/ 2147483647 w 45"/>
              <a:gd name="T33" fmla="*/ 2147483647 h 47"/>
              <a:gd name="T34" fmla="*/ 2147483647 w 45"/>
              <a:gd name="T35" fmla="*/ 2147483647 h 47"/>
              <a:gd name="T36" fmla="*/ 2147483647 w 45"/>
              <a:gd name="T37" fmla="*/ 2147483647 h 47"/>
              <a:gd name="T38" fmla="*/ 2147483647 w 45"/>
              <a:gd name="T39" fmla="*/ 2147483647 h 47"/>
              <a:gd name="T40" fmla="*/ 2147483647 w 45"/>
              <a:gd name="T41" fmla="*/ 2147483647 h 47"/>
              <a:gd name="T42" fmla="*/ 2147483647 w 45"/>
              <a:gd name="T43" fmla="*/ 2147483647 h 47"/>
              <a:gd name="T44" fmla="*/ 2147483647 w 45"/>
              <a:gd name="T45" fmla="*/ 2147483647 h 47"/>
              <a:gd name="T46" fmla="*/ 2147483647 w 45"/>
              <a:gd name="T47" fmla="*/ 2147483647 h 47"/>
              <a:gd name="T48" fmla="*/ 2147483647 w 45"/>
              <a:gd name="T49" fmla="*/ 0 h 47"/>
              <a:gd name="T50" fmla="*/ 2147483647 w 45"/>
              <a:gd name="T51" fmla="*/ 0 h 47"/>
              <a:gd name="T52" fmla="*/ 2147483647 w 45"/>
              <a:gd name="T53" fmla="*/ 0 h 47"/>
              <a:gd name="T54" fmla="*/ 2147483647 w 45"/>
              <a:gd name="T55" fmla="*/ 2147483647 h 47"/>
              <a:gd name="T56" fmla="*/ 2147483647 w 45"/>
              <a:gd name="T57" fmla="*/ 2147483647 h 47"/>
              <a:gd name="T58" fmla="*/ 2147483647 w 45"/>
              <a:gd name="T59" fmla="*/ 2147483647 h 47"/>
              <a:gd name="T60" fmla="*/ 2147483647 w 45"/>
              <a:gd name="T61" fmla="*/ 2147483647 h 47"/>
              <a:gd name="T62" fmla="*/ 2147483647 w 45"/>
              <a:gd name="T63" fmla="*/ 2147483647 h 47"/>
              <a:gd name="T64" fmla="*/ 0 w 45"/>
              <a:gd name="T65" fmla="*/ 2147483647 h 4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5"/>
              <a:gd name="T100" fmla="*/ 0 h 47"/>
              <a:gd name="T101" fmla="*/ 45 w 45"/>
              <a:gd name="T102" fmla="*/ 47 h 4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5" h="47">
                <a:moveTo>
                  <a:pt x="0" y="12"/>
                </a:moveTo>
                <a:lnTo>
                  <a:pt x="0" y="18"/>
                </a:lnTo>
                <a:lnTo>
                  <a:pt x="2" y="22"/>
                </a:lnTo>
                <a:lnTo>
                  <a:pt x="5" y="26"/>
                </a:lnTo>
                <a:lnTo>
                  <a:pt x="8" y="31"/>
                </a:lnTo>
                <a:lnTo>
                  <a:pt x="11" y="35"/>
                </a:lnTo>
                <a:lnTo>
                  <a:pt x="15" y="38"/>
                </a:lnTo>
                <a:lnTo>
                  <a:pt x="19" y="43"/>
                </a:lnTo>
                <a:lnTo>
                  <a:pt x="24" y="46"/>
                </a:lnTo>
                <a:lnTo>
                  <a:pt x="25" y="47"/>
                </a:lnTo>
                <a:lnTo>
                  <a:pt x="28" y="47"/>
                </a:lnTo>
                <a:lnTo>
                  <a:pt x="31" y="47"/>
                </a:lnTo>
                <a:lnTo>
                  <a:pt x="34" y="47"/>
                </a:lnTo>
                <a:lnTo>
                  <a:pt x="37" y="44"/>
                </a:lnTo>
                <a:lnTo>
                  <a:pt x="40" y="43"/>
                </a:lnTo>
                <a:lnTo>
                  <a:pt x="42" y="41"/>
                </a:lnTo>
                <a:lnTo>
                  <a:pt x="43" y="38"/>
                </a:lnTo>
                <a:lnTo>
                  <a:pt x="45" y="31"/>
                </a:lnTo>
                <a:lnTo>
                  <a:pt x="45" y="24"/>
                </a:lnTo>
                <a:lnTo>
                  <a:pt x="42" y="18"/>
                </a:lnTo>
                <a:lnTo>
                  <a:pt x="37" y="12"/>
                </a:lnTo>
                <a:lnTo>
                  <a:pt x="31" y="7"/>
                </a:lnTo>
                <a:lnTo>
                  <a:pt x="25" y="3"/>
                </a:lnTo>
                <a:lnTo>
                  <a:pt x="18" y="1"/>
                </a:lnTo>
                <a:lnTo>
                  <a:pt x="11" y="0"/>
                </a:lnTo>
                <a:lnTo>
                  <a:pt x="9" y="0"/>
                </a:lnTo>
                <a:lnTo>
                  <a:pt x="6" y="0"/>
                </a:lnTo>
                <a:lnTo>
                  <a:pt x="6" y="1"/>
                </a:lnTo>
                <a:lnTo>
                  <a:pt x="5" y="3"/>
                </a:lnTo>
                <a:lnTo>
                  <a:pt x="3" y="6"/>
                </a:lnTo>
                <a:lnTo>
                  <a:pt x="3" y="7"/>
                </a:lnTo>
                <a:lnTo>
                  <a:pt x="2" y="9"/>
                </a:lnTo>
                <a:lnTo>
                  <a:pt x="0" y="12"/>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09" name="Freeform 60"/>
          <p:cNvSpPr>
            <a:spLocks/>
          </p:cNvSpPr>
          <p:nvPr/>
        </p:nvSpPr>
        <p:spPr bwMode="auto">
          <a:xfrm>
            <a:off x="6559551" y="4570414"/>
            <a:ext cx="63500" cy="74612"/>
          </a:xfrm>
          <a:custGeom>
            <a:avLst/>
            <a:gdLst>
              <a:gd name="T0" fmla="*/ 0 w 45"/>
              <a:gd name="T1" fmla="*/ 2147483647 h 47"/>
              <a:gd name="T2" fmla="*/ 0 w 45"/>
              <a:gd name="T3" fmla="*/ 2147483647 h 47"/>
              <a:gd name="T4" fmla="*/ 2147483647 w 45"/>
              <a:gd name="T5" fmla="*/ 2147483647 h 47"/>
              <a:gd name="T6" fmla="*/ 2147483647 w 45"/>
              <a:gd name="T7" fmla="*/ 2147483647 h 47"/>
              <a:gd name="T8" fmla="*/ 2147483647 w 45"/>
              <a:gd name="T9" fmla="*/ 2147483647 h 47"/>
              <a:gd name="T10" fmla="*/ 2147483647 w 45"/>
              <a:gd name="T11" fmla="*/ 2147483647 h 47"/>
              <a:gd name="T12" fmla="*/ 2147483647 w 45"/>
              <a:gd name="T13" fmla="*/ 2147483647 h 47"/>
              <a:gd name="T14" fmla="*/ 2147483647 w 45"/>
              <a:gd name="T15" fmla="*/ 2147483647 h 47"/>
              <a:gd name="T16" fmla="*/ 2147483647 w 45"/>
              <a:gd name="T17" fmla="*/ 2147483647 h 47"/>
              <a:gd name="T18" fmla="*/ 2147483647 w 45"/>
              <a:gd name="T19" fmla="*/ 2147483647 h 47"/>
              <a:gd name="T20" fmla="*/ 2147483647 w 45"/>
              <a:gd name="T21" fmla="*/ 2147483647 h 47"/>
              <a:gd name="T22" fmla="*/ 2147483647 w 45"/>
              <a:gd name="T23" fmla="*/ 2147483647 h 47"/>
              <a:gd name="T24" fmla="*/ 2147483647 w 45"/>
              <a:gd name="T25" fmla="*/ 2147483647 h 47"/>
              <a:gd name="T26" fmla="*/ 2147483647 w 45"/>
              <a:gd name="T27" fmla="*/ 2147483647 h 47"/>
              <a:gd name="T28" fmla="*/ 2147483647 w 45"/>
              <a:gd name="T29" fmla="*/ 2147483647 h 47"/>
              <a:gd name="T30" fmla="*/ 2147483647 w 45"/>
              <a:gd name="T31" fmla="*/ 2147483647 h 47"/>
              <a:gd name="T32" fmla="*/ 2147483647 w 45"/>
              <a:gd name="T33" fmla="*/ 2147483647 h 47"/>
              <a:gd name="T34" fmla="*/ 2147483647 w 45"/>
              <a:gd name="T35" fmla="*/ 2147483647 h 47"/>
              <a:gd name="T36" fmla="*/ 2147483647 w 45"/>
              <a:gd name="T37" fmla="*/ 2147483647 h 47"/>
              <a:gd name="T38" fmla="*/ 2147483647 w 45"/>
              <a:gd name="T39" fmla="*/ 2147483647 h 47"/>
              <a:gd name="T40" fmla="*/ 2147483647 w 45"/>
              <a:gd name="T41" fmla="*/ 2147483647 h 47"/>
              <a:gd name="T42" fmla="*/ 2147483647 w 45"/>
              <a:gd name="T43" fmla="*/ 2147483647 h 47"/>
              <a:gd name="T44" fmla="*/ 2147483647 w 45"/>
              <a:gd name="T45" fmla="*/ 2147483647 h 47"/>
              <a:gd name="T46" fmla="*/ 2147483647 w 45"/>
              <a:gd name="T47" fmla="*/ 2147483647 h 47"/>
              <a:gd name="T48" fmla="*/ 2147483647 w 45"/>
              <a:gd name="T49" fmla="*/ 0 h 47"/>
              <a:gd name="T50" fmla="*/ 2147483647 w 45"/>
              <a:gd name="T51" fmla="*/ 0 h 47"/>
              <a:gd name="T52" fmla="*/ 2147483647 w 45"/>
              <a:gd name="T53" fmla="*/ 0 h 47"/>
              <a:gd name="T54" fmla="*/ 2147483647 w 45"/>
              <a:gd name="T55" fmla="*/ 2147483647 h 47"/>
              <a:gd name="T56" fmla="*/ 2147483647 w 45"/>
              <a:gd name="T57" fmla="*/ 2147483647 h 47"/>
              <a:gd name="T58" fmla="*/ 2147483647 w 45"/>
              <a:gd name="T59" fmla="*/ 2147483647 h 47"/>
              <a:gd name="T60" fmla="*/ 2147483647 w 45"/>
              <a:gd name="T61" fmla="*/ 2147483647 h 47"/>
              <a:gd name="T62" fmla="*/ 2147483647 w 45"/>
              <a:gd name="T63" fmla="*/ 2147483647 h 47"/>
              <a:gd name="T64" fmla="*/ 0 w 45"/>
              <a:gd name="T65" fmla="*/ 2147483647 h 4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5"/>
              <a:gd name="T100" fmla="*/ 0 h 47"/>
              <a:gd name="T101" fmla="*/ 45 w 45"/>
              <a:gd name="T102" fmla="*/ 47 h 4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5" h="47">
                <a:moveTo>
                  <a:pt x="0" y="12"/>
                </a:moveTo>
                <a:lnTo>
                  <a:pt x="0" y="18"/>
                </a:lnTo>
                <a:lnTo>
                  <a:pt x="2" y="22"/>
                </a:lnTo>
                <a:lnTo>
                  <a:pt x="5" y="26"/>
                </a:lnTo>
                <a:lnTo>
                  <a:pt x="8" y="31"/>
                </a:lnTo>
                <a:lnTo>
                  <a:pt x="11" y="35"/>
                </a:lnTo>
                <a:lnTo>
                  <a:pt x="15" y="38"/>
                </a:lnTo>
                <a:lnTo>
                  <a:pt x="19" y="43"/>
                </a:lnTo>
                <a:lnTo>
                  <a:pt x="24" y="46"/>
                </a:lnTo>
                <a:lnTo>
                  <a:pt x="25" y="47"/>
                </a:lnTo>
                <a:lnTo>
                  <a:pt x="28" y="47"/>
                </a:lnTo>
                <a:lnTo>
                  <a:pt x="31" y="47"/>
                </a:lnTo>
                <a:lnTo>
                  <a:pt x="34" y="47"/>
                </a:lnTo>
                <a:lnTo>
                  <a:pt x="37" y="44"/>
                </a:lnTo>
                <a:lnTo>
                  <a:pt x="40" y="43"/>
                </a:lnTo>
                <a:lnTo>
                  <a:pt x="42" y="41"/>
                </a:lnTo>
                <a:lnTo>
                  <a:pt x="43" y="38"/>
                </a:lnTo>
                <a:lnTo>
                  <a:pt x="45" y="31"/>
                </a:lnTo>
                <a:lnTo>
                  <a:pt x="45" y="24"/>
                </a:lnTo>
                <a:lnTo>
                  <a:pt x="42" y="18"/>
                </a:lnTo>
                <a:lnTo>
                  <a:pt x="37" y="12"/>
                </a:lnTo>
                <a:lnTo>
                  <a:pt x="31" y="7"/>
                </a:lnTo>
                <a:lnTo>
                  <a:pt x="25" y="3"/>
                </a:lnTo>
                <a:lnTo>
                  <a:pt x="18" y="1"/>
                </a:lnTo>
                <a:lnTo>
                  <a:pt x="11" y="0"/>
                </a:lnTo>
                <a:lnTo>
                  <a:pt x="9" y="0"/>
                </a:lnTo>
                <a:lnTo>
                  <a:pt x="6" y="0"/>
                </a:lnTo>
                <a:lnTo>
                  <a:pt x="6" y="1"/>
                </a:lnTo>
                <a:lnTo>
                  <a:pt x="5" y="3"/>
                </a:lnTo>
                <a:lnTo>
                  <a:pt x="3" y="6"/>
                </a:lnTo>
                <a:lnTo>
                  <a:pt x="3" y="7"/>
                </a:lnTo>
                <a:lnTo>
                  <a:pt x="2" y="9"/>
                </a:lnTo>
                <a:lnTo>
                  <a:pt x="0" y="12"/>
                </a:lnTo>
              </a:path>
            </a:pathLst>
          </a:custGeom>
          <a:solidFill>
            <a:srgbClr val="FFFF00"/>
          </a:solidFill>
          <a:ln w="1588">
            <a:solidFill>
              <a:srgbClr val="990000"/>
            </a:solidFill>
            <a:round/>
            <a:headEnd/>
            <a:tailEnd/>
          </a:ln>
        </p:spPr>
        <p:txBody>
          <a:bodyPr/>
          <a:lstStyle/>
          <a:p>
            <a:endParaRPr lang="en-US"/>
          </a:p>
        </p:txBody>
      </p:sp>
      <p:sp>
        <p:nvSpPr>
          <p:cNvPr id="53310" name="Freeform 61"/>
          <p:cNvSpPr>
            <a:spLocks/>
          </p:cNvSpPr>
          <p:nvPr/>
        </p:nvSpPr>
        <p:spPr bwMode="auto">
          <a:xfrm>
            <a:off x="6559551" y="4570414"/>
            <a:ext cx="63500" cy="74612"/>
          </a:xfrm>
          <a:custGeom>
            <a:avLst/>
            <a:gdLst>
              <a:gd name="T0" fmla="*/ 0 w 45"/>
              <a:gd name="T1" fmla="*/ 2147483647 h 47"/>
              <a:gd name="T2" fmla="*/ 0 w 45"/>
              <a:gd name="T3" fmla="*/ 2147483647 h 47"/>
              <a:gd name="T4" fmla="*/ 2147483647 w 45"/>
              <a:gd name="T5" fmla="*/ 2147483647 h 47"/>
              <a:gd name="T6" fmla="*/ 2147483647 w 45"/>
              <a:gd name="T7" fmla="*/ 2147483647 h 47"/>
              <a:gd name="T8" fmla="*/ 2147483647 w 45"/>
              <a:gd name="T9" fmla="*/ 2147483647 h 47"/>
              <a:gd name="T10" fmla="*/ 2147483647 w 45"/>
              <a:gd name="T11" fmla="*/ 2147483647 h 47"/>
              <a:gd name="T12" fmla="*/ 2147483647 w 45"/>
              <a:gd name="T13" fmla="*/ 2147483647 h 47"/>
              <a:gd name="T14" fmla="*/ 2147483647 w 45"/>
              <a:gd name="T15" fmla="*/ 2147483647 h 47"/>
              <a:gd name="T16" fmla="*/ 2147483647 w 45"/>
              <a:gd name="T17" fmla="*/ 2147483647 h 47"/>
              <a:gd name="T18" fmla="*/ 2147483647 w 45"/>
              <a:gd name="T19" fmla="*/ 2147483647 h 47"/>
              <a:gd name="T20" fmla="*/ 2147483647 w 45"/>
              <a:gd name="T21" fmla="*/ 2147483647 h 47"/>
              <a:gd name="T22" fmla="*/ 2147483647 w 45"/>
              <a:gd name="T23" fmla="*/ 2147483647 h 47"/>
              <a:gd name="T24" fmla="*/ 2147483647 w 45"/>
              <a:gd name="T25" fmla="*/ 2147483647 h 47"/>
              <a:gd name="T26" fmla="*/ 2147483647 w 45"/>
              <a:gd name="T27" fmla="*/ 2147483647 h 47"/>
              <a:gd name="T28" fmla="*/ 2147483647 w 45"/>
              <a:gd name="T29" fmla="*/ 2147483647 h 47"/>
              <a:gd name="T30" fmla="*/ 2147483647 w 45"/>
              <a:gd name="T31" fmla="*/ 2147483647 h 47"/>
              <a:gd name="T32" fmla="*/ 2147483647 w 45"/>
              <a:gd name="T33" fmla="*/ 2147483647 h 47"/>
              <a:gd name="T34" fmla="*/ 2147483647 w 45"/>
              <a:gd name="T35" fmla="*/ 2147483647 h 47"/>
              <a:gd name="T36" fmla="*/ 2147483647 w 45"/>
              <a:gd name="T37" fmla="*/ 2147483647 h 47"/>
              <a:gd name="T38" fmla="*/ 2147483647 w 45"/>
              <a:gd name="T39" fmla="*/ 2147483647 h 47"/>
              <a:gd name="T40" fmla="*/ 2147483647 w 45"/>
              <a:gd name="T41" fmla="*/ 2147483647 h 47"/>
              <a:gd name="T42" fmla="*/ 2147483647 w 45"/>
              <a:gd name="T43" fmla="*/ 2147483647 h 47"/>
              <a:gd name="T44" fmla="*/ 2147483647 w 45"/>
              <a:gd name="T45" fmla="*/ 2147483647 h 47"/>
              <a:gd name="T46" fmla="*/ 2147483647 w 45"/>
              <a:gd name="T47" fmla="*/ 2147483647 h 47"/>
              <a:gd name="T48" fmla="*/ 2147483647 w 45"/>
              <a:gd name="T49" fmla="*/ 0 h 47"/>
              <a:gd name="T50" fmla="*/ 2147483647 w 45"/>
              <a:gd name="T51" fmla="*/ 0 h 47"/>
              <a:gd name="T52" fmla="*/ 2147483647 w 45"/>
              <a:gd name="T53" fmla="*/ 0 h 47"/>
              <a:gd name="T54" fmla="*/ 2147483647 w 45"/>
              <a:gd name="T55" fmla="*/ 2147483647 h 47"/>
              <a:gd name="T56" fmla="*/ 2147483647 w 45"/>
              <a:gd name="T57" fmla="*/ 2147483647 h 47"/>
              <a:gd name="T58" fmla="*/ 2147483647 w 45"/>
              <a:gd name="T59" fmla="*/ 2147483647 h 47"/>
              <a:gd name="T60" fmla="*/ 2147483647 w 45"/>
              <a:gd name="T61" fmla="*/ 2147483647 h 47"/>
              <a:gd name="T62" fmla="*/ 2147483647 w 45"/>
              <a:gd name="T63" fmla="*/ 2147483647 h 47"/>
              <a:gd name="T64" fmla="*/ 0 w 45"/>
              <a:gd name="T65" fmla="*/ 2147483647 h 4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5"/>
              <a:gd name="T100" fmla="*/ 0 h 47"/>
              <a:gd name="T101" fmla="*/ 45 w 45"/>
              <a:gd name="T102" fmla="*/ 47 h 4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5" h="47">
                <a:moveTo>
                  <a:pt x="0" y="12"/>
                </a:moveTo>
                <a:lnTo>
                  <a:pt x="0" y="18"/>
                </a:lnTo>
                <a:lnTo>
                  <a:pt x="2" y="22"/>
                </a:lnTo>
                <a:lnTo>
                  <a:pt x="5" y="26"/>
                </a:lnTo>
                <a:lnTo>
                  <a:pt x="8" y="31"/>
                </a:lnTo>
                <a:lnTo>
                  <a:pt x="11" y="35"/>
                </a:lnTo>
                <a:lnTo>
                  <a:pt x="15" y="38"/>
                </a:lnTo>
                <a:lnTo>
                  <a:pt x="19" y="43"/>
                </a:lnTo>
                <a:lnTo>
                  <a:pt x="24" y="46"/>
                </a:lnTo>
                <a:lnTo>
                  <a:pt x="25" y="47"/>
                </a:lnTo>
                <a:lnTo>
                  <a:pt x="28" y="47"/>
                </a:lnTo>
                <a:lnTo>
                  <a:pt x="31" y="47"/>
                </a:lnTo>
                <a:lnTo>
                  <a:pt x="34" y="47"/>
                </a:lnTo>
                <a:lnTo>
                  <a:pt x="37" y="44"/>
                </a:lnTo>
                <a:lnTo>
                  <a:pt x="40" y="43"/>
                </a:lnTo>
                <a:lnTo>
                  <a:pt x="42" y="41"/>
                </a:lnTo>
                <a:lnTo>
                  <a:pt x="43" y="38"/>
                </a:lnTo>
                <a:lnTo>
                  <a:pt x="45" y="31"/>
                </a:lnTo>
                <a:lnTo>
                  <a:pt x="45" y="24"/>
                </a:lnTo>
                <a:lnTo>
                  <a:pt x="42" y="18"/>
                </a:lnTo>
                <a:lnTo>
                  <a:pt x="37" y="12"/>
                </a:lnTo>
                <a:lnTo>
                  <a:pt x="31" y="7"/>
                </a:lnTo>
                <a:lnTo>
                  <a:pt x="25" y="3"/>
                </a:lnTo>
                <a:lnTo>
                  <a:pt x="18" y="1"/>
                </a:lnTo>
                <a:lnTo>
                  <a:pt x="11" y="0"/>
                </a:lnTo>
                <a:lnTo>
                  <a:pt x="9" y="0"/>
                </a:lnTo>
                <a:lnTo>
                  <a:pt x="6" y="0"/>
                </a:lnTo>
                <a:lnTo>
                  <a:pt x="6" y="1"/>
                </a:lnTo>
                <a:lnTo>
                  <a:pt x="5" y="3"/>
                </a:lnTo>
                <a:lnTo>
                  <a:pt x="3" y="6"/>
                </a:lnTo>
                <a:lnTo>
                  <a:pt x="3" y="7"/>
                </a:lnTo>
                <a:lnTo>
                  <a:pt x="2" y="9"/>
                </a:lnTo>
                <a:lnTo>
                  <a:pt x="0" y="12"/>
                </a:lnTo>
              </a:path>
            </a:pathLst>
          </a:custGeom>
          <a:solidFill>
            <a:srgbClr val="FFFF00"/>
          </a:solidFill>
          <a:ln w="4763">
            <a:solidFill>
              <a:srgbClr val="990000"/>
            </a:solidFill>
            <a:round/>
            <a:headEnd/>
            <a:tailEnd/>
          </a:ln>
        </p:spPr>
        <p:txBody>
          <a:bodyPr/>
          <a:lstStyle/>
          <a:p>
            <a:endParaRPr lang="en-US"/>
          </a:p>
        </p:txBody>
      </p:sp>
      <p:sp>
        <p:nvSpPr>
          <p:cNvPr id="53311" name="Freeform 62"/>
          <p:cNvSpPr>
            <a:spLocks/>
          </p:cNvSpPr>
          <p:nvPr/>
        </p:nvSpPr>
        <p:spPr bwMode="auto">
          <a:xfrm>
            <a:off x="6527803" y="4227513"/>
            <a:ext cx="315913" cy="330200"/>
          </a:xfrm>
          <a:custGeom>
            <a:avLst/>
            <a:gdLst>
              <a:gd name="T0" fmla="*/ 2147483647 w 224"/>
              <a:gd name="T1" fmla="*/ 2147483647 h 208"/>
              <a:gd name="T2" fmla="*/ 2147483647 w 224"/>
              <a:gd name="T3" fmla="*/ 2147483647 h 208"/>
              <a:gd name="T4" fmla="*/ 2147483647 w 224"/>
              <a:gd name="T5" fmla="*/ 2147483647 h 208"/>
              <a:gd name="T6" fmla="*/ 2147483647 w 224"/>
              <a:gd name="T7" fmla="*/ 2147483647 h 208"/>
              <a:gd name="T8" fmla="*/ 2147483647 w 224"/>
              <a:gd name="T9" fmla="*/ 2147483647 h 208"/>
              <a:gd name="T10" fmla="*/ 2147483647 w 224"/>
              <a:gd name="T11" fmla="*/ 2147483647 h 208"/>
              <a:gd name="T12" fmla="*/ 2147483647 w 224"/>
              <a:gd name="T13" fmla="*/ 2147483647 h 208"/>
              <a:gd name="T14" fmla="*/ 2147483647 w 224"/>
              <a:gd name="T15" fmla="*/ 2147483647 h 208"/>
              <a:gd name="T16" fmla="*/ 2147483647 w 224"/>
              <a:gd name="T17" fmla="*/ 2147483647 h 208"/>
              <a:gd name="T18" fmla="*/ 2147483647 w 224"/>
              <a:gd name="T19" fmla="*/ 2147483647 h 208"/>
              <a:gd name="T20" fmla="*/ 2147483647 w 224"/>
              <a:gd name="T21" fmla="*/ 2147483647 h 208"/>
              <a:gd name="T22" fmla="*/ 2147483647 w 224"/>
              <a:gd name="T23" fmla="*/ 2147483647 h 208"/>
              <a:gd name="T24" fmla="*/ 2147483647 w 224"/>
              <a:gd name="T25" fmla="*/ 2147483647 h 208"/>
              <a:gd name="T26" fmla="*/ 2147483647 w 224"/>
              <a:gd name="T27" fmla="*/ 2147483647 h 208"/>
              <a:gd name="T28" fmla="*/ 2147483647 w 224"/>
              <a:gd name="T29" fmla="*/ 2147483647 h 208"/>
              <a:gd name="T30" fmla="*/ 2147483647 w 224"/>
              <a:gd name="T31" fmla="*/ 2147483647 h 208"/>
              <a:gd name="T32" fmla="*/ 2147483647 w 224"/>
              <a:gd name="T33" fmla="*/ 2147483647 h 208"/>
              <a:gd name="T34" fmla="*/ 2147483647 w 224"/>
              <a:gd name="T35" fmla="*/ 2147483647 h 208"/>
              <a:gd name="T36" fmla="*/ 2147483647 w 224"/>
              <a:gd name="T37" fmla="*/ 2147483647 h 208"/>
              <a:gd name="T38" fmla="*/ 2147483647 w 224"/>
              <a:gd name="T39" fmla="*/ 2147483647 h 208"/>
              <a:gd name="T40" fmla="*/ 2147483647 w 224"/>
              <a:gd name="T41" fmla="*/ 2147483647 h 208"/>
              <a:gd name="T42" fmla="*/ 2147483647 w 224"/>
              <a:gd name="T43" fmla="*/ 2147483647 h 208"/>
              <a:gd name="T44" fmla="*/ 2147483647 w 224"/>
              <a:gd name="T45" fmla="*/ 2147483647 h 208"/>
              <a:gd name="T46" fmla="*/ 2147483647 w 224"/>
              <a:gd name="T47" fmla="*/ 2147483647 h 208"/>
              <a:gd name="T48" fmla="*/ 2147483647 w 224"/>
              <a:gd name="T49" fmla="*/ 2147483647 h 208"/>
              <a:gd name="T50" fmla="*/ 2147483647 w 224"/>
              <a:gd name="T51" fmla="*/ 2147483647 h 208"/>
              <a:gd name="T52" fmla="*/ 2147483647 w 224"/>
              <a:gd name="T53" fmla="*/ 2147483647 h 208"/>
              <a:gd name="T54" fmla="*/ 2147483647 w 224"/>
              <a:gd name="T55" fmla="*/ 2147483647 h 208"/>
              <a:gd name="T56" fmla="*/ 2147483647 w 224"/>
              <a:gd name="T57" fmla="*/ 2147483647 h 208"/>
              <a:gd name="T58" fmla="*/ 2147483647 w 224"/>
              <a:gd name="T59" fmla="*/ 2147483647 h 208"/>
              <a:gd name="T60" fmla="*/ 2147483647 w 224"/>
              <a:gd name="T61" fmla="*/ 2147483647 h 208"/>
              <a:gd name="T62" fmla="*/ 2147483647 w 224"/>
              <a:gd name="T63" fmla="*/ 2147483647 h 208"/>
              <a:gd name="T64" fmla="*/ 2147483647 w 224"/>
              <a:gd name="T65" fmla="*/ 2147483647 h 208"/>
              <a:gd name="T66" fmla="*/ 2147483647 w 224"/>
              <a:gd name="T67" fmla="*/ 2147483647 h 208"/>
              <a:gd name="T68" fmla="*/ 2147483647 w 224"/>
              <a:gd name="T69" fmla="*/ 2147483647 h 208"/>
              <a:gd name="T70" fmla="*/ 2147483647 w 224"/>
              <a:gd name="T71" fmla="*/ 2147483647 h 208"/>
              <a:gd name="T72" fmla="*/ 2147483647 w 224"/>
              <a:gd name="T73" fmla="*/ 2147483647 h 208"/>
              <a:gd name="T74" fmla="*/ 2147483647 w 224"/>
              <a:gd name="T75" fmla="*/ 0 h 208"/>
              <a:gd name="T76" fmla="*/ 2147483647 w 224"/>
              <a:gd name="T77" fmla="*/ 2147483647 h 208"/>
              <a:gd name="T78" fmla="*/ 2147483647 w 224"/>
              <a:gd name="T79" fmla="*/ 2147483647 h 208"/>
              <a:gd name="T80" fmla="*/ 2147483647 w 224"/>
              <a:gd name="T81" fmla="*/ 2147483647 h 208"/>
              <a:gd name="T82" fmla="*/ 2147483647 w 224"/>
              <a:gd name="T83" fmla="*/ 2147483647 h 208"/>
              <a:gd name="T84" fmla="*/ 2147483647 w 224"/>
              <a:gd name="T85" fmla="*/ 2147483647 h 208"/>
              <a:gd name="T86" fmla="*/ 2147483647 w 224"/>
              <a:gd name="T87" fmla="*/ 2147483647 h 208"/>
              <a:gd name="T88" fmla="*/ 2147483647 w 224"/>
              <a:gd name="T89" fmla="*/ 2147483647 h 208"/>
              <a:gd name="T90" fmla="*/ 2147483647 w 224"/>
              <a:gd name="T91" fmla="*/ 2147483647 h 208"/>
              <a:gd name="T92" fmla="*/ 2147483647 w 224"/>
              <a:gd name="T93" fmla="*/ 2147483647 h 208"/>
              <a:gd name="T94" fmla="*/ 2147483647 w 224"/>
              <a:gd name="T95" fmla="*/ 2147483647 h 208"/>
              <a:gd name="T96" fmla="*/ 0 w 224"/>
              <a:gd name="T97" fmla="*/ 2147483647 h 208"/>
              <a:gd name="T98" fmla="*/ 2147483647 w 224"/>
              <a:gd name="T99" fmla="*/ 2147483647 h 208"/>
              <a:gd name="T100" fmla="*/ 2147483647 w 224"/>
              <a:gd name="T101" fmla="*/ 2147483647 h 208"/>
              <a:gd name="T102" fmla="*/ 2147483647 w 224"/>
              <a:gd name="T103" fmla="*/ 2147483647 h 208"/>
              <a:gd name="T104" fmla="*/ 2147483647 w 224"/>
              <a:gd name="T105" fmla="*/ 2147483647 h 208"/>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224"/>
              <a:gd name="T160" fmla="*/ 0 h 208"/>
              <a:gd name="T161" fmla="*/ 224 w 224"/>
              <a:gd name="T162" fmla="*/ 208 h 208"/>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224" h="208">
                <a:moveTo>
                  <a:pt x="31" y="130"/>
                </a:moveTo>
                <a:lnTo>
                  <a:pt x="35" y="133"/>
                </a:lnTo>
                <a:lnTo>
                  <a:pt x="42" y="136"/>
                </a:lnTo>
                <a:lnTo>
                  <a:pt x="53" y="142"/>
                </a:lnTo>
                <a:lnTo>
                  <a:pt x="65" y="149"/>
                </a:lnTo>
                <a:lnTo>
                  <a:pt x="78" y="158"/>
                </a:lnTo>
                <a:lnTo>
                  <a:pt x="91" y="167"/>
                </a:lnTo>
                <a:lnTo>
                  <a:pt x="106" y="176"/>
                </a:lnTo>
                <a:lnTo>
                  <a:pt x="119" y="186"/>
                </a:lnTo>
                <a:lnTo>
                  <a:pt x="121" y="186"/>
                </a:lnTo>
                <a:lnTo>
                  <a:pt x="124" y="186"/>
                </a:lnTo>
                <a:lnTo>
                  <a:pt x="127" y="188"/>
                </a:lnTo>
                <a:lnTo>
                  <a:pt x="131" y="189"/>
                </a:lnTo>
                <a:lnTo>
                  <a:pt x="134" y="189"/>
                </a:lnTo>
                <a:lnTo>
                  <a:pt x="137" y="191"/>
                </a:lnTo>
                <a:lnTo>
                  <a:pt x="140" y="191"/>
                </a:lnTo>
                <a:lnTo>
                  <a:pt x="146" y="194"/>
                </a:lnTo>
                <a:lnTo>
                  <a:pt x="153" y="197"/>
                </a:lnTo>
                <a:lnTo>
                  <a:pt x="159" y="200"/>
                </a:lnTo>
                <a:lnTo>
                  <a:pt x="164" y="203"/>
                </a:lnTo>
                <a:lnTo>
                  <a:pt x="170" y="205"/>
                </a:lnTo>
                <a:lnTo>
                  <a:pt x="176" y="208"/>
                </a:lnTo>
                <a:lnTo>
                  <a:pt x="181" y="208"/>
                </a:lnTo>
                <a:lnTo>
                  <a:pt x="189" y="208"/>
                </a:lnTo>
                <a:lnTo>
                  <a:pt x="195" y="205"/>
                </a:lnTo>
                <a:lnTo>
                  <a:pt x="199" y="203"/>
                </a:lnTo>
                <a:lnTo>
                  <a:pt x="204" y="197"/>
                </a:lnTo>
                <a:lnTo>
                  <a:pt x="207" y="191"/>
                </a:lnTo>
                <a:lnTo>
                  <a:pt x="210" y="185"/>
                </a:lnTo>
                <a:lnTo>
                  <a:pt x="211" y="177"/>
                </a:lnTo>
                <a:lnTo>
                  <a:pt x="213" y="170"/>
                </a:lnTo>
                <a:lnTo>
                  <a:pt x="214" y="164"/>
                </a:lnTo>
                <a:lnTo>
                  <a:pt x="215" y="163"/>
                </a:lnTo>
                <a:lnTo>
                  <a:pt x="217" y="161"/>
                </a:lnTo>
                <a:lnTo>
                  <a:pt x="217" y="160"/>
                </a:lnTo>
                <a:lnTo>
                  <a:pt x="218" y="157"/>
                </a:lnTo>
                <a:lnTo>
                  <a:pt x="220" y="155"/>
                </a:lnTo>
                <a:lnTo>
                  <a:pt x="221" y="154"/>
                </a:lnTo>
                <a:lnTo>
                  <a:pt x="223" y="152"/>
                </a:lnTo>
                <a:lnTo>
                  <a:pt x="223" y="149"/>
                </a:lnTo>
                <a:lnTo>
                  <a:pt x="221" y="146"/>
                </a:lnTo>
                <a:lnTo>
                  <a:pt x="221" y="142"/>
                </a:lnTo>
                <a:lnTo>
                  <a:pt x="220" y="136"/>
                </a:lnTo>
                <a:lnTo>
                  <a:pt x="218" y="128"/>
                </a:lnTo>
                <a:lnTo>
                  <a:pt x="217" y="123"/>
                </a:lnTo>
                <a:lnTo>
                  <a:pt x="215" y="117"/>
                </a:lnTo>
                <a:lnTo>
                  <a:pt x="213" y="112"/>
                </a:lnTo>
                <a:lnTo>
                  <a:pt x="218" y="108"/>
                </a:lnTo>
                <a:lnTo>
                  <a:pt x="223" y="103"/>
                </a:lnTo>
                <a:lnTo>
                  <a:pt x="224" y="96"/>
                </a:lnTo>
                <a:lnTo>
                  <a:pt x="224" y="88"/>
                </a:lnTo>
                <a:lnTo>
                  <a:pt x="224" y="81"/>
                </a:lnTo>
                <a:lnTo>
                  <a:pt x="223" y="72"/>
                </a:lnTo>
                <a:lnTo>
                  <a:pt x="221" y="65"/>
                </a:lnTo>
                <a:lnTo>
                  <a:pt x="220" y="59"/>
                </a:lnTo>
                <a:lnTo>
                  <a:pt x="220" y="56"/>
                </a:lnTo>
                <a:lnTo>
                  <a:pt x="218" y="54"/>
                </a:lnTo>
                <a:lnTo>
                  <a:pt x="217" y="53"/>
                </a:lnTo>
                <a:lnTo>
                  <a:pt x="215" y="51"/>
                </a:lnTo>
                <a:lnTo>
                  <a:pt x="213" y="50"/>
                </a:lnTo>
                <a:lnTo>
                  <a:pt x="211" y="48"/>
                </a:lnTo>
                <a:lnTo>
                  <a:pt x="210" y="47"/>
                </a:lnTo>
                <a:lnTo>
                  <a:pt x="208" y="46"/>
                </a:lnTo>
                <a:lnTo>
                  <a:pt x="207" y="38"/>
                </a:lnTo>
                <a:lnTo>
                  <a:pt x="204" y="32"/>
                </a:lnTo>
                <a:lnTo>
                  <a:pt x="199" y="26"/>
                </a:lnTo>
                <a:lnTo>
                  <a:pt x="196" y="20"/>
                </a:lnTo>
                <a:lnTo>
                  <a:pt x="192" y="16"/>
                </a:lnTo>
                <a:lnTo>
                  <a:pt x="186" y="11"/>
                </a:lnTo>
                <a:lnTo>
                  <a:pt x="181" y="7"/>
                </a:lnTo>
                <a:lnTo>
                  <a:pt x="176" y="4"/>
                </a:lnTo>
                <a:lnTo>
                  <a:pt x="170" y="1"/>
                </a:lnTo>
                <a:lnTo>
                  <a:pt x="164" y="0"/>
                </a:lnTo>
                <a:lnTo>
                  <a:pt x="158" y="0"/>
                </a:lnTo>
                <a:lnTo>
                  <a:pt x="152" y="0"/>
                </a:lnTo>
                <a:lnTo>
                  <a:pt x="143" y="3"/>
                </a:lnTo>
                <a:lnTo>
                  <a:pt x="133" y="7"/>
                </a:lnTo>
                <a:lnTo>
                  <a:pt x="124" y="13"/>
                </a:lnTo>
                <a:lnTo>
                  <a:pt x="115" y="19"/>
                </a:lnTo>
                <a:lnTo>
                  <a:pt x="105" y="25"/>
                </a:lnTo>
                <a:lnTo>
                  <a:pt x="96" y="29"/>
                </a:lnTo>
                <a:lnTo>
                  <a:pt x="85" y="32"/>
                </a:lnTo>
                <a:lnTo>
                  <a:pt x="76" y="37"/>
                </a:lnTo>
                <a:lnTo>
                  <a:pt x="68" y="40"/>
                </a:lnTo>
                <a:lnTo>
                  <a:pt x="60" y="44"/>
                </a:lnTo>
                <a:lnTo>
                  <a:pt x="51" y="48"/>
                </a:lnTo>
                <a:lnTo>
                  <a:pt x="45" y="53"/>
                </a:lnTo>
                <a:lnTo>
                  <a:pt x="38" y="56"/>
                </a:lnTo>
                <a:lnTo>
                  <a:pt x="34" y="60"/>
                </a:lnTo>
                <a:lnTo>
                  <a:pt x="28" y="65"/>
                </a:lnTo>
                <a:lnTo>
                  <a:pt x="22" y="68"/>
                </a:lnTo>
                <a:lnTo>
                  <a:pt x="17" y="72"/>
                </a:lnTo>
                <a:lnTo>
                  <a:pt x="11" y="75"/>
                </a:lnTo>
                <a:lnTo>
                  <a:pt x="7" y="81"/>
                </a:lnTo>
                <a:lnTo>
                  <a:pt x="2" y="86"/>
                </a:lnTo>
                <a:lnTo>
                  <a:pt x="0" y="91"/>
                </a:lnTo>
                <a:lnTo>
                  <a:pt x="0" y="99"/>
                </a:lnTo>
                <a:lnTo>
                  <a:pt x="1" y="106"/>
                </a:lnTo>
                <a:lnTo>
                  <a:pt x="5" y="114"/>
                </a:lnTo>
                <a:lnTo>
                  <a:pt x="10" y="120"/>
                </a:lnTo>
                <a:lnTo>
                  <a:pt x="16" y="124"/>
                </a:lnTo>
                <a:lnTo>
                  <a:pt x="20" y="127"/>
                </a:lnTo>
                <a:lnTo>
                  <a:pt x="25" y="128"/>
                </a:lnTo>
                <a:lnTo>
                  <a:pt x="29" y="130"/>
                </a:lnTo>
                <a:lnTo>
                  <a:pt x="31" y="13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12" name="Freeform 63"/>
          <p:cNvSpPr>
            <a:spLocks/>
          </p:cNvSpPr>
          <p:nvPr/>
        </p:nvSpPr>
        <p:spPr bwMode="auto">
          <a:xfrm>
            <a:off x="6538916" y="4337054"/>
            <a:ext cx="71437" cy="87313"/>
          </a:xfrm>
          <a:custGeom>
            <a:avLst/>
            <a:gdLst>
              <a:gd name="T0" fmla="*/ 2147483647 w 51"/>
              <a:gd name="T1" fmla="*/ 2147483647 h 55"/>
              <a:gd name="T2" fmla="*/ 2147483647 w 51"/>
              <a:gd name="T3" fmla="*/ 2147483647 h 55"/>
              <a:gd name="T4" fmla="*/ 2147483647 w 51"/>
              <a:gd name="T5" fmla="*/ 2147483647 h 55"/>
              <a:gd name="T6" fmla="*/ 2147483647 w 51"/>
              <a:gd name="T7" fmla="*/ 2147483647 h 55"/>
              <a:gd name="T8" fmla="*/ 2147483647 w 51"/>
              <a:gd name="T9" fmla="*/ 2147483647 h 55"/>
              <a:gd name="T10" fmla="*/ 2147483647 w 51"/>
              <a:gd name="T11" fmla="*/ 2147483647 h 55"/>
              <a:gd name="T12" fmla="*/ 2147483647 w 51"/>
              <a:gd name="T13" fmla="*/ 2147483647 h 55"/>
              <a:gd name="T14" fmla="*/ 2147483647 w 51"/>
              <a:gd name="T15" fmla="*/ 2147483647 h 55"/>
              <a:gd name="T16" fmla="*/ 2147483647 w 51"/>
              <a:gd name="T17" fmla="*/ 2147483647 h 55"/>
              <a:gd name="T18" fmla="*/ 2147483647 w 51"/>
              <a:gd name="T19" fmla="*/ 2147483647 h 55"/>
              <a:gd name="T20" fmla="*/ 2147483647 w 51"/>
              <a:gd name="T21" fmla="*/ 2147483647 h 55"/>
              <a:gd name="T22" fmla="*/ 2147483647 w 51"/>
              <a:gd name="T23" fmla="*/ 2147483647 h 55"/>
              <a:gd name="T24" fmla="*/ 2147483647 w 51"/>
              <a:gd name="T25" fmla="*/ 2147483647 h 55"/>
              <a:gd name="T26" fmla="*/ 2147483647 w 51"/>
              <a:gd name="T27" fmla="*/ 2147483647 h 55"/>
              <a:gd name="T28" fmla="*/ 2147483647 w 51"/>
              <a:gd name="T29" fmla="*/ 2147483647 h 55"/>
              <a:gd name="T30" fmla="*/ 2147483647 w 51"/>
              <a:gd name="T31" fmla="*/ 2147483647 h 55"/>
              <a:gd name="T32" fmla="*/ 2147483647 w 51"/>
              <a:gd name="T33" fmla="*/ 2147483647 h 55"/>
              <a:gd name="T34" fmla="*/ 2147483647 w 51"/>
              <a:gd name="T35" fmla="*/ 2147483647 h 55"/>
              <a:gd name="T36" fmla="*/ 2147483647 w 51"/>
              <a:gd name="T37" fmla="*/ 2147483647 h 55"/>
              <a:gd name="T38" fmla="*/ 2147483647 w 51"/>
              <a:gd name="T39" fmla="*/ 2147483647 h 55"/>
              <a:gd name="T40" fmla="*/ 2147483647 w 51"/>
              <a:gd name="T41" fmla="*/ 2147483647 h 55"/>
              <a:gd name="T42" fmla="*/ 2147483647 w 51"/>
              <a:gd name="T43" fmla="*/ 2147483647 h 55"/>
              <a:gd name="T44" fmla="*/ 2147483647 w 51"/>
              <a:gd name="T45" fmla="*/ 2147483647 h 55"/>
              <a:gd name="T46" fmla="*/ 2147483647 w 51"/>
              <a:gd name="T47" fmla="*/ 2147483647 h 55"/>
              <a:gd name="T48" fmla="*/ 2147483647 w 51"/>
              <a:gd name="T49" fmla="*/ 2147483647 h 55"/>
              <a:gd name="T50" fmla="*/ 2147483647 w 51"/>
              <a:gd name="T51" fmla="*/ 2147483647 h 55"/>
              <a:gd name="T52" fmla="*/ 2147483647 w 51"/>
              <a:gd name="T53" fmla="*/ 2147483647 h 55"/>
              <a:gd name="T54" fmla="*/ 2147483647 w 51"/>
              <a:gd name="T55" fmla="*/ 2147483647 h 55"/>
              <a:gd name="T56" fmla="*/ 2147483647 w 51"/>
              <a:gd name="T57" fmla="*/ 2147483647 h 55"/>
              <a:gd name="T58" fmla="*/ 2147483647 w 51"/>
              <a:gd name="T59" fmla="*/ 2147483647 h 55"/>
              <a:gd name="T60" fmla="*/ 2147483647 w 51"/>
              <a:gd name="T61" fmla="*/ 2147483647 h 55"/>
              <a:gd name="T62" fmla="*/ 2147483647 w 51"/>
              <a:gd name="T63" fmla="*/ 2147483647 h 55"/>
              <a:gd name="T64" fmla="*/ 2147483647 w 51"/>
              <a:gd name="T65" fmla="*/ 2147483647 h 55"/>
              <a:gd name="T66" fmla="*/ 2147483647 w 51"/>
              <a:gd name="T67" fmla="*/ 0 h 55"/>
              <a:gd name="T68" fmla="*/ 2147483647 w 51"/>
              <a:gd name="T69" fmla="*/ 0 h 55"/>
              <a:gd name="T70" fmla="*/ 2147483647 w 51"/>
              <a:gd name="T71" fmla="*/ 0 h 55"/>
              <a:gd name="T72" fmla="*/ 2147483647 w 51"/>
              <a:gd name="T73" fmla="*/ 2147483647 h 55"/>
              <a:gd name="T74" fmla="*/ 2147483647 w 51"/>
              <a:gd name="T75" fmla="*/ 2147483647 h 55"/>
              <a:gd name="T76" fmla="*/ 2147483647 w 51"/>
              <a:gd name="T77" fmla="*/ 2147483647 h 55"/>
              <a:gd name="T78" fmla="*/ 2147483647 w 51"/>
              <a:gd name="T79" fmla="*/ 2147483647 h 55"/>
              <a:gd name="T80" fmla="*/ 2147483647 w 51"/>
              <a:gd name="T81" fmla="*/ 2147483647 h 55"/>
              <a:gd name="T82" fmla="*/ 2147483647 w 51"/>
              <a:gd name="T83" fmla="*/ 2147483647 h 55"/>
              <a:gd name="T84" fmla="*/ 2147483647 w 51"/>
              <a:gd name="T85" fmla="*/ 2147483647 h 55"/>
              <a:gd name="T86" fmla="*/ 2147483647 w 51"/>
              <a:gd name="T87" fmla="*/ 2147483647 h 55"/>
              <a:gd name="T88" fmla="*/ 2147483647 w 51"/>
              <a:gd name="T89" fmla="*/ 2147483647 h 55"/>
              <a:gd name="T90" fmla="*/ 2147483647 w 51"/>
              <a:gd name="T91" fmla="*/ 2147483647 h 55"/>
              <a:gd name="T92" fmla="*/ 2147483647 w 51"/>
              <a:gd name="T93" fmla="*/ 2147483647 h 55"/>
              <a:gd name="T94" fmla="*/ 2147483647 w 51"/>
              <a:gd name="T95" fmla="*/ 2147483647 h 55"/>
              <a:gd name="T96" fmla="*/ 2147483647 w 51"/>
              <a:gd name="T97" fmla="*/ 2147483647 h 55"/>
              <a:gd name="T98" fmla="*/ 2147483647 w 51"/>
              <a:gd name="T99" fmla="*/ 2147483647 h 55"/>
              <a:gd name="T100" fmla="*/ 2147483647 w 51"/>
              <a:gd name="T101" fmla="*/ 2147483647 h 55"/>
              <a:gd name="T102" fmla="*/ 2147483647 w 51"/>
              <a:gd name="T103" fmla="*/ 2147483647 h 55"/>
              <a:gd name="T104" fmla="*/ 0 w 51"/>
              <a:gd name="T105" fmla="*/ 2147483647 h 55"/>
              <a:gd name="T106" fmla="*/ 0 w 51"/>
              <a:gd name="T107" fmla="*/ 2147483647 h 55"/>
              <a:gd name="T108" fmla="*/ 0 w 51"/>
              <a:gd name="T109" fmla="*/ 2147483647 h 55"/>
              <a:gd name="T110" fmla="*/ 2147483647 w 51"/>
              <a:gd name="T111" fmla="*/ 2147483647 h 55"/>
              <a:gd name="T112" fmla="*/ 2147483647 w 51"/>
              <a:gd name="T113" fmla="*/ 2147483647 h 5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1"/>
              <a:gd name="T172" fmla="*/ 0 h 55"/>
              <a:gd name="T173" fmla="*/ 51 w 51"/>
              <a:gd name="T174" fmla="*/ 55 h 55"/>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1" h="55">
                <a:moveTo>
                  <a:pt x="2" y="31"/>
                </a:moveTo>
                <a:lnTo>
                  <a:pt x="3" y="36"/>
                </a:lnTo>
                <a:lnTo>
                  <a:pt x="6" y="40"/>
                </a:lnTo>
                <a:lnTo>
                  <a:pt x="9" y="46"/>
                </a:lnTo>
                <a:lnTo>
                  <a:pt x="14" y="51"/>
                </a:lnTo>
                <a:lnTo>
                  <a:pt x="17" y="54"/>
                </a:lnTo>
                <a:lnTo>
                  <a:pt x="21" y="55"/>
                </a:lnTo>
                <a:lnTo>
                  <a:pt x="26" y="55"/>
                </a:lnTo>
                <a:lnTo>
                  <a:pt x="30" y="52"/>
                </a:lnTo>
                <a:lnTo>
                  <a:pt x="31" y="51"/>
                </a:lnTo>
                <a:lnTo>
                  <a:pt x="33" y="49"/>
                </a:lnTo>
                <a:lnTo>
                  <a:pt x="33" y="48"/>
                </a:lnTo>
                <a:lnTo>
                  <a:pt x="34" y="46"/>
                </a:lnTo>
                <a:lnTo>
                  <a:pt x="34" y="45"/>
                </a:lnTo>
                <a:lnTo>
                  <a:pt x="36" y="42"/>
                </a:lnTo>
                <a:lnTo>
                  <a:pt x="36" y="40"/>
                </a:lnTo>
                <a:lnTo>
                  <a:pt x="37" y="39"/>
                </a:lnTo>
                <a:lnTo>
                  <a:pt x="39" y="36"/>
                </a:lnTo>
                <a:lnTo>
                  <a:pt x="40" y="34"/>
                </a:lnTo>
                <a:lnTo>
                  <a:pt x="43" y="33"/>
                </a:lnTo>
                <a:lnTo>
                  <a:pt x="45" y="31"/>
                </a:lnTo>
                <a:lnTo>
                  <a:pt x="48" y="30"/>
                </a:lnTo>
                <a:lnTo>
                  <a:pt x="49" y="27"/>
                </a:lnTo>
                <a:lnTo>
                  <a:pt x="51" y="25"/>
                </a:lnTo>
                <a:lnTo>
                  <a:pt x="51" y="22"/>
                </a:lnTo>
                <a:lnTo>
                  <a:pt x="51" y="19"/>
                </a:lnTo>
                <a:lnTo>
                  <a:pt x="51" y="17"/>
                </a:lnTo>
                <a:lnTo>
                  <a:pt x="51" y="14"/>
                </a:lnTo>
                <a:lnTo>
                  <a:pt x="49" y="11"/>
                </a:lnTo>
                <a:lnTo>
                  <a:pt x="49" y="8"/>
                </a:lnTo>
                <a:lnTo>
                  <a:pt x="48" y="6"/>
                </a:lnTo>
                <a:lnTo>
                  <a:pt x="46" y="3"/>
                </a:lnTo>
                <a:lnTo>
                  <a:pt x="43" y="2"/>
                </a:lnTo>
                <a:lnTo>
                  <a:pt x="40" y="0"/>
                </a:lnTo>
                <a:lnTo>
                  <a:pt x="37" y="0"/>
                </a:lnTo>
                <a:lnTo>
                  <a:pt x="34" y="0"/>
                </a:lnTo>
                <a:lnTo>
                  <a:pt x="31" y="2"/>
                </a:lnTo>
                <a:lnTo>
                  <a:pt x="28" y="3"/>
                </a:lnTo>
                <a:lnTo>
                  <a:pt x="26" y="5"/>
                </a:lnTo>
                <a:lnTo>
                  <a:pt x="23" y="6"/>
                </a:lnTo>
                <a:lnTo>
                  <a:pt x="20" y="8"/>
                </a:lnTo>
                <a:lnTo>
                  <a:pt x="18" y="9"/>
                </a:lnTo>
                <a:lnTo>
                  <a:pt x="15" y="11"/>
                </a:lnTo>
                <a:lnTo>
                  <a:pt x="14" y="12"/>
                </a:lnTo>
                <a:lnTo>
                  <a:pt x="12" y="12"/>
                </a:lnTo>
                <a:lnTo>
                  <a:pt x="9" y="14"/>
                </a:lnTo>
                <a:lnTo>
                  <a:pt x="8" y="15"/>
                </a:lnTo>
                <a:lnTo>
                  <a:pt x="5" y="17"/>
                </a:lnTo>
                <a:lnTo>
                  <a:pt x="3" y="18"/>
                </a:lnTo>
                <a:lnTo>
                  <a:pt x="3" y="19"/>
                </a:lnTo>
                <a:lnTo>
                  <a:pt x="2" y="21"/>
                </a:lnTo>
                <a:lnTo>
                  <a:pt x="2" y="22"/>
                </a:lnTo>
                <a:lnTo>
                  <a:pt x="0" y="24"/>
                </a:lnTo>
                <a:lnTo>
                  <a:pt x="0" y="25"/>
                </a:lnTo>
                <a:lnTo>
                  <a:pt x="0" y="27"/>
                </a:lnTo>
                <a:lnTo>
                  <a:pt x="2" y="28"/>
                </a:lnTo>
                <a:lnTo>
                  <a:pt x="2" y="31"/>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13" name="Freeform 64"/>
          <p:cNvSpPr>
            <a:spLocks/>
          </p:cNvSpPr>
          <p:nvPr/>
        </p:nvSpPr>
        <p:spPr bwMode="auto">
          <a:xfrm>
            <a:off x="6858002" y="4343403"/>
            <a:ext cx="71439" cy="87313"/>
          </a:xfrm>
          <a:custGeom>
            <a:avLst/>
            <a:gdLst>
              <a:gd name="T0" fmla="*/ 2147483647 w 51"/>
              <a:gd name="T1" fmla="*/ 2147483647 h 55"/>
              <a:gd name="T2" fmla="*/ 2147483647 w 51"/>
              <a:gd name="T3" fmla="*/ 2147483647 h 55"/>
              <a:gd name="T4" fmla="*/ 2147483647 w 51"/>
              <a:gd name="T5" fmla="*/ 2147483647 h 55"/>
              <a:gd name="T6" fmla="*/ 2147483647 w 51"/>
              <a:gd name="T7" fmla="*/ 2147483647 h 55"/>
              <a:gd name="T8" fmla="*/ 2147483647 w 51"/>
              <a:gd name="T9" fmla="*/ 2147483647 h 55"/>
              <a:gd name="T10" fmla="*/ 2147483647 w 51"/>
              <a:gd name="T11" fmla="*/ 2147483647 h 55"/>
              <a:gd name="T12" fmla="*/ 2147483647 w 51"/>
              <a:gd name="T13" fmla="*/ 2147483647 h 55"/>
              <a:gd name="T14" fmla="*/ 2147483647 w 51"/>
              <a:gd name="T15" fmla="*/ 2147483647 h 55"/>
              <a:gd name="T16" fmla="*/ 2147483647 w 51"/>
              <a:gd name="T17" fmla="*/ 2147483647 h 55"/>
              <a:gd name="T18" fmla="*/ 2147483647 w 51"/>
              <a:gd name="T19" fmla="*/ 2147483647 h 55"/>
              <a:gd name="T20" fmla="*/ 2147483647 w 51"/>
              <a:gd name="T21" fmla="*/ 2147483647 h 55"/>
              <a:gd name="T22" fmla="*/ 2147483647 w 51"/>
              <a:gd name="T23" fmla="*/ 2147483647 h 55"/>
              <a:gd name="T24" fmla="*/ 2147483647 w 51"/>
              <a:gd name="T25" fmla="*/ 2147483647 h 55"/>
              <a:gd name="T26" fmla="*/ 2147483647 w 51"/>
              <a:gd name="T27" fmla="*/ 2147483647 h 55"/>
              <a:gd name="T28" fmla="*/ 2147483647 w 51"/>
              <a:gd name="T29" fmla="*/ 2147483647 h 55"/>
              <a:gd name="T30" fmla="*/ 2147483647 w 51"/>
              <a:gd name="T31" fmla="*/ 2147483647 h 55"/>
              <a:gd name="T32" fmla="*/ 2147483647 w 51"/>
              <a:gd name="T33" fmla="*/ 2147483647 h 55"/>
              <a:gd name="T34" fmla="*/ 2147483647 w 51"/>
              <a:gd name="T35" fmla="*/ 2147483647 h 55"/>
              <a:gd name="T36" fmla="*/ 2147483647 w 51"/>
              <a:gd name="T37" fmla="*/ 2147483647 h 55"/>
              <a:gd name="T38" fmla="*/ 2147483647 w 51"/>
              <a:gd name="T39" fmla="*/ 2147483647 h 55"/>
              <a:gd name="T40" fmla="*/ 2147483647 w 51"/>
              <a:gd name="T41" fmla="*/ 2147483647 h 55"/>
              <a:gd name="T42" fmla="*/ 2147483647 w 51"/>
              <a:gd name="T43" fmla="*/ 2147483647 h 55"/>
              <a:gd name="T44" fmla="*/ 2147483647 w 51"/>
              <a:gd name="T45" fmla="*/ 2147483647 h 55"/>
              <a:gd name="T46" fmla="*/ 2147483647 w 51"/>
              <a:gd name="T47" fmla="*/ 2147483647 h 55"/>
              <a:gd name="T48" fmla="*/ 2147483647 w 51"/>
              <a:gd name="T49" fmla="*/ 2147483647 h 55"/>
              <a:gd name="T50" fmla="*/ 2147483647 w 51"/>
              <a:gd name="T51" fmla="*/ 2147483647 h 55"/>
              <a:gd name="T52" fmla="*/ 2147483647 w 51"/>
              <a:gd name="T53" fmla="*/ 2147483647 h 55"/>
              <a:gd name="T54" fmla="*/ 2147483647 w 51"/>
              <a:gd name="T55" fmla="*/ 2147483647 h 55"/>
              <a:gd name="T56" fmla="*/ 2147483647 w 51"/>
              <a:gd name="T57" fmla="*/ 2147483647 h 55"/>
              <a:gd name="T58" fmla="*/ 2147483647 w 51"/>
              <a:gd name="T59" fmla="*/ 2147483647 h 55"/>
              <a:gd name="T60" fmla="*/ 2147483647 w 51"/>
              <a:gd name="T61" fmla="*/ 2147483647 h 55"/>
              <a:gd name="T62" fmla="*/ 2147483647 w 51"/>
              <a:gd name="T63" fmla="*/ 2147483647 h 55"/>
              <a:gd name="T64" fmla="*/ 2147483647 w 51"/>
              <a:gd name="T65" fmla="*/ 2147483647 h 55"/>
              <a:gd name="T66" fmla="*/ 2147483647 w 51"/>
              <a:gd name="T67" fmla="*/ 0 h 55"/>
              <a:gd name="T68" fmla="*/ 2147483647 w 51"/>
              <a:gd name="T69" fmla="*/ 0 h 55"/>
              <a:gd name="T70" fmla="*/ 2147483647 w 51"/>
              <a:gd name="T71" fmla="*/ 0 h 55"/>
              <a:gd name="T72" fmla="*/ 2147483647 w 51"/>
              <a:gd name="T73" fmla="*/ 2147483647 h 55"/>
              <a:gd name="T74" fmla="*/ 2147483647 w 51"/>
              <a:gd name="T75" fmla="*/ 2147483647 h 55"/>
              <a:gd name="T76" fmla="*/ 2147483647 w 51"/>
              <a:gd name="T77" fmla="*/ 2147483647 h 55"/>
              <a:gd name="T78" fmla="*/ 2147483647 w 51"/>
              <a:gd name="T79" fmla="*/ 2147483647 h 55"/>
              <a:gd name="T80" fmla="*/ 2147483647 w 51"/>
              <a:gd name="T81" fmla="*/ 2147483647 h 55"/>
              <a:gd name="T82" fmla="*/ 2147483647 w 51"/>
              <a:gd name="T83" fmla="*/ 2147483647 h 55"/>
              <a:gd name="T84" fmla="*/ 2147483647 w 51"/>
              <a:gd name="T85" fmla="*/ 2147483647 h 55"/>
              <a:gd name="T86" fmla="*/ 2147483647 w 51"/>
              <a:gd name="T87" fmla="*/ 2147483647 h 55"/>
              <a:gd name="T88" fmla="*/ 2147483647 w 51"/>
              <a:gd name="T89" fmla="*/ 2147483647 h 55"/>
              <a:gd name="T90" fmla="*/ 2147483647 w 51"/>
              <a:gd name="T91" fmla="*/ 2147483647 h 55"/>
              <a:gd name="T92" fmla="*/ 2147483647 w 51"/>
              <a:gd name="T93" fmla="*/ 2147483647 h 55"/>
              <a:gd name="T94" fmla="*/ 2147483647 w 51"/>
              <a:gd name="T95" fmla="*/ 2147483647 h 55"/>
              <a:gd name="T96" fmla="*/ 2147483647 w 51"/>
              <a:gd name="T97" fmla="*/ 2147483647 h 55"/>
              <a:gd name="T98" fmla="*/ 2147483647 w 51"/>
              <a:gd name="T99" fmla="*/ 2147483647 h 55"/>
              <a:gd name="T100" fmla="*/ 2147483647 w 51"/>
              <a:gd name="T101" fmla="*/ 2147483647 h 55"/>
              <a:gd name="T102" fmla="*/ 2147483647 w 51"/>
              <a:gd name="T103" fmla="*/ 2147483647 h 55"/>
              <a:gd name="T104" fmla="*/ 0 w 51"/>
              <a:gd name="T105" fmla="*/ 2147483647 h 55"/>
              <a:gd name="T106" fmla="*/ 0 w 51"/>
              <a:gd name="T107" fmla="*/ 2147483647 h 55"/>
              <a:gd name="T108" fmla="*/ 0 w 51"/>
              <a:gd name="T109" fmla="*/ 2147483647 h 55"/>
              <a:gd name="T110" fmla="*/ 2147483647 w 51"/>
              <a:gd name="T111" fmla="*/ 2147483647 h 55"/>
              <a:gd name="T112" fmla="*/ 2147483647 w 51"/>
              <a:gd name="T113" fmla="*/ 2147483647 h 5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1"/>
              <a:gd name="T172" fmla="*/ 0 h 55"/>
              <a:gd name="T173" fmla="*/ 51 w 51"/>
              <a:gd name="T174" fmla="*/ 55 h 55"/>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1" h="55">
                <a:moveTo>
                  <a:pt x="2" y="31"/>
                </a:moveTo>
                <a:lnTo>
                  <a:pt x="3" y="36"/>
                </a:lnTo>
                <a:lnTo>
                  <a:pt x="6" y="40"/>
                </a:lnTo>
                <a:lnTo>
                  <a:pt x="9" y="46"/>
                </a:lnTo>
                <a:lnTo>
                  <a:pt x="14" y="51"/>
                </a:lnTo>
                <a:lnTo>
                  <a:pt x="17" y="54"/>
                </a:lnTo>
                <a:lnTo>
                  <a:pt x="21" y="55"/>
                </a:lnTo>
                <a:lnTo>
                  <a:pt x="26" y="55"/>
                </a:lnTo>
                <a:lnTo>
                  <a:pt x="30" y="52"/>
                </a:lnTo>
                <a:lnTo>
                  <a:pt x="31" y="51"/>
                </a:lnTo>
                <a:lnTo>
                  <a:pt x="33" y="49"/>
                </a:lnTo>
                <a:lnTo>
                  <a:pt x="33" y="48"/>
                </a:lnTo>
                <a:lnTo>
                  <a:pt x="34" y="46"/>
                </a:lnTo>
                <a:lnTo>
                  <a:pt x="34" y="45"/>
                </a:lnTo>
                <a:lnTo>
                  <a:pt x="36" y="42"/>
                </a:lnTo>
                <a:lnTo>
                  <a:pt x="36" y="40"/>
                </a:lnTo>
                <a:lnTo>
                  <a:pt x="37" y="39"/>
                </a:lnTo>
                <a:lnTo>
                  <a:pt x="39" y="36"/>
                </a:lnTo>
                <a:lnTo>
                  <a:pt x="40" y="34"/>
                </a:lnTo>
                <a:lnTo>
                  <a:pt x="43" y="33"/>
                </a:lnTo>
                <a:lnTo>
                  <a:pt x="45" y="31"/>
                </a:lnTo>
                <a:lnTo>
                  <a:pt x="48" y="30"/>
                </a:lnTo>
                <a:lnTo>
                  <a:pt x="49" y="27"/>
                </a:lnTo>
                <a:lnTo>
                  <a:pt x="51" y="25"/>
                </a:lnTo>
                <a:lnTo>
                  <a:pt x="51" y="22"/>
                </a:lnTo>
                <a:lnTo>
                  <a:pt x="51" y="19"/>
                </a:lnTo>
                <a:lnTo>
                  <a:pt x="51" y="17"/>
                </a:lnTo>
                <a:lnTo>
                  <a:pt x="51" y="14"/>
                </a:lnTo>
                <a:lnTo>
                  <a:pt x="49" y="11"/>
                </a:lnTo>
                <a:lnTo>
                  <a:pt x="49" y="8"/>
                </a:lnTo>
                <a:lnTo>
                  <a:pt x="48" y="6"/>
                </a:lnTo>
                <a:lnTo>
                  <a:pt x="46" y="3"/>
                </a:lnTo>
                <a:lnTo>
                  <a:pt x="43" y="2"/>
                </a:lnTo>
                <a:lnTo>
                  <a:pt x="40" y="0"/>
                </a:lnTo>
                <a:lnTo>
                  <a:pt x="37" y="0"/>
                </a:lnTo>
                <a:lnTo>
                  <a:pt x="34" y="0"/>
                </a:lnTo>
                <a:lnTo>
                  <a:pt x="31" y="2"/>
                </a:lnTo>
                <a:lnTo>
                  <a:pt x="28" y="3"/>
                </a:lnTo>
                <a:lnTo>
                  <a:pt x="26" y="5"/>
                </a:lnTo>
                <a:lnTo>
                  <a:pt x="23" y="6"/>
                </a:lnTo>
                <a:lnTo>
                  <a:pt x="20" y="8"/>
                </a:lnTo>
                <a:lnTo>
                  <a:pt x="18" y="9"/>
                </a:lnTo>
                <a:lnTo>
                  <a:pt x="15" y="11"/>
                </a:lnTo>
                <a:lnTo>
                  <a:pt x="14" y="12"/>
                </a:lnTo>
                <a:lnTo>
                  <a:pt x="12" y="12"/>
                </a:lnTo>
                <a:lnTo>
                  <a:pt x="9" y="14"/>
                </a:lnTo>
                <a:lnTo>
                  <a:pt x="8" y="15"/>
                </a:lnTo>
                <a:lnTo>
                  <a:pt x="5" y="17"/>
                </a:lnTo>
                <a:lnTo>
                  <a:pt x="3" y="18"/>
                </a:lnTo>
                <a:lnTo>
                  <a:pt x="3" y="19"/>
                </a:lnTo>
                <a:lnTo>
                  <a:pt x="2" y="21"/>
                </a:lnTo>
                <a:lnTo>
                  <a:pt x="2" y="22"/>
                </a:lnTo>
                <a:lnTo>
                  <a:pt x="0" y="24"/>
                </a:lnTo>
                <a:lnTo>
                  <a:pt x="0" y="25"/>
                </a:lnTo>
                <a:lnTo>
                  <a:pt x="0" y="27"/>
                </a:lnTo>
                <a:lnTo>
                  <a:pt x="2" y="28"/>
                </a:lnTo>
                <a:lnTo>
                  <a:pt x="2" y="31"/>
                </a:lnTo>
              </a:path>
            </a:pathLst>
          </a:custGeom>
          <a:solidFill>
            <a:srgbClr val="FFFF00"/>
          </a:solidFill>
          <a:ln w="4763">
            <a:solidFill>
              <a:srgbClr val="990000"/>
            </a:solidFill>
            <a:round/>
            <a:headEnd/>
            <a:tailEnd/>
          </a:ln>
        </p:spPr>
        <p:txBody>
          <a:bodyPr/>
          <a:lstStyle/>
          <a:p>
            <a:endParaRPr lang="en-US"/>
          </a:p>
        </p:txBody>
      </p:sp>
      <p:sp>
        <p:nvSpPr>
          <p:cNvPr id="53314" name="Freeform 65"/>
          <p:cNvSpPr>
            <a:spLocks/>
          </p:cNvSpPr>
          <p:nvPr/>
        </p:nvSpPr>
        <p:spPr bwMode="auto">
          <a:xfrm>
            <a:off x="6596064" y="4354515"/>
            <a:ext cx="80963" cy="93663"/>
          </a:xfrm>
          <a:custGeom>
            <a:avLst/>
            <a:gdLst>
              <a:gd name="T0" fmla="*/ 0 w 58"/>
              <a:gd name="T1" fmla="*/ 2147483647 h 59"/>
              <a:gd name="T2" fmla="*/ 2147483647 w 58"/>
              <a:gd name="T3" fmla="*/ 2147483647 h 59"/>
              <a:gd name="T4" fmla="*/ 2147483647 w 58"/>
              <a:gd name="T5" fmla="*/ 2147483647 h 59"/>
              <a:gd name="T6" fmla="*/ 2147483647 w 58"/>
              <a:gd name="T7" fmla="*/ 2147483647 h 59"/>
              <a:gd name="T8" fmla="*/ 2147483647 w 58"/>
              <a:gd name="T9" fmla="*/ 2147483647 h 59"/>
              <a:gd name="T10" fmla="*/ 2147483647 w 58"/>
              <a:gd name="T11" fmla="*/ 2147483647 h 59"/>
              <a:gd name="T12" fmla="*/ 2147483647 w 58"/>
              <a:gd name="T13" fmla="*/ 2147483647 h 59"/>
              <a:gd name="T14" fmla="*/ 2147483647 w 58"/>
              <a:gd name="T15" fmla="*/ 2147483647 h 59"/>
              <a:gd name="T16" fmla="*/ 2147483647 w 58"/>
              <a:gd name="T17" fmla="*/ 2147483647 h 59"/>
              <a:gd name="T18" fmla="*/ 2147483647 w 58"/>
              <a:gd name="T19" fmla="*/ 2147483647 h 59"/>
              <a:gd name="T20" fmla="*/ 2147483647 w 58"/>
              <a:gd name="T21" fmla="*/ 2147483647 h 59"/>
              <a:gd name="T22" fmla="*/ 2147483647 w 58"/>
              <a:gd name="T23" fmla="*/ 2147483647 h 59"/>
              <a:gd name="T24" fmla="*/ 2147483647 w 58"/>
              <a:gd name="T25" fmla="*/ 2147483647 h 59"/>
              <a:gd name="T26" fmla="*/ 2147483647 w 58"/>
              <a:gd name="T27" fmla="*/ 2147483647 h 59"/>
              <a:gd name="T28" fmla="*/ 2147483647 w 58"/>
              <a:gd name="T29" fmla="*/ 2147483647 h 59"/>
              <a:gd name="T30" fmla="*/ 2147483647 w 58"/>
              <a:gd name="T31" fmla="*/ 2147483647 h 59"/>
              <a:gd name="T32" fmla="*/ 2147483647 w 58"/>
              <a:gd name="T33" fmla="*/ 2147483647 h 59"/>
              <a:gd name="T34" fmla="*/ 2147483647 w 58"/>
              <a:gd name="T35" fmla="*/ 2147483647 h 59"/>
              <a:gd name="T36" fmla="*/ 2147483647 w 58"/>
              <a:gd name="T37" fmla="*/ 2147483647 h 59"/>
              <a:gd name="T38" fmla="*/ 2147483647 w 58"/>
              <a:gd name="T39" fmla="*/ 2147483647 h 59"/>
              <a:gd name="T40" fmla="*/ 2147483647 w 58"/>
              <a:gd name="T41" fmla="*/ 2147483647 h 59"/>
              <a:gd name="T42" fmla="*/ 2147483647 w 58"/>
              <a:gd name="T43" fmla="*/ 2147483647 h 59"/>
              <a:gd name="T44" fmla="*/ 2147483647 w 58"/>
              <a:gd name="T45" fmla="*/ 2147483647 h 59"/>
              <a:gd name="T46" fmla="*/ 2147483647 w 58"/>
              <a:gd name="T47" fmla="*/ 2147483647 h 59"/>
              <a:gd name="T48" fmla="*/ 2147483647 w 58"/>
              <a:gd name="T49" fmla="*/ 2147483647 h 59"/>
              <a:gd name="T50" fmla="*/ 2147483647 w 58"/>
              <a:gd name="T51" fmla="*/ 2147483647 h 59"/>
              <a:gd name="T52" fmla="*/ 2147483647 w 58"/>
              <a:gd name="T53" fmla="*/ 2147483647 h 59"/>
              <a:gd name="T54" fmla="*/ 2147483647 w 58"/>
              <a:gd name="T55" fmla="*/ 2147483647 h 59"/>
              <a:gd name="T56" fmla="*/ 2147483647 w 58"/>
              <a:gd name="T57" fmla="*/ 2147483647 h 59"/>
              <a:gd name="T58" fmla="*/ 2147483647 w 58"/>
              <a:gd name="T59" fmla="*/ 2147483647 h 59"/>
              <a:gd name="T60" fmla="*/ 2147483647 w 58"/>
              <a:gd name="T61" fmla="*/ 2147483647 h 59"/>
              <a:gd name="T62" fmla="*/ 2147483647 w 58"/>
              <a:gd name="T63" fmla="*/ 2147483647 h 59"/>
              <a:gd name="T64" fmla="*/ 2147483647 w 58"/>
              <a:gd name="T65" fmla="*/ 2147483647 h 59"/>
              <a:gd name="T66" fmla="*/ 2147483647 w 58"/>
              <a:gd name="T67" fmla="*/ 2147483647 h 59"/>
              <a:gd name="T68" fmla="*/ 2147483647 w 58"/>
              <a:gd name="T69" fmla="*/ 2147483647 h 59"/>
              <a:gd name="T70" fmla="*/ 2147483647 w 58"/>
              <a:gd name="T71" fmla="*/ 2147483647 h 59"/>
              <a:gd name="T72" fmla="*/ 2147483647 w 58"/>
              <a:gd name="T73" fmla="*/ 2147483647 h 59"/>
              <a:gd name="T74" fmla="*/ 2147483647 w 58"/>
              <a:gd name="T75" fmla="*/ 2147483647 h 59"/>
              <a:gd name="T76" fmla="*/ 2147483647 w 58"/>
              <a:gd name="T77" fmla="*/ 2147483647 h 59"/>
              <a:gd name="T78" fmla="*/ 2147483647 w 58"/>
              <a:gd name="T79" fmla="*/ 2147483647 h 59"/>
              <a:gd name="T80" fmla="*/ 2147483647 w 58"/>
              <a:gd name="T81" fmla="*/ 2147483647 h 59"/>
              <a:gd name="T82" fmla="*/ 2147483647 w 58"/>
              <a:gd name="T83" fmla="*/ 2147483647 h 59"/>
              <a:gd name="T84" fmla="*/ 2147483647 w 58"/>
              <a:gd name="T85" fmla="*/ 2147483647 h 59"/>
              <a:gd name="T86" fmla="*/ 2147483647 w 58"/>
              <a:gd name="T87" fmla="*/ 2147483647 h 59"/>
              <a:gd name="T88" fmla="*/ 2147483647 w 58"/>
              <a:gd name="T89" fmla="*/ 0 h 59"/>
              <a:gd name="T90" fmla="*/ 2147483647 w 58"/>
              <a:gd name="T91" fmla="*/ 0 h 59"/>
              <a:gd name="T92" fmla="*/ 2147483647 w 58"/>
              <a:gd name="T93" fmla="*/ 2147483647 h 59"/>
              <a:gd name="T94" fmla="*/ 2147483647 w 58"/>
              <a:gd name="T95" fmla="*/ 2147483647 h 59"/>
              <a:gd name="T96" fmla="*/ 2147483647 w 58"/>
              <a:gd name="T97" fmla="*/ 2147483647 h 59"/>
              <a:gd name="T98" fmla="*/ 2147483647 w 58"/>
              <a:gd name="T99" fmla="*/ 2147483647 h 59"/>
              <a:gd name="T100" fmla="*/ 2147483647 w 58"/>
              <a:gd name="T101" fmla="*/ 2147483647 h 59"/>
              <a:gd name="T102" fmla="*/ 2147483647 w 58"/>
              <a:gd name="T103" fmla="*/ 2147483647 h 59"/>
              <a:gd name="T104" fmla="*/ 2147483647 w 58"/>
              <a:gd name="T105" fmla="*/ 2147483647 h 59"/>
              <a:gd name="T106" fmla="*/ 2147483647 w 58"/>
              <a:gd name="T107" fmla="*/ 2147483647 h 59"/>
              <a:gd name="T108" fmla="*/ 2147483647 w 58"/>
              <a:gd name="T109" fmla="*/ 2147483647 h 59"/>
              <a:gd name="T110" fmla="*/ 2147483647 w 58"/>
              <a:gd name="T111" fmla="*/ 2147483647 h 59"/>
              <a:gd name="T112" fmla="*/ 0 w 58"/>
              <a:gd name="T113" fmla="*/ 2147483647 h 59"/>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8"/>
              <a:gd name="T172" fmla="*/ 0 h 59"/>
              <a:gd name="T173" fmla="*/ 58 w 58"/>
              <a:gd name="T174" fmla="*/ 59 h 59"/>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8" h="59">
                <a:moveTo>
                  <a:pt x="0" y="46"/>
                </a:moveTo>
                <a:lnTo>
                  <a:pt x="3" y="50"/>
                </a:lnTo>
                <a:lnTo>
                  <a:pt x="8" y="53"/>
                </a:lnTo>
                <a:lnTo>
                  <a:pt x="11" y="56"/>
                </a:lnTo>
                <a:lnTo>
                  <a:pt x="15" y="57"/>
                </a:lnTo>
                <a:lnTo>
                  <a:pt x="20" y="57"/>
                </a:lnTo>
                <a:lnTo>
                  <a:pt x="24" y="59"/>
                </a:lnTo>
                <a:lnTo>
                  <a:pt x="28" y="59"/>
                </a:lnTo>
                <a:lnTo>
                  <a:pt x="33" y="57"/>
                </a:lnTo>
                <a:lnTo>
                  <a:pt x="36" y="57"/>
                </a:lnTo>
                <a:lnTo>
                  <a:pt x="37" y="56"/>
                </a:lnTo>
                <a:lnTo>
                  <a:pt x="40" y="54"/>
                </a:lnTo>
                <a:lnTo>
                  <a:pt x="42" y="51"/>
                </a:lnTo>
                <a:lnTo>
                  <a:pt x="43" y="50"/>
                </a:lnTo>
                <a:lnTo>
                  <a:pt x="45" y="47"/>
                </a:lnTo>
                <a:lnTo>
                  <a:pt x="48" y="44"/>
                </a:lnTo>
                <a:lnTo>
                  <a:pt x="49" y="43"/>
                </a:lnTo>
                <a:lnTo>
                  <a:pt x="51" y="41"/>
                </a:lnTo>
                <a:lnTo>
                  <a:pt x="52" y="41"/>
                </a:lnTo>
                <a:lnTo>
                  <a:pt x="54" y="41"/>
                </a:lnTo>
                <a:lnTo>
                  <a:pt x="57" y="38"/>
                </a:lnTo>
                <a:lnTo>
                  <a:pt x="58" y="34"/>
                </a:lnTo>
                <a:lnTo>
                  <a:pt x="58" y="29"/>
                </a:lnTo>
                <a:lnTo>
                  <a:pt x="57" y="25"/>
                </a:lnTo>
                <a:lnTo>
                  <a:pt x="55" y="20"/>
                </a:lnTo>
                <a:lnTo>
                  <a:pt x="54" y="17"/>
                </a:lnTo>
                <a:lnTo>
                  <a:pt x="49" y="13"/>
                </a:lnTo>
                <a:lnTo>
                  <a:pt x="45" y="10"/>
                </a:lnTo>
                <a:lnTo>
                  <a:pt x="45" y="8"/>
                </a:lnTo>
                <a:lnTo>
                  <a:pt x="45" y="7"/>
                </a:lnTo>
                <a:lnTo>
                  <a:pt x="45" y="6"/>
                </a:lnTo>
                <a:lnTo>
                  <a:pt x="43" y="4"/>
                </a:lnTo>
                <a:lnTo>
                  <a:pt x="42" y="3"/>
                </a:lnTo>
                <a:lnTo>
                  <a:pt x="40" y="1"/>
                </a:lnTo>
                <a:lnTo>
                  <a:pt x="39" y="1"/>
                </a:lnTo>
                <a:lnTo>
                  <a:pt x="36" y="0"/>
                </a:lnTo>
                <a:lnTo>
                  <a:pt x="34" y="0"/>
                </a:lnTo>
                <a:lnTo>
                  <a:pt x="31" y="1"/>
                </a:lnTo>
                <a:lnTo>
                  <a:pt x="30" y="1"/>
                </a:lnTo>
                <a:lnTo>
                  <a:pt x="28" y="3"/>
                </a:lnTo>
                <a:lnTo>
                  <a:pt x="24" y="7"/>
                </a:lnTo>
                <a:lnTo>
                  <a:pt x="20" y="11"/>
                </a:lnTo>
                <a:lnTo>
                  <a:pt x="14" y="17"/>
                </a:lnTo>
                <a:lnTo>
                  <a:pt x="11" y="23"/>
                </a:lnTo>
                <a:lnTo>
                  <a:pt x="6" y="31"/>
                </a:lnTo>
                <a:lnTo>
                  <a:pt x="3" y="37"/>
                </a:lnTo>
                <a:lnTo>
                  <a:pt x="2" y="41"/>
                </a:lnTo>
                <a:lnTo>
                  <a:pt x="0" y="46"/>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15" name="Freeform 66"/>
          <p:cNvSpPr>
            <a:spLocks/>
          </p:cNvSpPr>
          <p:nvPr/>
        </p:nvSpPr>
        <p:spPr bwMode="auto">
          <a:xfrm>
            <a:off x="6596064" y="4354515"/>
            <a:ext cx="80963" cy="93663"/>
          </a:xfrm>
          <a:custGeom>
            <a:avLst/>
            <a:gdLst>
              <a:gd name="T0" fmla="*/ 0 w 58"/>
              <a:gd name="T1" fmla="*/ 2147483647 h 59"/>
              <a:gd name="T2" fmla="*/ 2147483647 w 58"/>
              <a:gd name="T3" fmla="*/ 2147483647 h 59"/>
              <a:gd name="T4" fmla="*/ 2147483647 w 58"/>
              <a:gd name="T5" fmla="*/ 2147483647 h 59"/>
              <a:gd name="T6" fmla="*/ 2147483647 w 58"/>
              <a:gd name="T7" fmla="*/ 2147483647 h 59"/>
              <a:gd name="T8" fmla="*/ 2147483647 w 58"/>
              <a:gd name="T9" fmla="*/ 2147483647 h 59"/>
              <a:gd name="T10" fmla="*/ 2147483647 w 58"/>
              <a:gd name="T11" fmla="*/ 2147483647 h 59"/>
              <a:gd name="T12" fmla="*/ 2147483647 w 58"/>
              <a:gd name="T13" fmla="*/ 2147483647 h 59"/>
              <a:gd name="T14" fmla="*/ 2147483647 w 58"/>
              <a:gd name="T15" fmla="*/ 2147483647 h 59"/>
              <a:gd name="T16" fmla="*/ 2147483647 w 58"/>
              <a:gd name="T17" fmla="*/ 2147483647 h 59"/>
              <a:gd name="T18" fmla="*/ 2147483647 w 58"/>
              <a:gd name="T19" fmla="*/ 2147483647 h 59"/>
              <a:gd name="T20" fmla="*/ 2147483647 w 58"/>
              <a:gd name="T21" fmla="*/ 2147483647 h 59"/>
              <a:gd name="T22" fmla="*/ 2147483647 w 58"/>
              <a:gd name="T23" fmla="*/ 2147483647 h 59"/>
              <a:gd name="T24" fmla="*/ 2147483647 w 58"/>
              <a:gd name="T25" fmla="*/ 2147483647 h 59"/>
              <a:gd name="T26" fmla="*/ 2147483647 w 58"/>
              <a:gd name="T27" fmla="*/ 2147483647 h 59"/>
              <a:gd name="T28" fmla="*/ 2147483647 w 58"/>
              <a:gd name="T29" fmla="*/ 2147483647 h 59"/>
              <a:gd name="T30" fmla="*/ 2147483647 w 58"/>
              <a:gd name="T31" fmla="*/ 2147483647 h 59"/>
              <a:gd name="T32" fmla="*/ 2147483647 w 58"/>
              <a:gd name="T33" fmla="*/ 2147483647 h 59"/>
              <a:gd name="T34" fmla="*/ 2147483647 w 58"/>
              <a:gd name="T35" fmla="*/ 2147483647 h 59"/>
              <a:gd name="T36" fmla="*/ 2147483647 w 58"/>
              <a:gd name="T37" fmla="*/ 2147483647 h 59"/>
              <a:gd name="T38" fmla="*/ 2147483647 w 58"/>
              <a:gd name="T39" fmla="*/ 2147483647 h 59"/>
              <a:gd name="T40" fmla="*/ 2147483647 w 58"/>
              <a:gd name="T41" fmla="*/ 2147483647 h 59"/>
              <a:gd name="T42" fmla="*/ 2147483647 w 58"/>
              <a:gd name="T43" fmla="*/ 2147483647 h 59"/>
              <a:gd name="T44" fmla="*/ 2147483647 w 58"/>
              <a:gd name="T45" fmla="*/ 2147483647 h 59"/>
              <a:gd name="T46" fmla="*/ 2147483647 w 58"/>
              <a:gd name="T47" fmla="*/ 2147483647 h 59"/>
              <a:gd name="T48" fmla="*/ 2147483647 w 58"/>
              <a:gd name="T49" fmla="*/ 2147483647 h 59"/>
              <a:gd name="T50" fmla="*/ 2147483647 w 58"/>
              <a:gd name="T51" fmla="*/ 2147483647 h 59"/>
              <a:gd name="T52" fmla="*/ 2147483647 w 58"/>
              <a:gd name="T53" fmla="*/ 2147483647 h 59"/>
              <a:gd name="T54" fmla="*/ 2147483647 w 58"/>
              <a:gd name="T55" fmla="*/ 2147483647 h 59"/>
              <a:gd name="T56" fmla="*/ 2147483647 w 58"/>
              <a:gd name="T57" fmla="*/ 2147483647 h 59"/>
              <a:gd name="T58" fmla="*/ 2147483647 w 58"/>
              <a:gd name="T59" fmla="*/ 2147483647 h 59"/>
              <a:gd name="T60" fmla="*/ 2147483647 w 58"/>
              <a:gd name="T61" fmla="*/ 2147483647 h 59"/>
              <a:gd name="T62" fmla="*/ 2147483647 w 58"/>
              <a:gd name="T63" fmla="*/ 2147483647 h 59"/>
              <a:gd name="T64" fmla="*/ 2147483647 w 58"/>
              <a:gd name="T65" fmla="*/ 2147483647 h 59"/>
              <a:gd name="T66" fmla="*/ 2147483647 w 58"/>
              <a:gd name="T67" fmla="*/ 2147483647 h 59"/>
              <a:gd name="T68" fmla="*/ 2147483647 w 58"/>
              <a:gd name="T69" fmla="*/ 2147483647 h 59"/>
              <a:gd name="T70" fmla="*/ 2147483647 w 58"/>
              <a:gd name="T71" fmla="*/ 2147483647 h 59"/>
              <a:gd name="T72" fmla="*/ 2147483647 w 58"/>
              <a:gd name="T73" fmla="*/ 2147483647 h 59"/>
              <a:gd name="T74" fmla="*/ 2147483647 w 58"/>
              <a:gd name="T75" fmla="*/ 2147483647 h 59"/>
              <a:gd name="T76" fmla="*/ 2147483647 w 58"/>
              <a:gd name="T77" fmla="*/ 2147483647 h 59"/>
              <a:gd name="T78" fmla="*/ 2147483647 w 58"/>
              <a:gd name="T79" fmla="*/ 2147483647 h 59"/>
              <a:gd name="T80" fmla="*/ 2147483647 w 58"/>
              <a:gd name="T81" fmla="*/ 2147483647 h 59"/>
              <a:gd name="T82" fmla="*/ 2147483647 w 58"/>
              <a:gd name="T83" fmla="*/ 2147483647 h 59"/>
              <a:gd name="T84" fmla="*/ 2147483647 w 58"/>
              <a:gd name="T85" fmla="*/ 2147483647 h 59"/>
              <a:gd name="T86" fmla="*/ 2147483647 w 58"/>
              <a:gd name="T87" fmla="*/ 2147483647 h 59"/>
              <a:gd name="T88" fmla="*/ 2147483647 w 58"/>
              <a:gd name="T89" fmla="*/ 0 h 59"/>
              <a:gd name="T90" fmla="*/ 2147483647 w 58"/>
              <a:gd name="T91" fmla="*/ 0 h 59"/>
              <a:gd name="T92" fmla="*/ 2147483647 w 58"/>
              <a:gd name="T93" fmla="*/ 2147483647 h 59"/>
              <a:gd name="T94" fmla="*/ 2147483647 w 58"/>
              <a:gd name="T95" fmla="*/ 2147483647 h 59"/>
              <a:gd name="T96" fmla="*/ 2147483647 w 58"/>
              <a:gd name="T97" fmla="*/ 2147483647 h 59"/>
              <a:gd name="T98" fmla="*/ 2147483647 w 58"/>
              <a:gd name="T99" fmla="*/ 2147483647 h 59"/>
              <a:gd name="T100" fmla="*/ 2147483647 w 58"/>
              <a:gd name="T101" fmla="*/ 2147483647 h 59"/>
              <a:gd name="T102" fmla="*/ 2147483647 w 58"/>
              <a:gd name="T103" fmla="*/ 2147483647 h 59"/>
              <a:gd name="T104" fmla="*/ 2147483647 w 58"/>
              <a:gd name="T105" fmla="*/ 2147483647 h 59"/>
              <a:gd name="T106" fmla="*/ 2147483647 w 58"/>
              <a:gd name="T107" fmla="*/ 2147483647 h 59"/>
              <a:gd name="T108" fmla="*/ 2147483647 w 58"/>
              <a:gd name="T109" fmla="*/ 2147483647 h 59"/>
              <a:gd name="T110" fmla="*/ 2147483647 w 58"/>
              <a:gd name="T111" fmla="*/ 2147483647 h 59"/>
              <a:gd name="T112" fmla="*/ 0 w 58"/>
              <a:gd name="T113" fmla="*/ 2147483647 h 59"/>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8"/>
              <a:gd name="T172" fmla="*/ 0 h 59"/>
              <a:gd name="T173" fmla="*/ 58 w 58"/>
              <a:gd name="T174" fmla="*/ 59 h 59"/>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8" h="59">
                <a:moveTo>
                  <a:pt x="0" y="46"/>
                </a:moveTo>
                <a:lnTo>
                  <a:pt x="3" y="50"/>
                </a:lnTo>
                <a:lnTo>
                  <a:pt x="8" y="53"/>
                </a:lnTo>
                <a:lnTo>
                  <a:pt x="11" y="56"/>
                </a:lnTo>
                <a:lnTo>
                  <a:pt x="15" y="57"/>
                </a:lnTo>
                <a:lnTo>
                  <a:pt x="20" y="57"/>
                </a:lnTo>
                <a:lnTo>
                  <a:pt x="24" y="59"/>
                </a:lnTo>
                <a:lnTo>
                  <a:pt x="28" y="59"/>
                </a:lnTo>
                <a:lnTo>
                  <a:pt x="33" y="57"/>
                </a:lnTo>
                <a:lnTo>
                  <a:pt x="36" y="57"/>
                </a:lnTo>
                <a:lnTo>
                  <a:pt x="37" y="56"/>
                </a:lnTo>
                <a:lnTo>
                  <a:pt x="40" y="54"/>
                </a:lnTo>
                <a:lnTo>
                  <a:pt x="42" y="51"/>
                </a:lnTo>
                <a:lnTo>
                  <a:pt x="43" y="50"/>
                </a:lnTo>
                <a:lnTo>
                  <a:pt x="45" y="47"/>
                </a:lnTo>
                <a:lnTo>
                  <a:pt x="48" y="44"/>
                </a:lnTo>
                <a:lnTo>
                  <a:pt x="49" y="43"/>
                </a:lnTo>
                <a:lnTo>
                  <a:pt x="51" y="41"/>
                </a:lnTo>
                <a:lnTo>
                  <a:pt x="52" y="41"/>
                </a:lnTo>
                <a:lnTo>
                  <a:pt x="54" y="41"/>
                </a:lnTo>
                <a:lnTo>
                  <a:pt x="57" y="38"/>
                </a:lnTo>
                <a:lnTo>
                  <a:pt x="58" y="34"/>
                </a:lnTo>
                <a:lnTo>
                  <a:pt x="58" y="29"/>
                </a:lnTo>
                <a:lnTo>
                  <a:pt x="57" y="25"/>
                </a:lnTo>
                <a:lnTo>
                  <a:pt x="55" y="20"/>
                </a:lnTo>
                <a:lnTo>
                  <a:pt x="54" y="17"/>
                </a:lnTo>
                <a:lnTo>
                  <a:pt x="49" y="13"/>
                </a:lnTo>
                <a:lnTo>
                  <a:pt x="45" y="10"/>
                </a:lnTo>
                <a:lnTo>
                  <a:pt x="45" y="8"/>
                </a:lnTo>
                <a:lnTo>
                  <a:pt x="45" y="7"/>
                </a:lnTo>
                <a:lnTo>
                  <a:pt x="45" y="6"/>
                </a:lnTo>
                <a:lnTo>
                  <a:pt x="43" y="4"/>
                </a:lnTo>
                <a:lnTo>
                  <a:pt x="42" y="3"/>
                </a:lnTo>
                <a:lnTo>
                  <a:pt x="40" y="1"/>
                </a:lnTo>
                <a:lnTo>
                  <a:pt x="39" y="1"/>
                </a:lnTo>
                <a:lnTo>
                  <a:pt x="36" y="0"/>
                </a:lnTo>
                <a:lnTo>
                  <a:pt x="34" y="0"/>
                </a:lnTo>
                <a:lnTo>
                  <a:pt x="31" y="1"/>
                </a:lnTo>
                <a:lnTo>
                  <a:pt x="30" y="1"/>
                </a:lnTo>
                <a:lnTo>
                  <a:pt x="28" y="3"/>
                </a:lnTo>
                <a:lnTo>
                  <a:pt x="24" y="7"/>
                </a:lnTo>
                <a:lnTo>
                  <a:pt x="20" y="11"/>
                </a:lnTo>
                <a:lnTo>
                  <a:pt x="14" y="17"/>
                </a:lnTo>
                <a:lnTo>
                  <a:pt x="11" y="23"/>
                </a:lnTo>
                <a:lnTo>
                  <a:pt x="6" y="31"/>
                </a:lnTo>
                <a:lnTo>
                  <a:pt x="3" y="37"/>
                </a:lnTo>
                <a:lnTo>
                  <a:pt x="2" y="41"/>
                </a:lnTo>
                <a:lnTo>
                  <a:pt x="0" y="46"/>
                </a:lnTo>
              </a:path>
            </a:pathLst>
          </a:custGeom>
          <a:solidFill>
            <a:srgbClr val="FFFF00"/>
          </a:solidFill>
          <a:ln w="1588">
            <a:solidFill>
              <a:srgbClr val="990000"/>
            </a:solidFill>
            <a:round/>
            <a:headEnd/>
            <a:tailEnd/>
          </a:ln>
        </p:spPr>
        <p:txBody>
          <a:bodyPr/>
          <a:lstStyle/>
          <a:p>
            <a:endParaRPr lang="en-US"/>
          </a:p>
        </p:txBody>
      </p:sp>
      <p:sp>
        <p:nvSpPr>
          <p:cNvPr id="53316" name="Freeform 67"/>
          <p:cNvSpPr>
            <a:spLocks/>
          </p:cNvSpPr>
          <p:nvPr/>
        </p:nvSpPr>
        <p:spPr bwMode="auto">
          <a:xfrm>
            <a:off x="6596064" y="4354515"/>
            <a:ext cx="80963" cy="93663"/>
          </a:xfrm>
          <a:custGeom>
            <a:avLst/>
            <a:gdLst>
              <a:gd name="T0" fmla="*/ 0 w 58"/>
              <a:gd name="T1" fmla="*/ 2147483647 h 59"/>
              <a:gd name="T2" fmla="*/ 2147483647 w 58"/>
              <a:gd name="T3" fmla="*/ 2147483647 h 59"/>
              <a:gd name="T4" fmla="*/ 2147483647 w 58"/>
              <a:gd name="T5" fmla="*/ 2147483647 h 59"/>
              <a:gd name="T6" fmla="*/ 2147483647 w 58"/>
              <a:gd name="T7" fmla="*/ 2147483647 h 59"/>
              <a:gd name="T8" fmla="*/ 2147483647 w 58"/>
              <a:gd name="T9" fmla="*/ 2147483647 h 59"/>
              <a:gd name="T10" fmla="*/ 2147483647 w 58"/>
              <a:gd name="T11" fmla="*/ 2147483647 h 59"/>
              <a:gd name="T12" fmla="*/ 2147483647 w 58"/>
              <a:gd name="T13" fmla="*/ 2147483647 h 59"/>
              <a:gd name="T14" fmla="*/ 2147483647 w 58"/>
              <a:gd name="T15" fmla="*/ 2147483647 h 59"/>
              <a:gd name="T16" fmla="*/ 2147483647 w 58"/>
              <a:gd name="T17" fmla="*/ 2147483647 h 59"/>
              <a:gd name="T18" fmla="*/ 2147483647 w 58"/>
              <a:gd name="T19" fmla="*/ 2147483647 h 59"/>
              <a:gd name="T20" fmla="*/ 2147483647 w 58"/>
              <a:gd name="T21" fmla="*/ 2147483647 h 59"/>
              <a:gd name="T22" fmla="*/ 2147483647 w 58"/>
              <a:gd name="T23" fmla="*/ 2147483647 h 59"/>
              <a:gd name="T24" fmla="*/ 2147483647 w 58"/>
              <a:gd name="T25" fmla="*/ 2147483647 h 59"/>
              <a:gd name="T26" fmla="*/ 2147483647 w 58"/>
              <a:gd name="T27" fmla="*/ 2147483647 h 59"/>
              <a:gd name="T28" fmla="*/ 2147483647 w 58"/>
              <a:gd name="T29" fmla="*/ 2147483647 h 59"/>
              <a:gd name="T30" fmla="*/ 2147483647 w 58"/>
              <a:gd name="T31" fmla="*/ 2147483647 h 59"/>
              <a:gd name="T32" fmla="*/ 2147483647 w 58"/>
              <a:gd name="T33" fmla="*/ 2147483647 h 59"/>
              <a:gd name="T34" fmla="*/ 2147483647 w 58"/>
              <a:gd name="T35" fmla="*/ 2147483647 h 59"/>
              <a:gd name="T36" fmla="*/ 2147483647 w 58"/>
              <a:gd name="T37" fmla="*/ 2147483647 h 59"/>
              <a:gd name="T38" fmla="*/ 2147483647 w 58"/>
              <a:gd name="T39" fmla="*/ 2147483647 h 59"/>
              <a:gd name="T40" fmla="*/ 2147483647 w 58"/>
              <a:gd name="T41" fmla="*/ 2147483647 h 59"/>
              <a:gd name="T42" fmla="*/ 2147483647 w 58"/>
              <a:gd name="T43" fmla="*/ 2147483647 h 59"/>
              <a:gd name="T44" fmla="*/ 2147483647 w 58"/>
              <a:gd name="T45" fmla="*/ 2147483647 h 59"/>
              <a:gd name="T46" fmla="*/ 2147483647 w 58"/>
              <a:gd name="T47" fmla="*/ 2147483647 h 59"/>
              <a:gd name="T48" fmla="*/ 2147483647 w 58"/>
              <a:gd name="T49" fmla="*/ 2147483647 h 59"/>
              <a:gd name="T50" fmla="*/ 2147483647 w 58"/>
              <a:gd name="T51" fmla="*/ 2147483647 h 59"/>
              <a:gd name="T52" fmla="*/ 2147483647 w 58"/>
              <a:gd name="T53" fmla="*/ 2147483647 h 59"/>
              <a:gd name="T54" fmla="*/ 2147483647 w 58"/>
              <a:gd name="T55" fmla="*/ 2147483647 h 59"/>
              <a:gd name="T56" fmla="*/ 2147483647 w 58"/>
              <a:gd name="T57" fmla="*/ 2147483647 h 59"/>
              <a:gd name="T58" fmla="*/ 2147483647 w 58"/>
              <a:gd name="T59" fmla="*/ 2147483647 h 59"/>
              <a:gd name="T60" fmla="*/ 2147483647 w 58"/>
              <a:gd name="T61" fmla="*/ 2147483647 h 59"/>
              <a:gd name="T62" fmla="*/ 2147483647 w 58"/>
              <a:gd name="T63" fmla="*/ 2147483647 h 59"/>
              <a:gd name="T64" fmla="*/ 2147483647 w 58"/>
              <a:gd name="T65" fmla="*/ 2147483647 h 59"/>
              <a:gd name="T66" fmla="*/ 2147483647 w 58"/>
              <a:gd name="T67" fmla="*/ 2147483647 h 59"/>
              <a:gd name="T68" fmla="*/ 2147483647 w 58"/>
              <a:gd name="T69" fmla="*/ 2147483647 h 59"/>
              <a:gd name="T70" fmla="*/ 2147483647 w 58"/>
              <a:gd name="T71" fmla="*/ 2147483647 h 59"/>
              <a:gd name="T72" fmla="*/ 2147483647 w 58"/>
              <a:gd name="T73" fmla="*/ 2147483647 h 59"/>
              <a:gd name="T74" fmla="*/ 2147483647 w 58"/>
              <a:gd name="T75" fmla="*/ 2147483647 h 59"/>
              <a:gd name="T76" fmla="*/ 2147483647 w 58"/>
              <a:gd name="T77" fmla="*/ 2147483647 h 59"/>
              <a:gd name="T78" fmla="*/ 2147483647 w 58"/>
              <a:gd name="T79" fmla="*/ 2147483647 h 59"/>
              <a:gd name="T80" fmla="*/ 2147483647 w 58"/>
              <a:gd name="T81" fmla="*/ 2147483647 h 59"/>
              <a:gd name="T82" fmla="*/ 2147483647 w 58"/>
              <a:gd name="T83" fmla="*/ 2147483647 h 59"/>
              <a:gd name="T84" fmla="*/ 2147483647 w 58"/>
              <a:gd name="T85" fmla="*/ 2147483647 h 59"/>
              <a:gd name="T86" fmla="*/ 2147483647 w 58"/>
              <a:gd name="T87" fmla="*/ 2147483647 h 59"/>
              <a:gd name="T88" fmla="*/ 2147483647 w 58"/>
              <a:gd name="T89" fmla="*/ 0 h 59"/>
              <a:gd name="T90" fmla="*/ 2147483647 w 58"/>
              <a:gd name="T91" fmla="*/ 0 h 59"/>
              <a:gd name="T92" fmla="*/ 2147483647 w 58"/>
              <a:gd name="T93" fmla="*/ 2147483647 h 59"/>
              <a:gd name="T94" fmla="*/ 2147483647 w 58"/>
              <a:gd name="T95" fmla="*/ 2147483647 h 59"/>
              <a:gd name="T96" fmla="*/ 2147483647 w 58"/>
              <a:gd name="T97" fmla="*/ 2147483647 h 59"/>
              <a:gd name="T98" fmla="*/ 2147483647 w 58"/>
              <a:gd name="T99" fmla="*/ 2147483647 h 59"/>
              <a:gd name="T100" fmla="*/ 2147483647 w 58"/>
              <a:gd name="T101" fmla="*/ 2147483647 h 59"/>
              <a:gd name="T102" fmla="*/ 2147483647 w 58"/>
              <a:gd name="T103" fmla="*/ 2147483647 h 59"/>
              <a:gd name="T104" fmla="*/ 2147483647 w 58"/>
              <a:gd name="T105" fmla="*/ 2147483647 h 59"/>
              <a:gd name="T106" fmla="*/ 2147483647 w 58"/>
              <a:gd name="T107" fmla="*/ 2147483647 h 59"/>
              <a:gd name="T108" fmla="*/ 2147483647 w 58"/>
              <a:gd name="T109" fmla="*/ 2147483647 h 59"/>
              <a:gd name="T110" fmla="*/ 2147483647 w 58"/>
              <a:gd name="T111" fmla="*/ 2147483647 h 59"/>
              <a:gd name="T112" fmla="*/ 0 w 58"/>
              <a:gd name="T113" fmla="*/ 2147483647 h 59"/>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8"/>
              <a:gd name="T172" fmla="*/ 0 h 59"/>
              <a:gd name="T173" fmla="*/ 58 w 58"/>
              <a:gd name="T174" fmla="*/ 59 h 59"/>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8" h="59">
                <a:moveTo>
                  <a:pt x="0" y="46"/>
                </a:moveTo>
                <a:lnTo>
                  <a:pt x="3" y="50"/>
                </a:lnTo>
                <a:lnTo>
                  <a:pt x="8" y="53"/>
                </a:lnTo>
                <a:lnTo>
                  <a:pt x="11" y="56"/>
                </a:lnTo>
                <a:lnTo>
                  <a:pt x="15" y="57"/>
                </a:lnTo>
                <a:lnTo>
                  <a:pt x="20" y="57"/>
                </a:lnTo>
                <a:lnTo>
                  <a:pt x="24" y="59"/>
                </a:lnTo>
                <a:lnTo>
                  <a:pt x="28" y="59"/>
                </a:lnTo>
                <a:lnTo>
                  <a:pt x="33" y="57"/>
                </a:lnTo>
                <a:lnTo>
                  <a:pt x="36" y="57"/>
                </a:lnTo>
                <a:lnTo>
                  <a:pt x="37" y="56"/>
                </a:lnTo>
                <a:lnTo>
                  <a:pt x="40" y="54"/>
                </a:lnTo>
                <a:lnTo>
                  <a:pt x="42" y="51"/>
                </a:lnTo>
                <a:lnTo>
                  <a:pt x="43" y="50"/>
                </a:lnTo>
                <a:lnTo>
                  <a:pt x="45" y="47"/>
                </a:lnTo>
                <a:lnTo>
                  <a:pt x="48" y="44"/>
                </a:lnTo>
                <a:lnTo>
                  <a:pt x="49" y="43"/>
                </a:lnTo>
                <a:lnTo>
                  <a:pt x="51" y="41"/>
                </a:lnTo>
                <a:lnTo>
                  <a:pt x="52" y="41"/>
                </a:lnTo>
                <a:lnTo>
                  <a:pt x="54" y="41"/>
                </a:lnTo>
                <a:lnTo>
                  <a:pt x="57" y="38"/>
                </a:lnTo>
                <a:lnTo>
                  <a:pt x="58" y="34"/>
                </a:lnTo>
                <a:lnTo>
                  <a:pt x="58" y="29"/>
                </a:lnTo>
                <a:lnTo>
                  <a:pt x="57" y="25"/>
                </a:lnTo>
                <a:lnTo>
                  <a:pt x="55" y="20"/>
                </a:lnTo>
                <a:lnTo>
                  <a:pt x="54" y="17"/>
                </a:lnTo>
                <a:lnTo>
                  <a:pt x="49" y="13"/>
                </a:lnTo>
                <a:lnTo>
                  <a:pt x="45" y="10"/>
                </a:lnTo>
                <a:lnTo>
                  <a:pt x="45" y="8"/>
                </a:lnTo>
                <a:lnTo>
                  <a:pt x="45" y="7"/>
                </a:lnTo>
                <a:lnTo>
                  <a:pt x="45" y="6"/>
                </a:lnTo>
                <a:lnTo>
                  <a:pt x="43" y="4"/>
                </a:lnTo>
                <a:lnTo>
                  <a:pt x="42" y="3"/>
                </a:lnTo>
                <a:lnTo>
                  <a:pt x="40" y="1"/>
                </a:lnTo>
                <a:lnTo>
                  <a:pt x="39" y="1"/>
                </a:lnTo>
                <a:lnTo>
                  <a:pt x="36" y="0"/>
                </a:lnTo>
                <a:lnTo>
                  <a:pt x="34" y="0"/>
                </a:lnTo>
                <a:lnTo>
                  <a:pt x="31" y="1"/>
                </a:lnTo>
                <a:lnTo>
                  <a:pt x="30" y="1"/>
                </a:lnTo>
                <a:lnTo>
                  <a:pt x="28" y="3"/>
                </a:lnTo>
                <a:lnTo>
                  <a:pt x="24" y="7"/>
                </a:lnTo>
                <a:lnTo>
                  <a:pt x="20" y="11"/>
                </a:lnTo>
                <a:lnTo>
                  <a:pt x="14" y="17"/>
                </a:lnTo>
                <a:lnTo>
                  <a:pt x="11" y="23"/>
                </a:lnTo>
                <a:lnTo>
                  <a:pt x="6" y="31"/>
                </a:lnTo>
                <a:lnTo>
                  <a:pt x="3" y="37"/>
                </a:lnTo>
                <a:lnTo>
                  <a:pt x="2" y="41"/>
                </a:lnTo>
                <a:lnTo>
                  <a:pt x="0" y="46"/>
                </a:lnTo>
              </a:path>
            </a:pathLst>
          </a:custGeom>
          <a:solidFill>
            <a:srgbClr val="FFFF00"/>
          </a:solidFill>
          <a:ln w="4763">
            <a:solidFill>
              <a:srgbClr val="990000"/>
            </a:solidFill>
            <a:round/>
            <a:headEnd/>
            <a:tailEnd/>
          </a:ln>
        </p:spPr>
        <p:txBody>
          <a:bodyPr/>
          <a:lstStyle/>
          <a:p>
            <a:endParaRPr lang="en-US"/>
          </a:p>
        </p:txBody>
      </p:sp>
      <p:sp>
        <p:nvSpPr>
          <p:cNvPr id="53317" name="Freeform 68"/>
          <p:cNvSpPr>
            <a:spLocks/>
          </p:cNvSpPr>
          <p:nvPr/>
        </p:nvSpPr>
        <p:spPr bwMode="auto">
          <a:xfrm>
            <a:off x="6610351" y="4273551"/>
            <a:ext cx="76200" cy="77788"/>
          </a:xfrm>
          <a:custGeom>
            <a:avLst/>
            <a:gdLst>
              <a:gd name="T0" fmla="*/ 2147483647 w 53"/>
              <a:gd name="T1" fmla="*/ 2147483647 h 49"/>
              <a:gd name="T2" fmla="*/ 2147483647 w 53"/>
              <a:gd name="T3" fmla="*/ 2147483647 h 49"/>
              <a:gd name="T4" fmla="*/ 0 w 53"/>
              <a:gd name="T5" fmla="*/ 2147483647 h 49"/>
              <a:gd name="T6" fmla="*/ 2147483647 w 53"/>
              <a:gd name="T7" fmla="*/ 2147483647 h 49"/>
              <a:gd name="T8" fmla="*/ 2147483647 w 53"/>
              <a:gd name="T9" fmla="*/ 2147483647 h 49"/>
              <a:gd name="T10" fmla="*/ 2147483647 w 53"/>
              <a:gd name="T11" fmla="*/ 2147483647 h 49"/>
              <a:gd name="T12" fmla="*/ 2147483647 w 53"/>
              <a:gd name="T13" fmla="*/ 2147483647 h 49"/>
              <a:gd name="T14" fmla="*/ 2147483647 w 53"/>
              <a:gd name="T15" fmla="*/ 2147483647 h 49"/>
              <a:gd name="T16" fmla="*/ 2147483647 w 53"/>
              <a:gd name="T17" fmla="*/ 2147483647 h 49"/>
              <a:gd name="T18" fmla="*/ 2147483647 w 53"/>
              <a:gd name="T19" fmla="*/ 2147483647 h 49"/>
              <a:gd name="T20" fmla="*/ 2147483647 w 53"/>
              <a:gd name="T21" fmla="*/ 2147483647 h 49"/>
              <a:gd name="T22" fmla="*/ 2147483647 w 53"/>
              <a:gd name="T23" fmla="*/ 2147483647 h 49"/>
              <a:gd name="T24" fmla="*/ 2147483647 w 53"/>
              <a:gd name="T25" fmla="*/ 2147483647 h 49"/>
              <a:gd name="T26" fmla="*/ 2147483647 w 53"/>
              <a:gd name="T27" fmla="*/ 2147483647 h 49"/>
              <a:gd name="T28" fmla="*/ 2147483647 w 53"/>
              <a:gd name="T29" fmla="*/ 2147483647 h 49"/>
              <a:gd name="T30" fmla="*/ 2147483647 w 53"/>
              <a:gd name="T31" fmla="*/ 2147483647 h 49"/>
              <a:gd name="T32" fmla="*/ 2147483647 w 53"/>
              <a:gd name="T33" fmla="*/ 2147483647 h 49"/>
              <a:gd name="T34" fmla="*/ 2147483647 w 53"/>
              <a:gd name="T35" fmla="*/ 2147483647 h 49"/>
              <a:gd name="T36" fmla="*/ 2147483647 w 53"/>
              <a:gd name="T37" fmla="*/ 2147483647 h 49"/>
              <a:gd name="T38" fmla="*/ 2147483647 w 53"/>
              <a:gd name="T39" fmla="*/ 2147483647 h 49"/>
              <a:gd name="T40" fmla="*/ 2147483647 w 53"/>
              <a:gd name="T41" fmla="*/ 0 h 49"/>
              <a:gd name="T42" fmla="*/ 2147483647 w 53"/>
              <a:gd name="T43" fmla="*/ 0 h 49"/>
              <a:gd name="T44" fmla="*/ 2147483647 w 53"/>
              <a:gd name="T45" fmla="*/ 0 h 49"/>
              <a:gd name="T46" fmla="*/ 2147483647 w 53"/>
              <a:gd name="T47" fmla="*/ 2147483647 h 49"/>
              <a:gd name="T48" fmla="*/ 2147483647 w 53"/>
              <a:gd name="T49" fmla="*/ 2147483647 h 49"/>
              <a:gd name="T50" fmla="*/ 2147483647 w 53"/>
              <a:gd name="T51" fmla="*/ 2147483647 h 49"/>
              <a:gd name="T52" fmla="*/ 2147483647 w 53"/>
              <a:gd name="T53" fmla="*/ 2147483647 h 49"/>
              <a:gd name="T54" fmla="*/ 2147483647 w 53"/>
              <a:gd name="T55" fmla="*/ 2147483647 h 49"/>
              <a:gd name="T56" fmla="*/ 2147483647 w 53"/>
              <a:gd name="T57" fmla="*/ 2147483647 h 49"/>
              <a:gd name="T58" fmla="*/ 2147483647 w 53"/>
              <a:gd name="T59" fmla="*/ 2147483647 h 49"/>
              <a:gd name="T60" fmla="*/ 2147483647 w 53"/>
              <a:gd name="T61" fmla="*/ 2147483647 h 49"/>
              <a:gd name="T62" fmla="*/ 2147483647 w 53"/>
              <a:gd name="T63" fmla="*/ 2147483647 h 49"/>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53"/>
              <a:gd name="T97" fmla="*/ 0 h 49"/>
              <a:gd name="T98" fmla="*/ 53 w 53"/>
              <a:gd name="T99" fmla="*/ 49 h 49"/>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53" h="49">
                <a:moveTo>
                  <a:pt x="7" y="22"/>
                </a:moveTo>
                <a:lnTo>
                  <a:pt x="6" y="25"/>
                </a:lnTo>
                <a:lnTo>
                  <a:pt x="3" y="28"/>
                </a:lnTo>
                <a:lnTo>
                  <a:pt x="1" y="33"/>
                </a:lnTo>
                <a:lnTo>
                  <a:pt x="0" y="37"/>
                </a:lnTo>
                <a:lnTo>
                  <a:pt x="0" y="40"/>
                </a:lnTo>
                <a:lnTo>
                  <a:pt x="0" y="43"/>
                </a:lnTo>
                <a:lnTo>
                  <a:pt x="3" y="46"/>
                </a:lnTo>
                <a:lnTo>
                  <a:pt x="7" y="46"/>
                </a:lnTo>
                <a:lnTo>
                  <a:pt x="9" y="46"/>
                </a:lnTo>
                <a:lnTo>
                  <a:pt x="10" y="48"/>
                </a:lnTo>
                <a:lnTo>
                  <a:pt x="12" y="48"/>
                </a:lnTo>
                <a:lnTo>
                  <a:pt x="13" y="49"/>
                </a:lnTo>
                <a:lnTo>
                  <a:pt x="14" y="49"/>
                </a:lnTo>
                <a:lnTo>
                  <a:pt x="16" y="49"/>
                </a:lnTo>
                <a:lnTo>
                  <a:pt x="17" y="49"/>
                </a:lnTo>
                <a:lnTo>
                  <a:pt x="20" y="48"/>
                </a:lnTo>
                <a:lnTo>
                  <a:pt x="25" y="46"/>
                </a:lnTo>
                <a:lnTo>
                  <a:pt x="28" y="46"/>
                </a:lnTo>
                <a:lnTo>
                  <a:pt x="32" y="46"/>
                </a:lnTo>
                <a:lnTo>
                  <a:pt x="35" y="45"/>
                </a:lnTo>
                <a:lnTo>
                  <a:pt x="38" y="43"/>
                </a:lnTo>
                <a:lnTo>
                  <a:pt x="40" y="42"/>
                </a:lnTo>
                <a:lnTo>
                  <a:pt x="43" y="37"/>
                </a:lnTo>
                <a:lnTo>
                  <a:pt x="43" y="34"/>
                </a:lnTo>
                <a:lnTo>
                  <a:pt x="44" y="30"/>
                </a:lnTo>
                <a:lnTo>
                  <a:pt x="46" y="25"/>
                </a:lnTo>
                <a:lnTo>
                  <a:pt x="46" y="22"/>
                </a:lnTo>
                <a:lnTo>
                  <a:pt x="47" y="18"/>
                </a:lnTo>
                <a:lnTo>
                  <a:pt x="48" y="14"/>
                </a:lnTo>
                <a:lnTo>
                  <a:pt x="50" y="11"/>
                </a:lnTo>
                <a:lnTo>
                  <a:pt x="51" y="8"/>
                </a:lnTo>
                <a:lnTo>
                  <a:pt x="51" y="6"/>
                </a:lnTo>
                <a:lnTo>
                  <a:pt x="53" y="6"/>
                </a:lnTo>
                <a:lnTo>
                  <a:pt x="53" y="5"/>
                </a:lnTo>
                <a:lnTo>
                  <a:pt x="51" y="5"/>
                </a:lnTo>
                <a:lnTo>
                  <a:pt x="51" y="3"/>
                </a:lnTo>
                <a:lnTo>
                  <a:pt x="51" y="2"/>
                </a:lnTo>
                <a:lnTo>
                  <a:pt x="50" y="0"/>
                </a:lnTo>
                <a:lnTo>
                  <a:pt x="48" y="0"/>
                </a:lnTo>
                <a:lnTo>
                  <a:pt x="47" y="0"/>
                </a:lnTo>
                <a:lnTo>
                  <a:pt x="46" y="0"/>
                </a:lnTo>
                <a:lnTo>
                  <a:pt x="44" y="0"/>
                </a:lnTo>
                <a:lnTo>
                  <a:pt x="43" y="2"/>
                </a:lnTo>
                <a:lnTo>
                  <a:pt x="41" y="2"/>
                </a:lnTo>
                <a:lnTo>
                  <a:pt x="40" y="3"/>
                </a:lnTo>
                <a:lnTo>
                  <a:pt x="37" y="6"/>
                </a:lnTo>
                <a:lnTo>
                  <a:pt x="32" y="11"/>
                </a:lnTo>
                <a:lnTo>
                  <a:pt x="29" y="12"/>
                </a:lnTo>
                <a:lnTo>
                  <a:pt x="25" y="15"/>
                </a:lnTo>
                <a:lnTo>
                  <a:pt x="20" y="18"/>
                </a:lnTo>
                <a:lnTo>
                  <a:pt x="16" y="19"/>
                </a:lnTo>
                <a:lnTo>
                  <a:pt x="12" y="21"/>
                </a:lnTo>
                <a:lnTo>
                  <a:pt x="7" y="22"/>
                </a:lnTo>
                <a:lnTo>
                  <a:pt x="9" y="22"/>
                </a:lnTo>
                <a:lnTo>
                  <a:pt x="7" y="22"/>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18" name="Freeform 69"/>
          <p:cNvSpPr>
            <a:spLocks/>
          </p:cNvSpPr>
          <p:nvPr/>
        </p:nvSpPr>
        <p:spPr bwMode="auto">
          <a:xfrm>
            <a:off x="6610351" y="4273551"/>
            <a:ext cx="76200" cy="77788"/>
          </a:xfrm>
          <a:custGeom>
            <a:avLst/>
            <a:gdLst>
              <a:gd name="T0" fmla="*/ 2147483647 w 53"/>
              <a:gd name="T1" fmla="*/ 2147483647 h 49"/>
              <a:gd name="T2" fmla="*/ 2147483647 w 53"/>
              <a:gd name="T3" fmla="*/ 2147483647 h 49"/>
              <a:gd name="T4" fmla="*/ 0 w 53"/>
              <a:gd name="T5" fmla="*/ 2147483647 h 49"/>
              <a:gd name="T6" fmla="*/ 2147483647 w 53"/>
              <a:gd name="T7" fmla="*/ 2147483647 h 49"/>
              <a:gd name="T8" fmla="*/ 2147483647 w 53"/>
              <a:gd name="T9" fmla="*/ 2147483647 h 49"/>
              <a:gd name="T10" fmla="*/ 2147483647 w 53"/>
              <a:gd name="T11" fmla="*/ 2147483647 h 49"/>
              <a:gd name="T12" fmla="*/ 2147483647 w 53"/>
              <a:gd name="T13" fmla="*/ 2147483647 h 49"/>
              <a:gd name="T14" fmla="*/ 2147483647 w 53"/>
              <a:gd name="T15" fmla="*/ 2147483647 h 49"/>
              <a:gd name="T16" fmla="*/ 2147483647 w 53"/>
              <a:gd name="T17" fmla="*/ 2147483647 h 49"/>
              <a:gd name="T18" fmla="*/ 2147483647 w 53"/>
              <a:gd name="T19" fmla="*/ 2147483647 h 49"/>
              <a:gd name="T20" fmla="*/ 2147483647 w 53"/>
              <a:gd name="T21" fmla="*/ 2147483647 h 49"/>
              <a:gd name="T22" fmla="*/ 2147483647 w 53"/>
              <a:gd name="T23" fmla="*/ 2147483647 h 49"/>
              <a:gd name="T24" fmla="*/ 2147483647 w 53"/>
              <a:gd name="T25" fmla="*/ 2147483647 h 49"/>
              <a:gd name="T26" fmla="*/ 2147483647 w 53"/>
              <a:gd name="T27" fmla="*/ 2147483647 h 49"/>
              <a:gd name="T28" fmla="*/ 2147483647 w 53"/>
              <a:gd name="T29" fmla="*/ 2147483647 h 49"/>
              <a:gd name="T30" fmla="*/ 2147483647 w 53"/>
              <a:gd name="T31" fmla="*/ 2147483647 h 49"/>
              <a:gd name="T32" fmla="*/ 2147483647 w 53"/>
              <a:gd name="T33" fmla="*/ 2147483647 h 49"/>
              <a:gd name="T34" fmla="*/ 2147483647 w 53"/>
              <a:gd name="T35" fmla="*/ 2147483647 h 49"/>
              <a:gd name="T36" fmla="*/ 2147483647 w 53"/>
              <a:gd name="T37" fmla="*/ 2147483647 h 49"/>
              <a:gd name="T38" fmla="*/ 2147483647 w 53"/>
              <a:gd name="T39" fmla="*/ 2147483647 h 49"/>
              <a:gd name="T40" fmla="*/ 2147483647 w 53"/>
              <a:gd name="T41" fmla="*/ 0 h 49"/>
              <a:gd name="T42" fmla="*/ 2147483647 w 53"/>
              <a:gd name="T43" fmla="*/ 0 h 49"/>
              <a:gd name="T44" fmla="*/ 2147483647 w 53"/>
              <a:gd name="T45" fmla="*/ 0 h 49"/>
              <a:gd name="T46" fmla="*/ 2147483647 w 53"/>
              <a:gd name="T47" fmla="*/ 2147483647 h 49"/>
              <a:gd name="T48" fmla="*/ 2147483647 w 53"/>
              <a:gd name="T49" fmla="*/ 2147483647 h 49"/>
              <a:gd name="T50" fmla="*/ 2147483647 w 53"/>
              <a:gd name="T51" fmla="*/ 2147483647 h 49"/>
              <a:gd name="T52" fmla="*/ 2147483647 w 53"/>
              <a:gd name="T53" fmla="*/ 2147483647 h 49"/>
              <a:gd name="T54" fmla="*/ 2147483647 w 53"/>
              <a:gd name="T55" fmla="*/ 2147483647 h 49"/>
              <a:gd name="T56" fmla="*/ 2147483647 w 53"/>
              <a:gd name="T57" fmla="*/ 2147483647 h 49"/>
              <a:gd name="T58" fmla="*/ 2147483647 w 53"/>
              <a:gd name="T59" fmla="*/ 2147483647 h 49"/>
              <a:gd name="T60" fmla="*/ 2147483647 w 53"/>
              <a:gd name="T61" fmla="*/ 2147483647 h 49"/>
              <a:gd name="T62" fmla="*/ 2147483647 w 53"/>
              <a:gd name="T63" fmla="*/ 2147483647 h 49"/>
              <a:gd name="T64" fmla="*/ 2147483647 w 53"/>
              <a:gd name="T65" fmla="*/ 2147483647 h 4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53"/>
              <a:gd name="T100" fmla="*/ 0 h 49"/>
              <a:gd name="T101" fmla="*/ 53 w 53"/>
              <a:gd name="T102" fmla="*/ 49 h 49"/>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53" h="49">
                <a:moveTo>
                  <a:pt x="7" y="22"/>
                </a:moveTo>
                <a:lnTo>
                  <a:pt x="6" y="25"/>
                </a:lnTo>
                <a:lnTo>
                  <a:pt x="3" y="28"/>
                </a:lnTo>
                <a:lnTo>
                  <a:pt x="1" y="33"/>
                </a:lnTo>
                <a:lnTo>
                  <a:pt x="0" y="37"/>
                </a:lnTo>
                <a:lnTo>
                  <a:pt x="0" y="40"/>
                </a:lnTo>
                <a:lnTo>
                  <a:pt x="0" y="43"/>
                </a:lnTo>
                <a:lnTo>
                  <a:pt x="3" y="46"/>
                </a:lnTo>
                <a:lnTo>
                  <a:pt x="7" y="46"/>
                </a:lnTo>
                <a:lnTo>
                  <a:pt x="9" y="46"/>
                </a:lnTo>
                <a:lnTo>
                  <a:pt x="10" y="48"/>
                </a:lnTo>
                <a:lnTo>
                  <a:pt x="12" y="48"/>
                </a:lnTo>
                <a:lnTo>
                  <a:pt x="13" y="49"/>
                </a:lnTo>
                <a:lnTo>
                  <a:pt x="14" y="49"/>
                </a:lnTo>
                <a:lnTo>
                  <a:pt x="16" y="49"/>
                </a:lnTo>
                <a:lnTo>
                  <a:pt x="17" y="49"/>
                </a:lnTo>
                <a:lnTo>
                  <a:pt x="20" y="48"/>
                </a:lnTo>
                <a:lnTo>
                  <a:pt x="25" y="46"/>
                </a:lnTo>
                <a:lnTo>
                  <a:pt x="28" y="46"/>
                </a:lnTo>
                <a:lnTo>
                  <a:pt x="32" y="46"/>
                </a:lnTo>
                <a:lnTo>
                  <a:pt x="35" y="45"/>
                </a:lnTo>
                <a:lnTo>
                  <a:pt x="38" y="43"/>
                </a:lnTo>
                <a:lnTo>
                  <a:pt x="40" y="42"/>
                </a:lnTo>
                <a:lnTo>
                  <a:pt x="43" y="37"/>
                </a:lnTo>
                <a:lnTo>
                  <a:pt x="43" y="34"/>
                </a:lnTo>
                <a:lnTo>
                  <a:pt x="44" y="30"/>
                </a:lnTo>
                <a:lnTo>
                  <a:pt x="46" y="25"/>
                </a:lnTo>
                <a:lnTo>
                  <a:pt x="46" y="22"/>
                </a:lnTo>
                <a:lnTo>
                  <a:pt x="47" y="18"/>
                </a:lnTo>
                <a:lnTo>
                  <a:pt x="48" y="14"/>
                </a:lnTo>
                <a:lnTo>
                  <a:pt x="50" y="11"/>
                </a:lnTo>
                <a:lnTo>
                  <a:pt x="51" y="8"/>
                </a:lnTo>
                <a:lnTo>
                  <a:pt x="51" y="6"/>
                </a:lnTo>
                <a:lnTo>
                  <a:pt x="53" y="6"/>
                </a:lnTo>
                <a:lnTo>
                  <a:pt x="53" y="5"/>
                </a:lnTo>
                <a:lnTo>
                  <a:pt x="51" y="5"/>
                </a:lnTo>
                <a:lnTo>
                  <a:pt x="51" y="3"/>
                </a:lnTo>
                <a:lnTo>
                  <a:pt x="51" y="2"/>
                </a:lnTo>
                <a:lnTo>
                  <a:pt x="50" y="0"/>
                </a:lnTo>
                <a:lnTo>
                  <a:pt x="48" y="0"/>
                </a:lnTo>
                <a:lnTo>
                  <a:pt x="47" y="0"/>
                </a:lnTo>
                <a:lnTo>
                  <a:pt x="46" y="0"/>
                </a:lnTo>
                <a:lnTo>
                  <a:pt x="44" y="0"/>
                </a:lnTo>
                <a:lnTo>
                  <a:pt x="43" y="2"/>
                </a:lnTo>
                <a:lnTo>
                  <a:pt x="41" y="2"/>
                </a:lnTo>
                <a:lnTo>
                  <a:pt x="40" y="3"/>
                </a:lnTo>
                <a:lnTo>
                  <a:pt x="37" y="6"/>
                </a:lnTo>
                <a:lnTo>
                  <a:pt x="32" y="11"/>
                </a:lnTo>
                <a:lnTo>
                  <a:pt x="29" y="12"/>
                </a:lnTo>
                <a:lnTo>
                  <a:pt x="25" y="15"/>
                </a:lnTo>
                <a:lnTo>
                  <a:pt x="20" y="18"/>
                </a:lnTo>
                <a:lnTo>
                  <a:pt x="16" y="19"/>
                </a:lnTo>
                <a:lnTo>
                  <a:pt x="12" y="21"/>
                </a:lnTo>
                <a:lnTo>
                  <a:pt x="7" y="22"/>
                </a:lnTo>
                <a:lnTo>
                  <a:pt x="9" y="22"/>
                </a:lnTo>
                <a:lnTo>
                  <a:pt x="7" y="22"/>
                </a:lnTo>
              </a:path>
            </a:pathLst>
          </a:custGeom>
          <a:solidFill>
            <a:srgbClr val="FFFF00"/>
          </a:solidFill>
          <a:ln w="4763">
            <a:solidFill>
              <a:srgbClr val="990000"/>
            </a:solidFill>
            <a:round/>
            <a:headEnd/>
            <a:tailEnd/>
          </a:ln>
        </p:spPr>
        <p:txBody>
          <a:bodyPr/>
          <a:lstStyle/>
          <a:p>
            <a:endParaRPr lang="en-US"/>
          </a:p>
        </p:txBody>
      </p:sp>
      <p:sp>
        <p:nvSpPr>
          <p:cNvPr id="53319" name="Freeform 70"/>
          <p:cNvSpPr>
            <a:spLocks/>
          </p:cNvSpPr>
          <p:nvPr/>
        </p:nvSpPr>
        <p:spPr bwMode="auto">
          <a:xfrm>
            <a:off x="6654803" y="4424366"/>
            <a:ext cx="79375" cy="84137"/>
          </a:xfrm>
          <a:custGeom>
            <a:avLst/>
            <a:gdLst>
              <a:gd name="T0" fmla="*/ 2147483647 w 56"/>
              <a:gd name="T1" fmla="*/ 2147483647 h 53"/>
              <a:gd name="T2" fmla="*/ 2147483647 w 56"/>
              <a:gd name="T3" fmla="*/ 2147483647 h 53"/>
              <a:gd name="T4" fmla="*/ 2147483647 w 56"/>
              <a:gd name="T5" fmla="*/ 2147483647 h 53"/>
              <a:gd name="T6" fmla="*/ 2147483647 w 56"/>
              <a:gd name="T7" fmla="*/ 2147483647 h 53"/>
              <a:gd name="T8" fmla="*/ 2147483647 w 56"/>
              <a:gd name="T9" fmla="*/ 2147483647 h 53"/>
              <a:gd name="T10" fmla="*/ 2147483647 w 56"/>
              <a:gd name="T11" fmla="*/ 2147483647 h 53"/>
              <a:gd name="T12" fmla="*/ 2147483647 w 56"/>
              <a:gd name="T13" fmla="*/ 2147483647 h 53"/>
              <a:gd name="T14" fmla="*/ 2147483647 w 56"/>
              <a:gd name="T15" fmla="*/ 2147483647 h 53"/>
              <a:gd name="T16" fmla="*/ 2147483647 w 56"/>
              <a:gd name="T17" fmla="*/ 2147483647 h 53"/>
              <a:gd name="T18" fmla="*/ 2147483647 w 56"/>
              <a:gd name="T19" fmla="*/ 2147483647 h 53"/>
              <a:gd name="T20" fmla="*/ 2147483647 w 56"/>
              <a:gd name="T21" fmla="*/ 2147483647 h 53"/>
              <a:gd name="T22" fmla="*/ 2147483647 w 56"/>
              <a:gd name="T23" fmla="*/ 2147483647 h 53"/>
              <a:gd name="T24" fmla="*/ 2147483647 w 56"/>
              <a:gd name="T25" fmla="*/ 2147483647 h 53"/>
              <a:gd name="T26" fmla="*/ 2147483647 w 56"/>
              <a:gd name="T27" fmla="*/ 2147483647 h 53"/>
              <a:gd name="T28" fmla="*/ 2147483647 w 56"/>
              <a:gd name="T29" fmla="*/ 2147483647 h 53"/>
              <a:gd name="T30" fmla="*/ 2147483647 w 56"/>
              <a:gd name="T31" fmla="*/ 2147483647 h 53"/>
              <a:gd name="T32" fmla="*/ 2147483647 w 56"/>
              <a:gd name="T33" fmla="*/ 2147483647 h 53"/>
              <a:gd name="T34" fmla="*/ 2147483647 w 56"/>
              <a:gd name="T35" fmla="*/ 2147483647 h 53"/>
              <a:gd name="T36" fmla="*/ 2147483647 w 56"/>
              <a:gd name="T37" fmla="*/ 2147483647 h 53"/>
              <a:gd name="T38" fmla="*/ 2147483647 w 56"/>
              <a:gd name="T39" fmla="*/ 2147483647 h 53"/>
              <a:gd name="T40" fmla="*/ 2147483647 w 56"/>
              <a:gd name="T41" fmla="*/ 2147483647 h 53"/>
              <a:gd name="T42" fmla="*/ 2147483647 w 56"/>
              <a:gd name="T43" fmla="*/ 2147483647 h 53"/>
              <a:gd name="T44" fmla="*/ 2147483647 w 56"/>
              <a:gd name="T45" fmla="*/ 2147483647 h 53"/>
              <a:gd name="T46" fmla="*/ 2147483647 w 56"/>
              <a:gd name="T47" fmla="*/ 2147483647 h 53"/>
              <a:gd name="T48" fmla="*/ 2147483647 w 56"/>
              <a:gd name="T49" fmla="*/ 2147483647 h 53"/>
              <a:gd name="T50" fmla="*/ 2147483647 w 56"/>
              <a:gd name="T51" fmla="*/ 2147483647 h 53"/>
              <a:gd name="T52" fmla="*/ 2147483647 w 56"/>
              <a:gd name="T53" fmla="*/ 2147483647 h 53"/>
              <a:gd name="T54" fmla="*/ 2147483647 w 56"/>
              <a:gd name="T55" fmla="*/ 2147483647 h 53"/>
              <a:gd name="T56" fmla="*/ 2147483647 w 56"/>
              <a:gd name="T57" fmla="*/ 2147483647 h 53"/>
              <a:gd name="T58" fmla="*/ 2147483647 w 56"/>
              <a:gd name="T59" fmla="*/ 2147483647 h 53"/>
              <a:gd name="T60" fmla="*/ 2147483647 w 56"/>
              <a:gd name="T61" fmla="*/ 2147483647 h 53"/>
              <a:gd name="T62" fmla="*/ 2147483647 w 56"/>
              <a:gd name="T63" fmla="*/ 2147483647 h 53"/>
              <a:gd name="T64" fmla="*/ 2147483647 w 56"/>
              <a:gd name="T65" fmla="*/ 2147483647 h 53"/>
              <a:gd name="T66" fmla="*/ 2147483647 w 56"/>
              <a:gd name="T67" fmla="*/ 2147483647 h 53"/>
              <a:gd name="T68" fmla="*/ 2147483647 w 56"/>
              <a:gd name="T69" fmla="*/ 0 h 53"/>
              <a:gd name="T70" fmla="*/ 2147483647 w 56"/>
              <a:gd name="T71" fmla="*/ 2147483647 h 53"/>
              <a:gd name="T72" fmla="*/ 2147483647 w 56"/>
              <a:gd name="T73" fmla="*/ 2147483647 h 53"/>
              <a:gd name="T74" fmla="*/ 2147483647 w 56"/>
              <a:gd name="T75" fmla="*/ 2147483647 h 53"/>
              <a:gd name="T76" fmla="*/ 2147483647 w 56"/>
              <a:gd name="T77" fmla="*/ 2147483647 h 53"/>
              <a:gd name="T78" fmla="*/ 2147483647 w 56"/>
              <a:gd name="T79" fmla="*/ 2147483647 h 53"/>
              <a:gd name="T80" fmla="*/ 2147483647 w 56"/>
              <a:gd name="T81" fmla="*/ 2147483647 h 53"/>
              <a:gd name="T82" fmla="*/ 2147483647 w 56"/>
              <a:gd name="T83" fmla="*/ 2147483647 h 53"/>
              <a:gd name="T84" fmla="*/ 2147483647 w 56"/>
              <a:gd name="T85" fmla="*/ 2147483647 h 53"/>
              <a:gd name="T86" fmla="*/ 2147483647 w 56"/>
              <a:gd name="T87" fmla="*/ 2147483647 h 53"/>
              <a:gd name="T88" fmla="*/ 2147483647 w 56"/>
              <a:gd name="T89" fmla="*/ 2147483647 h 53"/>
              <a:gd name="T90" fmla="*/ 0 w 56"/>
              <a:gd name="T91" fmla="*/ 2147483647 h 53"/>
              <a:gd name="T92" fmla="*/ 0 w 56"/>
              <a:gd name="T93" fmla="*/ 2147483647 h 53"/>
              <a:gd name="T94" fmla="*/ 0 w 56"/>
              <a:gd name="T95" fmla="*/ 2147483647 h 53"/>
              <a:gd name="T96" fmla="*/ 2147483647 w 56"/>
              <a:gd name="T97" fmla="*/ 2147483647 h 53"/>
              <a:gd name="T98" fmla="*/ 2147483647 w 56"/>
              <a:gd name="T99" fmla="*/ 2147483647 h 53"/>
              <a:gd name="T100" fmla="*/ 2147483647 w 56"/>
              <a:gd name="T101" fmla="*/ 2147483647 h 53"/>
              <a:gd name="T102" fmla="*/ 2147483647 w 56"/>
              <a:gd name="T103" fmla="*/ 2147483647 h 53"/>
              <a:gd name="T104" fmla="*/ 2147483647 w 56"/>
              <a:gd name="T105" fmla="*/ 2147483647 h 53"/>
              <a:gd name="T106" fmla="*/ 2147483647 w 56"/>
              <a:gd name="T107" fmla="*/ 2147483647 h 53"/>
              <a:gd name="T108" fmla="*/ 2147483647 w 56"/>
              <a:gd name="T109" fmla="*/ 2147483647 h 53"/>
              <a:gd name="T110" fmla="*/ 2147483647 w 56"/>
              <a:gd name="T111" fmla="*/ 2147483647 h 53"/>
              <a:gd name="T112" fmla="*/ 2147483647 w 56"/>
              <a:gd name="T113" fmla="*/ 2147483647 h 53"/>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6"/>
              <a:gd name="T172" fmla="*/ 0 h 53"/>
              <a:gd name="T173" fmla="*/ 56 w 56"/>
              <a:gd name="T174" fmla="*/ 53 h 53"/>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6" h="53">
                <a:moveTo>
                  <a:pt x="3" y="28"/>
                </a:moveTo>
                <a:lnTo>
                  <a:pt x="7" y="31"/>
                </a:lnTo>
                <a:lnTo>
                  <a:pt x="10" y="34"/>
                </a:lnTo>
                <a:lnTo>
                  <a:pt x="13" y="37"/>
                </a:lnTo>
                <a:lnTo>
                  <a:pt x="16" y="39"/>
                </a:lnTo>
                <a:lnTo>
                  <a:pt x="19" y="41"/>
                </a:lnTo>
                <a:lnTo>
                  <a:pt x="22" y="44"/>
                </a:lnTo>
                <a:lnTo>
                  <a:pt x="26" y="47"/>
                </a:lnTo>
                <a:lnTo>
                  <a:pt x="29" y="50"/>
                </a:lnTo>
                <a:lnTo>
                  <a:pt x="35" y="53"/>
                </a:lnTo>
                <a:lnTo>
                  <a:pt x="40" y="53"/>
                </a:lnTo>
                <a:lnTo>
                  <a:pt x="44" y="50"/>
                </a:lnTo>
                <a:lnTo>
                  <a:pt x="47" y="46"/>
                </a:lnTo>
                <a:lnTo>
                  <a:pt x="50" y="40"/>
                </a:lnTo>
                <a:lnTo>
                  <a:pt x="53" y="36"/>
                </a:lnTo>
                <a:lnTo>
                  <a:pt x="54" y="30"/>
                </a:lnTo>
                <a:lnTo>
                  <a:pt x="56" y="24"/>
                </a:lnTo>
                <a:lnTo>
                  <a:pt x="54" y="21"/>
                </a:lnTo>
                <a:lnTo>
                  <a:pt x="53" y="16"/>
                </a:lnTo>
                <a:lnTo>
                  <a:pt x="52" y="13"/>
                </a:lnTo>
                <a:lnTo>
                  <a:pt x="49" y="10"/>
                </a:lnTo>
                <a:lnTo>
                  <a:pt x="44" y="9"/>
                </a:lnTo>
                <a:lnTo>
                  <a:pt x="40" y="7"/>
                </a:lnTo>
                <a:lnTo>
                  <a:pt x="35" y="7"/>
                </a:lnTo>
                <a:lnTo>
                  <a:pt x="29" y="6"/>
                </a:lnTo>
                <a:lnTo>
                  <a:pt x="28" y="6"/>
                </a:lnTo>
                <a:lnTo>
                  <a:pt x="28" y="4"/>
                </a:lnTo>
                <a:lnTo>
                  <a:pt x="28" y="3"/>
                </a:lnTo>
                <a:lnTo>
                  <a:pt x="26" y="3"/>
                </a:lnTo>
                <a:lnTo>
                  <a:pt x="23" y="2"/>
                </a:lnTo>
                <a:lnTo>
                  <a:pt x="22" y="0"/>
                </a:lnTo>
                <a:lnTo>
                  <a:pt x="19" y="2"/>
                </a:lnTo>
                <a:lnTo>
                  <a:pt x="16" y="3"/>
                </a:lnTo>
                <a:lnTo>
                  <a:pt x="13" y="4"/>
                </a:lnTo>
                <a:lnTo>
                  <a:pt x="12" y="6"/>
                </a:lnTo>
                <a:lnTo>
                  <a:pt x="9" y="9"/>
                </a:lnTo>
                <a:lnTo>
                  <a:pt x="7" y="10"/>
                </a:lnTo>
                <a:lnTo>
                  <a:pt x="6" y="12"/>
                </a:lnTo>
                <a:lnTo>
                  <a:pt x="3" y="15"/>
                </a:lnTo>
                <a:lnTo>
                  <a:pt x="1" y="16"/>
                </a:lnTo>
                <a:lnTo>
                  <a:pt x="1" y="18"/>
                </a:lnTo>
                <a:lnTo>
                  <a:pt x="0" y="19"/>
                </a:lnTo>
                <a:lnTo>
                  <a:pt x="0" y="22"/>
                </a:lnTo>
                <a:lnTo>
                  <a:pt x="0" y="24"/>
                </a:lnTo>
                <a:lnTo>
                  <a:pt x="1" y="27"/>
                </a:lnTo>
                <a:lnTo>
                  <a:pt x="1" y="28"/>
                </a:lnTo>
                <a:lnTo>
                  <a:pt x="3" y="28"/>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20" name="Freeform 71"/>
          <p:cNvSpPr>
            <a:spLocks/>
          </p:cNvSpPr>
          <p:nvPr/>
        </p:nvSpPr>
        <p:spPr bwMode="auto">
          <a:xfrm>
            <a:off x="6654803" y="4424366"/>
            <a:ext cx="79375" cy="84137"/>
          </a:xfrm>
          <a:custGeom>
            <a:avLst/>
            <a:gdLst>
              <a:gd name="T0" fmla="*/ 2147483647 w 56"/>
              <a:gd name="T1" fmla="*/ 2147483647 h 53"/>
              <a:gd name="T2" fmla="*/ 2147483647 w 56"/>
              <a:gd name="T3" fmla="*/ 2147483647 h 53"/>
              <a:gd name="T4" fmla="*/ 2147483647 w 56"/>
              <a:gd name="T5" fmla="*/ 2147483647 h 53"/>
              <a:gd name="T6" fmla="*/ 2147483647 w 56"/>
              <a:gd name="T7" fmla="*/ 2147483647 h 53"/>
              <a:gd name="T8" fmla="*/ 2147483647 w 56"/>
              <a:gd name="T9" fmla="*/ 2147483647 h 53"/>
              <a:gd name="T10" fmla="*/ 2147483647 w 56"/>
              <a:gd name="T11" fmla="*/ 2147483647 h 53"/>
              <a:gd name="T12" fmla="*/ 2147483647 w 56"/>
              <a:gd name="T13" fmla="*/ 2147483647 h 53"/>
              <a:gd name="T14" fmla="*/ 2147483647 w 56"/>
              <a:gd name="T15" fmla="*/ 2147483647 h 53"/>
              <a:gd name="T16" fmla="*/ 2147483647 w 56"/>
              <a:gd name="T17" fmla="*/ 2147483647 h 53"/>
              <a:gd name="T18" fmla="*/ 2147483647 w 56"/>
              <a:gd name="T19" fmla="*/ 2147483647 h 53"/>
              <a:gd name="T20" fmla="*/ 2147483647 w 56"/>
              <a:gd name="T21" fmla="*/ 2147483647 h 53"/>
              <a:gd name="T22" fmla="*/ 2147483647 w 56"/>
              <a:gd name="T23" fmla="*/ 2147483647 h 53"/>
              <a:gd name="T24" fmla="*/ 2147483647 w 56"/>
              <a:gd name="T25" fmla="*/ 2147483647 h 53"/>
              <a:gd name="T26" fmla="*/ 2147483647 w 56"/>
              <a:gd name="T27" fmla="*/ 2147483647 h 53"/>
              <a:gd name="T28" fmla="*/ 2147483647 w 56"/>
              <a:gd name="T29" fmla="*/ 2147483647 h 53"/>
              <a:gd name="T30" fmla="*/ 2147483647 w 56"/>
              <a:gd name="T31" fmla="*/ 2147483647 h 53"/>
              <a:gd name="T32" fmla="*/ 2147483647 w 56"/>
              <a:gd name="T33" fmla="*/ 2147483647 h 53"/>
              <a:gd name="T34" fmla="*/ 2147483647 w 56"/>
              <a:gd name="T35" fmla="*/ 2147483647 h 53"/>
              <a:gd name="T36" fmla="*/ 2147483647 w 56"/>
              <a:gd name="T37" fmla="*/ 2147483647 h 53"/>
              <a:gd name="T38" fmla="*/ 2147483647 w 56"/>
              <a:gd name="T39" fmla="*/ 2147483647 h 53"/>
              <a:gd name="T40" fmla="*/ 2147483647 w 56"/>
              <a:gd name="T41" fmla="*/ 2147483647 h 53"/>
              <a:gd name="T42" fmla="*/ 2147483647 w 56"/>
              <a:gd name="T43" fmla="*/ 2147483647 h 53"/>
              <a:gd name="T44" fmla="*/ 2147483647 w 56"/>
              <a:gd name="T45" fmla="*/ 2147483647 h 53"/>
              <a:gd name="T46" fmla="*/ 2147483647 w 56"/>
              <a:gd name="T47" fmla="*/ 2147483647 h 53"/>
              <a:gd name="T48" fmla="*/ 2147483647 w 56"/>
              <a:gd name="T49" fmla="*/ 2147483647 h 53"/>
              <a:gd name="T50" fmla="*/ 2147483647 w 56"/>
              <a:gd name="T51" fmla="*/ 2147483647 h 53"/>
              <a:gd name="T52" fmla="*/ 2147483647 w 56"/>
              <a:gd name="T53" fmla="*/ 2147483647 h 53"/>
              <a:gd name="T54" fmla="*/ 2147483647 w 56"/>
              <a:gd name="T55" fmla="*/ 2147483647 h 53"/>
              <a:gd name="T56" fmla="*/ 2147483647 w 56"/>
              <a:gd name="T57" fmla="*/ 2147483647 h 53"/>
              <a:gd name="T58" fmla="*/ 2147483647 w 56"/>
              <a:gd name="T59" fmla="*/ 2147483647 h 53"/>
              <a:gd name="T60" fmla="*/ 2147483647 w 56"/>
              <a:gd name="T61" fmla="*/ 2147483647 h 53"/>
              <a:gd name="T62" fmla="*/ 2147483647 w 56"/>
              <a:gd name="T63" fmla="*/ 2147483647 h 53"/>
              <a:gd name="T64" fmla="*/ 2147483647 w 56"/>
              <a:gd name="T65" fmla="*/ 2147483647 h 53"/>
              <a:gd name="T66" fmla="*/ 2147483647 w 56"/>
              <a:gd name="T67" fmla="*/ 2147483647 h 53"/>
              <a:gd name="T68" fmla="*/ 2147483647 w 56"/>
              <a:gd name="T69" fmla="*/ 0 h 53"/>
              <a:gd name="T70" fmla="*/ 2147483647 w 56"/>
              <a:gd name="T71" fmla="*/ 2147483647 h 53"/>
              <a:gd name="T72" fmla="*/ 2147483647 w 56"/>
              <a:gd name="T73" fmla="*/ 2147483647 h 53"/>
              <a:gd name="T74" fmla="*/ 2147483647 w 56"/>
              <a:gd name="T75" fmla="*/ 2147483647 h 53"/>
              <a:gd name="T76" fmla="*/ 2147483647 w 56"/>
              <a:gd name="T77" fmla="*/ 2147483647 h 53"/>
              <a:gd name="T78" fmla="*/ 2147483647 w 56"/>
              <a:gd name="T79" fmla="*/ 2147483647 h 53"/>
              <a:gd name="T80" fmla="*/ 2147483647 w 56"/>
              <a:gd name="T81" fmla="*/ 2147483647 h 53"/>
              <a:gd name="T82" fmla="*/ 2147483647 w 56"/>
              <a:gd name="T83" fmla="*/ 2147483647 h 53"/>
              <a:gd name="T84" fmla="*/ 2147483647 w 56"/>
              <a:gd name="T85" fmla="*/ 2147483647 h 53"/>
              <a:gd name="T86" fmla="*/ 2147483647 w 56"/>
              <a:gd name="T87" fmla="*/ 2147483647 h 53"/>
              <a:gd name="T88" fmla="*/ 2147483647 w 56"/>
              <a:gd name="T89" fmla="*/ 2147483647 h 53"/>
              <a:gd name="T90" fmla="*/ 0 w 56"/>
              <a:gd name="T91" fmla="*/ 2147483647 h 53"/>
              <a:gd name="T92" fmla="*/ 0 w 56"/>
              <a:gd name="T93" fmla="*/ 2147483647 h 53"/>
              <a:gd name="T94" fmla="*/ 0 w 56"/>
              <a:gd name="T95" fmla="*/ 2147483647 h 53"/>
              <a:gd name="T96" fmla="*/ 2147483647 w 56"/>
              <a:gd name="T97" fmla="*/ 2147483647 h 53"/>
              <a:gd name="T98" fmla="*/ 2147483647 w 56"/>
              <a:gd name="T99" fmla="*/ 2147483647 h 53"/>
              <a:gd name="T100" fmla="*/ 2147483647 w 56"/>
              <a:gd name="T101" fmla="*/ 2147483647 h 53"/>
              <a:gd name="T102" fmla="*/ 2147483647 w 56"/>
              <a:gd name="T103" fmla="*/ 2147483647 h 53"/>
              <a:gd name="T104" fmla="*/ 2147483647 w 56"/>
              <a:gd name="T105" fmla="*/ 2147483647 h 53"/>
              <a:gd name="T106" fmla="*/ 2147483647 w 56"/>
              <a:gd name="T107" fmla="*/ 2147483647 h 53"/>
              <a:gd name="T108" fmla="*/ 2147483647 w 56"/>
              <a:gd name="T109" fmla="*/ 2147483647 h 53"/>
              <a:gd name="T110" fmla="*/ 2147483647 w 56"/>
              <a:gd name="T111" fmla="*/ 2147483647 h 53"/>
              <a:gd name="T112" fmla="*/ 2147483647 w 56"/>
              <a:gd name="T113" fmla="*/ 2147483647 h 53"/>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6"/>
              <a:gd name="T172" fmla="*/ 0 h 53"/>
              <a:gd name="T173" fmla="*/ 56 w 56"/>
              <a:gd name="T174" fmla="*/ 53 h 53"/>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6" h="53">
                <a:moveTo>
                  <a:pt x="3" y="28"/>
                </a:moveTo>
                <a:lnTo>
                  <a:pt x="7" y="31"/>
                </a:lnTo>
                <a:lnTo>
                  <a:pt x="10" y="34"/>
                </a:lnTo>
                <a:lnTo>
                  <a:pt x="13" y="37"/>
                </a:lnTo>
                <a:lnTo>
                  <a:pt x="16" y="39"/>
                </a:lnTo>
                <a:lnTo>
                  <a:pt x="19" y="41"/>
                </a:lnTo>
                <a:lnTo>
                  <a:pt x="22" y="44"/>
                </a:lnTo>
                <a:lnTo>
                  <a:pt x="26" y="47"/>
                </a:lnTo>
                <a:lnTo>
                  <a:pt x="29" y="50"/>
                </a:lnTo>
                <a:lnTo>
                  <a:pt x="35" y="53"/>
                </a:lnTo>
                <a:lnTo>
                  <a:pt x="40" y="53"/>
                </a:lnTo>
                <a:lnTo>
                  <a:pt x="44" y="50"/>
                </a:lnTo>
                <a:lnTo>
                  <a:pt x="47" y="46"/>
                </a:lnTo>
                <a:lnTo>
                  <a:pt x="50" y="40"/>
                </a:lnTo>
                <a:lnTo>
                  <a:pt x="53" y="36"/>
                </a:lnTo>
                <a:lnTo>
                  <a:pt x="54" y="30"/>
                </a:lnTo>
                <a:lnTo>
                  <a:pt x="56" y="24"/>
                </a:lnTo>
                <a:lnTo>
                  <a:pt x="54" y="21"/>
                </a:lnTo>
                <a:lnTo>
                  <a:pt x="53" y="16"/>
                </a:lnTo>
                <a:lnTo>
                  <a:pt x="52" y="13"/>
                </a:lnTo>
                <a:lnTo>
                  <a:pt x="49" y="10"/>
                </a:lnTo>
                <a:lnTo>
                  <a:pt x="44" y="9"/>
                </a:lnTo>
                <a:lnTo>
                  <a:pt x="40" y="7"/>
                </a:lnTo>
                <a:lnTo>
                  <a:pt x="35" y="7"/>
                </a:lnTo>
                <a:lnTo>
                  <a:pt x="29" y="6"/>
                </a:lnTo>
                <a:lnTo>
                  <a:pt x="28" y="6"/>
                </a:lnTo>
                <a:lnTo>
                  <a:pt x="28" y="4"/>
                </a:lnTo>
                <a:lnTo>
                  <a:pt x="28" y="3"/>
                </a:lnTo>
                <a:lnTo>
                  <a:pt x="26" y="3"/>
                </a:lnTo>
                <a:lnTo>
                  <a:pt x="23" y="2"/>
                </a:lnTo>
                <a:lnTo>
                  <a:pt x="22" y="0"/>
                </a:lnTo>
                <a:lnTo>
                  <a:pt x="19" y="2"/>
                </a:lnTo>
                <a:lnTo>
                  <a:pt x="16" y="3"/>
                </a:lnTo>
                <a:lnTo>
                  <a:pt x="13" y="4"/>
                </a:lnTo>
                <a:lnTo>
                  <a:pt x="12" y="6"/>
                </a:lnTo>
                <a:lnTo>
                  <a:pt x="9" y="9"/>
                </a:lnTo>
                <a:lnTo>
                  <a:pt x="7" y="10"/>
                </a:lnTo>
                <a:lnTo>
                  <a:pt x="6" y="12"/>
                </a:lnTo>
                <a:lnTo>
                  <a:pt x="3" y="15"/>
                </a:lnTo>
                <a:lnTo>
                  <a:pt x="1" y="16"/>
                </a:lnTo>
                <a:lnTo>
                  <a:pt x="1" y="18"/>
                </a:lnTo>
                <a:lnTo>
                  <a:pt x="0" y="19"/>
                </a:lnTo>
                <a:lnTo>
                  <a:pt x="0" y="22"/>
                </a:lnTo>
                <a:lnTo>
                  <a:pt x="0" y="24"/>
                </a:lnTo>
                <a:lnTo>
                  <a:pt x="1" y="27"/>
                </a:lnTo>
                <a:lnTo>
                  <a:pt x="1" y="28"/>
                </a:lnTo>
                <a:lnTo>
                  <a:pt x="3" y="28"/>
                </a:lnTo>
              </a:path>
            </a:pathLst>
          </a:custGeom>
          <a:solidFill>
            <a:srgbClr val="FFFF00"/>
          </a:solidFill>
          <a:ln w="1588">
            <a:solidFill>
              <a:srgbClr val="990000"/>
            </a:solidFill>
            <a:round/>
            <a:headEnd/>
            <a:tailEnd/>
          </a:ln>
        </p:spPr>
        <p:txBody>
          <a:bodyPr/>
          <a:lstStyle/>
          <a:p>
            <a:endParaRPr lang="en-US"/>
          </a:p>
        </p:txBody>
      </p:sp>
      <p:sp>
        <p:nvSpPr>
          <p:cNvPr id="53321" name="Freeform 72"/>
          <p:cNvSpPr>
            <a:spLocks/>
          </p:cNvSpPr>
          <p:nvPr/>
        </p:nvSpPr>
        <p:spPr bwMode="auto">
          <a:xfrm>
            <a:off x="6654803" y="4424366"/>
            <a:ext cx="79375" cy="84137"/>
          </a:xfrm>
          <a:custGeom>
            <a:avLst/>
            <a:gdLst>
              <a:gd name="T0" fmla="*/ 2147483647 w 56"/>
              <a:gd name="T1" fmla="*/ 2147483647 h 53"/>
              <a:gd name="T2" fmla="*/ 2147483647 w 56"/>
              <a:gd name="T3" fmla="*/ 2147483647 h 53"/>
              <a:gd name="T4" fmla="*/ 2147483647 w 56"/>
              <a:gd name="T5" fmla="*/ 2147483647 h 53"/>
              <a:gd name="T6" fmla="*/ 2147483647 w 56"/>
              <a:gd name="T7" fmla="*/ 2147483647 h 53"/>
              <a:gd name="T8" fmla="*/ 2147483647 w 56"/>
              <a:gd name="T9" fmla="*/ 2147483647 h 53"/>
              <a:gd name="T10" fmla="*/ 2147483647 w 56"/>
              <a:gd name="T11" fmla="*/ 2147483647 h 53"/>
              <a:gd name="T12" fmla="*/ 2147483647 w 56"/>
              <a:gd name="T13" fmla="*/ 2147483647 h 53"/>
              <a:gd name="T14" fmla="*/ 2147483647 w 56"/>
              <a:gd name="T15" fmla="*/ 2147483647 h 53"/>
              <a:gd name="T16" fmla="*/ 2147483647 w 56"/>
              <a:gd name="T17" fmla="*/ 2147483647 h 53"/>
              <a:gd name="T18" fmla="*/ 2147483647 w 56"/>
              <a:gd name="T19" fmla="*/ 2147483647 h 53"/>
              <a:gd name="T20" fmla="*/ 2147483647 w 56"/>
              <a:gd name="T21" fmla="*/ 2147483647 h 53"/>
              <a:gd name="T22" fmla="*/ 2147483647 w 56"/>
              <a:gd name="T23" fmla="*/ 2147483647 h 53"/>
              <a:gd name="T24" fmla="*/ 2147483647 w 56"/>
              <a:gd name="T25" fmla="*/ 2147483647 h 53"/>
              <a:gd name="T26" fmla="*/ 2147483647 w 56"/>
              <a:gd name="T27" fmla="*/ 2147483647 h 53"/>
              <a:gd name="T28" fmla="*/ 2147483647 w 56"/>
              <a:gd name="T29" fmla="*/ 2147483647 h 53"/>
              <a:gd name="T30" fmla="*/ 2147483647 w 56"/>
              <a:gd name="T31" fmla="*/ 2147483647 h 53"/>
              <a:gd name="T32" fmla="*/ 2147483647 w 56"/>
              <a:gd name="T33" fmla="*/ 2147483647 h 53"/>
              <a:gd name="T34" fmla="*/ 2147483647 w 56"/>
              <a:gd name="T35" fmla="*/ 2147483647 h 53"/>
              <a:gd name="T36" fmla="*/ 2147483647 w 56"/>
              <a:gd name="T37" fmla="*/ 2147483647 h 53"/>
              <a:gd name="T38" fmla="*/ 2147483647 w 56"/>
              <a:gd name="T39" fmla="*/ 2147483647 h 53"/>
              <a:gd name="T40" fmla="*/ 2147483647 w 56"/>
              <a:gd name="T41" fmla="*/ 2147483647 h 53"/>
              <a:gd name="T42" fmla="*/ 2147483647 w 56"/>
              <a:gd name="T43" fmla="*/ 2147483647 h 53"/>
              <a:gd name="T44" fmla="*/ 2147483647 w 56"/>
              <a:gd name="T45" fmla="*/ 2147483647 h 53"/>
              <a:gd name="T46" fmla="*/ 2147483647 w 56"/>
              <a:gd name="T47" fmla="*/ 2147483647 h 53"/>
              <a:gd name="T48" fmla="*/ 2147483647 w 56"/>
              <a:gd name="T49" fmla="*/ 2147483647 h 53"/>
              <a:gd name="T50" fmla="*/ 2147483647 w 56"/>
              <a:gd name="T51" fmla="*/ 2147483647 h 53"/>
              <a:gd name="T52" fmla="*/ 2147483647 w 56"/>
              <a:gd name="T53" fmla="*/ 2147483647 h 53"/>
              <a:gd name="T54" fmla="*/ 2147483647 w 56"/>
              <a:gd name="T55" fmla="*/ 2147483647 h 53"/>
              <a:gd name="T56" fmla="*/ 2147483647 w 56"/>
              <a:gd name="T57" fmla="*/ 2147483647 h 53"/>
              <a:gd name="T58" fmla="*/ 2147483647 w 56"/>
              <a:gd name="T59" fmla="*/ 2147483647 h 53"/>
              <a:gd name="T60" fmla="*/ 2147483647 w 56"/>
              <a:gd name="T61" fmla="*/ 2147483647 h 53"/>
              <a:gd name="T62" fmla="*/ 2147483647 w 56"/>
              <a:gd name="T63" fmla="*/ 2147483647 h 53"/>
              <a:gd name="T64" fmla="*/ 2147483647 w 56"/>
              <a:gd name="T65" fmla="*/ 2147483647 h 53"/>
              <a:gd name="T66" fmla="*/ 2147483647 w 56"/>
              <a:gd name="T67" fmla="*/ 2147483647 h 53"/>
              <a:gd name="T68" fmla="*/ 2147483647 w 56"/>
              <a:gd name="T69" fmla="*/ 0 h 53"/>
              <a:gd name="T70" fmla="*/ 2147483647 w 56"/>
              <a:gd name="T71" fmla="*/ 2147483647 h 53"/>
              <a:gd name="T72" fmla="*/ 2147483647 w 56"/>
              <a:gd name="T73" fmla="*/ 2147483647 h 53"/>
              <a:gd name="T74" fmla="*/ 2147483647 w 56"/>
              <a:gd name="T75" fmla="*/ 2147483647 h 53"/>
              <a:gd name="T76" fmla="*/ 2147483647 w 56"/>
              <a:gd name="T77" fmla="*/ 2147483647 h 53"/>
              <a:gd name="T78" fmla="*/ 2147483647 w 56"/>
              <a:gd name="T79" fmla="*/ 2147483647 h 53"/>
              <a:gd name="T80" fmla="*/ 2147483647 w 56"/>
              <a:gd name="T81" fmla="*/ 2147483647 h 53"/>
              <a:gd name="T82" fmla="*/ 2147483647 w 56"/>
              <a:gd name="T83" fmla="*/ 2147483647 h 53"/>
              <a:gd name="T84" fmla="*/ 2147483647 w 56"/>
              <a:gd name="T85" fmla="*/ 2147483647 h 53"/>
              <a:gd name="T86" fmla="*/ 2147483647 w 56"/>
              <a:gd name="T87" fmla="*/ 2147483647 h 53"/>
              <a:gd name="T88" fmla="*/ 2147483647 w 56"/>
              <a:gd name="T89" fmla="*/ 2147483647 h 53"/>
              <a:gd name="T90" fmla="*/ 0 w 56"/>
              <a:gd name="T91" fmla="*/ 2147483647 h 53"/>
              <a:gd name="T92" fmla="*/ 0 w 56"/>
              <a:gd name="T93" fmla="*/ 2147483647 h 53"/>
              <a:gd name="T94" fmla="*/ 0 w 56"/>
              <a:gd name="T95" fmla="*/ 2147483647 h 53"/>
              <a:gd name="T96" fmla="*/ 2147483647 w 56"/>
              <a:gd name="T97" fmla="*/ 2147483647 h 53"/>
              <a:gd name="T98" fmla="*/ 2147483647 w 56"/>
              <a:gd name="T99" fmla="*/ 2147483647 h 53"/>
              <a:gd name="T100" fmla="*/ 2147483647 w 56"/>
              <a:gd name="T101" fmla="*/ 2147483647 h 53"/>
              <a:gd name="T102" fmla="*/ 2147483647 w 56"/>
              <a:gd name="T103" fmla="*/ 2147483647 h 53"/>
              <a:gd name="T104" fmla="*/ 2147483647 w 56"/>
              <a:gd name="T105" fmla="*/ 2147483647 h 53"/>
              <a:gd name="T106" fmla="*/ 2147483647 w 56"/>
              <a:gd name="T107" fmla="*/ 2147483647 h 53"/>
              <a:gd name="T108" fmla="*/ 2147483647 w 56"/>
              <a:gd name="T109" fmla="*/ 2147483647 h 53"/>
              <a:gd name="T110" fmla="*/ 2147483647 w 56"/>
              <a:gd name="T111" fmla="*/ 2147483647 h 53"/>
              <a:gd name="T112" fmla="*/ 2147483647 w 56"/>
              <a:gd name="T113" fmla="*/ 2147483647 h 53"/>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6"/>
              <a:gd name="T172" fmla="*/ 0 h 53"/>
              <a:gd name="T173" fmla="*/ 56 w 56"/>
              <a:gd name="T174" fmla="*/ 53 h 53"/>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6" h="53">
                <a:moveTo>
                  <a:pt x="3" y="28"/>
                </a:moveTo>
                <a:lnTo>
                  <a:pt x="7" y="31"/>
                </a:lnTo>
                <a:lnTo>
                  <a:pt x="10" y="34"/>
                </a:lnTo>
                <a:lnTo>
                  <a:pt x="13" y="37"/>
                </a:lnTo>
                <a:lnTo>
                  <a:pt x="16" y="39"/>
                </a:lnTo>
                <a:lnTo>
                  <a:pt x="19" y="41"/>
                </a:lnTo>
                <a:lnTo>
                  <a:pt x="22" y="44"/>
                </a:lnTo>
                <a:lnTo>
                  <a:pt x="26" y="47"/>
                </a:lnTo>
                <a:lnTo>
                  <a:pt x="29" y="50"/>
                </a:lnTo>
                <a:lnTo>
                  <a:pt x="35" y="53"/>
                </a:lnTo>
                <a:lnTo>
                  <a:pt x="40" y="53"/>
                </a:lnTo>
                <a:lnTo>
                  <a:pt x="44" y="50"/>
                </a:lnTo>
                <a:lnTo>
                  <a:pt x="47" y="46"/>
                </a:lnTo>
                <a:lnTo>
                  <a:pt x="50" y="40"/>
                </a:lnTo>
                <a:lnTo>
                  <a:pt x="53" y="36"/>
                </a:lnTo>
                <a:lnTo>
                  <a:pt x="54" y="30"/>
                </a:lnTo>
                <a:lnTo>
                  <a:pt x="56" y="24"/>
                </a:lnTo>
                <a:lnTo>
                  <a:pt x="54" y="21"/>
                </a:lnTo>
                <a:lnTo>
                  <a:pt x="53" y="16"/>
                </a:lnTo>
                <a:lnTo>
                  <a:pt x="52" y="13"/>
                </a:lnTo>
                <a:lnTo>
                  <a:pt x="49" y="10"/>
                </a:lnTo>
                <a:lnTo>
                  <a:pt x="44" y="9"/>
                </a:lnTo>
                <a:lnTo>
                  <a:pt x="40" y="7"/>
                </a:lnTo>
                <a:lnTo>
                  <a:pt x="35" y="7"/>
                </a:lnTo>
                <a:lnTo>
                  <a:pt x="29" y="6"/>
                </a:lnTo>
                <a:lnTo>
                  <a:pt x="28" y="6"/>
                </a:lnTo>
                <a:lnTo>
                  <a:pt x="28" y="4"/>
                </a:lnTo>
                <a:lnTo>
                  <a:pt x="28" y="3"/>
                </a:lnTo>
                <a:lnTo>
                  <a:pt x="26" y="3"/>
                </a:lnTo>
                <a:lnTo>
                  <a:pt x="23" y="2"/>
                </a:lnTo>
                <a:lnTo>
                  <a:pt x="22" y="0"/>
                </a:lnTo>
                <a:lnTo>
                  <a:pt x="19" y="2"/>
                </a:lnTo>
                <a:lnTo>
                  <a:pt x="16" y="3"/>
                </a:lnTo>
                <a:lnTo>
                  <a:pt x="13" y="4"/>
                </a:lnTo>
                <a:lnTo>
                  <a:pt x="12" y="6"/>
                </a:lnTo>
                <a:lnTo>
                  <a:pt x="9" y="9"/>
                </a:lnTo>
                <a:lnTo>
                  <a:pt x="7" y="10"/>
                </a:lnTo>
                <a:lnTo>
                  <a:pt x="6" y="12"/>
                </a:lnTo>
                <a:lnTo>
                  <a:pt x="3" y="15"/>
                </a:lnTo>
                <a:lnTo>
                  <a:pt x="1" y="16"/>
                </a:lnTo>
                <a:lnTo>
                  <a:pt x="1" y="18"/>
                </a:lnTo>
                <a:lnTo>
                  <a:pt x="0" y="19"/>
                </a:lnTo>
                <a:lnTo>
                  <a:pt x="0" y="22"/>
                </a:lnTo>
                <a:lnTo>
                  <a:pt x="0" y="24"/>
                </a:lnTo>
                <a:lnTo>
                  <a:pt x="1" y="27"/>
                </a:lnTo>
                <a:lnTo>
                  <a:pt x="1" y="28"/>
                </a:lnTo>
                <a:lnTo>
                  <a:pt x="3" y="28"/>
                </a:lnTo>
              </a:path>
            </a:pathLst>
          </a:custGeom>
          <a:solidFill>
            <a:srgbClr val="FFFF00"/>
          </a:solidFill>
          <a:ln w="4763">
            <a:solidFill>
              <a:srgbClr val="990000"/>
            </a:solidFill>
            <a:round/>
            <a:headEnd/>
            <a:tailEnd/>
          </a:ln>
        </p:spPr>
        <p:txBody>
          <a:bodyPr/>
          <a:lstStyle/>
          <a:p>
            <a:endParaRPr lang="en-US"/>
          </a:p>
        </p:txBody>
      </p:sp>
      <p:sp>
        <p:nvSpPr>
          <p:cNvPr id="53322" name="Freeform 73"/>
          <p:cNvSpPr>
            <a:spLocks/>
          </p:cNvSpPr>
          <p:nvPr/>
        </p:nvSpPr>
        <p:spPr bwMode="auto">
          <a:xfrm>
            <a:off x="6735766" y="4476750"/>
            <a:ext cx="84137" cy="69851"/>
          </a:xfrm>
          <a:custGeom>
            <a:avLst/>
            <a:gdLst>
              <a:gd name="T0" fmla="*/ 2147483647 w 60"/>
              <a:gd name="T1" fmla="*/ 2147483647 h 44"/>
              <a:gd name="T2" fmla="*/ 2147483647 w 60"/>
              <a:gd name="T3" fmla="*/ 2147483647 h 44"/>
              <a:gd name="T4" fmla="*/ 2147483647 w 60"/>
              <a:gd name="T5" fmla="*/ 2147483647 h 44"/>
              <a:gd name="T6" fmla="*/ 2147483647 w 60"/>
              <a:gd name="T7" fmla="*/ 2147483647 h 44"/>
              <a:gd name="T8" fmla="*/ 2147483647 w 60"/>
              <a:gd name="T9" fmla="*/ 2147483647 h 44"/>
              <a:gd name="T10" fmla="*/ 0 w 60"/>
              <a:gd name="T11" fmla="*/ 2147483647 h 44"/>
              <a:gd name="T12" fmla="*/ 0 w 60"/>
              <a:gd name="T13" fmla="*/ 2147483647 h 44"/>
              <a:gd name="T14" fmla="*/ 2147483647 w 60"/>
              <a:gd name="T15" fmla="*/ 2147483647 h 44"/>
              <a:gd name="T16" fmla="*/ 2147483647 w 60"/>
              <a:gd name="T17" fmla="*/ 2147483647 h 44"/>
              <a:gd name="T18" fmla="*/ 2147483647 w 60"/>
              <a:gd name="T19" fmla="*/ 2147483647 h 44"/>
              <a:gd name="T20" fmla="*/ 2147483647 w 60"/>
              <a:gd name="T21" fmla="*/ 2147483647 h 44"/>
              <a:gd name="T22" fmla="*/ 2147483647 w 60"/>
              <a:gd name="T23" fmla="*/ 2147483647 h 44"/>
              <a:gd name="T24" fmla="*/ 2147483647 w 60"/>
              <a:gd name="T25" fmla="*/ 2147483647 h 44"/>
              <a:gd name="T26" fmla="*/ 2147483647 w 60"/>
              <a:gd name="T27" fmla="*/ 2147483647 h 44"/>
              <a:gd name="T28" fmla="*/ 2147483647 w 60"/>
              <a:gd name="T29" fmla="*/ 2147483647 h 44"/>
              <a:gd name="T30" fmla="*/ 2147483647 w 60"/>
              <a:gd name="T31" fmla="*/ 2147483647 h 44"/>
              <a:gd name="T32" fmla="*/ 2147483647 w 60"/>
              <a:gd name="T33" fmla="*/ 2147483647 h 44"/>
              <a:gd name="T34" fmla="*/ 2147483647 w 60"/>
              <a:gd name="T35" fmla="*/ 2147483647 h 44"/>
              <a:gd name="T36" fmla="*/ 2147483647 w 60"/>
              <a:gd name="T37" fmla="*/ 2147483647 h 44"/>
              <a:gd name="T38" fmla="*/ 2147483647 w 60"/>
              <a:gd name="T39" fmla="*/ 2147483647 h 44"/>
              <a:gd name="T40" fmla="*/ 2147483647 w 60"/>
              <a:gd name="T41" fmla="*/ 2147483647 h 44"/>
              <a:gd name="T42" fmla="*/ 2147483647 w 60"/>
              <a:gd name="T43" fmla="*/ 2147483647 h 44"/>
              <a:gd name="T44" fmla="*/ 2147483647 w 60"/>
              <a:gd name="T45" fmla="*/ 2147483647 h 44"/>
              <a:gd name="T46" fmla="*/ 2147483647 w 60"/>
              <a:gd name="T47" fmla="*/ 2147483647 h 44"/>
              <a:gd name="T48" fmla="*/ 2147483647 w 60"/>
              <a:gd name="T49" fmla="*/ 2147483647 h 44"/>
              <a:gd name="T50" fmla="*/ 2147483647 w 60"/>
              <a:gd name="T51" fmla="*/ 2147483647 h 44"/>
              <a:gd name="T52" fmla="*/ 2147483647 w 60"/>
              <a:gd name="T53" fmla="*/ 2147483647 h 44"/>
              <a:gd name="T54" fmla="*/ 2147483647 w 60"/>
              <a:gd name="T55" fmla="*/ 2147483647 h 44"/>
              <a:gd name="T56" fmla="*/ 2147483647 w 60"/>
              <a:gd name="T57" fmla="*/ 2147483647 h 44"/>
              <a:gd name="T58" fmla="*/ 2147483647 w 60"/>
              <a:gd name="T59" fmla="*/ 2147483647 h 44"/>
              <a:gd name="T60" fmla="*/ 2147483647 w 60"/>
              <a:gd name="T61" fmla="*/ 2147483647 h 44"/>
              <a:gd name="T62" fmla="*/ 2147483647 w 60"/>
              <a:gd name="T63" fmla="*/ 2147483647 h 44"/>
              <a:gd name="T64" fmla="*/ 2147483647 w 60"/>
              <a:gd name="T65" fmla="*/ 2147483647 h 44"/>
              <a:gd name="T66" fmla="*/ 2147483647 w 60"/>
              <a:gd name="T67" fmla="*/ 2147483647 h 44"/>
              <a:gd name="T68" fmla="*/ 2147483647 w 60"/>
              <a:gd name="T69" fmla="*/ 2147483647 h 44"/>
              <a:gd name="T70" fmla="*/ 2147483647 w 60"/>
              <a:gd name="T71" fmla="*/ 0 h 44"/>
              <a:gd name="T72" fmla="*/ 2147483647 w 60"/>
              <a:gd name="T73" fmla="*/ 0 h 44"/>
              <a:gd name="T74" fmla="*/ 2147483647 w 60"/>
              <a:gd name="T75" fmla="*/ 0 h 44"/>
              <a:gd name="T76" fmla="*/ 2147483647 w 60"/>
              <a:gd name="T77" fmla="*/ 0 h 44"/>
              <a:gd name="T78" fmla="*/ 2147483647 w 60"/>
              <a:gd name="T79" fmla="*/ 2147483647 h 44"/>
              <a:gd name="T80" fmla="*/ 2147483647 w 60"/>
              <a:gd name="T81" fmla="*/ 2147483647 h 4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60"/>
              <a:gd name="T124" fmla="*/ 0 h 44"/>
              <a:gd name="T125" fmla="*/ 60 w 60"/>
              <a:gd name="T126" fmla="*/ 44 h 44"/>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60" h="44">
                <a:moveTo>
                  <a:pt x="8" y="4"/>
                </a:moveTo>
                <a:lnTo>
                  <a:pt x="6" y="6"/>
                </a:lnTo>
                <a:lnTo>
                  <a:pt x="5" y="10"/>
                </a:lnTo>
                <a:lnTo>
                  <a:pt x="3" y="13"/>
                </a:lnTo>
                <a:lnTo>
                  <a:pt x="2" y="17"/>
                </a:lnTo>
                <a:lnTo>
                  <a:pt x="0" y="20"/>
                </a:lnTo>
                <a:lnTo>
                  <a:pt x="0" y="23"/>
                </a:lnTo>
                <a:lnTo>
                  <a:pt x="2" y="26"/>
                </a:lnTo>
                <a:lnTo>
                  <a:pt x="5" y="28"/>
                </a:lnTo>
                <a:lnTo>
                  <a:pt x="9" y="31"/>
                </a:lnTo>
                <a:lnTo>
                  <a:pt x="15" y="34"/>
                </a:lnTo>
                <a:lnTo>
                  <a:pt x="20" y="37"/>
                </a:lnTo>
                <a:lnTo>
                  <a:pt x="26" y="40"/>
                </a:lnTo>
                <a:lnTo>
                  <a:pt x="30" y="43"/>
                </a:lnTo>
                <a:lnTo>
                  <a:pt x="36" y="44"/>
                </a:lnTo>
                <a:lnTo>
                  <a:pt x="42" y="44"/>
                </a:lnTo>
                <a:lnTo>
                  <a:pt x="48" y="41"/>
                </a:lnTo>
                <a:lnTo>
                  <a:pt x="51" y="40"/>
                </a:lnTo>
                <a:lnTo>
                  <a:pt x="54" y="37"/>
                </a:lnTo>
                <a:lnTo>
                  <a:pt x="57" y="32"/>
                </a:lnTo>
                <a:lnTo>
                  <a:pt x="58" y="28"/>
                </a:lnTo>
                <a:lnTo>
                  <a:pt x="60" y="23"/>
                </a:lnTo>
                <a:lnTo>
                  <a:pt x="60" y="19"/>
                </a:lnTo>
                <a:lnTo>
                  <a:pt x="60" y="14"/>
                </a:lnTo>
                <a:lnTo>
                  <a:pt x="60" y="8"/>
                </a:lnTo>
                <a:lnTo>
                  <a:pt x="60" y="7"/>
                </a:lnTo>
                <a:lnTo>
                  <a:pt x="58" y="6"/>
                </a:lnTo>
                <a:lnTo>
                  <a:pt x="57" y="6"/>
                </a:lnTo>
                <a:lnTo>
                  <a:pt x="55" y="4"/>
                </a:lnTo>
                <a:lnTo>
                  <a:pt x="49" y="3"/>
                </a:lnTo>
                <a:lnTo>
                  <a:pt x="43" y="1"/>
                </a:lnTo>
                <a:lnTo>
                  <a:pt x="37" y="0"/>
                </a:lnTo>
                <a:lnTo>
                  <a:pt x="30" y="0"/>
                </a:lnTo>
                <a:lnTo>
                  <a:pt x="24" y="0"/>
                </a:lnTo>
                <a:lnTo>
                  <a:pt x="18" y="0"/>
                </a:lnTo>
                <a:lnTo>
                  <a:pt x="12" y="1"/>
                </a:lnTo>
                <a:lnTo>
                  <a:pt x="8" y="4"/>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23" name="Freeform 74"/>
          <p:cNvSpPr>
            <a:spLocks/>
          </p:cNvSpPr>
          <p:nvPr/>
        </p:nvSpPr>
        <p:spPr bwMode="auto">
          <a:xfrm>
            <a:off x="6735766" y="4476750"/>
            <a:ext cx="84137" cy="69851"/>
          </a:xfrm>
          <a:custGeom>
            <a:avLst/>
            <a:gdLst>
              <a:gd name="T0" fmla="*/ 2147483647 w 60"/>
              <a:gd name="T1" fmla="*/ 2147483647 h 44"/>
              <a:gd name="T2" fmla="*/ 2147483647 w 60"/>
              <a:gd name="T3" fmla="*/ 2147483647 h 44"/>
              <a:gd name="T4" fmla="*/ 2147483647 w 60"/>
              <a:gd name="T5" fmla="*/ 2147483647 h 44"/>
              <a:gd name="T6" fmla="*/ 2147483647 w 60"/>
              <a:gd name="T7" fmla="*/ 2147483647 h 44"/>
              <a:gd name="T8" fmla="*/ 2147483647 w 60"/>
              <a:gd name="T9" fmla="*/ 2147483647 h 44"/>
              <a:gd name="T10" fmla="*/ 0 w 60"/>
              <a:gd name="T11" fmla="*/ 2147483647 h 44"/>
              <a:gd name="T12" fmla="*/ 0 w 60"/>
              <a:gd name="T13" fmla="*/ 2147483647 h 44"/>
              <a:gd name="T14" fmla="*/ 2147483647 w 60"/>
              <a:gd name="T15" fmla="*/ 2147483647 h 44"/>
              <a:gd name="T16" fmla="*/ 2147483647 w 60"/>
              <a:gd name="T17" fmla="*/ 2147483647 h 44"/>
              <a:gd name="T18" fmla="*/ 2147483647 w 60"/>
              <a:gd name="T19" fmla="*/ 2147483647 h 44"/>
              <a:gd name="T20" fmla="*/ 2147483647 w 60"/>
              <a:gd name="T21" fmla="*/ 2147483647 h 44"/>
              <a:gd name="T22" fmla="*/ 2147483647 w 60"/>
              <a:gd name="T23" fmla="*/ 2147483647 h 44"/>
              <a:gd name="T24" fmla="*/ 2147483647 w 60"/>
              <a:gd name="T25" fmla="*/ 2147483647 h 44"/>
              <a:gd name="T26" fmla="*/ 2147483647 w 60"/>
              <a:gd name="T27" fmla="*/ 2147483647 h 44"/>
              <a:gd name="T28" fmla="*/ 2147483647 w 60"/>
              <a:gd name="T29" fmla="*/ 2147483647 h 44"/>
              <a:gd name="T30" fmla="*/ 2147483647 w 60"/>
              <a:gd name="T31" fmla="*/ 2147483647 h 44"/>
              <a:gd name="T32" fmla="*/ 2147483647 w 60"/>
              <a:gd name="T33" fmla="*/ 2147483647 h 44"/>
              <a:gd name="T34" fmla="*/ 2147483647 w 60"/>
              <a:gd name="T35" fmla="*/ 2147483647 h 44"/>
              <a:gd name="T36" fmla="*/ 2147483647 w 60"/>
              <a:gd name="T37" fmla="*/ 2147483647 h 44"/>
              <a:gd name="T38" fmla="*/ 2147483647 w 60"/>
              <a:gd name="T39" fmla="*/ 2147483647 h 44"/>
              <a:gd name="T40" fmla="*/ 2147483647 w 60"/>
              <a:gd name="T41" fmla="*/ 2147483647 h 44"/>
              <a:gd name="T42" fmla="*/ 2147483647 w 60"/>
              <a:gd name="T43" fmla="*/ 2147483647 h 44"/>
              <a:gd name="T44" fmla="*/ 2147483647 w 60"/>
              <a:gd name="T45" fmla="*/ 2147483647 h 44"/>
              <a:gd name="T46" fmla="*/ 2147483647 w 60"/>
              <a:gd name="T47" fmla="*/ 2147483647 h 44"/>
              <a:gd name="T48" fmla="*/ 2147483647 w 60"/>
              <a:gd name="T49" fmla="*/ 2147483647 h 44"/>
              <a:gd name="T50" fmla="*/ 2147483647 w 60"/>
              <a:gd name="T51" fmla="*/ 2147483647 h 44"/>
              <a:gd name="T52" fmla="*/ 2147483647 w 60"/>
              <a:gd name="T53" fmla="*/ 2147483647 h 44"/>
              <a:gd name="T54" fmla="*/ 2147483647 w 60"/>
              <a:gd name="T55" fmla="*/ 2147483647 h 44"/>
              <a:gd name="T56" fmla="*/ 2147483647 w 60"/>
              <a:gd name="T57" fmla="*/ 2147483647 h 44"/>
              <a:gd name="T58" fmla="*/ 2147483647 w 60"/>
              <a:gd name="T59" fmla="*/ 2147483647 h 44"/>
              <a:gd name="T60" fmla="*/ 2147483647 w 60"/>
              <a:gd name="T61" fmla="*/ 2147483647 h 44"/>
              <a:gd name="T62" fmla="*/ 2147483647 w 60"/>
              <a:gd name="T63" fmla="*/ 2147483647 h 44"/>
              <a:gd name="T64" fmla="*/ 2147483647 w 60"/>
              <a:gd name="T65" fmla="*/ 2147483647 h 44"/>
              <a:gd name="T66" fmla="*/ 2147483647 w 60"/>
              <a:gd name="T67" fmla="*/ 2147483647 h 44"/>
              <a:gd name="T68" fmla="*/ 2147483647 w 60"/>
              <a:gd name="T69" fmla="*/ 2147483647 h 44"/>
              <a:gd name="T70" fmla="*/ 2147483647 w 60"/>
              <a:gd name="T71" fmla="*/ 0 h 44"/>
              <a:gd name="T72" fmla="*/ 2147483647 w 60"/>
              <a:gd name="T73" fmla="*/ 0 h 44"/>
              <a:gd name="T74" fmla="*/ 2147483647 w 60"/>
              <a:gd name="T75" fmla="*/ 0 h 44"/>
              <a:gd name="T76" fmla="*/ 2147483647 w 60"/>
              <a:gd name="T77" fmla="*/ 0 h 44"/>
              <a:gd name="T78" fmla="*/ 2147483647 w 60"/>
              <a:gd name="T79" fmla="*/ 2147483647 h 44"/>
              <a:gd name="T80" fmla="*/ 2147483647 w 60"/>
              <a:gd name="T81" fmla="*/ 2147483647 h 44"/>
              <a:gd name="T82" fmla="*/ 2147483647 w 60"/>
              <a:gd name="T83" fmla="*/ 2147483647 h 4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60"/>
              <a:gd name="T127" fmla="*/ 0 h 44"/>
              <a:gd name="T128" fmla="*/ 60 w 60"/>
              <a:gd name="T129" fmla="*/ 44 h 44"/>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60" h="44">
                <a:moveTo>
                  <a:pt x="8" y="4"/>
                </a:moveTo>
                <a:lnTo>
                  <a:pt x="6" y="6"/>
                </a:lnTo>
                <a:lnTo>
                  <a:pt x="5" y="10"/>
                </a:lnTo>
                <a:lnTo>
                  <a:pt x="3" y="13"/>
                </a:lnTo>
                <a:lnTo>
                  <a:pt x="2" y="17"/>
                </a:lnTo>
                <a:lnTo>
                  <a:pt x="0" y="20"/>
                </a:lnTo>
                <a:lnTo>
                  <a:pt x="0" y="23"/>
                </a:lnTo>
                <a:lnTo>
                  <a:pt x="2" y="26"/>
                </a:lnTo>
                <a:lnTo>
                  <a:pt x="5" y="28"/>
                </a:lnTo>
                <a:lnTo>
                  <a:pt x="9" y="31"/>
                </a:lnTo>
                <a:lnTo>
                  <a:pt x="15" y="34"/>
                </a:lnTo>
                <a:lnTo>
                  <a:pt x="20" y="37"/>
                </a:lnTo>
                <a:lnTo>
                  <a:pt x="26" y="40"/>
                </a:lnTo>
                <a:lnTo>
                  <a:pt x="30" y="43"/>
                </a:lnTo>
                <a:lnTo>
                  <a:pt x="36" y="44"/>
                </a:lnTo>
                <a:lnTo>
                  <a:pt x="42" y="44"/>
                </a:lnTo>
                <a:lnTo>
                  <a:pt x="48" y="41"/>
                </a:lnTo>
                <a:lnTo>
                  <a:pt x="51" y="40"/>
                </a:lnTo>
                <a:lnTo>
                  <a:pt x="54" y="37"/>
                </a:lnTo>
                <a:lnTo>
                  <a:pt x="57" y="32"/>
                </a:lnTo>
                <a:lnTo>
                  <a:pt x="58" y="28"/>
                </a:lnTo>
                <a:lnTo>
                  <a:pt x="60" y="23"/>
                </a:lnTo>
                <a:lnTo>
                  <a:pt x="60" y="19"/>
                </a:lnTo>
                <a:lnTo>
                  <a:pt x="60" y="14"/>
                </a:lnTo>
                <a:lnTo>
                  <a:pt x="60" y="8"/>
                </a:lnTo>
                <a:lnTo>
                  <a:pt x="60" y="7"/>
                </a:lnTo>
                <a:lnTo>
                  <a:pt x="58" y="6"/>
                </a:lnTo>
                <a:lnTo>
                  <a:pt x="57" y="6"/>
                </a:lnTo>
                <a:lnTo>
                  <a:pt x="55" y="4"/>
                </a:lnTo>
                <a:lnTo>
                  <a:pt x="49" y="3"/>
                </a:lnTo>
                <a:lnTo>
                  <a:pt x="43" y="1"/>
                </a:lnTo>
                <a:lnTo>
                  <a:pt x="37" y="0"/>
                </a:lnTo>
                <a:lnTo>
                  <a:pt x="30" y="0"/>
                </a:lnTo>
                <a:lnTo>
                  <a:pt x="24" y="0"/>
                </a:lnTo>
                <a:lnTo>
                  <a:pt x="18" y="0"/>
                </a:lnTo>
                <a:lnTo>
                  <a:pt x="12" y="1"/>
                </a:lnTo>
                <a:lnTo>
                  <a:pt x="8" y="4"/>
                </a:lnTo>
              </a:path>
            </a:pathLst>
          </a:custGeom>
          <a:solidFill>
            <a:srgbClr val="FFFF00"/>
          </a:solidFill>
          <a:ln w="4763">
            <a:solidFill>
              <a:srgbClr val="990000"/>
            </a:solidFill>
            <a:round/>
            <a:headEnd/>
            <a:tailEnd/>
          </a:ln>
        </p:spPr>
        <p:txBody>
          <a:bodyPr/>
          <a:lstStyle/>
          <a:p>
            <a:endParaRPr lang="en-US"/>
          </a:p>
        </p:txBody>
      </p:sp>
      <p:sp>
        <p:nvSpPr>
          <p:cNvPr id="53324" name="Freeform 75"/>
          <p:cNvSpPr>
            <a:spLocks/>
          </p:cNvSpPr>
          <p:nvPr/>
        </p:nvSpPr>
        <p:spPr bwMode="auto">
          <a:xfrm>
            <a:off x="6777042" y="4400551"/>
            <a:ext cx="53975" cy="71439"/>
          </a:xfrm>
          <a:custGeom>
            <a:avLst/>
            <a:gdLst>
              <a:gd name="T0" fmla="*/ 2147483647 w 38"/>
              <a:gd name="T1" fmla="*/ 2147483647 h 45"/>
              <a:gd name="T2" fmla="*/ 2147483647 w 38"/>
              <a:gd name="T3" fmla="*/ 2147483647 h 45"/>
              <a:gd name="T4" fmla="*/ 2147483647 w 38"/>
              <a:gd name="T5" fmla="*/ 2147483647 h 45"/>
              <a:gd name="T6" fmla="*/ 2147483647 w 38"/>
              <a:gd name="T7" fmla="*/ 2147483647 h 45"/>
              <a:gd name="T8" fmla="*/ 2147483647 w 38"/>
              <a:gd name="T9" fmla="*/ 2147483647 h 45"/>
              <a:gd name="T10" fmla="*/ 2147483647 w 38"/>
              <a:gd name="T11" fmla="*/ 2147483647 h 45"/>
              <a:gd name="T12" fmla="*/ 2147483647 w 38"/>
              <a:gd name="T13" fmla="*/ 2147483647 h 45"/>
              <a:gd name="T14" fmla="*/ 2147483647 w 38"/>
              <a:gd name="T15" fmla="*/ 2147483647 h 45"/>
              <a:gd name="T16" fmla="*/ 2147483647 w 38"/>
              <a:gd name="T17" fmla="*/ 2147483647 h 45"/>
              <a:gd name="T18" fmla="*/ 2147483647 w 38"/>
              <a:gd name="T19" fmla="*/ 2147483647 h 45"/>
              <a:gd name="T20" fmla="*/ 2147483647 w 38"/>
              <a:gd name="T21" fmla="*/ 2147483647 h 45"/>
              <a:gd name="T22" fmla="*/ 2147483647 w 38"/>
              <a:gd name="T23" fmla="*/ 2147483647 h 45"/>
              <a:gd name="T24" fmla="*/ 2147483647 w 38"/>
              <a:gd name="T25" fmla="*/ 2147483647 h 45"/>
              <a:gd name="T26" fmla="*/ 2147483647 w 38"/>
              <a:gd name="T27" fmla="*/ 2147483647 h 45"/>
              <a:gd name="T28" fmla="*/ 2147483647 w 38"/>
              <a:gd name="T29" fmla="*/ 2147483647 h 45"/>
              <a:gd name="T30" fmla="*/ 2147483647 w 38"/>
              <a:gd name="T31" fmla="*/ 2147483647 h 45"/>
              <a:gd name="T32" fmla="*/ 2147483647 w 38"/>
              <a:gd name="T33" fmla="*/ 2147483647 h 45"/>
              <a:gd name="T34" fmla="*/ 2147483647 w 38"/>
              <a:gd name="T35" fmla="*/ 2147483647 h 45"/>
              <a:gd name="T36" fmla="*/ 2147483647 w 38"/>
              <a:gd name="T37" fmla="*/ 2147483647 h 45"/>
              <a:gd name="T38" fmla="*/ 2147483647 w 38"/>
              <a:gd name="T39" fmla="*/ 2147483647 h 45"/>
              <a:gd name="T40" fmla="*/ 2147483647 w 38"/>
              <a:gd name="T41" fmla="*/ 2147483647 h 45"/>
              <a:gd name="T42" fmla="*/ 2147483647 w 38"/>
              <a:gd name="T43" fmla="*/ 2147483647 h 45"/>
              <a:gd name="T44" fmla="*/ 2147483647 w 38"/>
              <a:gd name="T45" fmla="*/ 2147483647 h 45"/>
              <a:gd name="T46" fmla="*/ 2147483647 w 38"/>
              <a:gd name="T47" fmla="*/ 2147483647 h 45"/>
              <a:gd name="T48" fmla="*/ 2147483647 w 38"/>
              <a:gd name="T49" fmla="*/ 2147483647 h 45"/>
              <a:gd name="T50" fmla="*/ 2147483647 w 38"/>
              <a:gd name="T51" fmla="*/ 2147483647 h 45"/>
              <a:gd name="T52" fmla="*/ 2147483647 w 38"/>
              <a:gd name="T53" fmla="*/ 2147483647 h 45"/>
              <a:gd name="T54" fmla="*/ 2147483647 w 38"/>
              <a:gd name="T55" fmla="*/ 2147483647 h 45"/>
              <a:gd name="T56" fmla="*/ 2147483647 w 38"/>
              <a:gd name="T57" fmla="*/ 0 h 45"/>
              <a:gd name="T58" fmla="*/ 2147483647 w 38"/>
              <a:gd name="T59" fmla="*/ 0 h 45"/>
              <a:gd name="T60" fmla="*/ 2147483647 w 38"/>
              <a:gd name="T61" fmla="*/ 0 h 45"/>
              <a:gd name="T62" fmla="*/ 2147483647 w 38"/>
              <a:gd name="T63" fmla="*/ 0 h 45"/>
              <a:gd name="T64" fmla="*/ 2147483647 w 38"/>
              <a:gd name="T65" fmla="*/ 2147483647 h 45"/>
              <a:gd name="T66" fmla="*/ 2147483647 w 38"/>
              <a:gd name="T67" fmla="*/ 2147483647 h 45"/>
              <a:gd name="T68" fmla="*/ 2147483647 w 38"/>
              <a:gd name="T69" fmla="*/ 2147483647 h 45"/>
              <a:gd name="T70" fmla="*/ 2147483647 w 38"/>
              <a:gd name="T71" fmla="*/ 2147483647 h 45"/>
              <a:gd name="T72" fmla="*/ 2147483647 w 38"/>
              <a:gd name="T73" fmla="*/ 2147483647 h 45"/>
              <a:gd name="T74" fmla="*/ 0 w 38"/>
              <a:gd name="T75" fmla="*/ 2147483647 h 45"/>
              <a:gd name="T76" fmla="*/ 2147483647 w 38"/>
              <a:gd name="T77" fmla="*/ 2147483647 h 45"/>
              <a:gd name="T78" fmla="*/ 2147483647 w 38"/>
              <a:gd name="T79" fmla="*/ 2147483647 h 45"/>
              <a:gd name="T80" fmla="*/ 2147483647 w 38"/>
              <a:gd name="T81" fmla="*/ 2147483647 h 4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8"/>
              <a:gd name="T124" fmla="*/ 0 h 45"/>
              <a:gd name="T125" fmla="*/ 38 w 38"/>
              <a:gd name="T126" fmla="*/ 45 h 45"/>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8" h="45">
                <a:moveTo>
                  <a:pt x="4" y="21"/>
                </a:moveTo>
                <a:lnTo>
                  <a:pt x="3" y="25"/>
                </a:lnTo>
                <a:lnTo>
                  <a:pt x="4" y="30"/>
                </a:lnTo>
                <a:lnTo>
                  <a:pt x="6" y="34"/>
                </a:lnTo>
                <a:lnTo>
                  <a:pt x="10" y="37"/>
                </a:lnTo>
                <a:lnTo>
                  <a:pt x="15" y="40"/>
                </a:lnTo>
                <a:lnTo>
                  <a:pt x="19" y="43"/>
                </a:lnTo>
                <a:lnTo>
                  <a:pt x="25" y="43"/>
                </a:lnTo>
                <a:lnTo>
                  <a:pt x="30" y="45"/>
                </a:lnTo>
                <a:lnTo>
                  <a:pt x="33" y="43"/>
                </a:lnTo>
                <a:lnTo>
                  <a:pt x="34" y="42"/>
                </a:lnTo>
                <a:lnTo>
                  <a:pt x="36" y="40"/>
                </a:lnTo>
                <a:lnTo>
                  <a:pt x="37" y="37"/>
                </a:lnTo>
                <a:lnTo>
                  <a:pt x="38" y="34"/>
                </a:lnTo>
                <a:lnTo>
                  <a:pt x="38" y="31"/>
                </a:lnTo>
                <a:lnTo>
                  <a:pt x="38" y="28"/>
                </a:lnTo>
                <a:lnTo>
                  <a:pt x="37" y="25"/>
                </a:lnTo>
                <a:lnTo>
                  <a:pt x="37" y="22"/>
                </a:lnTo>
                <a:lnTo>
                  <a:pt x="36" y="21"/>
                </a:lnTo>
                <a:lnTo>
                  <a:pt x="36" y="18"/>
                </a:lnTo>
                <a:lnTo>
                  <a:pt x="34" y="15"/>
                </a:lnTo>
                <a:lnTo>
                  <a:pt x="34" y="14"/>
                </a:lnTo>
                <a:lnTo>
                  <a:pt x="33" y="11"/>
                </a:lnTo>
                <a:lnTo>
                  <a:pt x="33" y="9"/>
                </a:lnTo>
                <a:lnTo>
                  <a:pt x="31" y="8"/>
                </a:lnTo>
                <a:lnTo>
                  <a:pt x="30" y="5"/>
                </a:lnTo>
                <a:lnTo>
                  <a:pt x="27" y="2"/>
                </a:lnTo>
                <a:lnTo>
                  <a:pt x="24" y="2"/>
                </a:lnTo>
                <a:lnTo>
                  <a:pt x="21" y="0"/>
                </a:lnTo>
                <a:lnTo>
                  <a:pt x="16" y="0"/>
                </a:lnTo>
                <a:lnTo>
                  <a:pt x="13" y="0"/>
                </a:lnTo>
                <a:lnTo>
                  <a:pt x="10" y="0"/>
                </a:lnTo>
                <a:lnTo>
                  <a:pt x="7" y="2"/>
                </a:lnTo>
                <a:lnTo>
                  <a:pt x="6" y="3"/>
                </a:lnTo>
                <a:lnTo>
                  <a:pt x="3" y="5"/>
                </a:lnTo>
                <a:lnTo>
                  <a:pt x="1" y="8"/>
                </a:lnTo>
                <a:lnTo>
                  <a:pt x="1" y="11"/>
                </a:lnTo>
                <a:lnTo>
                  <a:pt x="0" y="14"/>
                </a:lnTo>
                <a:lnTo>
                  <a:pt x="1" y="17"/>
                </a:lnTo>
                <a:lnTo>
                  <a:pt x="1" y="18"/>
                </a:lnTo>
                <a:lnTo>
                  <a:pt x="4" y="21"/>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25" name="Freeform 76"/>
          <p:cNvSpPr>
            <a:spLocks/>
          </p:cNvSpPr>
          <p:nvPr/>
        </p:nvSpPr>
        <p:spPr bwMode="auto">
          <a:xfrm>
            <a:off x="6777042" y="4400551"/>
            <a:ext cx="53975" cy="71439"/>
          </a:xfrm>
          <a:custGeom>
            <a:avLst/>
            <a:gdLst>
              <a:gd name="T0" fmla="*/ 2147483647 w 38"/>
              <a:gd name="T1" fmla="*/ 2147483647 h 45"/>
              <a:gd name="T2" fmla="*/ 2147483647 w 38"/>
              <a:gd name="T3" fmla="*/ 2147483647 h 45"/>
              <a:gd name="T4" fmla="*/ 2147483647 w 38"/>
              <a:gd name="T5" fmla="*/ 2147483647 h 45"/>
              <a:gd name="T6" fmla="*/ 2147483647 w 38"/>
              <a:gd name="T7" fmla="*/ 2147483647 h 45"/>
              <a:gd name="T8" fmla="*/ 2147483647 w 38"/>
              <a:gd name="T9" fmla="*/ 2147483647 h 45"/>
              <a:gd name="T10" fmla="*/ 2147483647 w 38"/>
              <a:gd name="T11" fmla="*/ 2147483647 h 45"/>
              <a:gd name="T12" fmla="*/ 2147483647 w 38"/>
              <a:gd name="T13" fmla="*/ 2147483647 h 45"/>
              <a:gd name="T14" fmla="*/ 2147483647 w 38"/>
              <a:gd name="T15" fmla="*/ 2147483647 h 45"/>
              <a:gd name="T16" fmla="*/ 2147483647 w 38"/>
              <a:gd name="T17" fmla="*/ 2147483647 h 45"/>
              <a:gd name="T18" fmla="*/ 2147483647 w 38"/>
              <a:gd name="T19" fmla="*/ 2147483647 h 45"/>
              <a:gd name="T20" fmla="*/ 2147483647 w 38"/>
              <a:gd name="T21" fmla="*/ 2147483647 h 45"/>
              <a:gd name="T22" fmla="*/ 2147483647 w 38"/>
              <a:gd name="T23" fmla="*/ 2147483647 h 45"/>
              <a:gd name="T24" fmla="*/ 2147483647 w 38"/>
              <a:gd name="T25" fmla="*/ 2147483647 h 45"/>
              <a:gd name="T26" fmla="*/ 2147483647 w 38"/>
              <a:gd name="T27" fmla="*/ 2147483647 h 45"/>
              <a:gd name="T28" fmla="*/ 2147483647 w 38"/>
              <a:gd name="T29" fmla="*/ 2147483647 h 45"/>
              <a:gd name="T30" fmla="*/ 2147483647 w 38"/>
              <a:gd name="T31" fmla="*/ 2147483647 h 45"/>
              <a:gd name="T32" fmla="*/ 2147483647 w 38"/>
              <a:gd name="T33" fmla="*/ 2147483647 h 45"/>
              <a:gd name="T34" fmla="*/ 2147483647 w 38"/>
              <a:gd name="T35" fmla="*/ 2147483647 h 45"/>
              <a:gd name="T36" fmla="*/ 2147483647 w 38"/>
              <a:gd name="T37" fmla="*/ 2147483647 h 45"/>
              <a:gd name="T38" fmla="*/ 2147483647 w 38"/>
              <a:gd name="T39" fmla="*/ 2147483647 h 45"/>
              <a:gd name="T40" fmla="*/ 2147483647 w 38"/>
              <a:gd name="T41" fmla="*/ 2147483647 h 45"/>
              <a:gd name="T42" fmla="*/ 2147483647 w 38"/>
              <a:gd name="T43" fmla="*/ 2147483647 h 45"/>
              <a:gd name="T44" fmla="*/ 2147483647 w 38"/>
              <a:gd name="T45" fmla="*/ 2147483647 h 45"/>
              <a:gd name="T46" fmla="*/ 2147483647 w 38"/>
              <a:gd name="T47" fmla="*/ 2147483647 h 45"/>
              <a:gd name="T48" fmla="*/ 2147483647 w 38"/>
              <a:gd name="T49" fmla="*/ 2147483647 h 45"/>
              <a:gd name="T50" fmla="*/ 2147483647 w 38"/>
              <a:gd name="T51" fmla="*/ 2147483647 h 45"/>
              <a:gd name="T52" fmla="*/ 2147483647 w 38"/>
              <a:gd name="T53" fmla="*/ 2147483647 h 45"/>
              <a:gd name="T54" fmla="*/ 2147483647 w 38"/>
              <a:gd name="T55" fmla="*/ 2147483647 h 45"/>
              <a:gd name="T56" fmla="*/ 2147483647 w 38"/>
              <a:gd name="T57" fmla="*/ 0 h 45"/>
              <a:gd name="T58" fmla="*/ 2147483647 w 38"/>
              <a:gd name="T59" fmla="*/ 0 h 45"/>
              <a:gd name="T60" fmla="*/ 2147483647 w 38"/>
              <a:gd name="T61" fmla="*/ 0 h 45"/>
              <a:gd name="T62" fmla="*/ 2147483647 w 38"/>
              <a:gd name="T63" fmla="*/ 0 h 45"/>
              <a:gd name="T64" fmla="*/ 2147483647 w 38"/>
              <a:gd name="T65" fmla="*/ 2147483647 h 45"/>
              <a:gd name="T66" fmla="*/ 2147483647 w 38"/>
              <a:gd name="T67" fmla="*/ 2147483647 h 45"/>
              <a:gd name="T68" fmla="*/ 2147483647 w 38"/>
              <a:gd name="T69" fmla="*/ 2147483647 h 45"/>
              <a:gd name="T70" fmla="*/ 2147483647 w 38"/>
              <a:gd name="T71" fmla="*/ 2147483647 h 45"/>
              <a:gd name="T72" fmla="*/ 2147483647 w 38"/>
              <a:gd name="T73" fmla="*/ 2147483647 h 45"/>
              <a:gd name="T74" fmla="*/ 0 w 38"/>
              <a:gd name="T75" fmla="*/ 2147483647 h 45"/>
              <a:gd name="T76" fmla="*/ 2147483647 w 38"/>
              <a:gd name="T77" fmla="*/ 2147483647 h 45"/>
              <a:gd name="T78" fmla="*/ 2147483647 w 38"/>
              <a:gd name="T79" fmla="*/ 2147483647 h 45"/>
              <a:gd name="T80" fmla="*/ 2147483647 w 38"/>
              <a:gd name="T81" fmla="*/ 2147483647 h 4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8"/>
              <a:gd name="T124" fmla="*/ 0 h 45"/>
              <a:gd name="T125" fmla="*/ 38 w 38"/>
              <a:gd name="T126" fmla="*/ 45 h 45"/>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8" h="45">
                <a:moveTo>
                  <a:pt x="4" y="21"/>
                </a:moveTo>
                <a:lnTo>
                  <a:pt x="3" y="25"/>
                </a:lnTo>
                <a:lnTo>
                  <a:pt x="4" y="30"/>
                </a:lnTo>
                <a:lnTo>
                  <a:pt x="6" y="34"/>
                </a:lnTo>
                <a:lnTo>
                  <a:pt x="10" y="37"/>
                </a:lnTo>
                <a:lnTo>
                  <a:pt x="15" y="40"/>
                </a:lnTo>
                <a:lnTo>
                  <a:pt x="19" y="43"/>
                </a:lnTo>
                <a:lnTo>
                  <a:pt x="25" y="43"/>
                </a:lnTo>
                <a:lnTo>
                  <a:pt x="30" y="45"/>
                </a:lnTo>
                <a:lnTo>
                  <a:pt x="33" y="43"/>
                </a:lnTo>
                <a:lnTo>
                  <a:pt x="34" y="42"/>
                </a:lnTo>
                <a:lnTo>
                  <a:pt x="36" y="40"/>
                </a:lnTo>
                <a:lnTo>
                  <a:pt x="37" y="37"/>
                </a:lnTo>
                <a:lnTo>
                  <a:pt x="38" y="34"/>
                </a:lnTo>
                <a:lnTo>
                  <a:pt x="38" y="31"/>
                </a:lnTo>
                <a:lnTo>
                  <a:pt x="38" y="28"/>
                </a:lnTo>
                <a:lnTo>
                  <a:pt x="37" y="25"/>
                </a:lnTo>
                <a:lnTo>
                  <a:pt x="37" y="22"/>
                </a:lnTo>
                <a:lnTo>
                  <a:pt x="36" y="21"/>
                </a:lnTo>
                <a:lnTo>
                  <a:pt x="36" y="18"/>
                </a:lnTo>
                <a:lnTo>
                  <a:pt x="34" y="15"/>
                </a:lnTo>
                <a:lnTo>
                  <a:pt x="34" y="14"/>
                </a:lnTo>
                <a:lnTo>
                  <a:pt x="33" y="11"/>
                </a:lnTo>
                <a:lnTo>
                  <a:pt x="33" y="9"/>
                </a:lnTo>
                <a:lnTo>
                  <a:pt x="31" y="8"/>
                </a:lnTo>
                <a:lnTo>
                  <a:pt x="30" y="5"/>
                </a:lnTo>
                <a:lnTo>
                  <a:pt x="27" y="2"/>
                </a:lnTo>
                <a:lnTo>
                  <a:pt x="24" y="2"/>
                </a:lnTo>
                <a:lnTo>
                  <a:pt x="21" y="0"/>
                </a:lnTo>
                <a:lnTo>
                  <a:pt x="16" y="0"/>
                </a:lnTo>
                <a:lnTo>
                  <a:pt x="13" y="0"/>
                </a:lnTo>
                <a:lnTo>
                  <a:pt x="10" y="0"/>
                </a:lnTo>
                <a:lnTo>
                  <a:pt x="7" y="2"/>
                </a:lnTo>
                <a:lnTo>
                  <a:pt x="6" y="3"/>
                </a:lnTo>
                <a:lnTo>
                  <a:pt x="3" y="5"/>
                </a:lnTo>
                <a:lnTo>
                  <a:pt x="1" y="8"/>
                </a:lnTo>
                <a:lnTo>
                  <a:pt x="1" y="11"/>
                </a:lnTo>
                <a:lnTo>
                  <a:pt x="0" y="14"/>
                </a:lnTo>
                <a:lnTo>
                  <a:pt x="1" y="17"/>
                </a:lnTo>
                <a:lnTo>
                  <a:pt x="1" y="18"/>
                </a:lnTo>
                <a:lnTo>
                  <a:pt x="4" y="21"/>
                </a:lnTo>
              </a:path>
            </a:pathLst>
          </a:custGeom>
          <a:solidFill>
            <a:srgbClr val="FFFF00"/>
          </a:solidFill>
          <a:ln w="4763">
            <a:solidFill>
              <a:srgbClr val="990000"/>
            </a:solidFill>
            <a:round/>
            <a:headEnd/>
            <a:tailEnd/>
          </a:ln>
        </p:spPr>
        <p:txBody>
          <a:bodyPr/>
          <a:lstStyle/>
          <a:p>
            <a:endParaRPr lang="en-US"/>
          </a:p>
        </p:txBody>
      </p:sp>
      <p:sp>
        <p:nvSpPr>
          <p:cNvPr id="53326" name="Freeform 77"/>
          <p:cNvSpPr>
            <a:spLocks/>
          </p:cNvSpPr>
          <p:nvPr/>
        </p:nvSpPr>
        <p:spPr bwMode="auto">
          <a:xfrm>
            <a:off x="6724653" y="4321175"/>
            <a:ext cx="66675" cy="128588"/>
          </a:xfrm>
          <a:custGeom>
            <a:avLst/>
            <a:gdLst>
              <a:gd name="T0" fmla="*/ 2147483647 w 47"/>
              <a:gd name="T1" fmla="*/ 2147483647 h 81"/>
              <a:gd name="T2" fmla="*/ 0 w 47"/>
              <a:gd name="T3" fmla="*/ 2147483647 h 81"/>
              <a:gd name="T4" fmla="*/ 0 w 47"/>
              <a:gd name="T5" fmla="*/ 2147483647 h 81"/>
              <a:gd name="T6" fmla="*/ 2147483647 w 47"/>
              <a:gd name="T7" fmla="*/ 2147483647 h 81"/>
              <a:gd name="T8" fmla="*/ 2147483647 w 47"/>
              <a:gd name="T9" fmla="*/ 2147483647 h 81"/>
              <a:gd name="T10" fmla="*/ 2147483647 w 47"/>
              <a:gd name="T11" fmla="*/ 2147483647 h 81"/>
              <a:gd name="T12" fmla="*/ 2147483647 w 47"/>
              <a:gd name="T13" fmla="*/ 2147483647 h 81"/>
              <a:gd name="T14" fmla="*/ 2147483647 w 47"/>
              <a:gd name="T15" fmla="*/ 2147483647 h 81"/>
              <a:gd name="T16" fmla="*/ 2147483647 w 47"/>
              <a:gd name="T17" fmla="*/ 2147483647 h 81"/>
              <a:gd name="T18" fmla="*/ 2147483647 w 47"/>
              <a:gd name="T19" fmla="*/ 2147483647 h 81"/>
              <a:gd name="T20" fmla="*/ 2147483647 w 47"/>
              <a:gd name="T21" fmla="*/ 2147483647 h 81"/>
              <a:gd name="T22" fmla="*/ 2147483647 w 47"/>
              <a:gd name="T23" fmla="*/ 2147483647 h 81"/>
              <a:gd name="T24" fmla="*/ 2147483647 w 47"/>
              <a:gd name="T25" fmla="*/ 2147483647 h 81"/>
              <a:gd name="T26" fmla="*/ 2147483647 w 47"/>
              <a:gd name="T27" fmla="*/ 2147483647 h 81"/>
              <a:gd name="T28" fmla="*/ 2147483647 w 47"/>
              <a:gd name="T29" fmla="*/ 2147483647 h 81"/>
              <a:gd name="T30" fmla="*/ 2147483647 w 47"/>
              <a:gd name="T31" fmla="*/ 2147483647 h 81"/>
              <a:gd name="T32" fmla="*/ 2147483647 w 47"/>
              <a:gd name="T33" fmla="*/ 2147483647 h 81"/>
              <a:gd name="T34" fmla="*/ 2147483647 w 47"/>
              <a:gd name="T35" fmla="*/ 2147483647 h 81"/>
              <a:gd name="T36" fmla="*/ 2147483647 w 47"/>
              <a:gd name="T37" fmla="*/ 2147483647 h 81"/>
              <a:gd name="T38" fmla="*/ 2147483647 w 47"/>
              <a:gd name="T39" fmla="*/ 2147483647 h 81"/>
              <a:gd name="T40" fmla="*/ 2147483647 w 47"/>
              <a:gd name="T41" fmla="*/ 2147483647 h 81"/>
              <a:gd name="T42" fmla="*/ 2147483647 w 47"/>
              <a:gd name="T43" fmla="*/ 2147483647 h 81"/>
              <a:gd name="T44" fmla="*/ 2147483647 w 47"/>
              <a:gd name="T45" fmla="*/ 2147483647 h 81"/>
              <a:gd name="T46" fmla="*/ 2147483647 w 47"/>
              <a:gd name="T47" fmla="*/ 2147483647 h 81"/>
              <a:gd name="T48" fmla="*/ 2147483647 w 47"/>
              <a:gd name="T49" fmla="*/ 2147483647 h 81"/>
              <a:gd name="T50" fmla="*/ 2147483647 w 47"/>
              <a:gd name="T51" fmla="*/ 2147483647 h 81"/>
              <a:gd name="T52" fmla="*/ 2147483647 w 47"/>
              <a:gd name="T53" fmla="*/ 2147483647 h 81"/>
              <a:gd name="T54" fmla="*/ 2147483647 w 47"/>
              <a:gd name="T55" fmla="*/ 2147483647 h 81"/>
              <a:gd name="T56" fmla="*/ 2147483647 w 47"/>
              <a:gd name="T57" fmla="*/ 2147483647 h 81"/>
              <a:gd name="T58" fmla="*/ 2147483647 w 47"/>
              <a:gd name="T59" fmla="*/ 2147483647 h 81"/>
              <a:gd name="T60" fmla="*/ 2147483647 w 47"/>
              <a:gd name="T61" fmla="*/ 2147483647 h 81"/>
              <a:gd name="T62" fmla="*/ 2147483647 w 47"/>
              <a:gd name="T63" fmla="*/ 2147483647 h 81"/>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47"/>
              <a:gd name="T97" fmla="*/ 0 h 81"/>
              <a:gd name="T98" fmla="*/ 47 w 47"/>
              <a:gd name="T99" fmla="*/ 81 h 81"/>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47" h="81">
                <a:moveTo>
                  <a:pt x="3" y="38"/>
                </a:moveTo>
                <a:lnTo>
                  <a:pt x="2" y="41"/>
                </a:lnTo>
                <a:lnTo>
                  <a:pt x="0" y="46"/>
                </a:lnTo>
                <a:lnTo>
                  <a:pt x="0" y="49"/>
                </a:lnTo>
                <a:lnTo>
                  <a:pt x="0" y="53"/>
                </a:lnTo>
                <a:lnTo>
                  <a:pt x="0" y="56"/>
                </a:lnTo>
                <a:lnTo>
                  <a:pt x="0" y="59"/>
                </a:lnTo>
                <a:lnTo>
                  <a:pt x="2" y="62"/>
                </a:lnTo>
                <a:lnTo>
                  <a:pt x="4" y="65"/>
                </a:lnTo>
                <a:lnTo>
                  <a:pt x="6" y="68"/>
                </a:lnTo>
                <a:lnTo>
                  <a:pt x="7" y="71"/>
                </a:lnTo>
                <a:lnTo>
                  <a:pt x="10" y="72"/>
                </a:lnTo>
                <a:lnTo>
                  <a:pt x="12" y="75"/>
                </a:lnTo>
                <a:lnTo>
                  <a:pt x="15" y="77"/>
                </a:lnTo>
                <a:lnTo>
                  <a:pt x="18" y="78"/>
                </a:lnTo>
                <a:lnTo>
                  <a:pt x="21" y="80"/>
                </a:lnTo>
                <a:lnTo>
                  <a:pt x="24" y="81"/>
                </a:lnTo>
                <a:lnTo>
                  <a:pt x="27" y="81"/>
                </a:lnTo>
                <a:lnTo>
                  <a:pt x="28" y="80"/>
                </a:lnTo>
                <a:lnTo>
                  <a:pt x="30" y="80"/>
                </a:lnTo>
                <a:lnTo>
                  <a:pt x="30" y="78"/>
                </a:lnTo>
                <a:lnTo>
                  <a:pt x="31" y="77"/>
                </a:lnTo>
                <a:lnTo>
                  <a:pt x="33" y="74"/>
                </a:lnTo>
                <a:lnTo>
                  <a:pt x="33" y="72"/>
                </a:lnTo>
                <a:lnTo>
                  <a:pt x="34" y="71"/>
                </a:lnTo>
                <a:lnTo>
                  <a:pt x="34" y="69"/>
                </a:lnTo>
                <a:lnTo>
                  <a:pt x="34" y="68"/>
                </a:lnTo>
                <a:lnTo>
                  <a:pt x="34" y="67"/>
                </a:lnTo>
                <a:lnTo>
                  <a:pt x="34" y="65"/>
                </a:lnTo>
                <a:lnTo>
                  <a:pt x="33" y="64"/>
                </a:lnTo>
                <a:lnTo>
                  <a:pt x="33" y="62"/>
                </a:lnTo>
                <a:lnTo>
                  <a:pt x="33" y="61"/>
                </a:lnTo>
                <a:lnTo>
                  <a:pt x="33" y="59"/>
                </a:lnTo>
                <a:lnTo>
                  <a:pt x="34" y="53"/>
                </a:lnTo>
                <a:lnTo>
                  <a:pt x="37" y="49"/>
                </a:lnTo>
                <a:lnTo>
                  <a:pt x="38" y="43"/>
                </a:lnTo>
                <a:lnTo>
                  <a:pt x="41" y="38"/>
                </a:lnTo>
                <a:lnTo>
                  <a:pt x="44" y="34"/>
                </a:lnTo>
                <a:lnTo>
                  <a:pt x="46" y="28"/>
                </a:lnTo>
                <a:lnTo>
                  <a:pt x="47" y="22"/>
                </a:lnTo>
                <a:lnTo>
                  <a:pt x="46" y="16"/>
                </a:lnTo>
                <a:lnTo>
                  <a:pt x="44" y="12"/>
                </a:lnTo>
                <a:lnTo>
                  <a:pt x="41" y="9"/>
                </a:lnTo>
                <a:lnTo>
                  <a:pt x="37" y="6"/>
                </a:lnTo>
                <a:lnTo>
                  <a:pt x="33" y="3"/>
                </a:lnTo>
                <a:lnTo>
                  <a:pt x="28" y="1"/>
                </a:lnTo>
                <a:lnTo>
                  <a:pt x="24" y="0"/>
                </a:lnTo>
                <a:lnTo>
                  <a:pt x="19" y="1"/>
                </a:lnTo>
                <a:lnTo>
                  <a:pt x="16" y="3"/>
                </a:lnTo>
                <a:lnTo>
                  <a:pt x="13" y="4"/>
                </a:lnTo>
                <a:lnTo>
                  <a:pt x="13" y="6"/>
                </a:lnTo>
                <a:lnTo>
                  <a:pt x="12" y="7"/>
                </a:lnTo>
                <a:lnTo>
                  <a:pt x="12" y="10"/>
                </a:lnTo>
                <a:lnTo>
                  <a:pt x="12" y="13"/>
                </a:lnTo>
                <a:lnTo>
                  <a:pt x="10" y="16"/>
                </a:lnTo>
                <a:lnTo>
                  <a:pt x="10" y="18"/>
                </a:lnTo>
                <a:lnTo>
                  <a:pt x="10" y="21"/>
                </a:lnTo>
                <a:lnTo>
                  <a:pt x="9" y="24"/>
                </a:lnTo>
                <a:lnTo>
                  <a:pt x="7" y="25"/>
                </a:lnTo>
                <a:lnTo>
                  <a:pt x="7" y="27"/>
                </a:lnTo>
                <a:lnTo>
                  <a:pt x="6" y="29"/>
                </a:lnTo>
                <a:lnTo>
                  <a:pt x="4" y="31"/>
                </a:lnTo>
                <a:lnTo>
                  <a:pt x="4" y="34"/>
                </a:lnTo>
                <a:lnTo>
                  <a:pt x="3" y="35"/>
                </a:lnTo>
                <a:lnTo>
                  <a:pt x="3" y="38"/>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27" name="Freeform 78"/>
          <p:cNvSpPr>
            <a:spLocks/>
          </p:cNvSpPr>
          <p:nvPr/>
        </p:nvSpPr>
        <p:spPr bwMode="auto">
          <a:xfrm>
            <a:off x="6724653" y="4321175"/>
            <a:ext cx="66675" cy="128588"/>
          </a:xfrm>
          <a:custGeom>
            <a:avLst/>
            <a:gdLst>
              <a:gd name="T0" fmla="*/ 2147483647 w 47"/>
              <a:gd name="T1" fmla="*/ 2147483647 h 81"/>
              <a:gd name="T2" fmla="*/ 0 w 47"/>
              <a:gd name="T3" fmla="*/ 2147483647 h 81"/>
              <a:gd name="T4" fmla="*/ 0 w 47"/>
              <a:gd name="T5" fmla="*/ 2147483647 h 81"/>
              <a:gd name="T6" fmla="*/ 2147483647 w 47"/>
              <a:gd name="T7" fmla="*/ 2147483647 h 81"/>
              <a:gd name="T8" fmla="*/ 2147483647 w 47"/>
              <a:gd name="T9" fmla="*/ 2147483647 h 81"/>
              <a:gd name="T10" fmla="*/ 2147483647 w 47"/>
              <a:gd name="T11" fmla="*/ 2147483647 h 81"/>
              <a:gd name="T12" fmla="*/ 2147483647 w 47"/>
              <a:gd name="T13" fmla="*/ 2147483647 h 81"/>
              <a:gd name="T14" fmla="*/ 2147483647 w 47"/>
              <a:gd name="T15" fmla="*/ 2147483647 h 81"/>
              <a:gd name="T16" fmla="*/ 2147483647 w 47"/>
              <a:gd name="T17" fmla="*/ 2147483647 h 81"/>
              <a:gd name="T18" fmla="*/ 2147483647 w 47"/>
              <a:gd name="T19" fmla="*/ 2147483647 h 81"/>
              <a:gd name="T20" fmla="*/ 2147483647 w 47"/>
              <a:gd name="T21" fmla="*/ 2147483647 h 81"/>
              <a:gd name="T22" fmla="*/ 2147483647 w 47"/>
              <a:gd name="T23" fmla="*/ 2147483647 h 81"/>
              <a:gd name="T24" fmla="*/ 2147483647 w 47"/>
              <a:gd name="T25" fmla="*/ 2147483647 h 81"/>
              <a:gd name="T26" fmla="*/ 2147483647 w 47"/>
              <a:gd name="T27" fmla="*/ 2147483647 h 81"/>
              <a:gd name="T28" fmla="*/ 2147483647 w 47"/>
              <a:gd name="T29" fmla="*/ 2147483647 h 81"/>
              <a:gd name="T30" fmla="*/ 2147483647 w 47"/>
              <a:gd name="T31" fmla="*/ 2147483647 h 81"/>
              <a:gd name="T32" fmla="*/ 2147483647 w 47"/>
              <a:gd name="T33" fmla="*/ 2147483647 h 81"/>
              <a:gd name="T34" fmla="*/ 2147483647 w 47"/>
              <a:gd name="T35" fmla="*/ 2147483647 h 81"/>
              <a:gd name="T36" fmla="*/ 2147483647 w 47"/>
              <a:gd name="T37" fmla="*/ 2147483647 h 81"/>
              <a:gd name="T38" fmla="*/ 2147483647 w 47"/>
              <a:gd name="T39" fmla="*/ 2147483647 h 81"/>
              <a:gd name="T40" fmla="*/ 2147483647 w 47"/>
              <a:gd name="T41" fmla="*/ 2147483647 h 81"/>
              <a:gd name="T42" fmla="*/ 2147483647 w 47"/>
              <a:gd name="T43" fmla="*/ 2147483647 h 81"/>
              <a:gd name="T44" fmla="*/ 2147483647 w 47"/>
              <a:gd name="T45" fmla="*/ 2147483647 h 81"/>
              <a:gd name="T46" fmla="*/ 2147483647 w 47"/>
              <a:gd name="T47" fmla="*/ 2147483647 h 81"/>
              <a:gd name="T48" fmla="*/ 2147483647 w 47"/>
              <a:gd name="T49" fmla="*/ 2147483647 h 81"/>
              <a:gd name="T50" fmla="*/ 2147483647 w 47"/>
              <a:gd name="T51" fmla="*/ 2147483647 h 81"/>
              <a:gd name="T52" fmla="*/ 2147483647 w 47"/>
              <a:gd name="T53" fmla="*/ 2147483647 h 81"/>
              <a:gd name="T54" fmla="*/ 2147483647 w 47"/>
              <a:gd name="T55" fmla="*/ 2147483647 h 81"/>
              <a:gd name="T56" fmla="*/ 2147483647 w 47"/>
              <a:gd name="T57" fmla="*/ 2147483647 h 81"/>
              <a:gd name="T58" fmla="*/ 2147483647 w 47"/>
              <a:gd name="T59" fmla="*/ 2147483647 h 81"/>
              <a:gd name="T60" fmla="*/ 2147483647 w 47"/>
              <a:gd name="T61" fmla="*/ 2147483647 h 81"/>
              <a:gd name="T62" fmla="*/ 2147483647 w 47"/>
              <a:gd name="T63" fmla="*/ 2147483647 h 81"/>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47"/>
              <a:gd name="T97" fmla="*/ 0 h 81"/>
              <a:gd name="T98" fmla="*/ 47 w 47"/>
              <a:gd name="T99" fmla="*/ 81 h 81"/>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47" h="81">
                <a:moveTo>
                  <a:pt x="3" y="38"/>
                </a:moveTo>
                <a:lnTo>
                  <a:pt x="2" y="41"/>
                </a:lnTo>
                <a:lnTo>
                  <a:pt x="0" y="46"/>
                </a:lnTo>
                <a:lnTo>
                  <a:pt x="0" y="49"/>
                </a:lnTo>
                <a:lnTo>
                  <a:pt x="0" y="53"/>
                </a:lnTo>
                <a:lnTo>
                  <a:pt x="0" y="56"/>
                </a:lnTo>
                <a:lnTo>
                  <a:pt x="0" y="59"/>
                </a:lnTo>
                <a:lnTo>
                  <a:pt x="2" y="62"/>
                </a:lnTo>
                <a:lnTo>
                  <a:pt x="4" y="65"/>
                </a:lnTo>
                <a:lnTo>
                  <a:pt x="6" y="68"/>
                </a:lnTo>
                <a:lnTo>
                  <a:pt x="7" y="71"/>
                </a:lnTo>
                <a:lnTo>
                  <a:pt x="10" y="72"/>
                </a:lnTo>
                <a:lnTo>
                  <a:pt x="12" y="75"/>
                </a:lnTo>
                <a:lnTo>
                  <a:pt x="15" y="77"/>
                </a:lnTo>
                <a:lnTo>
                  <a:pt x="18" y="78"/>
                </a:lnTo>
                <a:lnTo>
                  <a:pt x="21" y="80"/>
                </a:lnTo>
                <a:lnTo>
                  <a:pt x="24" y="81"/>
                </a:lnTo>
                <a:lnTo>
                  <a:pt x="27" y="81"/>
                </a:lnTo>
                <a:lnTo>
                  <a:pt x="28" y="80"/>
                </a:lnTo>
                <a:lnTo>
                  <a:pt x="30" y="80"/>
                </a:lnTo>
                <a:lnTo>
                  <a:pt x="30" y="78"/>
                </a:lnTo>
                <a:lnTo>
                  <a:pt x="31" y="77"/>
                </a:lnTo>
                <a:lnTo>
                  <a:pt x="33" y="74"/>
                </a:lnTo>
                <a:lnTo>
                  <a:pt x="33" y="72"/>
                </a:lnTo>
                <a:lnTo>
                  <a:pt x="34" y="71"/>
                </a:lnTo>
                <a:lnTo>
                  <a:pt x="34" y="69"/>
                </a:lnTo>
                <a:lnTo>
                  <a:pt x="34" y="68"/>
                </a:lnTo>
                <a:lnTo>
                  <a:pt x="34" y="67"/>
                </a:lnTo>
                <a:lnTo>
                  <a:pt x="34" y="65"/>
                </a:lnTo>
                <a:lnTo>
                  <a:pt x="33" y="64"/>
                </a:lnTo>
                <a:lnTo>
                  <a:pt x="33" y="62"/>
                </a:lnTo>
                <a:lnTo>
                  <a:pt x="33" y="61"/>
                </a:lnTo>
                <a:lnTo>
                  <a:pt x="33" y="59"/>
                </a:lnTo>
                <a:lnTo>
                  <a:pt x="34" y="53"/>
                </a:lnTo>
                <a:lnTo>
                  <a:pt x="37" y="49"/>
                </a:lnTo>
                <a:lnTo>
                  <a:pt x="38" y="43"/>
                </a:lnTo>
                <a:lnTo>
                  <a:pt x="41" y="38"/>
                </a:lnTo>
                <a:lnTo>
                  <a:pt x="44" y="34"/>
                </a:lnTo>
                <a:lnTo>
                  <a:pt x="46" y="28"/>
                </a:lnTo>
                <a:lnTo>
                  <a:pt x="47" y="22"/>
                </a:lnTo>
                <a:lnTo>
                  <a:pt x="46" y="16"/>
                </a:lnTo>
                <a:lnTo>
                  <a:pt x="44" y="12"/>
                </a:lnTo>
                <a:lnTo>
                  <a:pt x="41" y="9"/>
                </a:lnTo>
                <a:lnTo>
                  <a:pt x="37" y="6"/>
                </a:lnTo>
                <a:lnTo>
                  <a:pt x="33" y="3"/>
                </a:lnTo>
                <a:lnTo>
                  <a:pt x="28" y="1"/>
                </a:lnTo>
                <a:lnTo>
                  <a:pt x="24" y="0"/>
                </a:lnTo>
                <a:lnTo>
                  <a:pt x="19" y="1"/>
                </a:lnTo>
                <a:lnTo>
                  <a:pt x="16" y="3"/>
                </a:lnTo>
                <a:lnTo>
                  <a:pt x="13" y="4"/>
                </a:lnTo>
                <a:lnTo>
                  <a:pt x="13" y="6"/>
                </a:lnTo>
                <a:lnTo>
                  <a:pt x="12" y="7"/>
                </a:lnTo>
                <a:lnTo>
                  <a:pt x="12" y="10"/>
                </a:lnTo>
                <a:lnTo>
                  <a:pt x="12" y="13"/>
                </a:lnTo>
                <a:lnTo>
                  <a:pt x="10" y="16"/>
                </a:lnTo>
                <a:lnTo>
                  <a:pt x="10" y="18"/>
                </a:lnTo>
                <a:lnTo>
                  <a:pt x="10" y="21"/>
                </a:lnTo>
                <a:lnTo>
                  <a:pt x="9" y="24"/>
                </a:lnTo>
                <a:lnTo>
                  <a:pt x="7" y="25"/>
                </a:lnTo>
                <a:lnTo>
                  <a:pt x="7" y="27"/>
                </a:lnTo>
                <a:lnTo>
                  <a:pt x="6" y="29"/>
                </a:lnTo>
                <a:lnTo>
                  <a:pt x="4" y="31"/>
                </a:lnTo>
                <a:lnTo>
                  <a:pt x="4" y="34"/>
                </a:lnTo>
                <a:lnTo>
                  <a:pt x="3" y="35"/>
                </a:lnTo>
                <a:lnTo>
                  <a:pt x="3" y="38"/>
                </a:lnTo>
              </a:path>
            </a:pathLst>
          </a:custGeom>
          <a:solidFill>
            <a:srgbClr val="FFFF00"/>
          </a:solidFill>
          <a:ln w="4763">
            <a:solidFill>
              <a:srgbClr val="990000"/>
            </a:solidFill>
            <a:round/>
            <a:headEnd/>
            <a:tailEnd/>
          </a:ln>
        </p:spPr>
        <p:txBody>
          <a:bodyPr/>
          <a:lstStyle/>
          <a:p>
            <a:endParaRPr lang="en-US"/>
          </a:p>
        </p:txBody>
      </p:sp>
      <p:sp>
        <p:nvSpPr>
          <p:cNvPr id="53328" name="Freeform 79"/>
          <p:cNvSpPr>
            <a:spLocks/>
          </p:cNvSpPr>
          <p:nvPr/>
        </p:nvSpPr>
        <p:spPr bwMode="auto">
          <a:xfrm>
            <a:off x="6686553" y="4375150"/>
            <a:ext cx="30163" cy="44451"/>
          </a:xfrm>
          <a:custGeom>
            <a:avLst/>
            <a:gdLst>
              <a:gd name="T0" fmla="*/ 2147483647 w 21"/>
              <a:gd name="T1" fmla="*/ 2147483647 h 28"/>
              <a:gd name="T2" fmla="*/ 0 w 21"/>
              <a:gd name="T3" fmla="*/ 2147483647 h 28"/>
              <a:gd name="T4" fmla="*/ 2147483647 w 21"/>
              <a:gd name="T5" fmla="*/ 2147483647 h 28"/>
              <a:gd name="T6" fmla="*/ 2147483647 w 21"/>
              <a:gd name="T7" fmla="*/ 2147483647 h 28"/>
              <a:gd name="T8" fmla="*/ 2147483647 w 21"/>
              <a:gd name="T9" fmla="*/ 2147483647 h 28"/>
              <a:gd name="T10" fmla="*/ 2147483647 w 21"/>
              <a:gd name="T11" fmla="*/ 2147483647 h 28"/>
              <a:gd name="T12" fmla="*/ 2147483647 w 21"/>
              <a:gd name="T13" fmla="*/ 2147483647 h 28"/>
              <a:gd name="T14" fmla="*/ 2147483647 w 21"/>
              <a:gd name="T15" fmla="*/ 2147483647 h 28"/>
              <a:gd name="T16" fmla="*/ 2147483647 w 21"/>
              <a:gd name="T17" fmla="*/ 2147483647 h 28"/>
              <a:gd name="T18" fmla="*/ 2147483647 w 21"/>
              <a:gd name="T19" fmla="*/ 2147483647 h 28"/>
              <a:gd name="T20" fmla="*/ 2147483647 w 21"/>
              <a:gd name="T21" fmla="*/ 2147483647 h 28"/>
              <a:gd name="T22" fmla="*/ 2147483647 w 21"/>
              <a:gd name="T23" fmla="*/ 2147483647 h 28"/>
              <a:gd name="T24" fmla="*/ 2147483647 w 21"/>
              <a:gd name="T25" fmla="*/ 2147483647 h 28"/>
              <a:gd name="T26" fmla="*/ 2147483647 w 21"/>
              <a:gd name="T27" fmla="*/ 2147483647 h 28"/>
              <a:gd name="T28" fmla="*/ 2147483647 w 21"/>
              <a:gd name="T29" fmla="*/ 2147483647 h 28"/>
              <a:gd name="T30" fmla="*/ 2147483647 w 21"/>
              <a:gd name="T31" fmla="*/ 2147483647 h 28"/>
              <a:gd name="T32" fmla="*/ 2147483647 w 21"/>
              <a:gd name="T33" fmla="*/ 2147483647 h 28"/>
              <a:gd name="T34" fmla="*/ 2147483647 w 21"/>
              <a:gd name="T35" fmla="*/ 0 h 28"/>
              <a:gd name="T36" fmla="*/ 2147483647 w 21"/>
              <a:gd name="T37" fmla="*/ 0 h 28"/>
              <a:gd name="T38" fmla="*/ 2147483647 w 21"/>
              <a:gd name="T39" fmla="*/ 0 h 28"/>
              <a:gd name="T40" fmla="*/ 2147483647 w 21"/>
              <a:gd name="T41" fmla="*/ 0 h 28"/>
              <a:gd name="T42" fmla="*/ 2147483647 w 21"/>
              <a:gd name="T43" fmla="*/ 2147483647 h 28"/>
              <a:gd name="T44" fmla="*/ 2147483647 w 21"/>
              <a:gd name="T45" fmla="*/ 2147483647 h 28"/>
              <a:gd name="T46" fmla="*/ 2147483647 w 21"/>
              <a:gd name="T47" fmla="*/ 2147483647 h 28"/>
              <a:gd name="T48" fmla="*/ 2147483647 w 21"/>
              <a:gd name="T49" fmla="*/ 2147483647 h 28"/>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1"/>
              <a:gd name="T76" fmla="*/ 0 h 28"/>
              <a:gd name="T77" fmla="*/ 21 w 21"/>
              <a:gd name="T78" fmla="*/ 28 h 28"/>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1" h="28">
                <a:moveTo>
                  <a:pt x="2" y="10"/>
                </a:moveTo>
                <a:lnTo>
                  <a:pt x="0" y="13"/>
                </a:lnTo>
                <a:lnTo>
                  <a:pt x="2" y="18"/>
                </a:lnTo>
                <a:lnTo>
                  <a:pt x="2" y="21"/>
                </a:lnTo>
                <a:lnTo>
                  <a:pt x="3" y="24"/>
                </a:lnTo>
                <a:lnTo>
                  <a:pt x="6" y="25"/>
                </a:lnTo>
                <a:lnTo>
                  <a:pt x="8" y="27"/>
                </a:lnTo>
                <a:lnTo>
                  <a:pt x="11" y="28"/>
                </a:lnTo>
                <a:lnTo>
                  <a:pt x="14" y="28"/>
                </a:lnTo>
                <a:lnTo>
                  <a:pt x="17" y="27"/>
                </a:lnTo>
                <a:lnTo>
                  <a:pt x="20" y="25"/>
                </a:lnTo>
                <a:lnTo>
                  <a:pt x="21" y="22"/>
                </a:lnTo>
                <a:lnTo>
                  <a:pt x="21" y="18"/>
                </a:lnTo>
                <a:lnTo>
                  <a:pt x="21" y="13"/>
                </a:lnTo>
                <a:lnTo>
                  <a:pt x="20" y="9"/>
                </a:lnTo>
                <a:lnTo>
                  <a:pt x="20" y="4"/>
                </a:lnTo>
                <a:lnTo>
                  <a:pt x="18" y="1"/>
                </a:lnTo>
                <a:lnTo>
                  <a:pt x="17" y="0"/>
                </a:lnTo>
                <a:lnTo>
                  <a:pt x="15" y="0"/>
                </a:lnTo>
                <a:lnTo>
                  <a:pt x="12" y="0"/>
                </a:lnTo>
                <a:lnTo>
                  <a:pt x="9" y="0"/>
                </a:lnTo>
                <a:lnTo>
                  <a:pt x="6" y="1"/>
                </a:lnTo>
                <a:lnTo>
                  <a:pt x="5" y="4"/>
                </a:lnTo>
                <a:lnTo>
                  <a:pt x="2" y="7"/>
                </a:lnTo>
                <a:lnTo>
                  <a:pt x="2" y="1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29" name="Freeform 80"/>
          <p:cNvSpPr>
            <a:spLocks/>
          </p:cNvSpPr>
          <p:nvPr/>
        </p:nvSpPr>
        <p:spPr bwMode="auto">
          <a:xfrm>
            <a:off x="6686553" y="4375150"/>
            <a:ext cx="30163" cy="44451"/>
          </a:xfrm>
          <a:custGeom>
            <a:avLst/>
            <a:gdLst>
              <a:gd name="T0" fmla="*/ 2147483647 w 21"/>
              <a:gd name="T1" fmla="*/ 2147483647 h 28"/>
              <a:gd name="T2" fmla="*/ 0 w 21"/>
              <a:gd name="T3" fmla="*/ 2147483647 h 28"/>
              <a:gd name="T4" fmla="*/ 2147483647 w 21"/>
              <a:gd name="T5" fmla="*/ 2147483647 h 28"/>
              <a:gd name="T6" fmla="*/ 2147483647 w 21"/>
              <a:gd name="T7" fmla="*/ 2147483647 h 28"/>
              <a:gd name="T8" fmla="*/ 2147483647 w 21"/>
              <a:gd name="T9" fmla="*/ 2147483647 h 28"/>
              <a:gd name="T10" fmla="*/ 2147483647 w 21"/>
              <a:gd name="T11" fmla="*/ 2147483647 h 28"/>
              <a:gd name="T12" fmla="*/ 2147483647 w 21"/>
              <a:gd name="T13" fmla="*/ 2147483647 h 28"/>
              <a:gd name="T14" fmla="*/ 2147483647 w 21"/>
              <a:gd name="T15" fmla="*/ 2147483647 h 28"/>
              <a:gd name="T16" fmla="*/ 2147483647 w 21"/>
              <a:gd name="T17" fmla="*/ 2147483647 h 28"/>
              <a:gd name="T18" fmla="*/ 2147483647 w 21"/>
              <a:gd name="T19" fmla="*/ 2147483647 h 28"/>
              <a:gd name="T20" fmla="*/ 2147483647 w 21"/>
              <a:gd name="T21" fmla="*/ 2147483647 h 28"/>
              <a:gd name="T22" fmla="*/ 2147483647 w 21"/>
              <a:gd name="T23" fmla="*/ 2147483647 h 28"/>
              <a:gd name="T24" fmla="*/ 2147483647 w 21"/>
              <a:gd name="T25" fmla="*/ 2147483647 h 28"/>
              <a:gd name="T26" fmla="*/ 2147483647 w 21"/>
              <a:gd name="T27" fmla="*/ 2147483647 h 28"/>
              <a:gd name="T28" fmla="*/ 2147483647 w 21"/>
              <a:gd name="T29" fmla="*/ 2147483647 h 28"/>
              <a:gd name="T30" fmla="*/ 2147483647 w 21"/>
              <a:gd name="T31" fmla="*/ 2147483647 h 28"/>
              <a:gd name="T32" fmla="*/ 2147483647 w 21"/>
              <a:gd name="T33" fmla="*/ 2147483647 h 28"/>
              <a:gd name="T34" fmla="*/ 2147483647 w 21"/>
              <a:gd name="T35" fmla="*/ 0 h 28"/>
              <a:gd name="T36" fmla="*/ 2147483647 w 21"/>
              <a:gd name="T37" fmla="*/ 0 h 28"/>
              <a:gd name="T38" fmla="*/ 2147483647 w 21"/>
              <a:gd name="T39" fmla="*/ 0 h 28"/>
              <a:gd name="T40" fmla="*/ 2147483647 w 21"/>
              <a:gd name="T41" fmla="*/ 0 h 28"/>
              <a:gd name="T42" fmla="*/ 2147483647 w 21"/>
              <a:gd name="T43" fmla="*/ 2147483647 h 28"/>
              <a:gd name="T44" fmla="*/ 2147483647 w 21"/>
              <a:gd name="T45" fmla="*/ 2147483647 h 28"/>
              <a:gd name="T46" fmla="*/ 2147483647 w 21"/>
              <a:gd name="T47" fmla="*/ 2147483647 h 28"/>
              <a:gd name="T48" fmla="*/ 2147483647 w 21"/>
              <a:gd name="T49" fmla="*/ 2147483647 h 28"/>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1"/>
              <a:gd name="T76" fmla="*/ 0 h 28"/>
              <a:gd name="T77" fmla="*/ 21 w 21"/>
              <a:gd name="T78" fmla="*/ 28 h 28"/>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1" h="28">
                <a:moveTo>
                  <a:pt x="2" y="10"/>
                </a:moveTo>
                <a:lnTo>
                  <a:pt x="0" y="13"/>
                </a:lnTo>
                <a:lnTo>
                  <a:pt x="2" y="18"/>
                </a:lnTo>
                <a:lnTo>
                  <a:pt x="2" y="21"/>
                </a:lnTo>
                <a:lnTo>
                  <a:pt x="3" y="24"/>
                </a:lnTo>
                <a:lnTo>
                  <a:pt x="6" y="25"/>
                </a:lnTo>
                <a:lnTo>
                  <a:pt x="8" y="27"/>
                </a:lnTo>
                <a:lnTo>
                  <a:pt x="11" y="28"/>
                </a:lnTo>
                <a:lnTo>
                  <a:pt x="14" y="28"/>
                </a:lnTo>
                <a:lnTo>
                  <a:pt x="17" y="27"/>
                </a:lnTo>
                <a:lnTo>
                  <a:pt x="20" y="25"/>
                </a:lnTo>
                <a:lnTo>
                  <a:pt x="21" y="22"/>
                </a:lnTo>
                <a:lnTo>
                  <a:pt x="21" y="18"/>
                </a:lnTo>
                <a:lnTo>
                  <a:pt x="21" y="13"/>
                </a:lnTo>
                <a:lnTo>
                  <a:pt x="20" y="9"/>
                </a:lnTo>
                <a:lnTo>
                  <a:pt x="20" y="4"/>
                </a:lnTo>
                <a:lnTo>
                  <a:pt x="18" y="1"/>
                </a:lnTo>
                <a:lnTo>
                  <a:pt x="17" y="0"/>
                </a:lnTo>
                <a:lnTo>
                  <a:pt x="15" y="0"/>
                </a:lnTo>
                <a:lnTo>
                  <a:pt x="12" y="0"/>
                </a:lnTo>
                <a:lnTo>
                  <a:pt x="9" y="0"/>
                </a:lnTo>
                <a:lnTo>
                  <a:pt x="6" y="1"/>
                </a:lnTo>
                <a:lnTo>
                  <a:pt x="5" y="4"/>
                </a:lnTo>
                <a:lnTo>
                  <a:pt x="2" y="7"/>
                </a:lnTo>
                <a:lnTo>
                  <a:pt x="2" y="10"/>
                </a:lnTo>
              </a:path>
            </a:pathLst>
          </a:custGeom>
          <a:solidFill>
            <a:srgbClr val="FFFF00"/>
          </a:solidFill>
          <a:ln w="4763">
            <a:solidFill>
              <a:srgbClr val="990000"/>
            </a:solidFill>
            <a:round/>
            <a:headEnd/>
            <a:tailEnd/>
          </a:ln>
        </p:spPr>
        <p:txBody>
          <a:bodyPr/>
          <a:lstStyle/>
          <a:p>
            <a:endParaRPr lang="en-US"/>
          </a:p>
        </p:txBody>
      </p:sp>
      <p:sp>
        <p:nvSpPr>
          <p:cNvPr id="53330" name="Freeform 81"/>
          <p:cNvSpPr>
            <a:spLocks/>
          </p:cNvSpPr>
          <p:nvPr/>
        </p:nvSpPr>
        <p:spPr bwMode="auto">
          <a:xfrm>
            <a:off x="6677028" y="4268788"/>
            <a:ext cx="60325" cy="101600"/>
          </a:xfrm>
          <a:custGeom>
            <a:avLst/>
            <a:gdLst>
              <a:gd name="T0" fmla="*/ 2147483647 w 43"/>
              <a:gd name="T1" fmla="*/ 2147483647 h 64"/>
              <a:gd name="T2" fmla="*/ 2147483647 w 43"/>
              <a:gd name="T3" fmla="*/ 2147483647 h 64"/>
              <a:gd name="T4" fmla="*/ 2147483647 w 43"/>
              <a:gd name="T5" fmla="*/ 2147483647 h 64"/>
              <a:gd name="T6" fmla="*/ 2147483647 w 43"/>
              <a:gd name="T7" fmla="*/ 2147483647 h 64"/>
              <a:gd name="T8" fmla="*/ 0 w 43"/>
              <a:gd name="T9" fmla="*/ 2147483647 h 64"/>
              <a:gd name="T10" fmla="*/ 0 w 43"/>
              <a:gd name="T11" fmla="*/ 2147483647 h 64"/>
              <a:gd name="T12" fmla="*/ 2147483647 w 43"/>
              <a:gd name="T13" fmla="*/ 2147483647 h 64"/>
              <a:gd name="T14" fmla="*/ 2147483647 w 43"/>
              <a:gd name="T15" fmla="*/ 2147483647 h 64"/>
              <a:gd name="T16" fmla="*/ 2147483647 w 43"/>
              <a:gd name="T17" fmla="*/ 2147483647 h 64"/>
              <a:gd name="T18" fmla="*/ 2147483647 w 43"/>
              <a:gd name="T19" fmla="*/ 2147483647 h 64"/>
              <a:gd name="T20" fmla="*/ 2147483647 w 43"/>
              <a:gd name="T21" fmla="*/ 2147483647 h 64"/>
              <a:gd name="T22" fmla="*/ 2147483647 w 43"/>
              <a:gd name="T23" fmla="*/ 2147483647 h 64"/>
              <a:gd name="T24" fmla="*/ 2147483647 w 43"/>
              <a:gd name="T25" fmla="*/ 2147483647 h 64"/>
              <a:gd name="T26" fmla="*/ 2147483647 w 43"/>
              <a:gd name="T27" fmla="*/ 2147483647 h 64"/>
              <a:gd name="T28" fmla="*/ 2147483647 w 43"/>
              <a:gd name="T29" fmla="*/ 2147483647 h 64"/>
              <a:gd name="T30" fmla="*/ 2147483647 w 43"/>
              <a:gd name="T31" fmla="*/ 2147483647 h 64"/>
              <a:gd name="T32" fmla="*/ 2147483647 w 43"/>
              <a:gd name="T33" fmla="*/ 2147483647 h 64"/>
              <a:gd name="T34" fmla="*/ 2147483647 w 43"/>
              <a:gd name="T35" fmla="*/ 2147483647 h 64"/>
              <a:gd name="T36" fmla="*/ 2147483647 w 43"/>
              <a:gd name="T37" fmla="*/ 2147483647 h 64"/>
              <a:gd name="T38" fmla="*/ 2147483647 w 43"/>
              <a:gd name="T39" fmla="*/ 2147483647 h 64"/>
              <a:gd name="T40" fmla="*/ 2147483647 w 43"/>
              <a:gd name="T41" fmla="*/ 2147483647 h 64"/>
              <a:gd name="T42" fmla="*/ 2147483647 w 43"/>
              <a:gd name="T43" fmla="*/ 2147483647 h 64"/>
              <a:gd name="T44" fmla="*/ 2147483647 w 43"/>
              <a:gd name="T45" fmla="*/ 2147483647 h 64"/>
              <a:gd name="T46" fmla="*/ 2147483647 w 43"/>
              <a:gd name="T47" fmla="*/ 2147483647 h 64"/>
              <a:gd name="T48" fmla="*/ 2147483647 w 43"/>
              <a:gd name="T49" fmla="*/ 2147483647 h 64"/>
              <a:gd name="T50" fmla="*/ 2147483647 w 43"/>
              <a:gd name="T51" fmla="*/ 2147483647 h 64"/>
              <a:gd name="T52" fmla="*/ 2147483647 w 43"/>
              <a:gd name="T53" fmla="*/ 0 h 64"/>
              <a:gd name="T54" fmla="*/ 2147483647 w 43"/>
              <a:gd name="T55" fmla="*/ 0 h 64"/>
              <a:gd name="T56" fmla="*/ 2147483647 w 43"/>
              <a:gd name="T57" fmla="*/ 2147483647 h 64"/>
              <a:gd name="T58" fmla="*/ 2147483647 w 43"/>
              <a:gd name="T59" fmla="*/ 2147483647 h 64"/>
              <a:gd name="T60" fmla="*/ 2147483647 w 43"/>
              <a:gd name="T61" fmla="*/ 2147483647 h 64"/>
              <a:gd name="T62" fmla="*/ 2147483647 w 43"/>
              <a:gd name="T63" fmla="*/ 2147483647 h 6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43"/>
              <a:gd name="T97" fmla="*/ 0 h 64"/>
              <a:gd name="T98" fmla="*/ 43 w 43"/>
              <a:gd name="T99" fmla="*/ 64 h 6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43" h="64">
                <a:moveTo>
                  <a:pt x="13" y="14"/>
                </a:moveTo>
                <a:lnTo>
                  <a:pt x="10" y="18"/>
                </a:lnTo>
                <a:lnTo>
                  <a:pt x="9" y="24"/>
                </a:lnTo>
                <a:lnTo>
                  <a:pt x="7" y="28"/>
                </a:lnTo>
                <a:lnTo>
                  <a:pt x="6" y="33"/>
                </a:lnTo>
                <a:lnTo>
                  <a:pt x="4" y="37"/>
                </a:lnTo>
                <a:lnTo>
                  <a:pt x="3" y="43"/>
                </a:lnTo>
                <a:lnTo>
                  <a:pt x="1" y="48"/>
                </a:lnTo>
                <a:lnTo>
                  <a:pt x="0" y="52"/>
                </a:lnTo>
                <a:lnTo>
                  <a:pt x="0" y="54"/>
                </a:lnTo>
                <a:lnTo>
                  <a:pt x="0" y="55"/>
                </a:lnTo>
                <a:lnTo>
                  <a:pt x="0" y="57"/>
                </a:lnTo>
                <a:lnTo>
                  <a:pt x="1" y="58"/>
                </a:lnTo>
                <a:lnTo>
                  <a:pt x="3" y="60"/>
                </a:lnTo>
                <a:lnTo>
                  <a:pt x="3" y="61"/>
                </a:lnTo>
                <a:lnTo>
                  <a:pt x="4" y="61"/>
                </a:lnTo>
                <a:lnTo>
                  <a:pt x="7" y="62"/>
                </a:lnTo>
                <a:lnTo>
                  <a:pt x="9" y="64"/>
                </a:lnTo>
                <a:lnTo>
                  <a:pt x="12" y="64"/>
                </a:lnTo>
                <a:lnTo>
                  <a:pt x="15" y="64"/>
                </a:lnTo>
                <a:lnTo>
                  <a:pt x="18" y="62"/>
                </a:lnTo>
                <a:lnTo>
                  <a:pt x="21" y="62"/>
                </a:lnTo>
                <a:lnTo>
                  <a:pt x="24" y="61"/>
                </a:lnTo>
                <a:lnTo>
                  <a:pt x="25" y="60"/>
                </a:lnTo>
                <a:lnTo>
                  <a:pt x="30" y="58"/>
                </a:lnTo>
                <a:lnTo>
                  <a:pt x="31" y="55"/>
                </a:lnTo>
                <a:lnTo>
                  <a:pt x="33" y="51"/>
                </a:lnTo>
                <a:lnTo>
                  <a:pt x="34" y="48"/>
                </a:lnTo>
                <a:lnTo>
                  <a:pt x="36" y="43"/>
                </a:lnTo>
                <a:lnTo>
                  <a:pt x="37" y="39"/>
                </a:lnTo>
                <a:lnTo>
                  <a:pt x="38" y="36"/>
                </a:lnTo>
                <a:lnTo>
                  <a:pt x="41" y="31"/>
                </a:lnTo>
                <a:lnTo>
                  <a:pt x="41" y="30"/>
                </a:lnTo>
                <a:lnTo>
                  <a:pt x="41" y="28"/>
                </a:lnTo>
                <a:lnTo>
                  <a:pt x="41" y="27"/>
                </a:lnTo>
                <a:lnTo>
                  <a:pt x="41" y="25"/>
                </a:lnTo>
                <a:lnTo>
                  <a:pt x="43" y="24"/>
                </a:lnTo>
                <a:lnTo>
                  <a:pt x="40" y="22"/>
                </a:lnTo>
                <a:lnTo>
                  <a:pt x="38" y="21"/>
                </a:lnTo>
                <a:lnTo>
                  <a:pt x="38" y="18"/>
                </a:lnTo>
                <a:lnTo>
                  <a:pt x="37" y="15"/>
                </a:lnTo>
                <a:lnTo>
                  <a:pt x="37" y="12"/>
                </a:lnTo>
                <a:lnTo>
                  <a:pt x="37" y="11"/>
                </a:lnTo>
                <a:lnTo>
                  <a:pt x="36" y="8"/>
                </a:lnTo>
                <a:lnTo>
                  <a:pt x="36" y="5"/>
                </a:lnTo>
                <a:lnTo>
                  <a:pt x="34" y="3"/>
                </a:lnTo>
                <a:lnTo>
                  <a:pt x="33" y="2"/>
                </a:lnTo>
                <a:lnTo>
                  <a:pt x="31" y="2"/>
                </a:lnTo>
                <a:lnTo>
                  <a:pt x="28" y="0"/>
                </a:lnTo>
                <a:lnTo>
                  <a:pt x="27" y="0"/>
                </a:lnTo>
                <a:lnTo>
                  <a:pt x="25" y="0"/>
                </a:lnTo>
                <a:lnTo>
                  <a:pt x="22" y="0"/>
                </a:lnTo>
                <a:lnTo>
                  <a:pt x="21" y="2"/>
                </a:lnTo>
                <a:lnTo>
                  <a:pt x="19" y="2"/>
                </a:lnTo>
                <a:lnTo>
                  <a:pt x="18" y="3"/>
                </a:lnTo>
                <a:lnTo>
                  <a:pt x="16" y="5"/>
                </a:lnTo>
                <a:lnTo>
                  <a:pt x="16" y="6"/>
                </a:lnTo>
                <a:lnTo>
                  <a:pt x="15" y="9"/>
                </a:lnTo>
                <a:lnTo>
                  <a:pt x="15" y="11"/>
                </a:lnTo>
                <a:lnTo>
                  <a:pt x="13" y="12"/>
                </a:lnTo>
                <a:lnTo>
                  <a:pt x="13" y="14"/>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31" name="Freeform 82"/>
          <p:cNvSpPr>
            <a:spLocks/>
          </p:cNvSpPr>
          <p:nvPr/>
        </p:nvSpPr>
        <p:spPr bwMode="auto">
          <a:xfrm>
            <a:off x="6677028" y="4268788"/>
            <a:ext cx="60325" cy="101600"/>
          </a:xfrm>
          <a:custGeom>
            <a:avLst/>
            <a:gdLst>
              <a:gd name="T0" fmla="*/ 2147483647 w 43"/>
              <a:gd name="T1" fmla="*/ 2147483647 h 64"/>
              <a:gd name="T2" fmla="*/ 2147483647 w 43"/>
              <a:gd name="T3" fmla="*/ 2147483647 h 64"/>
              <a:gd name="T4" fmla="*/ 2147483647 w 43"/>
              <a:gd name="T5" fmla="*/ 2147483647 h 64"/>
              <a:gd name="T6" fmla="*/ 2147483647 w 43"/>
              <a:gd name="T7" fmla="*/ 2147483647 h 64"/>
              <a:gd name="T8" fmla="*/ 0 w 43"/>
              <a:gd name="T9" fmla="*/ 2147483647 h 64"/>
              <a:gd name="T10" fmla="*/ 0 w 43"/>
              <a:gd name="T11" fmla="*/ 2147483647 h 64"/>
              <a:gd name="T12" fmla="*/ 2147483647 w 43"/>
              <a:gd name="T13" fmla="*/ 2147483647 h 64"/>
              <a:gd name="T14" fmla="*/ 2147483647 w 43"/>
              <a:gd name="T15" fmla="*/ 2147483647 h 64"/>
              <a:gd name="T16" fmla="*/ 2147483647 w 43"/>
              <a:gd name="T17" fmla="*/ 2147483647 h 64"/>
              <a:gd name="T18" fmla="*/ 2147483647 w 43"/>
              <a:gd name="T19" fmla="*/ 2147483647 h 64"/>
              <a:gd name="T20" fmla="*/ 2147483647 w 43"/>
              <a:gd name="T21" fmla="*/ 2147483647 h 64"/>
              <a:gd name="T22" fmla="*/ 2147483647 w 43"/>
              <a:gd name="T23" fmla="*/ 2147483647 h 64"/>
              <a:gd name="T24" fmla="*/ 2147483647 w 43"/>
              <a:gd name="T25" fmla="*/ 2147483647 h 64"/>
              <a:gd name="T26" fmla="*/ 2147483647 w 43"/>
              <a:gd name="T27" fmla="*/ 2147483647 h 64"/>
              <a:gd name="T28" fmla="*/ 2147483647 w 43"/>
              <a:gd name="T29" fmla="*/ 2147483647 h 64"/>
              <a:gd name="T30" fmla="*/ 2147483647 w 43"/>
              <a:gd name="T31" fmla="*/ 2147483647 h 64"/>
              <a:gd name="T32" fmla="*/ 2147483647 w 43"/>
              <a:gd name="T33" fmla="*/ 2147483647 h 64"/>
              <a:gd name="T34" fmla="*/ 2147483647 w 43"/>
              <a:gd name="T35" fmla="*/ 2147483647 h 64"/>
              <a:gd name="T36" fmla="*/ 2147483647 w 43"/>
              <a:gd name="T37" fmla="*/ 2147483647 h 64"/>
              <a:gd name="T38" fmla="*/ 2147483647 w 43"/>
              <a:gd name="T39" fmla="*/ 2147483647 h 64"/>
              <a:gd name="T40" fmla="*/ 2147483647 w 43"/>
              <a:gd name="T41" fmla="*/ 2147483647 h 64"/>
              <a:gd name="T42" fmla="*/ 2147483647 w 43"/>
              <a:gd name="T43" fmla="*/ 2147483647 h 64"/>
              <a:gd name="T44" fmla="*/ 2147483647 w 43"/>
              <a:gd name="T45" fmla="*/ 2147483647 h 64"/>
              <a:gd name="T46" fmla="*/ 2147483647 w 43"/>
              <a:gd name="T47" fmla="*/ 2147483647 h 64"/>
              <a:gd name="T48" fmla="*/ 2147483647 w 43"/>
              <a:gd name="T49" fmla="*/ 2147483647 h 64"/>
              <a:gd name="T50" fmla="*/ 2147483647 w 43"/>
              <a:gd name="T51" fmla="*/ 2147483647 h 64"/>
              <a:gd name="T52" fmla="*/ 2147483647 w 43"/>
              <a:gd name="T53" fmla="*/ 0 h 64"/>
              <a:gd name="T54" fmla="*/ 2147483647 w 43"/>
              <a:gd name="T55" fmla="*/ 0 h 64"/>
              <a:gd name="T56" fmla="*/ 2147483647 w 43"/>
              <a:gd name="T57" fmla="*/ 2147483647 h 64"/>
              <a:gd name="T58" fmla="*/ 2147483647 w 43"/>
              <a:gd name="T59" fmla="*/ 2147483647 h 64"/>
              <a:gd name="T60" fmla="*/ 2147483647 w 43"/>
              <a:gd name="T61" fmla="*/ 2147483647 h 64"/>
              <a:gd name="T62" fmla="*/ 2147483647 w 43"/>
              <a:gd name="T63" fmla="*/ 2147483647 h 6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43"/>
              <a:gd name="T97" fmla="*/ 0 h 64"/>
              <a:gd name="T98" fmla="*/ 43 w 43"/>
              <a:gd name="T99" fmla="*/ 64 h 6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43" h="64">
                <a:moveTo>
                  <a:pt x="13" y="14"/>
                </a:moveTo>
                <a:lnTo>
                  <a:pt x="10" y="18"/>
                </a:lnTo>
                <a:lnTo>
                  <a:pt x="9" y="24"/>
                </a:lnTo>
                <a:lnTo>
                  <a:pt x="7" y="28"/>
                </a:lnTo>
                <a:lnTo>
                  <a:pt x="6" y="33"/>
                </a:lnTo>
                <a:lnTo>
                  <a:pt x="4" y="37"/>
                </a:lnTo>
                <a:lnTo>
                  <a:pt x="3" y="43"/>
                </a:lnTo>
                <a:lnTo>
                  <a:pt x="1" y="48"/>
                </a:lnTo>
                <a:lnTo>
                  <a:pt x="0" y="52"/>
                </a:lnTo>
                <a:lnTo>
                  <a:pt x="0" y="54"/>
                </a:lnTo>
                <a:lnTo>
                  <a:pt x="0" y="55"/>
                </a:lnTo>
                <a:lnTo>
                  <a:pt x="0" y="57"/>
                </a:lnTo>
                <a:lnTo>
                  <a:pt x="1" y="58"/>
                </a:lnTo>
                <a:lnTo>
                  <a:pt x="3" y="60"/>
                </a:lnTo>
                <a:lnTo>
                  <a:pt x="3" y="61"/>
                </a:lnTo>
                <a:lnTo>
                  <a:pt x="4" y="61"/>
                </a:lnTo>
                <a:lnTo>
                  <a:pt x="7" y="62"/>
                </a:lnTo>
                <a:lnTo>
                  <a:pt x="9" y="64"/>
                </a:lnTo>
                <a:lnTo>
                  <a:pt x="12" y="64"/>
                </a:lnTo>
                <a:lnTo>
                  <a:pt x="15" y="64"/>
                </a:lnTo>
                <a:lnTo>
                  <a:pt x="18" y="62"/>
                </a:lnTo>
                <a:lnTo>
                  <a:pt x="21" y="62"/>
                </a:lnTo>
                <a:lnTo>
                  <a:pt x="24" y="61"/>
                </a:lnTo>
                <a:lnTo>
                  <a:pt x="25" y="60"/>
                </a:lnTo>
                <a:lnTo>
                  <a:pt x="30" y="58"/>
                </a:lnTo>
                <a:lnTo>
                  <a:pt x="31" y="55"/>
                </a:lnTo>
                <a:lnTo>
                  <a:pt x="33" y="51"/>
                </a:lnTo>
                <a:lnTo>
                  <a:pt x="34" y="48"/>
                </a:lnTo>
                <a:lnTo>
                  <a:pt x="36" y="43"/>
                </a:lnTo>
                <a:lnTo>
                  <a:pt x="37" y="39"/>
                </a:lnTo>
                <a:lnTo>
                  <a:pt x="38" y="36"/>
                </a:lnTo>
                <a:lnTo>
                  <a:pt x="41" y="31"/>
                </a:lnTo>
                <a:lnTo>
                  <a:pt x="41" y="30"/>
                </a:lnTo>
                <a:lnTo>
                  <a:pt x="41" y="28"/>
                </a:lnTo>
                <a:lnTo>
                  <a:pt x="41" y="27"/>
                </a:lnTo>
                <a:lnTo>
                  <a:pt x="41" y="25"/>
                </a:lnTo>
                <a:lnTo>
                  <a:pt x="43" y="24"/>
                </a:lnTo>
                <a:lnTo>
                  <a:pt x="40" y="22"/>
                </a:lnTo>
                <a:lnTo>
                  <a:pt x="38" y="21"/>
                </a:lnTo>
                <a:lnTo>
                  <a:pt x="38" y="18"/>
                </a:lnTo>
                <a:lnTo>
                  <a:pt x="37" y="15"/>
                </a:lnTo>
                <a:lnTo>
                  <a:pt x="37" y="12"/>
                </a:lnTo>
                <a:lnTo>
                  <a:pt x="37" y="11"/>
                </a:lnTo>
                <a:lnTo>
                  <a:pt x="36" y="8"/>
                </a:lnTo>
                <a:lnTo>
                  <a:pt x="36" y="5"/>
                </a:lnTo>
                <a:lnTo>
                  <a:pt x="34" y="3"/>
                </a:lnTo>
                <a:lnTo>
                  <a:pt x="33" y="2"/>
                </a:lnTo>
                <a:lnTo>
                  <a:pt x="31" y="2"/>
                </a:lnTo>
                <a:lnTo>
                  <a:pt x="28" y="0"/>
                </a:lnTo>
                <a:lnTo>
                  <a:pt x="27" y="0"/>
                </a:lnTo>
                <a:lnTo>
                  <a:pt x="25" y="0"/>
                </a:lnTo>
                <a:lnTo>
                  <a:pt x="22" y="0"/>
                </a:lnTo>
                <a:lnTo>
                  <a:pt x="21" y="2"/>
                </a:lnTo>
                <a:lnTo>
                  <a:pt x="19" y="2"/>
                </a:lnTo>
                <a:lnTo>
                  <a:pt x="18" y="3"/>
                </a:lnTo>
                <a:lnTo>
                  <a:pt x="16" y="5"/>
                </a:lnTo>
                <a:lnTo>
                  <a:pt x="16" y="6"/>
                </a:lnTo>
                <a:lnTo>
                  <a:pt x="15" y="9"/>
                </a:lnTo>
                <a:lnTo>
                  <a:pt x="15" y="11"/>
                </a:lnTo>
                <a:lnTo>
                  <a:pt x="13" y="12"/>
                </a:lnTo>
                <a:lnTo>
                  <a:pt x="13" y="14"/>
                </a:lnTo>
              </a:path>
            </a:pathLst>
          </a:custGeom>
          <a:solidFill>
            <a:srgbClr val="FFFF00"/>
          </a:solidFill>
          <a:ln w="4763">
            <a:solidFill>
              <a:srgbClr val="990000"/>
            </a:solidFill>
            <a:round/>
            <a:headEnd/>
            <a:tailEnd/>
          </a:ln>
        </p:spPr>
        <p:txBody>
          <a:bodyPr/>
          <a:lstStyle/>
          <a:p>
            <a:endParaRPr lang="en-US"/>
          </a:p>
        </p:txBody>
      </p:sp>
      <p:sp>
        <p:nvSpPr>
          <p:cNvPr id="53332" name="Freeform 83"/>
          <p:cNvSpPr>
            <a:spLocks/>
          </p:cNvSpPr>
          <p:nvPr/>
        </p:nvSpPr>
        <p:spPr bwMode="auto">
          <a:xfrm>
            <a:off x="6727828" y="4238628"/>
            <a:ext cx="79375" cy="79375"/>
          </a:xfrm>
          <a:custGeom>
            <a:avLst/>
            <a:gdLst>
              <a:gd name="T0" fmla="*/ 0 w 56"/>
              <a:gd name="T1" fmla="*/ 2147483647 h 50"/>
              <a:gd name="T2" fmla="*/ 2147483647 w 56"/>
              <a:gd name="T3" fmla="*/ 2147483647 h 50"/>
              <a:gd name="T4" fmla="*/ 2147483647 w 56"/>
              <a:gd name="T5" fmla="*/ 2147483647 h 50"/>
              <a:gd name="T6" fmla="*/ 2147483647 w 56"/>
              <a:gd name="T7" fmla="*/ 2147483647 h 50"/>
              <a:gd name="T8" fmla="*/ 2147483647 w 56"/>
              <a:gd name="T9" fmla="*/ 2147483647 h 50"/>
              <a:gd name="T10" fmla="*/ 2147483647 w 56"/>
              <a:gd name="T11" fmla="*/ 2147483647 h 50"/>
              <a:gd name="T12" fmla="*/ 2147483647 w 56"/>
              <a:gd name="T13" fmla="*/ 2147483647 h 50"/>
              <a:gd name="T14" fmla="*/ 2147483647 w 56"/>
              <a:gd name="T15" fmla="*/ 2147483647 h 50"/>
              <a:gd name="T16" fmla="*/ 2147483647 w 56"/>
              <a:gd name="T17" fmla="*/ 2147483647 h 50"/>
              <a:gd name="T18" fmla="*/ 2147483647 w 56"/>
              <a:gd name="T19" fmla="*/ 2147483647 h 50"/>
              <a:gd name="T20" fmla="*/ 2147483647 w 56"/>
              <a:gd name="T21" fmla="*/ 2147483647 h 50"/>
              <a:gd name="T22" fmla="*/ 2147483647 w 56"/>
              <a:gd name="T23" fmla="*/ 2147483647 h 50"/>
              <a:gd name="T24" fmla="*/ 2147483647 w 56"/>
              <a:gd name="T25" fmla="*/ 2147483647 h 50"/>
              <a:gd name="T26" fmla="*/ 2147483647 w 56"/>
              <a:gd name="T27" fmla="*/ 2147483647 h 50"/>
              <a:gd name="T28" fmla="*/ 2147483647 w 56"/>
              <a:gd name="T29" fmla="*/ 2147483647 h 50"/>
              <a:gd name="T30" fmla="*/ 2147483647 w 56"/>
              <a:gd name="T31" fmla="*/ 2147483647 h 50"/>
              <a:gd name="T32" fmla="*/ 2147483647 w 56"/>
              <a:gd name="T33" fmla="*/ 2147483647 h 50"/>
              <a:gd name="T34" fmla="*/ 2147483647 w 56"/>
              <a:gd name="T35" fmla="*/ 2147483647 h 50"/>
              <a:gd name="T36" fmla="*/ 2147483647 w 56"/>
              <a:gd name="T37" fmla="*/ 2147483647 h 50"/>
              <a:gd name="T38" fmla="*/ 2147483647 w 56"/>
              <a:gd name="T39" fmla="*/ 2147483647 h 50"/>
              <a:gd name="T40" fmla="*/ 2147483647 w 56"/>
              <a:gd name="T41" fmla="*/ 2147483647 h 50"/>
              <a:gd name="T42" fmla="*/ 2147483647 w 56"/>
              <a:gd name="T43" fmla="*/ 2147483647 h 50"/>
              <a:gd name="T44" fmla="*/ 2147483647 w 56"/>
              <a:gd name="T45" fmla="*/ 2147483647 h 50"/>
              <a:gd name="T46" fmla="*/ 2147483647 w 56"/>
              <a:gd name="T47" fmla="*/ 2147483647 h 50"/>
              <a:gd name="T48" fmla="*/ 2147483647 w 56"/>
              <a:gd name="T49" fmla="*/ 2147483647 h 50"/>
              <a:gd name="T50" fmla="*/ 2147483647 w 56"/>
              <a:gd name="T51" fmla="*/ 2147483647 h 50"/>
              <a:gd name="T52" fmla="*/ 2147483647 w 56"/>
              <a:gd name="T53" fmla="*/ 2147483647 h 50"/>
              <a:gd name="T54" fmla="*/ 2147483647 w 56"/>
              <a:gd name="T55" fmla="*/ 2147483647 h 50"/>
              <a:gd name="T56" fmla="*/ 2147483647 w 56"/>
              <a:gd name="T57" fmla="*/ 2147483647 h 50"/>
              <a:gd name="T58" fmla="*/ 2147483647 w 56"/>
              <a:gd name="T59" fmla="*/ 2147483647 h 50"/>
              <a:gd name="T60" fmla="*/ 2147483647 w 56"/>
              <a:gd name="T61" fmla="*/ 2147483647 h 50"/>
              <a:gd name="T62" fmla="*/ 2147483647 w 56"/>
              <a:gd name="T63" fmla="*/ 2147483647 h 50"/>
              <a:gd name="T64" fmla="*/ 2147483647 w 56"/>
              <a:gd name="T65" fmla="*/ 2147483647 h 50"/>
              <a:gd name="T66" fmla="*/ 2147483647 w 56"/>
              <a:gd name="T67" fmla="*/ 2147483647 h 50"/>
              <a:gd name="T68" fmla="*/ 2147483647 w 56"/>
              <a:gd name="T69" fmla="*/ 2147483647 h 50"/>
              <a:gd name="T70" fmla="*/ 2147483647 w 56"/>
              <a:gd name="T71" fmla="*/ 2147483647 h 50"/>
              <a:gd name="T72" fmla="*/ 2147483647 w 56"/>
              <a:gd name="T73" fmla="*/ 2147483647 h 50"/>
              <a:gd name="T74" fmla="*/ 2147483647 w 56"/>
              <a:gd name="T75" fmla="*/ 2147483647 h 50"/>
              <a:gd name="T76" fmla="*/ 2147483647 w 56"/>
              <a:gd name="T77" fmla="*/ 2147483647 h 50"/>
              <a:gd name="T78" fmla="*/ 2147483647 w 56"/>
              <a:gd name="T79" fmla="*/ 2147483647 h 50"/>
              <a:gd name="T80" fmla="*/ 2147483647 w 56"/>
              <a:gd name="T81" fmla="*/ 2147483647 h 50"/>
              <a:gd name="T82" fmla="*/ 2147483647 w 56"/>
              <a:gd name="T83" fmla="*/ 2147483647 h 50"/>
              <a:gd name="T84" fmla="*/ 2147483647 w 56"/>
              <a:gd name="T85" fmla="*/ 2147483647 h 50"/>
              <a:gd name="T86" fmla="*/ 2147483647 w 56"/>
              <a:gd name="T87" fmla="*/ 2147483647 h 50"/>
              <a:gd name="T88" fmla="*/ 2147483647 w 56"/>
              <a:gd name="T89" fmla="*/ 0 h 50"/>
              <a:gd name="T90" fmla="*/ 2147483647 w 56"/>
              <a:gd name="T91" fmla="*/ 0 h 50"/>
              <a:gd name="T92" fmla="*/ 2147483647 w 56"/>
              <a:gd name="T93" fmla="*/ 0 h 50"/>
              <a:gd name="T94" fmla="*/ 2147483647 w 56"/>
              <a:gd name="T95" fmla="*/ 0 h 50"/>
              <a:gd name="T96" fmla="*/ 2147483647 w 56"/>
              <a:gd name="T97" fmla="*/ 0 h 50"/>
              <a:gd name="T98" fmla="*/ 2147483647 w 56"/>
              <a:gd name="T99" fmla="*/ 0 h 50"/>
              <a:gd name="T100" fmla="*/ 2147483647 w 56"/>
              <a:gd name="T101" fmla="*/ 2147483647 h 50"/>
              <a:gd name="T102" fmla="*/ 2147483647 w 56"/>
              <a:gd name="T103" fmla="*/ 2147483647 h 50"/>
              <a:gd name="T104" fmla="*/ 2147483647 w 56"/>
              <a:gd name="T105" fmla="*/ 2147483647 h 50"/>
              <a:gd name="T106" fmla="*/ 2147483647 w 56"/>
              <a:gd name="T107" fmla="*/ 2147483647 h 50"/>
              <a:gd name="T108" fmla="*/ 2147483647 w 56"/>
              <a:gd name="T109" fmla="*/ 2147483647 h 50"/>
              <a:gd name="T110" fmla="*/ 2147483647 w 56"/>
              <a:gd name="T111" fmla="*/ 2147483647 h 50"/>
              <a:gd name="T112" fmla="*/ 0 w 56"/>
              <a:gd name="T113" fmla="*/ 2147483647 h 5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6"/>
              <a:gd name="T172" fmla="*/ 0 h 50"/>
              <a:gd name="T173" fmla="*/ 56 w 56"/>
              <a:gd name="T174" fmla="*/ 50 h 50"/>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6" h="50">
                <a:moveTo>
                  <a:pt x="0" y="6"/>
                </a:moveTo>
                <a:lnTo>
                  <a:pt x="1" y="13"/>
                </a:lnTo>
                <a:lnTo>
                  <a:pt x="4" y="21"/>
                </a:lnTo>
                <a:lnTo>
                  <a:pt x="7" y="27"/>
                </a:lnTo>
                <a:lnTo>
                  <a:pt x="10" y="34"/>
                </a:lnTo>
                <a:lnTo>
                  <a:pt x="14" y="39"/>
                </a:lnTo>
                <a:lnTo>
                  <a:pt x="20" y="43"/>
                </a:lnTo>
                <a:lnTo>
                  <a:pt x="26" y="46"/>
                </a:lnTo>
                <a:lnTo>
                  <a:pt x="34" y="44"/>
                </a:lnTo>
                <a:lnTo>
                  <a:pt x="35" y="46"/>
                </a:lnTo>
                <a:lnTo>
                  <a:pt x="35" y="47"/>
                </a:lnTo>
                <a:lnTo>
                  <a:pt x="36" y="47"/>
                </a:lnTo>
                <a:lnTo>
                  <a:pt x="38" y="47"/>
                </a:lnTo>
                <a:lnTo>
                  <a:pt x="39" y="49"/>
                </a:lnTo>
                <a:lnTo>
                  <a:pt x="41" y="49"/>
                </a:lnTo>
                <a:lnTo>
                  <a:pt x="44" y="50"/>
                </a:lnTo>
                <a:lnTo>
                  <a:pt x="47" y="49"/>
                </a:lnTo>
                <a:lnTo>
                  <a:pt x="50" y="47"/>
                </a:lnTo>
                <a:lnTo>
                  <a:pt x="51" y="46"/>
                </a:lnTo>
                <a:lnTo>
                  <a:pt x="53" y="43"/>
                </a:lnTo>
                <a:lnTo>
                  <a:pt x="54" y="40"/>
                </a:lnTo>
                <a:lnTo>
                  <a:pt x="56" y="37"/>
                </a:lnTo>
                <a:lnTo>
                  <a:pt x="56" y="34"/>
                </a:lnTo>
                <a:lnTo>
                  <a:pt x="56" y="33"/>
                </a:lnTo>
                <a:lnTo>
                  <a:pt x="56" y="30"/>
                </a:lnTo>
                <a:lnTo>
                  <a:pt x="54" y="28"/>
                </a:lnTo>
                <a:lnTo>
                  <a:pt x="54" y="25"/>
                </a:lnTo>
                <a:lnTo>
                  <a:pt x="53" y="22"/>
                </a:lnTo>
                <a:lnTo>
                  <a:pt x="51" y="21"/>
                </a:lnTo>
                <a:lnTo>
                  <a:pt x="50" y="19"/>
                </a:lnTo>
                <a:lnTo>
                  <a:pt x="48" y="18"/>
                </a:lnTo>
                <a:lnTo>
                  <a:pt x="47" y="16"/>
                </a:lnTo>
                <a:lnTo>
                  <a:pt x="44" y="15"/>
                </a:lnTo>
                <a:lnTo>
                  <a:pt x="42" y="12"/>
                </a:lnTo>
                <a:lnTo>
                  <a:pt x="41" y="10"/>
                </a:lnTo>
                <a:lnTo>
                  <a:pt x="39" y="9"/>
                </a:lnTo>
                <a:lnTo>
                  <a:pt x="38" y="7"/>
                </a:lnTo>
                <a:lnTo>
                  <a:pt x="36" y="4"/>
                </a:lnTo>
                <a:lnTo>
                  <a:pt x="36" y="3"/>
                </a:lnTo>
                <a:lnTo>
                  <a:pt x="35" y="3"/>
                </a:lnTo>
                <a:lnTo>
                  <a:pt x="32" y="2"/>
                </a:lnTo>
                <a:lnTo>
                  <a:pt x="31" y="2"/>
                </a:lnTo>
                <a:lnTo>
                  <a:pt x="28" y="0"/>
                </a:lnTo>
                <a:lnTo>
                  <a:pt x="25" y="0"/>
                </a:lnTo>
                <a:lnTo>
                  <a:pt x="23" y="0"/>
                </a:lnTo>
                <a:lnTo>
                  <a:pt x="20" y="0"/>
                </a:lnTo>
                <a:lnTo>
                  <a:pt x="19" y="0"/>
                </a:lnTo>
                <a:lnTo>
                  <a:pt x="17" y="0"/>
                </a:lnTo>
                <a:lnTo>
                  <a:pt x="16" y="2"/>
                </a:lnTo>
                <a:lnTo>
                  <a:pt x="13" y="2"/>
                </a:lnTo>
                <a:lnTo>
                  <a:pt x="10" y="2"/>
                </a:lnTo>
                <a:lnTo>
                  <a:pt x="7" y="3"/>
                </a:lnTo>
                <a:lnTo>
                  <a:pt x="4" y="3"/>
                </a:lnTo>
                <a:lnTo>
                  <a:pt x="2" y="4"/>
                </a:lnTo>
                <a:lnTo>
                  <a:pt x="0" y="6"/>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33" name="Freeform 84"/>
          <p:cNvSpPr>
            <a:spLocks/>
          </p:cNvSpPr>
          <p:nvPr/>
        </p:nvSpPr>
        <p:spPr bwMode="auto">
          <a:xfrm>
            <a:off x="6727828" y="4238628"/>
            <a:ext cx="79375" cy="79375"/>
          </a:xfrm>
          <a:custGeom>
            <a:avLst/>
            <a:gdLst>
              <a:gd name="T0" fmla="*/ 0 w 56"/>
              <a:gd name="T1" fmla="*/ 2147483647 h 50"/>
              <a:gd name="T2" fmla="*/ 2147483647 w 56"/>
              <a:gd name="T3" fmla="*/ 2147483647 h 50"/>
              <a:gd name="T4" fmla="*/ 2147483647 w 56"/>
              <a:gd name="T5" fmla="*/ 2147483647 h 50"/>
              <a:gd name="T6" fmla="*/ 2147483647 w 56"/>
              <a:gd name="T7" fmla="*/ 2147483647 h 50"/>
              <a:gd name="T8" fmla="*/ 2147483647 w 56"/>
              <a:gd name="T9" fmla="*/ 2147483647 h 50"/>
              <a:gd name="T10" fmla="*/ 2147483647 w 56"/>
              <a:gd name="T11" fmla="*/ 2147483647 h 50"/>
              <a:gd name="T12" fmla="*/ 2147483647 w 56"/>
              <a:gd name="T13" fmla="*/ 2147483647 h 50"/>
              <a:gd name="T14" fmla="*/ 2147483647 w 56"/>
              <a:gd name="T15" fmla="*/ 2147483647 h 50"/>
              <a:gd name="T16" fmla="*/ 2147483647 w 56"/>
              <a:gd name="T17" fmla="*/ 2147483647 h 50"/>
              <a:gd name="T18" fmla="*/ 2147483647 w 56"/>
              <a:gd name="T19" fmla="*/ 2147483647 h 50"/>
              <a:gd name="T20" fmla="*/ 2147483647 w 56"/>
              <a:gd name="T21" fmla="*/ 2147483647 h 50"/>
              <a:gd name="T22" fmla="*/ 2147483647 w 56"/>
              <a:gd name="T23" fmla="*/ 2147483647 h 50"/>
              <a:gd name="T24" fmla="*/ 2147483647 w 56"/>
              <a:gd name="T25" fmla="*/ 2147483647 h 50"/>
              <a:gd name="T26" fmla="*/ 2147483647 w 56"/>
              <a:gd name="T27" fmla="*/ 2147483647 h 50"/>
              <a:gd name="T28" fmla="*/ 2147483647 w 56"/>
              <a:gd name="T29" fmla="*/ 2147483647 h 50"/>
              <a:gd name="T30" fmla="*/ 2147483647 w 56"/>
              <a:gd name="T31" fmla="*/ 2147483647 h 50"/>
              <a:gd name="T32" fmla="*/ 2147483647 w 56"/>
              <a:gd name="T33" fmla="*/ 2147483647 h 50"/>
              <a:gd name="T34" fmla="*/ 2147483647 w 56"/>
              <a:gd name="T35" fmla="*/ 2147483647 h 50"/>
              <a:gd name="T36" fmla="*/ 2147483647 w 56"/>
              <a:gd name="T37" fmla="*/ 2147483647 h 50"/>
              <a:gd name="T38" fmla="*/ 2147483647 w 56"/>
              <a:gd name="T39" fmla="*/ 2147483647 h 50"/>
              <a:gd name="T40" fmla="*/ 2147483647 w 56"/>
              <a:gd name="T41" fmla="*/ 2147483647 h 50"/>
              <a:gd name="T42" fmla="*/ 2147483647 w 56"/>
              <a:gd name="T43" fmla="*/ 2147483647 h 50"/>
              <a:gd name="T44" fmla="*/ 2147483647 w 56"/>
              <a:gd name="T45" fmla="*/ 2147483647 h 50"/>
              <a:gd name="T46" fmla="*/ 2147483647 w 56"/>
              <a:gd name="T47" fmla="*/ 2147483647 h 50"/>
              <a:gd name="T48" fmla="*/ 2147483647 w 56"/>
              <a:gd name="T49" fmla="*/ 2147483647 h 50"/>
              <a:gd name="T50" fmla="*/ 2147483647 w 56"/>
              <a:gd name="T51" fmla="*/ 2147483647 h 50"/>
              <a:gd name="T52" fmla="*/ 2147483647 w 56"/>
              <a:gd name="T53" fmla="*/ 2147483647 h 50"/>
              <a:gd name="T54" fmla="*/ 2147483647 w 56"/>
              <a:gd name="T55" fmla="*/ 2147483647 h 50"/>
              <a:gd name="T56" fmla="*/ 2147483647 w 56"/>
              <a:gd name="T57" fmla="*/ 2147483647 h 50"/>
              <a:gd name="T58" fmla="*/ 2147483647 w 56"/>
              <a:gd name="T59" fmla="*/ 2147483647 h 50"/>
              <a:gd name="T60" fmla="*/ 2147483647 w 56"/>
              <a:gd name="T61" fmla="*/ 2147483647 h 50"/>
              <a:gd name="T62" fmla="*/ 2147483647 w 56"/>
              <a:gd name="T63" fmla="*/ 2147483647 h 50"/>
              <a:gd name="T64" fmla="*/ 2147483647 w 56"/>
              <a:gd name="T65" fmla="*/ 2147483647 h 50"/>
              <a:gd name="T66" fmla="*/ 2147483647 w 56"/>
              <a:gd name="T67" fmla="*/ 2147483647 h 50"/>
              <a:gd name="T68" fmla="*/ 2147483647 w 56"/>
              <a:gd name="T69" fmla="*/ 2147483647 h 50"/>
              <a:gd name="T70" fmla="*/ 2147483647 w 56"/>
              <a:gd name="T71" fmla="*/ 2147483647 h 50"/>
              <a:gd name="T72" fmla="*/ 2147483647 w 56"/>
              <a:gd name="T73" fmla="*/ 2147483647 h 50"/>
              <a:gd name="T74" fmla="*/ 2147483647 w 56"/>
              <a:gd name="T75" fmla="*/ 2147483647 h 50"/>
              <a:gd name="T76" fmla="*/ 2147483647 w 56"/>
              <a:gd name="T77" fmla="*/ 2147483647 h 50"/>
              <a:gd name="T78" fmla="*/ 2147483647 w 56"/>
              <a:gd name="T79" fmla="*/ 2147483647 h 50"/>
              <a:gd name="T80" fmla="*/ 2147483647 w 56"/>
              <a:gd name="T81" fmla="*/ 2147483647 h 50"/>
              <a:gd name="T82" fmla="*/ 2147483647 w 56"/>
              <a:gd name="T83" fmla="*/ 2147483647 h 50"/>
              <a:gd name="T84" fmla="*/ 2147483647 w 56"/>
              <a:gd name="T85" fmla="*/ 2147483647 h 50"/>
              <a:gd name="T86" fmla="*/ 2147483647 w 56"/>
              <a:gd name="T87" fmla="*/ 2147483647 h 50"/>
              <a:gd name="T88" fmla="*/ 2147483647 w 56"/>
              <a:gd name="T89" fmla="*/ 0 h 50"/>
              <a:gd name="T90" fmla="*/ 2147483647 w 56"/>
              <a:gd name="T91" fmla="*/ 0 h 50"/>
              <a:gd name="T92" fmla="*/ 2147483647 w 56"/>
              <a:gd name="T93" fmla="*/ 0 h 50"/>
              <a:gd name="T94" fmla="*/ 2147483647 w 56"/>
              <a:gd name="T95" fmla="*/ 0 h 50"/>
              <a:gd name="T96" fmla="*/ 2147483647 w 56"/>
              <a:gd name="T97" fmla="*/ 0 h 50"/>
              <a:gd name="T98" fmla="*/ 2147483647 w 56"/>
              <a:gd name="T99" fmla="*/ 0 h 50"/>
              <a:gd name="T100" fmla="*/ 2147483647 w 56"/>
              <a:gd name="T101" fmla="*/ 2147483647 h 50"/>
              <a:gd name="T102" fmla="*/ 2147483647 w 56"/>
              <a:gd name="T103" fmla="*/ 2147483647 h 50"/>
              <a:gd name="T104" fmla="*/ 2147483647 w 56"/>
              <a:gd name="T105" fmla="*/ 2147483647 h 50"/>
              <a:gd name="T106" fmla="*/ 2147483647 w 56"/>
              <a:gd name="T107" fmla="*/ 2147483647 h 50"/>
              <a:gd name="T108" fmla="*/ 2147483647 w 56"/>
              <a:gd name="T109" fmla="*/ 2147483647 h 50"/>
              <a:gd name="T110" fmla="*/ 2147483647 w 56"/>
              <a:gd name="T111" fmla="*/ 2147483647 h 50"/>
              <a:gd name="T112" fmla="*/ 0 w 56"/>
              <a:gd name="T113" fmla="*/ 2147483647 h 5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6"/>
              <a:gd name="T172" fmla="*/ 0 h 50"/>
              <a:gd name="T173" fmla="*/ 56 w 56"/>
              <a:gd name="T174" fmla="*/ 50 h 50"/>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6" h="50">
                <a:moveTo>
                  <a:pt x="0" y="6"/>
                </a:moveTo>
                <a:lnTo>
                  <a:pt x="1" y="13"/>
                </a:lnTo>
                <a:lnTo>
                  <a:pt x="4" y="21"/>
                </a:lnTo>
                <a:lnTo>
                  <a:pt x="7" y="27"/>
                </a:lnTo>
                <a:lnTo>
                  <a:pt x="10" y="34"/>
                </a:lnTo>
                <a:lnTo>
                  <a:pt x="14" y="39"/>
                </a:lnTo>
                <a:lnTo>
                  <a:pt x="20" y="43"/>
                </a:lnTo>
                <a:lnTo>
                  <a:pt x="26" y="46"/>
                </a:lnTo>
                <a:lnTo>
                  <a:pt x="34" y="44"/>
                </a:lnTo>
                <a:lnTo>
                  <a:pt x="35" y="46"/>
                </a:lnTo>
                <a:lnTo>
                  <a:pt x="35" y="47"/>
                </a:lnTo>
                <a:lnTo>
                  <a:pt x="36" y="47"/>
                </a:lnTo>
                <a:lnTo>
                  <a:pt x="38" y="47"/>
                </a:lnTo>
                <a:lnTo>
                  <a:pt x="39" y="49"/>
                </a:lnTo>
                <a:lnTo>
                  <a:pt x="41" y="49"/>
                </a:lnTo>
                <a:lnTo>
                  <a:pt x="44" y="50"/>
                </a:lnTo>
                <a:lnTo>
                  <a:pt x="47" y="49"/>
                </a:lnTo>
                <a:lnTo>
                  <a:pt x="50" y="47"/>
                </a:lnTo>
                <a:lnTo>
                  <a:pt x="51" y="46"/>
                </a:lnTo>
                <a:lnTo>
                  <a:pt x="53" y="43"/>
                </a:lnTo>
                <a:lnTo>
                  <a:pt x="54" y="40"/>
                </a:lnTo>
                <a:lnTo>
                  <a:pt x="56" y="37"/>
                </a:lnTo>
                <a:lnTo>
                  <a:pt x="56" y="34"/>
                </a:lnTo>
                <a:lnTo>
                  <a:pt x="56" y="33"/>
                </a:lnTo>
                <a:lnTo>
                  <a:pt x="56" y="30"/>
                </a:lnTo>
                <a:lnTo>
                  <a:pt x="54" y="28"/>
                </a:lnTo>
                <a:lnTo>
                  <a:pt x="54" y="25"/>
                </a:lnTo>
                <a:lnTo>
                  <a:pt x="53" y="22"/>
                </a:lnTo>
                <a:lnTo>
                  <a:pt x="51" y="21"/>
                </a:lnTo>
                <a:lnTo>
                  <a:pt x="50" y="19"/>
                </a:lnTo>
                <a:lnTo>
                  <a:pt x="48" y="18"/>
                </a:lnTo>
                <a:lnTo>
                  <a:pt x="47" y="16"/>
                </a:lnTo>
                <a:lnTo>
                  <a:pt x="44" y="15"/>
                </a:lnTo>
                <a:lnTo>
                  <a:pt x="42" y="12"/>
                </a:lnTo>
                <a:lnTo>
                  <a:pt x="41" y="10"/>
                </a:lnTo>
                <a:lnTo>
                  <a:pt x="39" y="9"/>
                </a:lnTo>
                <a:lnTo>
                  <a:pt x="38" y="7"/>
                </a:lnTo>
                <a:lnTo>
                  <a:pt x="36" y="4"/>
                </a:lnTo>
                <a:lnTo>
                  <a:pt x="36" y="3"/>
                </a:lnTo>
                <a:lnTo>
                  <a:pt x="35" y="3"/>
                </a:lnTo>
                <a:lnTo>
                  <a:pt x="32" y="2"/>
                </a:lnTo>
                <a:lnTo>
                  <a:pt x="31" y="2"/>
                </a:lnTo>
                <a:lnTo>
                  <a:pt x="28" y="0"/>
                </a:lnTo>
                <a:lnTo>
                  <a:pt x="25" y="0"/>
                </a:lnTo>
                <a:lnTo>
                  <a:pt x="23" y="0"/>
                </a:lnTo>
                <a:lnTo>
                  <a:pt x="20" y="0"/>
                </a:lnTo>
                <a:lnTo>
                  <a:pt x="19" y="0"/>
                </a:lnTo>
                <a:lnTo>
                  <a:pt x="17" y="0"/>
                </a:lnTo>
                <a:lnTo>
                  <a:pt x="16" y="2"/>
                </a:lnTo>
                <a:lnTo>
                  <a:pt x="13" y="2"/>
                </a:lnTo>
                <a:lnTo>
                  <a:pt x="10" y="2"/>
                </a:lnTo>
                <a:lnTo>
                  <a:pt x="7" y="3"/>
                </a:lnTo>
                <a:lnTo>
                  <a:pt x="4" y="3"/>
                </a:lnTo>
                <a:lnTo>
                  <a:pt x="2" y="4"/>
                </a:lnTo>
                <a:lnTo>
                  <a:pt x="0" y="6"/>
                </a:lnTo>
              </a:path>
            </a:pathLst>
          </a:custGeom>
          <a:solidFill>
            <a:srgbClr val="FFFF00"/>
          </a:solidFill>
          <a:ln w="4763">
            <a:solidFill>
              <a:srgbClr val="990000"/>
            </a:solidFill>
            <a:round/>
            <a:headEnd/>
            <a:tailEnd/>
          </a:ln>
        </p:spPr>
        <p:txBody>
          <a:bodyPr/>
          <a:lstStyle/>
          <a:p>
            <a:endParaRPr lang="en-US"/>
          </a:p>
        </p:txBody>
      </p:sp>
      <p:sp>
        <p:nvSpPr>
          <p:cNvPr id="53334" name="Freeform 85"/>
          <p:cNvSpPr>
            <a:spLocks/>
          </p:cNvSpPr>
          <p:nvPr/>
        </p:nvSpPr>
        <p:spPr bwMode="auto">
          <a:xfrm>
            <a:off x="6796091" y="4308476"/>
            <a:ext cx="39687" cy="82551"/>
          </a:xfrm>
          <a:custGeom>
            <a:avLst/>
            <a:gdLst>
              <a:gd name="T0" fmla="*/ 2147483647 w 28"/>
              <a:gd name="T1" fmla="*/ 2147483647 h 52"/>
              <a:gd name="T2" fmla="*/ 2147483647 w 28"/>
              <a:gd name="T3" fmla="*/ 2147483647 h 52"/>
              <a:gd name="T4" fmla="*/ 2147483647 w 28"/>
              <a:gd name="T5" fmla="*/ 2147483647 h 52"/>
              <a:gd name="T6" fmla="*/ 2147483647 w 28"/>
              <a:gd name="T7" fmla="*/ 2147483647 h 52"/>
              <a:gd name="T8" fmla="*/ 2147483647 w 28"/>
              <a:gd name="T9" fmla="*/ 2147483647 h 52"/>
              <a:gd name="T10" fmla="*/ 2147483647 w 28"/>
              <a:gd name="T11" fmla="*/ 2147483647 h 52"/>
              <a:gd name="T12" fmla="*/ 0 w 28"/>
              <a:gd name="T13" fmla="*/ 2147483647 h 52"/>
              <a:gd name="T14" fmla="*/ 2147483647 w 28"/>
              <a:gd name="T15" fmla="*/ 2147483647 h 52"/>
              <a:gd name="T16" fmla="*/ 2147483647 w 28"/>
              <a:gd name="T17" fmla="*/ 2147483647 h 52"/>
              <a:gd name="T18" fmla="*/ 2147483647 w 28"/>
              <a:gd name="T19" fmla="*/ 2147483647 h 52"/>
              <a:gd name="T20" fmla="*/ 2147483647 w 28"/>
              <a:gd name="T21" fmla="*/ 2147483647 h 52"/>
              <a:gd name="T22" fmla="*/ 2147483647 w 28"/>
              <a:gd name="T23" fmla="*/ 2147483647 h 52"/>
              <a:gd name="T24" fmla="*/ 2147483647 w 28"/>
              <a:gd name="T25" fmla="*/ 2147483647 h 52"/>
              <a:gd name="T26" fmla="*/ 2147483647 w 28"/>
              <a:gd name="T27" fmla="*/ 2147483647 h 52"/>
              <a:gd name="T28" fmla="*/ 2147483647 w 28"/>
              <a:gd name="T29" fmla="*/ 2147483647 h 52"/>
              <a:gd name="T30" fmla="*/ 2147483647 w 28"/>
              <a:gd name="T31" fmla="*/ 2147483647 h 52"/>
              <a:gd name="T32" fmla="*/ 2147483647 w 28"/>
              <a:gd name="T33" fmla="*/ 2147483647 h 52"/>
              <a:gd name="T34" fmla="*/ 2147483647 w 28"/>
              <a:gd name="T35" fmla="*/ 2147483647 h 52"/>
              <a:gd name="T36" fmla="*/ 2147483647 w 28"/>
              <a:gd name="T37" fmla="*/ 2147483647 h 52"/>
              <a:gd name="T38" fmla="*/ 2147483647 w 28"/>
              <a:gd name="T39" fmla="*/ 2147483647 h 52"/>
              <a:gd name="T40" fmla="*/ 2147483647 w 28"/>
              <a:gd name="T41" fmla="*/ 2147483647 h 52"/>
              <a:gd name="T42" fmla="*/ 2147483647 w 28"/>
              <a:gd name="T43" fmla="*/ 2147483647 h 52"/>
              <a:gd name="T44" fmla="*/ 2147483647 w 28"/>
              <a:gd name="T45" fmla="*/ 2147483647 h 52"/>
              <a:gd name="T46" fmla="*/ 2147483647 w 28"/>
              <a:gd name="T47" fmla="*/ 2147483647 h 52"/>
              <a:gd name="T48" fmla="*/ 2147483647 w 28"/>
              <a:gd name="T49" fmla="*/ 2147483647 h 52"/>
              <a:gd name="T50" fmla="*/ 2147483647 w 28"/>
              <a:gd name="T51" fmla="*/ 2147483647 h 52"/>
              <a:gd name="T52" fmla="*/ 2147483647 w 28"/>
              <a:gd name="T53" fmla="*/ 2147483647 h 52"/>
              <a:gd name="T54" fmla="*/ 2147483647 w 28"/>
              <a:gd name="T55" fmla="*/ 2147483647 h 52"/>
              <a:gd name="T56" fmla="*/ 2147483647 w 28"/>
              <a:gd name="T57" fmla="*/ 2147483647 h 52"/>
              <a:gd name="T58" fmla="*/ 2147483647 w 28"/>
              <a:gd name="T59" fmla="*/ 2147483647 h 52"/>
              <a:gd name="T60" fmla="*/ 2147483647 w 28"/>
              <a:gd name="T61" fmla="*/ 2147483647 h 52"/>
              <a:gd name="T62" fmla="*/ 2147483647 w 28"/>
              <a:gd name="T63" fmla="*/ 2147483647 h 52"/>
              <a:gd name="T64" fmla="*/ 2147483647 w 28"/>
              <a:gd name="T65" fmla="*/ 2147483647 h 52"/>
              <a:gd name="T66" fmla="*/ 2147483647 w 28"/>
              <a:gd name="T67" fmla="*/ 0 h 52"/>
              <a:gd name="T68" fmla="*/ 2147483647 w 28"/>
              <a:gd name="T69" fmla="*/ 0 h 52"/>
              <a:gd name="T70" fmla="*/ 2147483647 w 28"/>
              <a:gd name="T71" fmla="*/ 0 h 52"/>
              <a:gd name="T72" fmla="*/ 2147483647 w 28"/>
              <a:gd name="T73" fmla="*/ 0 h 52"/>
              <a:gd name="T74" fmla="*/ 2147483647 w 28"/>
              <a:gd name="T75" fmla="*/ 0 h 52"/>
              <a:gd name="T76" fmla="*/ 2147483647 w 28"/>
              <a:gd name="T77" fmla="*/ 0 h 52"/>
              <a:gd name="T78" fmla="*/ 2147483647 w 28"/>
              <a:gd name="T79" fmla="*/ 0 h 52"/>
              <a:gd name="T80" fmla="*/ 2147483647 w 28"/>
              <a:gd name="T81" fmla="*/ 2147483647 h 52"/>
              <a:gd name="T82" fmla="*/ 2147483647 w 28"/>
              <a:gd name="T83" fmla="*/ 2147483647 h 52"/>
              <a:gd name="T84" fmla="*/ 2147483647 w 28"/>
              <a:gd name="T85" fmla="*/ 2147483647 h 52"/>
              <a:gd name="T86" fmla="*/ 2147483647 w 28"/>
              <a:gd name="T87" fmla="*/ 2147483647 h 52"/>
              <a:gd name="T88" fmla="*/ 2147483647 w 28"/>
              <a:gd name="T89" fmla="*/ 2147483647 h 52"/>
              <a:gd name="T90" fmla="*/ 2147483647 w 28"/>
              <a:gd name="T91" fmla="*/ 2147483647 h 52"/>
              <a:gd name="T92" fmla="*/ 2147483647 w 28"/>
              <a:gd name="T93" fmla="*/ 2147483647 h 52"/>
              <a:gd name="T94" fmla="*/ 2147483647 w 28"/>
              <a:gd name="T95" fmla="*/ 2147483647 h 52"/>
              <a:gd name="T96" fmla="*/ 2147483647 w 28"/>
              <a:gd name="T97" fmla="*/ 2147483647 h 52"/>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28"/>
              <a:gd name="T148" fmla="*/ 0 h 52"/>
              <a:gd name="T149" fmla="*/ 28 w 28"/>
              <a:gd name="T150" fmla="*/ 52 h 52"/>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28" h="52">
                <a:moveTo>
                  <a:pt x="3" y="18"/>
                </a:moveTo>
                <a:lnTo>
                  <a:pt x="3" y="21"/>
                </a:lnTo>
                <a:lnTo>
                  <a:pt x="3" y="26"/>
                </a:lnTo>
                <a:lnTo>
                  <a:pt x="3" y="30"/>
                </a:lnTo>
                <a:lnTo>
                  <a:pt x="2" y="35"/>
                </a:lnTo>
                <a:lnTo>
                  <a:pt x="2" y="37"/>
                </a:lnTo>
                <a:lnTo>
                  <a:pt x="0" y="42"/>
                </a:lnTo>
                <a:lnTo>
                  <a:pt x="2" y="45"/>
                </a:lnTo>
                <a:lnTo>
                  <a:pt x="3" y="48"/>
                </a:lnTo>
                <a:lnTo>
                  <a:pt x="5" y="48"/>
                </a:lnTo>
                <a:lnTo>
                  <a:pt x="6" y="49"/>
                </a:lnTo>
                <a:lnTo>
                  <a:pt x="9" y="49"/>
                </a:lnTo>
                <a:lnTo>
                  <a:pt x="11" y="49"/>
                </a:lnTo>
                <a:lnTo>
                  <a:pt x="12" y="49"/>
                </a:lnTo>
                <a:lnTo>
                  <a:pt x="15" y="49"/>
                </a:lnTo>
                <a:lnTo>
                  <a:pt x="18" y="51"/>
                </a:lnTo>
                <a:lnTo>
                  <a:pt x="20" y="52"/>
                </a:lnTo>
                <a:lnTo>
                  <a:pt x="21" y="52"/>
                </a:lnTo>
                <a:lnTo>
                  <a:pt x="23" y="52"/>
                </a:lnTo>
                <a:lnTo>
                  <a:pt x="24" y="51"/>
                </a:lnTo>
                <a:lnTo>
                  <a:pt x="25" y="49"/>
                </a:lnTo>
                <a:lnTo>
                  <a:pt x="27" y="48"/>
                </a:lnTo>
                <a:lnTo>
                  <a:pt x="28" y="46"/>
                </a:lnTo>
                <a:lnTo>
                  <a:pt x="28" y="45"/>
                </a:lnTo>
                <a:lnTo>
                  <a:pt x="28" y="42"/>
                </a:lnTo>
                <a:lnTo>
                  <a:pt x="28" y="37"/>
                </a:lnTo>
                <a:lnTo>
                  <a:pt x="28" y="32"/>
                </a:lnTo>
                <a:lnTo>
                  <a:pt x="28" y="26"/>
                </a:lnTo>
                <a:lnTo>
                  <a:pt x="28" y="21"/>
                </a:lnTo>
                <a:lnTo>
                  <a:pt x="27" y="15"/>
                </a:lnTo>
                <a:lnTo>
                  <a:pt x="24" y="11"/>
                </a:lnTo>
                <a:lnTo>
                  <a:pt x="23" y="6"/>
                </a:lnTo>
                <a:lnTo>
                  <a:pt x="18" y="2"/>
                </a:lnTo>
                <a:lnTo>
                  <a:pt x="17" y="0"/>
                </a:lnTo>
                <a:lnTo>
                  <a:pt x="15" y="0"/>
                </a:lnTo>
                <a:lnTo>
                  <a:pt x="14" y="0"/>
                </a:lnTo>
                <a:lnTo>
                  <a:pt x="12" y="0"/>
                </a:lnTo>
                <a:lnTo>
                  <a:pt x="11" y="0"/>
                </a:lnTo>
                <a:lnTo>
                  <a:pt x="9" y="0"/>
                </a:lnTo>
                <a:lnTo>
                  <a:pt x="9" y="2"/>
                </a:lnTo>
                <a:lnTo>
                  <a:pt x="8" y="3"/>
                </a:lnTo>
                <a:lnTo>
                  <a:pt x="6" y="5"/>
                </a:lnTo>
                <a:lnTo>
                  <a:pt x="5" y="6"/>
                </a:lnTo>
                <a:lnTo>
                  <a:pt x="5" y="8"/>
                </a:lnTo>
                <a:lnTo>
                  <a:pt x="3" y="11"/>
                </a:lnTo>
                <a:lnTo>
                  <a:pt x="3" y="12"/>
                </a:lnTo>
                <a:lnTo>
                  <a:pt x="3" y="15"/>
                </a:lnTo>
                <a:lnTo>
                  <a:pt x="3" y="18"/>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35" name="Freeform 86"/>
          <p:cNvSpPr>
            <a:spLocks/>
          </p:cNvSpPr>
          <p:nvPr/>
        </p:nvSpPr>
        <p:spPr bwMode="auto">
          <a:xfrm>
            <a:off x="6796091" y="4308476"/>
            <a:ext cx="39687" cy="82551"/>
          </a:xfrm>
          <a:custGeom>
            <a:avLst/>
            <a:gdLst>
              <a:gd name="T0" fmla="*/ 2147483647 w 28"/>
              <a:gd name="T1" fmla="*/ 2147483647 h 52"/>
              <a:gd name="T2" fmla="*/ 2147483647 w 28"/>
              <a:gd name="T3" fmla="*/ 2147483647 h 52"/>
              <a:gd name="T4" fmla="*/ 2147483647 w 28"/>
              <a:gd name="T5" fmla="*/ 2147483647 h 52"/>
              <a:gd name="T6" fmla="*/ 2147483647 w 28"/>
              <a:gd name="T7" fmla="*/ 2147483647 h 52"/>
              <a:gd name="T8" fmla="*/ 2147483647 w 28"/>
              <a:gd name="T9" fmla="*/ 2147483647 h 52"/>
              <a:gd name="T10" fmla="*/ 2147483647 w 28"/>
              <a:gd name="T11" fmla="*/ 2147483647 h 52"/>
              <a:gd name="T12" fmla="*/ 0 w 28"/>
              <a:gd name="T13" fmla="*/ 2147483647 h 52"/>
              <a:gd name="T14" fmla="*/ 2147483647 w 28"/>
              <a:gd name="T15" fmla="*/ 2147483647 h 52"/>
              <a:gd name="T16" fmla="*/ 2147483647 w 28"/>
              <a:gd name="T17" fmla="*/ 2147483647 h 52"/>
              <a:gd name="T18" fmla="*/ 2147483647 w 28"/>
              <a:gd name="T19" fmla="*/ 2147483647 h 52"/>
              <a:gd name="T20" fmla="*/ 2147483647 w 28"/>
              <a:gd name="T21" fmla="*/ 2147483647 h 52"/>
              <a:gd name="T22" fmla="*/ 2147483647 w 28"/>
              <a:gd name="T23" fmla="*/ 2147483647 h 52"/>
              <a:gd name="T24" fmla="*/ 2147483647 w 28"/>
              <a:gd name="T25" fmla="*/ 2147483647 h 52"/>
              <a:gd name="T26" fmla="*/ 2147483647 w 28"/>
              <a:gd name="T27" fmla="*/ 2147483647 h 52"/>
              <a:gd name="T28" fmla="*/ 2147483647 w 28"/>
              <a:gd name="T29" fmla="*/ 2147483647 h 52"/>
              <a:gd name="T30" fmla="*/ 2147483647 w 28"/>
              <a:gd name="T31" fmla="*/ 2147483647 h 52"/>
              <a:gd name="T32" fmla="*/ 2147483647 w 28"/>
              <a:gd name="T33" fmla="*/ 2147483647 h 52"/>
              <a:gd name="T34" fmla="*/ 2147483647 w 28"/>
              <a:gd name="T35" fmla="*/ 2147483647 h 52"/>
              <a:gd name="T36" fmla="*/ 2147483647 w 28"/>
              <a:gd name="T37" fmla="*/ 2147483647 h 52"/>
              <a:gd name="T38" fmla="*/ 2147483647 w 28"/>
              <a:gd name="T39" fmla="*/ 2147483647 h 52"/>
              <a:gd name="T40" fmla="*/ 2147483647 w 28"/>
              <a:gd name="T41" fmla="*/ 2147483647 h 52"/>
              <a:gd name="T42" fmla="*/ 2147483647 w 28"/>
              <a:gd name="T43" fmla="*/ 2147483647 h 52"/>
              <a:gd name="T44" fmla="*/ 2147483647 w 28"/>
              <a:gd name="T45" fmla="*/ 2147483647 h 52"/>
              <a:gd name="T46" fmla="*/ 2147483647 w 28"/>
              <a:gd name="T47" fmla="*/ 2147483647 h 52"/>
              <a:gd name="T48" fmla="*/ 2147483647 w 28"/>
              <a:gd name="T49" fmla="*/ 2147483647 h 52"/>
              <a:gd name="T50" fmla="*/ 2147483647 w 28"/>
              <a:gd name="T51" fmla="*/ 2147483647 h 52"/>
              <a:gd name="T52" fmla="*/ 2147483647 w 28"/>
              <a:gd name="T53" fmla="*/ 2147483647 h 52"/>
              <a:gd name="T54" fmla="*/ 2147483647 w 28"/>
              <a:gd name="T55" fmla="*/ 2147483647 h 52"/>
              <a:gd name="T56" fmla="*/ 2147483647 w 28"/>
              <a:gd name="T57" fmla="*/ 2147483647 h 52"/>
              <a:gd name="T58" fmla="*/ 2147483647 w 28"/>
              <a:gd name="T59" fmla="*/ 2147483647 h 52"/>
              <a:gd name="T60" fmla="*/ 2147483647 w 28"/>
              <a:gd name="T61" fmla="*/ 2147483647 h 52"/>
              <a:gd name="T62" fmla="*/ 2147483647 w 28"/>
              <a:gd name="T63" fmla="*/ 2147483647 h 52"/>
              <a:gd name="T64" fmla="*/ 2147483647 w 28"/>
              <a:gd name="T65" fmla="*/ 2147483647 h 52"/>
              <a:gd name="T66" fmla="*/ 2147483647 w 28"/>
              <a:gd name="T67" fmla="*/ 0 h 52"/>
              <a:gd name="T68" fmla="*/ 2147483647 w 28"/>
              <a:gd name="T69" fmla="*/ 0 h 52"/>
              <a:gd name="T70" fmla="*/ 2147483647 w 28"/>
              <a:gd name="T71" fmla="*/ 0 h 52"/>
              <a:gd name="T72" fmla="*/ 2147483647 w 28"/>
              <a:gd name="T73" fmla="*/ 0 h 52"/>
              <a:gd name="T74" fmla="*/ 2147483647 w 28"/>
              <a:gd name="T75" fmla="*/ 0 h 52"/>
              <a:gd name="T76" fmla="*/ 2147483647 w 28"/>
              <a:gd name="T77" fmla="*/ 0 h 52"/>
              <a:gd name="T78" fmla="*/ 2147483647 w 28"/>
              <a:gd name="T79" fmla="*/ 0 h 52"/>
              <a:gd name="T80" fmla="*/ 2147483647 w 28"/>
              <a:gd name="T81" fmla="*/ 2147483647 h 52"/>
              <a:gd name="T82" fmla="*/ 2147483647 w 28"/>
              <a:gd name="T83" fmla="*/ 2147483647 h 52"/>
              <a:gd name="T84" fmla="*/ 2147483647 w 28"/>
              <a:gd name="T85" fmla="*/ 2147483647 h 52"/>
              <a:gd name="T86" fmla="*/ 2147483647 w 28"/>
              <a:gd name="T87" fmla="*/ 2147483647 h 52"/>
              <a:gd name="T88" fmla="*/ 2147483647 w 28"/>
              <a:gd name="T89" fmla="*/ 2147483647 h 52"/>
              <a:gd name="T90" fmla="*/ 2147483647 w 28"/>
              <a:gd name="T91" fmla="*/ 2147483647 h 52"/>
              <a:gd name="T92" fmla="*/ 2147483647 w 28"/>
              <a:gd name="T93" fmla="*/ 2147483647 h 52"/>
              <a:gd name="T94" fmla="*/ 2147483647 w 28"/>
              <a:gd name="T95" fmla="*/ 2147483647 h 52"/>
              <a:gd name="T96" fmla="*/ 2147483647 w 28"/>
              <a:gd name="T97" fmla="*/ 2147483647 h 52"/>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28"/>
              <a:gd name="T148" fmla="*/ 0 h 52"/>
              <a:gd name="T149" fmla="*/ 28 w 28"/>
              <a:gd name="T150" fmla="*/ 52 h 52"/>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28" h="52">
                <a:moveTo>
                  <a:pt x="3" y="18"/>
                </a:moveTo>
                <a:lnTo>
                  <a:pt x="3" y="21"/>
                </a:lnTo>
                <a:lnTo>
                  <a:pt x="3" y="26"/>
                </a:lnTo>
                <a:lnTo>
                  <a:pt x="3" y="30"/>
                </a:lnTo>
                <a:lnTo>
                  <a:pt x="2" y="35"/>
                </a:lnTo>
                <a:lnTo>
                  <a:pt x="2" y="37"/>
                </a:lnTo>
                <a:lnTo>
                  <a:pt x="0" y="42"/>
                </a:lnTo>
                <a:lnTo>
                  <a:pt x="2" y="45"/>
                </a:lnTo>
                <a:lnTo>
                  <a:pt x="3" y="48"/>
                </a:lnTo>
                <a:lnTo>
                  <a:pt x="5" y="48"/>
                </a:lnTo>
                <a:lnTo>
                  <a:pt x="6" y="49"/>
                </a:lnTo>
                <a:lnTo>
                  <a:pt x="9" y="49"/>
                </a:lnTo>
                <a:lnTo>
                  <a:pt x="11" y="49"/>
                </a:lnTo>
                <a:lnTo>
                  <a:pt x="12" y="49"/>
                </a:lnTo>
                <a:lnTo>
                  <a:pt x="15" y="49"/>
                </a:lnTo>
                <a:lnTo>
                  <a:pt x="18" y="51"/>
                </a:lnTo>
                <a:lnTo>
                  <a:pt x="20" y="52"/>
                </a:lnTo>
                <a:lnTo>
                  <a:pt x="21" y="52"/>
                </a:lnTo>
                <a:lnTo>
                  <a:pt x="23" y="52"/>
                </a:lnTo>
                <a:lnTo>
                  <a:pt x="24" y="51"/>
                </a:lnTo>
                <a:lnTo>
                  <a:pt x="25" y="49"/>
                </a:lnTo>
                <a:lnTo>
                  <a:pt x="27" y="48"/>
                </a:lnTo>
                <a:lnTo>
                  <a:pt x="28" y="46"/>
                </a:lnTo>
                <a:lnTo>
                  <a:pt x="28" y="45"/>
                </a:lnTo>
                <a:lnTo>
                  <a:pt x="28" y="42"/>
                </a:lnTo>
                <a:lnTo>
                  <a:pt x="28" y="37"/>
                </a:lnTo>
                <a:lnTo>
                  <a:pt x="28" y="32"/>
                </a:lnTo>
                <a:lnTo>
                  <a:pt x="28" y="26"/>
                </a:lnTo>
                <a:lnTo>
                  <a:pt x="28" y="21"/>
                </a:lnTo>
                <a:lnTo>
                  <a:pt x="27" y="15"/>
                </a:lnTo>
                <a:lnTo>
                  <a:pt x="24" y="11"/>
                </a:lnTo>
                <a:lnTo>
                  <a:pt x="23" y="6"/>
                </a:lnTo>
                <a:lnTo>
                  <a:pt x="18" y="2"/>
                </a:lnTo>
                <a:lnTo>
                  <a:pt x="17" y="0"/>
                </a:lnTo>
                <a:lnTo>
                  <a:pt x="15" y="0"/>
                </a:lnTo>
                <a:lnTo>
                  <a:pt x="14" y="0"/>
                </a:lnTo>
                <a:lnTo>
                  <a:pt x="12" y="0"/>
                </a:lnTo>
                <a:lnTo>
                  <a:pt x="11" y="0"/>
                </a:lnTo>
                <a:lnTo>
                  <a:pt x="9" y="0"/>
                </a:lnTo>
                <a:lnTo>
                  <a:pt x="9" y="2"/>
                </a:lnTo>
                <a:lnTo>
                  <a:pt x="8" y="3"/>
                </a:lnTo>
                <a:lnTo>
                  <a:pt x="6" y="5"/>
                </a:lnTo>
                <a:lnTo>
                  <a:pt x="5" y="6"/>
                </a:lnTo>
                <a:lnTo>
                  <a:pt x="5" y="8"/>
                </a:lnTo>
                <a:lnTo>
                  <a:pt x="3" y="11"/>
                </a:lnTo>
                <a:lnTo>
                  <a:pt x="3" y="12"/>
                </a:lnTo>
                <a:lnTo>
                  <a:pt x="3" y="15"/>
                </a:lnTo>
                <a:lnTo>
                  <a:pt x="3" y="18"/>
                </a:lnTo>
              </a:path>
            </a:pathLst>
          </a:custGeom>
          <a:solidFill>
            <a:srgbClr val="FFFF00"/>
          </a:solidFill>
          <a:ln w="4763">
            <a:solidFill>
              <a:srgbClr val="990000"/>
            </a:solidFill>
            <a:round/>
            <a:headEnd/>
            <a:tailEnd/>
          </a:ln>
        </p:spPr>
        <p:txBody>
          <a:bodyPr/>
          <a:lstStyle/>
          <a:p>
            <a:endParaRPr lang="en-US"/>
          </a:p>
        </p:txBody>
      </p:sp>
      <p:sp>
        <p:nvSpPr>
          <p:cNvPr id="53336" name="Freeform 87"/>
          <p:cNvSpPr>
            <a:spLocks/>
          </p:cNvSpPr>
          <p:nvPr/>
        </p:nvSpPr>
        <p:spPr bwMode="auto">
          <a:xfrm>
            <a:off x="6262688" y="4038603"/>
            <a:ext cx="685800" cy="239713"/>
          </a:xfrm>
          <a:custGeom>
            <a:avLst/>
            <a:gdLst>
              <a:gd name="T0" fmla="*/ 2147483647 w 486"/>
              <a:gd name="T1" fmla="*/ 2147483647 h 151"/>
              <a:gd name="T2" fmla="*/ 2147483647 w 486"/>
              <a:gd name="T3" fmla="*/ 2147483647 h 151"/>
              <a:gd name="T4" fmla="*/ 2147483647 w 486"/>
              <a:gd name="T5" fmla="*/ 2147483647 h 151"/>
              <a:gd name="T6" fmla="*/ 2147483647 w 486"/>
              <a:gd name="T7" fmla="*/ 2147483647 h 151"/>
              <a:gd name="T8" fmla="*/ 2147483647 w 486"/>
              <a:gd name="T9" fmla="*/ 2147483647 h 151"/>
              <a:gd name="T10" fmla="*/ 2147483647 w 486"/>
              <a:gd name="T11" fmla="*/ 2147483647 h 151"/>
              <a:gd name="T12" fmla="*/ 2147483647 w 486"/>
              <a:gd name="T13" fmla="*/ 2147483647 h 151"/>
              <a:gd name="T14" fmla="*/ 2147483647 w 486"/>
              <a:gd name="T15" fmla="*/ 2147483647 h 151"/>
              <a:gd name="T16" fmla="*/ 2147483647 w 486"/>
              <a:gd name="T17" fmla="*/ 2147483647 h 151"/>
              <a:gd name="T18" fmla="*/ 2147483647 w 486"/>
              <a:gd name="T19" fmla="*/ 2147483647 h 151"/>
              <a:gd name="T20" fmla="*/ 2147483647 w 486"/>
              <a:gd name="T21" fmla="*/ 2147483647 h 151"/>
              <a:gd name="T22" fmla="*/ 2147483647 w 486"/>
              <a:gd name="T23" fmla="*/ 2147483647 h 151"/>
              <a:gd name="T24" fmla="*/ 2147483647 w 486"/>
              <a:gd name="T25" fmla="*/ 2147483647 h 151"/>
              <a:gd name="T26" fmla="*/ 0 w 486"/>
              <a:gd name="T27" fmla="*/ 2147483647 h 151"/>
              <a:gd name="T28" fmla="*/ 2147483647 w 486"/>
              <a:gd name="T29" fmla="*/ 2147483647 h 151"/>
              <a:gd name="T30" fmla="*/ 2147483647 w 486"/>
              <a:gd name="T31" fmla="*/ 2147483647 h 151"/>
              <a:gd name="T32" fmla="*/ 2147483647 w 486"/>
              <a:gd name="T33" fmla="*/ 2147483647 h 151"/>
              <a:gd name="T34" fmla="*/ 2147483647 w 486"/>
              <a:gd name="T35" fmla="*/ 2147483647 h 151"/>
              <a:gd name="T36" fmla="*/ 2147483647 w 486"/>
              <a:gd name="T37" fmla="*/ 2147483647 h 151"/>
              <a:gd name="T38" fmla="*/ 2147483647 w 486"/>
              <a:gd name="T39" fmla="*/ 2147483647 h 151"/>
              <a:gd name="T40" fmla="*/ 2147483647 w 486"/>
              <a:gd name="T41" fmla="*/ 2147483647 h 151"/>
              <a:gd name="T42" fmla="*/ 2147483647 w 486"/>
              <a:gd name="T43" fmla="*/ 2147483647 h 151"/>
              <a:gd name="T44" fmla="*/ 2147483647 w 486"/>
              <a:gd name="T45" fmla="*/ 2147483647 h 151"/>
              <a:gd name="T46" fmla="*/ 2147483647 w 486"/>
              <a:gd name="T47" fmla="*/ 2147483647 h 151"/>
              <a:gd name="T48" fmla="*/ 2147483647 w 486"/>
              <a:gd name="T49" fmla="*/ 2147483647 h 151"/>
              <a:gd name="T50" fmla="*/ 2147483647 w 486"/>
              <a:gd name="T51" fmla="*/ 2147483647 h 151"/>
              <a:gd name="T52" fmla="*/ 2147483647 w 486"/>
              <a:gd name="T53" fmla="*/ 2147483647 h 151"/>
              <a:gd name="T54" fmla="*/ 2147483647 w 486"/>
              <a:gd name="T55" fmla="*/ 2147483647 h 151"/>
              <a:gd name="T56" fmla="*/ 2147483647 w 486"/>
              <a:gd name="T57" fmla="*/ 2147483647 h 151"/>
              <a:gd name="T58" fmla="*/ 2147483647 w 486"/>
              <a:gd name="T59" fmla="*/ 2147483647 h 151"/>
              <a:gd name="T60" fmla="*/ 2147483647 w 486"/>
              <a:gd name="T61" fmla="*/ 2147483647 h 151"/>
              <a:gd name="T62" fmla="*/ 2147483647 w 486"/>
              <a:gd name="T63" fmla="*/ 2147483647 h 151"/>
              <a:gd name="T64" fmla="*/ 2147483647 w 486"/>
              <a:gd name="T65" fmla="*/ 2147483647 h 151"/>
              <a:gd name="T66" fmla="*/ 2147483647 w 486"/>
              <a:gd name="T67" fmla="*/ 2147483647 h 151"/>
              <a:gd name="T68" fmla="*/ 2147483647 w 486"/>
              <a:gd name="T69" fmla="*/ 2147483647 h 151"/>
              <a:gd name="T70" fmla="*/ 2147483647 w 486"/>
              <a:gd name="T71" fmla="*/ 2147483647 h 151"/>
              <a:gd name="T72" fmla="*/ 2147483647 w 486"/>
              <a:gd name="T73" fmla="*/ 2147483647 h 151"/>
              <a:gd name="T74" fmla="*/ 2147483647 w 486"/>
              <a:gd name="T75" fmla="*/ 2147483647 h 151"/>
              <a:gd name="T76" fmla="*/ 2147483647 w 486"/>
              <a:gd name="T77" fmla="*/ 2147483647 h 151"/>
              <a:gd name="T78" fmla="*/ 2147483647 w 486"/>
              <a:gd name="T79" fmla="*/ 2147483647 h 151"/>
              <a:gd name="T80" fmla="*/ 2147483647 w 486"/>
              <a:gd name="T81" fmla="*/ 2147483647 h 151"/>
              <a:gd name="T82" fmla="*/ 2147483647 w 486"/>
              <a:gd name="T83" fmla="*/ 2147483647 h 151"/>
              <a:gd name="T84" fmla="*/ 2147483647 w 486"/>
              <a:gd name="T85" fmla="*/ 2147483647 h 151"/>
              <a:gd name="T86" fmla="*/ 2147483647 w 486"/>
              <a:gd name="T87" fmla="*/ 2147483647 h 151"/>
              <a:gd name="T88" fmla="*/ 2147483647 w 486"/>
              <a:gd name="T89" fmla="*/ 2147483647 h 151"/>
              <a:gd name="T90" fmla="*/ 2147483647 w 486"/>
              <a:gd name="T91" fmla="*/ 2147483647 h 151"/>
              <a:gd name="T92" fmla="*/ 2147483647 w 486"/>
              <a:gd name="T93" fmla="*/ 2147483647 h 151"/>
              <a:gd name="T94" fmla="*/ 2147483647 w 486"/>
              <a:gd name="T95" fmla="*/ 2147483647 h 151"/>
              <a:gd name="T96" fmla="*/ 2147483647 w 486"/>
              <a:gd name="T97" fmla="*/ 2147483647 h 151"/>
              <a:gd name="T98" fmla="*/ 2147483647 w 486"/>
              <a:gd name="T99" fmla="*/ 0 h 151"/>
              <a:gd name="T100" fmla="*/ 2147483647 w 486"/>
              <a:gd name="T101" fmla="*/ 0 h 151"/>
              <a:gd name="T102" fmla="*/ 2147483647 w 486"/>
              <a:gd name="T103" fmla="*/ 2147483647 h 151"/>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486"/>
              <a:gd name="T157" fmla="*/ 0 h 151"/>
              <a:gd name="T158" fmla="*/ 486 w 486"/>
              <a:gd name="T159" fmla="*/ 151 h 151"/>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486" h="151">
                <a:moveTo>
                  <a:pt x="253" y="5"/>
                </a:moveTo>
                <a:lnTo>
                  <a:pt x="248" y="8"/>
                </a:lnTo>
                <a:lnTo>
                  <a:pt x="244" y="11"/>
                </a:lnTo>
                <a:lnTo>
                  <a:pt x="239" y="13"/>
                </a:lnTo>
                <a:lnTo>
                  <a:pt x="233" y="16"/>
                </a:lnTo>
                <a:lnTo>
                  <a:pt x="229" y="18"/>
                </a:lnTo>
                <a:lnTo>
                  <a:pt x="224" y="19"/>
                </a:lnTo>
                <a:lnTo>
                  <a:pt x="219" y="19"/>
                </a:lnTo>
                <a:lnTo>
                  <a:pt x="214" y="19"/>
                </a:lnTo>
                <a:lnTo>
                  <a:pt x="207" y="19"/>
                </a:lnTo>
                <a:lnTo>
                  <a:pt x="199" y="19"/>
                </a:lnTo>
                <a:lnTo>
                  <a:pt x="190" y="18"/>
                </a:lnTo>
                <a:lnTo>
                  <a:pt x="183" y="16"/>
                </a:lnTo>
                <a:lnTo>
                  <a:pt x="174" y="16"/>
                </a:lnTo>
                <a:lnTo>
                  <a:pt x="167" y="15"/>
                </a:lnTo>
                <a:lnTo>
                  <a:pt x="159" y="15"/>
                </a:lnTo>
                <a:lnTo>
                  <a:pt x="151" y="13"/>
                </a:lnTo>
                <a:lnTo>
                  <a:pt x="149" y="15"/>
                </a:lnTo>
                <a:lnTo>
                  <a:pt x="148" y="15"/>
                </a:lnTo>
                <a:lnTo>
                  <a:pt x="145" y="15"/>
                </a:lnTo>
                <a:lnTo>
                  <a:pt x="143" y="16"/>
                </a:lnTo>
                <a:lnTo>
                  <a:pt x="142" y="18"/>
                </a:lnTo>
                <a:lnTo>
                  <a:pt x="139" y="18"/>
                </a:lnTo>
                <a:lnTo>
                  <a:pt x="137" y="19"/>
                </a:lnTo>
                <a:lnTo>
                  <a:pt x="134" y="21"/>
                </a:lnTo>
                <a:lnTo>
                  <a:pt x="128" y="22"/>
                </a:lnTo>
                <a:lnTo>
                  <a:pt x="122" y="22"/>
                </a:lnTo>
                <a:lnTo>
                  <a:pt x="117" y="21"/>
                </a:lnTo>
                <a:lnTo>
                  <a:pt x="111" y="19"/>
                </a:lnTo>
                <a:lnTo>
                  <a:pt x="105" y="16"/>
                </a:lnTo>
                <a:lnTo>
                  <a:pt x="99" y="15"/>
                </a:lnTo>
                <a:lnTo>
                  <a:pt x="91" y="13"/>
                </a:lnTo>
                <a:lnTo>
                  <a:pt x="85" y="13"/>
                </a:lnTo>
                <a:lnTo>
                  <a:pt x="81" y="15"/>
                </a:lnTo>
                <a:lnTo>
                  <a:pt x="77" y="16"/>
                </a:lnTo>
                <a:lnTo>
                  <a:pt x="72" y="19"/>
                </a:lnTo>
                <a:lnTo>
                  <a:pt x="69" y="22"/>
                </a:lnTo>
                <a:lnTo>
                  <a:pt x="65" y="24"/>
                </a:lnTo>
                <a:lnTo>
                  <a:pt x="60" y="25"/>
                </a:lnTo>
                <a:lnTo>
                  <a:pt x="56" y="27"/>
                </a:lnTo>
                <a:lnTo>
                  <a:pt x="51" y="25"/>
                </a:lnTo>
                <a:lnTo>
                  <a:pt x="48" y="24"/>
                </a:lnTo>
                <a:lnTo>
                  <a:pt x="44" y="24"/>
                </a:lnTo>
                <a:lnTo>
                  <a:pt x="41" y="22"/>
                </a:lnTo>
                <a:lnTo>
                  <a:pt x="37" y="22"/>
                </a:lnTo>
                <a:lnTo>
                  <a:pt x="34" y="21"/>
                </a:lnTo>
                <a:lnTo>
                  <a:pt x="31" y="21"/>
                </a:lnTo>
                <a:lnTo>
                  <a:pt x="26" y="21"/>
                </a:lnTo>
                <a:lnTo>
                  <a:pt x="23" y="21"/>
                </a:lnTo>
                <a:lnTo>
                  <a:pt x="19" y="21"/>
                </a:lnTo>
                <a:lnTo>
                  <a:pt x="14" y="22"/>
                </a:lnTo>
                <a:lnTo>
                  <a:pt x="10" y="22"/>
                </a:lnTo>
                <a:lnTo>
                  <a:pt x="7" y="25"/>
                </a:lnTo>
                <a:lnTo>
                  <a:pt x="4" y="27"/>
                </a:lnTo>
                <a:lnTo>
                  <a:pt x="1" y="31"/>
                </a:lnTo>
                <a:lnTo>
                  <a:pt x="0" y="36"/>
                </a:lnTo>
                <a:lnTo>
                  <a:pt x="0" y="40"/>
                </a:lnTo>
                <a:lnTo>
                  <a:pt x="1" y="46"/>
                </a:lnTo>
                <a:lnTo>
                  <a:pt x="3" y="52"/>
                </a:lnTo>
                <a:lnTo>
                  <a:pt x="4" y="56"/>
                </a:lnTo>
                <a:lnTo>
                  <a:pt x="7" y="61"/>
                </a:lnTo>
                <a:lnTo>
                  <a:pt x="11" y="65"/>
                </a:lnTo>
                <a:lnTo>
                  <a:pt x="14" y="70"/>
                </a:lnTo>
                <a:lnTo>
                  <a:pt x="19" y="73"/>
                </a:lnTo>
                <a:lnTo>
                  <a:pt x="25" y="76"/>
                </a:lnTo>
                <a:lnTo>
                  <a:pt x="29" y="77"/>
                </a:lnTo>
                <a:lnTo>
                  <a:pt x="35" y="77"/>
                </a:lnTo>
                <a:lnTo>
                  <a:pt x="40" y="77"/>
                </a:lnTo>
                <a:lnTo>
                  <a:pt x="44" y="76"/>
                </a:lnTo>
                <a:lnTo>
                  <a:pt x="48" y="74"/>
                </a:lnTo>
                <a:lnTo>
                  <a:pt x="53" y="73"/>
                </a:lnTo>
                <a:lnTo>
                  <a:pt x="57" y="73"/>
                </a:lnTo>
                <a:lnTo>
                  <a:pt x="62" y="74"/>
                </a:lnTo>
                <a:lnTo>
                  <a:pt x="68" y="77"/>
                </a:lnTo>
                <a:lnTo>
                  <a:pt x="74" y="80"/>
                </a:lnTo>
                <a:lnTo>
                  <a:pt x="81" y="83"/>
                </a:lnTo>
                <a:lnTo>
                  <a:pt x="87" y="86"/>
                </a:lnTo>
                <a:lnTo>
                  <a:pt x="93" y="89"/>
                </a:lnTo>
                <a:lnTo>
                  <a:pt x="100" y="90"/>
                </a:lnTo>
                <a:lnTo>
                  <a:pt x="106" y="93"/>
                </a:lnTo>
                <a:lnTo>
                  <a:pt x="112" y="95"/>
                </a:lnTo>
                <a:lnTo>
                  <a:pt x="115" y="95"/>
                </a:lnTo>
                <a:lnTo>
                  <a:pt x="118" y="95"/>
                </a:lnTo>
                <a:lnTo>
                  <a:pt x="121" y="93"/>
                </a:lnTo>
                <a:lnTo>
                  <a:pt x="125" y="92"/>
                </a:lnTo>
                <a:lnTo>
                  <a:pt x="128" y="89"/>
                </a:lnTo>
                <a:lnTo>
                  <a:pt x="131" y="89"/>
                </a:lnTo>
                <a:lnTo>
                  <a:pt x="134" y="89"/>
                </a:lnTo>
                <a:lnTo>
                  <a:pt x="137" y="89"/>
                </a:lnTo>
                <a:lnTo>
                  <a:pt x="142" y="92"/>
                </a:lnTo>
                <a:lnTo>
                  <a:pt x="146" y="95"/>
                </a:lnTo>
                <a:lnTo>
                  <a:pt x="151" y="98"/>
                </a:lnTo>
                <a:lnTo>
                  <a:pt x="155" y="101"/>
                </a:lnTo>
                <a:lnTo>
                  <a:pt x="159" y="104"/>
                </a:lnTo>
                <a:lnTo>
                  <a:pt x="164" y="108"/>
                </a:lnTo>
                <a:lnTo>
                  <a:pt x="170" y="111"/>
                </a:lnTo>
                <a:lnTo>
                  <a:pt x="174" y="116"/>
                </a:lnTo>
                <a:lnTo>
                  <a:pt x="180" y="122"/>
                </a:lnTo>
                <a:lnTo>
                  <a:pt x="186" y="128"/>
                </a:lnTo>
                <a:lnTo>
                  <a:pt x="190" y="133"/>
                </a:lnTo>
                <a:lnTo>
                  <a:pt x="196" y="139"/>
                </a:lnTo>
                <a:lnTo>
                  <a:pt x="202" y="145"/>
                </a:lnTo>
                <a:lnTo>
                  <a:pt x="208" y="148"/>
                </a:lnTo>
                <a:lnTo>
                  <a:pt x="216" y="150"/>
                </a:lnTo>
                <a:lnTo>
                  <a:pt x="223" y="148"/>
                </a:lnTo>
                <a:lnTo>
                  <a:pt x="227" y="147"/>
                </a:lnTo>
                <a:lnTo>
                  <a:pt x="230" y="145"/>
                </a:lnTo>
                <a:lnTo>
                  <a:pt x="235" y="144"/>
                </a:lnTo>
                <a:lnTo>
                  <a:pt x="238" y="144"/>
                </a:lnTo>
                <a:lnTo>
                  <a:pt x="241" y="142"/>
                </a:lnTo>
                <a:lnTo>
                  <a:pt x="244" y="142"/>
                </a:lnTo>
                <a:lnTo>
                  <a:pt x="247" y="141"/>
                </a:lnTo>
                <a:lnTo>
                  <a:pt x="250" y="141"/>
                </a:lnTo>
                <a:lnTo>
                  <a:pt x="254" y="138"/>
                </a:lnTo>
                <a:lnTo>
                  <a:pt x="257" y="135"/>
                </a:lnTo>
                <a:lnTo>
                  <a:pt x="259" y="132"/>
                </a:lnTo>
                <a:lnTo>
                  <a:pt x="261" y="129"/>
                </a:lnTo>
                <a:lnTo>
                  <a:pt x="264" y="125"/>
                </a:lnTo>
                <a:lnTo>
                  <a:pt x="267" y="122"/>
                </a:lnTo>
                <a:lnTo>
                  <a:pt x="269" y="117"/>
                </a:lnTo>
                <a:lnTo>
                  <a:pt x="272" y="114"/>
                </a:lnTo>
                <a:lnTo>
                  <a:pt x="276" y="111"/>
                </a:lnTo>
                <a:lnTo>
                  <a:pt x="279" y="110"/>
                </a:lnTo>
                <a:lnTo>
                  <a:pt x="284" y="111"/>
                </a:lnTo>
                <a:lnTo>
                  <a:pt x="288" y="113"/>
                </a:lnTo>
                <a:lnTo>
                  <a:pt x="293" y="114"/>
                </a:lnTo>
                <a:lnTo>
                  <a:pt x="297" y="117"/>
                </a:lnTo>
                <a:lnTo>
                  <a:pt x="301" y="119"/>
                </a:lnTo>
                <a:lnTo>
                  <a:pt x="307" y="119"/>
                </a:lnTo>
                <a:lnTo>
                  <a:pt x="313" y="117"/>
                </a:lnTo>
                <a:lnTo>
                  <a:pt x="319" y="116"/>
                </a:lnTo>
                <a:lnTo>
                  <a:pt x="325" y="114"/>
                </a:lnTo>
                <a:lnTo>
                  <a:pt x="332" y="111"/>
                </a:lnTo>
                <a:lnTo>
                  <a:pt x="338" y="110"/>
                </a:lnTo>
                <a:lnTo>
                  <a:pt x="346" y="108"/>
                </a:lnTo>
                <a:lnTo>
                  <a:pt x="353" y="108"/>
                </a:lnTo>
                <a:lnTo>
                  <a:pt x="361" y="108"/>
                </a:lnTo>
                <a:lnTo>
                  <a:pt x="369" y="110"/>
                </a:lnTo>
                <a:lnTo>
                  <a:pt x="377" y="114"/>
                </a:lnTo>
                <a:lnTo>
                  <a:pt x="381" y="119"/>
                </a:lnTo>
                <a:lnTo>
                  <a:pt x="387" y="126"/>
                </a:lnTo>
                <a:lnTo>
                  <a:pt x="392" y="133"/>
                </a:lnTo>
                <a:lnTo>
                  <a:pt x="398" y="139"/>
                </a:lnTo>
                <a:lnTo>
                  <a:pt x="403" y="147"/>
                </a:lnTo>
                <a:lnTo>
                  <a:pt x="412" y="151"/>
                </a:lnTo>
                <a:lnTo>
                  <a:pt x="415" y="151"/>
                </a:lnTo>
                <a:lnTo>
                  <a:pt x="418" y="150"/>
                </a:lnTo>
                <a:lnTo>
                  <a:pt x="423" y="147"/>
                </a:lnTo>
                <a:lnTo>
                  <a:pt x="427" y="144"/>
                </a:lnTo>
                <a:lnTo>
                  <a:pt x="433" y="139"/>
                </a:lnTo>
                <a:lnTo>
                  <a:pt x="437" y="136"/>
                </a:lnTo>
                <a:lnTo>
                  <a:pt x="440" y="132"/>
                </a:lnTo>
                <a:lnTo>
                  <a:pt x="443" y="129"/>
                </a:lnTo>
                <a:lnTo>
                  <a:pt x="446" y="126"/>
                </a:lnTo>
                <a:lnTo>
                  <a:pt x="449" y="120"/>
                </a:lnTo>
                <a:lnTo>
                  <a:pt x="454" y="114"/>
                </a:lnTo>
                <a:lnTo>
                  <a:pt x="458" y="107"/>
                </a:lnTo>
                <a:lnTo>
                  <a:pt x="463" y="99"/>
                </a:lnTo>
                <a:lnTo>
                  <a:pt x="466" y="92"/>
                </a:lnTo>
                <a:lnTo>
                  <a:pt x="469" y="88"/>
                </a:lnTo>
                <a:lnTo>
                  <a:pt x="470" y="83"/>
                </a:lnTo>
                <a:lnTo>
                  <a:pt x="470" y="80"/>
                </a:lnTo>
                <a:lnTo>
                  <a:pt x="470" y="76"/>
                </a:lnTo>
                <a:lnTo>
                  <a:pt x="470" y="71"/>
                </a:lnTo>
                <a:lnTo>
                  <a:pt x="472" y="68"/>
                </a:lnTo>
                <a:lnTo>
                  <a:pt x="472" y="64"/>
                </a:lnTo>
                <a:lnTo>
                  <a:pt x="472" y="61"/>
                </a:lnTo>
                <a:lnTo>
                  <a:pt x="473" y="58"/>
                </a:lnTo>
                <a:lnTo>
                  <a:pt x="474" y="55"/>
                </a:lnTo>
                <a:lnTo>
                  <a:pt x="476" y="52"/>
                </a:lnTo>
                <a:lnTo>
                  <a:pt x="480" y="48"/>
                </a:lnTo>
                <a:lnTo>
                  <a:pt x="483" y="45"/>
                </a:lnTo>
                <a:lnTo>
                  <a:pt x="485" y="40"/>
                </a:lnTo>
                <a:lnTo>
                  <a:pt x="486" y="34"/>
                </a:lnTo>
                <a:lnTo>
                  <a:pt x="485" y="28"/>
                </a:lnTo>
                <a:lnTo>
                  <a:pt x="480" y="22"/>
                </a:lnTo>
                <a:lnTo>
                  <a:pt x="472" y="13"/>
                </a:lnTo>
                <a:lnTo>
                  <a:pt x="466" y="11"/>
                </a:lnTo>
                <a:lnTo>
                  <a:pt x="460" y="8"/>
                </a:lnTo>
                <a:lnTo>
                  <a:pt x="452" y="6"/>
                </a:lnTo>
                <a:lnTo>
                  <a:pt x="445" y="5"/>
                </a:lnTo>
                <a:lnTo>
                  <a:pt x="437" y="5"/>
                </a:lnTo>
                <a:lnTo>
                  <a:pt x="430" y="5"/>
                </a:lnTo>
                <a:lnTo>
                  <a:pt x="421" y="6"/>
                </a:lnTo>
                <a:lnTo>
                  <a:pt x="415" y="6"/>
                </a:lnTo>
                <a:lnTo>
                  <a:pt x="402" y="8"/>
                </a:lnTo>
                <a:lnTo>
                  <a:pt x="390" y="6"/>
                </a:lnTo>
                <a:lnTo>
                  <a:pt x="378" y="5"/>
                </a:lnTo>
                <a:lnTo>
                  <a:pt x="366" y="3"/>
                </a:lnTo>
                <a:lnTo>
                  <a:pt x="355" y="2"/>
                </a:lnTo>
                <a:lnTo>
                  <a:pt x="343" y="2"/>
                </a:lnTo>
                <a:lnTo>
                  <a:pt x="331" y="2"/>
                </a:lnTo>
                <a:lnTo>
                  <a:pt x="319" y="5"/>
                </a:lnTo>
                <a:lnTo>
                  <a:pt x="313" y="5"/>
                </a:lnTo>
                <a:lnTo>
                  <a:pt x="306" y="6"/>
                </a:lnTo>
                <a:lnTo>
                  <a:pt x="300" y="5"/>
                </a:lnTo>
                <a:lnTo>
                  <a:pt x="293" y="5"/>
                </a:lnTo>
                <a:lnTo>
                  <a:pt x="285" y="3"/>
                </a:lnTo>
                <a:lnTo>
                  <a:pt x="279" y="2"/>
                </a:lnTo>
                <a:lnTo>
                  <a:pt x="272" y="0"/>
                </a:lnTo>
                <a:lnTo>
                  <a:pt x="264" y="0"/>
                </a:lnTo>
                <a:lnTo>
                  <a:pt x="263" y="0"/>
                </a:lnTo>
                <a:lnTo>
                  <a:pt x="261" y="0"/>
                </a:lnTo>
                <a:lnTo>
                  <a:pt x="260" y="0"/>
                </a:lnTo>
                <a:lnTo>
                  <a:pt x="259" y="0"/>
                </a:lnTo>
                <a:lnTo>
                  <a:pt x="257" y="2"/>
                </a:lnTo>
                <a:lnTo>
                  <a:pt x="256" y="2"/>
                </a:lnTo>
                <a:lnTo>
                  <a:pt x="254" y="3"/>
                </a:lnTo>
                <a:lnTo>
                  <a:pt x="253" y="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37" name="Freeform 88"/>
          <p:cNvSpPr>
            <a:spLocks/>
          </p:cNvSpPr>
          <p:nvPr/>
        </p:nvSpPr>
        <p:spPr bwMode="auto">
          <a:xfrm>
            <a:off x="6276976" y="4083054"/>
            <a:ext cx="69851" cy="68263"/>
          </a:xfrm>
          <a:custGeom>
            <a:avLst/>
            <a:gdLst>
              <a:gd name="T0" fmla="*/ 0 w 50"/>
              <a:gd name="T1" fmla="*/ 2147483647 h 43"/>
              <a:gd name="T2" fmla="*/ 2147483647 w 50"/>
              <a:gd name="T3" fmla="*/ 2147483647 h 43"/>
              <a:gd name="T4" fmla="*/ 2147483647 w 50"/>
              <a:gd name="T5" fmla="*/ 2147483647 h 43"/>
              <a:gd name="T6" fmla="*/ 2147483647 w 50"/>
              <a:gd name="T7" fmla="*/ 2147483647 h 43"/>
              <a:gd name="T8" fmla="*/ 2147483647 w 50"/>
              <a:gd name="T9" fmla="*/ 2147483647 h 43"/>
              <a:gd name="T10" fmla="*/ 2147483647 w 50"/>
              <a:gd name="T11" fmla="*/ 2147483647 h 43"/>
              <a:gd name="T12" fmla="*/ 2147483647 w 50"/>
              <a:gd name="T13" fmla="*/ 2147483647 h 43"/>
              <a:gd name="T14" fmla="*/ 2147483647 w 50"/>
              <a:gd name="T15" fmla="*/ 2147483647 h 43"/>
              <a:gd name="T16" fmla="*/ 2147483647 w 50"/>
              <a:gd name="T17" fmla="*/ 2147483647 h 43"/>
              <a:gd name="T18" fmla="*/ 2147483647 w 50"/>
              <a:gd name="T19" fmla="*/ 2147483647 h 43"/>
              <a:gd name="T20" fmla="*/ 2147483647 w 50"/>
              <a:gd name="T21" fmla="*/ 2147483647 h 43"/>
              <a:gd name="T22" fmla="*/ 2147483647 w 50"/>
              <a:gd name="T23" fmla="*/ 2147483647 h 43"/>
              <a:gd name="T24" fmla="*/ 2147483647 w 50"/>
              <a:gd name="T25" fmla="*/ 2147483647 h 43"/>
              <a:gd name="T26" fmla="*/ 2147483647 w 50"/>
              <a:gd name="T27" fmla="*/ 2147483647 h 43"/>
              <a:gd name="T28" fmla="*/ 2147483647 w 50"/>
              <a:gd name="T29" fmla="*/ 2147483647 h 43"/>
              <a:gd name="T30" fmla="*/ 2147483647 w 50"/>
              <a:gd name="T31" fmla="*/ 2147483647 h 43"/>
              <a:gd name="T32" fmla="*/ 2147483647 w 50"/>
              <a:gd name="T33" fmla="*/ 2147483647 h 43"/>
              <a:gd name="T34" fmla="*/ 2147483647 w 50"/>
              <a:gd name="T35" fmla="*/ 2147483647 h 43"/>
              <a:gd name="T36" fmla="*/ 2147483647 w 50"/>
              <a:gd name="T37" fmla="*/ 2147483647 h 43"/>
              <a:gd name="T38" fmla="*/ 2147483647 w 50"/>
              <a:gd name="T39" fmla="*/ 2147483647 h 43"/>
              <a:gd name="T40" fmla="*/ 2147483647 w 50"/>
              <a:gd name="T41" fmla="*/ 2147483647 h 43"/>
              <a:gd name="T42" fmla="*/ 2147483647 w 50"/>
              <a:gd name="T43" fmla="*/ 2147483647 h 43"/>
              <a:gd name="T44" fmla="*/ 2147483647 w 50"/>
              <a:gd name="T45" fmla="*/ 2147483647 h 43"/>
              <a:gd name="T46" fmla="*/ 2147483647 w 50"/>
              <a:gd name="T47" fmla="*/ 2147483647 h 43"/>
              <a:gd name="T48" fmla="*/ 2147483647 w 50"/>
              <a:gd name="T49" fmla="*/ 2147483647 h 43"/>
              <a:gd name="T50" fmla="*/ 2147483647 w 50"/>
              <a:gd name="T51" fmla="*/ 2147483647 h 43"/>
              <a:gd name="T52" fmla="*/ 2147483647 w 50"/>
              <a:gd name="T53" fmla="*/ 2147483647 h 43"/>
              <a:gd name="T54" fmla="*/ 2147483647 w 50"/>
              <a:gd name="T55" fmla="*/ 2147483647 h 43"/>
              <a:gd name="T56" fmla="*/ 2147483647 w 50"/>
              <a:gd name="T57" fmla="*/ 2147483647 h 43"/>
              <a:gd name="T58" fmla="*/ 2147483647 w 50"/>
              <a:gd name="T59" fmla="*/ 2147483647 h 43"/>
              <a:gd name="T60" fmla="*/ 2147483647 w 50"/>
              <a:gd name="T61" fmla="*/ 2147483647 h 43"/>
              <a:gd name="T62" fmla="*/ 2147483647 w 50"/>
              <a:gd name="T63" fmla="*/ 2147483647 h 43"/>
              <a:gd name="T64" fmla="*/ 2147483647 w 50"/>
              <a:gd name="T65" fmla="*/ 2147483647 h 43"/>
              <a:gd name="T66" fmla="*/ 2147483647 w 50"/>
              <a:gd name="T67" fmla="*/ 2147483647 h 43"/>
              <a:gd name="T68" fmla="*/ 2147483647 w 50"/>
              <a:gd name="T69" fmla="*/ 2147483647 h 43"/>
              <a:gd name="T70" fmla="*/ 2147483647 w 50"/>
              <a:gd name="T71" fmla="*/ 0 h 43"/>
              <a:gd name="T72" fmla="*/ 2147483647 w 50"/>
              <a:gd name="T73" fmla="*/ 0 h 43"/>
              <a:gd name="T74" fmla="*/ 2147483647 w 50"/>
              <a:gd name="T75" fmla="*/ 0 h 43"/>
              <a:gd name="T76" fmla="*/ 2147483647 w 50"/>
              <a:gd name="T77" fmla="*/ 2147483647 h 43"/>
              <a:gd name="T78" fmla="*/ 0 w 50"/>
              <a:gd name="T79" fmla="*/ 2147483647 h 43"/>
              <a:gd name="T80" fmla="*/ 0 w 50"/>
              <a:gd name="T81" fmla="*/ 2147483647 h 43"/>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0"/>
              <a:gd name="T124" fmla="*/ 0 h 43"/>
              <a:gd name="T125" fmla="*/ 50 w 50"/>
              <a:gd name="T126" fmla="*/ 43 h 43"/>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0" h="43">
                <a:moveTo>
                  <a:pt x="0" y="14"/>
                </a:moveTo>
                <a:lnTo>
                  <a:pt x="1" y="17"/>
                </a:lnTo>
                <a:lnTo>
                  <a:pt x="1" y="20"/>
                </a:lnTo>
                <a:lnTo>
                  <a:pt x="3" y="22"/>
                </a:lnTo>
                <a:lnTo>
                  <a:pt x="4" y="25"/>
                </a:lnTo>
                <a:lnTo>
                  <a:pt x="6" y="28"/>
                </a:lnTo>
                <a:lnTo>
                  <a:pt x="7" y="31"/>
                </a:lnTo>
                <a:lnTo>
                  <a:pt x="9" y="34"/>
                </a:lnTo>
                <a:lnTo>
                  <a:pt x="12" y="36"/>
                </a:lnTo>
                <a:lnTo>
                  <a:pt x="15" y="39"/>
                </a:lnTo>
                <a:lnTo>
                  <a:pt x="19" y="40"/>
                </a:lnTo>
                <a:lnTo>
                  <a:pt x="22" y="42"/>
                </a:lnTo>
                <a:lnTo>
                  <a:pt x="27" y="43"/>
                </a:lnTo>
                <a:lnTo>
                  <a:pt x="31" y="43"/>
                </a:lnTo>
                <a:lnTo>
                  <a:pt x="36" y="43"/>
                </a:lnTo>
                <a:lnTo>
                  <a:pt x="40" y="42"/>
                </a:lnTo>
                <a:lnTo>
                  <a:pt x="44" y="39"/>
                </a:lnTo>
                <a:lnTo>
                  <a:pt x="46" y="36"/>
                </a:lnTo>
                <a:lnTo>
                  <a:pt x="47" y="34"/>
                </a:lnTo>
                <a:lnTo>
                  <a:pt x="47" y="31"/>
                </a:lnTo>
                <a:lnTo>
                  <a:pt x="49" y="30"/>
                </a:lnTo>
                <a:lnTo>
                  <a:pt x="49" y="27"/>
                </a:lnTo>
                <a:lnTo>
                  <a:pt x="50" y="24"/>
                </a:lnTo>
                <a:lnTo>
                  <a:pt x="49" y="21"/>
                </a:lnTo>
                <a:lnTo>
                  <a:pt x="49" y="18"/>
                </a:lnTo>
                <a:lnTo>
                  <a:pt x="47" y="17"/>
                </a:lnTo>
                <a:lnTo>
                  <a:pt x="46" y="15"/>
                </a:lnTo>
                <a:lnTo>
                  <a:pt x="44" y="14"/>
                </a:lnTo>
                <a:lnTo>
                  <a:pt x="43" y="12"/>
                </a:lnTo>
                <a:lnTo>
                  <a:pt x="43" y="11"/>
                </a:lnTo>
                <a:lnTo>
                  <a:pt x="41" y="9"/>
                </a:lnTo>
                <a:lnTo>
                  <a:pt x="38" y="9"/>
                </a:lnTo>
                <a:lnTo>
                  <a:pt x="37" y="8"/>
                </a:lnTo>
                <a:lnTo>
                  <a:pt x="33" y="5"/>
                </a:lnTo>
                <a:lnTo>
                  <a:pt x="25" y="2"/>
                </a:lnTo>
                <a:lnTo>
                  <a:pt x="19" y="0"/>
                </a:lnTo>
                <a:lnTo>
                  <a:pt x="13" y="0"/>
                </a:lnTo>
                <a:lnTo>
                  <a:pt x="7" y="0"/>
                </a:lnTo>
                <a:lnTo>
                  <a:pt x="3" y="3"/>
                </a:lnTo>
                <a:lnTo>
                  <a:pt x="0" y="8"/>
                </a:lnTo>
                <a:lnTo>
                  <a:pt x="0" y="14"/>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38" name="Freeform 89"/>
          <p:cNvSpPr>
            <a:spLocks/>
          </p:cNvSpPr>
          <p:nvPr/>
        </p:nvSpPr>
        <p:spPr bwMode="auto">
          <a:xfrm>
            <a:off x="6276976" y="4083054"/>
            <a:ext cx="69851" cy="68263"/>
          </a:xfrm>
          <a:custGeom>
            <a:avLst/>
            <a:gdLst>
              <a:gd name="T0" fmla="*/ 0 w 50"/>
              <a:gd name="T1" fmla="*/ 2147483647 h 43"/>
              <a:gd name="T2" fmla="*/ 2147483647 w 50"/>
              <a:gd name="T3" fmla="*/ 2147483647 h 43"/>
              <a:gd name="T4" fmla="*/ 2147483647 w 50"/>
              <a:gd name="T5" fmla="*/ 2147483647 h 43"/>
              <a:gd name="T6" fmla="*/ 2147483647 w 50"/>
              <a:gd name="T7" fmla="*/ 2147483647 h 43"/>
              <a:gd name="T8" fmla="*/ 2147483647 w 50"/>
              <a:gd name="T9" fmla="*/ 2147483647 h 43"/>
              <a:gd name="T10" fmla="*/ 2147483647 w 50"/>
              <a:gd name="T11" fmla="*/ 2147483647 h 43"/>
              <a:gd name="T12" fmla="*/ 2147483647 w 50"/>
              <a:gd name="T13" fmla="*/ 2147483647 h 43"/>
              <a:gd name="T14" fmla="*/ 2147483647 w 50"/>
              <a:gd name="T15" fmla="*/ 2147483647 h 43"/>
              <a:gd name="T16" fmla="*/ 2147483647 w 50"/>
              <a:gd name="T17" fmla="*/ 2147483647 h 43"/>
              <a:gd name="T18" fmla="*/ 2147483647 w 50"/>
              <a:gd name="T19" fmla="*/ 2147483647 h 43"/>
              <a:gd name="T20" fmla="*/ 2147483647 w 50"/>
              <a:gd name="T21" fmla="*/ 2147483647 h 43"/>
              <a:gd name="T22" fmla="*/ 2147483647 w 50"/>
              <a:gd name="T23" fmla="*/ 2147483647 h 43"/>
              <a:gd name="T24" fmla="*/ 2147483647 w 50"/>
              <a:gd name="T25" fmla="*/ 2147483647 h 43"/>
              <a:gd name="T26" fmla="*/ 2147483647 w 50"/>
              <a:gd name="T27" fmla="*/ 2147483647 h 43"/>
              <a:gd name="T28" fmla="*/ 2147483647 w 50"/>
              <a:gd name="T29" fmla="*/ 2147483647 h 43"/>
              <a:gd name="T30" fmla="*/ 2147483647 w 50"/>
              <a:gd name="T31" fmla="*/ 2147483647 h 43"/>
              <a:gd name="T32" fmla="*/ 2147483647 w 50"/>
              <a:gd name="T33" fmla="*/ 2147483647 h 43"/>
              <a:gd name="T34" fmla="*/ 2147483647 w 50"/>
              <a:gd name="T35" fmla="*/ 2147483647 h 43"/>
              <a:gd name="T36" fmla="*/ 2147483647 w 50"/>
              <a:gd name="T37" fmla="*/ 2147483647 h 43"/>
              <a:gd name="T38" fmla="*/ 2147483647 w 50"/>
              <a:gd name="T39" fmla="*/ 2147483647 h 43"/>
              <a:gd name="T40" fmla="*/ 2147483647 w 50"/>
              <a:gd name="T41" fmla="*/ 2147483647 h 43"/>
              <a:gd name="T42" fmla="*/ 2147483647 w 50"/>
              <a:gd name="T43" fmla="*/ 2147483647 h 43"/>
              <a:gd name="T44" fmla="*/ 2147483647 w 50"/>
              <a:gd name="T45" fmla="*/ 2147483647 h 43"/>
              <a:gd name="T46" fmla="*/ 2147483647 w 50"/>
              <a:gd name="T47" fmla="*/ 2147483647 h 43"/>
              <a:gd name="T48" fmla="*/ 2147483647 w 50"/>
              <a:gd name="T49" fmla="*/ 2147483647 h 43"/>
              <a:gd name="T50" fmla="*/ 2147483647 w 50"/>
              <a:gd name="T51" fmla="*/ 2147483647 h 43"/>
              <a:gd name="T52" fmla="*/ 2147483647 w 50"/>
              <a:gd name="T53" fmla="*/ 2147483647 h 43"/>
              <a:gd name="T54" fmla="*/ 2147483647 w 50"/>
              <a:gd name="T55" fmla="*/ 2147483647 h 43"/>
              <a:gd name="T56" fmla="*/ 2147483647 w 50"/>
              <a:gd name="T57" fmla="*/ 2147483647 h 43"/>
              <a:gd name="T58" fmla="*/ 2147483647 w 50"/>
              <a:gd name="T59" fmla="*/ 2147483647 h 43"/>
              <a:gd name="T60" fmla="*/ 2147483647 w 50"/>
              <a:gd name="T61" fmla="*/ 2147483647 h 43"/>
              <a:gd name="T62" fmla="*/ 2147483647 w 50"/>
              <a:gd name="T63" fmla="*/ 2147483647 h 43"/>
              <a:gd name="T64" fmla="*/ 2147483647 w 50"/>
              <a:gd name="T65" fmla="*/ 2147483647 h 43"/>
              <a:gd name="T66" fmla="*/ 2147483647 w 50"/>
              <a:gd name="T67" fmla="*/ 2147483647 h 43"/>
              <a:gd name="T68" fmla="*/ 2147483647 w 50"/>
              <a:gd name="T69" fmla="*/ 2147483647 h 43"/>
              <a:gd name="T70" fmla="*/ 2147483647 w 50"/>
              <a:gd name="T71" fmla="*/ 0 h 43"/>
              <a:gd name="T72" fmla="*/ 2147483647 w 50"/>
              <a:gd name="T73" fmla="*/ 0 h 43"/>
              <a:gd name="T74" fmla="*/ 2147483647 w 50"/>
              <a:gd name="T75" fmla="*/ 0 h 43"/>
              <a:gd name="T76" fmla="*/ 2147483647 w 50"/>
              <a:gd name="T77" fmla="*/ 2147483647 h 43"/>
              <a:gd name="T78" fmla="*/ 0 w 50"/>
              <a:gd name="T79" fmla="*/ 2147483647 h 43"/>
              <a:gd name="T80" fmla="*/ 0 w 50"/>
              <a:gd name="T81" fmla="*/ 2147483647 h 43"/>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0"/>
              <a:gd name="T124" fmla="*/ 0 h 43"/>
              <a:gd name="T125" fmla="*/ 50 w 50"/>
              <a:gd name="T126" fmla="*/ 43 h 43"/>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0" h="43">
                <a:moveTo>
                  <a:pt x="0" y="14"/>
                </a:moveTo>
                <a:lnTo>
                  <a:pt x="1" y="17"/>
                </a:lnTo>
                <a:lnTo>
                  <a:pt x="1" y="20"/>
                </a:lnTo>
                <a:lnTo>
                  <a:pt x="3" y="22"/>
                </a:lnTo>
                <a:lnTo>
                  <a:pt x="4" y="25"/>
                </a:lnTo>
                <a:lnTo>
                  <a:pt x="6" y="28"/>
                </a:lnTo>
                <a:lnTo>
                  <a:pt x="7" y="31"/>
                </a:lnTo>
                <a:lnTo>
                  <a:pt x="9" y="34"/>
                </a:lnTo>
                <a:lnTo>
                  <a:pt x="12" y="36"/>
                </a:lnTo>
                <a:lnTo>
                  <a:pt x="15" y="39"/>
                </a:lnTo>
                <a:lnTo>
                  <a:pt x="19" y="40"/>
                </a:lnTo>
                <a:lnTo>
                  <a:pt x="22" y="42"/>
                </a:lnTo>
                <a:lnTo>
                  <a:pt x="27" y="43"/>
                </a:lnTo>
                <a:lnTo>
                  <a:pt x="31" y="43"/>
                </a:lnTo>
                <a:lnTo>
                  <a:pt x="36" y="43"/>
                </a:lnTo>
                <a:lnTo>
                  <a:pt x="40" y="42"/>
                </a:lnTo>
                <a:lnTo>
                  <a:pt x="44" y="39"/>
                </a:lnTo>
                <a:lnTo>
                  <a:pt x="46" y="36"/>
                </a:lnTo>
                <a:lnTo>
                  <a:pt x="47" y="34"/>
                </a:lnTo>
                <a:lnTo>
                  <a:pt x="47" y="31"/>
                </a:lnTo>
                <a:lnTo>
                  <a:pt x="49" y="30"/>
                </a:lnTo>
                <a:lnTo>
                  <a:pt x="49" y="27"/>
                </a:lnTo>
                <a:lnTo>
                  <a:pt x="50" y="24"/>
                </a:lnTo>
                <a:lnTo>
                  <a:pt x="49" y="21"/>
                </a:lnTo>
                <a:lnTo>
                  <a:pt x="49" y="18"/>
                </a:lnTo>
                <a:lnTo>
                  <a:pt x="47" y="17"/>
                </a:lnTo>
                <a:lnTo>
                  <a:pt x="46" y="15"/>
                </a:lnTo>
                <a:lnTo>
                  <a:pt x="44" y="14"/>
                </a:lnTo>
                <a:lnTo>
                  <a:pt x="43" y="12"/>
                </a:lnTo>
                <a:lnTo>
                  <a:pt x="43" y="11"/>
                </a:lnTo>
                <a:lnTo>
                  <a:pt x="41" y="9"/>
                </a:lnTo>
                <a:lnTo>
                  <a:pt x="38" y="9"/>
                </a:lnTo>
                <a:lnTo>
                  <a:pt x="37" y="8"/>
                </a:lnTo>
                <a:lnTo>
                  <a:pt x="33" y="5"/>
                </a:lnTo>
                <a:lnTo>
                  <a:pt x="25" y="2"/>
                </a:lnTo>
                <a:lnTo>
                  <a:pt x="19" y="0"/>
                </a:lnTo>
                <a:lnTo>
                  <a:pt x="13" y="0"/>
                </a:lnTo>
                <a:lnTo>
                  <a:pt x="7" y="0"/>
                </a:lnTo>
                <a:lnTo>
                  <a:pt x="3" y="3"/>
                </a:lnTo>
                <a:lnTo>
                  <a:pt x="0" y="8"/>
                </a:lnTo>
                <a:lnTo>
                  <a:pt x="0" y="14"/>
                </a:lnTo>
              </a:path>
            </a:pathLst>
          </a:custGeom>
          <a:solidFill>
            <a:srgbClr val="FFFF00"/>
          </a:solidFill>
          <a:ln w="4763">
            <a:solidFill>
              <a:srgbClr val="990000"/>
            </a:solidFill>
            <a:round/>
            <a:headEnd/>
            <a:tailEnd/>
          </a:ln>
        </p:spPr>
        <p:txBody>
          <a:bodyPr/>
          <a:lstStyle/>
          <a:p>
            <a:endParaRPr lang="en-US"/>
          </a:p>
        </p:txBody>
      </p:sp>
      <p:sp>
        <p:nvSpPr>
          <p:cNvPr id="53339" name="Freeform 90"/>
          <p:cNvSpPr>
            <a:spLocks/>
          </p:cNvSpPr>
          <p:nvPr/>
        </p:nvSpPr>
        <p:spPr bwMode="auto">
          <a:xfrm>
            <a:off x="6362701" y="4102102"/>
            <a:ext cx="88900" cy="71439"/>
          </a:xfrm>
          <a:custGeom>
            <a:avLst/>
            <a:gdLst>
              <a:gd name="T0" fmla="*/ 2147483647 w 63"/>
              <a:gd name="T1" fmla="*/ 2147483647 h 45"/>
              <a:gd name="T2" fmla="*/ 2147483647 w 63"/>
              <a:gd name="T3" fmla="*/ 2147483647 h 45"/>
              <a:gd name="T4" fmla="*/ 2147483647 w 63"/>
              <a:gd name="T5" fmla="*/ 2147483647 h 45"/>
              <a:gd name="T6" fmla="*/ 2147483647 w 63"/>
              <a:gd name="T7" fmla="*/ 2147483647 h 45"/>
              <a:gd name="T8" fmla="*/ 2147483647 w 63"/>
              <a:gd name="T9" fmla="*/ 2147483647 h 45"/>
              <a:gd name="T10" fmla="*/ 2147483647 w 63"/>
              <a:gd name="T11" fmla="*/ 2147483647 h 45"/>
              <a:gd name="T12" fmla="*/ 0 w 63"/>
              <a:gd name="T13" fmla="*/ 2147483647 h 45"/>
              <a:gd name="T14" fmla="*/ 0 w 63"/>
              <a:gd name="T15" fmla="*/ 2147483647 h 45"/>
              <a:gd name="T16" fmla="*/ 2147483647 w 63"/>
              <a:gd name="T17" fmla="*/ 2147483647 h 45"/>
              <a:gd name="T18" fmla="*/ 2147483647 w 63"/>
              <a:gd name="T19" fmla="*/ 2147483647 h 45"/>
              <a:gd name="T20" fmla="*/ 2147483647 w 63"/>
              <a:gd name="T21" fmla="*/ 2147483647 h 45"/>
              <a:gd name="T22" fmla="*/ 2147483647 w 63"/>
              <a:gd name="T23" fmla="*/ 2147483647 h 45"/>
              <a:gd name="T24" fmla="*/ 2147483647 w 63"/>
              <a:gd name="T25" fmla="*/ 2147483647 h 45"/>
              <a:gd name="T26" fmla="*/ 2147483647 w 63"/>
              <a:gd name="T27" fmla="*/ 2147483647 h 45"/>
              <a:gd name="T28" fmla="*/ 2147483647 w 63"/>
              <a:gd name="T29" fmla="*/ 2147483647 h 45"/>
              <a:gd name="T30" fmla="*/ 2147483647 w 63"/>
              <a:gd name="T31" fmla="*/ 2147483647 h 45"/>
              <a:gd name="T32" fmla="*/ 2147483647 w 63"/>
              <a:gd name="T33" fmla="*/ 2147483647 h 45"/>
              <a:gd name="T34" fmla="*/ 2147483647 w 63"/>
              <a:gd name="T35" fmla="*/ 2147483647 h 45"/>
              <a:gd name="T36" fmla="*/ 2147483647 w 63"/>
              <a:gd name="T37" fmla="*/ 2147483647 h 45"/>
              <a:gd name="T38" fmla="*/ 2147483647 w 63"/>
              <a:gd name="T39" fmla="*/ 2147483647 h 45"/>
              <a:gd name="T40" fmla="*/ 2147483647 w 63"/>
              <a:gd name="T41" fmla="*/ 2147483647 h 45"/>
              <a:gd name="T42" fmla="*/ 2147483647 w 63"/>
              <a:gd name="T43" fmla="*/ 2147483647 h 45"/>
              <a:gd name="T44" fmla="*/ 2147483647 w 63"/>
              <a:gd name="T45" fmla="*/ 2147483647 h 45"/>
              <a:gd name="T46" fmla="*/ 2147483647 w 63"/>
              <a:gd name="T47" fmla="*/ 2147483647 h 45"/>
              <a:gd name="T48" fmla="*/ 2147483647 w 63"/>
              <a:gd name="T49" fmla="*/ 2147483647 h 45"/>
              <a:gd name="T50" fmla="*/ 2147483647 w 63"/>
              <a:gd name="T51" fmla="*/ 2147483647 h 45"/>
              <a:gd name="T52" fmla="*/ 2147483647 w 63"/>
              <a:gd name="T53" fmla="*/ 2147483647 h 45"/>
              <a:gd name="T54" fmla="*/ 2147483647 w 63"/>
              <a:gd name="T55" fmla="*/ 2147483647 h 45"/>
              <a:gd name="T56" fmla="*/ 2147483647 w 63"/>
              <a:gd name="T57" fmla="*/ 2147483647 h 45"/>
              <a:gd name="T58" fmla="*/ 2147483647 w 63"/>
              <a:gd name="T59" fmla="*/ 2147483647 h 45"/>
              <a:gd name="T60" fmla="*/ 2147483647 w 63"/>
              <a:gd name="T61" fmla="*/ 2147483647 h 45"/>
              <a:gd name="T62" fmla="*/ 2147483647 w 63"/>
              <a:gd name="T63" fmla="*/ 2147483647 h 45"/>
              <a:gd name="T64" fmla="*/ 2147483647 w 63"/>
              <a:gd name="T65" fmla="*/ 2147483647 h 45"/>
              <a:gd name="T66" fmla="*/ 2147483647 w 63"/>
              <a:gd name="T67" fmla="*/ 2147483647 h 45"/>
              <a:gd name="T68" fmla="*/ 2147483647 w 63"/>
              <a:gd name="T69" fmla="*/ 2147483647 h 45"/>
              <a:gd name="T70" fmla="*/ 2147483647 w 63"/>
              <a:gd name="T71" fmla="*/ 0 h 45"/>
              <a:gd name="T72" fmla="*/ 2147483647 w 63"/>
              <a:gd name="T73" fmla="*/ 0 h 45"/>
              <a:gd name="T74" fmla="*/ 2147483647 w 63"/>
              <a:gd name="T75" fmla="*/ 2147483647 h 45"/>
              <a:gd name="T76" fmla="*/ 2147483647 w 63"/>
              <a:gd name="T77" fmla="*/ 2147483647 h 45"/>
              <a:gd name="T78" fmla="*/ 2147483647 w 63"/>
              <a:gd name="T79" fmla="*/ 2147483647 h 45"/>
              <a:gd name="T80" fmla="*/ 2147483647 w 63"/>
              <a:gd name="T81" fmla="*/ 2147483647 h 45"/>
              <a:gd name="T82" fmla="*/ 2147483647 w 63"/>
              <a:gd name="T83" fmla="*/ 2147483647 h 45"/>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63"/>
              <a:gd name="T127" fmla="*/ 0 h 45"/>
              <a:gd name="T128" fmla="*/ 63 w 63"/>
              <a:gd name="T129" fmla="*/ 45 h 45"/>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63" h="45">
                <a:moveTo>
                  <a:pt x="11" y="12"/>
                </a:moveTo>
                <a:lnTo>
                  <a:pt x="9" y="13"/>
                </a:lnTo>
                <a:lnTo>
                  <a:pt x="7" y="15"/>
                </a:lnTo>
                <a:lnTo>
                  <a:pt x="4" y="16"/>
                </a:lnTo>
                <a:lnTo>
                  <a:pt x="3" y="19"/>
                </a:lnTo>
                <a:lnTo>
                  <a:pt x="1" y="21"/>
                </a:lnTo>
                <a:lnTo>
                  <a:pt x="0" y="24"/>
                </a:lnTo>
                <a:lnTo>
                  <a:pt x="0" y="25"/>
                </a:lnTo>
                <a:lnTo>
                  <a:pt x="1" y="27"/>
                </a:lnTo>
                <a:lnTo>
                  <a:pt x="3" y="30"/>
                </a:lnTo>
                <a:lnTo>
                  <a:pt x="6" y="33"/>
                </a:lnTo>
                <a:lnTo>
                  <a:pt x="9" y="34"/>
                </a:lnTo>
                <a:lnTo>
                  <a:pt x="11" y="37"/>
                </a:lnTo>
                <a:lnTo>
                  <a:pt x="14" y="39"/>
                </a:lnTo>
                <a:lnTo>
                  <a:pt x="19" y="40"/>
                </a:lnTo>
                <a:lnTo>
                  <a:pt x="22" y="42"/>
                </a:lnTo>
                <a:lnTo>
                  <a:pt x="25" y="43"/>
                </a:lnTo>
                <a:lnTo>
                  <a:pt x="29" y="45"/>
                </a:lnTo>
                <a:lnTo>
                  <a:pt x="32" y="45"/>
                </a:lnTo>
                <a:lnTo>
                  <a:pt x="37" y="45"/>
                </a:lnTo>
                <a:lnTo>
                  <a:pt x="40" y="45"/>
                </a:lnTo>
                <a:lnTo>
                  <a:pt x="44" y="45"/>
                </a:lnTo>
                <a:lnTo>
                  <a:pt x="47" y="45"/>
                </a:lnTo>
                <a:lnTo>
                  <a:pt x="51" y="43"/>
                </a:lnTo>
                <a:lnTo>
                  <a:pt x="54" y="42"/>
                </a:lnTo>
                <a:lnTo>
                  <a:pt x="60" y="37"/>
                </a:lnTo>
                <a:lnTo>
                  <a:pt x="63" y="33"/>
                </a:lnTo>
                <a:lnTo>
                  <a:pt x="63" y="28"/>
                </a:lnTo>
                <a:lnTo>
                  <a:pt x="62" y="22"/>
                </a:lnTo>
                <a:lnTo>
                  <a:pt x="59" y="16"/>
                </a:lnTo>
                <a:lnTo>
                  <a:pt x="56" y="12"/>
                </a:lnTo>
                <a:lnTo>
                  <a:pt x="51" y="8"/>
                </a:lnTo>
                <a:lnTo>
                  <a:pt x="48" y="5"/>
                </a:lnTo>
                <a:lnTo>
                  <a:pt x="46" y="2"/>
                </a:lnTo>
                <a:lnTo>
                  <a:pt x="41" y="2"/>
                </a:lnTo>
                <a:lnTo>
                  <a:pt x="35" y="0"/>
                </a:lnTo>
                <a:lnTo>
                  <a:pt x="31" y="0"/>
                </a:lnTo>
                <a:lnTo>
                  <a:pt x="26" y="2"/>
                </a:lnTo>
                <a:lnTo>
                  <a:pt x="20" y="5"/>
                </a:lnTo>
                <a:lnTo>
                  <a:pt x="16" y="6"/>
                </a:lnTo>
                <a:lnTo>
                  <a:pt x="13" y="10"/>
                </a:lnTo>
                <a:lnTo>
                  <a:pt x="11" y="12"/>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40" name="Freeform 91"/>
          <p:cNvSpPr>
            <a:spLocks/>
          </p:cNvSpPr>
          <p:nvPr/>
        </p:nvSpPr>
        <p:spPr bwMode="auto">
          <a:xfrm>
            <a:off x="6362701" y="4102102"/>
            <a:ext cx="88900" cy="71439"/>
          </a:xfrm>
          <a:custGeom>
            <a:avLst/>
            <a:gdLst>
              <a:gd name="T0" fmla="*/ 2147483647 w 63"/>
              <a:gd name="T1" fmla="*/ 2147483647 h 45"/>
              <a:gd name="T2" fmla="*/ 2147483647 w 63"/>
              <a:gd name="T3" fmla="*/ 2147483647 h 45"/>
              <a:gd name="T4" fmla="*/ 2147483647 w 63"/>
              <a:gd name="T5" fmla="*/ 2147483647 h 45"/>
              <a:gd name="T6" fmla="*/ 2147483647 w 63"/>
              <a:gd name="T7" fmla="*/ 2147483647 h 45"/>
              <a:gd name="T8" fmla="*/ 2147483647 w 63"/>
              <a:gd name="T9" fmla="*/ 2147483647 h 45"/>
              <a:gd name="T10" fmla="*/ 2147483647 w 63"/>
              <a:gd name="T11" fmla="*/ 2147483647 h 45"/>
              <a:gd name="T12" fmla="*/ 0 w 63"/>
              <a:gd name="T13" fmla="*/ 2147483647 h 45"/>
              <a:gd name="T14" fmla="*/ 0 w 63"/>
              <a:gd name="T15" fmla="*/ 2147483647 h 45"/>
              <a:gd name="T16" fmla="*/ 2147483647 w 63"/>
              <a:gd name="T17" fmla="*/ 2147483647 h 45"/>
              <a:gd name="T18" fmla="*/ 2147483647 w 63"/>
              <a:gd name="T19" fmla="*/ 2147483647 h 45"/>
              <a:gd name="T20" fmla="*/ 2147483647 w 63"/>
              <a:gd name="T21" fmla="*/ 2147483647 h 45"/>
              <a:gd name="T22" fmla="*/ 2147483647 w 63"/>
              <a:gd name="T23" fmla="*/ 2147483647 h 45"/>
              <a:gd name="T24" fmla="*/ 2147483647 w 63"/>
              <a:gd name="T25" fmla="*/ 2147483647 h 45"/>
              <a:gd name="T26" fmla="*/ 2147483647 w 63"/>
              <a:gd name="T27" fmla="*/ 2147483647 h 45"/>
              <a:gd name="T28" fmla="*/ 2147483647 w 63"/>
              <a:gd name="T29" fmla="*/ 2147483647 h 45"/>
              <a:gd name="T30" fmla="*/ 2147483647 w 63"/>
              <a:gd name="T31" fmla="*/ 2147483647 h 45"/>
              <a:gd name="T32" fmla="*/ 2147483647 w 63"/>
              <a:gd name="T33" fmla="*/ 2147483647 h 45"/>
              <a:gd name="T34" fmla="*/ 2147483647 w 63"/>
              <a:gd name="T35" fmla="*/ 2147483647 h 45"/>
              <a:gd name="T36" fmla="*/ 2147483647 w 63"/>
              <a:gd name="T37" fmla="*/ 2147483647 h 45"/>
              <a:gd name="T38" fmla="*/ 2147483647 w 63"/>
              <a:gd name="T39" fmla="*/ 2147483647 h 45"/>
              <a:gd name="T40" fmla="*/ 2147483647 w 63"/>
              <a:gd name="T41" fmla="*/ 2147483647 h 45"/>
              <a:gd name="T42" fmla="*/ 2147483647 w 63"/>
              <a:gd name="T43" fmla="*/ 2147483647 h 45"/>
              <a:gd name="T44" fmla="*/ 2147483647 w 63"/>
              <a:gd name="T45" fmla="*/ 2147483647 h 45"/>
              <a:gd name="T46" fmla="*/ 2147483647 w 63"/>
              <a:gd name="T47" fmla="*/ 2147483647 h 45"/>
              <a:gd name="T48" fmla="*/ 2147483647 w 63"/>
              <a:gd name="T49" fmla="*/ 2147483647 h 45"/>
              <a:gd name="T50" fmla="*/ 2147483647 w 63"/>
              <a:gd name="T51" fmla="*/ 2147483647 h 45"/>
              <a:gd name="T52" fmla="*/ 2147483647 w 63"/>
              <a:gd name="T53" fmla="*/ 2147483647 h 45"/>
              <a:gd name="T54" fmla="*/ 2147483647 w 63"/>
              <a:gd name="T55" fmla="*/ 2147483647 h 45"/>
              <a:gd name="T56" fmla="*/ 2147483647 w 63"/>
              <a:gd name="T57" fmla="*/ 2147483647 h 45"/>
              <a:gd name="T58" fmla="*/ 2147483647 w 63"/>
              <a:gd name="T59" fmla="*/ 2147483647 h 45"/>
              <a:gd name="T60" fmla="*/ 2147483647 w 63"/>
              <a:gd name="T61" fmla="*/ 2147483647 h 45"/>
              <a:gd name="T62" fmla="*/ 2147483647 w 63"/>
              <a:gd name="T63" fmla="*/ 2147483647 h 45"/>
              <a:gd name="T64" fmla="*/ 2147483647 w 63"/>
              <a:gd name="T65" fmla="*/ 2147483647 h 45"/>
              <a:gd name="T66" fmla="*/ 2147483647 w 63"/>
              <a:gd name="T67" fmla="*/ 2147483647 h 45"/>
              <a:gd name="T68" fmla="*/ 2147483647 w 63"/>
              <a:gd name="T69" fmla="*/ 2147483647 h 45"/>
              <a:gd name="T70" fmla="*/ 2147483647 w 63"/>
              <a:gd name="T71" fmla="*/ 0 h 45"/>
              <a:gd name="T72" fmla="*/ 2147483647 w 63"/>
              <a:gd name="T73" fmla="*/ 0 h 45"/>
              <a:gd name="T74" fmla="*/ 2147483647 w 63"/>
              <a:gd name="T75" fmla="*/ 2147483647 h 45"/>
              <a:gd name="T76" fmla="*/ 2147483647 w 63"/>
              <a:gd name="T77" fmla="*/ 2147483647 h 45"/>
              <a:gd name="T78" fmla="*/ 2147483647 w 63"/>
              <a:gd name="T79" fmla="*/ 2147483647 h 45"/>
              <a:gd name="T80" fmla="*/ 2147483647 w 63"/>
              <a:gd name="T81" fmla="*/ 2147483647 h 45"/>
              <a:gd name="T82" fmla="*/ 2147483647 w 63"/>
              <a:gd name="T83" fmla="*/ 2147483647 h 45"/>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63"/>
              <a:gd name="T127" fmla="*/ 0 h 45"/>
              <a:gd name="T128" fmla="*/ 63 w 63"/>
              <a:gd name="T129" fmla="*/ 45 h 45"/>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63" h="45">
                <a:moveTo>
                  <a:pt x="11" y="12"/>
                </a:moveTo>
                <a:lnTo>
                  <a:pt x="9" y="13"/>
                </a:lnTo>
                <a:lnTo>
                  <a:pt x="7" y="15"/>
                </a:lnTo>
                <a:lnTo>
                  <a:pt x="4" y="16"/>
                </a:lnTo>
                <a:lnTo>
                  <a:pt x="3" y="19"/>
                </a:lnTo>
                <a:lnTo>
                  <a:pt x="1" y="21"/>
                </a:lnTo>
                <a:lnTo>
                  <a:pt x="0" y="24"/>
                </a:lnTo>
                <a:lnTo>
                  <a:pt x="0" y="25"/>
                </a:lnTo>
                <a:lnTo>
                  <a:pt x="1" y="27"/>
                </a:lnTo>
                <a:lnTo>
                  <a:pt x="3" y="30"/>
                </a:lnTo>
                <a:lnTo>
                  <a:pt x="6" y="33"/>
                </a:lnTo>
                <a:lnTo>
                  <a:pt x="9" y="34"/>
                </a:lnTo>
                <a:lnTo>
                  <a:pt x="11" y="37"/>
                </a:lnTo>
                <a:lnTo>
                  <a:pt x="14" y="39"/>
                </a:lnTo>
                <a:lnTo>
                  <a:pt x="19" y="40"/>
                </a:lnTo>
                <a:lnTo>
                  <a:pt x="22" y="42"/>
                </a:lnTo>
                <a:lnTo>
                  <a:pt x="25" y="43"/>
                </a:lnTo>
                <a:lnTo>
                  <a:pt x="29" y="45"/>
                </a:lnTo>
                <a:lnTo>
                  <a:pt x="32" y="45"/>
                </a:lnTo>
                <a:lnTo>
                  <a:pt x="37" y="45"/>
                </a:lnTo>
                <a:lnTo>
                  <a:pt x="40" y="45"/>
                </a:lnTo>
                <a:lnTo>
                  <a:pt x="44" y="45"/>
                </a:lnTo>
                <a:lnTo>
                  <a:pt x="47" y="45"/>
                </a:lnTo>
                <a:lnTo>
                  <a:pt x="51" y="43"/>
                </a:lnTo>
                <a:lnTo>
                  <a:pt x="54" y="42"/>
                </a:lnTo>
                <a:lnTo>
                  <a:pt x="60" y="37"/>
                </a:lnTo>
                <a:lnTo>
                  <a:pt x="63" y="33"/>
                </a:lnTo>
                <a:lnTo>
                  <a:pt x="63" y="28"/>
                </a:lnTo>
                <a:lnTo>
                  <a:pt x="62" y="22"/>
                </a:lnTo>
                <a:lnTo>
                  <a:pt x="59" y="16"/>
                </a:lnTo>
                <a:lnTo>
                  <a:pt x="56" y="12"/>
                </a:lnTo>
                <a:lnTo>
                  <a:pt x="51" y="8"/>
                </a:lnTo>
                <a:lnTo>
                  <a:pt x="48" y="5"/>
                </a:lnTo>
                <a:lnTo>
                  <a:pt x="46" y="2"/>
                </a:lnTo>
                <a:lnTo>
                  <a:pt x="41" y="2"/>
                </a:lnTo>
                <a:lnTo>
                  <a:pt x="35" y="0"/>
                </a:lnTo>
                <a:lnTo>
                  <a:pt x="31" y="0"/>
                </a:lnTo>
                <a:lnTo>
                  <a:pt x="26" y="2"/>
                </a:lnTo>
                <a:lnTo>
                  <a:pt x="20" y="5"/>
                </a:lnTo>
                <a:lnTo>
                  <a:pt x="16" y="6"/>
                </a:lnTo>
                <a:lnTo>
                  <a:pt x="13" y="10"/>
                </a:lnTo>
                <a:lnTo>
                  <a:pt x="11" y="12"/>
                </a:lnTo>
              </a:path>
            </a:pathLst>
          </a:custGeom>
          <a:solidFill>
            <a:srgbClr val="FFFF00"/>
          </a:solidFill>
          <a:ln w="1588">
            <a:solidFill>
              <a:srgbClr val="990000"/>
            </a:solidFill>
            <a:round/>
            <a:headEnd/>
            <a:tailEnd/>
          </a:ln>
        </p:spPr>
        <p:txBody>
          <a:bodyPr/>
          <a:lstStyle/>
          <a:p>
            <a:endParaRPr lang="en-US"/>
          </a:p>
        </p:txBody>
      </p:sp>
      <p:sp>
        <p:nvSpPr>
          <p:cNvPr id="53341" name="Freeform 92"/>
          <p:cNvSpPr>
            <a:spLocks/>
          </p:cNvSpPr>
          <p:nvPr/>
        </p:nvSpPr>
        <p:spPr bwMode="auto">
          <a:xfrm>
            <a:off x="6362701" y="4102102"/>
            <a:ext cx="88900" cy="71439"/>
          </a:xfrm>
          <a:custGeom>
            <a:avLst/>
            <a:gdLst>
              <a:gd name="T0" fmla="*/ 2147483647 w 63"/>
              <a:gd name="T1" fmla="*/ 2147483647 h 45"/>
              <a:gd name="T2" fmla="*/ 2147483647 w 63"/>
              <a:gd name="T3" fmla="*/ 2147483647 h 45"/>
              <a:gd name="T4" fmla="*/ 2147483647 w 63"/>
              <a:gd name="T5" fmla="*/ 2147483647 h 45"/>
              <a:gd name="T6" fmla="*/ 2147483647 w 63"/>
              <a:gd name="T7" fmla="*/ 2147483647 h 45"/>
              <a:gd name="T8" fmla="*/ 2147483647 w 63"/>
              <a:gd name="T9" fmla="*/ 2147483647 h 45"/>
              <a:gd name="T10" fmla="*/ 2147483647 w 63"/>
              <a:gd name="T11" fmla="*/ 2147483647 h 45"/>
              <a:gd name="T12" fmla="*/ 0 w 63"/>
              <a:gd name="T13" fmla="*/ 2147483647 h 45"/>
              <a:gd name="T14" fmla="*/ 0 w 63"/>
              <a:gd name="T15" fmla="*/ 2147483647 h 45"/>
              <a:gd name="T16" fmla="*/ 2147483647 w 63"/>
              <a:gd name="T17" fmla="*/ 2147483647 h 45"/>
              <a:gd name="T18" fmla="*/ 2147483647 w 63"/>
              <a:gd name="T19" fmla="*/ 2147483647 h 45"/>
              <a:gd name="T20" fmla="*/ 2147483647 w 63"/>
              <a:gd name="T21" fmla="*/ 2147483647 h 45"/>
              <a:gd name="T22" fmla="*/ 2147483647 w 63"/>
              <a:gd name="T23" fmla="*/ 2147483647 h 45"/>
              <a:gd name="T24" fmla="*/ 2147483647 w 63"/>
              <a:gd name="T25" fmla="*/ 2147483647 h 45"/>
              <a:gd name="T26" fmla="*/ 2147483647 w 63"/>
              <a:gd name="T27" fmla="*/ 2147483647 h 45"/>
              <a:gd name="T28" fmla="*/ 2147483647 w 63"/>
              <a:gd name="T29" fmla="*/ 2147483647 h 45"/>
              <a:gd name="T30" fmla="*/ 2147483647 w 63"/>
              <a:gd name="T31" fmla="*/ 2147483647 h 45"/>
              <a:gd name="T32" fmla="*/ 2147483647 w 63"/>
              <a:gd name="T33" fmla="*/ 2147483647 h 45"/>
              <a:gd name="T34" fmla="*/ 2147483647 w 63"/>
              <a:gd name="T35" fmla="*/ 2147483647 h 45"/>
              <a:gd name="T36" fmla="*/ 2147483647 w 63"/>
              <a:gd name="T37" fmla="*/ 2147483647 h 45"/>
              <a:gd name="T38" fmla="*/ 2147483647 w 63"/>
              <a:gd name="T39" fmla="*/ 2147483647 h 45"/>
              <a:gd name="T40" fmla="*/ 2147483647 w 63"/>
              <a:gd name="T41" fmla="*/ 2147483647 h 45"/>
              <a:gd name="T42" fmla="*/ 2147483647 w 63"/>
              <a:gd name="T43" fmla="*/ 2147483647 h 45"/>
              <a:gd name="T44" fmla="*/ 2147483647 w 63"/>
              <a:gd name="T45" fmla="*/ 2147483647 h 45"/>
              <a:gd name="T46" fmla="*/ 2147483647 w 63"/>
              <a:gd name="T47" fmla="*/ 2147483647 h 45"/>
              <a:gd name="T48" fmla="*/ 2147483647 w 63"/>
              <a:gd name="T49" fmla="*/ 2147483647 h 45"/>
              <a:gd name="T50" fmla="*/ 2147483647 w 63"/>
              <a:gd name="T51" fmla="*/ 2147483647 h 45"/>
              <a:gd name="T52" fmla="*/ 2147483647 w 63"/>
              <a:gd name="T53" fmla="*/ 2147483647 h 45"/>
              <a:gd name="T54" fmla="*/ 2147483647 w 63"/>
              <a:gd name="T55" fmla="*/ 2147483647 h 45"/>
              <a:gd name="T56" fmla="*/ 2147483647 w 63"/>
              <a:gd name="T57" fmla="*/ 2147483647 h 45"/>
              <a:gd name="T58" fmla="*/ 2147483647 w 63"/>
              <a:gd name="T59" fmla="*/ 2147483647 h 45"/>
              <a:gd name="T60" fmla="*/ 2147483647 w 63"/>
              <a:gd name="T61" fmla="*/ 2147483647 h 45"/>
              <a:gd name="T62" fmla="*/ 2147483647 w 63"/>
              <a:gd name="T63" fmla="*/ 2147483647 h 45"/>
              <a:gd name="T64" fmla="*/ 2147483647 w 63"/>
              <a:gd name="T65" fmla="*/ 2147483647 h 45"/>
              <a:gd name="T66" fmla="*/ 2147483647 w 63"/>
              <a:gd name="T67" fmla="*/ 2147483647 h 45"/>
              <a:gd name="T68" fmla="*/ 2147483647 w 63"/>
              <a:gd name="T69" fmla="*/ 2147483647 h 45"/>
              <a:gd name="T70" fmla="*/ 2147483647 w 63"/>
              <a:gd name="T71" fmla="*/ 0 h 45"/>
              <a:gd name="T72" fmla="*/ 2147483647 w 63"/>
              <a:gd name="T73" fmla="*/ 0 h 45"/>
              <a:gd name="T74" fmla="*/ 2147483647 w 63"/>
              <a:gd name="T75" fmla="*/ 2147483647 h 45"/>
              <a:gd name="T76" fmla="*/ 2147483647 w 63"/>
              <a:gd name="T77" fmla="*/ 2147483647 h 45"/>
              <a:gd name="T78" fmla="*/ 2147483647 w 63"/>
              <a:gd name="T79" fmla="*/ 2147483647 h 45"/>
              <a:gd name="T80" fmla="*/ 2147483647 w 63"/>
              <a:gd name="T81" fmla="*/ 2147483647 h 4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63"/>
              <a:gd name="T124" fmla="*/ 0 h 45"/>
              <a:gd name="T125" fmla="*/ 63 w 63"/>
              <a:gd name="T126" fmla="*/ 45 h 45"/>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63" h="45">
                <a:moveTo>
                  <a:pt x="11" y="12"/>
                </a:moveTo>
                <a:lnTo>
                  <a:pt x="9" y="13"/>
                </a:lnTo>
                <a:lnTo>
                  <a:pt x="7" y="15"/>
                </a:lnTo>
                <a:lnTo>
                  <a:pt x="4" y="16"/>
                </a:lnTo>
                <a:lnTo>
                  <a:pt x="3" y="19"/>
                </a:lnTo>
                <a:lnTo>
                  <a:pt x="1" y="21"/>
                </a:lnTo>
                <a:lnTo>
                  <a:pt x="0" y="24"/>
                </a:lnTo>
                <a:lnTo>
                  <a:pt x="0" y="25"/>
                </a:lnTo>
                <a:lnTo>
                  <a:pt x="1" y="27"/>
                </a:lnTo>
                <a:lnTo>
                  <a:pt x="3" y="30"/>
                </a:lnTo>
                <a:lnTo>
                  <a:pt x="6" y="33"/>
                </a:lnTo>
                <a:lnTo>
                  <a:pt x="9" y="34"/>
                </a:lnTo>
                <a:lnTo>
                  <a:pt x="11" y="37"/>
                </a:lnTo>
                <a:lnTo>
                  <a:pt x="14" y="39"/>
                </a:lnTo>
                <a:lnTo>
                  <a:pt x="19" y="40"/>
                </a:lnTo>
                <a:lnTo>
                  <a:pt x="22" y="42"/>
                </a:lnTo>
                <a:lnTo>
                  <a:pt x="25" y="43"/>
                </a:lnTo>
                <a:lnTo>
                  <a:pt x="29" y="45"/>
                </a:lnTo>
                <a:lnTo>
                  <a:pt x="32" y="45"/>
                </a:lnTo>
                <a:lnTo>
                  <a:pt x="37" y="45"/>
                </a:lnTo>
                <a:lnTo>
                  <a:pt x="40" y="45"/>
                </a:lnTo>
                <a:lnTo>
                  <a:pt x="44" y="45"/>
                </a:lnTo>
                <a:lnTo>
                  <a:pt x="47" y="45"/>
                </a:lnTo>
                <a:lnTo>
                  <a:pt x="51" y="43"/>
                </a:lnTo>
                <a:lnTo>
                  <a:pt x="54" y="42"/>
                </a:lnTo>
                <a:lnTo>
                  <a:pt x="60" y="37"/>
                </a:lnTo>
                <a:lnTo>
                  <a:pt x="63" y="33"/>
                </a:lnTo>
                <a:lnTo>
                  <a:pt x="63" y="28"/>
                </a:lnTo>
                <a:lnTo>
                  <a:pt x="62" y="22"/>
                </a:lnTo>
                <a:lnTo>
                  <a:pt x="59" y="16"/>
                </a:lnTo>
                <a:lnTo>
                  <a:pt x="56" y="12"/>
                </a:lnTo>
                <a:lnTo>
                  <a:pt x="51" y="8"/>
                </a:lnTo>
                <a:lnTo>
                  <a:pt x="48" y="5"/>
                </a:lnTo>
                <a:lnTo>
                  <a:pt x="46" y="2"/>
                </a:lnTo>
                <a:lnTo>
                  <a:pt x="41" y="2"/>
                </a:lnTo>
                <a:lnTo>
                  <a:pt x="35" y="0"/>
                </a:lnTo>
                <a:lnTo>
                  <a:pt x="31" y="0"/>
                </a:lnTo>
                <a:lnTo>
                  <a:pt x="26" y="2"/>
                </a:lnTo>
                <a:lnTo>
                  <a:pt x="20" y="5"/>
                </a:lnTo>
                <a:lnTo>
                  <a:pt x="16" y="6"/>
                </a:lnTo>
                <a:lnTo>
                  <a:pt x="13" y="10"/>
                </a:lnTo>
              </a:path>
            </a:pathLst>
          </a:custGeom>
          <a:solidFill>
            <a:srgbClr val="FFFF00"/>
          </a:solidFill>
          <a:ln w="4763">
            <a:solidFill>
              <a:srgbClr val="990000"/>
            </a:solidFill>
            <a:round/>
            <a:headEnd/>
            <a:tailEnd/>
          </a:ln>
        </p:spPr>
        <p:txBody>
          <a:bodyPr/>
          <a:lstStyle/>
          <a:p>
            <a:endParaRPr lang="en-US"/>
          </a:p>
        </p:txBody>
      </p:sp>
      <p:sp>
        <p:nvSpPr>
          <p:cNvPr id="53342" name="Freeform 93"/>
          <p:cNvSpPr>
            <a:spLocks/>
          </p:cNvSpPr>
          <p:nvPr/>
        </p:nvSpPr>
        <p:spPr bwMode="auto">
          <a:xfrm>
            <a:off x="6354764" y="4073526"/>
            <a:ext cx="57151" cy="33339"/>
          </a:xfrm>
          <a:custGeom>
            <a:avLst/>
            <a:gdLst>
              <a:gd name="T0" fmla="*/ 0 w 41"/>
              <a:gd name="T1" fmla="*/ 2147483647 h 21"/>
              <a:gd name="T2" fmla="*/ 2147483647 w 41"/>
              <a:gd name="T3" fmla="*/ 2147483647 h 21"/>
              <a:gd name="T4" fmla="*/ 2147483647 w 41"/>
              <a:gd name="T5" fmla="*/ 2147483647 h 21"/>
              <a:gd name="T6" fmla="*/ 2147483647 w 41"/>
              <a:gd name="T7" fmla="*/ 2147483647 h 21"/>
              <a:gd name="T8" fmla="*/ 2147483647 w 41"/>
              <a:gd name="T9" fmla="*/ 2147483647 h 21"/>
              <a:gd name="T10" fmla="*/ 2147483647 w 41"/>
              <a:gd name="T11" fmla="*/ 2147483647 h 21"/>
              <a:gd name="T12" fmla="*/ 2147483647 w 41"/>
              <a:gd name="T13" fmla="*/ 2147483647 h 21"/>
              <a:gd name="T14" fmla="*/ 2147483647 w 41"/>
              <a:gd name="T15" fmla="*/ 2147483647 h 21"/>
              <a:gd name="T16" fmla="*/ 2147483647 w 41"/>
              <a:gd name="T17" fmla="*/ 2147483647 h 21"/>
              <a:gd name="T18" fmla="*/ 2147483647 w 41"/>
              <a:gd name="T19" fmla="*/ 2147483647 h 21"/>
              <a:gd name="T20" fmla="*/ 2147483647 w 41"/>
              <a:gd name="T21" fmla="*/ 2147483647 h 21"/>
              <a:gd name="T22" fmla="*/ 2147483647 w 41"/>
              <a:gd name="T23" fmla="*/ 2147483647 h 21"/>
              <a:gd name="T24" fmla="*/ 2147483647 w 41"/>
              <a:gd name="T25" fmla="*/ 2147483647 h 21"/>
              <a:gd name="T26" fmla="*/ 2147483647 w 41"/>
              <a:gd name="T27" fmla="*/ 2147483647 h 21"/>
              <a:gd name="T28" fmla="*/ 2147483647 w 41"/>
              <a:gd name="T29" fmla="*/ 2147483647 h 21"/>
              <a:gd name="T30" fmla="*/ 2147483647 w 41"/>
              <a:gd name="T31" fmla="*/ 2147483647 h 21"/>
              <a:gd name="T32" fmla="*/ 2147483647 w 41"/>
              <a:gd name="T33" fmla="*/ 2147483647 h 21"/>
              <a:gd name="T34" fmla="*/ 2147483647 w 41"/>
              <a:gd name="T35" fmla="*/ 2147483647 h 21"/>
              <a:gd name="T36" fmla="*/ 2147483647 w 41"/>
              <a:gd name="T37" fmla="*/ 2147483647 h 21"/>
              <a:gd name="T38" fmla="*/ 2147483647 w 41"/>
              <a:gd name="T39" fmla="*/ 2147483647 h 21"/>
              <a:gd name="T40" fmla="*/ 2147483647 w 41"/>
              <a:gd name="T41" fmla="*/ 2147483647 h 21"/>
              <a:gd name="T42" fmla="*/ 2147483647 w 41"/>
              <a:gd name="T43" fmla="*/ 2147483647 h 21"/>
              <a:gd name="T44" fmla="*/ 2147483647 w 41"/>
              <a:gd name="T45" fmla="*/ 2147483647 h 21"/>
              <a:gd name="T46" fmla="*/ 2147483647 w 41"/>
              <a:gd name="T47" fmla="*/ 0 h 21"/>
              <a:gd name="T48" fmla="*/ 2147483647 w 41"/>
              <a:gd name="T49" fmla="*/ 2147483647 h 21"/>
              <a:gd name="T50" fmla="*/ 2147483647 w 41"/>
              <a:gd name="T51" fmla="*/ 2147483647 h 21"/>
              <a:gd name="T52" fmla="*/ 2147483647 w 41"/>
              <a:gd name="T53" fmla="*/ 2147483647 h 21"/>
              <a:gd name="T54" fmla="*/ 2147483647 w 41"/>
              <a:gd name="T55" fmla="*/ 2147483647 h 21"/>
              <a:gd name="T56" fmla="*/ 2147483647 w 41"/>
              <a:gd name="T57" fmla="*/ 2147483647 h 21"/>
              <a:gd name="T58" fmla="*/ 2147483647 w 41"/>
              <a:gd name="T59" fmla="*/ 2147483647 h 21"/>
              <a:gd name="T60" fmla="*/ 2147483647 w 41"/>
              <a:gd name="T61" fmla="*/ 2147483647 h 21"/>
              <a:gd name="T62" fmla="*/ 2147483647 w 41"/>
              <a:gd name="T63" fmla="*/ 2147483647 h 21"/>
              <a:gd name="T64" fmla="*/ 0 w 41"/>
              <a:gd name="T65" fmla="*/ 2147483647 h 2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1"/>
              <a:gd name="T100" fmla="*/ 0 h 21"/>
              <a:gd name="T101" fmla="*/ 41 w 41"/>
              <a:gd name="T102" fmla="*/ 21 h 21"/>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1" h="21">
                <a:moveTo>
                  <a:pt x="0" y="14"/>
                </a:moveTo>
                <a:lnTo>
                  <a:pt x="1" y="15"/>
                </a:lnTo>
                <a:lnTo>
                  <a:pt x="1" y="17"/>
                </a:lnTo>
                <a:lnTo>
                  <a:pt x="3" y="18"/>
                </a:lnTo>
                <a:lnTo>
                  <a:pt x="4" y="18"/>
                </a:lnTo>
                <a:lnTo>
                  <a:pt x="6" y="20"/>
                </a:lnTo>
                <a:lnTo>
                  <a:pt x="7" y="21"/>
                </a:lnTo>
                <a:lnTo>
                  <a:pt x="9" y="21"/>
                </a:lnTo>
                <a:lnTo>
                  <a:pt x="10" y="21"/>
                </a:lnTo>
                <a:lnTo>
                  <a:pt x="15" y="21"/>
                </a:lnTo>
                <a:lnTo>
                  <a:pt x="19" y="20"/>
                </a:lnTo>
                <a:lnTo>
                  <a:pt x="22" y="18"/>
                </a:lnTo>
                <a:lnTo>
                  <a:pt x="26" y="17"/>
                </a:lnTo>
                <a:lnTo>
                  <a:pt x="29" y="14"/>
                </a:lnTo>
                <a:lnTo>
                  <a:pt x="34" y="12"/>
                </a:lnTo>
                <a:lnTo>
                  <a:pt x="37" y="11"/>
                </a:lnTo>
                <a:lnTo>
                  <a:pt x="41" y="8"/>
                </a:lnTo>
                <a:lnTo>
                  <a:pt x="38" y="8"/>
                </a:lnTo>
                <a:lnTo>
                  <a:pt x="37" y="6"/>
                </a:lnTo>
                <a:lnTo>
                  <a:pt x="34" y="5"/>
                </a:lnTo>
                <a:lnTo>
                  <a:pt x="31" y="3"/>
                </a:lnTo>
                <a:lnTo>
                  <a:pt x="28" y="2"/>
                </a:lnTo>
                <a:lnTo>
                  <a:pt x="26" y="2"/>
                </a:lnTo>
                <a:lnTo>
                  <a:pt x="23" y="0"/>
                </a:lnTo>
                <a:lnTo>
                  <a:pt x="20" y="2"/>
                </a:lnTo>
                <a:lnTo>
                  <a:pt x="17" y="2"/>
                </a:lnTo>
                <a:lnTo>
                  <a:pt x="15" y="3"/>
                </a:lnTo>
                <a:lnTo>
                  <a:pt x="12" y="5"/>
                </a:lnTo>
                <a:lnTo>
                  <a:pt x="10" y="6"/>
                </a:lnTo>
                <a:lnTo>
                  <a:pt x="7" y="8"/>
                </a:lnTo>
                <a:lnTo>
                  <a:pt x="4" y="9"/>
                </a:lnTo>
                <a:lnTo>
                  <a:pt x="3" y="11"/>
                </a:lnTo>
                <a:lnTo>
                  <a:pt x="0" y="14"/>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43" name="Freeform 94"/>
          <p:cNvSpPr>
            <a:spLocks/>
          </p:cNvSpPr>
          <p:nvPr/>
        </p:nvSpPr>
        <p:spPr bwMode="auto">
          <a:xfrm>
            <a:off x="6354764" y="4073526"/>
            <a:ext cx="57151" cy="33339"/>
          </a:xfrm>
          <a:custGeom>
            <a:avLst/>
            <a:gdLst>
              <a:gd name="T0" fmla="*/ 0 w 41"/>
              <a:gd name="T1" fmla="*/ 2147483647 h 21"/>
              <a:gd name="T2" fmla="*/ 2147483647 w 41"/>
              <a:gd name="T3" fmla="*/ 2147483647 h 21"/>
              <a:gd name="T4" fmla="*/ 2147483647 w 41"/>
              <a:gd name="T5" fmla="*/ 2147483647 h 21"/>
              <a:gd name="T6" fmla="*/ 2147483647 w 41"/>
              <a:gd name="T7" fmla="*/ 2147483647 h 21"/>
              <a:gd name="T8" fmla="*/ 2147483647 w 41"/>
              <a:gd name="T9" fmla="*/ 2147483647 h 21"/>
              <a:gd name="T10" fmla="*/ 2147483647 w 41"/>
              <a:gd name="T11" fmla="*/ 2147483647 h 21"/>
              <a:gd name="T12" fmla="*/ 2147483647 w 41"/>
              <a:gd name="T13" fmla="*/ 2147483647 h 21"/>
              <a:gd name="T14" fmla="*/ 2147483647 w 41"/>
              <a:gd name="T15" fmla="*/ 2147483647 h 21"/>
              <a:gd name="T16" fmla="*/ 2147483647 w 41"/>
              <a:gd name="T17" fmla="*/ 2147483647 h 21"/>
              <a:gd name="T18" fmla="*/ 2147483647 w 41"/>
              <a:gd name="T19" fmla="*/ 2147483647 h 21"/>
              <a:gd name="T20" fmla="*/ 2147483647 w 41"/>
              <a:gd name="T21" fmla="*/ 2147483647 h 21"/>
              <a:gd name="T22" fmla="*/ 2147483647 w 41"/>
              <a:gd name="T23" fmla="*/ 2147483647 h 21"/>
              <a:gd name="T24" fmla="*/ 2147483647 w 41"/>
              <a:gd name="T25" fmla="*/ 2147483647 h 21"/>
              <a:gd name="T26" fmla="*/ 2147483647 w 41"/>
              <a:gd name="T27" fmla="*/ 2147483647 h 21"/>
              <a:gd name="T28" fmla="*/ 2147483647 w 41"/>
              <a:gd name="T29" fmla="*/ 2147483647 h 21"/>
              <a:gd name="T30" fmla="*/ 2147483647 w 41"/>
              <a:gd name="T31" fmla="*/ 2147483647 h 21"/>
              <a:gd name="T32" fmla="*/ 2147483647 w 41"/>
              <a:gd name="T33" fmla="*/ 2147483647 h 21"/>
              <a:gd name="T34" fmla="*/ 2147483647 w 41"/>
              <a:gd name="T35" fmla="*/ 2147483647 h 21"/>
              <a:gd name="T36" fmla="*/ 2147483647 w 41"/>
              <a:gd name="T37" fmla="*/ 2147483647 h 21"/>
              <a:gd name="T38" fmla="*/ 2147483647 w 41"/>
              <a:gd name="T39" fmla="*/ 2147483647 h 21"/>
              <a:gd name="T40" fmla="*/ 2147483647 w 41"/>
              <a:gd name="T41" fmla="*/ 2147483647 h 21"/>
              <a:gd name="T42" fmla="*/ 2147483647 w 41"/>
              <a:gd name="T43" fmla="*/ 2147483647 h 21"/>
              <a:gd name="T44" fmla="*/ 2147483647 w 41"/>
              <a:gd name="T45" fmla="*/ 2147483647 h 21"/>
              <a:gd name="T46" fmla="*/ 2147483647 w 41"/>
              <a:gd name="T47" fmla="*/ 0 h 21"/>
              <a:gd name="T48" fmla="*/ 2147483647 w 41"/>
              <a:gd name="T49" fmla="*/ 2147483647 h 21"/>
              <a:gd name="T50" fmla="*/ 2147483647 w 41"/>
              <a:gd name="T51" fmla="*/ 2147483647 h 21"/>
              <a:gd name="T52" fmla="*/ 2147483647 w 41"/>
              <a:gd name="T53" fmla="*/ 2147483647 h 21"/>
              <a:gd name="T54" fmla="*/ 2147483647 w 41"/>
              <a:gd name="T55" fmla="*/ 2147483647 h 21"/>
              <a:gd name="T56" fmla="*/ 2147483647 w 41"/>
              <a:gd name="T57" fmla="*/ 2147483647 h 21"/>
              <a:gd name="T58" fmla="*/ 2147483647 w 41"/>
              <a:gd name="T59" fmla="*/ 2147483647 h 21"/>
              <a:gd name="T60" fmla="*/ 2147483647 w 41"/>
              <a:gd name="T61" fmla="*/ 2147483647 h 21"/>
              <a:gd name="T62" fmla="*/ 2147483647 w 41"/>
              <a:gd name="T63" fmla="*/ 2147483647 h 21"/>
              <a:gd name="T64" fmla="*/ 0 w 41"/>
              <a:gd name="T65" fmla="*/ 2147483647 h 2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1"/>
              <a:gd name="T100" fmla="*/ 0 h 21"/>
              <a:gd name="T101" fmla="*/ 41 w 41"/>
              <a:gd name="T102" fmla="*/ 21 h 21"/>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1" h="21">
                <a:moveTo>
                  <a:pt x="0" y="14"/>
                </a:moveTo>
                <a:lnTo>
                  <a:pt x="1" y="15"/>
                </a:lnTo>
                <a:lnTo>
                  <a:pt x="1" y="17"/>
                </a:lnTo>
                <a:lnTo>
                  <a:pt x="3" y="18"/>
                </a:lnTo>
                <a:lnTo>
                  <a:pt x="4" y="18"/>
                </a:lnTo>
                <a:lnTo>
                  <a:pt x="6" y="20"/>
                </a:lnTo>
                <a:lnTo>
                  <a:pt x="7" y="21"/>
                </a:lnTo>
                <a:lnTo>
                  <a:pt x="9" y="21"/>
                </a:lnTo>
                <a:lnTo>
                  <a:pt x="10" y="21"/>
                </a:lnTo>
                <a:lnTo>
                  <a:pt x="15" y="21"/>
                </a:lnTo>
                <a:lnTo>
                  <a:pt x="19" y="20"/>
                </a:lnTo>
                <a:lnTo>
                  <a:pt x="22" y="18"/>
                </a:lnTo>
                <a:lnTo>
                  <a:pt x="26" y="17"/>
                </a:lnTo>
                <a:lnTo>
                  <a:pt x="29" y="14"/>
                </a:lnTo>
                <a:lnTo>
                  <a:pt x="34" y="12"/>
                </a:lnTo>
                <a:lnTo>
                  <a:pt x="37" y="11"/>
                </a:lnTo>
                <a:lnTo>
                  <a:pt x="41" y="8"/>
                </a:lnTo>
                <a:lnTo>
                  <a:pt x="38" y="8"/>
                </a:lnTo>
                <a:lnTo>
                  <a:pt x="37" y="6"/>
                </a:lnTo>
                <a:lnTo>
                  <a:pt x="34" y="5"/>
                </a:lnTo>
                <a:lnTo>
                  <a:pt x="31" y="3"/>
                </a:lnTo>
                <a:lnTo>
                  <a:pt x="28" y="2"/>
                </a:lnTo>
                <a:lnTo>
                  <a:pt x="26" y="2"/>
                </a:lnTo>
                <a:lnTo>
                  <a:pt x="23" y="0"/>
                </a:lnTo>
                <a:lnTo>
                  <a:pt x="20" y="2"/>
                </a:lnTo>
                <a:lnTo>
                  <a:pt x="17" y="2"/>
                </a:lnTo>
                <a:lnTo>
                  <a:pt x="15" y="3"/>
                </a:lnTo>
                <a:lnTo>
                  <a:pt x="12" y="5"/>
                </a:lnTo>
                <a:lnTo>
                  <a:pt x="10" y="6"/>
                </a:lnTo>
                <a:lnTo>
                  <a:pt x="7" y="8"/>
                </a:lnTo>
                <a:lnTo>
                  <a:pt x="4" y="9"/>
                </a:lnTo>
                <a:lnTo>
                  <a:pt x="3" y="11"/>
                </a:lnTo>
                <a:lnTo>
                  <a:pt x="0" y="14"/>
                </a:lnTo>
              </a:path>
            </a:pathLst>
          </a:custGeom>
          <a:solidFill>
            <a:srgbClr val="FFFF00"/>
          </a:solidFill>
          <a:ln w="4763">
            <a:solidFill>
              <a:srgbClr val="990000"/>
            </a:solidFill>
            <a:round/>
            <a:headEnd/>
            <a:tailEnd/>
          </a:ln>
        </p:spPr>
        <p:txBody>
          <a:bodyPr/>
          <a:lstStyle/>
          <a:p>
            <a:endParaRPr lang="en-US"/>
          </a:p>
        </p:txBody>
      </p:sp>
      <p:sp>
        <p:nvSpPr>
          <p:cNvPr id="53344" name="Freeform 95"/>
          <p:cNvSpPr>
            <a:spLocks/>
          </p:cNvSpPr>
          <p:nvPr/>
        </p:nvSpPr>
        <p:spPr bwMode="auto">
          <a:xfrm>
            <a:off x="6450014" y="4071939"/>
            <a:ext cx="80963" cy="74612"/>
          </a:xfrm>
          <a:custGeom>
            <a:avLst/>
            <a:gdLst>
              <a:gd name="T0" fmla="*/ 2147483647 w 57"/>
              <a:gd name="T1" fmla="*/ 2147483647 h 47"/>
              <a:gd name="T2" fmla="*/ 2147483647 w 57"/>
              <a:gd name="T3" fmla="*/ 2147483647 h 47"/>
              <a:gd name="T4" fmla="*/ 2147483647 w 57"/>
              <a:gd name="T5" fmla="*/ 2147483647 h 47"/>
              <a:gd name="T6" fmla="*/ 2147483647 w 57"/>
              <a:gd name="T7" fmla="*/ 2147483647 h 47"/>
              <a:gd name="T8" fmla="*/ 2147483647 w 57"/>
              <a:gd name="T9" fmla="*/ 2147483647 h 47"/>
              <a:gd name="T10" fmla="*/ 2147483647 w 57"/>
              <a:gd name="T11" fmla="*/ 2147483647 h 47"/>
              <a:gd name="T12" fmla="*/ 2147483647 w 57"/>
              <a:gd name="T13" fmla="*/ 2147483647 h 47"/>
              <a:gd name="T14" fmla="*/ 2147483647 w 57"/>
              <a:gd name="T15" fmla="*/ 2147483647 h 47"/>
              <a:gd name="T16" fmla="*/ 2147483647 w 57"/>
              <a:gd name="T17" fmla="*/ 2147483647 h 47"/>
              <a:gd name="T18" fmla="*/ 2147483647 w 57"/>
              <a:gd name="T19" fmla="*/ 2147483647 h 47"/>
              <a:gd name="T20" fmla="*/ 2147483647 w 57"/>
              <a:gd name="T21" fmla="*/ 2147483647 h 47"/>
              <a:gd name="T22" fmla="*/ 2147483647 w 57"/>
              <a:gd name="T23" fmla="*/ 2147483647 h 47"/>
              <a:gd name="T24" fmla="*/ 2147483647 w 57"/>
              <a:gd name="T25" fmla="*/ 2147483647 h 47"/>
              <a:gd name="T26" fmla="*/ 2147483647 w 57"/>
              <a:gd name="T27" fmla="*/ 2147483647 h 47"/>
              <a:gd name="T28" fmla="*/ 2147483647 w 57"/>
              <a:gd name="T29" fmla="*/ 2147483647 h 47"/>
              <a:gd name="T30" fmla="*/ 2147483647 w 57"/>
              <a:gd name="T31" fmla="*/ 2147483647 h 47"/>
              <a:gd name="T32" fmla="*/ 2147483647 w 57"/>
              <a:gd name="T33" fmla="*/ 2147483647 h 47"/>
              <a:gd name="T34" fmla="*/ 2147483647 w 57"/>
              <a:gd name="T35" fmla="*/ 2147483647 h 47"/>
              <a:gd name="T36" fmla="*/ 2147483647 w 57"/>
              <a:gd name="T37" fmla="*/ 2147483647 h 47"/>
              <a:gd name="T38" fmla="*/ 2147483647 w 57"/>
              <a:gd name="T39" fmla="*/ 2147483647 h 47"/>
              <a:gd name="T40" fmla="*/ 2147483647 w 57"/>
              <a:gd name="T41" fmla="*/ 2147483647 h 47"/>
              <a:gd name="T42" fmla="*/ 2147483647 w 57"/>
              <a:gd name="T43" fmla="*/ 2147483647 h 47"/>
              <a:gd name="T44" fmla="*/ 2147483647 w 57"/>
              <a:gd name="T45" fmla="*/ 2147483647 h 47"/>
              <a:gd name="T46" fmla="*/ 2147483647 w 57"/>
              <a:gd name="T47" fmla="*/ 2147483647 h 47"/>
              <a:gd name="T48" fmla="*/ 2147483647 w 57"/>
              <a:gd name="T49" fmla="*/ 2147483647 h 47"/>
              <a:gd name="T50" fmla="*/ 2147483647 w 57"/>
              <a:gd name="T51" fmla="*/ 0 h 47"/>
              <a:gd name="T52" fmla="*/ 2147483647 w 57"/>
              <a:gd name="T53" fmla="*/ 2147483647 h 47"/>
              <a:gd name="T54" fmla="*/ 2147483647 w 57"/>
              <a:gd name="T55" fmla="*/ 2147483647 h 47"/>
              <a:gd name="T56" fmla="*/ 0 w 57"/>
              <a:gd name="T57" fmla="*/ 2147483647 h 47"/>
              <a:gd name="T58" fmla="*/ 2147483647 w 57"/>
              <a:gd name="T59" fmla="*/ 2147483647 h 47"/>
              <a:gd name="T60" fmla="*/ 2147483647 w 57"/>
              <a:gd name="T61" fmla="*/ 2147483647 h 47"/>
              <a:gd name="T62" fmla="*/ 2147483647 w 57"/>
              <a:gd name="T63" fmla="*/ 2147483647 h 47"/>
              <a:gd name="T64" fmla="*/ 0 w 57"/>
              <a:gd name="T65" fmla="*/ 2147483647 h 4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57"/>
              <a:gd name="T100" fmla="*/ 0 h 47"/>
              <a:gd name="T101" fmla="*/ 57 w 57"/>
              <a:gd name="T102" fmla="*/ 47 h 4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57" h="47">
                <a:moveTo>
                  <a:pt x="0" y="10"/>
                </a:moveTo>
                <a:lnTo>
                  <a:pt x="1" y="13"/>
                </a:lnTo>
                <a:lnTo>
                  <a:pt x="3" y="15"/>
                </a:lnTo>
                <a:lnTo>
                  <a:pt x="3" y="18"/>
                </a:lnTo>
                <a:lnTo>
                  <a:pt x="3" y="22"/>
                </a:lnTo>
                <a:lnTo>
                  <a:pt x="4" y="25"/>
                </a:lnTo>
                <a:lnTo>
                  <a:pt x="6" y="29"/>
                </a:lnTo>
                <a:lnTo>
                  <a:pt x="7" y="32"/>
                </a:lnTo>
                <a:lnTo>
                  <a:pt x="9" y="35"/>
                </a:lnTo>
                <a:lnTo>
                  <a:pt x="12" y="38"/>
                </a:lnTo>
                <a:lnTo>
                  <a:pt x="15" y="41"/>
                </a:lnTo>
                <a:lnTo>
                  <a:pt x="18" y="44"/>
                </a:lnTo>
                <a:lnTo>
                  <a:pt x="20" y="46"/>
                </a:lnTo>
                <a:lnTo>
                  <a:pt x="25" y="47"/>
                </a:lnTo>
                <a:lnTo>
                  <a:pt x="29" y="47"/>
                </a:lnTo>
                <a:lnTo>
                  <a:pt x="34" y="47"/>
                </a:lnTo>
                <a:lnTo>
                  <a:pt x="38" y="47"/>
                </a:lnTo>
                <a:lnTo>
                  <a:pt x="43" y="46"/>
                </a:lnTo>
                <a:lnTo>
                  <a:pt x="47" y="44"/>
                </a:lnTo>
                <a:lnTo>
                  <a:pt x="52" y="41"/>
                </a:lnTo>
                <a:lnTo>
                  <a:pt x="56" y="38"/>
                </a:lnTo>
                <a:lnTo>
                  <a:pt x="56" y="37"/>
                </a:lnTo>
                <a:lnTo>
                  <a:pt x="57" y="35"/>
                </a:lnTo>
                <a:lnTo>
                  <a:pt x="57" y="34"/>
                </a:lnTo>
                <a:lnTo>
                  <a:pt x="56" y="31"/>
                </a:lnTo>
                <a:lnTo>
                  <a:pt x="56" y="29"/>
                </a:lnTo>
                <a:lnTo>
                  <a:pt x="55" y="27"/>
                </a:lnTo>
                <a:lnTo>
                  <a:pt x="53" y="24"/>
                </a:lnTo>
                <a:lnTo>
                  <a:pt x="53" y="22"/>
                </a:lnTo>
                <a:lnTo>
                  <a:pt x="53" y="21"/>
                </a:lnTo>
                <a:lnTo>
                  <a:pt x="53" y="19"/>
                </a:lnTo>
                <a:lnTo>
                  <a:pt x="53" y="18"/>
                </a:lnTo>
                <a:lnTo>
                  <a:pt x="53" y="16"/>
                </a:lnTo>
                <a:lnTo>
                  <a:pt x="55" y="15"/>
                </a:lnTo>
                <a:lnTo>
                  <a:pt x="55" y="13"/>
                </a:lnTo>
                <a:lnTo>
                  <a:pt x="56" y="12"/>
                </a:lnTo>
                <a:lnTo>
                  <a:pt x="55" y="12"/>
                </a:lnTo>
                <a:lnTo>
                  <a:pt x="53" y="10"/>
                </a:lnTo>
                <a:lnTo>
                  <a:pt x="52" y="9"/>
                </a:lnTo>
                <a:lnTo>
                  <a:pt x="50" y="7"/>
                </a:lnTo>
                <a:lnTo>
                  <a:pt x="49" y="7"/>
                </a:lnTo>
                <a:lnTo>
                  <a:pt x="49" y="6"/>
                </a:lnTo>
                <a:lnTo>
                  <a:pt x="47" y="6"/>
                </a:lnTo>
                <a:lnTo>
                  <a:pt x="41" y="3"/>
                </a:lnTo>
                <a:lnTo>
                  <a:pt x="35" y="1"/>
                </a:lnTo>
                <a:lnTo>
                  <a:pt x="28" y="0"/>
                </a:lnTo>
                <a:lnTo>
                  <a:pt x="22" y="0"/>
                </a:lnTo>
                <a:lnTo>
                  <a:pt x="16" y="1"/>
                </a:lnTo>
                <a:lnTo>
                  <a:pt x="10" y="3"/>
                </a:lnTo>
                <a:lnTo>
                  <a:pt x="4" y="6"/>
                </a:lnTo>
                <a:lnTo>
                  <a:pt x="0" y="10"/>
                </a:lnTo>
                <a:lnTo>
                  <a:pt x="1" y="10"/>
                </a:lnTo>
                <a:lnTo>
                  <a:pt x="1" y="12"/>
                </a:lnTo>
                <a:lnTo>
                  <a:pt x="3" y="12"/>
                </a:lnTo>
                <a:lnTo>
                  <a:pt x="3" y="13"/>
                </a:lnTo>
                <a:lnTo>
                  <a:pt x="0" y="1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45" name="Freeform 96"/>
          <p:cNvSpPr>
            <a:spLocks/>
          </p:cNvSpPr>
          <p:nvPr/>
        </p:nvSpPr>
        <p:spPr bwMode="auto">
          <a:xfrm>
            <a:off x="6450014" y="4071939"/>
            <a:ext cx="80963" cy="74612"/>
          </a:xfrm>
          <a:custGeom>
            <a:avLst/>
            <a:gdLst>
              <a:gd name="T0" fmla="*/ 2147483647 w 57"/>
              <a:gd name="T1" fmla="*/ 2147483647 h 47"/>
              <a:gd name="T2" fmla="*/ 2147483647 w 57"/>
              <a:gd name="T3" fmla="*/ 2147483647 h 47"/>
              <a:gd name="T4" fmla="*/ 2147483647 w 57"/>
              <a:gd name="T5" fmla="*/ 2147483647 h 47"/>
              <a:gd name="T6" fmla="*/ 2147483647 w 57"/>
              <a:gd name="T7" fmla="*/ 2147483647 h 47"/>
              <a:gd name="T8" fmla="*/ 2147483647 w 57"/>
              <a:gd name="T9" fmla="*/ 2147483647 h 47"/>
              <a:gd name="T10" fmla="*/ 2147483647 w 57"/>
              <a:gd name="T11" fmla="*/ 2147483647 h 47"/>
              <a:gd name="T12" fmla="*/ 2147483647 w 57"/>
              <a:gd name="T13" fmla="*/ 2147483647 h 47"/>
              <a:gd name="T14" fmla="*/ 2147483647 w 57"/>
              <a:gd name="T15" fmla="*/ 2147483647 h 47"/>
              <a:gd name="T16" fmla="*/ 2147483647 w 57"/>
              <a:gd name="T17" fmla="*/ 2147483647 h 47"/>
              <a:gd name="T18" fmla="*/ 2147483647 w 57"/>
              <a:gd name="T19" fmla="*/ 2147483647 h 47"/>
              <a:gd name="T20" fmla="*/ 2147483647 w 57"/>
              <a:gd name="T21" fmla="*/ 2147483647 h 47"/>
              <a:gd name="T22" fmla="*/ 2147483647 w 57"/>
              <a:gd name="T23" fmla="*/ 2147483647 h 47"/>
              <a:gd name="T24" fmla="*/ 2147483647 w 57"/>
              <a:gd name="T25" fmla="*/ 2147483647 h 47"/>
              <a:gd name="T26" fmla="*/ 2147483647 w 57"/>
              <a:gd name="T27" fmla="*/ 2147483647 h 47"/>
              <a:gd name="T28" fmla="*/ 2147483647 w 57"/>
              <a:gd name="T29" fmla="*/ 2147483647 h 47"/>
              <a:gd name="T30" fmla="*/ 2147483647 w 57"/>
              <a:gd name="T31" fmla="*/ 2147483647 h 47"/>
              <a:gd name="T32" fmla="*/ 2147483647 w 57"/>
              <a:gd name="T33" fmla="*/ 2147483647 h 47"/>
              <a:gd name="T34" fmla="*/ 2147483647 w 57"/>
              <a:gd name="T35" fmla="*/ 2147483647 h 47"/>
              <a:gd name="T36" fmla="*/ 2147483647 w 57"/>
              <a:gd name="T37" fmla="*/ 2147483647 h 47"/>
              <a:gd name="T38" fmla="*/ 2147483647 w 57"/>
              <a:gd name="T39" fmla="*/ 2147483647 h 47"/>
              <a:gd name="T40" fmla="*/ 2147483647 w 57"/>
              <a:gd name="T41" fmla="*/ 2147483647 h 47"/>
              <a:gd name="T42" fmla="*/ 2147483647 w 57"/>
              <a:gd name="T43" fmla="*/ 2147483647 h 47"/>
              <a:gd name="T44" fmla="*/ 2147483647 w 57"/>
              <a:gd name="T45" fmla="*/ 2147483647 h 47"/>
              <a:gd name="T46" fmla="*/ 2147483647 w 57"/>
              <a:gd name="T47" fmla="*/ 2147483647 h 47"/>
              <a:gd name="T48" fmla="*/ 2147483647 w 57"/>
              <a:gd name="T49" fmla="*/ 2147483647 h 47"/>
              <a:gd name="T50" fmla="*/ 2147483647 w 57"/>
              <a:gd name="T51" fmla="*/ 0 h 47"/>
              <a:gd name="T52" fmla="*/ 2147483647 w 57"/>
              <a:gd name="T53" fmla="*/ 2147483647 h 47"/>
              <a:gd name="T54" fmla="*/ 2147483647 w 57"/>
              <a:gd name="T55" fmla="*/ 2147483647 h 47"/>
              <a:gd name="T56" fmla="*/ 0 w 57"/>
              <a:gd name="T57" fmla="*/ 2147483647 h 47"/>
              <a:gd name="T58" fmla="*/ 2147483647 w 57"/>
              <a:gd name="T59" fmla="*/ 2147483647 h 47"/>
              <a:gd name="T60" fmla="*/ 2147483647 w 57"/>
              <a:gd name="T61" fmla="*/ 2147483647 h 47"/>
              <a:gd name="T62" fmla="*/ 2147483647 w 57"/>
              <a:gd name="T63" fmla="*/ 2147483647 h 47"/>
              <a:gd name="T64" fmla="*/ 0 w 57"/>
              <a:gd name="T65" fmla="*/ 2147483647 h 4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57"/>
              <a:gd name="T100" fmla="*/ 0 h 47"/>
              <a:gd name="T101" fmla="*/ 57 w 57"/>
              <a:gd name="T102" fmla="*/ 47 h 4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57" h="47">
                <a:moveTo>
                  <a:pt x="0" y="10"/>
                </a:moveTo>
                <a:lnTo>
                  <a:pt x="1" y="13"/>
                </a:lnTo>
                <a:lnTo>
                  <a:pt x="3" y="15"/>
                </a:lnTo>
                <a:lnTo>
                  <a:pt x="3" y="18"/>
                </a:lnTo>
                <a:lnTo>
                  <a:pt x="3" y="22"/>
                </a:lnTo>
                <a:lnTo>
                  <a:pt x="4" y="25"/>
                </a:lnTo>
                <a:lnTo>
                  <a:pt x="6" y="29"/>
                </a:lnTo>
                <a:lnTo>
                  <a:pt x="7" y="32"/>
                </a:lnTo>
                <a:lnTo>
                  <a:pt x="9" y="35"/>
                </a:lnTo>
                <a:lnTo>
                  <a:pt x="12" y="38"/>
                </a:lnTo>
                <a:lnTo>
                  <a:pt x="15" y="41"/>
                </a:lnTo>
                <a:lnTo>
                  <a:pt x="18" y="44"/>
                </a:lnTo>
                <a:lnTo>
                  <a:pt x="20" y="46"/>
                </a:lnTo>
                <a:lnTo>
                  <a:pt x="25" y="47"/>
                </a:lnTo>
                <a:lnTo>
                  <a:pt x="29" y="47"/>
                </a:lnTo>
                <a:lnTo>
                  <a:pt x="34" y="47"/>
                </a:lnTo>
                <a:lnTo>
                  <a:pt x="38" y="47"/>
                </a:lnTo>
                <a:lnTo>
                  <a:pt x="43" y="46"/>
                </a:lnTo>
                <a:lnTo>
                  <a:pt x="47" y="44"/>
                </a:lnTo>
                <a:lnTo>
                  <a:pt x="52" y="41"/>
                </a:lnTo>
                <a:lnTo>
                  <a:pt x="56" y="38"/>
                </a:lnTo>
                <a:lnTo>
                  <a:pt x="56" y="37"/>
                </a:lnTo>
                <a:lnTo>
                  <a:pt x="57" y="35"/>
                </a:lnTo>
                <a:lnTo>
                  <a:pt x="57" y="34"/>
                </a:lnTo>
                <a:lnTo>
                  <a:pt x="56" y="31"/>
                </a:lnTo>
                <a:lnTo>
                  <a:pt x="56" y="29"/>
                </a:lnTo>
                <a:lnTo>
                  <a:pt x="55" y="27"/>
                </a:lnTo>
                <a:lnTo>
                  <a:pt x="53" y="24"/>
                </a:lnTo>
                <a:lnTo>
                  <a:pt x="53" y="22"/>
                </a:lnTo>
                <a:lnTo>
                  <a:pt x="53" y="21"/>
                </a:lnTo>
                <a:lnTo>
                  <a:pt x="53" y="19"/>
                </a:lnTo>
                <a:lnTo>
                  <a:pt x="53" y="18"/>
                </a:lnTo>
                <a:lnTo>
                  <a:pt x="53" y="16"/>
                </a:lnTo>
                <a:lnTo>
                  <a:pt x="55" y="15"/>
                </a:lnTo>
                <a:lnTo>
                  <a:pt x="55" y="13"/>
                </a:lnTo>
                <a:lnTo>
                  <a:pt x="56" y="12"/>
                </a:lnTo>
                <a:lnTo>
                  <a:pt x="55" y="12"/>
                </a:lnTo>
                <a:lnTo>
                  <a:pt x="53" y="10"/>
                </a:lnTo>
                <a:lnTo>
                  <a:pt x="52" y="9"/>
                </a:lnTo>
                <a:lnTo>
                  <a:pt x="50" y="7"/>
                </a:lnTo>
                <a:lnTo>
                  <a:pt x="49" y="7"/>
                </a:lnTo>
                <a:lnTo>
                  <a:pt x="49" y="6"/>
                </a:lnTo>
                <a:lnTo>
                  <a:pt x="47" y="6"/>
                </a:lnTo>
                <a:lnTo>
                  <a:pt x="41" y="3"/>
                </a:lnTo>
                <a:lnTo>
                  <a:pt x="35" y="1"/>
                </a:lnTo>
                <a:lnTo>
                  <a:pt x="28" y="0"/>
                </a:lnTo>
                <a:lnTo>
                  <a:pt x="22" y="0"/>
                </a:lnTo>
                <a:lnTo>
                  <a:pt x="16" y="1"/>
                </a:lnTo>
                <a:lnTo>
                  <a:pt x="10" y="3"/>
                </a:lnTo>
                <a:lnTo>
                  <a:pt x="4" y="6"/>
                </a:lnTo>
                <a:lnTo>
                  <a:pt x="0" y="10"/>
                </a:lnTo>
                <a:lnTo>
                  <a:pt x="1" y="10"/>
                </a:lnTo>
                <a:lnTo>
                  <a:pt x="1" y="12"/>
                </a:lnTo>
                <a:lnTo>
                  <a:pt x="3" y="12"/>
                </a:lnTo>
                <a:lnTo>
                  <a:pt x="3" y="13"/>
                </a:lnTo>
                <a:lnTo>
                  <a:pt x="0" y="10"/>
                </a:lnTo>
              </a:path>
            </a:pathLst>
          </a:custGeom>
          <a:solidFill>
            <a:srgbClr val="FFFF00"/>
          </a:solidFill>
          <a:ln w="1588">
            <a:solidFill>
              <a:srgbClr val="990000"/>
            </a:solidFill>
            <a:round/>
            <a:headEnd/>
            <a:tailEnd/>
          </a:ln>
        </p:spPr>
        <p:txBody>
          <a:bodyPr/>
          <a:lstStyle/>
          <a:p>
            <a:endParaRPr lang="en-US"/>
          </a:p>
        </p:txBody>
      </p:sp>
      <p:sp>
        <p:nvSpPr>
          <p:cNvPr id="53346" name="Freeform 97"/>
          <p:cNvSpPr>
            <a:spLocks/>
          </p:cNvSpPr>
          <p:nvPr/>
        </p:nvSpPr>
        <p:spPr bwMode="auto">
          <a:xfrm>
            <a:off x="6450014" y="4071939"/>
            <a:ext cx="80963" cy="74612"/>
          </a:xfrm>
          <a:custGeom>
            <a:avLst/>
            <a:gdLst>
              <a:gd name="T0" fmla="*/ 2147483647 w 57"/>
              <a:gd name="T1" fmla="*/ 2147483647 h 47"/>
              <a:gd name="T2" fmla="*/ 2147483647 w 57"/>
              <a:gd name="T3" fmla="*/ 2147483647 h 47"/>
              <a:gd name="T4" fmla="*/ 2147483647 w 57"/>
              <a:gd name="T5" fmla="*/ 2147483647 h 47"/>
              <a:gd name="T6" fmla="*/ 2147483647 w 57"/>
              <a:gd name="T7" fmla="*/ 2147483647 h 47"/>
              <a:gd name="T8" fmla="*/ 2147483647 w 57"/>
              <a:gd name="T9" fmla="*/ 2147483647 h 47"/>
              <a:gd name="T10" fmla="*/ 2147483647 w 57"/>
              <a:gd name="T11" fmla="*/ 2147483647 h 47"/>
              <a:gd name="T12" fmla="*/ 2147483647 w 57"/>
              <a:gd name="T13" fmla="*/ 2147483647 h 47"/>
              <a:gd name="T14" fmla="*/ 2147483647 w 57"/>
              <a:gd name="T15" fmla="*/ 2147483647 h 47"/>
              <a:gd name="T16" fmla="*/ 2147483647 w 57"/>
              <a:gd name="T17" fmla="*/ 2147483647 h 47"/>
              <a:gd name="T18" fmla="*/ 2147483647 w 57"/>
              <a:gd name="T19" fmla="*/ 2147483647 h 47"/>
              <a:gd name="T20" fmla="*/ 2147483647 w 57"/>
              <a:gd name="T21" fmla="*/ 2147483647 h 47"/>
              <a:gd name="T22" fmla="*/ 2147483647 w 57"/>
              <a:gd name="T23" fmla="*/ 2147483647 h 47"/>
              <a:gd name="T24" fmla="*/ 2147483647 w 57"/>
              <a:gd name="T25" fmla="*/ 2147483647 h 47"/>
              <a:gd name="T26" fmla="*/ 2147483647 w 57"/>
              <a:gd name="T27" fmla="*/ 2147483647 h 47"/>
              <a:gd name="T28" fmla="*/ 2147483647 w 57"/>
              <a:gd name="T29" fmla="*/ 2147483647 h 47"/>
              <a:gd name="T30" fmla="*/ 2147483647 w 57"/>
              <a:gd name="T31" fmla="*/ 2147483647 h 47"/>
              <a:gd name="T32" fmla="*/ 2147483647 w 57"/>
              <a:gd name="T33" fmla="*/ 2147483647 h 47"/>
              <a:gd name="T34" fmla="*/ 2147483647 w 57"/>
              <a:gd name="T35" fmla="*/ 2147483647 h 47"/>
              <a:gd name="T36" fmla="*/ 2147483647 w 57"/>
              <a:gd name="T37" fmla="*/ 2147483647 h 47"/>
              <a:gd name="T38" fmla="*/ 2147483647 w 57"/>
              <a:gd name="T39" fmla="*/ 2147483647 h 47"/>
              <a:gd name="T40" fmla="*/ 2147483647 w 57"/>
              <a:gd name="T41" fmla="*/ 2147483647 h 47"/>
              <a:gd name="T42" fmla="*/ 2147483647 w 57"/>
              <a:gd name="T43" fmla="*/ 2147483647 h 47"/>
              <a:gd name="T44" fmla="*/ 2147483647 w 57"/>
              <a:gd name="T45" fmla="*/ 2147483647 h 47"/>
              <a:gd name="T46" fmla="*/ 2147483647 w 57"/>
              <a:gd name="T47" fmla="*/ 2147483647 h 47"/>
              <a:gd name="T48" fmla="*/ 2147483647 w 57"/>
              <a:gd name="T49" fmla="*/ 2147483647 h 47"/>
              <a:gd name="T50" fmla="*/ 2147483647 w 57"/>
              <a:gd name="T51" fmla="*/ 0 h 47"/>
              <a:gd name="T52" fmla="*/ 2147483647 w 57"/>
              <a:gd name="T53" fmla="*/ 2147483647 h 47"/>
              <a:gd name="T54" fmla="*/ 2147483647 w 57"/>
              <a:gd name="T55" fmla="*/ 2147483647 h 47"/>
              <a:gd name="T56" fmla="*/ 0 w 57"/>
              <a:gd name="T57" fmla="*/ 2147483647 h 47"/>
              <a:gd name="T58" fmla="*/ 2147483647 w 57"/>
              <a:gd name="T59" fmla="*/ 2147483647 h 47"/>
              <a:gd name="T60" fmla="*/ 2147483647 w 57"/>
              <a:gd name="T61" fmla="*/ 2147483647 h 47"/>
              <a:gd name="T62" fmla="*/ 2147483647 w 57"/>
              <a:gd name="T63" fmla="*/ 2147483647 h 47"/>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57"/>
              <a:gd name="T97" fmla="*/ 0 h 47"/>
              <a:gd name="T98" fmla="*/ 57 w 57"/>
              <a:gd name="T99" fmla="*/ 47 h 47"/>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57" h="47">
                <a:moveTo>
                  <a:pt x="0" y="10"/>
                </a:moveTo>
                <a:lnTo>
                  <a:pt x="1" y="13"/>
                </a:lnTo>
                <a:lnTo>
                  <a:pt x="3" y="15"/>
                </a:lnTo>
                <a:lnTo>
                  <a:pt x="3" y="18"/>
                </a:lnTo>
                <a:lnTo>
                  <a:pt x="3" y="22"/>
                </a:lnTo>
                <a:lnTo>
                  <a:pt x="4" y="25"/>
                </a:lnTo>
                <a:lnTo>
                  <a:pt x="6" y="29"/>
                </a:lnTo>
                <a:lnTo>
                  <a:pt x="7" y="32"/>
                </a:lnTo>
                <a:lnTo>
                  <a:pt x="9" y="35"/>
                </a:lnTo>
                <a:lnTo>
                  <a:pt x="12" y="38"/>
                </a:lnTo>
                <a:lnTo>
                  <a:pt x="15" y="41"/>
                </a:lnTo>
                <a:lnTo>
                  <a:pt x="18" y="44"/>
                </a:lnTo>
                <a:lnTo>
                  <a:pt x="20" y="46"/>
                </a:lnTo>
                <a:lnTo>
                  <a:pt x="25" y="47"/>
                </a:lnTo>
                <a:lnTo>
                  <a:pt x="29" y="47"/>
                </a:lnTo>
                <a:lnTo>
                  <a:pt x="34" y="47"/>
                </a:lnTo>
                <a:lnTo>
                  <a:pt x="38" y="47"/>
                </a:lnTo>
                <a:lnTo>
                  <a:pt x="43" y="46"/>
                </a:lnTo>
                <a:lnTo>
                  <a:pt x="47" y="44"/>
                </a:lnTo>
                <a:lnTo>
                  <a:pt x="52" y="41"/>
                </a:lnTo>
                <a:lnTo>
                  <a:pt x="56" y="38"/>
                </a:lnTo>
                <a:lnTo>
                  <a:pt x="56" y="37"/>
                </a:lnTo>
                <a:lnTo>
                  <a:pt x="57" y="35"/>
                </a:lnTo>
                <a:lnTo>
                  <a:pt x="57" y="34"/>
                </a:lnTo>
                <a:lnTo>
                  <a:pt x="56" y="31"/>
                </a:lnTo>
                <a:lnTo>
                  <a:pt x="56" y="29"/>
                </a:lnTo>
                <a:lnTo>
                  <a:pt x="55" y="27"/>
                </a:lnTo>
                <a:lnTo>
                  <a:pt x="53" y="24"/>
                </a:lnTo>
                <a:lnTo>
                  <a:pt x="53" y="22"/>
                </a:lnTo>
                <a:lnTo>
                  <a:pt x="53" y="21"/>
                </a:lnTo>
                <a:lnTo>
                  <a:pt x="53" y="19"/>
                </a:lnTo>
                <a:lnTo>
                  <a:pt x="53" y="18"/>
                </a:lnTo>
                <a:lnTo>
                  <a:pt x="53" y="16"/>
                </a:lnTo>
                <a:lnTo>
                  <a:pt x="55" y="15"/>
                </a:lnTo>
                <a:lnTo>
                  <a:pt x="55" y="13"/>
                </a:lnTo>
                <a:lnTo>
                  <a:pt x="56" y="12"/>
                </a:lnTo>
                <a:lnTo>
                  <a:pt x="55" y="12"/>
                </a:lnTo>
                <a:lnTo>
                  <a:pt x="53" y="10"/>
                </a:lnTo>
                <a:lnTo>
                  <a:pt x="52" y="9"/>
                </a:lnTo>
                <a:lnTo>
                  <a:pt x="50" y="7"/>
                </a:lnTo>
                <a:lnTo>
                  <a:pt x="49" y="7"/>
                </a:lnTo>
                <a:lnTo>
                  <a:pt x="49" y="6"/>
                </a:lnTo>
                <a:lnTo>
                  <a:pt x="47" y="6"/>
                </a:lnTo>
                <a:lnTo>
                  <a:pt x="41" y="3"/>
                </a:lnTo>
                <a:lnTo>
                  <a:pt x="35" y="1"/>
                </a:lnTo>
                <a:lnTo>
                  <a:pt x="28" y="0"/>
                </a:lnTo>
                <a:lnTo>
                  <a:pt x="22" y="0"/>
                </a:lnTo>
                <a:lnTo>
                  <a:pt x="16" y="1"/>
                </a:lnTo>
                <a:lnTo>
                  <a:pt x="10" y="3"/>
                </a:lnTo>
                <a:lnTo>
                  <a:pt x="4" y="6"/>
                </a:lnTo>
                <a:lnTo>
                  <a:pt x="0" y="10"/>
                </a:lnTo>
                <a:lnTo>
                  <a:pt x="1" y="10"/>
                </a:lnTo>
                <a:lnTo>
                  <a:pt x="1" y="12"/>
                </a:lnTo>
                <a:lnTo>
                  <a:pt x="3" y="12"/>
                </a:lnTo>
                <a:lnTo>
                  <a:pt x="3" y="13"/>
                </a:lnTo>
              </a:path>
            </a:pathLst>
          </a:custGeom>
          <a:solidFill>
            <a:srgbClr val="FFFF00"/>
          </a:solidFill>
          <a:ln w="4763">
            <a:solidFill>
              <a:srgbClr val="990000"/>
            </a:solidFill>
            <a:round/>
            <a:headEnd/>
            <a:tailEnd/>
          </a:ln>
        </p:spPr>
        <p:txBody>
          <a:bodyPr/>
          <a:lstStyle/>
          <a:p>
            <a:endParaRPr lang="en-US"/>
          </a:p>
        </p:txBody>
      </p:sp>
      <p:sp>
        <p:nvSpPr>
          <p:cNvPr id="53347" name="Freeform 98"/>
          <p:cNvSpPr>
            <a:spLocks/>
          </p:cNvSpPr>
          <p:nvPr/>
        </p:nvSpPr>
        <p:spPr bwMode="auto">
          <a:xfrm>
            <a:off x="6472239" y="4154489"/>
            <a:ext cx="100012" cy="55563"/>
          </a:xfrm>
          <a:custGeom>
            <a:avLst/>
            <a:gdLst>
              <a:gd name="T0" fmla="*/ 2147483647 w 70"/>
              <a:gd name="T1" fmla="*/ 2147483647 h 35"/>
              <a:gd name="T2" fmla="*/ 2147483647 w 70"/>
              <a:gd name="T3" fmla="*/ 2147483647 h 35"/>
              <a:gd name="T4" fmla="*/ 2147483647 w 70"/>
              <a:gd name="T5" fmla="*/ 2147483647 h 35"/>
              <a:gd name="T6" fmla="*/ 2147483647 w 70"/>
              <a:gd name="T7" fmla="*/ 2147483647 h 35"/>
              <a:gd name="T8" fmla="*/ 2147483647 w 70"/>
              <a:gd name="T9" fmla="*/ 2147483647 h 35"/>
              <a:gd name="T10" fmla="*/ 2147483647 w 70"/>
              <a:gd name="T11" fmla="*/ 2147483647 h 35"/>
              <a:gd name="T12" fmla="*/ 2147483647 w 70"/>
              <a:gd name="T13" fmla="*/ 2147483647 h 35"/>
              <a:gd name="T14" fmla="*/ 2147483647 w 70"/>
              <a:gd name="T15" fmla="*/ 2147483647 h 35"/>
              <a:gd name="T16" fmla="*/ 2147483647 w 70"/>
              <a:gd name="T17" fmla="*/ 2147483647 h 35"/>
              <a:gd name="T18" fmla="*/ 0 w 70"/>
              <a:gd name="T19" fmla="*/ 2147483647 h 35"/>
              <a:gd name="T20" fmla="*/ 0 w 70"/>
              <a:gd name="T21" fmla="*/ 2147483647 h 35"/>
              <a:gd name="T22" fmla="*/ 2147483647 w 70"/>
              <a:gd name="T23" fmla="*/ 2147483647 h 35"/>
              <a:gd name="T24" fmla="*/ 2147483647 w 70"/>
              <a:gd name="T25" fmla="*/ 2147483647 h 35"/>
              <a:gd name="T26" fmla="*/ 2147483647 w 70"/>
              <a:gd name="T27" fmla="*/ 2147483647 h 35"/>
              <a:gd name="T28" fmla="*/ 2147483647 w 70"/>
              <a:gd name="T29" fmla="*/ 2147483647 h 35"/>
              <a:gd name="T30" fmla="*/ 2147483647 w 70"/>
              <a:gd name="T31" fmla="*/ 2147483647 h 35"/>
              <a:gd name="T32" fmla="*/ 2147483647 w 70"/>
              <a:gd name="T33" fmla="*/ 2147483647 h 35"/>
              <a:gd name="T34" fmla="*/ 2147483647 w 70"/>
              <a:gd name="T35" fmla="*/ 2147483647 h 35"/>
              <a:gd name="T36" fmla="*/ 2147483647 w 70"/>
              <a:gd name="T37" fmla="*/ 2147483647 h 35"/>
              <a:gd name="T38" fmla="*/ 2147483647 w 70"/>
              <a:gd name="T39" fmla="*/ 2147483647 h 35"/>
              <a:gd name="T40" fmla="*/ 2147483647 w 70"/>
              <a:gd name="T41" fmla="*/ 2147483647 h 35"/>
              <a:gd name="T42" fmla="*/ 2147483647 w 70"/>
              <a:gd name="T43" fmla="*/ 2147483647 h 35"/>
              <a:gd name="T44" fmla="*/ 2147483647 w 70"/>
              <a:gd name="T45" fmla="*/ 2147483647 h 35"/>
              <a:gd name="T46" fmla="*/ 2147483647 w 70"/>
              <a:gd name="T47" fmla="*/ 2147483647 h 35"/>
              <a:gd name="T48" fmla="*/ 2147483647 w 70"/>
              <a:gd name="T49" fmla="*/ 2147483647 h 35"/>
              <a:gd name="T50" fmla="*/ 2147483647 w 70"/>
              <a:gd name="T51" fmla="*/ 2147483647 h 35"/>
              <a:gd name="T52" fmla="*/ 2147483647 w 70"/>
              <a:gd name="T53" fmla="*/ 2147483647 h 35"/>
              <a:gd name="T54" fmla="*/ 2147483647 w 70"/>
              <a:gd name="T55" fmla="*/ 2147483647 h 35"/>
              <a:gd name="T56" fmla="*/ 2147483647 w 70"/>
              <a:gd name="T57" fmla="*/ 2147483647 h 35"/>
              <a:gd name="T58" fmla="*/ 2147483647 w 70"/>
              <a:gd name="T59" fmla="*/ 2147483647 h 35"/>
              <a:gd name="T60" fmla="*/ 2147483647 w 70"/>
              <a:gd name="T61" fmla="*/ 2147483647 h 35"/>
              <a:gd name="T62" fmla="*/ 2147483647 w 70"/>
              <a:gd name="T63" fmla="*/ 2147483647 h 35"/>
              <a:gd name="T64" fmla="*/ 2147483647 w 70"/>
              <a:gd name="T65" fmla="*/ 2147483647 h 35"/>
              <a:gd name="T66" fmla="*/ 2147483647 w 70"/>
              <a:gd name="T67" fmla="*/ 0 h 35"/>
              <a:gd name="T68" fmla="*/ 2147483647 w 70"/>
              <a:gd name="T69" fmla="*/ 0 h 35"/>
              <a:gd name="T70" fmla="*/ 2147483647 w 70"/>
              <a:gd name="T71" fmla="*/ 0 h 35"/>
              <a:gd name="T72" fmla="*/ 2147483647 w 70"/>
              <a:gd name="T73" fmla="*/ 2147483647 h 35"/>
              <a:gd name="T74" fmla="*/ 2147483647 w 70"/>
              <a:gd name="T75" fmla="*/ 2147483647 h 35"/>
              <a:gd name="T76" fmla="*/ 2147483647 w 70"/>
              <a:gd name="T77" fmla="*/ 2147483647 h 35"/>
              <a:gd name="T78" fmla="*/ 2147483647 w 70"/>
              <a:gd name="T79" fmla="*/ 2147483647 h 35"/>
              <a:gd name="T80" fmla="*/ 2147483647 w 70"/>
              <a:gd name="T81" fmla="*/ 2147483647 h 35"/>
              <a:gd name="T82" fmla="*/ 2147483647 w 70"/>
              <a:gd name="T83" fmla="*/ 2147483647 h 35"/>
              <a:gd name="T84" fmla="*/ 2147483647 w 70"/>
              <a:gd name="T85" fmla="*/ 2147483647 h 35"/>
              <a:gd name="T86" fmla="*/ 2147483647 w 70"/>
              <a:gd name="T87" fmla="*/ 2147483647 h 35"/>
              <a:gd name="T88" fmla="*/ 2147483647 w 70"/>
              <a:gd name="T89" fmla="*/ 2147483647 h 35"/>
              <a:gd name="T90" fmla="*/ 2147483647 w 70"/>
              <a:gd name="T91" fmla="*/ 2147483647 h 35"/>
              <a:gd name="T92" fmla="*/ 2147483647 w 70"/>
              <a:gd name="T93" fmla="*/ 2147483647 h 35"/>
              <a:gd name="T94" fmla="*/ 2147483647 w 70"/>
              <a:gd name="T95" fmla="*/ 2147483647 h 35"/>
              <a:gd name="T96" fmla="*/ 2147483647 w 70"/>
              <a:gd name="T97" fmla="*/ 2147483647 h 35"/>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70"/>
              <a:gd name="T148" fmla="*/ 0 h 35"/>
              <a:gd name="T149" fmla="*/ 70 w 70"/>
              <a:gd name="T150" fmla="*/ 35 h 35"/>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70" h="35">
                <a:moveTo>
                  <a:pt x="24" y="7"/>
                </a:moveTo>
                <a:lnTo>
                  <a:pt x="21" y="7"/>
                </a:lnTo>
                <a:lnTo>
                  <a:pt x="19" y="7"/>
                </a:lnTo>
                <a:lnTo>
                  <a:pt x="16" y="7"/>
                </a:lnTo>
                <a:lnTo>
                  <a:pt x="13" y="6"/>
                </a:lnTo>
                <a:lnTo>
                  <a:pt x="10" y="6"/>
                </a:lnTo>
                <a:lnTo>
                  <a:pt x="7" y="6"/>
                </a:lnTo>
                <a:lnTo>
                  <a:pt x="4" y="6"/>
                </a:lnTo>
                <a:lnTo>
                  <a:pt x="3" y="7"/>
                </a:lnTo>
                <a:lnTo>
                  <a:pt x="0" y="9"/>
                </a:lnTo>
                <a:lnTo>
                  <a:pt x="0" y="12"/>
                </a:lnTo>
                <a:lnTo>
                  <a:pt x="3" y="15"/>
                </a:lnTo>
                <a:lnTo>
                  <a:pt x="7" y="19"/>
                </a:lnTo>
                <a:lnTo>
                  <a:pt x="13" y="22"/>
                </a:lnTo>
                <a:lnTo>
                  <a:pt x="19" y="25"/>
                </a:lnTo>
                <a:lnTo>
                  <a:pt x="24" y="29"/>
                </a:lnTo>
                <a:lnTo>
                  <a:pt x="28" y="32"/>
                </a:lnTo>
                <a:lnTo>
                  <a:pt x="33" y="34"/>
                </a:lnTo>
                <a:lnTo>
                  <a:pt x="37" y="35"/>
                </a:lnTo>
                <a:lnTo>
                  <a:pt x="41" y="34"/>
                </a:lnTo>
                <a:lnTo>
                  <a:pt x="46" y="32"/>
                </a:lnTo>
                <a:lnTo>
                  <a:pt x="50" y="29"/>
                </a:lnTo>
                <a:lnTo>
                  <a:pt x="55" y="26"/>
                </a:lnTo>
                <a:lnTo>
                  <a:pt x="59" y="22"/>
                </a:lnTo>
                <a:lnTo>
                  <a:pt x="64" y="19"/>
                </a:lnTo>
                <a:lnTo>
                  <a:pt x="65" y="17"/>
                </a:lnTo>
                <a:lnTo>
                  <a:pt x="67" y="15"/>
                </a:lnTo>
                <a:lnTo>
                  <a:pt x="68" y="12"/>
                </a:lnTo>
                <a:lnTo>
                  <a:pt x="70" y="9"/>
                </a:lnTo>
                <a:lnTo>
                  <a:pt x="70" y="6"/>
                </a:lnTo>
                <a:lnTo>
                  <a:pt x="70" y="4"/>
                </a:lnTo>
                <a:lnTo>
                  <a:pt x="68" y="1"/>
                </a:lnTo>
                <a:lnTo>
                  <a:pt x="65" y="1"/>
                </a:lnTo>
                <a:lnTo>
                  <a:pt x="61" y="0"/>
                </a:lnTo>
                <a:lnTo>
                  <a:pt x="58" y="0"/>
                </a:lnTo>
                <a:lnTo>
                  <a:pt x="55" y="0"/>
                </a:lnTo>
                <a:lnTo>
                  <a:pt x="52" y="1"/>
                </a:lnTo>
                <a:lnTo>
                  <a:pt x="49" y="1"/>
                </a:lnTo>
                <a:lnTo>
                  <a:pt x="44" y="3"/>
                </a:lnTo>
                <a:lnTo>
                  <a:pt x="41" y="3"/>
                </a:lnTo>
                <a:lnTo>
                  <a:pt x="37" y="3"/>
                </a:lnTo>
                <a:lnTo>
                  <a:pt x="36" y="3"/>
                </a:lnTo>
                <a:lnTo>
                  <a:pt x="34" y="4"/>
                </a:lnTo>
                <a:lnTo>
                  <a:pt x="33" y="4"/>
                </a:lnTo>
                <a:lnTo>
                  <a:pt x="31" y="6"/>
                </a:lnTo>
                <a:lnTo>
                  <a:pt x="28" y="6"/>
                </a:lnTo>
                <a:lnTo>
                  <a:pt x="27" y="7"/>
                </a:lnTo>
                <a:lnTo>
                  <a:pt x="25" y="7"/>
                </a:lnTo>
                <a:lnTo>
                  <a:pt x="24" y="7"/>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48" name="Freeform 99"/>
          <p:cNvSpPr>
            <a:spLocks/>
          </p:cNvSpPr>
          <p:nvPr/>
        </p:nvSpPr>
        <p:spPr bwMode="auto">
          <a:xfrm>
            <a:off x="6472239" y="4154489"/>
            <a:ext cx="100012" cy="55563"/>
          </a:xfrm>
          <a:custGeom>
            <a:avLst/>
            <a:gdLst>
              <a:gd name="T0" fmla="*/ 2147483647 w 70"/>
              <a:gd name="T1" fmla="*/ 2147483647 h 35"/>
              <a:gd name="T2" fmla="*/ 2147483647 w 70"/>
              <a:gd name="T3" fmla="*/ 2147483647 h 35"/>
              <a:gd name="T4" fmla="*/ 2147483647 w 70"/>
              <a:gd name="T5" fmla="*/ 2147483647 h 35"/>
              <a:gd name="T6" fmla="*/ 2147483647 w 70"/>
              <a:gd name="T7" fmla="*/ 2147483647 h 35"/>
              <a:gd name="T8" fmla="*/ 2147483647 w 70"/>
              <a:gd name="T9" fmla="*/ 2147483647 h 35"/>
              <a:gd name="T10" fmla="*/ 2147483647 w 70"/>
              <a:gd name="T11" fmla="*/ 2147483647 h 35"/>
              <a:gd name="T12" fmla="*/ 2147483647 w 70"/>
              <a:gd name="T13" fmla="*/ 2147483647 h 35"/>
              <a:gd name="T14" fmla="*/ 2147483647 w 70"/>
              <a:gd name="T15" fmla="*/ 2147483647 h 35"/>
              <a:gd name="T16" fmla="*/ 2147483647 w 70"/>
              <a:gd name="T17" fmla="*/ 2147483647 h 35"/>
              <a:gd name="T18" fmla="*/ 0 w 70"/>
              <a:gd name="T19" fmla="*/ 2147483647 h 35"/>
              <a:gd name="T20" fmla="*/ 0 w 70"/>
              <a:gd name="T21" fmla="*/ 2147483647 h 35"/>
              <a:gd name="T22" fmla="*/ 2147483647 w 70"/>
              <a:gd name="T23" fmla="*/ 2147483647 h 35"/>
              <a:gd name="T24" fmla="*/ 2147483647 w 70"/>
              <a:gd name="T25" fmla="*/ 2147483647 h 35"/>
              <a:gd name="T26" fmla="*/ 2147483647 w 70"/>
              <a:gd name="T27" fmla="*/ 2147483647 h 35"/>
              <a:gd name="T28" fmla="*/ 2147483647 w 70"/>
              <a:gd name="T29" fmla="*/ 2147483647 h 35"/>
              <a:gd name="T30" fmla="*/ 2147483647 w 70"/>
              <a:gd name="T31" fmla="*/ 2147483647 h 35"/>
              <a:gd name="T32" fmla="*/ 2147483647 w 70"/>
              <a:gd name="T33" fmla="*/ 2147483647 h 35"/>
              <a:gd name="T34" fmla="*/ 2147483647 w 70"/>
              <a:gd name="T35" fmla="*/ 2147483647 h 35"/>
              <a:gd name="T36" fmla="*/ 2147483647 w 70"/>
              <a:gd name="T37" fmla="*/ 2147483647 h 35"/>
              <a:gd name="T38" fmla="*/ 2147483647 w 70"/>
              <a:gd name="T39" fmla="*/ 2147483647 h 35"/>
              <a:gd name="T40" fmla="*/ 2147483647 w 70"/>
              <a:gd name="T41" fmla="*/ 2147483647 h 35"/>
              <a:gd name="T42" fmla="*/ 2147483647 w 70"/>
              <a:gd name="T43" fmla="*/ 2147483647 h 35"/>
              <a:gd name="T44" fmla="*/ 2147483647 w 70"/>
              <a:gd name="T45" fmla="*/ 2147483647 h 35"/>
              <a:gd name="T46" fmla="*/ 2147483647 w 70"/>
              <a:gd name="T47" fmla="*/ 2147483647 h 35"/>
              <a:gd name="T48" fmla="*/ 2147483647 w 70"/>
              <a:gd name="T49" fmla="*/ 2147483647 h 35"/>
              <a:gd name="T50" fmla="*/ 2147483647 w 70"/>
              <a:gd name="T51" fmla="*/ 2147483647 h 35"/>
              <a:gd name="T52" fmla="*/ 2147483647 w 70"/>
              <a:gd name="T53" fmla="*/ 2147483647 h 35"/>
              <a:gd name="T54" fmla="*/ 2147483647 w 70"/>
              <a:gd name="T55" fmla="*/ 2147483647 h 35"/>
              <a:gd name="T56" fmla="*/ 2147483647 w 70"/>
              <a:gd name="T57" fmla="*/ 2147483647 h 35"/>
              <a:gd name="T58" fmla="*/ 2147483647 w 70"/>
              <a:gd name="T59" fmla="*/ 2147483647 h 35"/>
              <a:gd name="T60" fmla="*/ 2147483647 w 70"/>
              <a:gd name="T61" fmla="*/ 2147483647 h 35"/>
              <a:gd name="T62" fmla="*/ 2147483647 w 70"/>
              <a:gd name="T63" fmla="*/ 2147483647 h 35"/>
              <a:gd name="T64" fmla="*/ 2147483647 w 70"/>
              <a:gd name="T65" fmla="*/ 2147483647 h 35"/>
              <a:gd name="T66" fmla="*/ 2147483647 w 70"/>
              <a:gd name="T67" fmla="*/ 0 h 35"/>
              <a:gd name="T68" fmla="*/ 2147483647 w 70"/>
              <a:gd name="T69" fmla="*/ 0 h 35"/>
              <a:gd name="T70" fmla="*/ 2147483647 w 70"/>
              <a:gd name="T71" fmla="*/ 0 h 35"/>
              <a:gd name="T72" fmla="*/ 2147483647 w 70"/>
              <a:gd name="T73" fmla="*/ 2147483647 h 35"/>
              <a:gd name="T74" fmla="*/ 2147483647 w 70"/>
              <a:gd name="T75" fmla="*/ 2147483647 h 35"/>
              <a:gd name="T76" fmla="*/ 2147483647 w 70"/>
              <a:gd name="T77" fmla="*/ 2147483647 h 35"/>
              <a:gd name="T78" fmla="*/ 2147483647 w 70"/>
              <a:gd name="T79" fmla="*/ 2147483647 h 35"/>
              <a:gd name="T80" fmla="*/ 2147483647 w 70"/>
              <a:gd name="T81" fmla="*/ 2147483647 h 35"/>
              <a:gd name="T82" fmla="*/ 2147483647 w 70"/>
              <a:gd name="T83" fmla="*/ 2147483647 h 35"/>
              <a:gd name="T84" fmla="*/ 2147483647 w 70"/>
              <a:gd name="T85" fmla="*/ 2147483647 h 35"/>
              <a:gd name="T86" fmla="*/ 2147483647 w 70"/>
              <a:gd name="T87" fmla="*/ 2147483647 h 35"/>
              <a:gd name="T88" fmla="*/ 2147483647 w 70"/>
              <a:gd name="T89" fmla="*/ 2147483647 h 35"/>
              <a:gd name="T90" fmla="*/ 2147483647 w 70"/>
              <a:gd name="T91" fmla="*/ 2147483647 h 35"/>
              <a:gd name="T92" fmla="*/ 2147483647 w 70"/>
              <a:gd name="T93" fmla="*/ 2147483647 h 35"/>
              <a:gd name="T94" fmla="*/ 2147483647 w 70"/>
              <a:gd name="T95" fmla="*/ 2147483647 h 35"/>
              <a:gd name="T96" fmla="*/ 2147483647 w 70"/>
              <a:gd name="T97" fmla="*/ 2147483647 h 35"/>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70"/>
              <a:gd name="T148" fmla="*/ 0 h 35"/>
              <a:gd name="T149" fmla="*/ 70 w 70"/>
              <a:gd name="T150" fmla="*/ 35 h 35"/>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70" h="35">
                <a:moveTo>
                  <a:pt x="24" y="7"/>
                </a:moveTo>
                <a:lnTo>
                  <a:pt x="21" y="7"/>
                </a:lnTo>
                <a:lnTo>
                  <a:pt x="19" y="7"/>
                </a:lnTo>
                <a:lnTo>
                  <a:pt x="16" y="7"/>
                </a:lnTo>
                <a:lnTo>
                  <a:pt x="13" y="6"/>
                </a:lnTo>
                <a:lnTo>
                  <a:pt x="10" y="6"/>
                </a:lnTo>
                <a:lnTo>
                  <a:pt x="7" y="6"/>
                </a:lnTo>
                <a:lnTo>
                  <a:pt x="4" y="6"/>
                </a:lnTo>
                <a:lnTo>
                  <a:pt x="3" y="7"/>
                </a:lnTo>
                <a:lnTo>
                  <a:pt x="0" y="9"/>
                </a:lnTo>
                <a:lnTo>
                  <a:pt x="0" y="12"/>
                </a:lnTo>
                <a:lnTo>
                  <a:pt x="3" y="15"/>
                </a:lnTo>
                <a:lnTo>
                  <a:pt x="7" y="19"/>
                </a:lnTo>
                <a:lnTo>
                  <a:pt x="13" y="22"/>
                </a:lnTo>
                <a:lnTo>
                  <a:pt x="19" y="25"/>
                </a:lnTo>
                <a:lnTo>
                  <a:pt x="24" y="29"/>
                </a:lnTo>
                <a:lnTo>
                  <a:pt x="28" y="32"/>
                </a:lnTo>
                <a:lnTo>
                  <a:pt x="33" y="34"/>
                </a:lnTo>
                <a:lnTo>
                  <a:pt x="37" y="35"/>
                </a:lnTo>
                <a:lnTo>
                  <a:pt x="41" y="34"/>
                </a:lnTo>
                <a:lnTo>
                  <a:pt x="46" y="32"/>
                </a:lnTo>
                <a:lnTo>
                  <a:pt x="50" y="29"/>
                </a:lnTo>
                <a:lnTo>
                  <a:pt x="55" y="26"/>
                </a:lnTo>
                <a:lnTo>
                  <a:pt x="59" y="22"/>
                </a:lnTo>
                <a:lnTo>
                  <a:pt x="64" y="19"/>
                </a:lnTo>
                <a:lnTo>
                  <a:pt x="65" y="17"/>
                </a:lnTo>
                <a:lnTo>
                  <a:pt x="67" y="15"/>
                </a:lnTo>
                <a:lnTo>
                  <a:pt x="68" y="12"/>
                </a:lnTo>
                <a:lnTo>
                  <a:pt x="70" y="9"/>
                </a:lnTo>
                <a:lnTo>
                  <a:pt x="70" y="6"/>
                </a:lnTo>
                <a:lnTo>
                  <a:pt x="70" y="4"/>
                </a:lnTo>
                <a:lnTo>
                  <a:pt x="68" y="1"/>
                </a:lnTo>
                <a:lnTo>
                  <a:pt x="65" y="1"/>
                </a:lnTo>
                <a:lnTo>
                  <a:pt x="61" y="0"/>
                </a:lnTo>
                <a:lnTo>
                  <a:pt x="58" y="0"/>
                </a:lnTo>
                <a:lnTo>
                  <a:pt x="55" y="0"/>
                </a:lnTo>
                <a:lnTo>
                  <a:pt x="52" y="1"/>
                </a:lnTo>
                <a:lnTo>
                  <a:pt x="49" y="1"/>
                </a:lnTo>
                <a:lnTo>
                  <a:pt x="44" y="3"/>
                </a:lnTo>
                <a:lnTo>
                  <a:pt x="41" y="3"/>
                </a:lnTo>
                <a:lnTo>
                  <a:pt x="37" y="3"/>
                </a:lnTo>
                <a:lnTo>
                  <a:pt x="36" y="3"/>
                </a:lnTo>
                <a:lnTo>
                  <a:pt x="34" y="4"/>
                </a:lnTo>
                <a:lnTo>
                  <a:pt x="33" y="4"/>
                </a:lnTo>
                <a:lnTo>
                  <a:pt x="31" y="6"/>
                </a:lnTo>
                <a:lnTo>
                  <a:pt x="28" y="6"/>
                </a:lnTo>
                <a:lnTo>
                  <a:pt x="27" y="7"/>
                </a:lnTo>
                <a:lnTo>
                  <a:pt x="25" y="7"/>
                </a:lnTo>
                <a:lnTo>
                  <a:pt x="24" y="7"/>
                </a:lnTo>
              </a:path>
            </a:pathLst>
          </a:custGeom>
          <a:solidFill>
            <a:srgbClr val="FFFF00"/>
          </a:solidFill>
          <a:ln w="1588">
            <a:solidFill>
              <a:srgbClr val="990000"/>
            </a:solidFill>
            <a:round/>
            <a:headEnd/>
            <a:tailEnd/>
          </a:ln>
        </p:spPr>
        <p:txBody>
          <a:bodyPr/>
          <a:lstStyle/>
          <a:p>
            <a:endParaRPr lang="en-US"/>
          </a:p>
        </p:txBody>
      </p:sp>
      <p:sp>
        <p:nvSpPr>
          <p:cNvPr id="53349" name="Freeform 100"/>
          <p:cNvSpPr>
            <a:spLocks/>
          </p:cNvSpPr>
          <p:nvPr/>
        </p:nvSpPr>
        <p:spPr bwMode="auto">
          <a:xfrm>
            <a:off x="6472239" y="4154489"/>
            <a:ext cx="100012" cy="55563"/>
          </a:xfrm>
          <a:custGeom>
            <a:avLst/>
            <a:gdLst>
              <a:gd name="T0" fmla="*/ 2147483647 w 70"/>
              <a:gd name="T1" fmla="*/ 2147483647 h 35"/>
              <a:gd name="T2" fmla="*/ 2147483647 w 70"/>
              <a:gd name="T3" fmla="*/ 2147483647 h 35"/>
              <a:gd name="T4" fmla="*/ 2147483647 w 70"/>
              <a:gd name="T5" fmla="*/ 2147483647 h 35"/>
              <a:gd name="T6" fmla="*/ 2147483647 w 70"/>
              <a:gd name="T7" fmla="*/ 2147483647 h 35"/>
              <a:gd name="T8" fmla="*/ 2147483647 w 70"/>
              <a:gd name="T9" fmla="*/ 2147483647 h 35"/>
              <a:gd name="T10" fmla="*/ 2147483647 w 70"/>
              <a:gd name="T11" fmla="*/ 2147483647 h 35"/>
              <a:gd name="T12" fmla="*/ 2147483647 w 70"/>
              <a:gd name="T13" fmla="*/ 2147483647 h 35"/>
              <a:gd name="T14" fmla="*/ 2147483647 w 70"/>
              <a:gd name="T15" fmla="*/ 2147483647 h 35"/>
              <a:gd name="T16" fmla="*/ 2147483647 w 70"/>
              <a:gd name="T17" fmla="*/ 2147483647 h 35"/>
              <a:gd name="T18" fmla="*/ 0 w 70"/>
              <a:gd name="T19" fmla="*/ 2147483647 h 35"/>
              <a:gd name="T20" fmla="*/ 0 w 70"/>
              <a:gd name="T21" fmla="*/ 2147483647 h 35"/>
              <a:gd name="T22" fmla="*/ 2147483647 w 70"/>
              <a:gd name="T23" fmla="*/ 2147483647 h 35"/>
              <a:gd name="T24" fmla="*/ 2147483647 w 70"/>
              <a:gd name="T25" fmla="*/ 2147483647 h 35"/>
              <a:gd name="T26" fmla="*/ 2147483647 w 70"/>
              <a:gd name="T27" fmla="*/ 2147483647 h 35"/>
              <a:gd name="T28" fmla="*/ 2147483647 w 70"/>
              <a:gd name="T29" fmla="*/ 2147483647 h 35"/>
              <a:gd name="T30" fmla="*/ 2147483647 w 70"/>
              <a:gd name="T31" fmla="*/ 2147483647 h 35"/>
              <a:gd name="T32" fmla="*/ 2147483647 w 70"/>
              <a:gd name="T33" fmla="*/ 2147483647 h 35"/>
              <a:gd name="T34" fmla="*/ 2147483647 w 70"/>
              <a:gd name="T35" fmla="*/ 2147483647 h 35"/>
              <a:gd name="T36" fmla="*/ 2147483647 w 70"/>
              <a:gd name="T37" fmla="*/ 2147483647 h 35"/>
              <a:gd name="T38" fmla="*/ 2147483647 w 70"/>
              <a:gd name="T39" fmla="*/ 2147483647 h 35"/>
              <a:gd name="T40" fmla="*/ 2147483647 w 70"/>
              <a:gd name="T41" fmla="*/ 2147483647 h 35"/>
              <a:gd name="T42" fmla="*/ 2147483647 w 70"/>
              <a:gd name="T43" fmla="*/ 2147483647 h 35"/>
              <a:gd name="T44" fmla="*/ 2147483647 w 70"/>
              <a:gd name="T45" fmla="*/ 2147483647 h 35"/>
              <a:gd name="T46" fmla="*/ 2147483647 w 70"/>
              <a:gd name="T47" fmla="*/ 2147483647 h 35"/>
              <a:gd name="T48" fmla="*/ 2147483647 w 70"/>
              <a:gd name="T49" fmla="*/ 2147483647 h 35"/>
              <a:gd name="T50" fmla="*/ 2147483647 w 70"/>
              <a:gd name="T51" fmla="*/ 2147483647 h 35"/>
              <a:gd name="T52" fmla="*/ 2147483647 w 70"/>
              <a:gd name="T53" fmla="*/ 2147483647 h 35"/>
              <a:gd name="T54" fmla="*/ 2147483647 w 70"/>
              <a:gd name="T55" fmla="*/ 2147483647 h 35"/>
              <a:gd name="T56" fmla="*/ 2147483647 w 70"/>
              <a:gd name="T57" fmla="*/ 2147483647 h 35"/>
              <a:gd name="T58" fmla="*/ 2147483647 w 70"/>
              <a:gd name="T59" fmla="*/ 2147483647 h 35"/>
              <a:gd name="T60" fmla="*/ 2147483647 w 70"/>
              <a:gd name="T61" fmla="*/ 2147483647 h 35"/>
              <a:gd name="T62" fmla="*/ 2147483647 w 70"/>
              <a:gd name="T63" fmla="*/ 2147483647 h 35"/>
              <a:gd name="T64" fmla="*/ 2147483647 w 70"/>
              <a:gd name="T65" fmla="*/ 2147483647 h 35"/>
              <a:gd name="T66" fmla="*/ 2147483647 w 70"/>
              <a:gd name="T67" fmla="*/ 0 h 35"/>
              <a:gd name="T68" fmla="*/ 2147483647 w 70"/>
              <a:gd name="T69" fmla="*/ 0 h 35"/>
              <a:gd name="T70" fmla="*/ 2147483647 w 70"/>
              <a:gd name="T71" fmla="*/ 0 h 35"/>
              <a:gd name="T72" fmla="*/ 2147483647 w 70"/>
              <a:gd name="T73" fmla="*/ 2147483647 h 35"/>
              <a:gd name="T74" fmla="*/ 2147483647 w 70"/>
              <a:gd name="T75" fmla="*/ 2147483647 h 35"/>
              <a:gd name="T76" fmla="*/ 2147483647 w 70"/>
              <a:gd name="T77" fmla="*/ 2147483647 h 35"/>
              <a:gd name="T78" fmla="*/ 2147483647 w 70"/>
              <a:gd name="T79" fmla="*/ 2147483647 h 35"/>
              <a:gd name="T80" fmla="*/ 2147483647 w 70"/>
              <a:gd name="T81" fmla="*/ 2147483647 h 35"/>
              <a:gd name="T82" fmla="*/ 2147483647 w 70"/>
              <a:gd name="T83" fmla="*/ 2147483647 h 35"/>
              <a:gd name="T84" fmla="*/ 2147483647 w 70"/>
              <a:gd name="T85" fmla="*/ 2147483647 h 35"/>
              <a:gd name="T86" fmla="*/ 2147483647 w 70"/>
              <a:gd name="T87" fmla="*/ 2147483647 h 35"/>
              <a:gd name="T88" fmla="*/ 2147483647 w 70"/>
              <a:gd name="T89" fmla="*/ 2147483647 h 35"/>
              <a:gd name="T90" fmla="*/ 2147483647 w 70"/>
              <a:gd name="T91" fmla="*/ 2147483647 h 35"/>
              <a:gd name="T92" fmla="*/ 2147483647 w 70"/>
              <a:gd name="T93" fmla="*/ 2147483647 h 35"/>
              <a:gd name="T94" fmla="*/ 2147483647 w 70"/>
              <a:gd name="T95" fmla="*/ 2147483647 h 35"/>
              <a:gd name="T96" fmla="*/ 2147483647 w 70"/>
              <a:gd name="T97" fmla="*/ 2147483647 h 35"/>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70"/>
              <a:gd name="T148" fmla="*/ 0 h 35"/>
              <a:gd name="T149" fmla="*/ 70 w 70"/>
              <a:gd name="T150" fmla="*/ 35 h 35"/>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70" h="35">
                <a:moveTo>
                  <a:pt x="24" y="7"/>
                </a:moveTo>
                <a:lnTo>
                  <a:pt x="21" y="7"/>
                </a:lnTo>
                <a:lnTo>
                  <a:pt x="19" y="7"/>
                </a:lnTo>
                <a:lnTo>
                  <a:pt x="16" y="7"/>
                </a:lnTo>
                <a:lnTo>
                  <a:pt x="13" y="6"/>
                </a:lnTo>
                <a:lnTo>
                  <a:pt x="10" y="6"/>
                </a:lnTo>
                <a:lnTo>
                  <a:pt x="7" y="6"/>
                </a:lnTo>
                <a:lnTo>
                  <a:pt x="4" y="6"/>
                </a:lnTo>
                <a:lnTo>
                  <a:pt x="3" y="7"/>
                </a:lnTo>
                <a:lnTo>
                  <a:pt x="0" y="9"/>
                </a:lnTo>
                <a:lnTo>
                  <a:pt x="0" y="12"/>
                </a:lnTo>
                <a:lnTo>
                  <a:pt x="3" y="15"/>
                </a:lnTo>
                <a:lnTo>
                  <a:pt x="7" y="19"/>
                </a:lnTo>
                <a:lnTo>
                  <a:pt x="13" y="22"/>
                </a:lnTo>
                <a:lnTo>
                  <a:pt x="19" y="25"/>
                </a:lnTo>
                <a:lnTo>
                  <a:pt x="24" y="29"/>
                </a:lnTo>
                <a:lnTo>
                  <a:pt x="28" y="32"/>
                </a:lnTo>
                <a:lnTo>
                  <a:pt x="33" y="34"/>
                </a:lnTo>
                <a:lnTo>
                  <a:pt x="37" y="35"/>
                </a:lnTo>
                <a:lnTo>
                  <a:pt x="41" y="34"/>
                </a:lnTo>
                <a:lnTo>
                  <a:pt x="46" y="32"/>
                </a:lnTo>
                <a:lnTo>
                  <a:pt x="50" y="29"/>
                </a:lnTo>
                <a:lnTo>
                  <a:pt x="55" y="26"/>
                </a:lnTo>
                <a:lnTo>
                  <a:pt x="59" y="22"/>
                </a:lnTo>
                <a:lnTo>
                  <a:pt x="64" y="19"/>
                </a:lnTo>
                <a:lnTo>
                  <a:pt x="65" y="17"/>
                </a:lnTo>
                <a:lnTo>
                  <a:pt x="67" y="15"/>
                </a:lnTo>
                <a:lnTo>
                  <a:pt x="68" y="12"/>
                </a:lnTo>
                <a:lnTo>
                  <a:pt x="70" y="9"/>
                </a:lnTo>
                <a:lnTo>
                  <a:pt x="70" y="6"/>
                </a:lnTo>
                <a:lnTo>
                  <a:pt x="70" y="4"/>
                </a:lnTo>
                <a:lnTo>
                  <a:pt x="68" y="1"/>
                </a:lnTo>
                <a:lnTo>
                  <a:pt x="65" y="1"/>
                </a:lnTo>
                <a:lnTo>
                  <a:pt x="61" y="0"/>
                </a:lnTo>
                <a:lnTo>
                  <a:pt x="58" y="0"/>
                </a:lnTo>
                <a:lnTo>
                  <a:pt x="55" y="0"/>
                </a:lnTo>
                <a:lnTo>
                  <a:pt x="52" y="1"/>
                </a:lnTo>
                <a:lnTo>
                  <a:pt x="49" y="1"/>
                </a:lnTo>
                <a:lnTo>
                  <a:pt x="44" y="3"/>
                </a:lnTo>
                <a:lnTo>
                  <a:pt x="41" y="3"/>
                </a:lnTo>
                <a:lnTo>
                  <a:pt x="37" y="3"/>
                </a:lnTo>
                <a:lnTo>
                  <a:pt x="36" y="3"/>
                </a:lnTo>
                <a:lnTo>
                  <a:pt x="34" y="4"/>
                </a:lnTo>
                <a:lnTo>
                  <a:pt x="33" y="4"/>
                </a:lnTo>
                <a:lnTo>
                  <a:pt x="31" y="6"/>
                </a:lnTo>
                <a:lnTo>
                  <a:pt x="28" y="6"/>
                </a:lnTo>
                <a:lnTo>
                  <a:pt x="27" y="7"/>
                </a:lnTo>
                <a:lnTo>
                  <a:pt x="25" y="7"/>
                </a:lnTo>
                <a:lnTo>
                  <a:pt x="24" y="7"/>
                </a:lnTo>
              </a:path>
            </a:pathLst>
          </a:custGeom>
          <a:solidFill>
            <a:srgbClr val="FFFF00"/>
          </a:solidFill>
          <a:ln w="4763">
            <a:solidFill>
              <a:srgbClr val="990000"/>
            </a:solidFill>
            <a:round/>
            <a:headEnd/>
            <a:tailEnd/>
          </a:ln>
        </p:spPr>
        <p:txBody>
          <a:bodyPr/>
          <a:lstStyle/>
          <a:p>
            <a:endParaRPr lang="en-US"/>
          </a:p>
        </p:txBody>
      </p:sp>
      <p:sp>
        <p:nvSpPr>
          <p:cNvPr id="53350" name="Freeform 101"/>
          <p:cNvSpPr>
            <a:spLocks/>
          </p:cNvSpPr>
          <p:nvPr/>
        </p:nvSpPr>
        <p:spPr bwMode="auto">
          <a:xfrm>
            <a:off x="6527801" y="4194177"/>
            <a:ext cx="63500" cy="74613"/>
          </a:xfrm>
          <a:custGeom>
            <a:avLst/>
            <a:gdLst>
              <a:gd name="T0" fmla="*/ 0 w 45"/>
              <a:gd name="T1" fmla="*/ 2147483647 h 47"/>
              <a:gd name="T2" fmla="*/ 2147483647 w 45"/>
              <a:gd name="T3" fmla="*/ 2147483647 h 47"/>
              <a:gd name="T4" fmla="*/ 2147483647 w 45"/>
              <a:gd name="T5" fmla="*/ 2147483647 h 47"/>
              <a:gd name="T6" fmla="*/ 2147483647 w 45"/>
              <a:gd name="T7" fmla="*/ 2147483647 h 47"/>
              <a:gd name="T8" fmla="*/ 2147483647 w 45"/>
              <a:gd name="T9" fmla="*/ 2147483647 h 47"/>
              <a:gd name="T10" fmla="*/ 2147483647 w 45"/>
              <a:gd name="T11" fmla="*/ 2147483647 h 47"/>
              <a:gd name="T12" fmla="*/ 2147483647 w 45"/>
              <a:gd name="T13" fmla="*/ 2147483647 h 47"/>
              <a:gd name="T14" fmla="*/ 2147483647 w 45"/>
              <a:gd name="T15" fmla="*/ 2147483647 h 47"/>
              <a:gd name="T16" fmla="*/ 2147483647 w 45"/>
              <a:gd name="T17" fmla="*/ 2147483647 h 47"/>
              <a:gd name="T18" fmla="*/ 2147483647 w 45"/>
              <a:gd name="T19" fmla="*/ 2147483647 h 47"/>
              <a:gd name="T20" fmla="*/ 2147483647 w 45"/>
              <a:gd name="T21" fmla="*/ 2147483647 h 47"/>
              <a:gd name="T22" fmla="*/ 2147483647 w 45"/>
              <a:gd name="T23" fmla="*/ 2147483647 h 47"/>
              <a:gd name="T24" fmla="*/ 2147483647 w 45"/>
              <a:gd name="T25" fmla="*/ 2147483647 h 47"/>
              <a:gd name="T26" fmla="*/ 2147483647 w 45"/>
              <a:gd name="T27" fmla="*/ 2147483647 h 47"/>
              <a:gd name="T28" fmla="*/ 2147483647 w 45"/>
              <a:gd name="T29" fmla="*/ 2147483647 h 47"/>
              <a:gd name="T30" fmla="*/ 2147483647 w 45"/>
              <a:gd name="T31" fmla="*/ 2147483647 h 47"/>
              <a:gd name="T32" fmla="*/ 2147483647 w 45"/>
              <a:gd name="T33" fmla="*/ 2147483647 h 47"/>
              <a:gd name="T34" fmla="*/ 2147483647 w 45"/>
              <a:gd name="T35" fmla="*/ 2147483647 h 47"/>
              <a:gd name="T36" fmla="*/ 2147483647 w 45"/>
              <a:gd name="T37" fmla="*/ 2147483647 h 47"/>
              <a:gd name="T38" fmla="*/ 2147483647 w 45"/>
              <a:gd name="T39" fmla="*/ 2147483647 h 47"/>
              <a:gd name="T40" fmla="*/ 2147483647 w 45"/>
              <a:gd name="T41" fmla="*/ 2147483647 h 47"/>
              <a:gd name="T42" fmla="*/ 2147483647 w 45"/>
              <a:gd name="T43" fmla="*/ 2147483647 h 47"/>
              <a:gd name="T44" fmla="*/ 2147483647 w 45"/>
              <a:gd name="T45" fmla="*/ 2147483647 h 47"/>
              <a:gd name="T46" fmla="*/ 2147483647 w 45"/>
              <a:gd name="T47" fmla="*/ 2147483647 h 47"/>
              <a:gd name="T48" fmla="*/ 2147483647 w 45"/>
              <a:gd name="T49" fmla="*/ 2147483647 h 47"/>
              <a:gd name="T50" fmla="*/ 2147483647 w 45"/>
              <a:gd name="T51" fmla="*/ 2147483647 h 47"/>
              <a:gd name="T52" fmla="*/ 2147483647 w 45"/>
              <a:gd name="T53" fmla="*/ 2147483647 h 47"/>
              <a:gd name="T54" fmla="*/ 2147483647 w 45"/>
              <a:gd name="T55" fmla="*/ 2147483647 h 47"/>
              <a:gd name="T56" fmla="*/ 2147483647 w 45"/>
              <a:gd name="T57" fmla="*/ 2147483647 h 47"/>
              <a:gd name="T58" fmla="*/ 2147483647 w 45"/>
              <a:gd name="T59" fmla="*/ 2147483647 h 47"/>
              <a:gd name="T60" fmla="*/ 2147483647 w 45"/>
              <a:gd name="T61" fmla="*/ 2147483647 h 47"/>
              <a:gd name="T62" fmla="*/ 2147483647 w 45"/>
              <a:gd name="T63" fmla="*/ 2147483647 h 47"/>
              <a:gd name="T64" fmla="*/ 2147483647 w 45"/>
              <a:gd name="T65" fmla="*/ 0 h 47"/>
              <a:gd name="T66" fmla="*/ 2147483647 w 45"/>
              <a:gd name="T67" fmla="*/ 0 h 47"/>
              <a:gd name="T68" fmla="*/ 2147483647 w 45"/>
              <a:gd name="T69" fmla="*/ 0 h 47"/>
              <a:gd name="T70" fmla="*/ 2147483647 w 45"/>
              <a:gd name="T71" fmla="*/ 2147483647 h 47"/>
              <a:gd name="T72" fmla="*/ 2147483647 w 45"/>
              <a:gd name="T73" fmla="*/ 2147483647 h 47"/>
              <a:gd name="T74" fmla="*/ 2147483647 w 45"/>
              <a:gd name="T75" fmla="*/ 2147483647 h 47"/>
              <a:gd name="T76" fmla="*/ 2147483647 w 45"/>
              <a:gd name="T77" fmla="*/ 2147483647 h 47"/>
              <a:gd name="T78" fmla="*/ 2147483647 w 45"/>
              <a:gd name="T79" fmla="*/ 2147483647 h 47"/>
              <a:gd name="T80" fmla="*/ 0 w 45"/>
              <a:gd name="T81" fmla="*/ 2147483647 h 47"/>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5"/>
              <a:gd name="T124" fmla="*/ 0 h 47"/>
              <a:gd name="T125" fmla="*/ 45 w 45"/>
              <a:gd name="T126" fmla="*/ 47 h 47"/>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5" h="47">
                <a:moveTo>
                  <a:pt x="0" y="22"/>
                </a:moveTo>
                <a:lnTo>
                  <a:pt x="2" y="24"/>
                </a:lnTo>
                <a:lnTo>
                  <a:pt x="4" y="25"/>
                </a:lnTo>
                <a:lnTo>
                  <a:pt x="5" y="28"/>
                </a:lnTo>
                <a:lnTo>
                  <a:pt x="7" y="30"/>
                </a:lnTo>
                <a:lnTo>
                  <a:pt x="8" y="32"/>
                </a:lnTo>
                <a:lnTo>
                  <a:pt x="8" y="34"/>
                </a:lnTo>
                <a:lnTo>
                  <a:pt x="10" y="35"/>
                </a:lnTo>
                <a:lnTo>
                  <a:pt x="13" y="38"/>
                </a:lnTo>
                <a:lnTo>
                  <a:pt x="16" y="40"/>
                </a:lnTo>
                <a:lnTo>
                  <a:pt x="20" y="43"/>
                </a:lnTo>
                <a:lnTo>
                  <a:pt x="25" y="44"/>
                </a:lnTo>
                <a:lnTo>
                  <a:pt x="29" y="46"/>
                </a:lnTo>
                <a:lnTo>
                  <a:pt x="34" y="47"/>
                </a:lnTo>
                <a:lnTo>
                  <a:pt x="36" y="46"/>
                </a:lnTo>
                <a:lnTo>
                  <a:pt x="39" y="43"/>
                </a:lnTo>
                <a:lnTo>
                  <a:pt x="39" y="38"/>
                </a:lnTo>
                <a:lnTo>
                  <a:pt x="39" y="35"/>
                </a:lnTo>
                <a:lnTo>
                  <a:pt x="39" y="31"/>
                </a:lnTo>
                <a:lnTo>
                  <a:pt x="39" y="28"/>
                </a:lnTo>
                <a:lnTo>
                  <a:pt x="41" y="25"/>
                </a:lnTo>
                <a:lnTo>
                  <a:pt x="41" y="21"/>
                </a:lnTo>
                <a:lnTo>
                  <a:pt x="41" y="18"/>
                </a:lnTo>
                <a:lnTo>
                  <a:pt x="42" y="13"/>
                </a:lnTo>
                <a:lnTo>
                  <a:pt x="44" y="9"/>
                </a:lnTo>
                <a:lnTo>
                  <a:pt x="45" y="7"/>
                </a:lnTo>
                <a:lnTo>
                  <a:pt x="45" y="6"/>
                </a:lnTo>
                <a:lnTo>
                  <a:pt x="45" y="4"/>
                </a:lnTo>
                <a:lnTo>
                  <a:pt x="44" y="3"/>
                </a:lnTo>
                <a:lnTo>
                  <a:pt x="44" y="1"/>
                </a:lnTo>
                <a:lnTo>
                  <a:pt x="42" y="0"/>
                </a:lnTo>
                <a:lnTo>
                  <a:pt x="36" y="0"/>
                </a:lnTo>
                <a:lnTo>
                  <a:pt x="32" y="0"/>
                </a:lnTo>
                <a:lnTo>
                  <a:pt x="26" y="3"/>
                </a:lnTo>
                <a:lnTo>
                  <a:pt x="19" y="6"/>
                </a:lnTo>
                <a:lnTo>
                  <a:pt x="13" y="10"/>
                </a:lnTo>
                <a:lnTo>
                  <a:pt x="8" y="13"/>
                </a:lnTo>
                <a:lnTo>
                  <a:pt x="4" y="18"/>
                </a:lnTo>
                <a:lnTo>
                  <a:pt x="0" y="22"/>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51" name="Freeform 102"/>
          <p:cNvSpPr>
            <a:spLocks/>
          </p:cNvSpPr>
          <p:nvPr/>
        </p:nvSpPr>
        <p:spPr bwMode="auto">
          <a:xfrm>
            <a:off x="6527801" y="4194177"/>
            <a:ext cx="63500" cy="74613"/>
          </a:xfrm>
          <a:custGeom>
            <a:avLst/>
            <a:gdLst>
              <a:gd name="T0" fmla="*/ 0 w 45"/>
              <a:gd name="T1" fmla="*/ 2147483647 h 47"/>
              <a:gd name="T2" fmla="*/ 2147483647 w 45"/>
              <a:gd name="T3" fmla="*/ 2147483647 h 47"/>
              <a:gd name="T4" fmla="*/ 2147483647 w 45"/>
              <a:gd name="T5" fmla="*/ 2147483647 h 47"/>
              <a:gd name="T6" fmla="*/ 2147483647 w 45"/>
              <a:gd name="T7" fmla="*/ 2147483647 h 47"/>
              <a:gd name="T8" fmla="*/ 2147483647 w 45"/>
              <a:gd name="T9" fmla="*/ 2147483647 h 47"/>
              <a:gd name="T10" fmla="*/ 2147483647 w 45"/>
              <a:gd name="T11" fmla="*/ 2147483647 h 47"/>
              <a:gd name="T12" fmla="*/ 2147483647 w 45"/>
              <a:gd name="T13" fmla="*/ 2147483647 h 47"/>
              <a:gd name="T14" fmla="*/ 2147483647 w 45"/>
              <a:gd name="T15" fmla="*/ 2147483647 h 47"/>
              <a:gd name="T16" fmla="*/ 2147483647 w 45"/>
              <a:gd name="T17" fmla="*/ 2147483647 h 47"/>
              <a:gd name="T18" fmla="*/ 2147483647 w 45"/>
              <a:gd name="T19" fmla="*/ 2147483647 h 47"/>
              <a:gd name="T20" fmla="*/ 2147483647 w 45"/>
              <a:gd name="T21" fmla="*/ 2147483647 h 47"/>
              <a:gd name="T22" fmla="*/ 2147483647 w 45"/>
              <a:gd name="T23" fmla="*/ 2147483647 h 47"/>
              <a:gd name="T24" fmla="*/ 2147483647 w 45"/>
              <a:gd name="T25" fmla="*/ 2147483647 h 47"/>
              <a:gd name="T26" fmla="*/ 2147483647 w 45"/>
              <a:gd name="T27" fmla="*/ 2147483647 h 47"/>
              <a:gd name="T28" fmla="*/ 2147483647 w 45"/>
              <a:gd name="T29" fmla="*/ 2147483647 h 47"/>
              <a:gd name="T30" fmla="*/ 2147483647 w 45"/>
              <a:gd name="T31" fmla="*/ 2147483647 h 47"/>
              <a:gd name="T32" fmla="*/ 2147483647 w 45"/>
              <a:gd name="T33" fmla="*/ 2147483647 h 47"/>
              <a:gd name="T34" fmla="*/ 2147483647 w 45"/>
              <a:gd name="T35" fmla="*/ 2147483647 h 47"/>
              <a:gd name="T36" fmla="*/ 2147483647 w 45"/>
              <a:gd name="T37" fmla="*/ 2147483647 h 47"/>
              <a:gd name="T38" fmla="*/ 2147483647 w 45"/>
              <a:gd name="T39" fmla="*/ 2147483647 h 47"/>
              <a:gd name="T40" fmla="*/ 2147483647 w 45"/>
              <a:gd name="T41" fmla="*/ 2147483647 h 47"/>
              <a:gd name="T42" fmla="*/ 2147483647 w 45"/>
              <a:gd name="T43" fmla="*/ 2147483647 h 47"/>
              <a:gd name="T44" fmla="*/ 2147483647 w 45"/>
              <a:gd name="T45" fmla="*/ 2147483647 h 47"/>
              <a:gd name="T46" fmla="*/ 2147483647 w 45"/>
              <a:gd name="T47" fmla="*/ 2147483647 h 47"/>
              <a:gd name="T48" fmla="*/ 2147483647 w 45"/>
              <a:gd name="T49" fmla="*/ 2147483647 h 47"/>
              <a:gd name="T50" fmla="*/ 2147483647 w 45"/>
              <a:gd name="T51" fmla="*/ 2147483647 h 47"/>
              <a:gd name="T52" fmla="*/ 2147483647 w 45"/>
              <a:gd name="T53" fmla="*/ 2147483647 h 47"/>
              <a:gd name="T54" fmla="*/ 2147483647 w 45"/>
              <a:gd name="T55" fmla="*/ 2147483647 h 47"/>
              <a:gd name="T56" fmla="*/ 2147483647 w 45"/>
              <a:gd name="T57" fmla="*/ 2147483647 h 47"/>
              <a:gd name="T58" fmla="*/ 2147483647 w 45"/>
              <a:gd name="T59" fmla="*/ 2147483647 h 47"/>
              <a:gd name="T60" fmla="*/ 2147483647 w 45"/>
              <a:gd name="T61" fmla="*/ 2147483647 h 47"/>
              <a:gd name="T62" fmla="*/ 2147483647 w 45"/>
              <a:gd name="T63" fmla="*/ 2147483647 h 47"/>
              <a:gd name="T64" fmla="*/ 2147483647 w 45"/>
              <a:gd name="T65" fmla="*/ 0 h 47"/>
              <a:gd name="T66" fmla="*/ 2147483647 w 45"/>
              <a:gd name="T67" fmla="*/ 0 h 47"/>
              <a:gd name="T68" fmla="*/ 2147483647 w 45"/>
              <a:gd name="T69" fmla="*/ 0 h 47"/>
              <a:gd name="T70" fmla="*/ 2147483647 w 45"/>
              <a:gd name="T71" fmla="*/ 2147483647 h 47"/>
              <a:gd name="T72" fmla="*/ 2147483647 w 45"/>
              <a:gd name="T73" fmla="*/ 2147483647 h 47"/>
              <a:gd name="T74" fmla="*/ 2147483647 w 45"/>
              <a:gd name="T75" fmla="*/ 2147483647 h 47"/>
              <a:gd name="T76" fmla="*/ 2147483647 w 45"/>
              <a:gd name="T77" fmla="*/ 2147483647 h 47"/>
              <a:gd name="T78" fmla="*/ 2147483647 w 45"/>
              <a:gd name="T79" fmla="*/ 2147483647 h 47"/>
              <a:gd name="T80" fmla="*/ 0 w 45"/>
              <a:gd name="T81" fmla="*/ 2147483647 h 47"/>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5"/>
              <a:gd name="T124" fmla="*/ 0 h 47"/>
              <a:gd name="T125" fmla="*/ 45 w 45"/>
              <a:gd name="T126" fmla="*/ 47 h 47"/>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5" h="47">
                <a:moveTo>
                  <a:pt x="0" y="22"/>
                </a:moveTo>
                <a:lnTo>
                  <a:pt x="2" y="24"/>
                </a:lnTo>
                <a:lnTo>
                  <a:pt x="4" y="25"/>
                </a:lnTo>
                <a:lnTo>
                  <a:pt x="5" y="28"/>
                </a:lnTo>
                <a:lnTo>
                  <a:pt x="7" y="30"/>
                </a:lnTo>
                <a:lnTo>
                  <a:pt x="8" y="32"/>
                </a:lnTo>
                <a:lnTo>
                  <a:pt x="8" y="34"/>
                </a:lnTo>
                <a:lnTo>
                  <a:pt x="10" y="35"/>
                </a:lnTo>
                <a:lnTo>
                  <a:pt x="13" y="38"/>
                </a:lnTo>
                <a:lnTo>
                  <a:pt x="16" y="40"/>
                </a:lnTo>
                <a:lnTo>
                  <a:pt x="20" y="43"/>
                </a:lnTo>
                <a:lnTo>
                  <a:pt x="25" y="44"/>
                </a:lnTo>
                <a:lnTo>
                  <a:pt x="29" y="46"/>
                </a:lnTo>
                <a:lnTo>
                  <a:pt x="34" y="47"/>
                </a:lnTo>
                <a:lnTo>
                  <a:pt x="36" y="46"/>
                </a:lnTo>
                <a:lnTo>
                  <a:pt x="39" y="43"/>
                </a:lnTo>
                <a:lnTo>
                  <a:pt x="39" y="38"/>
                </a:lnTo>
                <a:lnTo>
                  <a:pt x="39" y="35"/>
                </a:lnTo>
                <a:lnTo>
                  <a:pt x="39" y="31"/>
                </a:lnTo>
                <a:lnTo>
                  <a:pt x="39" y="28"/>
                </a:lnTo>
                <a:lnTo>
                  <a:pt x="41" y="25"/>
                </a:lnTo>
                <a:lnTo>
                  <a:pt x="41" y="21"/>
                </a:lnTo>
                <a:lnTo>
                  <a:pt x="41" y="18"/>
                </a:lnTo>
                <a:lnTo>
                  <a:pt x="42" y="13"/>
                </a:lnTo>
                <a:lnTo>
                  <a:pt x="44" y="9"/>
                </a:lnTo>
                <a:lnTo>
                  <a:pt x="45" y="7"/>
                </a:lnTo>
                <a:lnTo>
                  <a:pt x="45" y="6"/>
                </a:lnTo>
                <a:lnTo>
                  <a:pt x="45" y="4"/>
                </a:lnTo>
                <a:lnTo>
                  <a:pt x="44" y="3"/>
                </a:lnTo>
                <a:lnTo>
                  <a:pt x="44" y="1"/>
                </a:lnTo>
                <a:lnTo>
                  <a:pt x="42" y="0"/>
                </a:lnTo>
                <a:lnTo>
                  <a:pt x="36" y="0"/>
                </a:lnTo>
                <a:lnTo>
                  <a:pt x="32" y="0"/>
                </a:lnTo>
                <a:lnTo>
                  <a:pt x="26" y="3"/>
                </a:lnTo>
                <a:lnTo>
                  <a:pt x="19" y="6"/>
                </a:lnTo>
                <a:lnTo>
                  <a:pt x="13" y="10"/>
                </a:lnTo>
                <a:lnTo>
                  <a:pt x="8" y="13"/>
                </a:lnTo>
                <a:lnTo>
                  <a:pt x="4" y="18"/>
                </a:lnTo>
                <a:lnTo>
                  <a:pt x="0" y="22"/>
                </a:lnTo>
              </a:path>
            </a:pathLst>
          </a:custGeom>
          <a:solidFill>
            <a:srgbClr val="FFFF00"/>
          </a:solidFill>
          <a:ln w="1588">
            <a:solidFill>
              <a:srgbClr val="990000"/>
            </a:solidFill>
            <a:round/>
            <a:headEnd/>
            <a:tailEnd/>
          </a:ln>
        </p:spPr>
        <p:txBody>
          <a:bodyPr/>
          <a:lstStyle/>
          <a:p>
            <a:endParaRPr lang="en-US"/>
          </a:p>
        </p:txBody>
      </p:sp>
      <p:sp>
        <p:nvSpPr>
          <p:cNvPr id="53352" name="Freeform 103"/>
          <p:cNvSpPr>
            <a:spLocks/>
          </p:cNvSpPr>
          <p:nvPr/>
        </p:nvSpPr>
        <p:spPr bwMode="auto">
          <a:xfrm>
            <a:off x="6537327" y="4235244"/>
            <a:ext cx="63500" cy="74613"/>
          </a:xfrm>
          <a:custGeom>
            <a:avLst/>
            <a:gdLst>
              <a:gd name="T0" fmla="*/ 0 w 45"/>
              <a:gd name="T1" fmla="*/ 2147483647 h 47"/>
              <a:gd name="T2" fmla="*/ 2147483647 w 45"/>
              <a:gd name="T3" fmla="*/ 2147483647 h 47"/>
              <a:gd name="T4" fmla="*/ 2147483647 w 45"/>
              <a:gd name="T5" fmla="*/ 2147483647 h 47"/>
              <a:gd name="T6" fmla="*/ 2147483647 w 45"/>
              <a:gd name="T7" fmla="*/ 2147483647 h 47"/>
              <a:gd name="T8" fmla="*/ 2147483647 w 45"/>
              <a:gd name="T9" fmla="*/ 2147483647 h 47"/>
              <a:gd name="T10" fmla="*/ 2147483647 w 45"/>
              <a:gd name="T11" fmla="*/ 2147483647 h 47"/>
              <a:gd name="T12" fmla="*/ 2147483647 w 45"/>
              <a:gd name="T13" fmla="*/ 2147483647 h 47"/>
              <a:gd name="T14" fmla="*/ 2147483647 w 45"/>
              <a:gd name="T15" fmla="*/ 2147483647 h 47"/>
              <a:gd name="T16" fmla="*/ 2147483647 w 45"/>
              <a:gd name="T17" fmla="*/ 2147483647 h 47"/>
              <a:gd name="T18" fmla="*/ 2147483647 w 45"/>
              <a:gd name="T19" fmla="*/ 2147483647 h 47"/>
              <a:gd name="T20" fmla="*/ 2147483647 w 45"/>
              <a:gd name="T21" fmla="*/ 2147483647 h 47"/>
              <a:gd name="T22" fmla="*/ 2147483647 w 45"/>
              <a:gd name="T23" fmla="*/ 2147483647 h 47"/>
              <a:gd name="T24" fmla="*/ 2147483647 w 45"/>
              <a:gd name="T25" fmla="*/ 2147483647 h 47"/>
              <a:gd name="T26" fmla="*/ 2147483647 w 45"/>
              <a:gd name="T27" fmla="*/ 2147483647 h 47"/>
              <a:gd name="T28" fmla="*/ 2147483647 w 45"/>
              <a:gd name="T29" fmla="*/ 2147483647 h 47"/>
              <a:gd name="T30" fmla="*/ 2147483647 w 45"/>
              <a:gd name="T31" fmla="*/ 2147483647 h 47"/>
              <a:gd name="T32" fmla="*/ 2147483647 w 45"/>
              <a:gd name="T33" fmla="*/ 2147483647 h 47"/>
              <a:gd name="T34" fmla="*/ 2147483647 w 45"/>
              <a:gd name="T35" fmla="*/ 2147483647 h 47"/>
              <a:gd name="T36" fmla="*/ 2147483647 w 45"/>
              <a:gd name="T37" fmla="*/ 2147483647 h 47"/>
              <a:gd name="T38" fmla="*/ 2147483647 w 45"/>
              <a:gd name="T39" fmla="*/ 2147483647 h 47"/>
              <a:gd name="T40" fmla="*/ 2147483647 w 45"/>
              <a:gd name="T41" fmla="*/ 2147483647 h 47"/>
              <a:gd name="T42" fmla="*/ 2147483647 w 45"/>
              <a:gd name="T43" fmla="*/ 2147483647 h 47"/>
              <a:gd name="T44" fmla="*/ 2147483647 w 45"/>
              <a:gd name="T45" fmla="*/ 2147483647 h 47"/>
              <a:gd name="T46" fmla="*/ 2147483647 w 45"/>
              <a:gd name="T47" fmla="*/ 2147483647 h 47"/>
              <a:gd name="T48" fmla="*/ 2147483647 w 45"/>
              <a:gd name="T49" fmla="*/ 2147483647 h 47"/>
              <a:gd name="T50" fmla="*/ 2147483647 w 45"/>
              <a:gd name="T51" fmla="*/ 2147483647 h 47"/>
              <a:gd name="T52" fmla="*/ 2147483647 w 45"/>
              <a:gd name="T53" fmla="*/ 2147483647 h 47"/>
              <a:gd name="T54" fmla="*/ 2147483647 w 45"/>
              <a:gd name="T55" fmla="*/ 2147483647 h 47"/>
              <a:gd name="T56" fmla="*/ 2147483647 w 45"/>
              <a:gd name="T57" fmla="*/ 2147483647 h 47"/>
              <a:gd name="T58" fmla="*/ 2147483647 w 45"/>
              <a:gd name="T59" fmla="*/ 2147483647 h 47"/>
              <a:gd name="T60" fmla="*/ 2147483647 w 45"/>
              <a:gd name="T61" fmla="*/ 2147483647 h 47"/>
              <a:gd name="T62" fmla="*/ 2147483647 w 45"/>
              <a:gd name="T63" fmla="*/ 2147483647 h 47"/>
              <a:gd name="T64" fmla="*/ 2147483647 w 45"/>
              <a:gd name="T65" fmla="*/ 0 h 47"/>
              <a:gd name="T66" fmla="*/ 2147483647 w 45"/>
              <a:gd name="T67" fmla="*/ 0 h 47"/>
              <a:gd name="T68" fmla="*/ 2147483647 w 45"/>
              <a:gd name="T69" fmla="*/ 0 h 47"/>
              <a:gd name="T70" fmla="*/ 2147483647 w 45"/>
              <a:gd name="T71" fmla="*/ 2147483647 h 47"/>
              <a:gd name="T72" fmla="*/ 2147483647 w 45"/>
              <a:gd name="T73" fmla="*/ 2147483647 h 47"/>
              <a:gd name="T74" fmla="*/ 2147483647 w 45"/>
              <a:gd name="T75" fmla="*/ 2147483647 h 47"/>
              <a:gd name="T76" fmla="*/ 2147483647 w 45"/>
              <a:gd name="T77" fmla="*/ 2147483647 h 47"/>
              <a:gd name="T78" fmla="*/ 2147483647 w 45"/>
              <a:gd name="T79" fmla="*/ 2147483647 h 47"/>
              <a:gd name="T80" fmla="*/ 0 w 45"/>
              <a:gd name="T81" fmla="*/ 2147483647 h 47"/>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5"/>
              <a:gd name="T124" fmla="*/ 0 h 47"/>
              <a:gd name="T125" fmla="*/ 45 w 45"/>
              <a:gd name="T126" fmla="*/ 47 h 47"/>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5" h="47">
                <a:moveTo>
                  <a:pt x="0" y="22"/>
                </a:moveTo>
                <a:lnTo>
                  <a:pt x="2" y="24"/>
                </a:lnTo>
                <a:lnTo>
                  <a:pt x="4" y="25"/>
                </a:lnTo>
                <a:lnTo>
                  <a:pt x="5" y="28"/>
                </a:lnTo>
                <a:lnTo>
                  <a:pt x="7" y="30"/>
                </a:lnTo>
                <a:lnTo>
                  <a:pt x="8" y="32"/>
                </a:lnTo>
                <a:lnTo>
                  <a:pt x="8" y="34"/>
                </a:lnTo>
                <a:lnTo>
                  <a:pt x="10" y="35"/>
                </a:lnTo>
                <a:lnTo>
                  <a:pt x="13" y="38"/>
                </a:lnTo>
                <a:lnTo>
                  <a:pt x="16" y="40"/>
                </a:lnTo>
                <a:lnTo>
                  <a:pt x="20" y="43"/>
                </a:lnTo>
                <a:lnTo>
                  <a:pt x="25" y="44"/>
                </a:lnTo>
                <a:lnTo>
                  <a:pt x="29" y="46"/>
                </a:lnTo>
                <a:lnTo>
                  <a:pt x="34" y="47"/>
                </a:lnTo>
                <a:lnTo>
                  <a:pt x="36" y="46"/>
                </a:lnTo>
                <a:lnTo>
                  <a:pt x="39" y="43"/>
                </a:lnTo>
                <a:lnTo>
                  <a:pt x="39" y="38"/>
                </a:lnTo>
                <a:lnTo>
                  <a:pt x="39" y="35"/>
                </a:lnTo>
                <a:lnTo>
                  <a:pt x="39" y="31"/>
                </a:lnTo>
                <a:lnTo>
                  <a:pt x="39" y="28"/>
                </a:lnTo>
                <a:lnTo>
                  <a:pt x="41" y="25"/>
                </a:lnTo>
                <a:lnTo>
                  <a:pt x="41" y="21"/>
                </a:lnTo>
                <a:lnTo>
                  <a:pt x="41" y="18"/>
                </a:lnTo>
                <a:lnTo>
                  <a:pt x="42" y="13"/>
                </a:lnTo>
                <a:lnTo>
                  <a:pt x="44" y="9"/>
                </a:lnTo>
                <a:lnTo>
                  <a:pt x="45" y="7"/>
                </a:lnTo>
                <a:lnTo>
                  <a:pt x="45" y="6"/>
                </a:lnTo>
                <a:lnTo>
                  <a:pt x="45" y="4"/>
                </a:lnTo>
                <a:lnTo>
                  <a:pt x="44" y="3"/>
                </a:lnTo>
                <a:lnTo>
                  <a:pt x="44" y="1"/>
                </a:lnTo>
                <a:lnTo>
                  <a:pt x="42" y="0"/>
                </a:lnTo>
                <a:lnTo>
                  <a:pt x="36" y="0"/>
                </a:lnTo>
                <a:lnTo>
                  <a:pt x="32" y="0"/>
                </a:lnTo>
                <a:lnTo>
                  <a:pt x="26" y="3"/>
                </a:lnTo>
                <a:lnTo>
                  <a:pt x="19" y="6"/>
                </a:lnTo>
                <a:lnTo>
                  <a:pt x="13" y="10"/>
                </a:lnTo>
                <a:lnTo>
                  <a:pt x="8" y="13"/>
                </a:lnTo>
                <a:lnTo>
                  <a:pt x="4" y="18"/>
                </a:lnTo>
                <a:lnTo>
                  <a:pt x="0" y="22"/>
                </a:lnTo>
              </a:path>
            </a:pathLst>
          </a:custGeom>
          <a:solidFill>
            <a:srgbClr val="FFFF00"/>
          </a:solidFill>
          <a:ln w="4763">
            <a:solidFill>
              <a:srgbClr val="990000"/>
            </a:solidFill>
            <a:round/>
            <a:headEnd/>
            <a:tailEnd/>
          </a:ln>
        </p:spPr>
        <p:txBody>
          <a:bodyPr/>
          <a:lstStyle/>
          <a:p>
            <a:endParaRPr lang="en-US"/>
          </a:p>
        </p:txBody>
      </p:sp>
      <p:sp>
        <p:nvSpPr>
          <p:cNvPr id="53353" name="Freeform 104"/>
          <p:cNvSpPr>
            <a:spLocks/>
          </p:cNvSpPr>
          <p:nvPr/>
        </p:nvSpPr>
        <p:spPr bwMode="auto">
          <a:xfrm>
            <a:off x="6534151" y="4071939"/>
            <a:ext cx="103188" cy="74612"/>
          </a:xfrm>
          <a:custGeom>
            <a:avLst/>
            <a:gdLst>
              <a:gd name="T0" fmla="*/ 2147483647 w 73"/>
              <a:gd name="T1" fmla="*/ 2147483647 h 47"/>
              <a:gd name="T2" fmla="*/ 2147483647 w 73"/>
              <a:gd name="T3" fmla="*/ 2147483647 h 47"/>
              <a:gd name="T4" fmla="*/ 2147483647 w 73"/>
              <a:gd name="T5" fmla="*/ 2147483647 h 47"/>
              <a:gd name="T6" fmla="*/ 2147483647 w 73"/>
              <a:gd name="T7" fmla="*/ 2147483647 h 47"/>
              <a:gd name="T8" fmla="*/ 2147483647 w 73"/>
              <a:gd name="T9" fmla="*/ 2147483647 h 47"/>
              <a:gd name="T10" fmla="*/ 2147483647 w 73"/>
              <a:gd name="T11" fmla="*/ 2147483647 h 47"/>
              <a:gd name="T12" fmla="*/ 2147483647 w 73"/>
              <a:gd name="T13" fmla="*/ 2147483647 h 47"/>
              <a:gd name="T14" fmla="*/ 2147483647 w 73"/>
              <a:gd name="T15" fmla="*/ 2147483647 h 47"/>
              <a:gd name="T16" fmla="*/ 2147483647 w 73"/>
              <a:gd name="T17" fmla="*/ 2147483647 h 47"/>
              <a:gd name="T18" fmla="*/ 2147483647 w 73"/>
              <a:gd name="T19" fmla="*/ 2147483647 h 47"/>
              <a:gd name="T20" fmla="*/ 2147483647 w 73"/>
              <a:gd name="T21" fmla="*/ 2147483647 h 47"/>
              <a:gd name="T22" fmla="*/ 2147483647 w 73"/>
              <a:gd name="T23" fmla="*/ 2147483647 h 47"/>
              <a:gd name="T24" fmla="*/ 2147483647 w 73"/>
              <a:gd name="T25" fmla="*/ 2147483647 h 47"/>
              <a:gd name="T26" fmla="*/ 2147483647 w 73"/>
              <a:gd name="T27" fmla="*/ 2147483647 h 47"/>
              <a:gd name="T28" fmla="*/ 2147483647 w 73"/>
              <a:gd name="T29" fmla="*/ 2147483647 h 47"/>
              <a:gd name="T30" fmla="*/ 2147483647 w 73"/>
              <a:gd name="T31" fmla="*/ 2147483647 h 47"/>
              <a:gd name="T32" fmla="*/ 2147483647 w 73"/>
              <a:gd name="T33" fmla="*/ 2147483647 h 47"/>
              <a:gd name="T34" fmla="*/ 2147483647 w 73"/>
              <a:gd name="T35" fmla="*/ 2147483647 h 47"/>
              <a:gd name="T36" fmla="*/ 2147483647 w 73"/>
              <a:gd name="T37" fmla="*/ 2147483647 h 47"/>
              <a:gd name="T38" fmla="*/ 2147483647 w 73"/>
              <a:gd name="T39" fmla="*/ 2147483647 h 47"/>
              <a:gd name="T40" fmla="*/ 2147483647 w 73"/>
              <a:gd name="T41" fmla="*/ 2147483647 h 47"/>
              <a:gd name="T42" fmla="*/ 2147483647 w 73"/>
              <a:gd name="T43" fmla="*/ 2147483647 h 47"/>
              <a:gd name="T44" fmla="*/ 2147483647 w 73"/>
              <a:gd name="T45" fmla="*/ 2147483647 h 47"/>
              <a:gd name="T46" fmla="*/ 2147483647 w 73"/>
              <a:gd name="T47" fmla="*/ 2147483647 h 47"/>
              <a:gd name="T48" fmla="*/ 2147483647 w 73"/>
              <a:gd name="T49" fmla="*/ 2147483647 h 47"/>
              <a:gd name="T50" fmla="*/ 2147483647 w 73"/>
              <a:gd name="T51" fmla="*/ 2147483647 h 47"/>
              <a:gd name="T52" fmla="*/ 2147483647 w 73"/>
              <a:gd name="T53" fmla="*/ 2147483647 h 47"/>
              <a:gd name="T54" fmla="*/ 2147483647 w 73"/>
              <a:gd name="T55" fmla="*/ 2147483647 h 47"/>
              <a:gd name="T56" fmla="*/ 2147483647 w 73"/>
              <a:gd name="T57" fmla="*/ 0 h 47"/>
              <a:gd name="T58" fmla="*/ 2147483647 w 73"/>
              <a:gd name="T59" fmla="*/ 2147483647 h 47"/>
              <a:gd name="T60" fmla="*/ 2147483647 w 73"/>
              <a:gd name="T61" fmla="*/ 2147483647 h 47"/>
              <a:gd name="T62" fmla="*/ 2147483647 w 73"/>
              <a:gd name="T63" fmla="*/ 2147483647 h 47"/>
              <a:gd name="T64" fmla="*/ 2147483647 w 73"/>
              <a:gd name="T65" fmla="*/ 2147483647 h 47"/>
              <a:gd name="T66" fmla="*/ 2147483647 w 73"/>
              <a:gd name="T67" fmla="*/ 2147483647 h 47"/>
              <a:gd name="T68" fmla="*/ 2147483647 w 73"/>
              <a:gd name="T69" fmla="*/ 2147483647 h 47"/>
              <a:gd name="T70" fmla="*/ 2147483647 w 73"/>
              <a:gd name="T71" fmla="*/ 2147483647 h 47"/>
              <a:gd name="T72" fmla="*/ 2147483647 w 73"/>
              <a:gd name="T73" fmla="*/ 2147483647 h 47"/>
              <a:gd name="T74" fmla="*/ 2147483647 w 73"/>
              <a:gd name="T75" fmla="*/ 2147483647 h 47"/>
              <a:gd name="T76" fmla="*/ 0 w 73"/>
              <a:gd name="T77" fmla="*/ 2147483647 h 47"/>
              <a:gd name="T78" fmla="*/ 2147483647 w 73"/>
              <a:gd name="T79" fmla="*/ 2147483647 h 47"/>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73"/>
              <a:gd name="T121" fmla="*/ 0 h 47"/>
              <a:gd name="T122" fmla="*/ 73 w 73"/>
              <a:gd name="T123" fmla="*/ 47 h 47"/>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73" h="47">
                <a:moveTo>
                  <a:pt x="3" y="25"/>
                </a:moveTo>
                <a:lnTo>
                  <a:pt x="3" y="25"/>
                </a:lnTo>
                <a:lnTo>
                  <a:pt x="3" y="27"/>
                </a:lnTo>
                <a:lnTo>
                  <a:pt x="3" y="28"/>
                </a:lnTo>
                <a:lnTo>
                  <a:pt x="3" y="31"/>
                </a:lnTo>
                <a:lnTo>
                  <a:pt x="5" y="34"/>
                </a:lnTo>
                <a:lnTo>
                  <a:pt x="6" y="37"/>
                </a:lnTo>
                <a:lnTo>
                  <a:pt x="8" y="38"/>
                </a:lnTo>
                <a:lnTo>
                  <a:pt x="11" y="40"/>
                </a:lnTo>
                <a:lnTo>
                  <a:pt x="14" y="41"/>
                </a:lnTo>
                <a:lnTo>
                  <a:pt x="17" y="41"/>
                </a:lnTo>
                <a:lnTo>
                  <a:pt x="18" y="43"/>
                </a:lnTo>
                <a:lnTo>
                  <a:pt x="21" y="44"/>
                </a:lnTo>
                <a:lnTo>
                  <a:pt x="23" y="44"/>
                </a:lnTo>
                <a:lnTo>
                  <a:pt x="24" y="44"/>
                </a:lnTo>
                <a:lnTo>
                  <a:pt x="24" y="46"/>
                </a:lnTo>
                <a:lnTo>
                  <a:pt x="26" y="46"/>
                </a:lnTo>
                <a:lnTo>
                  <a:pt x="27" y="47"/>
                </a:lnTo>
                <a:lnTo>
                  <a:pt x="29" y="47"/>
                </a:lnTo>
                <a:lnTo>
                  <a:pt x="30" y="47"/>
                </a:lnTo>
                <a:lnTo>
                  <a:pt x="33" y="47"/>
                </a:lnTo>
                <a:lnTo>
                  <a:pt x="36" y="47"/>
                </a:lnTo>
                <a:lnTo>
                  <a:pt x="37" y="47"/>
                </a:lnTo>
                <a:lnTo>
                  <a:pt x="39" y="47"/>
                </a:lnTo>
                <a:lnTo>
                  <a:pt x="40" y="46"/>
                </a:lnTo>
                <a:lnTo>
                  <a:pt x="42" y="44"/>
                </a:lnTo>
                <a:lnTo>
                  <a:pt x="45" y="43"/>
                </a:lnTo>
                <a:lnTo>
                  <a:pt x="46" y="41"/>
                </a:lnTo>
                <a:lnTo>
                  <a:pt x="48" y="40"/>
                </a:lnTo>
                <a:lnTo>
                  <a:pt x="51" y="38"/>
                </a:lnTo>
                <a:lnTo>
                  <a:pt x="52" y="38"/>
                </a:lnTo>
                <a:lnTo>
                  <a:pt x="55" y="37"/>
                </a:lnTo>
                <a:lnTo>
                  <a:pt x="57" y="37"/>
                </a:lnTo>
                <a:lnTo>
                  <a:pt x="60" y="37"/>
                </a:lnTo>
                <a:lnTo>
                  <a:pt x="63" y="37"/>
                </a:lnTo>
                <a:lnTo>
                  <a:pt x="64" y="35"/>
                </a:lnTo>
                <a:lnTo>
                  <a:pt x="67" y="34"/>
                </a:lnTo>
                <a:lnTo>
                  <a:pt x="70" y="31"/>
                </a:lnTo>
                <a:lnTo>
                  <a:pt x="71" y="28"/>
                </a:lnTo>
                <a:lnTo>
                  <a:pt x="73" y="25"/>
                </a:lnTo>
                <a:lnTo>
                  <a:pt x="73" y="22"/>
                </a:lnTo>
                <a:lnTo>
                  <a:pt x="73" y="19"/>
                </a:lnTo>
                <a:lnTo>
                  <a:pt x="73" y="15"/>
                </a:lnTo>
                <a:lnTo>
                  <a:pt x="71" y="12"/>
                </a:lnTo>
                <a:lnTo>
                  <a:pt x="70" y="10"/>
                </a:lnTo>
                <a:lnTo>
                  <a:pt x="68" y="7"/>
                </a:lnTo>
                <a:lnTo>
                  <a:pt x="67" y="6"/>
                </a:lnTo>
                <a:lnTo>
                  <a:pt x="66" y="4"/>
                </a:lnTo>
                <a:lnTo>
                  <a:pt x="63" y="3"/>
                </a:lnTo>
                <a:lnTo>
                  <a:pt x="61" y="1"/>
                </a:lnTo>
                <a:lnTo>
                  <a:pt x="58" y="1"/>
                </a:lnTo>
                <a:lnTo>
                  <a:pt x="57" y="0"/>
                </a:lnTo>
                <a:lnTo>
                  <a:pt x="52" y="0"/>
                </a:lnTo>
                <a:lnTo>
                  <a:pt x="49" y="0"/>
                </a:lnTo>
                <a:lnTo>
                  <a:pt x="46" y="1"/>
                </a:lnTo>
                <a:lnTo>
                  <a:pt x="43" y="3"/>
                </a:lnTo>
                <a:lnTo>
                  <a:pt x="40" y="4"/>
                </a:lnTo>
                <a:lnTo>
                  <a:pt x="37" y="6"/>
                </a:lnTo>
                <a:lnTo>
                  <a:pt x="34" y="7"/>
                </a:lnTo>
                <a:lnTo>
                  <a:pt x="31" y="7"/>
                </a:lnTo>
                <a:lnTo>
                  <a:pt x="29" y="7"/>
                </a:lnTo>
                <a:lnTo>
                  <a:pt x="26" y="7"/>
                </a:lnTo>
                <a:lnTo>
                  <a:pt x="23" y="6"/>
                </a:lnTo>
                <a:lnTo>
                  <a:pt x="20" y="6"/>
                </a:lnTo>
                <a:lnTo>
                  <a:pt x="17" y="6"/>
                </a:lnTo>
                <a:lnTo>
                  <a:pt x="15" y="6"/>
                </a:lnTo>
                <a:lnTo>
                  <a:pt x="12" y="7"/>
                </a:lnTo>
                <a:lnTo>
                  <a:pt x="9" y="7"/>
                </a:lnTo>
                <a:lnTo>
                  <a:pt x="8" y="9"/>
                </a:lnTo>
                <a:lnTo>
                  <a:pt x="5" y="12"/>
                </a:lnTo>
                <a:lnTo>
                  <a:pt x="3" y="13"/>
                </a:lnTo>
                <a:lnTo>
                  <a:pt x="2" y="16"/>
                </a:lnTo>
                <a:lnTo>
                  <a:pt x="0" y="18"/>
                </a:lnTo>
                <a:lnTo>
                  <a:pt x="0" y="21"/>
                </a:lnTo>
                <a:lnTo>
                  <a:pt x="2" y="22"/>
                </a:lnTo>
                <a:lnTo>
                  <a:pt x="3" y="2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54" name="Freeform 105"/>
          <p:cNvSpPr>
            <a:spLocks/>
          </p:cNvSpPr>
          <p:nvPr/>
        </p:nvSpPr>
        <p:spPr bwMode="auto">
          <a:xfrm>
            <a:off x="6534151" y="4071939"/>
            <a:ext cx="103188" cy="74612"/>
          </a:xfrm>
          <a:custGeom>
            <a:avLst/>
            <a:gdLst>
              <a:gd name="T0" fmla="*/ 2147483647 w 73"/>
              <a:gd name="T1" fmla="*/ 2147483647 h 47"/>
              <a:gd name="T2" fmla="*/ 2147483647 w 73"/>
              <a:gd name="T3" fmla="*/ 2147483647 h 47"/>
              <a:gd name="T4" fmla="*/ 2147483647 w 73"/>
              <a:gd name="T5" fmla="*/ 2147483647 h 47"/>
              <a:gd name="T6" fmla="*/ 2147483647 w 73"/>
              <a:gd name="T7" fmla="*/ 2147483647 h 47"/>
              <a:gd name="T8" fmla="*/ 2147483647 w 73"/>
              <a:gd name="T9" fmla="*/ 2147483647 h 47"/>
              <a:gd name="T10" fmla="*/ 2147483647 w 73"/>
              <a:gd name="T11" fmla="*/ 2147483647 h 47"/>
              <a:gd name="T12" fmla="*/ 2147483647 w 73"/>
              <a:gd name="T13" fmla="*/ 2147483647 h 47"/>
              <a:gd name="T14" fmla="*/ 2147483647 w 73"/>
              <a:gd name="T15" fmla="*/ 2147483647 h 47"/>
              <a:gd name="T16" fmla="*/ 2147483647 w 73"/>
              <a:gd name="T17" fmla="*/ 2147483647 h 47"/>
              <a:gd name="T18" fmla="*/ 2147483647 w 73"/>
              <a:gd name="T19" fmla="*/ 2147483647 h 47"/>
              <a:gd name="T20" fmla="*/ 2147483647 w 73"/>
              <a:gd name="T21" fmla="*/ 2147483647 h 47"/>
              <a:gd name="T22" fmla="*/ 2147483647 w 73"/>
              <a:gd name="T23" fmla="*/ 2147483647 h 47"/>
              <a:gd name="T24" fmla="*/ 2147483647 w 73"/>
              <a:gd name="T25" fmla="*/ 2147483647 h 47"/>
              <a:gd name="T26" fmla="*/ 2147483647 w 73"/>
              <a:gd name="T27" fmla="*/ 2147483647 h 47"/>
              <a:gd name="T28" fmla="*/ 2147483647 w 73"/>
              <a:gd name="T29" fmla="*/ 2147483647 h 47"/>
              <a:gd name="T30" fmla="*/ 2147483647 w 73"/>
              <a:gd name="T31" fmla="*/ 2147483647 h 47"/>
              <a:gd name="T32" fmla="*/ 2147483647 w 73"/>
              <a:gd name="T33" fmla="*/ 2147483647 h 47"/>
              <a:gd name="T34" fmla="*/ 2147483647 w 73"/>
              <a:gd name="T35" fmla="*/ 2147483647 h 47"/>
              <a:gd name="T36" fmla="*/ 2147483647 w 73"/>
              <a:gd name="T37" fmla="*/ 2147483647 h 47"/>
              <a:gd name="T38" fmla="*/ 2147483647 w 73"/>
              <a:gd name="T39" fmla="*/ 2147483647 h 47"/>
              <a:gd name="T40" fmla="*/ 2147483647 w 73"/>
              <a:gd name="T41" fmla="*/ 2147483647 h 47"/>
              <a:gd name="T42" fmla="*/ 2147483647 w 73"/>
              <a:gd name="T43" fmla="*/ 2147483647 h 47"/>
              <a:gd name="T44" fmla="*/ 2147483647 w 73"/>
              <a:gd name="T45" fmla="*/ 2147483647 h 47"/>
              <a:gd name="T46" fmla="*/ 2147483647 w 73"/>
              <a:gd name="T47" fmla="*/ 2147483647 h 47"/>
              <a:gd name="T48" fmla="*/ 2147483647 w 73"/>
              <a:gd name="T49" fmla="*/ 2147483647 h 47"/>
              <a:gd name="T50" fmla="*/ 2147483647 w 73"/>
              <a:gd name="T51" fmla="*/ 2147483647 h 47"/>
              <a:gd name="T52" fmla="*/ 2147483647 w 73"/>
              <a:gd name="T53" fmla="*/ 2147483647 h 47"/>
              <a:gd name="T54" fmla="*/ 2147483647 w 73"/>
              <a:gd name="T55" fmla="*/ 2147483647 h 47"/>
              <a:gd name="T56" fmla="*/ 2147483647 w 73"/>
              <a:gd name="T57" fmla="*/ 0 h 47"/>
              <a:gd name="T58" fmla="*/ 2147483647 w 73"/>
              <a:gd name="T59" fmla="*/ 2147483647 h 47"/>
              <a:gd name="T60" fmla="*/ 2147483647 w 73"/>
              <a:gd name="T61" fmla="*/ 2147483647 h 47"/>
              <a:gd name="T62" fmla="*/ 2147483647 w 73"/>
              <a:gd name="T63" fmla="*/ 2147483647 h 47"/>
              <a:gd name="T64" fmla="*/ 2147483647 w 73"/>
              <a:gd name="T65" fmla="*/ 2147483647 h 47"/>
              <a:gd name="T66" fmla="*/ 2147483647 w 73"/>
              <a:gd name="T67" fmla="*/ 2147483647 h 47"/>
              <a:gd name="T68" fmla="*/ 2147483647 w 73"/>
              <a:gd name="T69" fmla="*/ 2147483647 h 47"/>
              <a:gd name="T70" fmla="*/ 2147483647 w 73"/>
              <a:gd name="T71" fmla="*/ 2147483647 h 47"/>
              <a:gd name="T72" fmla="*/ 2147483647 w 73"/>
              <a:gd name="T73" fmla="*/ 2147483647 h 47"/>
              <a:gd name="T74" fmla="*/ 2147483647 w 73"/>
              <a:gd name="T75" fmla="*/ 2147483647 h 47"/>
              <a:gd name="T76" fmla="*/ 0 w 73"/>
              <a:gd name="T77" fmla="*/ 2147483647 h 47"/>
              <a:gd name="T78" fmla="*/ 2147483647 w 73"/>
              <a:gd name="T79" fmla="*/ 2147483647 h 47"/>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73"/>
              <a:gd name="T121" fmla="*/ 0 h 47"/>
              <a:gd name="T122" fmla="*/ 73 w 73"/>
              <a:gd name="T123" fmla="*/ 47 h 47"/>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73" h="47">
                <a:moveTo>
                  <a:pt x="3" y="25"/>
                </a:moveTo>
                <a:lnTo>
                  <a:pt x="3" y="25"/>
                </a:lnTo>
                <a:lnTo>
                  <a:pt x="3" y="27"/>
                </a:lnTo>
                <a:lnTo>
                  <a:pt x="3" y="28"/>
                </a:lnTo>
                <a:lnTo>
                  <a:pt x="3" y="31"/>
                </a:lnTo>
                <a:lnTo>
                  <a:pt x="5" y="34"/>
                </a:lnTo>
                <a:lnTo>
                  <a:pt x="6" y="37"/>
                </a:lnTo>
                <a:lnTo>
                  <a:pt x="8" y="38"/>
                </a:lnTo>
                <a:lnTo>
                  <a:pt x="11" y="40"/>
                </a:lnTo>
                <a:lnTo>
                  <a:pt x="14" y="41"/>
                </a:lnTo>
                <a:lnTo>
                  <a:pt x="17" y="41"/>
                </a:lnTo>
                <a:lnTo>
                  <a:pt x="18" y="43"/>
                </a:lnTo>
                <a:lnTo>
                  <a:pt x="21" y="44"/>
                </a:lnTo>
                <a:lnTo>
                  <a:pt x="23" y="44"/>
                </a:lnTo>
                <a:lnTo>
                  <a:pt x="24" y="44"/>
                </a:lnTo>
                <a:lnTo>
                  <a:pt x="24" y="46"/>
                </a:lnTo>
                <a:lnTo>
                  <a:pt x="26" y="46"/>
                </a:lnTo>
                <a:lnTo>
                  <a:pt x="27" y="47"/>
                </a:lnTo>
                <a:lnTo>
                  <a:pt x="29" y="47"/>
                </a:lnTo>
                <a:lnTo>
                  <a:pt x="30" y="47"/>
                </a:lnTo>
                <a:lnTo>
                  <a:pt x="33" y="47"/>
                </a:lnTo>
                <a:lnTo>
                  <a:pt x="36" y="47"/>
                </a:lnTo>
                <a:lnTo>
                  <a:pt x="37" y="47"/>
                </a:lnTo>
                <a:lnTo>
                  <a:pt x="39" y="47"/>
                </a:lnTo>
                <a:lnTo>
                  <a:pt x="40" y="46"/>
                </a:lnTo>
                <a:lnTo>
                  <a:pt x="42" y="44"/>
                </a:lnTo>
                <a:lnTo>
                  <a:pt x="45" y="43"/>
                </a:lnTo>
                <a:lnTo>
                  <a:pt x="46" y="41"/>
                </a:lnTo>
                <a:lnTo>
                  <a:pt x="48" y="40"/>
                </a:lnTo>
                <a:lnTo>
                  <a:pt x="51" y="38"/>
                </a:lnTo>
                <a:lnTo>
                  <a:pt x="52" y="38"/>
                </a:lnTo>
                <a:lnTo>
                  <a:pt x="55" y="37"/>
                </a:lnTo>
                <a:lnTo>
                  <a:pt x="57" y="37"/>
                </a:lnTo>
                <a:lnTo>
                  <a:pt x="60" y="37"/>
                </a:lnTo>
                <a:lnTo>
                  <a:pt x="63" y="37"/>
                </a:lnTo>
                <a:lnTo>
                  <a:pt x="64" y="35"/>
                </a:lnTo>
                <a:lnTo>
                  <a:pt x="67" y="34"/>
                </a:lnTo>
                <a:lnTo>
                  <a:pt x="70" y="31"/>
                </a:lnTo>
                <a:lnTo>
                  <a:pt x="71" y="28"/>
                </a:lnTo>
                <a:lnTo>
                  <a:pt x="73" y="25"/>
                </a:lnTo>
                <a:lnTo>
                  <a:pt x="73" y="22"/>
                </a:lnTo>
                <a:lnTo>
                  <a:pt x="73" y="19"/>
                </a:lnTo>
                <a:lnTo>
                  <a:pt x="73" y="15"/>
                </a:lnTo>
                <a:lnTo>
                  <a:pt x="71" y="12"/>
                </a:lnTo>
                <a:lnTo>
                  <a:pt x="70" y="10"/>
                </a:lnTo>
                <a:lnTo>
                  <a:pt x="68" y="7"/>
                </a:lnTo>
                <a:lnTo>
                  <a:pt x="67" y="6"/>
                </a:lnTo>
                <a:lnTo>
                  <a:pt x="66" y="4"/>
                </a:lnTo>
                <a:lnTo>
                  <a:pt x="63" y="3"/>
                </a:lnTo>
                <a:lnTo>
                  <a:pt x="61" y="1"/>
                </a:lnTo>
                <a:lnTo>
                  <a:pt x="58" y="1"/>
                </a:lnTo>
                <a:lnTo>
                  <a:pt x="57" y="0"/>
                </a:lnTo>
                <a:lnTo>
                  <a:pt x="52" y="0"/>
                </a:lnTo>
                <a:lnTo>
                  <a:pt x="49" y="0"/>
                </a:lnTo>
                <a:lnTo>
                  <a:pt x="46" y="1"/>
                </a:lnTo>
                <a:lnTo>
                  <a:pt x="43" y="3"/>
                </a:lnTo>
                <a:lnTo>
                  <a:pt x="40" y="4"/>
                </a:lnTo>
                <a:lnTo>
                  <a:pt x="37" y="6"/>
                </a:lnTo>
                <a:lnTo>
                  <a:pt x="34" y="7"/>
                </a:lnTo>
                <a:lnTo>
                  <a:pt x="31" y="7"/>
                </a:lnTo>
                <a:lnTo>
                  <a:pt x="29" y="7"/>
                </a:lnTo>
                <a:lnTo>
                  <a:pt x="26" y="7"/>
                </a:lnTo>
                <a:lnTo>
                  <a:pt x="23" y="6"/>
                </a:lnTo>
                <a:lnTo>
                  <a:pt x="20" y="6"/>
                </a:lnTo>
                <a:lnTo>
                  <a:pt x="17" y="6"/>
                </a:lnTo>
                <a:lnTo>
                  <a:pt x="15" y="6"/>
                </a:lnTo>
                <a:lnTo>
                  <a:pt x="12" y="7"/>
                </a:lnTo>
                <a:lnTo>
                  <a:pt x="9" y="7"/>
                </a:lnTo>
                <a:lnTo>
                  <a:pt x="8" y="9"/>
                </a:lnTo>
                <a:lnTo>
                  <a:pt x="5" y="12"/>
                </a:lnTo>
                <a:lnTo>
                  <a:pt x="3" y="13"/>
                </a:lnTo>
                <a:lnTo>
                  <a:pt x="2" y="16"/>
                </a:lnTo>
                <a:lnTo>
                  <a:pt x="0" y="18"/>
                </a:lnTo>
                <a:lnTo>
                  <a:pt x="0" y="21"/>
                </a:lnTo>
                <a:lnTo>
                  <a:pt x="2" y="22"/>
                </a:lnTo>
                <a:lnTo>
                  <a:pt x="3" y="25"/>
                </a:lnTo>
              </a:path>
            </a:pathLst>
          </a:custGeom>
          <a:solidFill>
            <a:srgbClr val="FFFF00"/>
          </a:solidFill>
          <a:ln w="1588">
            <a:solidFill>
              <a:srgbClr val="990000"/>
            </a:solidFill>
            <a:round/>
            <a:headEnd/>
            <a:tailEnd/>
          </a:ln>
        </p:spPr>
        <p:txBody>
          <a:bodyPr/>
          <a:lstStyle/>
          <a:p>
            <a:endParaRPr lang="en-US"/>
          </a:p>
        </p:txBody>
      </p:sp>
      <p:sp>
        <p:nvSpPr>
          <p:cNvPr id="53355" name="Freeform 106"/>
          <p:cNvSpPr>
            <a:spLocks/>
          </p:cNvSpPr>
          <p:nvPr/>
        </p:nvSpPr>
        <p:spPr bwMode="auto">
          <a:xfrm>
            <a:off x="6534151" y="4071939"/>
            <a:ext cx="103188" cy="74612"/>
          </a:xfrm>
          <a:custGeom>
            <a:avLst/>
            <a:gdLst>
              <a:gd name="T0" fmla="*/ 2147483647 w 73"/>
              <a:gd name="T1" fmla="*/ 2147483647 h 47"/>
              <a:gd name="T2" fmla="*/ 2147483647 w 73"/>
              <a:gd name="T3" fmla="*/ 2147483647 h 47"/>
              <a:gd name="T4" fmla="*/ 2147483647 w 73"/>
              <a:gd name="T5" fmla="*/ 2147483647 h 47"/>
              <a:gd name="T6" fmla="*/ 2147483647 w 73"/>
              <a:gd name="T7" fmla="*/ 2147483647 h 47"/>
              <a:gd name="T8" fmla="*/ 2147483647 w 73"/>
              <a:gd name="T9" fmla="*/ 2147483647 h 47"/>
              <a:gd name="T10" fmla="*/ 2147483647 w 73"/>
              <a:gd name="T11" fmla="*/ 2147483647 h 47"/>
              <a:gd name="T12" fmla="*/ 2147483647 w 73"/>
              <a:gd name="T13" fmla="*/ 2147483647 h 47"/>
              <a:gd name="T14" fmla="*/ 2147483647 w 73"/>
              <a:gd name="T15" fmla="*/ 2147483647 h 47"/>
              <a:gd name="T16" fmla="*/ 2147483647 w 73"/>
              <a:gd name="T17" fmla="*/ 2147483647 h 47"/>
              <a:gd name="T18" fmla="*/ 2147483647 w 73"/>
              <a:gd name="T19" fmla="*/ 2147483647 h 47"/>
              <a:gd name="T20" fmla="*/ 2147483647 w 73"/>
              <a:gd name="T21" fmla="*/ 2147483647 h 47"/>
              <a:gd name="T22" fmla="*/ 2147483647 w 73"/>
              <a:gd name="T23" fmla="*/ 2147483647 h 47"/>
              <a:gd name="T24" fmla="*/ 2147483647 w 73"/>
              <a:gd name="T25" fmla="*/ 2147483647 h 47"/>
              <a:gd name="T26" fmla="*/ 2147483647 w 73"/>
              <a:gd name="T27" fmla="*/ 2147483647 h 47"/>
              <a:gd name="T28" fmla="*/ 2147483647 w 73"/>
              <a:gd name="T29" fmla="*/ 2147483647 h 47"/>
              <a:gd name="T30" fmla="*/ 2147483647 w 73"/>
              <a:gd name="T31" fmla="*/ 2147483647 h 47"/>
              <a:gd name="T32" fmla="*/ 2147483647 w 73"/>
              <a:gd name="T33" fmla="*/ 2147483647 h 47"/>
              <a:gd name="T34" fmla="*/ 2147483647 w 73"/>
              <a:gd name="T35" fmla="*/ 2147483647 h 47"/>
              <a:gd name="T36" fmla="*/ 2147483647 w 73"/>
              <a:gd name="T37" fmla="*/ 2147483647 h 47"/>
              <a:gd name="T38" fmla="*/ 2147483647 w 73"/>
              <a:gd name="T39" fmla="*/ 2147483647 h 47"/>
              <a:gd name="T40" fmla="*/ 2147483647 w 73"/>
              <a:gd name="T41" fmla="*/ 2147483647 h 47"/>
              <a:gd name="T42" fmla="*/ 2147483647 w 73"/>
              <a:gd name="T43" fmla="*/ 2147483647 h 47"/>
              <a:gd name="T44" fmla="*/ 2147483647 w 73"/>
              <a:gd name="T45" fmla="*/ 2147483647 h 47"/>
              <a:gd name="T46" fmla="*/ 2147483647 w 73"/>
              <a:gd name="T47" fmla="*/ 2147483647 h 47"/>
              <a:gd name="T48" fmla="*/ 2147483647 w 73"/>
              <a:gd name="T49" fmla="*/ 2147483647 h 47"/>
              <a:gd name="T50" fmla="*/ 2147483647 w 73"/>
              <a:gd name="T51" fmla="*/ 2147483647 h 47"/>
              <a:gd name="T52" fmla="*/ 2147483647 w 73"/>
              <a:gd name="T53" fmla="*/ 2147483647 h 47"/>
              <a:gd name="T54" fmla="*/ 2147483647 w 73"/>
              <a:gd name="T55" fmla="*/ 2147483647 h 47"/>
              <a:gd name="T56" fmla="*/ 2147483647 w 73"/>
              <a:gd name="T57" fmla="*/ 0 h 47"/>
              <a:gd name="T58" fmla="*/ 2147483647 w 73"/>
              <a:gd name="T59" fmla="*/ 2147483647 h 47"/>
              <a:gd name="T60" fmla="*/ 2147483647 w 73"/>
              <a:gd name="T61" fmla="*/ 2147483647 h 47"/>
              <a:gd name="T62" fmla="*/ 2147483647 w 73"/>
              <a:gd name="T63" fmla="*/ 2147483647 h 47"/>
              <a:gd name="T64" fmla="*/ 2147483647 w 73"/>
              <a:gd name="T65" fmla="*/ 2147483647 h 47"/>
              <a:gd name="T66" fmla="*/ 2147483647 w 73"/>
              <a:gd name="T67" fmla="*/ 2147483647 h 47"/>
              <a:gd name="T68" fmla="*/ 2147483647 w 73"/>
              <a:gd name="T69" fmla="*/ 2147483647 h 47"/>
              <a:gd name="T70" fmla="*/ 2147483647 w 73"/>
              <a:gd name="T71" fmla="*/ 2147483647 h 47"/>
              <a:gd name="T72" fmla="*/ 2147483647 w 73"/>
              <a:gd name="T73" fmla="*/ 2147483647 h 47"/>
              <a:gd name="T74" fmla="*/ 2147483647 w 73"/>
              <a:gd name="T75" fmla="*/ 2147483647 h 47"/>
              <a:gd name="T76" fmla="*/ 0 w 73"/>
              <a:gd name="T77" fmla="*/ 2147483647 h 47"/>
              <a:gd name="T78" fmla="*/ 2147483647 w 73"/>
              <a:gd name="T79" fmla="*/ 2147483647 h 47"/>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73"/>
              <a:gd name="T121" fmla="*/ 0 h 47"/>
              <a:gd name="T122" fmla="*/ 73 w 73"/>
              <a:gd name="T123" fmla="*/ 47 h 47"/>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73" h="47">
                <a:moveTo>
                  <a:pt x="3" y="25"/>
                </a:moveTo>
                <a:lnTo>
                  <a:pt x="3" y="25"/>
                </a:lnTo>
                <a:lnTo>
                  <a:pt x="3" y="27"/>
                </a:lnTo>
                <a:lnTo>
                  <a:pt x="3" y="28"/>
                </a:lnTo>
                <a:lnTo>
                  <a:pt x="3" y="31"/>
                </a:lnTo>
                <a:lnTo>
                  <a:pt x="5" y="34"/>
                </a:lnTo>
                <a:lnTo>
                  <a:pt x="6" y="37"/>
                </a:lnTo>
                <a:lnTo>
                  <a:pt x="8" y="38"/>
                </a:lnTo>
                <a:lnTo>
                  <a:pt x="11" y="40"/>
                </a:lnTo>
                <a:lnTo>
                  <a:pt x="14" y="41"/>
                </a:lnTo>
                <a:lnTo>
                  <a:pt x="17" y="41"/>
                </a:lnTo>
                <a:lnTo>
                  <a:pt x="18" y="43"/>
                </a:lnTo>
                <a:lnTo>
                  <a:pt x="21" y="44"/>
                </a:lnTo>
                <a:lnTo>
                  <a:pt x="23" y="44"/>
                </a:lnTo>
                <a:lnTo>
                  <a:pt x="24" y="44"/>
                </a:lnTo>
                <a:lnTo>
                  <a:pt x="24" y="46"/>
                </a:lnTo>
                <a:lnTo>
                  <a:pt x="26" y="46"/>
                </a:lnTo>
                <a:lnTo>
                  <a:pt x="27" y="47"/>
                </a:lnTo>
                <a:lnTo>
                  <a:pt x="29" y="47"/>
                </a:lnTo>
                <a:lnTo>
                  <a:pt x="30" y="47"/>
                </a:lnTo>
                <a:lnTo>
                  <a:pt x="33" y="47"/>
                </a:lnTo>
                <a:lnTo>
                  <a:pt x="36" y="47"/>
                </a:lnTo>
                <a:lnTo>
                  <a:pt x="37" y="47"/>
                </a:lnTo>
                <a:lnTo>
                  <a:pt x="39" y="47"/>
                </a:lnTo>
                <a:lnTo>
                  <a:pt x="40" y="46"/>
                </a:lnTo>
                <a:lnTo>
                  <a:pt x="42" y="44"/>
                </a:lnTo>
                <a:lnTo>
                  <a:pt x="45" y="43"/>
                </a:lnTo>
                <a:lnTo>
                  <a:pt x="46" y="41"/>
                </a:lnTo>
                <a:lnTo>
                  <a:pt x="48" y="40"/>
                </a:lnTo>
                <a:lnTo>
                  <a:pt x="51" y="38"/>
                </a:lnTo>
                <a:lnTo>
                  <a:pt x="52" y="38"/>
                </a:lnTo>
                <a:lnTo>
                  <a:pt x="55" y="37"/>
                </a:lnTo>
                <a:lnTo>
                  <a:pt x="57" y="37"/>
                </a:lnTo>
                <a:lnTo>
                  <a:pt x="60" y="37"/>
                </a:lnTo>
                <a:lnTo>
                  <a:pt x="63" y="37"/>
                </a:lnTo>
                <a:lnTo>
                  <a:pt x="64" y="35"/>
                </a:lnTo>
                <a:lnTo>
                  <a:pt x="67" y="34"/>
                </a:lnTo>
                <a:lnTo>
                  <a:pt x="70" y="31"/>
                </a:lnTo>
                <a:lnTo>
                  <a:pt x="71" y="28"/>
                </a:lnTo>
                <a:lnTo>
                  <a:pt x="73" y="25"/>
                </a:lnTo>
                <a:lnTo>
                  <a:pt x="73" y="22"/>
                </a:lnTo>
                <a:lnTo>
                  <a:pt x="73" y="19"/>
                </a:lnTo>
                <a:lnTo>
                  <a:pt x="73" y="15"/>
                </a:lnTo>
                <a:lnTo>
                  <a:pt x="71" y="12"/>
                </a:lnTo>
                <a:lnTo>
                  <a:pt x="70" y="10"/>
                </a:lnTo>
                <a:lnTo>
                  <a:pt x="68" y="7"/>
                </a:lnTo>
                <a:lnTo>
                  <a:pt x="67" y="6"/>
                </a:lnTo>
                <a:lnTo>
                  <a:pt x="66" y="4"/>
                </a:lnTo>
                <a:lnTo>
                  <a:pt x="63" y="3"/>
                </a:lnTo>
                <a:lnTo>
                  <a:pt x="61" y="1"/>
                </a:lnTo>
                <a:lnTo>
                  <a:pt x="58" y="1"/>
                </a:lnTo>
                <a:lnTo>
                  <a:pt x="57" y="0"/>
                </a:lnTo>
                <a:lnTo>
                  <a:pt x="52" y="0"/>
                </a:lnTo>
                <a:lnTo>
                  <a:pt x="49" y="0"/>
                </a:lnTo>
                <a:lnTo>
                  <a:pt x="46" y="1"/>
                </a:lnTo>
                <a:lnTo>
                  <a:pt x="43" y="3"/>
                </a:lnTo>
                <a:lnTo>
                  <a:pt x="40" y="4"/>
                </a:lnTo>
                <a:lnTo>
                  <a:pt x="37" y="6"/>
                </a:lnTo>
                <a:lnTo>
                  <a:pt x="34" y="7"/>
                </a:lnTo>
                <a:lnTo>
                  <a:pt x="31" y="7"/>
                </a:lnTo>
                <a:lnTo>
                  <a:pt x="29" y="7"/>
                </a:lnTo>
                <a:lnTo>
                  <a:pt x="26" y="7"/>
                </a:lnTo>
                <a:lnTo>
                  <a:pt x="23" y="6"/>
                </a:lnTo>
                <a:lnTo>
                  <a:pt x="20" y="6"/>
                </a:lnTo>
                <a:lnTo>
                  <a:pt x="17" y="6"/>
                </a:lnTo>
                <a:lnTo>
                  <a:pt x="15" y="6"/>
                </a:lnTo>
                <a:lnTo>
                  <a:pt x="12" y="7"/>
                </a:lnTo>
                <a:lnTo>
                  <a:pt x="9" y="7"/>
                </a:lnTo>
                <a:lnTo>
                  <a:pt x="8" y="9"/>
                </a:lnTo>
                <a:lnTo>
                  <a:pt x="5" y="12"/>
                </a:lnTo>
                <a:lnTo>
                  <a:pt x="3" y="13"/>
                </a:lnTo>
                <a:lnTo>
                  <a:pt x="2" y="16"/>
                </a:lnTo>
                <a:lnTo>
                  <a:pt x="0" y="18"/>
                </a:lnTo>
                <a:lnTo>
                  <a:pt x="0" y="21"/>
                </a:lnTo>
                <a:lnTo>
                  <a:pt x="2" y="22"/>
                </a:lnTo>
                <a:lnTo>
                  <a:pt x="3" y="25"/>
                </a:lnTo>
              </a:path>
            </a:pathLst>
          </a:custGeom>
          <a:solidFill>
            <a:srgbClr val="FFFF00"/>
          </a:solidFill>
          <a:ln w="4763">
            <a:solidFill>
              <a:srgbClr val="990000"/>
            </a:solidFill>
            <a:round/>
            <a:headEnd/>
            <a:tailEnd/>
          </a:ln>
        </p:spPr>
        <p:txBody>
          <a:bodyPr/>
          <a:lstStyle/>
          <a:p>
            <a:endParaRPr lang="en-US"/>
          </a:p>
        </p:txBody>
      </p:sp>
      <p:sp>
        <p:nvSpPr>
          <p:cNvPr id="53356" name="Freeform 107"/>
          <p:cNvSpPr>
            <a:spLocks/>
          </p:cNvSpPr>
          <p:nvPr/>
        </p:nvSpPr>
        <p:spPr bwMode="auto">
          <a:xfrm>
            <a:off x="6577013" y="4156075"/>
            <a:ext cx="25400" cy="25400"/>
          </a:xfrm>
          <a:custGeom>
            <a:avLst/>
            <a:gdLst>
              <a:gd name="T0" fmla="*/ 2147483647 w 18"/>
              <a:gd name="T1" fmla="*/ 2147483647 h 16"/>
              <a:gd name="T2" fmla="*/ 2147483647 w 18"/>
              <a:gd name="T3" fmla="*/ 2147483647 h 16"/>
              <a:gd name="T4" fmla="*/ 2147483647 w 18"/>
              <a:gd name="T5" fmla="*/ 2147483647 h 16"/>
              <a:gd name="T6" fmla="*/ 2147483647 w 18"/>
              <a:gd name="T7" fmla="*/ 2147483647 h 16"/>
              <a:gd name="T8" fmla="*/ 2147483647 w 18"/>
              <a:gd name="T9" fmla="*/ 2147483647 h 16"/>
              <a:gd name="T10" fmla="*/ 2147483647 w 18"/>
              <a:gd name="T11" fmla="*/ 2147483647 h 16"/>
              <a:gd name="T12" fmla="*/ 2147483647 w 18"/>
              <a:gd name="T13" fmla="*/ 2147483647 h 16"/>
              <a:gd name="T14" fmla="*/ 0 w 18"/>
              <a:gd name="T15" fmla="*/ 2147483647 h 16"/>
              <a:gd name="T16" fmla="*/ 0 w 18"/>
              <a:gd name="T17" fmla="*/ 2147483647 h 16"/>
              <a:gd name="T18" fmla="*/ 2147483647 w 18"/>
              <a:gd name="T19" fmla="*/ 2147483647 h 16"/>
              <a:gd name="T20" fmla="*/ 2147483647 w 18"/>
              <a:gd name="T21" fmla="*/ 2147483647 h 16"/>
              <a:gd name="T22" fmla="*/ 2147483647 w 18"/>
              <a:gd name="T23" fmla="*/ 2147483647 h 16"/>
              <a:gd name="T24" fmla="*/ 2147483647 w 18"/>
              <a:gd name="T25" fmla="*/ 2147483647 h 16"/>
              <a:gd name="T26" fmla="*/ 2147483647 w 18"/>
              <a:gd name="T27" fmla="*/ 2147483647 h 16"/>
              <a:gd name="T28" fmla="*/ 2147483647 w 18"/>
              <a:gd name="T29" fmla="*/ 2147483647 h 16"/>
              <a:gd name="T30" fmla="*/ 2147483647 w 18"/>
              <a:gd name="T31" fmla="*/ 2147483647 h 16"/>
              <a:gd name="T32" fmla="*/ 2147483647 w 18"/>
              <a:gd name="T33" fmla="*/ 2147483647 h 16"/>
              <a:gd name="T34" fmla="*/ 2147483647 w 18"/>
              <a:gd name="T35" fmla="*/ 2147483647 h 16"/>
              <a:gd name="T36" fmla="*/ 2147483647 w 18"/>
              <a:gd name="T37" fmla="*/ 2147483647 h 16"/>
              <a:gd name="T38" fmla="*/ 2147483647 w 18"/>
              <a:gd name="T39" fmla="*/ 2147483647 h 16"/>
              <a:gd name="T40" fmla="*/ 2147483647 w 18"/>
              <a:gd name="T41" fmla="*/ 2147483647 h 16"/>
              <a:gd name="T42" fmla="*/ 2147483647 w 18"/>
              <a:gd name="T43" fmla="*/ 2147483647 h 16"/>
              <a:gd name="T44" fmla="*/ 2147483647 w 18"/>
              <a:gd name="T45" fmla="*/ 2147483647 h 16"/>
              <a:gd name="T46" fmla="*/ 2147483647 w 18"/>
              <a:gd name="T47" fmla="*/ 2147483647 h 16"/>
              <a:gd name="T48" fmla="*/ 2147483647 w 18"/>
              <a:gd name="T49" fmla="*/ 2147483647 h 16"/>
              <a:gd name="T50" fmla="*/ 2147483647 w 18"/>
              <a:gd name="T51" fmla="*/ 2147483647 h 16"/>
              <a:gd name="T52" fmla="*/ 2147483647 w 18"/>
              <a:gd name="T53" fmla="*/ 2147483647 h 16"/>
              <a:gd name="T54" fmla="*/ 2147483647 w 18"/>
              <a:gd name="T55" fmla="*/ 2147483647 h 16"/>
              <a:gd name="T56" fmla="*/ 2147483647 w 18"/>
              <a:gd name="T57" fmla="*/ 2147483647 h 16"/>
              <a:gd name="T58" fmla="*/ 2147483647 w 18"/>
              <a:gd name="T59" fmla="*/ 2147483647 h 16"/>
              <a:gd name="T60" fmla="*/ 2147483647 w 18"/>
              <a:gd name="T61" fmla="*/ 2147483647 h 16"/>
              <a:gd name="T62" fmla="*/ 2147483647 w 18"/>
              <a:gd name="T63" fmla="*/ 2147483647 h 16"/>
              <a:gd name="T64" fmla="*/ 2147483647 w 18"/>
              <a:gd name="T65" fmla="*/ 0 h 16"/>
              <a:gd name="T66" fmla="*/ 2147483647 w 18"/>
              <a:gd name="T67" fmla="*/ 0 h 16"/>
              <a:gd name="T68" fmla="*/ 2147483647 w 18"/>
              <a:gd name="T69" fmla="*/ 0 h 16"/>
              <a:gd name="T70" fmla="*/ 2147483647 w 18"/>
              <a:gd name="T71" fmla="*/ 0 h 16"/>
              <a:gd name="T72" fmla="*/ 2147483647 w 18"/>
              <a:gd name="T73" fmla="*/ 0 h 16"/>
              <a:gd name="T74" fmla="*/ 2147483647 w 18"/>
              <a:gd name="T75" fmla="*/ 2147483647 h 16"/>
              <a:gd name="T76" fmla="*/ 2147483647 w 18"/>
              <a:gd name="T77" fmla="*/ 2147483647 h 16"/>
              <a:gd name="T78" fmla="*/ 2147483647 w 18"/>
              <a:gd name="T79" fmla="*/ 2147483647 h 16"/>
              <a:gd name="T80" fmla="*/ 2147483647 w 18"/>
              <a:gd name="T81" fmla="*/ 2147483647 h 1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8"/>
              <a:gd name="T124" fmla="*/ 0 h 16"/>
              <a:gd name="T125" fmla="*/ 18 w 18"/>
              <a:gd name="T126" fmla="*/ 16 h 1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8" h="16">
                <a:moveTo>
                  <a:pt x="7" y="5"/>
                </a:moveTo>
                <a:lnTo>
                  <a:pt x="6" y="5"/>
                </a:lnTo>
                <a:lnTo>
                  <a:pt x="4" y="6"/>
                </a:lnTo>
                <a:lnTo>
                  <a:pt x="3" y="6"/>
                </a:lnTo>
                <a:lnTo>
                  <a:pt x="1" y="8"/>
                </a:lnTo>
                <a:lnTo>
                  <a:pt x="1" y="9"/>
                </a:lnTo>
                <a:lnTo>
                  <a:pt x="1" y="11"/>
                </a:lnTo>
                <a:lnTo>
                  <a:pt x="0" y="11"/>
                </a:lnTo>
                <a:lnTo>
                  <a:pt x="0" y="12"/>
                </a:lnTo>
                <a:lnTo>
                  <a:pt x="1" y="14"/>
                </a:lnTo>
                <a:lnTo>
                  <a:pt x="1" y="15"/>
                </a:lnTo>
                <a:lnTo>
                  <a:pt x="4" y="15"/>
                </a:lnTo>
                <a:lnTo>
                  <a:pt x="6" y="16"/>
                </a:lnTo>
                <a:lnTo>
                  <a:pt x="7" y="16"/>
                </a:lnTo>
                <a:lnTo>
                  <a:pt x="10" y="16"/>
                </a:lnTo>
                <a:lnTo>
                  <a:pt x="12" y="15"/>
                </a:lnTo>
                <a:lnTo>
                  <a:pt x="13" y="15"/>
                </a:lnTo>
                <a:lnTo>
                  <a:pt x="15" y="15"/>
                </a:lnTo>
                <a:lnTo>
                  <a:pt x="15" y="14"/>
                </a:lnTo>
                <a:lnTo>
                  <a:pt x="16" y="14"/>
                </a:lnTo>
                <a:lnTo>
                  <a:pt x="16" y="12"/>
                </a:lnTo>
                <a:lnTo>
                  <a:pt x="18" y="11"/>
                </a:lnTo>
                <a:lnTo>
                  <a:pt x="16" y="11"/>
                </a:lnTo>
                <a:lnTo>
                  <a:pt x="16" y="9"/>
                </a:lnTo>
                <a:lnTo>
                  <a:pt x="16" y="8"/>
                </a:lnTo>
                <a:lnTo>
                  <a:pt x="16" y="6"/>
                </a:lnTo>
                <a:lnTo>
                  <a:pt x="16" y="5"/>
                </a:lnTo>
                <a:lnTo>
                  <a:pt x="16" y="3"/>
                </a:lnTo>
                <a:lnTo>
                  <a:pt x="16" y="2"/>
                </a:lnTo>
                <a:lnTo>
                  <a:pt x="16" y="0"/>
                </a:lnTo>
                <a:lnTo>
                  <a:pt x="15" y="0"/>
                </a:lnTo>
                <a:lnTo>
                  <a:pt x="13" y="0"/>
                </a:lnTo>
                <a:lnTo>
                  <a:pt x="12" y="0"/>
                </a:lnTo>
                <a:lnTo>
                  <a:pt x="10" y="0"/>
                </a:lnTo>
                <a:lnTo>
                  <a:pt x="10" y="2"/>
                </a:lnTo>
                <a:lnTo>
                  <a:pt x="9" y="3"/>
                </a:lnTo>
                <a:lnTo>
                  <a:pt x="7" y="3"/>
                </a:lnTo>
                <a:lnTo>
                  <a:pt x="7" y="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57" name="Freeform 108"/>
          <p:cNvSpPr>
            <a:spLocks/>
          </p:cNvSpPr>
          <p:nvPr/>
        </p:nvSpPr>
        <p:spPr bwMode="auto">
          <a:xfrm>
            <a:off x="6577013" y="4156075"/>
            <a:ext cx="25400" cy="25400"/>
          </a:xfrm>
          <a:custGeom>
            <a:avLst/>
            <a:gdLst>
              <a:gd name="T0" fmla="*/ 2147483647 w 18"/>
              <a:gd name="T1" fmla="*/ 2147483647 h 16"/>
              <a:gd name="T2" fmla="*/ 2147483647 w 18"/>
              <a:gd name="T3" fmla="*/ 2147483647 h 16"/>
              <a:gd name="T4" fmla="*/ 2147483647 w 18"/>
              <a:gd name="T5" fmla="*/ 2147483647 h 16"/>
              <a:gd name="T6" fmla="*/ 2147483647 w 18"/>
              <a:gd name="T7" fmla="*/ 2147483647 h 16"/>
              <a:gd name="T8" fmla="*/ 2147483647 w 18"/>
              <a:gd name="T9" fmla="*/ 2147483647 h 16"/>
              <a:gd name="T10" fmla="*/ 2147483647 w 18"/>
              <a:gd name="T11" fmla="*/ 2147483647 h 16"/>
              <a:gd name="T12" fmla="*/ 2147483647 w 18"/>
              <a:gd name="T13" fmla="*/ 2147483647 h 16"/>
              <a:gd name="T14" fmla="*/ 0 w 18"/>
              <a:gd name="T15" fmla="*/ 2147483647 h 16"/>
              <a:gd name="T16" fmla="*/ 0 w 18"/>
              <a:gd name="T17" fmla="*/ 2147483647 h 16"/>
              <a:gd name="T18" fmla="*/ 2147483647 w 18"/>
              <a:gd name="T19" fmla="*/ 2147483647 h 16"/>
              <a:gd name="T20" fmla="*/ 2147483647 w 18"/>
              <a:gd name="T21" fmla="*/ 2147483647 h 16"/>
              <a:gd name="T22" fmla="*/ 2147483647 w 18"/>
              <a:gd name="T23" fmla="*/ 2147483647 h 16"/>
              <a:gd name="T24" fmla="*/ 2147483647 w 18"/>
              <a:gd name="T25" fmla="*/ 2147483647 h 16"/>
              <a:gd name="T26" fmla="*/ 2147483647 w 18"/>
              <a:gd name="T27" fmla="*/ 2147483647 h 16"/>
              <a:gd name="T28" fmla="*/ 2147483647 w 18"/>
              <a:gd name="T29" fmla="*/ 2147483647 h 16"/>
              <a:gd name="T30" fmla="*/ 2147483647 w 18"/>
              <a:gd name="T31" fmla="*/ 2147483647 h 16"/>
              <a:gd name="T32" fmla="*/ 2147483647 w 18"/>
              <a:gd name="T33" fmla="*/ 2147483647 h 16"/>
              <a:gd name="T34" fmla="*/ 2147483647 w 18"/>
              <a:gd name="T35" fmla="*/ 2147483647 h 16"/>
              <a:gd name="T36" fmla="*/ 2147483647 w 18"/>
              <a:gd name="T37" fmla="*/ 2147483647 h 16"/>
              <a:gd name="T38" fmla="*/ 2147483647 w 18"/>
              <a:gd name="T39" fmla="*/ 2147483647 h 16"/>
              <a:gd name="T40" fmla="*/ 2147483647 w 18"/>
              <a:gd name="T41" fmla="*/ 2147483647 h 16"/>
              <a:gd name="T42" fmla="*/ 2147483647 w 18"/>
              <a:gd name="T43" fmla="*/ 2147483647 h 16"/>
              <a:gd name="T44" fmla="*/ 2147483647 w 18"/>
              <a:gd name="T45" fmla="*/ 2147483647 h 16"/>
              <a:gd name="T46" fmla="*/ 2147483647 w 18"/>
              <a:gd name="T47" fmla="*/ 2147483647 h 16"/>
              <a:gd name="T48" fmla="*/ 2147483647 w 18"/>
              <a:gd name="T49" fmla="*/ 2147483647 h 16"/>
              <a:gd name="T50" fmla="*/ 2147483647 w 18"/>
              <a:gd name="T51" fmla="*/ 2147483647 h 16"/>
              <a:gd name="T52" fmla="*/ 2147483647 w 18"/>
              <a:gd name="T53" fmla="*/ 2147483647 h 16"/>
              <a:gd name="T54" fmla="*/ 2147483647 w 18"/>
              <a:gd name="T55" fmla="*/ 2147483647 h 16"/>
              <a:gd name="T56" fmla="*/ 2147483647 w 18"/>
              <a:gd name="T57" fmla="*/ 2147483647 h 16"/>
              <a:gd name="T58" fmla="*/ 2147483647 w 18"/>
              <a:gd name="T59" fmla="*/ 2147483647 h 16"/>
              <a:gd name="T60" fmla="*/ 2147483647 w 18"/>
              <a:gd name="T61" fmla="*/ 2147483647 h 16"/>
              <a:gd name="T62" fmla="*/ 2147483647 w 18"/>
              <a:gd name="T63" fmla="*/ 2147483647 h 16"/>
              <a:gd name="T64" fmla="*/ 2147483647 w 18"/>
              <a:gd name="T65" fmla="*/ 0 h 16"/>
              <a:gd name="T66" fmla="*/ 2147483647 w 18"/>
              <a:gd name="T67" fmla="*/ 0 h 16"/>
              <a:gd name="T68" fmla="*/ 2147483647 w 18"/>
              <a:gd name="T69" fmla="*/ 0 h 16"/>
              <a:gd name="T70" fmla="*/ 2147483647 w 18"/>
              <a:gd name="T71" fmla="*/ 0 h 16"/>
              <a:gd name="T72" fmla="*/ 2147483647 w 18"/>
              <a:gd name="T73" fmla="*/ 0 h 16"/>
              <a:gd name="T74" fmla="*/ 2147483647 w 18"/>
              <a:gd name="T75" fmla="*/ 2147483647 h 16"/>
              <a:gd name="T76" fmla="*/ 2147483647 w 18"/>
              <a:gd name="T77" fmla="*/ 2147483647 h 16"/>
              <a:gd name="T78" fmla="*/ 2147483647 w 18"/>
              <a:gd name="T79" fmla="*/ 2147483647 h 16"/>
              <a:gd name="T80" fmla="*/ 2147483647 w 18"/>
              <a:gd name="T81" fmla="*/ 2147483647 h 1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8"/>
              <a:gd name="T124" fmla="*/ 0 h 16"/>
              <a:gd name="T125" fmla="*/ 18 w 18"/>
              <a:gd name="T126" fmla="*/ 16 h 1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8" h="16">
                <a:moveTo>
                  <a:pt x="7" y="5"/>
                </a:moveTo>
                <a:lnTo>
                  <a:pt x="6" y="5"/>
                </a:lnTo>
                <a:lnTo>
                  <a:pt x="4" y="6"/>
                </a:lnTo>
                <a:lnTo>
                  <a:pt x="3" y="6"/>
                </a:lnTo>
                <a:lnTo>
                  <a:pt x="1" y="8"/>
                </a:lnTo>
                <a:lnTo>
                  <a:pt x="1" y="9"/>
                </a:lnTo>
                <a:lnTo>
                  <a:pt x="1" y="11"/>
                </a:lnTo>
                <a:lnTo>
                  <a:pt x="0" y="11"/>
                </a:lnTo>
                <a:lnTo>
                  <a:pt x="0" y="12"/>
                </a:lnTo>
                <a:lnTo>
                  <a:pt x="1" y="14"/>
                </a:lnTo>
                <a:lnTo>
                  <a:pt x="1" y="15"/>
                </a:lnTo>
                <a:lnTo>
                  <a:pt x="4" y="15"/>
                </a:lnTo>
                <a:lnTo>
                  <a:pt x="6" y="16"/>
                </a:lnTo>
                <a:lnTo>
                  <a:pt x="7" y="16"/>
                </a:lnTo>
                <a:lnTo>
                  <a:pt x="10" y="16"/>
                </a:lnTo>
                <a:lnTo>
                  <a:pt x="12" y="15"/>
                </a:lnTo>
                <a:lnTo>
                  <a:pt x="13" y="15"/>
                </a:lnTo>
                <a:lnTo>
                  <a:pt x="15" y="15"/>
                </a:lnTo>
                <a:lnTo>
                  <a:pt x="15" y="14"/>
                </a:lnTo>
                <a:lnTo>
                  <a:pt x="16" y="14"/>
                </a:lnTo>
                <a:lnTo>
                  <a:pt x="16" y="12"/>
                </a:lnTo>
                <a:lnTo>
                  <a:pt x="18" y="11"/>
                </a:lnTo>
                <a:lnTo>
                  <a:pt x="16" y="11"/>
                </a:lnTo>
                <a:lnTo>
                  <a:pt x="16" y="9"/>
                </a:lnTo>
                <a:lnTo>
                  <a:pt x="16" y="8"/>
                </a:lnTo>
                <a:lnTo>
                  <a:pt x="16" y="6"/>
                </a:lnTo>
                <a:lnTo>
                  <a:pt x="16" y="5"/>
                </a:lnTo>
                <a:lnTo>
                  <a:pt x="16" y="3"/>
                </a:lnTo>
                <a:lnTo>
                  <a:pt x="16" y="2"/>
                </a:lnTo>
                <a:lnTo>
                  <a:pt x="16" y="0"/>
                </a:lnTo>
                <a:lnTo>
                  <a:pt x="15" y="0"/>
                </a:lnTo>
                <a:lnTo>
                  <a:pt x="13" y="0"/>
                </a:lnTo>
                <a:lnTo>
                  <a:pt x="12" y="0"/>
                </a:lnTo>
                <a:lnTo>
                  <a:pt x="10" y="0"/>
                </a:lnTo>
                <a:lnTo>
                  <a:pt x="10" y="2"/>
                </a:lnTo>
                <a:lnTo>
                  <a:pt x="9" y="3"/>
                </a:lnTo>
                <a:lnTo>
                  <a:pt x="7" y="3"/>
                </a:lnTo>
                <a:lnTo>
                  <a:pt x="7" y="5"/>
                </a:lnTo>
              </a:path>
            </a:pathLst>
          </a:custGeom>
          <a:solidFill>
            <a:srgbClr val="FFFF00"/>
          </a:solidFill>
          <a:ln w="4763">
            <a:solidFill>
              <a:srgbClr val="990000"/>
            </a:solidFill>
            <a:round/>
            <a:headEnd/>
            <a:tailEnd/>
          </a:ln>
        </p:spPr>
        <p:txBody>
          <a:bodyPr/>
          <a:lstStyle/>
          <a:p>
            <a:endParaRPr lang="en-US"/>
          </a:p>
        </p:txBody>
      </p:sp>
      <p:sp>
        <p:nvSpPr>
          <p:cNvPr id="53358" name="Freeform 109"/>
          <p:cNvSpPr>
            <a:spLocks/>
          </p:cNvSpPr>
          <p:nvPr/>
        </p:nvSpPr>
        <p:spPr bwMode="auto">
          <a:xfrm>
            <a:off x="6591301" y="4175126"/>
            <a:ext cx="52388" cy="77788"/>
          </a:xfrm>
          <a:custGeom>
            <a:avLst/>
            <a:gdLst>
              <a:gd name="T0" fmla="*/ 2147483647 w 37"/>
              <a:gd name="T1" fmla="*/ 2147483647 h 49"/>
              <a:gd name="T2" fmla="*/ 2147483647 w 37"/>
              <a:gd name="T3" fmla="*/ 2147483647 h 49"/>
              <a:gd name="T4" fmla="*/ 2147483647 w 37"/>
              <a:gd name="T5" fmla="*/ 2147483647 h 49"/>
              <a:gd name="T6" fmla="*/ 2147483647 w 37"/>
              <a:gd name="T7" fmla="*/ 2147483647 h 49"/>
              <a:gd name="T8" fmla="*/ 2147483647 w 37"/>
              <a:gd name="T9" fmla="*/ 2147483647 h 49"/>
              <a:gd name="T10" fmla="*/ 2147483647 w 37"/>
              <a:gd name="T11" fmla="*/ 2147483647 h 49"/>
              <a:gd name="T12" fmla="*/ 2147483647 w 37"/>
              <a:gd name="T13" fmla="*/ 2147483647 h 49"/>
              <a:gd name="T14" fmla="*/ 2147483647 w 37"/>
              <a:gd name="T15" fmla="*/ 2147483647 h 49"/>
              <a:gd name="T16" fmla="*/ 2147483647 w 37"/>
              <a:gd name="T17" fmla="*/ 2147483647 h 49"/>
              <a:gd name="T18" fmla="*/ 2147483647 w 37"/>
              <a:gd name="T19" fmla="*/ 2147483647 h 49"/>
              <a:gd name="T20" fmla="*/ 2147483647 w 37"/>
              <a:gd name="T21" fmla="*/ 2147483647 h 49"/>
              <a:gd name="T22" fmla="*/ 2147483647 w 37"/>
              <a:gd name="T23" fmla="*/ 2147483647 h 49"/>
              <a:gd name="T24" fmla="*/ 0 w 37"/>
              <a:gd name="T25" fmla="*/ 2147483647 h 49"/>
              <a:gd name="T26" fmla="*/ 0 w 37"/>
              <a:gd name="T27" fmla="*/ 2147483647 h 49"/>
              <a:gd name="T28" fmla="*/ 0 w 37"/>
              <a:gd name="T29" fmla="*/ 2147483647 h 49"/>
              <a:gd name="T30" fmla="*/ 0 w 37"/>
              <a:gd name="T31" fmla="*/ 2147483647 h 49"/>
              <a:gd name="T32" fmla="*/ 2147483647 w 37"/>
              <a:gd name="T33" fmla="*/ 2147483647 h 49"/>
              <a:gd name="T34" fmla="*/ 2147483647 w 37"/>
              <a:gd name="T35" fmla="*/ 2147483647 h 49"/>
              <a:gd name="T36" fmla="*/ 2147483647 w 37"/>
              <a:gd name="T37" fmla="*/ 2147483647 h 49"/>
              <a:gd name="T38" fmla="*/ 2147483647 w 37"/>
              <a:gd name="T39" fmla="*/ 2147483647 h 49"/>
              <a:gd name="T40" fmla="*/ 2147483647 w 37"/>
              <a:gd name="T41" fmla="*/ 2147483647 h 49"/>
              <a:gd name="T42" fmla="*/ 2147483647 w 37"/>
              <a:gd name="T43" fmla="*/ 2147483647 h 49"/>
              <a:gd name="T44" fmla="*/ 2147483647 w 37"/>
              <a:gd name="T45" fmla="*/ 2147483647 h 49"/>
              <a:gd name="T46" fmla="*/ 2147483647 w 37"/>
              <a:gd name="T47" fmla="*/ 2147483647 h 49"/>
              <a:gd name="T48" fmla="*/ 2147483647 w 37"/>
              <a:gd name="T49" fmla="*/ 2147483647 h 49"/>
              <a:gd name="T50" fmla="*/ 2147483647 w 37"/>
              <a:gd name="T51" fmla="*/ 2147483647 h 49"/>
              <a:gd name="T52" fmla="*/ 2147483647 w 37"/>
              <a:gd name="T53" fmla="*/ 2147483647 h 49"/>
              <a:gd name="T54" fmla="*/ 2147483647 w 37"/>
              <a:gd name="T55" fmla="*/ 2147483647 h 49"/>
              <a:gd name="T56" fmla="*/ 2147483647 w 37"/>
              <a:gd name="T57" fmla="*/ 2147483647 h 49"/>
              <a:gd name="T58" fmla="*/ 2147483647 w 37"/>
              <a:gd name="T59" fmla="*/ 2147483647 h 49"/>
              <a:gd name="T60" fmla="*/ 2147483647 w 37"/>
              <a:gd name="T61" fmla="*/ 2147483647 h 49"/>
              <a:gd name="T62" fmla="*/ 2147483647 w 37"/>
              <a:gd name="T63" fmla="*/ 2147483647 h 49"/>
              <a:gd name="T64" fmla="*/ 2147483647 w 37"/>
              <a:gd name="T65" fmla="*/ 2147483647 h 49"/>
              <a:gd name="T66" fmla="*/ 2147483647 w 37"/>
              <a:gd name="T67" fmla="*/ 2147483647 h 49"/>
              <a:gd name="T68" fmla="*/ 2147483647 w 37"/>
              <a:gd name="T69" fmla="*/ 2147483647 h 49"/>
              <a:gd name="T70" fmla="*/ 2147483647 w 37"/>
              <a:gd name="T71" fmla="*/ 2147483647 h 49"/>
              <a:gd name="T72" fmla="*/ 2147483647 w 37"/>
              <a:gd name="T73" fmla="*/ 2147483647 h 49"/>
              <a:gd name="T74" fmla="*/ 2147483647 w 37"/>
              <a:gd name="T75" fmla="*/ 2147483647 h 49"/>
              <a:gd name="T76" fmla="*/ 2147483647 w 37"/>
              <a:gd name="T77" fmla="*/ 2147483647 h 49"/>
              <a:gd name="T78" fmla="*/ 2147483647 w 37"/>
              <a:gd name="T79" fmla="*/ 2147483647 h 49"/>
              <a:gd name="T80" fmla="*/ 2147483647 w 37"/>
              <a:gd name="T81" fmla="*/ 2147483647 h 49"/>
              <a:gd name="T82" fmla="*/ 2147483647 w 37"/>
              <a:gd name="T83" fmla="*/ 2147483647 h 49"/>
              <a:gd name="T84" fmla="*/ 2147483647 w 37"/>
              <a:gd name="T85" fmla="*/ 0 h 49"/>
              <a:gd name="T86" fmla="*/ 2147483647 w 37"/>
              <a:gd name="T87" fmla="*/ 0 h 49"/>
              <a:gd name="T88" fmla="*/ 2147483647 w 37"/>
              <a:gd name="T89" fmla="*/ 0 h 49"/>
              <a:gd name="T90" fmla="*/ 2147483647 w 37"/>
              <a:gd name="T91" fmla="*/ 0 h 49"/>
              <a:gd name="T92" fmla="*/ 2147483647 w 37"/>
              <a:gd name="T93" fmla="*/ 2147483647 h 49"/>
              <a:gd name="T94" fmla="*/ 2147483647 w 37"/>
              <a:gd name="T95" fmla="*/ 2147483647 h 49"/>
              <a:gd name="T96" fmla="*/ 2147483647 w 37"/>
              <a:gd name="T97" fmla="*/ 2147483647 h 49"/>
              <a:gd name="T98" fmla="*/ 2147483647 w 37"/>
              <a:gd name="T99" fmla="*/ 2147483647 h 49"/>
              <a:gd name="T100" fmla="*/ 2147483647 w 37"/>
              <a:gd name="T101" fmla="*/ 2147483647 h 49"/>
              <a:gd name="T102" fmla="*/ 2147483647 w 37"/>
              <a:gd name="T103" fmla="*/ 2147483647 h 49"/>
              <a:gd name="T104" fmla="*/ 2147483647 w 37"/>
              <a:gd name="T105" fmla="*/ 2147483647 h 49"/>
              <a:gd name="T106" fmla="*/ 2147483647 w 37"/>
              <a:gd name="T107" fmla="*/ 2147483647 h 49"/>
              <a:gd name="T108" fmla="*/ 2147483647 w 37"/>
              <a:gd name="T109" fmla="*/ 2147483647 h 49"/>
              <a:gd name="T110" fmla="*/ 2147483647 w 37"/>
              <a:gd name="T111" fmla="*/ 2147483647 h 49"/>
              <a:gd name="T112" fmla="*/ 2147483647 w 37"/>
              <a:gd name="T113" fmla="*/ 2147483647 h 49"/>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37"/>
              <a:gd name="T172" fmla="*/ 0 h 49"/>
              <a:gd name="T173" fmla="*/ 37 w 37"/>
              <a:gd name="T174" fmla="*/ 49 h 49"/>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37" h="49">
                <a:moveTo>
                  <a:pt x="9" y="18"/>
                </a:moveTo>
                <a:lnTo>
                  <a:pt x="9" y="19"/>
                </a:lnTo>
                <a:lnTo>
                  <a:pt x="9" y="21"/>
                </a:lnTo>
                <a:lnTo>
                  <a:pt x="8" y="22"/>
                </a:lnTo>
                <a:lnTo>
                  <a:pt x="6" y="24"/>
                </a:lnTo>
                <a:lnTo>
                  <a:pt x="5" y="24"/>
                </a:lnTo>
                <a:lnTo>
                  <a:pt x="3" y="24"/>
                </a:lnTo>
                <a:lnTo>
                  <a:pt x="3" y="25"/>
                </a:lnTo>
                <a:lnTo>
                  <a:pt x="3" y="28"/>
                </a:lnTo>
                <a:lnTo>
                  <a:pt x="2" y="31"/>
                </a:lnTo>
                <a:lnTo>
                  <a:pt x="2" y="33"/>
                </a:lnTo>
                <a:lnTo>
                  <a:pt x="0" y="36"/>
                </a:lnTo>
                <a:lnTo>
                  <a:pt x="0" y="39"/>
                </a:lnTo>
                <a:lnTo>
                  <a:pt x="0" y="42"/>
                </a:lnTo>
                <a:lnTo>
                  <a:pt x="0" y="43"/>
                </a:lnTo>
                <a:lnTo>
                  <a:pt x="2" y="44"/>
                </a:lnTo>
                <a:lnTo>
                  <a:pt x="3" y="46"/>
                </a:lnTo>
                <a:lnTo>
                  <a:pt x="6" y="47"/>
                </a:lnTo>
                <a:lnTo>
                  <a:pt x="8" y="47"/>
                </a:lnTo>
                <a:lnTo>
                  <a:pt x="11" y="49"/>
                </a:lnTo>
                <a:lnTo>
                  <a:pt x="12" y="49"/>
                </a:lnTo>
                <a:lnTo>
                  <a:pt x="15" y="47"/>
                </a:lnTo>
                <a:lnTo>
                  <a:pt x="17" y="46"/>
                </a:lnTo>
                <a:lnTo>
                  <a:pt x="18" y="44"/>
                </a:lnTo>
                <a:lnTo>
                  <a:pt x="21" y="42"/>
                </a:lnTo>
                <a:lnTo>
                  <a:pt x="24" y="39"/>
                </a:lnTo>
                <a:lnTo>
                  <a:pt x="26" y="36"/>
                </a:lnTo>
                <a:lnTo>
                  <a:pt x="27" y="33"/>
                </a:lnTo>
                <a:lnTo>
                  <a:pt x="30" y="30"/>
                </a:lnTo>
                <a:lnTo>
                  <a:pt x="31" y="27"/>
                </a:lnTo>
                <a:lnTo>
                  <a:pt x="33" y="22"/>
                </a:lnTo>
                <a:lnTo>
                  <a:pt x="36" y="19"/>
                </a:lnTo>
                <a:lnTo>
                  <a:pt x="36" y="16"/>
                </a:lnTo>
                <a:lnTo>
                  <a:pt x="37" y="15"/>
                </a:lnTo>
                <a:lnTo>
                  <a:pt x="37" y="12"/>
                </a:lnTo>
                <a:lnTo>
                  <a:pt x="37" y="9"/>
                </a:lnTo>
                <a:lnTo>
                  <a:pt x="36" y="7"/>
                </a:lnTo>
                <a:lnTo>
                  <a:pt x="34" y="4"/>
                </a:lnTo>
                <a:lnTo>
                  <a:pt x="33" y="3"/>
                </a:lnTo>
                <a:lnTo>
                  <a:pt x="30" y="2"/>
                </a:lnTo>
                <a:lnTo>
                  <a:pt x="28" y="2"/>
                </a:lnTo>
                <a:lnTo>
                  <a:pt x="27" y="0"/>
                </a:lnTo>
                <a:lnTo>
                  <a:pt x="24" y="0"/>
                </a:lnTo>
                <a:lnTo>
                  <a:pt x="23" y="0"/>
                </a:lnTo>
                <a:lnTo>
                  <a:pt x="21" y="0"/>
                </a:lnTo>
                <a:lnTo>
                  <a:pt x="18" y="2"/>
                </a:lnTo>
                <a:lnTo>
                  <a:pt x="17" y="2"/>
                </a:lnTo>
                <a:lnTo>
                  <a:pt x="15" y="3"/>
                </a:lnTo>
                <a:lnTo>
                  <a:pt x="14" y="4"/>
                </a:lnTo>
                <a:lnTo>
                  <a:pt x="12" y="6"/>
                </a:lnTo>
                <a:lnTo>
                  <a:pt x="11" y="9"/>
                </a:lnTo>
                <a:lnTo>
                  <a:pt x="9" y="10"/>
                </a:lnTo>
                <a:lnTo>
                  <a:pt x="9" y="12"/>
                </a:lnTo>
                <a:lnTo>
                  <a:pt x="8" y="13"/>
                </a:lnTo>
                <a:lnTo>
                  <a:pt x="8" y="15"/>
                </a:lnTo>
                <a:lnTo>
                  <a:pt x="9" y="18"/>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59" name="Freeform 110"/>
          <p:cNvSpPr>
            <a:spLocks/>
          </p:cNvSpPr>
          <p:nvPr/>
        </p:nvSpPr>
        <p:spPr bwMode="auto">
          <a:xfrm>
            <a:off x="6591301" y="4175126"/>
            <a:ext cx="52388" cy="77788"/>
          </a:xfrm>
          <a:custGeom>
            <a:avLst/>
            <a:gdLst>
              <a:gd name="T0" fmla="*/ 2147483647 w 37"/>
              <a:gd name="T1" fmla="*/ 2147483647 h 49"/>
              <a:gd name="T2" fmla="*/ 2147483647 w 37"/>
              <a:gd name="T3" fmla="*/ 2147483647 h 49"/>
              <a:gd name="T4" fmla="*/ 2147483647 w 37"/>
              <a:gd name="T5" fmla="*/ 2147483647 h 49"/>
              <a:gd name="T6" fmla="*/ 2147483647 w 37"/>
              <a:gd name="T7" fmla="*/ 2147483647 h 49"/>
              <a:gd name="T8" fmla="*/ 2147483647 w 37"/>
              <a:gd name="T9" fmla="*/ 2147483647 h 49"/>
              <a:gd name="T10" fmla="*/ 2147483647 w 37"/>
              <a:gd name="T11" fmla="*/ 2147483647 h 49"/>
              <a:gd name="T12" fmla="*/ 2147483647 w 37"/>
              <a:gd name="T13" fmla="*/ 2147483647 h 49"/>
              <a:gd name="T14" fmla="*/ 2147483647 w 37"/>
              <a:gd name="T15" fmla="*/ 2147483647 h 49"/>
              <a:gd name="T16" fmla="*/ 2147483647 w 37"/>
              <a:gd name="T17" fmla="*/ 2147483647 h 49"/>
              <a:gd name="T18" fmla="*/ 2147483647 w 37"/>
              <a:gd name="T19" fmla="*/ 2147483647 h 49"/>
              <a:gd name="T20" fmla="*/ 2147483647 w 37"/>
              <a:gd name="T21" fmla="*/ 2147483647 h 49"/>
              <a:gd name="T22" fmla="*/ 2147483647 w 37"/>
              <a:gd name="T23" fmla="*/ 2147483647 h 49"/>
              <a:gd name="T24" fmla="*/ 0 w 37"/>
              <a:gd name="T25" fmla="*/ 2147483647 h 49"/>
              <a:gd name="T26" fmla="*/ 0 w 37"/>
              <a:gd name="T27" fmla="*/ 2147483647 h 49"/>
              <a:gd name="T28" fmla="*/ 0 w 37"/>
              <a:gd name="T29" fmla="*/ 2147483647 h 49"/>
              <a:gd name="T30" fmla="*/ 0 w 37"/>
              <a:gd name="T31" fmla="*/ 2147483647 h 49"/>
              <a:gd name="T32" fmla="*/ 2147483647 w 37"/>
              <a:gd name="T33" fmla="*/ 2147483647 h 49"/>
              <a:gd name="T34" fmla="*/ 2147483647 w 37"/>
              <a:gd name="T35" fmla="*/ 2147483647 h 49"/>
              <a:gd name="T36" fmla="*/ 2147483647 w 37"/>
              <a:gd name="T37" fmla="*/ 2147483647 h 49"/>
              <a:gd name="T38" fmla="*/ 2147483647 w 37"/>
              <a:gd name="T39" fmla="*/ 2147483647 h 49"/>
              <a:gd name="T40" fmla="*/ 2147483647 w 37"/>
              <a:gd name="T41" fmla="*/ 2147483647 h 49"/>
              <a:gd name="T42" fmla="*/ 2147483647 w 37"/>
              <a:gd name="T43" fmla="*/ 2147483647 h 49"/>
              <a:gd name="T44" fmla="*/ 2147483647 w 37"/>
              <a:gd name="T45" fmla="*/ 2147483647 h 49"/>
              <a:gd name="T46" fmla="*/ 2147483647 w 37"/>
              <a:gd name="T47" fmla="*/ 2147483647 h 49"/>
              <a:gd name="T48" fmla="*/ 2147483647 w 37"/>
              <a:gd name="T49" fmla="*/ 2147483647 h 49"/>
              <a:gd name="T50" fmla="*/ 2147483647 w 37"/>
              <a:gd name="T51" fmla="*/ 2147483647 h 49"/>
              <a:gd name="T52" fmla="*/ 2147483647 w 37"/>
              <a:gd name="T53" fmla="*/ 2147483647 h 49"/>
              <a:gd name="T54" fmla="*/ 2147483647 w 37"/>
              <a:gd name="T55" fmla="*/ 2147483647 h 49"/>
              <a:gd name="T56" fmla="*/ 2147483647 w 37"/>
              <a:gd name="T57" fmla="*/ 2147483647 h 49"/>
              <a:gd name="T58" fmla="*/ 2147483647 w 37"/>
              <a:gd name="T59" fmla="*/ 2147483647 h 49"/>
              <a:gd name="T60" fmla="*/ 2147483647 w 37"/>
              <a:gd name="T61" fmla="*/ 2147483647 h 49"/>
              <a:gd name="T62" fmla="*/ 2147483647 w 37"/>
              <a:gd name="T63" fmla="*/ 2147483647 h 49"/>
              <a:gd name="T64" fmla="*/ 2147483647 w 37"/>
              <a:gd name="T65" fmla="*/ 2147483647 h 49"/>
              <a:gd name="T66" fmla="*/ 2147483647 w 37"/>
              <a:gd name="T67" fmla="*/ 2147483647 h 49"/>
              <a:gd name="T68" fmla="*/ 2147483647 w 37"/>
              <a:gd name="T69" fmla="*/ 2147483647 h 49"/>
              <a:gd name="T70" fmla="*/ 2147483647 w 37"/>
              <a:gd name="T71" fmla="*/ 2147483647 h 49"/>
              <a:gd name="T72" fmla="*/ 2147483647 w 37"/>
              <a:gd name="T73" fmla="*/ 2147483647 h 49"/>
              <a:gd name="T74" fmla="*/ 2147483647 w 37"/>
              <a:gd name="T75" fmla="*/ 2147483647 h 49"/>
              <a:gd name="T76" fmla="*/ 2147483647 w 37"/>
              <a:gd name="T77" fmla="*/ 2147483647 h 49"/>
              <a:gd name="T78" fmla="*/ 2147483647 w 37"/>
              <a:gd name="T79" fmla="*/ 2147483647 h 49"/>
              <a:gd name="T80" fmla="*/ 2147483647 w 37"/>
              <a:gd name="T81" fmla="*/ 2147483647 h 49"/>
              <a:gd name="T82" fmla="*/ 2147483647 w 37"/>
              <a:gd name="T83" fmla="*/ 2147483647 h 49"/>
              <a:gd name="T84" fmla="*/ 2147483647 w 37"/>
              <a:gd name="T85" fmla="*/ 0 h 49"/>
              <a:gd name="T86" fmla="*/ 2147483647 w 37"/>
              <a:gd name="T87" fmla="*/ 0 h 49"/>
              <a:gd name="T88" fmla="*/ 2147483647 w 37"/>
              <a:gd name="T89" fmla="*/ 0 h 49"/>
              <a:gd name="T90" fmla="*/ 2147483647 w 37"/>
              <a:gd name="T91" fmla="*/ 0 h 49"/>
              <a:gd name="T92" fmla="*/ 2147483647 w 37"/>
              <a:gd name="T93" fmla="*/ 2147483647 h 49"/>
              <a:gd name="T94" fmla="*/ 2147483647 w 37"/>
              <a:gd name="T95" fmla="*/ 2147483647 h 49"/>
              <a:gd name="T96" fmla="*/ 2147483647 w 37"/>
              <a:gd name="T97" fmla="*/ 2147483647 h 49"/>
              <a:gd name="T98" fmla="*/ 2147483647 w 37"/>
              <a:gd name="T99" fmla="*/ 2147483647 h 49"/>
              <a:gd name="T100" fmla="*/ 2147483647 w 37"/>
              <a:gd name="T101" fmla="*/ 2147483647 h 49"/>
              <a:gd name="T102" fmla="*/ 2147483647 w 37"/>
              <a:gd name="T103" fmla="*/ 2147483647 h 49"/>
              <a:gd name="T104" fmla="*/ 2147483647 w 37"/>
              <a:gd name="T105" fmla="*/ 2147483647 h 49"/>
              <a:gd name="T106" fmla="*/ 2147483647 w 37"/>
              <a:gd name="T107" fmla="*/ 2147483647 h 49"/>
              <a:gd name="T108" fmla="*/ 2147483647 w 37"/>
              <a:gd name="T109" fmla="*/ 2147483647 h 49"/>
              <a:gd name="T110" fmla="*/ 2147483647 w 37"/>
              <a:gd name="T111" fmla="*/ 2147483647 h 49"/>
              <a:gd name="T112" fmla="*/ 2147483647 w 37"/>
              <a:gd name="T113" fmla="*/ 2147483647 h 49"/>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37"/>
              <a:gd name="T172" fmla="*/ 0 h 49"/>
              <a:gd name="T173" fmla="*/ 37 w 37"/>
              <a:gd name="T174" fmla="*/ 49 h 49"/>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37" h="49">
                <a:moveTo>
                  <a:pt x="9" y="18"/>
                </a:moveTo>
                <a:lnTo>
                  <a:pt x="9" y="19"/>
                </a:lnTo>
                <a:lnTo>
                  <a:pt x="9" y="21"/>
                </a:lnTo>
                <a:lnTo>
                  <a:pt x="8" y="22"/>
                </a:lnTo>
                <a:lnTo>
                  <a:pt x="6" y="24"/>
                </a:lnTo>
                <a:lnTo>
                  <a:pt x="5" y="24"/>
                </a:lnTo>
                <a:lnTo>
                  <a:pt x="3" y="24"/>
                </a:lnTo>
                <a:lnTo>
                  <a:pt x="3" y="25"/>
                </a:lnTo>
                <a:lnTo>
                  <a:pt x="3" y="28"/>
                </a:lnTo>
                <a:lnTo>
                  <a:pt x="2" y="31"/>
                </a:lnTo>
                <a:lnTo>
                  <a:pt x="2" y="33"/>
                </a:lnTo>
                <a:lnTo>
                  <a:pt x="0" y="36"/>
                </a:lnTo>
                <a:lnTo>
                  <a:pt x="0" y="39"/>
                </a:lnTo>
                <a:lnTo>
                  <a:pt x="0" y="42"/>
                </a:lnTo>
                <a:lnTo>
                  <a:pt x="0" y="43"/>
                </a:lnTo>
                <a:lnTo>
                  <a:pt x="2" y="44"/>
                </a:lnTo>
                <a:lnTo>
                  <a:pt x="3" y="46"/>
                </a:lnTo>
                <a:lnTo>
                  <a:pt x="6" y="47"/>
                </a:lnTo>
                <a:lnTo>
                  <a:pt x="8" y="47"/>
                </a:lnTo>
                <a:lnTo>
                  <a:pt x="11" y="49"/>
                </a:lnTo>
                <a:lnTo>
                  <a:pt x="12" y="49"/>
                </a:lnTo>
                <a:lnTo>
                  <a:pt x="15" y="47"/>
                </a:lnTo>
                <a:lnTo>
                  <a:pt x="17" y="46"/>
                </a:lnTo>
                <a:lnTo>
                  <a:pt x="18" y="44"/>
                </a:lnTo>
                <a:lnTo>
                  <a:pt x="21" y="42"/>
                </a:lnTo>
                <a:lnTo>
                  <a:pt x="24" y="39"/>
                </a:lnTo>
                <a:lnTo>
                  <a:pt x="26" y="36"/>
                </a:lnTo>
                <a:lnTo>
                  <a:pt x="27" y="33"/>
                </a:lnTo>
                <a:lnTo>
                  <a:pt x="30" y="30"/>
                </a:lnTo>
                <a:lnTo>
                  <a:pt x="31" y="27"/>
                </a:lnTo>
                <a:lnTo>
                  <a:pt x="33" y="22"/>
                </a:lnTo>
                <a:lnTo>
                  <a:pt x="36" y="19"/>
                </a:lnTo>
                <a:lnTo>
                  <a:pt x="36" y="16"/>
                </a:lnTo>
                <a:lnTo>
                  <a:pt x="37" y="15"/>
                </a:lnTo>
                <a:lnTo>
                  <a:pt x="37" y="12"/>
                </a:lnTo>
                <a:lnTo>
                  <a:pt x="37" y="9"/>
                </a:lnTo>
                <a:lnTo>
                  <a:pt x="36" y="7"/>
                </a:lnTo>
                <a:lnTo>
                  <a:pt x="34" y="4"/>
                </a:lnTo>
                <a:lnTo>
                  <a:pt x="33" y="3"/>
                </a:lnTo>
                <a:lnTo>
                  <a:pt x="30" y="2"/>
                </a:lnTo>
                <a:lnTo>
                  <a:pt x="28" y="2"/>
                </a:lnTo>
                <a:lnTo>
                  <a:pt x="27" y="0"/>
                </a:lnTo>
                <a:lnTo>
                  <a:pt x="24" y="0"/>
                </a:lnTo>
                <a:lnTo>
                  <a:pt x="23" y="0"/>
                </a:lnTo>
                <a:lnTo>
                  <a:pt x="21" y="0"/>
                </a:lnTo>
                <a:lnTo>
                  <a:pt x="18" y="2"/>
                </a:lnTo>
                <a:lnTo>
                  <a:pt x="17" y="2"/>
                </a:lnTo>
                <a:lnTo>
                  <a:pt x="15" y="3"/>
                </a:lnTo>
                <a:lnTo>
                  <a:pt x="14" y="4"/>
                </a:lnTo>
                <a:lnTo>
                  <a:pt x="12" y="6"/>
                </a:lnTo>
                <a:lnTo>
                  <a:pt x="11" y="9"/>
                </a:lnTo>
                <a:lnTo>
                  <a:pt x="9" y="10"/>
                </a:lnTo>
                <a:lnTo>
                  <a:pt x="9" y="12"/>
                </a:lnTo>
                <a:lnTo>
                  <a:pt x="8" y="13"/>
                </a:lnTo>
                <a:lnTo>
                  <a:pt x="8" y="15"/>
                </a:lnTo>
                <a:lnTo>
                  <a:pt x="9" y="18"/>
                </a:lnTo>
              </a:path>
            </a:pathLst>
          </a:custGeom>
          <a:solidFill>
            <a:srgbClr val="FFFF00"/>
          </a:solidFill>
          <a:ln w="4763">
            <a:solidFill>
              <a:srgbClr val="990000"/>
            </a:solidFill>
            <a:round/>
            <a:headEnd/>
            <a:tailEnd/>
          </a:ln>
        </p:spPr>
        <p:txBody>
          <a:bodyPr/>
          <a:lstStyle/>
          <a:p>
            <a:endParaRPr lang="en-US"/>
          </a:p>
        </p:txBody>
      </p:sp>
      <p:sp>
        <p:nvSpPr>
          <p:cNvPr id="53360" name="Freeform 111"/>
          <p:cNvSpPr>
            <a:spLocks/>
          </p:cNvSpPr>
          <p:nvPr/>
        </p:nvSpPr>
        <p:spPr bwMode="auto">
          <a:xfrm>
            <a:off x="6615113" y="4110039"/>
            <a:ext cx="101600" cy="68263"/>
          </a:xfrm>
          <a:custGeom>
            <a:avLst/>
            <a:gdLst>
              <a:gd name="T0" fmla="*/ 2147483647 w 72"/>
              <a:gd name="T1" fmla="*/ 2147483647 h 43"/>
              <a:gd name="T2" fmla="*/ 2147483647 w 72"/>
              <a:gd name="T3" fmla="*/ 2147483647 h 43"/>
              <a:gd name="T4" fmla="*/ 2147483647 w 72"/>
              <a:gd name="T5" fmla="*/ 2147483647 h 43"/>
              <a:gd name="T6" fmla="*/ 2147483647 w 72"/>
              <a:gd name="T7" fmla="*/ 2147483647 h 43"/>
              <a:gd name="T8" fmla="*/ 2147483647 w 72"/>
              <a:gd name="T9" fmla="*/ 2147483647 h 43"/>
              <a:gd name="T10" fmla="*/ 2147483647 w 72"/>
              <a:gd name="T11" fmla="*/ 2147483647 h 43"/>
              <a:gd name="T12" fmla="*/ 2147483647 w 72"/>
              <a:gd name="T13" fmla="*/ 2147483647 h 43"/>
              <a:gd name="T14" fmla="*/ 2147483647 w 72"/>
              <a:gd name="T15" fmla="*/ 2147483647 h 43"/>
              <a:gd name="T16" fmla="*/ 0 w 72"/>
              <a:gd name="T17" fmla="*/ 2147483647 h 43"/>
              <a:gd name="T18" fmla="*/ 0 w 72"/>
              <a:gd name="T19" fmla="*/ 2147483647 h 43"/>
              <a:gd name="T20" fmla="*/ 0 w 72"/>
              <a:gd name="T21" fmla="*/ 2147483647 h 43"/>
              <a:gd name="T22" fmla="*/ 2147483647 w 72"/>
              <a:gd name="T23" fmla="*/ 2147483647 h 43"/>
              <a:gd name="T24" fmla="*/ 2147483647 w 72"/>
              <a:gd name="T25" fmla="*/ 2147483647 h 43"/>
              <a:gd name="T26" fmla="*/ 2147483647 w 72"/>
              <a:gd name="T27" fmla="*/ 2147483647 h 43"/>
              <a:gd name="T28" fmla="*/ 2147483647 w 72"/>
              <a:gd name="T29" fmla="*/ 2147483647 h 43"/>
              <a:gd name="T30" fmla="*/ 2147483647 w 72"/>
              <a:gd name="T31" fmla="*/ 2147483647 h 43"/>
              <a:gd name="T32" fmla="*/ 2147483647 w 72"/>
              <a:gd name="T33" fmla="*/ 2147483647 h 43"/>
              <a:gd name="T34" fmla="*/ 2147483647 w 72"/>
              <a:gd name="T35" fmla="*/ 2147483647 h 43"/>
              <a:gd name="T36" fmla="*/ 2147483647 w 72"/>
              <a:gd name="T37" fmla="*/ 2147483647 h 43"/>
              <a:gd name="T38" fmla="*/ 2147483647 w 72"/>
              <a:gd name="T39" fmla="*/ 2147483647 h 43"/>
              <a:gd name="T40" fmla="*/ 2147483647 w 72"/>
              <a:gd name="T41" fmla="*/ 2147483647 h 43"/>
              <a:gd name="T42" fmla="*/ 2147483647 w 72"/>
              <a:gd name="T43" fmla="*/ 2147483647 h 43"/>
              <a:gd name="T44" fmla="*/ 2147483647 w 72"/>
              <a:gd name="T45" fmla="*/ 2147483647 h 43"/>
              <a:gd name="T46" fmla="*/ 2147483647 w 72"/>
              <a:gd name="T47" fmla="*/ 2147483647 h 43"/>
              <a:gd name="T48" fmla="*/ 2147483647 w 72"/>
              <a:gd name="T49" fmla="*/ 2147483647 h 43"/>
              <a:gd name="T50" fmla="*/ 2147483647 w 72"/>
              <a:gd name="T51" fmla="*/ 2147483647 h 43"/>
              <a:gd name="T52" fmla="*/ 2147483647 w 72"/>
              <a:gd name="T53" fmla="*/ 2147483647 h 43"/>
              <a:gd name="T54" fmla="*/ 2147483647 w 72"/>
              <a:gd name="T55" fmla="*/ 2147483647 h 43"/>
              <a:gd name="T56" fmla="*/ 2147483647 w 72"/>
              <a:gd name="T57" fmla="*/ 2147483647 h 43"/>
              <a:gd name="T58" fmla="*/ 2147483647 w 72"/>
              <a:gd name="T59" fmla="*/ 2147483647 h 43"/>
              <a:gd name="T60" fmla="*/ 2147483647 w 72"/>
              <a:gd name="T61" fmla="*/ 2147483647 h 43"/>
              <a:gd name="T62" fmla="*/ 2147483647 w 72"/>
              <a:gd name="T63" fmla="*/ 2147483647 h 43"/>
              <a:gd name="T64" fmla="*/ 2147483647 w 72"/>
              <a:gd name="T65" fmla="*/ 2147483647 h 43"/>
              <a:gd name="T66" fmla="*/ 2147483647 w 72"/>
              <a:gd name="T67" fmla="*/ 2147483647 h 43"/>
              <a:gd name="T68" fmla="*/ 2147483647 w 72"/>
              <a:gd name="T69" fmla="*/ 2147483647 h 43"/>
              <a:gd name="T70" fmla="*/ 2147483647 w 72"/>
              <a:gd name="T71" fmla="*/ 2147483647 h 43"/>
              <a:gd name="T72" fmla="*/ 2147483647 w 72"/>
              <a:gd name="T73" fmla="*/ 2147483647 h 43"/>
              <a:gd name="T74" fmla="*/ 2147483647 w 72"/>
              <a:gd name="T75" fmla="*/ 2147483647 h 43"/>
              <a:gd name="T76" fmla="*/ 2147483647 w 72"/>
              <a:gd name="T77" fmla="*/ 2147483647 h 43"/>
              <a:gd name="T78" fmla="*/ 2147483647 w 72"/>
              <a:gd name="T79" fmla="*/ 2147483647 h 43"/>
              <a:gd name="T80" fmla="*/ 2147483647 w 72"/>
              <a:gd name="T81" fmla="*/ 2147483647 h 43"/>
              <a:gd name="T82" fmla="*/ 2147483647 w 72"/>
              <a:gd name="T83" fmla="*/ 2147483647 h 43"/>
              <a:gd name="T84" fmla="*/ 2147483647 w 72"/>
              <a:gd name="T85" fmla="*/ 2147483647 h 43"/>
              <a:gd name="T86" fmla="*/ 2147483647 w 72"/>
              <a:gd name="T87" fmla="*/ 2147483647 h 43"/>
              <a:gd name="T88" fmla="*/ 2147483647 w 72"/>
              <a:gd name="T89" fmla="*/ 2147483647 h 43"/>
              <a:gd name="T90" fmla="*/ 2147483647 w 72"/>
              <a:gd name="T91" fmla="*/ 2147483647 h 43"/>
              <a:gd name="T92" fmla="*/ 2147483647 w 72"/>
              <a:gd name="T93" fmla="*/ 2147483647 h 43"/>
              <a:gd name="T94" fmla="*/ 2147483647 w 72"/>
              <a:gd name="T95" fmla="*/ 0 h 43"/>
              <a:gd name="T96" fmla="*/ 2147483647 w 72"/>
              <a:gd name="T97" fmla="*/ 0 h 43"/>
              <a:gd name="T98" fmla="*/ 2147483647 w 72"/>
              <a:gd name="T99" fmla="*/ 2147483647 h 43"/>
              <a:gd name="T100" fmla="*/ 2147483647 w 72"/>
              <a:gd name="T101" fmla="*/ 2147483647 h 43"/>
              <a:gd name="T102" fmla="*/ 2147483647 w 72"/>
              <a:gd name="T103" fmla="*/ 2147483647 h 43"/>
              <a:gd name="T104" fmla="*/ 2147483647 w 72"/>
              <a:gd name="T105" fmla="*/ 2147483647 h 43"/>
              <a:gd name="T106" fmla="*/ 2147483647 w 72"/>
              <a:gd name="T107" fmla="*/ 2147483647 h 43"/>
              <a:gd name="T108" fmla="*/ 2147483647 w 72"/>
              <a:gd name="T109" fmla="*/ 2147483647 h 43"/>
              <a:gd name="T110" fmla="*/ 2147483647 w 72"/>
              <a:gd name="T111" fmla="*/ 2147483647 h 43"/>
              <a:gd name="T112" fmla="*/ 2147483647 w 72"/>
              <a:gd name="T113" fmla="*/ 2147483647 h 43"/>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72"/>
              <a:gd name="T172" fmla="*/ 0 h 43"/>
              <a:gd name="T173" fmla="*/ 72 w 72"/>
              <a:gd name="T174" fmla="*/ 43 h 43"/>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72" h="43">
                <a:moveTo>
                  <a:pt x="13" y="17"/>
                </a:moveTo>
                <a:lnTo>
                  <a:pt x="11" y="17"/>
                </a:lnTo>
                <a:lnTo>
                  <a:pt x="9" y="19"/>
                </a:lnTo>
                <a:lnTo>
                  <a:pt x="7" y="19"/>
                </a:lnTo>
                <a:lnTo>
                  <a:pt x="6" y="20"/>
                </a:lnTo>
                <a:lnTo>
                  <a:pt x="3" y="22"/>
                </a:lnTo>
                <a:lnTo>
                  <a:pt x="1" y="23"/>
                </a:lnTo>
                <a:lnTo>
                  <a:pt x="1" y="25"/>
                </a:lnTo>
                <a:lnTo>
                  <a:pt x="0" y="26"/>
                </a:lnTo>
                <a:lnTo>
                  <a:pt x="0" y="28"/>
                </a:lnTo>
                <a:lnTo>
                  <a:pt x="1" y="29"/>
                </a:lnTo>
                <a:lnTo>
                  <a:pt x="1" y="31"/>
                </a:lnTo>
                <a:lnTo>
                  <a:pt x="3" y="31"/>
                </a:lnTo>
                <a:lnTo>
                  <a:pt x="3" y="32"/>
                </a:lnTo>
                <a:lnTo>
                  <a:pt x="4" y="32"/>
                </a:lnTo>
                <a:lnTo>
                  <a:pt x="6" y="32"/>
                </a:lnTo>
                <a:lnTo>
                  <a:pt x="11" y="35"/>
                </a:lnTo>
                <a:lnTo>
                  <a:pt x="17" y="38"/>
                </a:lnTo>
                <a:lnTo>
                  <a:pt x="25" y="41"/>
                </a:lnTo>
                <a:lnTo>
                  <a:pt x="31" y="43"/>
                </a:lnTo>
                <a:lnTo>
                  <a:pt x="37" y="43"/>
                </a:lnTo>
                <a:lnTo>
                  <a:pt x="44" y="43"/>
                </a:lnTo>
                <a:lnTo>
                  <a:pt x="50" y="41"/>
                </a:lnTo>
                <a:lnTo>
                  <a:pt x="54" y="37"/>
                </a:lnTo>
                <a:lnTo>
                  <a:pt x="57" y="35"/>
                </a:lnTo>
                <a:lnTo>
                  <a:pt x="59" y="34"/>
                </a:lnTo>
                <a:lnTo>
                  <a:pt x="60" y="32"/>
                </a:lnTo>
                <a:lnTo>
                  <a:pt x="62" y="31"/>
                </a:lnTo>
                <a:lnTo>
                  <a:pt x="65" y="29"/>
                </a:lnTo>
                <a:lnTo>
                  <a:pt x="66" y="28"/>
                </a:lnTo>
                <a:lnTo>
                  <a:pt x="68" y="26"/>
                </a:lnTo>
                <a:lnTo>
                  <a:pt x="69" y="25"/>
                </a:lnTo>
                <a:lnTo>
                  <a:pt x="71" y="22"/>
                </a:lnTo>
                <a:lnTo>
                  <a:pt x="71" y="19"/>
                </a:lnTo>
                <a:lnTo>
                  <a:pt x="72" y="17"/>
                </a:lnTo>
                <a:lnTo>
                  <a:pt x="71" y="14"/>
                </a:lnTo>
                <a:lnTo>
                  <a:pt x="71" y="11"/>
                </a:lnTo>
                <a:lnTo>
                  <a:pt x="69" y="10"/>
                </a:lnTo>
                <a:lnTo>
                  <a:pt x="68" y="8"/>
                </a:lnTo>
                <a:lnTo>
                  <a:pt x="65" y="7"/>
                </a:lnTo>
                <a:lnTo>
                  <a:pt x="62" y="5"/>
                </a:lnTo>
                <a:lnTo>
                  <a:pt x="57" y="5"/>
                </a:lnTo>
                <a:lnTo>
                  <a:pt x="54" y="4"/>
                </a:lnTo>
                <a:lnTo>
                  <a:pt x="51" y="3"/>
                </a:lnTo>
                <a:lnTo>
                  <a:pt x="48" y="1"/>
                </a:lnTo>
                <a:lnTo>
                  <a:pt x="44" y="1"/>
                </a:lnTo>
                <a:lnTo>
                  <a:pt x="41" y="0"/>
                </a:lnTo>
                <a:lnTo>
                  <a:pt x="38" y="0"/>
                </a:lnTo>
                <a:lnTo>
                  <a:pt x="34" y="1"/>
                </a:lnTo>
                <a:lnTo>
                  <a:pt x="31" y="3"/>
                </a:lnTo>
                <a:lnTo>
                  <a:pt x="28" y="4"/>
                </a:lnTo>
                <a:lnTo>
                  <a:pt x="25" y="7"/>
                </a:lnTo>
                <a:lnTo>
                  <a:pt x="22" y="8"/>
                </a:lnTo>
                <a:lnTo>
                  <a:pt x="19" y="11"/>
                </a:lnTo>
                <a:lnTo>
                  <a:pt x="16" y="14"/>
                </a:lnTo>
                <a:lnTo>
                  <a:pt x="13" y="17"/>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61" name="Freeform 112"/>
          <p:cNvSpPr>
            <a:spLocks/>
          </p:cNvSpPr>
          <p:nvPr/>
        </p:nvSpPr>
        <p:spPr bwMode="auto">
          <a:xfrm>
            <a:off x="6615113" y="4110039"/>
            <a:ext cx="101600" cy="68263"/>
          </a:xfrm>
          <a:custGeom>
            <a:avLst/>
            <a:gdLst>
              <a:gd name="T0" fmla="*/ 2147483647 w 72"/>
              <a:gd name="T1" fmla="*/ 2147483647 h 43"/>
              <a:gd name="T2" fmla="*/ 2147483647 w 72"/>
              <a:gd name="T3" fmla="*/ 2147483647 h 43"/>
              <a:gd name="T4" fmla="*/ 2147483647 w 72"/>
              <a:gd name="T5" fmla="*/ 2147483647 h 43"/>
              <a:gd name="T6" fmla="*/ 2147483647 w 72"/>
              <a:gd name="T7" fmla="*/ 2147483647 h 43"/>
              <a:gd name="T8" fmla="*/ 2147483647 w 72"/>
              <a:gd name="T9" fmla="*/ 2147483647 h 43"/>
              <a:gd name="T10" fmla="*/ 2147483647 w 72"/>
              <a:gd name="T11" fmla="*/ 2147483647 h 43"/>
              <a:gd name="T12" fmla="*/ 2147483647 w 72"/>
              <a:gd name="T13" fmla="*/ 2147483647 h 43"/>
              <a:gd name="T14" fmla="*/ 2147483647 w 72"/>
              <a:gd name="T15" fmla="*/ 2147483647 h 43"/>
              <a:gd name="T16" fmla="*/ 0 w 72"/>
              <a:gd name="T17" fmla="*/ 2147483647 h 43"/>
              <a:gd name="T18" fmla="*/ 0 w 72"/>
              <a:gd name="T19" fmla="*/ 2147483647 h 43"/>
              <a:gd name="T20" fmla="*/ 0 w 72"/>
              <a:gd name="T21" fmla="*/ 2147483647 h 43"/>
              <a:gd name="T22" fmla="*/ 2147483647 w 72"/>
              <a:gd name="T23" fmla="*/ 2147483647 h 43"/>
              <a:gd name="T24" fmla="*/ 2147483647 w 72"/>
              <a:gd name="T25" fmla="*/ 2147483647 h 43"/>
              <a:gd name="T26" fmla="*/ 2147483647 w 72"/>
              <a:gd name="T27" fmla="*/ 2147483647 h 43"/>
              <a:gd name="T28" fmla="*/ 2147483647 w 72"/>
              <a:gd name="T29" fmla="*/ 2147483647 h 43"/>
              <a:gd name="T30" fmla="*/ 2147483647 w 72"/>
              <a:gd name="T31" fmla="*/ 2147483647 h 43"/>
              <a:gd name="T32" fmla="*/ 2147483647 w 72"/>
              <a:gd name="T33" fmla="*/ 2147483647 h 43"/>
              <a:gd name="T34" fmla="*/ 2147483647 w 72"/>
              <a:gd name="T35" fmla="*/ 2147483647 h 43"/>
              <a:gd name="T36" fmla="*/ 2147483647 w 72"/>
              <a:gd name="T37" fmla="*/ 2147483647 h 43"/>
              <a:gd name="T38" fmla="*/ 2147483647 w 72"/>
              <a:gd name="T39" fmla="*/ 2147483647 h 43"/>
              <a:gd name="T40" fmla="*/ 2147483647 w 72"/>
              <a:gd name="T41" fmla="*/ 2147483647 h 43"/>
              <a:gd name="T42" fmla="*/ 2147483647 w 72"/>
              <a:gd name="T43" fmla="*/ 2147483647 h 43"/>
              <a:gd name="T44" fmla="*/ 2147483647 w 72"/>
              <a:gd name="T45" fmla="*/ 2147483647 h 43"/>
              <a:gd name="T46" fmla="*/ 2147483647 w 72"/>
              <a:gd name="T47" fmla="*/ 2147483647 h 43"/>
              <a:gd name="T48" fmla="*/ 2147483647 w 72"/>
              <a:gd name="T49" fmla="*/ 2147483647 h 43"/>
              <a:gd name="T50" fmla="*/ 2147483647 w 72"/>
              <a:gd name="T51" fmla="*/ 2147483647 h 43"/>
              <a:gd name="T52" fmla="*/ 2147483647 w 72"/>
              <a:gd name="T53" fmla="*/ 2147483647 h 43"/>
              <a:gd name="T54" fmla="*/ 2147483647 w 72"/>
              <a:gd name="T55" fmla="*/ 2147483647 h 43"/>
              <a:gd name="T56" fmla="*/ 2147483647 w 72"/>
              <a:gd name="T57" fmla="*/ 2147483647 h 43"/>
              <a:gd name="T58" fmla="*/ 2147483647 w 72"/>
              <a:gd name="T59" fmla="*/ 2147483647 h 43"/>
              <a:gd name="T60" fmla="*/ 2147483647 w 72"/>
              <a:gd name="T61" fmla="*/ 2147483647 h 43"/>
              <a:gd name="T62" fmla="*/ 2147483647 w 72"/>
              <a:gd name="T63" fmla="*/ 2147483647 h 43"/>
              <a:gd name="T64" fmla="*/ 2147483647 w 72"/>
              <a:gd name="T65" fmla="*/ 2147483647 h 43"/>
              <a:gd name="T66" fmla="*/ 2147483647 w 72"/>
              <a:gd name="T67" fmla="*/ 2147483647 h 43"/>
              <a:gd name="T68" fmla="*/ 2147483647 w 72"/>
              <a:gd name="T69" fmla="*/ 2147483647 h 43"/>
              <a:gd name="T70" fmla="*/ 2147483647 w 72"/>
              <a:gd name="T71" fmla="*/ 2147483647 h 43"/>
              <a:gd name="T72" fmla="*/ 2147483647 w 72"/>
              <a:gd name="T73" fmla="*/ 2147483647 h 43"/>
              <a:gd name="T74" fmla="*/ 2147483647 w 72"/>
              <a:gd name="T75" fmla="*/ 2147483647 h 43"/>
              <a:gd name="T76" fmla="*/ 2147483647 w 72"/>
              <a:gd name="T77" fmla="*/ 2147483647 h 43"/>
              <a:gd name="T78" fmla="*/ 2147483647 w 72"/>
              <a:gd name="T79" fmla="*/ 2147483647 h 43"/>
              <a:gd name="T80" fmla="*/ 2147483647 w 72"/>
              <a:gd name="T81" fmla="*/ 2147483647 h 43"/>
              <a:gd name="T82" fmla="*/ 2147483647 w 72"/>
              <a:gd name="T83" fmla="*/ 2147483647 h 43"/>
              <a:gd name="T84" fmla="*/ 2147483647 w 72"/>
              <a:gd name="T85" fmla="*/ 2147483647 h 43"/>
              <a:gd name="T86" fmla="*/ 2147483647 w 72"/>
              <a:gd name="T87" fmla="*/ 2147483647 h 43"/>
              <a:gd name="T88" fmla="*/ 2147483647 w 72"/>
              <a:gd name="T89" fmla="*/ 2147483647 h 43"/>
              <a:gd name="T90" fmla="*/ 2147483647 w 72"/>
              <a:gd name="T91" fmla="*/ 2147483647 h 43"/>
              <a:gd name="T92" fmla="*/ 2147483647 w 72"/>
              <a:gd name="T93" fmla="*/ 2147483647 h 43"/>
              <a:gd name="T94" fmla="*/ 2147483647 w 72"/>
              <a:gd name="T95" fmla="*/ 0 h 43"/>
              <a:gd name="T96" fmla="*/ 2147483647 w 72"/>
              <a:gd name="T97" fmla="*/ 0 h 43"/>
              <a:gd name="T98" fmla="*/ 2147483647 w 72"/>
              <a:gd name="T99" fmla="*/ 2147483647 h 43"/>
              <a:gd name="T100" fmla="*/ 2147483647 w 72"/>
              <a:gd name="T101" fmla="*/ 2147483647 h 43"/>
              <a:gd name="T102" fmla="*/ 2147483647 w 72"/>
              <a:gd name="T103" fmla="*/ 2147483647 h 43"/>
              <a:gd name="T104" fmla="*/ 2147483647 w 72"/>
              <a:gd name="T105" fmla="*/ 2147483647 h 43"/>
              <a:gd name="T106" fmla="*/ 2147483647 w 72"/>
              <a:gd name="T107" fmla="*/ 2147483647 h 43"/>
              <a:gd name="T108" fmla="*/ 2147483647 w 72"/>
              <a:gd name="T109" fmla="*/ 2147483647 h 43"/>
              <a:gd name="T110" fmla="*/ 2147483647 w 72"/>
              <a:gd name="T111" fmla="*/ 2147483647 h 43"/>
              <a:gd name="T112" fmla="*/ 2147483647 w 72"/>
              <a:gd name="T113" fmla="*/ 2147483647 h 43"/>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72"/>
              <a:gd name="T172" fmla="*/ 0 h 43"/>
              <a:gd name="T173" fmla="*/ 72 w 72"/>
              <a:gd name="T174" fmla="*/ 43 h 43"/>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72" h="43">
                <a:moveTo>
                  <a:pt x="13" y="17"/>
                </a:moveTo>
                <a:lnTo>
                  <a:pt x="11" y="17"/>
                </a:lnTo>
                <a:lnTo>
                  <a:pt x="9" y="19"/>
                </a:lnTo>
                <a:lnTo>
                  <a:pt x="7" y="19"/>
                </a:lnTo>
                <a:lnTo>
                  <a:pt x="6" y="20"/>
                </a:lnTo>
                <a:lnTo>
                  <a:pt x="3" y="22"/>
                </a:lnTo>
                <a:lnTo>
                  <a:pt x="1" y="23"/>
                </a:lnTo>
                <a:lnTo>
                  <a:pt x="1" y="25"/>
                </a:lnTo>
                <a:lnTo>
                  <a:pt x="0" y="26"/>
                </a:lnTo>
                <a:lnTo>
                  <a:pt x="0" y="28"/>
                </a:lnTo>
                <a:lnTo>
                  <a:pt x="1" y="29"/>
                </a:lnTo>
                <a:lnTo>
                  <a:pt x="1" y="31"/>
                </a:lnTo>
                <a:lnTo>
                  <a:pt x="3" y="31"/>
                </a:lnTo>
                <a:lnTo>
                  <a:pt x="3" y="32"/>
                </a:lnTo>
                <a:lnTo>
                  <a:pt x="4" y="32"/>
                </a:lnTo>
                <a:lnTo>
                  <a:pt x="6" y="32"/>
                </a:lnTo>
                <a:lnTo>
                  <a:pt x="11" y="35"/>
                </a:lnTo>
                <a:lnTo>
                  <a:pt x="17" y="38"/>
                </a:lnTo>
                <a:lnTo>
                  <a:pt x="25" y="41"/>
                </a:lnTo>
                <a:lnTo>
                  <a:pt x="31" y="43"/>
                </a:lnTo>
                <a:lnTo>
                  <a:pt x="37" y="43"/>
                </a:lnTo>
                <a:lnTo>
                  <a:pt x="44" y="43"/>
                </a:lnTo>
                <a:lnTo>
                  <a:pt x="50" y="41"/>
                </a:lnTo>
                <a:lnTo>
                  <a:pt x="54" y="37"/>
                </a:lnTo>
                <a:lnTo>
                  <a:pt x="57" y="35"/>
                </a:lnTo>
                <a:lnTo>
                  <a:pt x="59" y="34"/>
                </a:lnTo>
                <a:lnTo>
                  <a:pt x="60" y="32"/>
                </a:lnTo>
                <a:lnTo>
                  <a:pt x="62" y="31"/>
                </a:lnTo>
                <a:lnTo>
                  <a:pt x="65" y="29"/>
                </a:lnTo>
                <a:lnTo>
                  <a:pt x="66" y="28"/>
                </a:lnTo>
                <a:lnTo>
                  <a:pt x="68" y="26"/>
                </a:lnTo>
                <a:lnTo>
                  <a:pt x="69" y="25"/>
                </a:lnTo>
                <a:lnTo>
                  <a:pt x="71" y="22"/>
                </a:lnTo>
                <a:lnTo>
                  <a:pt x="71" y="19"/>
                </a:lnTo>
                <a:lnTo>
                  <a:pt x="72" y="17"/>
                </a:lnTo>
                <a:lnTo>
                  <a:pt x="71" y="14"/>
                </a:lnTo>
                <a:lnTo>
                  <a:pt x="71" y="11"/>
                </a:lnTo>
                <a:lnTo>
                  <a:pt x="69" y="10"/>
                </a:lnTo>
                <a:lnTo>
                  <a:pt x="68" y="8"/>
                </a:lnTo>
                <a:lnTo>
                  <a:pt x="65" y="7"/>
                </a:lnTo>
                <a:lnTo>
                  <a:pt x="62" y="5"/>
                </a:lnTo>
                <a:lnTo>
                  <a:pt x="57" y="5"/>
                </a:lnTo>
                <a:lnTo>
                  <a:pt x="54" y="4"/>
                </a:lnTo>
                <a:lnTo>
                  <a:pt x="51" y="3"/>
                </a:lnTo>
                <a:lnTo>
                  <a:pt x="48" y="1"/>
                </a:lnTo>
                <a:lnTo>
                  <a:pt x="44" y="1"/>
                </a:lnTo>
                <a:lnTo>
                  <a:pt x="41" y="0"/>
                </a:lnTo>
                <a:lnTo>
                  <a:pt x="38" y="0"/>
                </a:lnTo>
                <a:lnTo>
                  <a:pt x="34" y="1"/>
                </a:lnTo>
                <a:lnTo>
                  <a:pt x="31" y="3"/>
                </a:lnTo>
                <a:lnTo>
                  <a:pt x="28" y="4"/>
                </a:lnTo>
                <a:lnTo>
                  <a:pt x="25" y="7"/>
                </a:lnTo>
                <a:lnTo>
                  <a:pt x="22" y="8"/>
                </a:lnTo>
                <a:lnTo>
                  <a:pt x="19" y="11"/>
                </a:lnTo>
                <a:lnTo>
                  <a:pt x="16" y="14"/>
                </a:lnTo>
                <a:lnTo>
                  <a:pt x="13" y="17"/>
                </a:lnTo>
              </a:path>
            </a:pathLst>
          </a:custGeom>
          <a:solidFill>
            <a:srgbClr val="FFFF00"/>
          </a:solidFill>
          <a:ln w="4763">
            <a:solidFill>
              <a:srgbClr val="990000"/>
            </a:solidFill>
            <a:round/>
            <a:headEnd/>
            <a:tailEnd/>
          </a:ln>
        </p:spPr>
        <p:txBody>
          <a:bodyPr/>
          <a:lstStyle/>
          <a:p>
            <a:endParaRPr lang="en-US"/>
          </a:p>
        </p:txBody>
      </p:sp>
      <p:sp>
        <p:nvSpPr>
          <p:cNvPr id="53362" name="Freeform 113"/>
          <p:cNvSpPr>
            <a:spLocks/>
          </p:cNvSpPr>
          <p:nvPr/>
        </p:nvSpPr>
        <p:spPr bwMode="auto">
          <a:xfrm>
            <a:off x="6664328" y="4140203"/>
            <a:ext cx="100013" cy="74613"/>
          </a:xfrm>
          <a:custGeom>
            <a:avLst/>
            <a:gdLst>
              <a:gd name="T0" fmla="*/ 2147483647 w 71"/>
              <a:gd name="T1" fmla="*/ 2147483647 h 47"/>
              <a:gd name="T2" fmla="*/ 2147483647 w 71"/>
              <a:gd name="T3" fmla="*/ 2147483647 h 47"/>
              <a:gd name="T4" fmla="*/ 2147483647 w 71"/>
              <a:gd name="T5" fmla="*/ 2147483647 h 47"/>
              <a:gd name="T6" fmla="*/ 2147483647 w 71"/>
              <a:gd name="T7" fmla="*/ 2147483647 h 47"/>
              <a:gd name="T8" fmla="*/ 2147483647 w 71"/>
              <a:gd name="T9" fmla="*/ 2147483647 h 47"/>
              <a:gd name="T10" fmla="*/ 2147483647 w 71"/>
              <a:gd name="T11" fmla="*/ 2147483647 h 47"/>
              <a:gd name="T12" fmla="*/ 2147483647 w 71"/>
              <a:gd name="T13" fmla="*/ 2147483647 h 47"/>
              <a:gd name="T14" fmla="*/ 0 w 71"/>
              <a:gd name="T15" fmla="*/ 2147483647 h 47"/>
              <a:gd name="T16" fmla="*/ 0 w 71"/>
              <a:gd name="T17" fmla="*/ 2147483647 h 47"/>
              <a:gd name="T18" fmla="*/ 2147483647 w 71"/>
              <a:gd name="T19" fmla="*/ 2147483647 h 47"/>
              <a:gd name="T20" fmla="*/ 2147483647 w 71"/>
              <a:gd name="T21" fmla="*/ 2147483647 h 47"/>
              <a:gd name="T22" fmla="*/ 2147483647 w 71"/>
              <a:gd name="T23" fmla="*/ 2147483647 h 47"/>
              <a:gd name="T24" fmla="*/ 2147483647 w 71"/>
              <a:gd name="T25" fmla="*/ 2147483647 h 47"/>
              <a:gd name="T26" fmla="*/ 2147483647 w 71"/>
              <a:gd name="T27" fmla="*/ 2147483647 h 47"/>
              <a:gd name="T28" fmla="*/ 2147483647 w 71"/>
              <a:gd name="T29" fmla="*/ 2147483647 h 47"/>
              <a:gd name="T30" fmla="*/ 2147483647 w 71"/>
              <a:gd name="T31" fmla="*/ 2147483647 h 47"/>
              <a:gd name="T32" fmla="*/ 2147483647 w 71"/>
              <a:gd name="T33" fmla="*/ 2147483647 h 47"/>
              <a:gd name="T34" fmla="*/ 2147483647 w 71"/>
              <a:gd name="T35" fmla="*/ 2147483647 h 47"/>
              <a:gd name="T36" fmla="*/ 2147483647 w 71"/>
              <a:gd name="T37" fmla="*/ 2147483647 h 47"/>
              <a:gd name="T38" fmla="*/ 2147483647 w 71"/>
              <a:gd name="T39" fmla="*/ 2147483647 h 47"/>
              <a:gd name="T40" fmla="*/ 2147483647 w 71"/>
              <a:gd name="T41" fmla="*/ 2147483647 h 47"/>
              <a:gd name="T42" fmla="*/ 2147483647 w 71"/>
              <a:gd name="T43" fmla="*/ 2147483647 h 47"/>
              <a:gd name="T44" fmla="*/ 2147483647 w 71"/>
              <a:gd name="T45" fmla="*/ 2147483647 h 47"/>
              <a:gd name="T46" fmla="*/ 2147483647 w 71"/>
              <a:gd name="T47" fmla="*/ 2147483647 h 47"/>
              <a:gd name="T48" fmla="*/ 2147483647 w 71"/>
              <a:gd name="T49" fmla="*/ 2147483647 h 47"/>
              <a:gd name="T50" fmla="*/ 2147483647 w 71"/>
              <a:gd name="T51" fmla="*/ 2147483647 h 47"/>
              <a:gd name="T52" fmla="*/ 2147483647 w 71"/>
              <a:gd name="T53" fmla="*/ 2147483647 h 47"/>
              <a:gd name="T54" fmla="*/ 2147483647 w 71"/>
              <a:gd name="T55" fmla="*/ 2147483647 h 47"/>
              <a:gd name="T56" fmla="*/ 2147483647 w 71"/>
              <a:gd name="T57" fmla="*/ 2147483647 h 47"/>
              <a:gd name="T58" fmla="*/ 2147483647 w 71"/>
              <a:gd name="T59" fmla="*/ 2147483647 h 47"/>
              <a:gd name="T60" fmla="*/ 2147483647 w 71"/>
              <a:gd name="T61" fmla="*/ 2147483647 h 47"/>
              <a:gd name="T62" fmla="*/ 2147483647 w 71"/>
              <a:gd name="T63" fmla="*/ 2147483647 h 47"/>
              <a:gd name="T64" fmla="*/ 2147483647 w 71"/>
              <a:gd name="T65" fmla="*/ 2147483647 h 47"/>
              <a:gd name="T66" fmla="*/ 2147483647 w 71"/>
              <a:gd name="T67" fmla="*/ 2147483647 h 47"/>
              <a:gd name="T68" fmla="*/ 2147483647 w 71"/>
              <a:gd name="T69" fmla="*/ 2147483647 h 47"/>
              <a:gd name="T70" fmla="*/ 2147483647 w 71"/>
              <a:gd name="T71" fmla="*/ 2147483647 h 47"/>
              <a:gd name="T72" fmla="*/ 2147483647 w 71"/>
              <a:gd name="T73" fmla="*/ 2147483647 h 47"/>
              <a:gd name="T74" fmla="*/ 2147483647 w 71"/>
              <a:gd name="T75" fmla="*/ 2147483647 h 47"/>
              <a:gd name="T76" fmla="*/ 2147483647 w 71"/>
              <a:gd name="T77" fmla="*/ 0 h 47"/>
              <a:gd name="T78" fmla="*/ 2147483647 w 71"/>
              <a:gd name="T79" fmla="*/ 0 h 47"/>
              <a:gd name="T80" fmla="*/ 2147483647 w 71"/>
              <a:gd name="T81" fmla="*/ 2147483647 h 47"/>
              <a:gd name="T82" fmla="*/ 2147483647 w 71"/>
              <a:gd name="T83" fmla="*/ 2147483647 h 47"/>
              <a:gd name="T84" fmla="*/ 2147483647 w 71"/>
              <a:gd name="T85" fmla="*/ 2147483647 h 47"/>
              <a:gd name="T86" fmla="*/ 2147483647 w 71"/>
              <a:gd name="T87" fmla="*/ 2147483647 h 47"/>
              <a:gd name="T88" fmla="*/ 2147483647 w 71"/>
              <a:gd name="T89" fmla="*/ 2147483647 h 47"/>
              <a:gd name="T90" fmla="*/ 2147483647 w 71"/>
              <a:gd name="T91" fmla="*/ 2147483647 h 47"/>
              <a:gd name="T92" fmla="*/ 2147483647 w 71"/>
              <a:gd name="T93" fmla="*/ 2147483647 h 47"/>
              <a:gd name="T94" fmla="*/ 2147483647 w 71"/>
              <a:gd name="T95" fmla="*/ 2147483647 h 47"/>
              <a:gd name="T96" fmla="*/ 2147483647 w 71"/>
              <a:gd name="T97" fmla="*/ 2147483647 h 47"/>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71"/>
              <a:gd name="T148" fmla="*/ 0 h 47"/>
              <a:gd name="T149" fmla="*/ 71 w 71"/>
              <a:gd name="T150" fmla="*/ 47 h 47"/>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71" h="47">
                <a:moveTo>
                  <a:pt x="22" y="26"/>
                </a:moveTo>
                <a:lnTo>
                  <a:pt x="21" y="28"/>
                </a:lnTo>
                <a:lnTo>
                  <a:pt x="16" y="28"/>
                </a:lnTo>
                <a:lnTo>
                  <a:pt x="12" y="28"/>
                </a:lnTo>
                <a:lnTo>
                  <a:pt x="9" y="28"/>
                </a:lnTo>
                <a:lnTo>
                  <a:pt x="5" y="29"/>
                </a:lnTo>
                <a:lnTo>
                  <a:pt x="2" y="31"/>
                </a:lnTo>
                <a:lnTo>
                  <a:pt x="0" y="32"/>
                </a:lnTo>
                <a:lnTo>
                  <a:pt x="0" y="35"/>
                </a:lnTo>
                <a:lnTo>
                  <a:pt x="2" y="40"/>
                </a:lnTo>
                <a:lnTo>
                  <a:pt x="5" y="43"/>
                </a:lnTo>
                <a:lnTo>
                  <a:pt x="8" y="44"/>
                </a:lnTo>
                <a:lnTo>
                  <a:pt x="12" y="46"/>
                </a:lnTo>
                <a:lnTo>
                  <a:pt x="16" y="47"/>
                </a:lnTo>
                <a:lnTo>
                  <a:pt x="21" y="47"/>
                </a:lnTo>
                <a:lnTo>
                  <a:pt x="24" y="46"/>
                </a:lnTo>
                <a:lnTo>
                  <a:pt x="28" y="44"/>
                </a:lnTo>
                <a:lnTo>
                  <a:pt x="34" y="41"/>
                </a:lnTo>
                <a:lnTo>
                  <a:pt x="39" y="40"/>
                </a:lnTo>
                <a:lnTo>
                  <a:pt x="45" y="37"/>
                </a:lnTo>
                <a:lnTo>
                  <a:pt x="49" y="35"/>
                </a:lnTo>
                <a:lnTo>
                  <a:pt x="55" y="32"/>
                </a:lnTo>
                <a:lnTo>
                  <a:pt x="59" y="29"/>
                </a:lnTo>
                <a:lnTo>
                  <a:pt x="65" y="28"/>
                </a:lnTo>
                <a:lnTo>
                  <a:pt x="70" y="25"/>
                </a:lnTo>
                <a:lnTo>
                  <a:pt x="70" y="24"/>
                </a:lnTo>
                <a:lnTo>
                  <a:pt x="71" y="24"/>
                </a:lnTo>
                <a:lnTo>
                  <a:pt x="71" y="22"/>
                </a:lnTo>
                <a:lnTo>
                  <a:pt x="71" y="21"/>
                </a:lnTo>
                <a:lnTo>
                  <a:pt x="71" y="19"/>
                </a:lnTo>
                <a:lnTo>
                  <a:pt x="71" y="18"/>
                </a:lnTo>
                <a:lnTo>
                  <a:pt x="68" y="13"/>
                </a:lnTo>
                <a:lnTo>
                  <a:pt x="65" y="10"/>
                </a:lnTo>
                <a:lnTo>
                  <a:pt x="62" y="7"/>
                </a:lnTo>
                <a:lnTo>
                  <a:pt x="59" y="4"/>
                </a:lnTo>
                <a:lnTo>
                  <a:pt x="56" y="1"/>
                </a:lnTo>
                <a:lnTo>
                  <a:pt x="52" y="0"/>
                </a:lnTo>
                <a:lnTo>
                  <a:pt x="49" y="0"/>
                </a:lnTo>
                <a:lnTo>
                  <a:pt x="45" y="1"/>
                </a:lnTo>
                <a:lnTo>
                  <a:pt x="40" y="4"/>
                </a:lnTo>
                <a:lnTo>
                  <a:pt x="37" y="7"/>
                </a:lnTo>
                <a:lnTo>
                  <a:pt x="36" y="10"/>
                </a:lnTo>
                <a:lnTo>
                  <a:pt x="33" y="13"/>
                </a:lnTo>
                <a:lnTo>
                  <a:pt x="31" y="18"/>
                </a:lnTo>
                <a:lnTo>
                  <a:pt x="28" y="21"/>
                </a:lnTo>
                <a:lnTo>
                  <a:pt x="25" y="24"/>
                </a:lnTo>
                <a:lnTo>
                  <a:pt x="22" y="26"/>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63" name="Freeform 114"/>
          <p:cNvSpPr>
            <a:spLocks/>
          </p:cNvSpPr>
          <p:nvPr/>
        </p:nvSpPr>
        <p:spPr bwMode="auto">
          <a:xfrm>
            <a:off x="6664328" y="4140203"/>
            <a:ext cx="100013" cy="74613"/>
          </a:xfrm>
          <a:custGeom>
            <a:avLst/>
            <a:gdLst>
              <a:gd name="T0" fmla="*/ 2147483647 w 71"/>
              <a:gd name="T1" fmla="*/ 2147483647 h 47"/>
              <a:gd name="T2" fmla="*/ 2147483647 w 71"/>
              <a:gd name="T3" fmla="*/ 2147483647 h 47"/>
              <a:gd name="T4" fmla="*/ 2147483647 w 71"/>
              <a:gd name="T5" fmla="*/ 2147483647 h 47"/>
              <a:gd name="T6" fmla="*/ 2147483647 w 71"/>
              <a:gd name="T7" fmla="*/ 2147483647 h 47"/>
              <a:gd name="T8" fmla="*/ 2147483647 w 71"/>
              <a:gd name="T9" fmla="*/ 2147483647 h 47"/>
              <a:gd name="T10" fmla="*/ 2147483647 w 71"/>
              <a:gd name="T11" fmla="*/ 2147483647 h 47"/>
              <a:gd name="T12" fmla="*/ 2147483647 w 71"/>
              <a:gd name="T13" fmla="*/ 2147483647 h 47"/>
              <a:gd name="T14" fmla="*/ 0 w 71"/>
              <a:gd name="T15" fmla="*/ 2147483647 h 47"/>
              <a:gd name="T16" fmla="*/ 0 w 71"/>
              <a:gd name="T17" fmla="*/ 2147483647 h 47"/>
              <a:gd name="T18" fmla="*/ 2147483647 w 71"/>
              <a:gd name="T19" fmla="*/ 2147483647 h 47"/>
              <a:gd name="T20" fmla="*/ 2147483647 w 71"/>
              <a:gd name="T21" fmla="*/ 2147483647 h 47"/>
              <a:gd name="T22" fmla="*/ 2147483647 w 71"/>
              <a:gd name="T23" fmla="*/ 2147483647 h 47"/>
              <a:gd name="T24" fmla="*/ 2147483647 w 71"/>
              <a:gd name="T25" fmla="*/ 2147483647 h 47"/>
              <a:gd name="T26" fmla="*/ 2147483647 w 71"/>
              <a:gd name="T27" fmla="*/ 2147483647 h 47"/>
              <a:gd name="T28" fmla="*/ 2147483647 w 71"/>
              <a:gd name="T29" fmla="*/ 2147483647 h 47"/>
              <a:gd name="T30" fmla="*/ 2147483647 w 71"/>
              <a:gd name="T31" fmla="*/ 2147483647 h 47"/>
              <a:gd name="T32" fmla="*/ 2147483647 w 71"/>
              <a:gd name="T33" fmla="*/ 2147483647 h 47"/>
              <a:gd name="T34" fmla="*/ 2147483647 w 71"/>
              <a:gd name="T35" fmla="*/ 2147483647 h 47"/>
              <a:gd name="T36" fmla="*/ 2147483647 w 71"/>
              <a:gd name="T37" fmla="*/ 2147483647 h 47"/>
              <a:gd name="T38" fmla="*/ 2147483647 w 71"/>
              <a:gd name="T39" fmla="*/ 2147483647 h 47"/>
              <a:gd name="T40" fmla="*/ 2147483647 w 71"/>
              <a:gd name="T41" fmla="*/ 2147483647 h 47"/>
              <a:gd name="T42" fmla="*/ 2147483647 w 71"/>
              <a:gd name="T43" fmla="*/ 2147483647 h 47"/>
              <a:gd name="T44" fmla="*/ 2147483647 w 71"/>
              <a:gd name="T45" fmla="*/ 2147483647 h 47"/>
              <a:gd name="T46" fmla="*/ 2147483647 w 71"/>
              <a:gd name="T47" fmla="*/ 2147483647 h 47"/>
              <a:gd name="T48" fmla="*/ 2147483647 w 71"/>
              <a:gd name="T49" fmla="*/ 2147483647 h 47"/>
              <a:gd name="T50" fmla="*/ 2147483647 w 71"/>
              <a:gd name="T51" fmla="*/ 2147483647 h 47"/>
              <a:gd name="T52" fmla="*/ 2147483647 w 71"/>
              <a:gd name="T53" fmla="*/ 2147483647 h 47"/>
              <a:gd name="T54" fmla="*/ 2147483647 w 71"/>
              <a:gd name="T55" fmla="*/ 2147483647 h 47"/>
              <a:gd name="T56" fmla="*/ 2147483647 w 71"/>
              <a:gd name="T57" fmla="*/ 2147483647 h 47"/>
              <a:gd name="T58" fmla="*/ 2147483647 w 71"/>
              <a:gd name="T59" fmla="*/ 2147483647 h 47"/>
              <a:gd name="T60" fmla="*/ 2147483647 w 71"/>
              <a:gd name="T61" fmla="*/ 2147483647 h 47"/>
              <a:gd name="T62" fmla="*/ 2147483647 w 71"/>
              <a:gd name="T63" fmla="*/ 2147483647 h 47"/>
              <a:gd name="T64" fmla="*/ 2147483647 w 71"/>
              <a:gd name="T65" fmla="*/ 2147483647 h 47"/>
              <a:gd name="T66" fmla="*/ 2147483647 w 71"/>
              <a:gd name="T67" fmla="*/ 2147483647 h 47"/>
              <a:gd name="T68" fmla="*/ 2147483647 w 71"/>
              <a:gd name="T69" fmla="*/ 2147483647 h 47"/>
              <a:gd name="T70" fmla="*/ 2147483647 w 71"/>
              <a:gd name="T71" fmla="*/ 2147483647 h 47"/>
              <a:gd name="T72" fmla="*/ 2147483647 w 71"/>
              <a:gd name="T73" fmla="*/ 2147483647 h 47"/>
              <a:gd name="T74" fmla="*/ 2147483647 w 71"/>
              <a:gd name="T75" fmla="*/ 2147483647 h 47"/>
              <a:gd name="T76" fmla="*/ 2147483647 w 71"/>
              <a:gd name="T77" fmla="*/ 0 h 47"/>
              <a:gd name="T78" fmla="*/ 2147483647 w 71"/>
              <a:gd name="T79" fmla="*/ 0 h 47"/>
              <a:gd name="T80" fmla="*/ 2147483647 w 71"/>
              <a:gd name="T81" fmla="*/ 2147483647 h 47"/>
              <a:gd name="T82" fmla="*/ 2147483647 w 71"/>
              <a:gd name="T83" fmla="*/ 2147483647 h 47"/>
              <a:gd name="T84" fmla="*/ 2147483647 w 71"/>
              <a:gd name="T85" fmla="*/ 2147483647 h 47"/>
              <a:gd name="T86" fmla="*/ 2147483647 w 71"/>
              <a:gd name="T87" fmla="*/ 2147483647 h 47"/>
              <a:gd name="T88" fmla="*/ 2147483647 w 71"/>
              <a:gd name="T89" fmla="*/ 2147483647 h 47"/>
              <a:gd name="T90" fmla="*/ 2147483647 w 71"/>
              <a:gd name="T91" fmla="*/ 2147483647 h 47"/>
              <a:gd name="T92" fmla="*/ 2147483647 w 71"/>
              <a:gd name="T93" fmla="*/ 2147483647 h 47"/>
              <a:gd name="T94" fmla="*/ 2147483647 w 71"/>
              <a:gd name="T95" fmla="*/ 2147483647 h 47"/>
              <a:gd name="T96" fmla="*/ 2147483647 w 71"/>
              <a:gd name="T97" fmla="*/ 2147483647 h 47"/>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71"/>
              <a:gd name="T148" fmla="*/ 0 h 47"/>
              <a:gd name="T149" fmla="*/ 71 w 71"/>
              <a:gd name="T150" fmla="*/ 47 h 47"/>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71" h="47">
                <a:moveTo>
                  <a:pt x="22" y="26"/>
                </a:moveTo>
                <a:lnTo>
                  <a:pt x="21" y="28"/>
                </a:lnTo>
                <a:lnTo>
                  <a:pt x="16" y="28"/>
                </a:lnTo>
                <a:lnTo>
                  <a:pt x="12" y="28"/>
                </a:lnTo>
                <a:lnTo>
                  <a:pt x="9" y="28"/>
                </a:lnTo>
                <a:lnTo>
                  <a:pt x="5" y="29"/>
                </a:lnTo>
                <a:lnTo>
                  <a:pt x="2" y="31"/>
                </a:lnTo>
                <a:lnTo>
                  <a:pt x="0" y="32"/>
                </a:lnTo>
                <a:lnTo>
                  <a:pt x="0" y="35"/>
                </a:lnTo>
                <a:lnTo>
                  <a:pt x="2" y="40"/>
                </a:lnTo>
                <a:lnTo>
                  <a:pt x="5" y="43"/>
                </a:lnTo>
                <a:lnTo>
                  <a:pt x="8" y="44"/>
                </a:lnTo>
                <a:lnTo>
                  <a:pt x="12" y="46"/>
                </a:lnTo>
                <a:lnTo>
                  <a:pt x="16" y="47"/>
                </a:lnTo>
                <a:lnTo>
                  <a:pt x="21" y="47"/>
                </a:lnTo>
                <a:lnTo>
                  <a:pt x="24" y="46"/>
                </a:lnTo>
                <a:lnTo>
                  <a:pt x="28" y="44"/>
                </a:lnTo>
                <a:lnTo>
                  <a:pt x="34" y="41"/>
                </a:lnTo>
                <a:lnTo>
                  <a:pt x="39" y="40"/>
                </a:lnTo>
                <a:lnTo>
                  <a:pt x="45" y="37"/>
                </a:lnTo>
                <a:lnTo>
                  <a:pt x="49" y="35"/>
                </a:lnTo>
                <a:lnTo>
                  <a:pt x="55" y="32"/>
                </a:lnTo>
                <a:lnTo>
                  <a:pt x="59" y="29"/>
                </a:lnTo>
                <a:lnTo>
                  <a:pt x="65" y="28"/>
                </a:lnTo>
                <a:lnTo>
                  <a:pt x="70" y="25"/>
                </a:lnTo>
                <a:lnTo>
                  <a:pt x="70" y="24"/>
                </a:lnTo>
                <a:lnTo>
                  <a:pt x="71" y="24"/>
                </a:lnTo>
                <a:lnTo>
                  <a:pt x="71" y="22"/>
                </a:lnTo>
                <a:lnTo>
                  <a:pt x="71" y="21"/>
                </a:lnTo>
                <a:lnTo>
                  <a:pt x="71" y="19"/>
                </a:lnTo>
                <a:lnTo>
                  <a:pt x="71" y="18"/>
                </a:lnTo>
                <a:lnTo>
                  <a:pt x="68" y="13"/>
                </a:lnTo>
                <a:lnTo>
                  <a:pt x="65" y="10"/>
                </a:lnTo>
                <a:lnTo>
                  <a:pt x="62" y="7"/>
                </a:lnTo>
                <a:lnTo>
                  <a:pt x="59" y="4"/>
                </a:lnTo>
                <a:lnTo>
                  <a:pt x="56" y="1"/>
                </a:lnTo>
                <a:lnTo>
                  <a:pt x="52" y="0"/>
                </a:lnTo>
                <a:lnTo>
                  <a:pt x="49" y="0"/>
                </a:lnTo>
                <a:lnTo>
                  <a:pt x="45" y="1"/>
                </a:lnTo>
                <a:lnTo>
                  <a:pt x="40" y="4"/>
                </a:lnTo>
                <a:lnTo>
                  <a:pt x="37" y="7"/>
                </a:lnTo>
                <a:lnTo>
                  <a:pt x="36" y="10"/>
                </a:lnTo>
                <a:lnTo>
                  <a:pt x="33" y="13"/>
                </a:lnTo>
                <a:lnTo>
                  <a:pt x="31" y="18"/>
                </a:lnTo>
                <a:lnTo>
                  <a:pt x="28" y="21"/>
                </a:lnTo>
                <a:lnTo>
                  <a:pt x="25" y="24"/>
                </a:lnTo>
                <a:lnTo>
                  <a:pt x="22" y="26"/>
                </a:lnTo>
              </a:path>
            </a:pathLst>
          </a:custGeom>
          <a:solidFill>
            <a:srgbClr val="FFFF00"/>
          </a:solidFill>
          <a:ln w="4763">
            <a:solidFill>
              <a:srgbClr val="990000"/>
            </a:solidFill>
            <a:round/>
            <a:headEnd/>
            <a:tailEnd/>
          </a:ln>
        </p:spPr>
        <p:txBody>
          <a:bodyPr/>
          <a:lstStyle/>
          <a:p>
            <a:endParaRPr lang="en-US"/>
          </a:p>
        </p:txBody>
      </p:sp>
      <p:sp>
        <p:nvSpPr>
          <p:cNvPr id="53364" name="Freeform 115"/>
          <p:cNvSpPr>
            <a:spLocks/>
          </p:cNvSpPr>
          <p:nvPr/>
        </p:nvSpPr>
        <p:spPr bwMode="auto">
          <a:xfrm>
            <a:off x="6634163" y="4057654"/>
            <a:ext cx="100012" cy="47625"/>
          </a:xfrm>
          <a:custGeom>
            <a:avLst/>
            <a:gdLst>
              <a:gd name="T0" fmla="*/ 2147483647 w 71"/>
              <a:gd name="T1" fmla="*/ 0 h 30"/>
              <a:gd name="T2" fmla="*/ 2147483647 w 71"/>
              <a:gd name="T3" fmla="*/ 0 h 30"/>
              <a:gd name="T4" fmla="*/ 2147483647 w 71"/>
              <a:gd name="T5" fmla="*/ 2147483647 h 30"/>
              <a:gd name="T6" fmla="*/ 0 w 71"/>
              <a:gd name="T7" fmla="*/ 2147483647 h 30"/>
              <a:gd name="T8" fmla="*/ 2147483647 w 71"/>
              <a:gd name="T9" fmla="*/ 2147483647 h 30"/>
              <a:gd name="T10" fmla="*/ 2147483647 w 71"/>
              <a:gd name="T11" fmla="*/ 2147483647 h 30"/>
              <a:gd name="T12" fmla="*/ 2147483647 w 71"/>
              <a:gd name="T13" fmla="*/ 2147483647 h 30"/>
              <a:gd name="T14" fmla="*/ 2147483647 w 71"/>
              <a:gd name="T15" fmla="*/ 2147483647 h 30"/>
              <a:gd name="T16" fmla="*/ 2147483647 w 71"/>
              <a:gd name="T17" fmla="*/ 2147483647 h 30"/>
              <a:gd name="T18" fmla="*/ 2147483647 w 71"/>
              <a:gd name="T19" fmla="*/ 2147483647 h 30"/>
              <a:gd name="T20" fmla="*/ 2147483647 w 71"/>
              <a:gd name="T21" fmla="*/ 2147483647 h 30"/>
              <a:gd name="T22" fmla="*/ 2147483647 w 71"/>
              <a:gd name="T23" fmla="*/ 2147483647 h 30"/>
              <a:gd name="T24" fmla="*/ 2147483647 w 71"/>
              <a:gd name="T25" fmla="*/ 2147483647 h 30"/>
              <a:gd name="T26" fmla="*/ 2147483647 w 71"/>
              <a:gd name="T27" fmla="*/ 2147483647 h 30"/>
              <a:gd name="T28" fmla="*/ 2147483647 w 71"/>
              <a:gd name="T29" fmla="*/ 2147483647 h 30"/>
              <a:gd name="T30" fmla="*/ 2147483647 w 71"/>
              <a:gd name="T31" fmla="*/ 2147483647 h 30"/>
              <a:gd name="T32" fmla="*/ 2147483647 w 71"/>
              <a:gd name="T33" fmla="*/ 2147483647 h 30"/>
              <a:gd name="T34" fmla="*/ 2147483647 w 71"/>
              <a:gd name="T35" fmla="*/ 2147483647 h 30"/>
              <a:gd name="T36" fmla="*/ 2147483647 w 71"/>
              <a:gd name="T37" fmla="*/ 2147483647 h 30"/>
              <a:gd name="T38" fmla="*/ 2147483647 w 71"/>
              <a:gd name="T39" fmla="*/ 2147483647 h 30"/>
              <a:gd name="T40" fmla="*/ 2147483647 w 71"/>
              <a:gd name="T41" fmla="*/ 2147483647 h 30"/>
              <a:gd name="T42" fmla="*/ 2147483647 w 71"/>
              <a:gd name="T43" fmla="*/ 2147483647 h 30"/>
              <a:gd name="T44" fmla="*/ 2147483647 w 71"/>
              <a:gd name="T45" fmla="*/ 2147483647 h 30"/>
              <a:gd name="T46" fmla="*/ 2147483647 w 71"/>
              <a:gd name="T47" fmla="*/ 0 h 30"/>
              <a:gd name="T48" fmla="*/ 2147483647 w 71"/>
              <a:gd name="T49" fmla="*/ 2147483647 h 30"/>
              <a:gd name="T50" fmla="*/ 2147483647 w 71"/>
              <a:gd name="T51" fmla="*/ 2147483647 h 30"/>
              <a:gd name="T52" fmla="*/ 2147483647 w 71"/>
              <a:gd name="T53" fmla="*/ 2147483647 h 30"/>
              <a:gd name="T54" fmla="*/ 2147483647 w 71"/>
              <a:gd name="T55" fmla="*/ 2147483647 h 30"/>
              <a:gd name="T56" fmla="*/ 2147483647 w 71"/>
              <a:gd name="T57" fmla="*/ 2147483647 h 30"/>
              <a:gd name="T58" fmla="*/ 2147483647 w 71"/>
              <a:gd name="T59" fmla="*/ 2147483647 h 30"/>
              <a:gd name="T60" fmla="*/ 2147483647 w 71"/>
              <a:gd name="T61" fmla="*/ 2147483647 h 30"/>
              <a:gd name="T62" fmla="*/ 2147483647 w 71"/>
              <a:gd name="T63" fmla="*/ 0 h 30"/>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71"/>
              <a:gd name="T97" fmla="*/ 0 h 30"/>
              <a:gd name="T98" fmla="*/ 71 w 71"/>
              <a:gd name="T99" fmla="*/ 30 h 30"/>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71" h="30">
                <a:moveTo>
                  <a:pt x="12" y="0"/>
                </a:moveTo>
                <a:lnTo>
                  <a:pt x="9" y="0"/>
                </a:lnTo>
                <a:lnTo>
                  <a:pt x="6" y="0"/>
                </a:lnTo>
                <a:lnTo>
                  <a:pt x="4" y="0"/>
                </a:lnTo>
                <a:lnTo>
                  <a:pt x="3" y="1"/>
                </a:lnTo>
                <a:lnTo>
                  <a:pt x="1" y="3"/>
                </a:lnTo>
                <a:lnTo>
                  <a:pt x="0" y="4"/>
                </a:lnTo>
                <a:lnTo>
                  <a:pt x="0" y="6"/>
                </a:lnTo>
                <a:lnTo>
                  <a:pt x="0" y="9"/>
                </a:lnTo>
                <a:lnTo>
                  <a:pt x="3" y="12"/>
                </a:lnTo>
                <a:lnTo>
                  <a:pt x="6" y="16"/>
                </a:lnTo>
                <a:lnTo>
                  <a:pt x="9" y="21"/>
                </a:lnTo>
                <a:lnTo>
                  <a:pt x="13" y="24"/>
                </a:lnTo>
                <a:lnTo>
                  <a:pt x="18" y="27"/>
                </a:lnTo>
                <a:lnTo>
                  <a:pt x="22" y="28"/>
                </a:lnTo>
                <a:lnTo>
                  <a:pt x="27" y="28"/>
                </a:lnTo>
                <a:lnTo>
                  <a:pt x="32" y="27"/>
                </a:lnTo>
                <a:lnTo>
                  <a:pt x="35" y="27"/>
                </a:lnTo>
                <a:lnTo>
                  <a:pt x="38" y="27"/>
                </a:lnTo>
                <a:lnTo>
                  <a:pt x="41" y="27"/>
                </a:lnTo>
                <a:lnTo>
                  <a:pt x="44" y="28"/>
                </a:lnTo>
                <a:lnTo>
                  <a:pt x="47" y="30"/>
                </a:lnTo>
                <a:lnTo>
                  <a:pt x="50" y="30"/>
                </a:lnTo>
                <a:lnTo>
                  <a:pt x="52" y="30"/>
                </a:lnTo>
                <a:lnTo>
                  <a:pt x="55" y="30"/>
                </a:lnTo>
                <a:lnTo>
                  <a:pt x="58" y="30"/>
                </a:lnTo>
                <a:lnTo>
                  <a:pt x="59" y="28"/>
                </a:lnTo>
                <a:lnTo>
                  <a:pt x="61" y="27"/>
                </a:lnTo>
                <a:lnTo>
                  <a:pt x="64" y="25"/>
                </a:lnTo>
                <a:lnTo>
                  <a:pt x="65" y="24"/>
                </a:lnTo>
                <a:lnTo>
                  <a:pt x="67" y="22"/>
                </a:lnTo>
                <a:lnTo>
                  <a:pt x="68" y="19"/>
                </a:lnTo>
                <a:lnTo>
                  <a:pt x="69" y="18"/>
                </a:lnTo>
                <a:lnTo>
                  <a:pt x="69" y="16"/>
                </a:lnTo>
                <a:lnTo>
                  <a:pt x="69" y="15"/>
                </a:lnTo>
                <a:lnTo>
                  <a:pt x="71" y="13"/>
                </a:lnTo>
                <a:lnTo>
                  <a:pt x="71" y="12"/>
                </a:lnTo>
                <a:lnTo>
                  <a:pt x="71" y="10"/>
                </a:lnTo>
                <a:lnTo>
                  <a:pt x="71" y="9"/>
                </a:lnTo>
                <a:lnTo>
                  <a:pt x="69" y="7"/>
                </a:lnTo>
                <a:lnTo>
                  <a:pt x="69" y="6"/>
                </a:lnTo>
                <a:lnTo>
                  <a:pt x="68" y="4"/>
                </a:lnTo>
                <a:lnTo>
                  <a:pt x="67" y="3"/>
                </a:lnTo>
                <a:lnTo>
                  <a:pt x="65" y="1"/>
                </a:lnTo>
                <a:lnTo>
                  <a:pt x="64" y="1"/>
                </a:lnTo>
                <a:lnTo>
                  <a:pt x="62" y="0"/>
                </a:lnTo>
                <a:lnTo>
                  <a:pt x="61" y="0"/>
                </a:lnTo>
                <a:lnTo>
                  <a:pt x="58" y="0"/>
                </a:lnTo>
                <a:lnTo>
                  <a:pt x="56" y="1"/>
                </a:lnTo>
                <a:lnTo>
                  <a:pt x="53" y="1"/>
                </a:lnTo>
                <a:lnTo>
                  <a:pt x="50" y="1"/>
                </a:lnTo>
                <a:lnTo>
                  <a:pt x="47" y="1"/>
                </a:lnTo>
                <a:lnTo>
                  <a:pt x="46" y="3"/>
                </a:lnTo>
                <a:lnTo>
                  <a:pt x="43" y="3"/>
                </a:lnTo>
                <a:lnTo>
                  <a:pt x="40" y="3"/>
                </a:lnTo>
                <a:lnTo>
                  <a:pt x="38" y="3"/>
                </a:lnTo>
                <a:lnTo>
                  <a:pt x="34" y="3"/>
                </a:lnTo>
                <a:lnTo>
                  <a:pt x="31" y="3"/>
                </a:lnTo>
                <a:lnTo>
                  <a:pt x="28" y="3"/>
                </a:lnTo>
                <a:lnTo>
                  <a:pt x="25" y="1"/>
                </a:lnTo>
                <a:lnTo>
                  <a:pt x="22" y="1"/>
                </a:lnTo>
                <a:lnTo>
                  <a:pt x="18" y="0"/>
                </a:lnTo>
                <a:lnTo>
                  <a:pt x="15" y="0"/>
                </a:lnTo>
                <a:lnTo>
                  <a:pt x="12" y="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65" name="Freeform 116"/>
          <p:cNvSpPr>
            <a:spLocks/>
          </p:cNvSpPr>
          <p:nvPr/>
        </p:nvSpPr>
        <p:spPr bwMode="auto">
          <a:xfrm>
            <a:off x="6634163" y="4057654"/>
            <a:ext cx="100012" cy="47625"/>
          </a:xfrm>
          <a:custGeom>
            <a:avLst/>
            <a:gdLst>
              <a:gd name="T0" fmla="*/ 2147483647 w 71"/>
              <a:gd name="T1" fmla="*/ 0 h 30"/>
              <a:gd name="T2" fmla="*/ 2147483647 w 71"/>
              <a:gd name="T3" fmla="*/ 0 h 30"/>
              <a:gd name="T4" fmla="*/ 2147483647 w 71"/>
              <a:gd name="T5" fmla="*/ 2147483647 h 30"/>
              <a:gd name="T6" fmla="*/ 0 w 71"/>
              <a:gd name="T7" fmla="*/ 2147483647 h 30"/>
              <a:gd name="T8" fmla="*/ 2147483647 w 71"/>
              <a:gd name="T9" fmla="*/ 2147483647 h 30"/>
              <a:gd name="T10" fmla="*/ 2147483647 w 71"/>
              <a:gd name="T11" fmla="*/ 2147483647 h 30"/>
              <a:gd name="T12" fmla="*/ 2147483647 w 71"/>
              <a:gd name="T13" fmla="*/ 2147483647 h 30"/>
              <a:gd name="T14" fmla="*/ 2147483647 w 71"/>
              <a:gd name="T15" fmla="*/ 2147483647 h 30"/>
              <a:gd name="T16" fmla="*/ 2147483647 w 71"/>
              <a:gd name="T17" fmla="*/ 2147483647 h 30"/>
              <a:gd name="T18" fmla="*/ 2147483647 w 71"/>
              <a:gd name="T19" fmla="*/ 2147483647 h 30"/>
              <a:gd name="T20" fmla="*/ 2147483647 w 71"/>
              <a:gd name="T21" fmla="*/ 2147483647 h 30"/>
              <a:gd name="T22" fmla="*/ 2147483647 w 71"/>
              <a:gd name="T23" fmla="*/ 2147483647 h 30"/>
              <a:gd name="T24" fmla="*/ 2147483647 w 71"/>
              <a:gd name="T25" fmla="*/ 2147483647 h 30"/>
              <a:gd name="T26" fmla="*/ 2147483647 w 71"/>
              <a:gd name="T27" fmla="*/ 2147483647 h 30"/>
              <a:gd name="T28" fmla="*/ 2147483647 w 71"/>
              <a:gd name="T29" fmla="*/ 2147483647 h 30"/>
              <a:gd name="T30" fmla="*/ 2147483647 w 71"/>
              <a:gd name="T31" fmla="*/ 2147483647 h 30"/>
              <a:gd name="T32" fmla="*/ 2147483647 w 71"/>
              <a:gd name="T33" fmla="*/ 2147483647 h 30"/>
              <a:gd name="T34" fmla="*/ 2147483647 w 71"/>
              <a:gd name="T35" fmla="*/ 2147483647 h 30"/>
              <a:gd name="T36" fmla="*/ 2147483647 w 71"/>
              <a:gd name="T37" fmla="*/ 2147483647 h 30"/>
              <a:gd name="T38" fmla="*/ 2147483647 w 71"/>
              <a:gd name="T39" fmla="*/ 2147483647 h 30"/>
              <a:gd name="T40" fmla="*/ 2147483647 w 71"/>
              <a:gd name="T41" fmla="*/ 2147483647 h 30"/>
              <a:gd name="T42" fmla="*/ 2147483647 w 71"/>
              <a:gd name="T43" fmla="*/ 2147483647 h 30"/>
              <a:gd name="T44" fmla="*/ 2147483647 w 71"/>
              <a:gd name="T45" fmla="*/ 2147483647 h 30"/>
              <a:gd name="T46" fmla="*/ 2147483647 w 71"/>
              <a:gd name="T47" fmla="*/ 0 h 30"/>
              <a:gd name="T48" fmla="*/ 2147483647 w 71"/>
              <a:gd name="T49" fmla="*/ 2147483647 h 30"/>
              <a:gd name="T50" fmla="*/ 2147483647 w 71"/>
              <a:gd name="T51" fmla="*/ 2147483647 h 30"/>
              <a:gd name="T52" fmla="*/ 2147483647 w 71"/>
              <a:gd name="T53" fmla="*/ 2147483647 h 30"/>
              <a:gd name="T54" fmla="*/ 2147483647 w 71"/>
              <a:gd name="T55" fmla="*/ 2147483647 h 30"/>
              <a:gd name="T56" fmla="*/ 2147483647 w 71"/>
              <a:gd name="T57" fmla="*/ 2147483647 h 30"/>
              <a:gd name="T58" fmla="*/ 2147483647 w 71"/>
              <a:gd name="T59" fmla="*/ 2147483647 h 30"/>
              <a:gd name="T60" fmla="*/ 2147483647 w 71"/>
              <a:gd name="T61" fmla="*/ 2147483647 h 30"/>
              <a:gd name="T62" fmla="*/ 2147483647 w 71"/>
              <a:gd name="T63" fmla="*/ 0 h 30"/>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71"/>
              <a:gd name="T97" fmla="*/ 0 h 30"/>
              <a:gd name="T98" fmla="*/ 71 w 71"/>
              <a:gd name="T99" fmla="*/ 30 h 30"/>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71" h="30">
                <a:moveTo>
                  <a:pt x="12" y="0"/>
                </a:moveTo>
                <a:lnTo>
                  <a:pt x="9" y="0"/>
                </a:lnTo>
                <a:lnTo>
                  <a:pt x="6" y="0"/>
                </a:lnTo>
                <a:lnTo>
                  <a:pt x="4" y="0"/>
                </a:lnTo>
                <a:lnTo>
                  <a:pt x="3" y="1"/>
                </a:lnTo>
                <a:lnTo>
                  <a:pt x="1" y="3"/>
                </a:lnTo>
                <a:lnTo>
                  <a:pt x="0" y="4"/>
                </a:lnTo>
                <a:lnTo>
                  <a:pt x="0" y="6"/>
                </a:lnTo>
                <a:lnTo>
                  <a:pt x="0" y="9"/>
                </a:lnTo>
                <a:lnTo>
                  <a:pt x="3" y="12"/>
                </a:lnTo>
                <a:lnTo>
                  <a:pt x="6" y="16"/>
                </a:lnTo>
                <a:lnTo>
                  <a:pt x="9" y="21"/>
                </a:lnTo>
                <a:lnTo>
                  <a:pt x="13" y="24"/>
                </a:lnTo>
                <a:lnTo>
                  <a:pt x="18" y="27"/>
                </a:lnTo>
                <a:lnTo>
                  <a:pt x="22" y="28"/>
                </a:lnTo>
                <a:lnTo>
                  <a:pt x="27" y="28"/>
                </a:lnTo>
                <a:lnTo>
                  <a:pt x="32" y="27"/>
                </a:lnTo>
                <a:lnTo>
                  <a:pt x="35" y="27"/>
                </a:lnTo>
                <a:lnTo>
                  <a:pt x="38" y="27"/>
                </a:lnTo>
                <a:lnTo>
                  <a:pt x="41" y="27"/>
                </a:lnTo>
                <a:lnTo>
                  <a:pt x="44" y="28"/>
                </a:lnTo>
                <a:lnTo>
                  <a:pt x="47" y="30"/>
                </a:lnTo>
                <a:lnTo>
                  <a:pt x="50" y="30"/>
                </a:lnTo>
                <a:lnTo>
                  <a:pt x="52" y="30"/>
                </a:lnTo>
                <a:lnTo>
                  <a:pt x="55" y="30"/>
                </a:lnTo>
                <a:lnTo>
                  <a:pt x="58" y="30"/>
                </a:lnTo>
                <a:lnTo>
                  <a:pt x="59" y="28"/>
                </a:lnTo>
                <a:lnTo>
                  <a:pt x="61" y="27"/>
                </a:lnTo>
                <a:lnTo>
                  <a:pt x="64" y="25"/>
                </a:lnTo>
                <a:lnTo>
                  <a:pt x="65" y="24"/>
                </a:lnTo>
                <a:lnTo>
                  <a:pt x="67" y="22"/>
                </a:lnTo>
                <a:lnTo>
                  <a:pt x="68" y="19"/>
                </a:lnTo>
                <a:lnTo>
                  <a:pt x="69" y="18"/>
                </a:lnTo>
                <a:lnTo>
                  <a:pt x="69" y="16"/>
                </a:lnTo>
                <a:lnTo>
                  <a:pt x="69" y="15"/>
                </a:lnTo>
                <a:lnTo>
                  <a:pt x="71" y="13"/>
                </a:lnTo>
                <a:lnTo>
                  <a:pt x="71" y="12"/>
                </a:lnTo>
                <a:lnTo>
                  <a:pt x="71" y="10"/>
                </a:lnTo>
                <a:lnTo>
                  <a:pt x="71" y="9"/>
                </a:lnTo>
                <a:lnTo>
                  <a:pt x="69" y="7"/>
                </a:lnTo>
                <a:lnTo>
                  <a:pt x="69" y="6"/>
                </a:lnTo>
                <a:lnTo>
                  <a:pt x="68" y="4"/>
                </a:lnTo>
                <a:lnTo>
                  <a:pt x="67" y="3"/>
                </a:lnTo>
                <a:lnTo>
                  <a:pt x="65" y="1"/>
                </a:lnTo>
                <a:lnTo>
                  <a:pt x="64" y="1"/>
                </a:lnTo>
                <a:lnTo>
                  <a:pt x="62" y="0"/>
                </a:lnTo>
                <a:lnTo>
                  <a:pt x="61" y="0"/>
                </a:lnTo>
                <a:lnTo>
                  <a:pt x="58" y="0"/>
                </a:lnTo>
                <a:lnTo>
                  <a:pt x="56" y="1"/>
                </a:lnTo>
                <a:lnTo>
                  <a:pt x="53" y="1"/>
                </a:lnTo>
                <a:lnTo>
                  <a:pt x="50" y="1"/>
                </a:lnTo>
                <a:lnTo>
                  <a:pt x="47" y="1"/>
                </a:lnTo>
                <a:lnTo>
                  <a:pt x="46" y="3"/>
                </a:lnTo>
                <a:lnTo>
                  <a:pt x="43" y="3"/>
                </a:lnTo>
                <a:lnTo>
                  <a:pt x="40" y="3"/>
                </a:lnTo>
                <a:lnTo>
                  <a:pt x="38" y="3"/>
                </a:lnTo>
                <a:lnTo>
                  <a:pt x="34" y="3"/>
                </a:lnTo>
                <a:lnTo>
                  <a:pt x="31" y="3"/>
                </a:lnTo>
                <a:lnTo>
                  <a:pt x="28" y="3"/>
                </a:lnTo>
                <a:lnTo>
                  <a:pt x="25" y="1"/>
                </a:lnTo>
                <a:lnTo>
                  <a:pt x="22" y="1"/>
                </a:lnTo>
                <a:lnTo>
                  <a:pt x="18" y="0"/>
                </a:lnTo>
                <a:lnTo>
                  <a:pt x="15" y="0"/>
                </a:lnTo>
                <a:lnTo>
                  <a:pt x="12" y="0"/>
                </a:lnTo>
              </a:path>
            </a:pathLst>
          </a:custGeom>
          <a:solidFill>
            <a:srgbClr val="FFFF00"/>
          </a:solidFill>
          <a:ln w="4763">
            <a:solidFill>
              <a:srgbClr val="990000"/>
            </a:solidFill>
            <a:round/>
            <a:headEnd/>
            <a:tailEnd/>
          </a:ln>
        </p:spPr>
        <p:txBody>
          <a:bodyPr/>
          <a:lstStyle/>
          <a:p>
            <a:endParaRPr lang="en-US"/>
          </a:p>
        </p:txBody>
      </p:sp>
      <p:sp>
        <p:nvSpPr>
          <p:cNvPr id="53366" name="Freeform 117"/>
          <p:cNvSpPr>
            <a:spLocks/>
          </p:cNvSpPr>
          <p:nvPr/>
        </p:nvSpPr>
        <p:spPr bwMode="auto">
          <a:xfrm>
            <a:off x="6727829" y="4073529"/>
            <a:ext cx="98425" cy="73025"/>
          </a:xfrm>
          <a:custGeom>
            <a:avLst/>
            <a:gdLst>
              <a:gd name="T0" fmla="*/ 2147483647 w 69"/>
              <a:gd name="T1" fmla="*/ 2147483647 h 46"/>
              <a:gd name="T2" fmla="*/ 2147483647 w 69"/>
              <a:gd name="T3" fmla="*/ 2147483647 h 46"/>
              <a:gd name="T4" fmla="*/ 2147483647 w 69"/>
              <a:gd name="T5" fmla="*/ 2147483647 h 46"/>
              <a:gd name="T6" fmla="*/ 2147483647 w 69"/>
              <a:gd name="T7" fmla="*/ 2147483647 h 46"/>
              <a:gd name="T8" fmla="*/ 0 w 69"/>
              <a:gd name="T9" fmla="*/ 2147483647 h 46"/>
              <a:gd name="T10" fmla="*/ 0 w 69"/>
              <a:gd name="T11" fmla="*/ 2147483647 h 46"/>
              <a:gd name="T12" fmla="*/ 0 w 69"/>
              <a:gd name="T13" fmla="*/ 2147483647 h 46"/>
              <a:gd name="T14" fmla="*/ 0 w 69"/>
              <a:gd name="T15" fmla="*/ 2147483647 h 46"/>
              <a:gd name="T16" fmla="*/ 0 w 69"/>
              <a:gd name="T17" fmla="*/ 2147483647 h 46"/>
              <a:gd name="T18" fmla="*/ 2147483647 w 69"/>
              <a:gd name="T19" fmla="*/ 2147483647 h 46"/>
              <a:gd name="T20" fmla="*/ 2147483647 w 69"/>
              <a:gd name="T21" fmla="*/ 2147483647 h 46"/>
              <a:gd name="T22" fmla="*/ 2147483647 w 69"/>
              <a:gd name="T23" fmla="*/ 2147483647 h 46"/>
              <a:gd name="T24" fmla="*/ 2147483647 w 69"/>
              <a:gd name="T25" fmla="*/ 2147483647 h 46"/>
              <a:gd name="T26" fmla="*/ 2147483647 w 69"/>
              <a:gd name="T27" fmla="*/ 2147483647 h 46"/>
              <a:gd name="T28" fmla="*/ 2147483647 w 69"/>
              <a:gd name="T29" fmla="*/ 2147483647 h 46"/>
              <a:gd name="T30" fmla="*/ 2147483647 w 69"/>
              <a:gd name="T31" fmla="*/ 2147483647 h 46"/>
              <a:gd name="T32" fmla="*/ 2147483647 w 69"/>
              <a:gd name="T33" fmla="*/ 2147483647 h 46"/>
              <a:gd name="T34" fmla="*/ 2147483647 w 69"/>
              <a:gd name="T35" fmla="*/ 2147483647 h 46"/>
              <a:gd name="T36" fmla="*/ 2147483647 w 69"/>
              <a:gd name="T37" fmla="*/ 2147483647 h 46"/>
              <a:gd name="T38" fmla="*/ 2147483647 w 69"/>
              <a:gd name="T39" fmla="*/ 2147483647 h 46"/>
              <a:gd name="T40" fmla="*/ 2147483647 w 69"/>
              <a:gd name="T41" fmla="*/ 2147483647 h 46"/>
              <a:gd name="T42" fmla="*/ 2147483647 w 69"/>
              <a:gd name="T43" fmla="*/ 2147483647 h 46"/>
              <a:gd name="T44" fmla="*/ 2147483647 w 69"/>
              <a:gd name="T45" fmla="*/ 2147483647 h 46"/>
              <a:gd name="T46" fmla="*/ 2147483647 w 69"/>
              <a:gd name="T47" fmla="*/ 2147483647 h 46"/>
              <a:gd name="T48" fmla="*/ 2147483647 w 69"/>
              <a:gd name="T49" fmla="*/ 2147483647 h 46"/>
              <a:gd name="T50" fmla="*/ 2147483647 w 69"/>
              <a:gd name="T51" fmla="*/ 2147483647 h 46"/>
              <a:gd name="T52" fmla="*/ 2147483647 w 69"/>
              <a:gd name="T53" fmla="*/ 2147483647 h 46"/>
              <a:gd name="T54" fmla="*/ 2147483647 w 69"/>
              <a:gd name="T55" fmla="*/ 2147483647 h 46"/>
              <a:gd name="T56" fmla="*/ 2147483647 w 69"/>
              <a:gd name="T57" fmla="*/ 2147483647 h 46"/>
              <a:gd name="T58" fmla="*/ 2147483647 w 69"/>
              <a:gd name="T59" fmla="*/ 2147483647 h 46"/>
              <a:gd name="T60" fmla="*/ 2147483647 w 69"/>
              <a:gd name="T61" fmla="*/ 2147483647 h 46"/>
              <a:gd name="T62" fmla="*/ 2147483647 w 69"/>
              <a:gd name="T63" fmla="*/ 2147483647 h 46"/>
              <a:gd name="T64" fmla="*/ 2147483647 w 69"/>
              <a:gd name="T65" fmla="*/ 2147483647 h 46"/>
              <a:gd name="T66" fmla="*/ 2147483647 w 69"/>
              <a:gd name="T67" fmla="*/ 2147483647 h 46"/>
              <a:gd name="T68" fmla="*/ 2147483647 w 69"/>
              <a:gd name="T69" fmla="*/ 2147483647 h 46"/>
              <a:gd name="T70" fmla="*/ 2147483647 w 69"/>
              <a:gd name="T71" fmla="*/ 2147483647 h 46"/>
              <a:gd name="T72" fmla="*/ 2147483647 w 69"/>
              <a:gd name="T73" fmla="*/ 2147483647 h 46"/>
              <a:gd name="T74" fmla="*/ 2147483647 w 69"/>
              <a:gd name="T75" fmla="*/ 2147483647 h 46"/>
              <a:gd name="T76" fmla="*/ 2147483647 w 69"/>
              <a:gd name="T77" fmla="*/ 2147483647 h 46"/>
              <a:gd name="T78" fmla="*/ 2147483647 w 69"/>
              <a:gd name="T79" fmla="*/ 2147483647 h 46"/>
              <a:gd name="T80" fmla="*/ 2147483647 w 69"/>
              <a:gd name="T81" fmla="*/ 2147483647 h 46"/>
              <a:gd name="T82" fmla="*/ 2147483647 w 69"/>
              <a:gd name="T83" fmla="*/ 2147483647 h 46"/>
              <a:gd name="T84" fmla="*/ 2147483647 w 69"/>
              <a:gd name="T85" fmla="*/ 2147483647 h 46"/>
              <a:gd name="T86" fmla="*/ 2147483647 w 69"/>
              <a:gd name="T87" fmla="*/ 2147483647 h 46"/>
              <a:gd name="T88" fmla="*/ 2147483647 w 69"/>
              <a:gd name="T89" fmla="*/ 2147483647 h 46"/>
              <a:gd name="T90" fmla="*/ 2147483647 w 69"/>
              <a:gd name="T91" fmla="*/ 2147483647 h 46"/>
              <a:gd name="T92" fmla="*/ 2147483647 w 69"/>
              <a:gd name="T93" fmla="*/ 2147483647 h 46"/>
              <a:gd name="T94" fmla="*/ 2147483647 w 69"/>
              <a:gd name="T95" fmla="*/ 2147483647 h 46"/>
              <a:gd name="T96" fmla="*/ 2147483647 w 69"/>
              <a:gd name="T97" fmla="*/ 0 h 46"/>
              <a:gd name="T98" fmla="*/ 2147483647 w 69"/>
              <a:gd name="T99" fmla="*/ 0 h 46"/>
              <a:gd name="T100" fmla="*/ 2147483647 w 69"/>
              <a:gd name="T101" fmla="*/ 0 h 46"/>
              <a:gd name="T102" fmla="*/ 2147483647 w 69"/>
              <a:gd name="T103" fmla="*/ 2147483647 h 46"/>
              <a:gd name="T104" fmla="*/ 2147483647 w 69"/>
              <a:gd name="T105" fmla="*/ 2147483647 h 46"/>
              <a:gd name="T106" fmla="*/ 2147483647 w 69"/>
              <a:gd name="T107" fmla="*/ 2147483647 h 46"/>
              <a:gd name="T108" fmla="*/ 2147483647 w 69"/>
              <a:gd name="T109" fmla="*/ 2147483647 h 46"/>
              <a:gd name="T110" fmla="*/ 2147483647 w 69"/>
              <a:gd name="T111" fmla="*/ 2147483647 h 46"/>
              <a:gd name="T112" fmla="*/ 2147483647 w 69"/>
              <a:gd name="T113" fmla="*/ 2147483647 h 4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69"/>
              <a:gd name="T172" fmla="*/ 0 h 46"/>
              <a:gd name="T173" fmla="*/ 69 w 69"/>
              <a:gd name="T174" fmla="*/ 46 h 4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69" h="46">
                <a:moveTo>
                  <a:pt x="4" y="17"/>
                </a:moveTo>
                <a:lnTo>
                  <a:pt x="2" y="18"/>
                </a:lnTo>
                <a:lnTo>
                  <a:pt x="1" y="20"/>
                </a:lnTo>
                <a:lnTo>
                  <a:pt x="0" y="21"/>
                </a:lnTo>
                <a:lnTo>
                  <a:pt x="0" y="23"/>
                </a:lnTo>
                <a:lnTo>
                  <a:pt x="0" y="24"/>
                </a:lnTo>
                <a:lnTo>
                  <a:pt x="0" y="26"/>
                </a:lnTo>
                <a:lnTo>
                  <a:pt x="0" y="27"/>
                </a:lnTo>
                <a:lnTo>
                  <a:pt x="2" y="31"/>
                </a:lnTo>
                <a:lnTo>
                  <a:pt x="7" y="34"/>
                </a:lnTo>
                <a:lnTo>
                  <a:pt x="10" y="39"/>
                </a:lnTo>
                <a:lnTo>
                  <a:pt x="16" y="42"/>
                </a:lnTo>
                <a:lnTo>
                  <a:pt x="20" y="43"/>
                </a:lnTo>
                <a:lnTo>
                  <a:pt x="26" y="45"/>
                </a:lnTo>
                <a:lnTo>
                  <a:pt x="31" y="46"/>
                </a:lnTo>
                <a:lnTo>
                  <a:pt x="36" y="46"/>
                </a:lnTo>
                <a:lnTo>
                  <a:pt x="41" y="45"/>
                </a:lnTo>
                <a:lnTo>
                  <a:pt x="45" y="45"/>
                </a:lnTo>
                <a:lnTo>
                  <a:pt x="50" y="45"/>
                </a:lnTo>
                <a:lnTo>
                  <a:pt x="53" y="45"/>
                </a:lnTo>
                <a:lnTo>
                  <a:pt x="57" y="43"/>
                </a:lnTo>
                <a:lnTo>
                  <a:pt x="60" y="42"/>
                </a:lnTo>
                <a:lnTo>
                  <a:pt x="63" y="39"/>
                </a:lnTo>
                <a:lnTo>
                  <a:pt x="66" y="36"/>
                </a:lnTo>
                <a:lnTo>
                  <a:pt x="68" y="34"/>
                </a:lnTo>
                <a:lnTo>
                  <a:pt x="69" y="31"/>
                </a:lnTo>
                <a:lnTo>
                  <a:pt x="69" y="28"/>
                </a:lnTo>
                <a:lnTo>
                  <a:pt x="69" y="26"/>
                </a:lnTo>
                <a:lnTo>
                  <a:pt x="69" y="23"/>
                </a:lnTo>
                <a:lnTo>
                  <a:pt x="69" y="20"/>
                </a:lnTo>
                <a:lnTo>
                  <a:pt x="69" y="17"/>
                </a:lnTo>
                <a:lnTo>
                  <a:pt x="69" y="15"/>
                </a:lnTo>
                <a:lnTo>
                  <a:pt x="69" y="12"/>
                </a:lnTo>
                <a:lnTo>
                  <a:pt x="69" y="11"/>
                </a:lnTo>
                <a:lnTo>
                  <a:pt x="69" y="9"/>
                </a:lnTo>
                <a:lnTo>
                  <a:pt x="68" y="6"/>
                </a:lnTo>
                <a:lnTo>
                  <a:pt x="68" y="5"/>
                </a:lnTo>
                <a:lnTo>
                  <a:pt x="66" y="5"/>
                </a:lnTo>
                <a:lnTo>
                  <a:pt x="65" y="3"/>
                </a:lnTo>
                <a:lnTo>
                  <a:pt x="63" y="3"/>
                </a:lnTo>
                <a:lnTo>
                  <a:pt x="59" y="2"/>
                </a:lnTo>
                <a:lnTo>
                  <a:pt x="54" y="2"/>
                </a:lnTo>
                <a:lnTo>
                  <a:pt x="50" y="2"/>
                </a:lnTo>
                <a:lnTo>
                  <a:pt x="45" y="2"/>
                </a:lnTo>
                <a:lnTo>
                  <a:pt x="41" y="2"/>
                </a:lnTo>
                <a:lnTo>
                  <a:pt x="36" y="2"/>
                </a:lnTo>
                <a:lnTo>
                  <a:pt x="32" y="2"/>
                </a:lnTo>
                <a:lnTo>
                  <a:pt x="28" y="0"/>
                </a:lnTo>
                <a:lnTo>
                  <a:pt x="25" y="0"/>
                </a:lnTo>
                <a:lnTo>
                  <a:pt x="20" y="0"/>
                </a:lnTo>
                <a:lnTo>
                  <a:pt x="16" y="2"/>
                </a:lnTo>
                <a:lnTo>
                  <a:pt x="13" y="3"/>
                </a:lnTo>
                <a:lnTo>
                  <a:pt x="10" y="6"/>
                </a:lnTo>
                <a:lnTo>
                  <a:pt x="7" y="9"/>
                </a:lnTo>
                <a:lnTo>
                  <a:pt x="5" y="12"/>
                </a:lnTo>
                <a:lnTo>
                  <a:pt x="4" y="17"/>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67" name="Freeform 118"/>
          <p:cNvSpPr>
            <a:spLocks/>
          </p:cNvSpPr>
          <p:nvPr/>
        </p:nvSpPr>
        <p:spPr bwMode="auto">
          <a:xfrm>
            <a:off x="6727829" y="4073529"/>
            <a:ext cx="98425" cy="73025"/>
          </a:xfrm>
          <a:custGeom>
            <a:avLst/>
            <a:gdLst>
              <a:gd name="T0" fmla="*/ 2147483647 w 69"/>
              <a:gd name="T1" fmla="*/ 2147483647 h 46"/>
              <a:gd name="T2" fmla="*/ 2147483647 w 69"/>
              <a:gd name="T3" fmla="*/ 2147483647 h 46"/>
              <a:gd name="T4" fmla="*/ 2147483647 w 69"/>
              <a:gd name="T5" fmla="*/ 2147483647 h 46"/>
              <a:gd name="T6" fmla="*/ 2147483647 w 69"/>
              <a:gd name="T7" fmla="*/ 2147483647 h 46"/>
              <a:gd name="T8" fmla="*/ 0 w 69"/>
              <a:gd name="T9" fmla="*/ 2147483647 h 46"/>
              <a:gd name="T10" fmla="*/ 0 w 69"/>
              <a:gd name="T11" fmla="*/ 2147483647 h 46"/>
              <a:gd name="T12" fmla="*/ 0 w 69"/>
              <a:gd name="T13" fmla="*/ 2147483647 h 46"/>
              <a:gd name="T14" fmla="*/ 0 w 69"/>
              <a:gd name="T15" fmla="*/ 2147483647 h 46"/>
              <a:gd name="T16" fmla="*/ 0 w 69"/>
              <a:gd name="T17" fmla="*/ 2147483647 h 46"/>
              <a:gd name="T18" fmla="*/ 2147483647 w 69"/>
              <a:gd name="T19" fmla="*/ 2147483647 h 46"/>
              <a:gd name="T20" fmla="*/ 2147483647 w 69"/>
              <a:gd name="T21" fmla="*/ 2147483647 h 46"/>
              <a:gd name="T22" fmla="*/ 2147483647 w 69"/>
              <a:gd name="T23" fmla="*/ 2147483647 h 46"/>
              <a:gd name="T24" fmla="*/ 2147483647 w 69"/>
              <a:gd name="T25" fmla="*/ 2147483647 h 46"/>
              <a:gd name="T26" fmla="*/ 2147483647 w 69"/>
              <a:gd name="T27" fmla="*/ 2147483647 h 46"/>
              <a:gd name="T28" fmla="*/ 2147483647 w 69"/>
              <a:gd name="T29" fmla="*/ 2147483647 h 46"/>
              <a:gd name="T30" fmla="*/ 2147483647 w 69"/>
              <a:gd name="T31" fmla="*/ 2147483647 h 46"/>
              <a:gd name="T32" fmla="*/ 2147483647 w 69"/>
              <a:gd name="T33" fmla="*/ 2147483647 h 46"/>
              <a:gd name="T34" fmla="*/ 2147483647 w 69"/>
              <a:gd name="T35" fmla="*/ 2147483647 h 46"/>
              <a:gd name="T36" fmla="*/ 2147483647 w 69"/>
              <a:gd name="T37" fmla="*/ 2147483647 h 46"/>
              <a:gd name="T38" fmla="*/ 2147483647 w 69"/>
              <a:gd name="T39" fmla="*/ 2147483647 h 46"/>
              <a:gd name="T40" fmla="*/ 2147483647 w 69"/>
              <a:gd name="T41" fmla="*/ 2147483647 h 46"/>
              <a:gd name="T42" fmla="*/ 2147483647 w 69"/>
              <a:gd name="T43" fmla="*/ 2147483647 h 46"/>
              <a:gd name="T44" fmla="*/ 2147483647 w 69"/>
              <a:gd name="T45" fmla="*/ 2147483647 h 46"/>
              <a:gd name="T46" fmla="*/ 2147483647 w 69"/>
              <a:gd name="T47" fmla="*/ 2147483647 h 46"/>
              <a:gd name="T48" fmla="*/ 2147483647 w 69"/>
              <a:gd name="T49" fmla="*/ 2147483647 h 46"/>
              <a:gd name="T50" fmla="*/ 2147483647 w 69"/>
              <a:gd name="T51" fmla="*/ 2147483647 h 46"/>
              <a:gd name="T52" fmla="*/ 2147483647 w 69"/>
              <a:gd name="T53" fmla="*/ 2147483647 h 46"/>
              <a:gd name="T54" fmla="*/ 2147483647 w 69"/>
              <a:gd name="T55" fmla="*/ 2147483647 h 46"/>
              <a:gd name="T56" fmla="*/ 2147483647 w 69"/>
              <a:gd name="T57" fmla="*/ 2147483647 h 46"/>
              <a:gd name="T58" fmla="*/ 2147483647 w 69"/>
              <a:gd name="T59" fmla="*/ 2147483647 h 46"/>
              <a:gd name="T60" fmla="*/ 2147483647 w 69"/>
              <a:gd name="T61" fmla="*/ 2147483647 h 46"/>
              <a:gd name="T62" fmla="*/ 2147483647 w 69"/>
              <a:gd name="T63" fmla="*/ 2147483647 h 46"/>
              <a:gd name="T64" fmla="*/ 2147483647 w 69"/>
              <a:gd name="T65" fmla="*/ 2147483647 h 46"/>
              <a:gd name="T66" fmla="*/ 2147483647 w 69"/>
              <a:gd name="T67" fmla="*/ 2147483647 h 46"/>
              <a:gd name="T68" fmla="*/ 2147483647 w 69"/>
              <a:gd name="T69" fmla="*/ 2147483647 h 46"/>
              <a:gd name="T70" fmla="*/ 2147483647 w 69"/>
              <a:gd name="T71" fmla="*/ 2147483647 h 46"/>
              <a:gd name="T72" fmla="*/ 2147483647 w 69"/>
              <a:gd name="T73" fmla="*/ 2147483647 h 46"/>
              <a:gd name="T74" fmla="*/ 2147483647 w 69"/>
              <a:gd name="T75" fmla="*/ 2147483647 h 46"/>
              <a:gd name="T76" fmla="*/ 2147483647 w 69"/>
              <a:gd name="T77" fmla="*/ 2147483647 h 46"/>
              <a:gd name="T78" fmla="*/ 2147483647 w 69"/>
              <a:gd name="T79" fmla="*/ 2147483647 h 46"/>
              <a:gd name="T80" fmla="*/ 2147483647 w 69"/>
              <a:gd name="T81" fmla="*/ 2147483647 h 46"/>
              <a:gd name="T82" fmla="*/ 2147483647 w 69"/>
              <a:gd name="T83" fmla="*/ 2147483647 h 46"/>
              <a:gd name="T84" fmla="*/ 2147483647 w 69"/>
              <a:gd name="T85" fmla="*/ 2147483647 h 46"/>
              <a:gd name="T86" fmla="*/ 2147483647 w 69"/>
              <a:gd name="T87" fmla="*/ 2147483647 h 46"/>
              <a:gd name="T88" fmla="*/ 2147483647 w 69"/>
              <a:gd name="T89" fmla="*/ 2147483647 h 46"/>
              <a:gd name="T90" fmla="*/ 2147483647 w 69"/>
              <a:gd name="T91" fmla="*/ 2147483647 h 46"/>
              <a:gd name="T92" fmla="*/ 2147483647 w 69"/>
              <a:gd name="T93" fmla="*/ 2147483647 h 46"/>
              <a:gd name="T94" fmla="*/ 2147483647 w 69"/>
              <a:gd name="T95" fmla="*/ 2147483647 h 46"/>
              <a:gd name="T96" fmla="*/ 2147483647 w 69"/>
              <a:gd name="T97" fmla="*/ 0 h 46"/>
              <a:gd name="T98" fmla="*/ 2147483647 w 69"/>
              <a:gd name="T99" fmla="*/ 0 h 46"/>
              <a:gd name="T100" fmla="*/ 2147483647 w 69"/>
              <a:gd name="T101" fmla="*/ 0 h 46"/>
              <a:gd name="T102" fmla="*/ 2147483647 w 69"/>
              <a:gd name="T103" fmla="*/ 2147483647 h 46"/>
              <a:gd name="T104" fmla="*/ 2147483647 w 69"/>
              <a:gd name="T105" fmla="*/ 2147483647 h 46"/>
              <a:gd name="T106" fmla="*/ 2147483647 w 69"/>
              <a:gd name="T107" fmla="*/ 2147483647 h 46"/>
              <a:gd name="T108" fmla="*/ 2147483647 w 69"/>
              <a:gd name="T109" fmla="*/ 2147483647 h 46"/>
              <a:gd name="T110" fmla="*/ 2147483647 w 69"/>
              <a:gd name="T111" fmla="*/ 2147483647 h 46"/>
              <a:gd name="T112" fmla="*/ 2147483647 w 69"/>
              <a:gd name="T113" fmla="*/ 2147483647 h 4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69"/>
              <a:gd name="T172" fmla="*/ 0 h 46"/>
              <a:gd name="T173" fmla="*/ 69 w 69"/>
              <a:gd name="T174" fmla="*/ 46 h 4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69" h="46">
                <a:moveTo>
                  <a:pt x="4" y="17"/>
                </a:moveTo>
                <a:lnTo>
                  <a:pt x="2" y="18"/>
                </a:lnTo>
                <a:lnTo>
                  <a:pt x="1" y="20"/>
                </a:lnTo>
                <a:lnTo>
                  <a:pt x="0" y="21"/>
                </a:lnTo>
                <a:lnTo>
                  <a:pt x="0" y="23"/>
                </a:lnTo>
                <a:lnTo>
                  <a:pt x="0" y="24"/>
                </a:lnTo>
                <a:lnTo>
                  <a:pt x="0" y="26"/>
                </a:lnTo>
                <a:lnTo>
                  <a:pt x="0" y="27"/>
                </a:lnTo>
                <a:lnTo>
                  <a:pt x="2" y="31"/>
                </a:lnTo>
                <a:lnTo>
                  <a:pt x="7" y="34"/>
                </a:lnTo>
                <a:lnTo>
                  <a:pt x="10" y="39"/>
                </a:lnTo>
                <a:lnTo>
                  <a:pt x="16" y="42"/>
                </a:lnTo>
                <a:lnTo>
                  <a:pt x="20" y="43"/>
                </a:lnTo>
                <a:lnTo>
                  <a:pt x="26" y="45"/>
                </a:lnTo>
                <a:lnTo>
                  <a:pt x="31" y="46"/>
                </a:lnTo>
                <a:lnTo>
                  <a:pt x="36" y="46"/>
                </a:lnTo>
                <a:lnTo>
                  <a:pt x="41" y="45"/>
                </a:lnTo>
                <a:lnTo>
                  <a:pt x="45" y="45"/>
                </a:lnTo>
                <a:lnTo>
                  <a:pt x="50" y="45"/>
                </a:lnTo>
                <a:lnTo>
                  <a:pt x="53" y="45"/>
                </a:lnTo>
                <a:lnTo>
                  <a:pt x="57" y="43"/>
                </a:lnTo>
                <a:lnTo>
                  <a:pt x="60" y="42"/>
                </a:lnTo>
                <a:lnTo>
                  <a:pt x="63" y="39"/>
                </a:lnTo>
                <a:lnTo>
                  <a:pt x="66" y="36"/>
                </a:lnTo>
                <a:lnTo>
                  <a:pt x="68" y="34"/>
                </a:lnTo>
                <a:lnTo>
                  <a:pt x="69" y="31"/>
                </a:lnTo>
                <a:lnTo>
                  <a:pt x="69" y="28"/>
                </a:lnTo>
                <a:lnTo>
                  <a:pt x="69" y="26"/>
                </a:lnTo>
                <a:lnTo>
                  <a:pt x="69" y="23"/>
                </a:lnTo>
                <a:lnTo>
                  <a:pt x="69" y="20"/>
                </a:lnTo>
                <a:lnTo>
                  <a:pt x="69" y="17"/>
                </a:lnTo>
                <a:lnTo>
                  <a:pt x="69" y="15"/>
                </a:lnTo>
                <a:lnTo>
                  <a:pt x="69" y="12"/>
                </a:lnTo>
                <a:lnTo>
                  <a:pt x="69" y="11"/>
                </a:lnTo>
                <a:lnTo>
                  <a:pt x="69" y="9"/>
                </a:lnTo>
                <a:lnTo>
                  <a:pt x="68" y="6"/>
                </a:lnTo>
                <a:lnTo>
                  <a:pt x="68" y="5"/>
                </a:lnTo>
                <a:lnTo>
                  <a:pt x="66" y="5"/>
                </a:lnTo>
                <a:lnTo>
                  <a:pt x="65" y="3"/>
                </a:lnTo>
                <a:lnTo>
                  <a:pt x="63" y="3"/>
                </a:lnTo>
                <a:lnTo>
                  <a:pt x="59" y="2"/>
                </a:lnTo>
                <a:lnTo>
                  <a:pt x="54" y="2"/>
                </a:lnTo>
                <a:lnTo>
                  <a:pt x="50" y="2"/>
                </a:lnTo>
                <a:lnTo>
                  <a:pt x="45" y="2"/>
                </a:lnTo>
                <a:lnTo>
                  <a:pt x="41" y="2"/>
                </a:lnTo>
                <a:lnTo>
                  <a:pt x="36" y="2"/>
                </a:lnTo>
                <a:lnTo>
                  <a:pt x="32" y="2"/>
                </a:lnTo>
                <a:lnTo>
                  <a:pt x="28" y="0"/>
                </a:lnTo>
                <a:lnTo>
                  <a:pt x="25" y="0"/>
                </a:lnTo>
                <a:lnTo>
                  <a:pt x="20" y="0"/>
                </a:lnTo>
                <a:lnTo>
                  <a:pt x="16" y="2"/>
                </a:lnTo>
                <a:lnTo>
                  <a:pt x="13" y="3"/>
                </a:lnTo>
                <a:lnTo>
                  <a:pt x="10" y="6"/>
                </a:lnTo>
                <a:lnTo>
                  <a:pt x="7" y="9"/>
                </a:lnTo>
                <a:lnTo>
                  <a:pt x="5" y="12"/>
                </a:lnTo>
                <a:lnTo>
                  <a:pt x="4" y="17"/>
                </a:lnTo>
              </a:path>
            </a:pathLst>
          </a:custGeom>
          <a:solidFill>
            <a:srgbClr val="FFFF00"/>
          </a:solidFill>
          <a:ln w="1588">
            <a:solidFill>
              <a:srgbClr val="990000"/>
            </a:solidFill>
            <a:round/>
            <a:headEnd/>
            <a:tailEnd/>
          </a:ln>
        </p:spPr>
        <p:txBody>
          <a:bodyPr/>
          <a:lstStyle/>
          <a:p>
            <a:endParaRPr lang="en-US"/>
          </a:p>
        </p:txBody>
      </p:sp>
      <p:sp>
        <p:nvSpPr>
          <p:cNvPr id="53368" name="Freeform 119"/>
          <p:cNvSpPr>
            <a:spLocks/>
          </p:cNvSpPr>
          <p:nvPr/>
        </p:nvSpPr>
        <p:spPr bwMode="auto">
          <a:xfrm>
            <a:off x="6727829" y="4073529"/>
            <a:ext cx="98425" cy="73025"/>
          </a:xfrm>
          <a:custGeom>
            <a:avLst/>
            <a:gdLst>
              <a:gd name="T0" fmla="*/ 2147483647 w 69"/>
              <a:gd name="T1" fmla="*/ 2147483647 h 46"/>
              <a:gd name="T2" fmla="*/ 2147483647 w 69"/>
              <a:gd name="T3" fmla="*/ 2147483647 h 46"/>
              <a:gd name="T4" fmla="*/ 2147483647 w 69"/>
              <a:gd name="T5" fmla="*/ 2147483647 h 46"/>
              <a:gd name="T6" fmla="*/ 2147483647 w 69"/>
              <a:gd name="T7" fmla="*/ 2147483647 h 46"/>
              <a:gd name="T8" fmla="*/ 0 w 69"/>
              <a:gd name="T9" fmla="*/ 2147483647 h 46"/>
              <a:gd name="T10" fmla="*/ 0 w 69"/>
              <a:gd name="T11" fmla="*/ 2147483647 h 46"/>
              <a:gd name="T12" fmla="*/ 0 w 69"/>
              <a:gd name="T13" fmla="*/ 2147483647 h 46"/>
              <a:gd name="T14" fmla="*/ 0 w 69"/>
              <a:gd name="T15" fmla="*/ 2147483647 h 46"/>
              <a:gd name="T16" fmla="*/ 0 w 69"/>
              <a:gd name="T17" fmla="*/ 2147483647 h 46"/>
              <a:gd name="T18" fmla="*/ 2147483647 w 69"/>
              <a:gd name="T19" fmla="*/ 2147483647 h 46"/>
              <a:gd name="T20" fmla="*/ 2147483647 w 69"/>
              <a:gd name="T21" fmla="*/ 2147483647 h 46"/>
              <a:gd name="T22" fmla="*/ 2147483647 w 69"/>
              <a:gd name="T23" fmla="*/ 2147483647 h 46"/>
              <a:gd name="T24" fmla="*/ 2147483647 w 69"/>
              <a:gd name="T25" fmla="*/ 2147483647 h 46"/>
              <a:gd name="T26" fmla="*/ 2147483647 w 69"/>
              <a:gd name="T27" fmla="*/ 2147483647 h 46"/>
              <a:gd name="T28" fmla="*/ 2147483647 w 69"/>
              <a:gd name="T29" fmla="*/ 2147483647 h 46"/>
              <a:gd name="T30" fmla="*/ 2147483647 w 69"/>
              <a:gd name="T31" fmla="*/ 2147483647 h 46"/>
              <a:gd name="T32" fmla="*/ 2147483647 w 69"/>
              <a:gd name="T33" fmla="*/ 2147483647 h 46"/>
              <a:gd name="T34" fmla="*/ 2147483647 w 69"/>
              <a:gd name="T35" fmla="*/ 2147483647 h 46"/>
              <a:gd name="T36" fmla="*/ 2147483647 w 69"/>
              <a:gd name="T37" fmla="*/ 2147483647 h 46"/>
              <a:gd name="T38" fmla="*/ 2147483647 w 69"/>
              <a:gd name="T39" fmla="*/ 2147483647 h 46"/>
              <a:gd name="T40" fmla="*/ 2147483647 w 69"/>
              <a:gd name="T41" fmla="*/ 2147483647 h 46"/>
              <a:gd name="T42" fmla="*/ 2147483647 w 69"/>
              <a:gd name="T43" fmla="*/ 2147483647 h 46"/>
              <a:gd name="T44" fmla="*/ 2147483647 w 69"/>
              <a:gd name="T45" fmla="*/ 2147483647 h 46"/>
              <a:gd name="T46" fmla="*/ 2147483647 w 69"/>
              <a:gd name="T47" fmla="*/ 2147483647 h 46"/>
              <a:gd name="T48" fmla="*/ 2147483647 w 69"/>
              <a:gd name="T49" fmla="*/ 2147483647 h 46"/>
              <a:gd name="T50" fmla="*/ 2147483647 w 69"/>
              <a:gd name="T51" fmla="*/ 2147483647 h 46"/>
              <a:gd name="T52" fmla="*/ 2147483647 w 69"/>
              <a:gd name="T53" fmla="*/ 2147483647 h 46"/>
              <a:gd name="T54" fmla="*/ 2147483647 w 69"/>
              <a:gd name="T55" fmla="*/ 2147483647 h 46"/>
              <a:gd name="T56" fmla="*/ 2147483647 w 69"/>
              <a:gd name="T57" fmla="*/ 2147483647 h 46"/>
              <a:gd name="T58" fmla="*/ 2147483647 w 69"/>
              <a:gd name="T59" fmla="*/ 2147483647 h 46"/>
              <a:gd name="T60" fmla="*/ 2147483647 w 69"/>
              <a:gd name="T61" fmla="*/ 2147483647 h 46"/>
              <a:gd name="T62" fmla="*/ 2147483647 w 69"/>
              <a:gd name="T63" fmla="*/ 2147483647 h 46"/>
              <a:gd name="T64" fmla="*/ 2147483647 w 69"/>
              <a:gd name="T65" fmla="*/ 2147483647 h 46"/>
              <a:gd name="T66" fmla="*/ 2147483647 w 69"/>
              <a:gd name="T67" fmla="*/ 2147483647 h 46"/>
              <a:gd name="T68" fmla="*/ 2147483647 w 69"/>
              <a:gd name="T69" fmla="*/ 2147483647 h 46"/>
              <a:gd name="T70" fmla="*/ 2147483647 w 69"/>
              <a:gd name="T71" fmla="*/ 2147483647 h 46"/>
              <a:gd name="T72" fmla="*/ 2147483647 w 69"/>
              <a:gd name="T73" fmla="*/ 2147483647 h 46"/>
              <a:gd name="T74" fmla="*/ 2147483647 w 69"/>
              <a:gd name="T75" fmla="*/ 2147483647 h 46"/>
              <a:gd name="T76" fmla="*/ 2147483647 w 69"/>
              <a:gd name="T77" fmla="*/ 2147483647 h 46"/>
              <a:gd name="T78" fmla="*/ 2147483647 w 69"/>
              <a:gd name="T79" fmla="*/ 2147483647 h 46"/>
              <a:gd name="T80" fmla="*/ 2147483647 w 69"/>
              <a:gd name="T81" fmla="*/ 2147483647 h 46"/>
              <a:gd name="T82" fmla="*/ 2147483647 w 69"/>
              <a:gd name="T83" fmla="*/ 2147483647 h 46"/>
              <a:gd name="T84" fmla="*/ 2147483647 w 69"/>
              <a:gd name="T85" fmla="*/ 2147483647 h 46"/>
              <a:gd name="T86" fmla="*/ 2147483647 w 69"/>
              <a:gd name="T87" fmla="*/ 2147483647 h 46"/>
              <a:gd name="T88" fmla="*/ 2147483647 w 69"/>
              <a:gd name="T89" fmla="*/ 2147483647 h 46"/>
              <a:gd name="T90" fmla="*/ 2147483647 w 69"/>
              <a:gd name="T91" fmla="*/ 2147483647 h 46"/>
              <a:gd name="T92" fmla="*/ 2147483647 w 69"/>
              <a:gd name="T93" fmla="*/ 2147483647 h 46"/>
              <a:gd name="T94" fmla="*/ 2147483647 w 69"/>
              <a:gd name="T95" fmla="*/ 2147483647 h 46"/>
              <a:gd name="T96" fmla="*/ 2147483647 w 69"/>
              <a:gd name="T97" fmla="*/ 0 h 46"/>
              <a:gd name="T98" fmla="*/ 2147483647 w 69"/>
              <a:gd name="T99" fmla="*/ 0 h 46"/>
              <a:gd name="T100" fmla="*/ 2147483647 w 69"/>
              <a:gd name="T101" fmla="*/ 0 h 46"/>
              <a:gd name="T102" fmla="*/ 2147483647 w 69"/>
              <a:gd name="T103" fmla="*/ 2147483647 h 46"/>
              <a:gd name="T104" fmla="*/ 2147483647 w 69"/>
              <a:gd name="T105" fmla="*/ 2147483647 h 46"/>
              <a:gd name="T106" fmla="*/ 2147483647 w 69"/>
              <a:gd name="T107" fmla="*/ 2147483647 h 46"/>
              <a:gd name="T108" fmla="*/ 2147483647 w 69"/>
              <a:gd name="T109" fmla="*/ 2147483647 h 46"/>
              <a:gd name="T110" fmla="*/ 2147483647 w 69"/>
              <a:gd name="T111" fmla="*/ 2147483647 h 46"/>
              <a:gd name="T112" fmla="*/ 2147483647 w 69"/>
              <a:gd name="T113" fmla="*/ 2147483647 h 4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69"/>
              <a:gd name="T172" fmla="*/ 0 h 46"/>
              <a:gd name="T173" fmla="*/ 69 w 69"/>
              <a:gd name="T174" fmla="*/ 46 h 4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69" h="46">
                <a:moveTo>
                  <a:pt x="4" y="17"/>
                </a:moveTo>
                <a:lnTo>
                  <a:pt x="2" y="18"/>
                </a:lnTo>
                <a:lnTo>
                  <a:pt x="1" y="20"/>
                </a:lnTo>
                <a:lnTo>
                  <a:pt x="0" y="21"/>
                </a:lnTo>
                <a:lnTo>
                  <a:pt x="0" y="23"/>
                </a:lnTo>
                <a:lnTo>
                  <a:pt x="0" y="24"/>
                </a:lnTo>
                <a:lnTo>
                  <a:pt x="0" y="26"/>
                </a:lnTo>
                <a:lnTo>
                  <a:pt x="0" y="27"/>
                </a:lnTo>
                <a:lnTo>
                  <a:pt x="2" y="31"/>
                </a:lnTo>
                <a:lnTo>
                  <a:pt x="7" y="34"/>
                </a:lnTo>
                <a:lnTo>
                  <a:pt x="10" y="39"/>
                </a:lnTo>
                <a:lnTo>
                  <a:pt x="16" y="42"/>
                </a:lnTo>
                <a:lnTo>
                  <a:pt x="20" y="43"/>
                </a:lnTo>
                <a:lnTo>
                  <a:pt x="26" y="45"/>
                </a:lnTo>
                <a:lnTo>
                  <a:pt x="31" y="46"/>
                </a:lnTo>
                <a:lnTo>
                  <a:pt x="36" y="46"/>
                </a:lnTo>
                <a:lnTo>
                  <a:pt x="41" y="45"/>
                </a:lnTo>
                <a:lnTo>
                  <a:pt x="45" y="45"/>
                </a:lnTo>
                <a:lnTo>
                  <a:pt x="50" y="45"/>
                </a:lnTo>
                <a:lnTo>
                  <a:pt x="53" y="45"/>
                </a:lnTo>
                <a:lnTo>
                  <a:pt x="57" y="43"/>
                </a:lnTo>
                <a:lnTo>
                  <a:pt x="60" y="42"/>
                </a:lnTo>
                <a:lnTo>
                  <a:pt x="63" y="39"/>
                </a:lnTo>
                <a:lnTo>
                  <a:pt x="66" y="36"/>
                </a:lnTo>
                <a:lnTo>
                  <a:pt x="68" y="34"/>
                </a:lnTo>
                <a:lnTo>
                  <a:pt x="69" y="31"/>
                </a:lnTo>
                <a:lnTo>
                  <a:pt x="69" y="28"/>
                </a:lnTo>
                <a:lnTo>
                  <a:pt x="69" y="26"/>
                </a:lnTo>
                <a:lnTo>
                  <a:pt x="69" y="23"/>
                </a:lnTo>
                <a:lnTo>
                  <a:pt x="69" y="20"/>
                </a:lnTo>
                <a:lnTo>
                  <a:pt x="69" y="17"/>
                </a:lnTo>
                <a:lnTo>
                  <a:pt x="69" y="15"/>
                </a:lnTo>
                <a:lnTo>
                  <a:pt x="69" y="12"/>
                </a:lnTo>
                <a:lnTo>
                  <a:pt x="69" y="11"/>
                </a:lnTo>
                <a:lnTo>
                  <a:pt x="69" y="9"/>
                </a:lnTo>
                <a:lnTo>
                  <a:pt x="68" y="6"/>
                </a:lnTo>
                <a:lnTo>
                  <a:pt x="68" y="5"/>
                </a:lnTo>
                <a:lnTo>
                  <a:pt x="66" y="5"/>
                </a:lnTo>
                <a:lnTo>
                  <a:pt x="65" y="3"/>
                </a:lnTo>
                <a:lnTo>
                  <a:pt x="63" y="3"/>
                </a:lnTo>
                <a:lnTo>
                  <a:pt x="59" y="2"/>
                </a:lnTo>
                <a:lnTo>
                  <a:pt x="54" y="2"/>
                </a:lnTo>
                <a:lnTo>
                  <a:pt x="50" y="2"/>
                </a:lnTo>
                <a:lnTo>
                  <a:pt x="45" y="2"/>
                </a:lnTo>
                <a:lnTo>
                  <a:pt x="41" y="2"/>
                </a:lnTo>
                <a:lnTo>
                  <a:pt x="36" y="2"/>
                </a:lnTo>
                <a:lnTo>
                  <a:pt x="32" y="2"/>
                </a:lnTo>
                <a:lnTo>
                  <a:pt x="28" y="0"/>
                </a:lnTo>
                <a:lnTo>
                  <a:pt x="25" y="0"/>
                </a:lnTo>
                <a:lnTo>
                  <a:pt x="20" y="0"/>
                </a:lnTo>
                <a:lnTo>
                  <a:pt x="16" y="2"/>
                </a:lnTo>
                <a:lnTo>
                  <a:pt x="13" y="3"/>
                </a:lnTo>
                <a:lnTo>
                  <a:pt x="10" y="6"/>
                </a:lnTo>
                <a:lnTo>
                  <a:pt x="7" y="9"/>
                </a:lnTo>
                <a:lnTo>
                  <a:pt x="5" y="12"/>
                </a:lnTo>
                <a:lnTo>
                  <a:pt x="4" y="17"/>
                </a:lnTo>
              </a:path>
            </a:pathLst>
          </a:custGeom>
          <a:solidFill>
            <a:srgbClr val="FFFF00"/>
          </a:solidFill>
          <a:ln w="4763">
            <a:solidFill>
              <a:srgbClr val="990000"/>
            </a:solidFill>
            <a:round/>
            <a:headEnd/>
            <a:tailEnd/>
          </a:ln>
        </p:spPr>
        <p:txBody>
          <a:bodyPr/>
          <a:lstStyle/>
          <a:p>
            <a:endParaRPr lang="en-US"/>
          </a:p>
        </p:txBody>
      </p:sp>
      <p:sp>
        <p:nvSpPr>
          <p:cNvPr id="53369" name="Freeform 120"/>
          <p:cNvSpPr>
            <a:spLocks/>
          </p:cNvSpPr>
          <p:nvPr/>
        </p:nvSpPr>
        <p:spPr bwMode="auto">
          <a:xfrm>
            <a:off x="6735764" y="4048126"/>
            <a:ext cx="68263" cy="19051"/>
          </a:xfrm>
          <a:custGeom>
            <a:avLst/>
            <a:gdLst>
              <a:gd name="T0" fmla="*/ 2147483647 w 49"/>
              <a:gd name="T1" fmla="*/ 0 h 12"/>
              <a:gd name="T2" fmla="*/ 2147483647 w 49"/>
              <a:gd name="T3" fmla="*/ 0 h 12"/>
              <a:gd name="T4" fmla="*/ 2147483647 w 49"/>
              <a:gd name="T5" fmla="*/ 0 h 12"/>
              <a:gd name="T6" fmla="*/ 2147483647 w 49"/>
              <a:gd name="T7" fmla="*/ 0 h 12"/>
              <a:gd name="T8" fmla="*/ 2147483647 w 49"/>
              <a:gd name="T9" fmla="*/ 0 h 12"/>
              <a:gd name="T10" fmla="*/ 2147483647 w 49"/>
              <a:gd name="T11" fmla="*/ 0 h 12"/>
              <a:gd name="T12" fmla="*/ 2147483647 w 49"/>
              <a:gd name="T13" fmla="*/ 2147483647 h 12"/>
              <a:gd name="T14" fmla="*/ 2147483647 w 49"/>
              <a:gd name="T15" fmla="*/ 2147483647 h 12"/>
              <a:gd name="T16" fmla="*/ 2147483647 w 49"/>
              <a:gd name="T17" fmla="*/ 2147483647 h 12"/>
              <a:gd name="T18" fmla="*/ 2147483647 w 49"/>
              <a:gd name="T19" fmla="*/ 2147483647 h 12"/>
              <a:gd name="T20" fmla="*/ 2147483647 w 49"/>
              <a:gd name="T21" fmla="*/ 2147483647 h 12"/>
              <a:gd name="T22" fmla="*/ 2147483647 w 49"/>
              <a:gd name="T23" fmla="*/ 2147483647 h 12"/>
              <a:gd name="T24" fmla="*/ 2147483647 w 49"/>
              <a:gd name="T25" fmla="*/ 2147483647 h 12"/>
              <a:gd name="T26" fmla="*/ 0 w 49"/>
              <a:gd name="T27" fmla="*/ 2147483647 h 12"/>
              <a:gd name="T28" fmla="*/ 2147483647 w 49"/>
              <a:gd name="T29" fmla="*/ 2147483647 h 12"/>
              <a:gd name="T30" fmla="*/ 0 w 49"/>
              <a:gd name="T31" fmla="*/ 2147483647 h 12"/>
              <a:gd name="T32" fmla="*/ 0 w 49"/>
              <a:gd name="T33" fmla="*/ 2147483647 h 12"/>
              <a:gd name="T34" fmla="*/ 2147483647 w 49"/>
              <a:gd name="T35" fmla="*/ 2147483647 h 12"/>
              <a:gd name="T36" fmla="*/ 2147483647 w 49"/>
              <a:gd name="T37" fmla="*/ 2147483647 h 12"/>
              <a:gd name="T38" fmla="*/ 2147483647 w 49"/>
              <a:gd name="T39" fmla="*/ 2147483647 h 12"/>
              <a:gd name="T40" fmla="*/ 2147483647 w 49"/>
              <a:gd name="T41" fmla="*/ 2147483647 h 12"/>
              <a:gd name="T42" fmla="*/ 2147483647 w 49"/>
              <a:gd name="T43" fmla="*/ 2147483647 h 12"/>
              <a:gd name="T44" fmla="*/ 2147483647 w 49"/>
              <a:gd name="T45" fmla="*/ 2147483647 h 12"/>
              <a:gd name="T46" fmla="*/ 2147483647 w 49"/>
              <a:gd name="T47" fmla="*/ 2147483647 h 12"/>
              <a:gd name="T48" fmla="*/ 2147483647 w 49"/>
              <a:gd name="T49" fmla="*/ 2147483647 h 12"/>
              <a:gd name="T50" fmla="*/ 2147483647 w 49"/>
              <a:gd name="T51" fmla="*/ 2147483647 h 12"/>
              <a:gd name="T52" fmla="*/ 2147483647 w 49"/>
              <a:gd name="T53" fmla="*/ 2147483647 h 12"/>
              <a:gd name="T54" fmla="*/ 2147483647 w 49"/>
              <a:gd name="T55" fmla="*/ 2147483647 h 12"/>
              <a:gd name="T56" fmla="*/ 2147483647 w 49"/>
              <a:gd name="T57" fmla="*/ 2147483647 h 12"/>
              <a:gd name="T58" fmla="*/ 2147483647 w 49"/>
              <a:gd name="T59" fmla="*/ 2147483647 h 12"/>
              <a:gd name="T60" fmla="*/ 2147483647 w 49"/>
              <a:gd name="T61" fmla="*/ 2147483647 h 12"/>
              <a:gd name="T62" fmla="*/ 2147483647 w 49"/>
              <a:gd name="T63" fmla="*/ 2147483647 h 12"/>
              <a:gd name="T64" fmla="*/ 2147483647 w 49"/>
              <a:gd name="T65" fmla="*/ 0 h 1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9"/>
              <a:gd name="T100" fmla="*/ 0 h 12"/>
              <a:gd name="T101" fmla="*/ 49 w 49"/>
              <a:gd name="T102" fmla="*/ 12 h 1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9" h="12">
                <a:moveTo>
                  <a:pt x="12" y="0"/>
                </a:moveTo>
                <a:lnTo>
                  <a:pt x="11" y="0"/>
                </a:lnTo>
                <a:lnTo>
                  <a:pt x="9" y="0"/>
                </a:lnTo>
                <a:lnTo>
                  <a:pt x="8" y="0"/>
                </a:lnTo>
                <a:lnTo>
                  <a:pt x="6" y="0"/>
                </a:lnTo>
                <a:lnTo>
                  <a:pt x="5" y="0"/>
                </a:lnTo>
                <a:lnTo>
                  <a:pt x="5" y="2"/>
                </a:lnTo>
                <a:lnTo>
                  <a:pt x="3" y="2"/>
                </a:lnTo>
                <a:lnTo>
                  <a:pt x="2" y="3"/>
                </a:lnTo>
                <a:lnTo>
                  <a:pt x="2" y="5"/>
                </a:lnTo>
                <a:lnTo>
                  <a:pt x="0" y="5"/>
                </a:lnTo>
                <a:lnTo>
                  <a:pt x="2" y="6"/>
                </a:lnTo>
                <a:lnTo>
                  <a:pt x="0" y="6"/>
                </a:lnTo>
                <a:lnTo>
                  <a:pt x="0" y="7"/>
                </a:lnTo>
                <a:lnTo>
                  <a:pt x="6" y="7"/>
                </a:lnTo>
                <a:lnTo>
                  <a:pt x="12" y="9"/>
                </a:lnTo>
                <a:lnTo>
                  <a:pt x="18" y="10"/>
                </a:lnTo>
                <a:lnTo>
                  <a:pt x="24" y="10"/>
                </a:lnTo>
                <a:lnTo>
                  <a:pt x="30" y="12"/>
                </a:lnTo>
                <a:lnTo>
                  <a:pt x="36" y="12"/>
                </a:lnTo>
                <a:lnTo>
                  <a:pt x="43" y="12"/>
                </a:lnTo>
                <a:lnTo>
                  <a:pt x="49" y="12"/>
                </a:lnTo>
                <a:lnTo>
                  <a:pt x="45" y="9"/>
                </a:lnTo>
                <a:lnTo>
                  <a:pt x="40" y="6"/>
                </a:lnTo>
                <a:lnTo>
                  <a:pt x="36" y="6"/>
                </a:lnTo>
                <a:lnTo>
                  <a:pt x="31" y="5"/>
                </a:lnTo>
                <a:lnTo>
                  <a:pt x="26" y="5"/>
                </a:lnTo>
                <a:lnTo>
                  <a:pt x="21" y="3"/>
                </a:lnTo>
                <a:lnTo>
                  <a:pt x="17" y="3"/>
                </a:lnTo>
                <a:lnTo>
                  <a:pt x="12" y="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70" name="Freeform 121"/>
          <p:cNvSpPr>
            <a:spLocks/>
          </p:cNvSpPr>
          <p:nvPr/>
        </p:nvSpPr>
        <p:spPr bwMode="auto">
          <a:xfrm>
            <a:off x="6735764" y="4048126"/>
            <a:ext cx="68263" cy="19051"/>
          </a:xfrm>
          <a:custGeom>
            <a:avLst/>
            <a:gdLst>
              <a:gd name="T0" fmla="*/ 2147483647 w 49"/>
              <a:gd name="T1" fmla="*/ 0 h 12"/>
              <a:gd name="T2" fmla="*/ 2147483647 w 49"/>
              <a:gd name="T3" fmla="*/ 0 h 12"/>
              <a:gd name="T4" fmla="*/ 2147483647 w 49"/>
              <a:gd name="T5" fmla="*/ 0 h 12"/>
              <a:gd name="T6" fmla="*/ 2147483647 w 49"/>
              <a:gd name="T7" fmla="*/ 0 h 12"/>
              <a:gd name="T8" fmla="*/ 2147483647 w 49"/>
              <a:gd name="T9" fmla="*/ 0 h 12"/>
              <a:gd name="T10" fmla="*/ 2147483647 w 49"/>
              <a:gd name="T11" fmla="*/ 0 h 12"/>
              <a:gd name="T12" fmla="*/ 2147483647 w 49"/>
              <a:gd name="T13" fmla="*/ 2147483647 h 12"/>
              <a:gd name="T14" fmla="*/ 2147483647 w 49"/>
              <a:gd name="T15" fmla="*/ 2147483647 h 12"/>
              <a:gd name="T16" fmla="*/ 2147483647 w 49"/>
              <a:gd name="T17" fmla="*/ 2147483647 h 12"/>
              <a:gd name="T18" fmla="*/ 2147483647 w 49"/>
              <a:gd name="T19" fmla="*/ 2147483647 h 12"/>
              <a:gd name="T20" fmla="*/ 2147483647 w 49"/>
              <a:gd name="T21" fmla="*/ 2147483647 h 12"/>
              <a:gd name="T22" fmla="*/ 2147483647 w 49"/>
              <a:gd name="T23" fmla="*/ 2147483647 h 12"/>
              <a:gd name="T24" fmla="*/ 2147483647 w 49"/>
              <a:gd name="T25" fmla="*/ 2147483647 h 12"/>
              <a:gd name="T26" fmla="*/ 0 w 49"/>
              <a:gd name="T27" fmla="*/ 2147483647 h 12"/>
              <a:gd name="T28" fmla="*/ 2147483647 w 49"/>
              <a:gd name="T29" fmla="*/ 2147483647 h 12"/>
              <a:gd name="T30" fmla="*/ 0 w 49"/>
              <a:gd name="T31" fmla="*/ 2147483647 h 12"/>
              <a:gd name="T32" fmla="*/ 0 w 49"/>
              <a:gd name="T33" fmla="*/ 2147483647 h 12"/>
              <a:gd name="T34" fmla="*/ 2147483647 w 49"/>
              <a:gd name="T35" fmla="*/ 2147483647 h 12"/>
              <a:gd name="T36" fmla="*/ 2147483647 w 49"/>
              <a:gd name="T37" fmla="*/ 2147483647 h 12"/>
              <a:gd name="T38" fmla="*/ 2147483647 w 49"/>
              <a:gd name="T39" fmla="*/ 2147483647 h 12"/>
              <a:gd name="T40" fmla="*/ 2147483647 w 49"/>
              <a:gd name="T41" fmla="*/ 2147483647 h 12"/>
              <a:gd name="T42" fmla="*/ 2147483647 w 49"/>
              <a:gd name="T43" fmla="*/ 2147483647 h 12"/>
              <a:gd name="T44" fmla="*/ 2147483647 w 49"/>
              <a:gd name="T45" fmla="*/ 2147483647 h 12"/>
              <a:gd name="T46" fmla="*/ 2147483647 w 49"/>
              <a:gd name="T47" fmla="*/ 2147483647 h 12"/>
              <a:gd name="T48" fmla="*/ 2147483647 w 49"/>
              <a:gd name="T49" fmla="*/ 2147483647 h 12"/>
              <a:gd name="T50" fmla="*/ 2147483647 w 49"/>
              <a:gd name="T51" fmla="*/ 2147483647 h 12"/>
              <a:gd name="T52" fmla="*/ 2147483647 w 49"/>
              <a:gd name="T53" fmla="*/ 2147483647 h 12"/>
              <a:gd name="T54" fmla="*/ 2147483647 w 49"/>
              <a:gd name="T55" fmla="*/ 2147483647 h 12"/>
              <a:gd name="T56" fmla="*/ 2147483647 w 49"/>
              <a:gd name="T57" fmla="*/ 2147483647 h 12"/>
              <a:gd name="T58" fmla="*/ 2147483647 w 49"/>
              <a:gd name="T59" fmla="*/ 2147483647 h 12"/>
              <a:gd name="T60" fmla="*/ 2147483647 w 49"/>
              <a:gd name="T61" fmla="*/ 2147483647 h 12"/>
              <a:gd name="T62" fmla="*/ 2147483647 w 49"/>
              <a:gd name="T63" fmla="*/ 2147483647 h 12"/>
              <a:gd name="T64" fmla="*/ 2147483647 w 49"/>
              <a:gd name="T65" fmla="*/ 0 h 1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9"/>
              <a:gd name="T100" fmla="*/ 0 h 12"/>
              <a:gd name="T101" fmla="*/ 49 w 49"/>
              <a:gd name="T102" fmla="*/ 12 h 1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9" h="12">
                <a:moveTo>
                  <a:pt x="12" y="0"/>
                </a:moveTo>
                <a:lnTo>
                  <a:pt x="11" y="0"/>
                </a:lnTo>
                <a:lnTo>
                  <a:pt x="9" y="0"/>
                </a:lnTo>
                <a:lnTo>
                  <a:pt x="8" y="0"/>
                </a:lnTo>
                <a:lnTo>
                  <a:pt x="6" y="0"/>
                </a:lnTo>
                <a:lnTo>
                  <a:pt x="5" y="0"/>
                </a:lnTo>
                <a:lnTo>
                  <a:pt x="5" y="2"/>
                </a:lnTo>
                <a:lnTo>
                  <a:pt x="3" y="2"/>
                </a:lnTo>
                <a:lnTo>
                  <a:pt x="2" y="3"/>
                </a:lnTo>
                <a:lnTo>
                  <a:pt x="2" y="5"/>
                </a:lnTo>
                <a:lnTo>
                  <a:pt x="0" y="5"/>
                </a:lnTo>
                <a:lnTo>
                  <a:pt x="2" y="6"/>
                </a:lnTo>
                <a:lnTo>
                  <a:pt x="0" y="6"/>
                </a:lnTo>
                <a:lnTo>
                  <a:pt x="0" y="7"/>
                </a:lnTo>
                <a:lnTo>
                  <a:pt x="6" y="7"/>
                </a:lnTo>
                <a:lnTo>
                  <a:pt x="12" y="9"/>
                </a:lnTo>
                <a:lnTo>
                  <a:pt x="18" y="10"/>
                </a:lnTo>
                <a:lnTo>
                  <a:pt x="24" y="10"/>
                </a:lnTo>
                <a:lnTo>
                  <a:pt x="30" y="12"/>
                </a:lnTo>
                <a:lnTo>
                  <a:pt x="36" y="12"/>
                </a:lnTo>
                <a:lnTo>
                  <a:pt x="43" y="12"/>
                </a:lnTo>
                <a:lnTo>
                  <a:pt x="49" y="12"/>
                </a:lnTo>
                <a:lnTo>
                  <a:pt x="45" y="9"/>
                </a:lnTo>
                <a:lnTo>
                  <a:pt x="40" y="6"/>
                </a:lnTo>
                <a:lnTo>
                  <a:pt x="36" y="6"/>
                </a:lnTo>
                <a:lnTo>
                  <a:pt x="31" y="5"/>
                </a:lnTo>
                <a:lnTo>
                  <a:pt x="26" y="5"/>
                </a:lnTo>
                <a:lnTo>
                  <a:pt x="21" y="3"/>
                </a:lnTo>
                <a:lnTo>
                  <a:pt x="17" y="3"/>
                </a:lnTo>
                <a:lnTo>
                  <a:pt x="12" y="0"/>
                </a:lnTo>
              </a:path>
            </a:pathLst>
          </a:custGeom>
          <a:solidFill>
            <a:srgbClr val="FFFF00"/>
          </a:solidFill>
          <a:ln w="4763">
            <a:solidFill>
              <a:srgbClr val="990000"/>
            </a:solidFill>
            <a:round/>
            <a:headEnd/>
            <a:tailEnd/>
          </a:ln>
        </p:spPr>
        <p:txBody>
          <a:bodyPr/>
          <a:lstStyle/>
          <a:p>
            <a:endParaRPr lang="en-US"/>
          </a:p>
        </p:txBody>
      </p:sp>
      <p:sp>
        <p:nvSpPr>
          <p:cNvPr id="53371" name="Freeform 122"/>
          <p:cNvSpPr>
            <a:spLocks/>
          </p:cNvSpPr>
          <p:nvPr/>
        </p:nvSpPr>
        <p:spPr bwMode="auto">
          <a:xfrm>
            <a:off x="6773864" y="4146554"/>
            <a:ext cx="55563" cy="42863"/>
          </a:xfrm>
          <a:custGeom>
            <a:avLst/>
            <a:gdLst>
              <a:gd name="T0" fmla="*/ 2147483647 w 40"/>
              <a:gd name="T1" fmla="*/ 2147483647 h 27"/>
              <a:gd name="T2" fmla="*/ 2147483647 w 40"/>
              <a:gd name="T3" fmla="*/ 2147483647 h 27"/>
              <a:gd name="T4" fmla="*/ 2147483647 w 40"/>
              <a:gd name="T5" fmla="*/ 2147483647 h 27"/>
              <a:gd name="T6" fmla="*/ 2147483647 w 40"/>
              <a:gd name="T7" fmla="*/ 2147483647 h 27"/>
              <a:gd name="T8" fmla="*/ 2147483647 w 40"/>
              <a:gd name="T9" fmla="*/ 2147483647 h 27"/>
              <a:gd name="T10" fmla="*/ 2147483647 w 40"/>
              <a:gd name="T11" fmla="*/ 2147483647 h 27"/>
              <a:gd name="T12" fmla="*/ 2147483647 w 40"/>
              <a:gd name="T13" fmla="*/ 2147483647 h 27"/>
              <a:gd name="T14" fmla="*/ 2147483647 w 40"/>
              <a:gd name="T15" fmla="*/ 2147483647 h 27"/>
              <a:gd name="T16" fmla="*/ 2147483647 w 40"/>
              <a:gd name="T17" fmla="*/ 2147483647 h 27"/>
              <a:gd name="T18" fmla="*/ 2147483647 w 40"/>
              <a:gd name="T19" fmla="*/ 2147483647 h 27"/>
              <a:gd name="T20" fmla="*/ 0 w 40"/>
              <a:gd name="T21" fmla="*/ 2147483647 h 27"/>
              <a:gd name="T22" fmla="*/ 0 w 40"/>
              <a:gd name="T23" fmla="*/ 2147483647 h 27"/>
              <a:gd name="T24" fmla="*/ 0 w 40"/>
              <a:gd name="T25" fmla="*/ 2147483647 h 27"/>
              <a:gd name="T26" fmla="*/ 0 w 40"/>
              <a:gd name="T27" fmla="*/ 2147483647 h 27"/>
              <a:gd name="T28" fmla="*/ 0 w 40"/>
              <a:gd name="T29" fmla="*/ 2147483647 h 27"/>
              <a:gd name="T30" fmla="*/ 0 w 40"/>
              <a:gd name="T31" fmla="*/ 2147483647 h 27"/>
              <a:gd name="T32" fmla="*/ 2147483647 w 40"/>
              <a:gd name="T33" fmla="*/ 2147483647 h 27"/>
              <a:gd name="T34" fmla="*/ 2147483647 w 40"/>
              <a:gd name="T35" fmla="*/ 2147483647 h 27"/>
              <a:gd name="T36" fmla="*/ 2147483647 w 40"/>
              <a:gd name="T37" fmla="*/ 2147483647 h 27"/>
              <a:gd name="T38" fmla="*/ 2147483647 w 40"/>
              <a:gd name="T39" fmla="*/ 2147483647 h 27"/>
              <a:gd name="T40" fmla="*/ 2147483647 w 40"/>
              <a:gd name="T41" fmla="*/ 2147483647 h 27"/>
              <a:gd name="T42" fmla="*/ 2147483647 w 40"/>
              <a:gd name="T43" fmla="*/ 2147483647 h 27"/>
              <a:gd name="T44" fmla="*/ 2147483647 w 40"/>
              <a:gd name="T45" fmla="*/ 2147483647 h 27"/>
              <a:gd name="T46" fmla="*/ 2147483647 w 40"/>
              <a:gd name="T47" fmla="*/ 2147483647 h 27"/>
              <a:gd name="T48" fmla="*/ 2147483647 w 40"/>
              <a:gd name="T49" fmla="*/ 2147483647 h 27"/>
              <a:gd name="T50" fmla="*/ 2147483647 w 40"/>
              <a:gd name="T51" fmla="*/ 2147483647 h 27"/>
              <a:gd name="T52" fmla="*/ 2147483647 w 40"/>
              <a:gd name="T53" fmla="*/ 2147483647 h 27"/>
              <a:gd name="T54" fmla="*/ 2147483647 w 40"/>
              <a:gd name="T55" fmla="*/ 2147483647 h 27"/>
              <a:gd name="T56" fmla="*/ 2147483647 w 40"/>
              <a:gd name="T57" fmla="*/ 2147483647 h 27"/>
              <a:gd name="T58" fmla="*/ 2147483647 w 40"/>
              <a:gd name="T59" fmla="*/ 2147483647 h 27"/>
              <a:gd name="T60" fmla="*/ 2147483647 w 40"/>
              <a:gd name="T61" fmla="*/ 2147483647 h 27"/>
              <a:gd name="T62" fmla="*/ 2147483647 w 40"/>
              <a:gd name="T63" fmla="*/ 2147483647 h 27"/>
              <a:gd name="T64" fmla="*/ 2147483647 w 40"/>
              <a:gd name="T65" fmla="*/ 2147483647 h 27"/>
              <a:gd name="T66" fmla="*/ 2147483647 w 40"/>
              <a:gd name="T67" fmla="*/ 2147483647 h 27"/>
              <a:gd name="T68" fmla="*/ 2147483647 w 40"/>
              <a:gd name="T69" fmla="*/ 2147483647 h 27"/>
              <a:gd name="T70" fmla="*/ 2147483647 w 40"/>
              <a:gd name="T71" fmla="*/ 2147483647 h 27"/>
              <a:gd name="T72" fmla="*/ 2147483647 w 40"/>
              <a:gd name="T73" fmla="*/ 2147483647 h 27"/>
              <a:gd name="T74" fmla="*/ 2147483647 w 40"/>
              <a:gd name="T75" fmla="*/ 2147483647 h 27"/>
              <a:gd name="T76" fmla="*/ 2147483647 w 40"/>
              <a:gd name="T77" fmla="*/ 2147483647 h 27"/>
              <a:gd name="T78" fmla="*/ 2147483647 w 40"/>
              <a:gd name="T79" fmla="*/ 2147483647 h 27"/>
              <a:gd name="T80" fmla="*/ 2147483647 w 40"/>
              <a:gd name="T81" fmla="*/ 0 h 27"/>
              <a:gd name="T82" fmla="*/ 2147483647 w 40"/>
              <a:gd name="T83" fmla="*/ 2147483647 h 27"/>
              <a:gd name="T84" fmla="*/ 2147483647 w 40"/>
              <a:gd name="T85" fmla="*/ 2147483647 h 27"/>
              <a:gd name="T86" fmla="*/ 2147483647 w 40"/>
              <a:gd name="T87" fmla="*/ 2147483647 h 27"/>
              <a:gd name="T88" fmla="*/ 2147483647 w 40"/>
              <a:gd name="T89" fmla="*/ 2147483647 h 27"/>
              <a:gd name="T90" fmla="*/ 2147483647 w 40"/>
              <a:gd name="T91" fmla="*/ 2147483647 h 27"/>
              <a:gd name="T92" fmla="*/ 2147483647 w 40"/>
              <a:gd name="T93" fmla="*/ 2147483647 h 27"/>
              <a:gd name="T94" fmla="*/ 2147483647 w 40"/>
              <a:gd name="T95" fmla="*/ 2147483647 h 27"/>
              <a:gd name="T96" fmla="*/ 2147483647 w 40"/>
              <a:gd name="T97" fmla="*/ 2147483647 h 27"/>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0"/>
              <a:gd name="T148" fmla="*/ 0 h 27"/>
              <a:gd name="T149" fmla="*/ 40 w 40"/>
              <a:gd name="T150" fmla="*/ 27 h 27"/>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0" h="27">
                <a:moveTo>
                  <a:pt x="19" y="5"/>
                </a:moveTo>
                <a:lnTo>
                  <a:pt x="16" y="5"/>
                </a:lnTo>
                <a:lnTo>
                  <a:pt x="15" y="5"/>
                </a:lnTo>
                <a:lnTo>
                  <a:pt x="12" y="6"/>
                </a:lnTo>
                <a:lnTo>
                  <a:pt x="10" y="6"/>
                </a:lnTo>
                <a:lnTo>
                  <a:pt x="7" y="8"/>
                </a:lnTo>
                <a:lnTo>
                  <a:pt x="6" y="8"/>
                </a:lnTo>
                <a:lnTo>
                  <a:pt x="4" y="9"/>
                </a:lnTo>
                <a:lnTo>
                  <a:pt x="2" y="11"/>
                </a:lnTo>
                <a:lnTo>
                  <a:pt x="2" y="12"/>
                </a:lnTo>
                <a:lnTo>
                  <a:pt x="0" y="12"/>
                </a:lnTo>
                <a:lnTo>
                  <a:pt x="0" y="14"/>
                </a:lnTo>
                <a:lnTo>
                  <a:pt x="0" y="15"/>
                </a:lnTo>
                <a:lnTo>
                  <a:pt x="0" y="17"/>
                </a:lnTo>
                <a:lnTo>
                  <a:pt x="2" y="18"/>
                </a:lnTo>
                <a:lnTo>
                  <a:pt x="4" y="20"/>
                </a:lnTo>
                <a:lnTo>
                  <a:pt x="6" y="21"/>
                </a:lnTo>
                <a:lnTo>
                  <a:pt x="10" y="21"/>
                </a:lnTo>
                <a:lnTo>
                  <a:pt x="13" y="22"/>
                </a:lnTo>
                <a:lnTo>
                  <a:pt x="16" y="22"/>
                </a:lnTo>
                <a:lnTo>
                  <a:pt x="19" y="24"/>
                </a:lnTo>
                <a:lnTo>
                  <a:pt x="22" y="25"/>
                </a:lnTo>
                <a:lnTo>
                  <a:pt x="25" y="27"/>
                </a:lnTo>
                <a:lnTo>
                  <a:pt x="27" y="27"/>
                </a:lnTo>
                <a:lnTo>
                  <a:pt x="28" y="27"/>
                </a:lnTo>
                <a:lnTo>
                  <a:pt x="30" y="27"/>
                </a:lnTo>
                <a:lnTo>
                  <a:pt x="31" y="27"/>
                </a:lnTo>
                <a:lnTo>
                  <a:pt x="31" y="25"/>
                </a:lnTo>
                <a:lnTo>
                  <a:pt x="33" y="25"/>
                </a:lnTo>
                <a:lnTo>
                  <a:pt x="34" y="22"/>
                </a:lnTo>
                <a:lnTo>
                  <a:pt x="36" y="20"/>
                </a:lnTo>
                <a:lnTo>
                  <a:pt x="37" y="17"/>
                </a:lnTo>
                <a:lnTo>
                  <a:pt x="37" y="14"/>
                </a:lnTo>
                <a:lnTo>
                  <a:pt x="37" y="11"/>
                </a:lnTo>
                <a:lnTo>
                  <a:pt x="39" y="6"/>
                </a:lnTo>
                <a:lnTo>
                  <a:pt x="39" y="3"/>
                </a:lnTo>
                <a:lnTo>
                  <a:pt x="40" y="0"/>
                </a:lnTo>
                <a:lnTo>
                  <a:pt x="37" y="2"/>
                </a:lnTo>
                <a:lnTo>
                  <a:pt x="36" y="2"/>
                </a:lnTo>
                <a:lnTo>
                  <a:pt x="33" y="2"/>
                </a:lnTo>
                <a:lnTo>
                  <a:pt x="30" y="2"/>
                </a:lnTo>
                <a:lnTo>
                  <a:pt x="27" y="2"/>
                </a:lnTo>
                <a:lnTo>
                  <a:pt x="24" y="3"/>
                </a:lnTo>
                <a:lnTo>
                  <a:pt x="21" y="3"/>
                </a:lnTo>
                <a:lnTo>
                  <a:pt x="19" y="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72" name="Freeform 123"/>
          <p:cNvSpPr>
            <a:spLocks/>
          </p:cNvSpPr>
          <p:nvPr/>
        </p:nvSpPr>
        <p:spPr bwMode="auto">
          <a:xfrm>
            <a:off x="6773864" y="4146554"/>
            <a:ext cx="55563" cy="42863"/>
          </a:xfrm>
          <a:custGeom>
            <a:avLst/>
            <a:gdLst>
              <a:gd name="T0" fmla="*/ 2147483647 w 40"/>
              <a:gd name="T1" fmla="*/ 2147483647 h 27"/>
              <a:gd name="T2" fmla="*/ 2147483647 w 40"/>
              <a:gd name="T3" fmla="*/ 2147483647 h 27"/>
              <a:gd name="T4" fmla="*/ 2147483647 w 40"/>
              <a:gd name="T5" fmla="*/ 2147483647 h 27"/>
              <a:gd name="T6" fmla="*/ 2147483647 w 40"/>
              <a:gd name="T7" fmla="*/ 2147483647 h 27"/>
              <a:gd name="T8" fmla="*/ 2147483647 w 40"/>
              <a:gd name="T9" fmla="*/ 2147483647 h 27"/>
              <a:gd name="T10" fmla="*/ 2147483647 w 40"/>
              <a:gd name="T11" fmla="*/ 2147483647 h 27"/>
              <a:gd name="T12" fmla="*/ 2147483647 w 40"/>
              <a:gd name="T13" fmla="*/ 2147483647 h 27"/>
              <a:gd name="T14" fmla="*/ 2147483647 w 40"/>
              <a:gd name="T15" fmla="*/ 2147483647 h 27"/>
              <a:gd name="T16" fmla="*/ 2147483647 w 40"/>
              <a:gd name="T17" fmla="*/ 2147483647 h 27"/>
              <a:gd name="T18" fmla="*/ 2147483647 w 40"/>
              <a:gd name="T19" fmla="*/ 2147483647 h 27"/>
              <a:gd name="T20" fmla="*/ 0 w 40"/>
              <a:gd name="T21" fmla="*/ 2147483647 h 27"/>
              <a:gd name="T22" fmla="*/ 0 w 40"/>
              <a:gd name="T23" fmla="*/ 2147483647 h 27"/>
              <a:gd name="T24" fmla="*/ 0 w 40"/>
              <a:gd name="T25" fmla="*/ 2147483647 h 27"/>
              <a:gd name="T26" fmla="*/ 0 w 40"/>
              <a:gd name="T27" fmla="*/ 2147483647 h 27"/>
              <a:gd name="T28" fmla="*/ 0 w 40"/>
              <a:gd name="T29" fmla="*/ 2147483647 h 27"/>
              <a:gd name="T30" fmla="*/ 0 w 40"/>
              <a:gd name="T31" fmla="*/ 2147483647 h 27"/>
              <a:gd name="T32" fmla="*/ 2147483647 w 40"/>
              <a:gd name="T33" fmla="*/ 2147483647 h 27"/>
              <a:gd name="T34" fmla="*/ 2147483647 w 40"/>
              <a:gd name="T35" fmla="*/ 2147483647 h 27"/>
              <a:gd name="T36" fmla="*/ 2147483647 w 40"/>
              <a:gd name="T37" fmla="*/ 2147483647 h 27"/>
              <a:gd name="T38" fmla="*/ 2147483647 w 40"/>
              <a:gd name="T39" fmla="*/ 2147483647 h 27"/>
              <a:gd name="T40" fmla="*/ 2147483647 w 40"/>
              <a:gd name="T41" fmla="*/ 2147483647 h 27"/>
              <a:gd name="T42" fmla="*/ 2147483647 w 40"/>
              <a:gd name="T43" fmla="*/ 2147483647 h 27"/>
              <a:gd name="T44" fmla="*/ 2147483647 w 40"/>
              <a:gd name="T45" fmla="*/ 2147483647 h 27"/>
              <a:gd name="T46" fmla="*/ 2147483647 w 40"/>
              <a:gd name="T47" fmla="*/ 2147483647 h 27"/>
              <a:gd name="T48" fmla="*/ 2147483647 w 40"/>
              <a:gd name="T49" fmla="*/ 2147483647 h 27"/>
              <a:gd name="T50" fmla="*/ 2147483647 w 40"/>
              <a:gd name="T51" fmla="*/ 2147483647 h 27"/>
              <a:gd name="T52" fmla="*/ 2147483647 w 40"/>
              <a:gd name="T53" fmla="*/ 2147483647 h 27"/>
              <a:gd name="T54" fmla="*/ 2147483647 w 40"/>
              <a:gd name="T55" fmla="*/ 2147483647 h 27"/>
              <a:gd name="T56" fmla="*/ 2147483647 w 40"/>
              <a:gd name="T57" fmla="*/ 2147483647 h 27"/>
              <a:gd name="T58" fmla="*/ 2147483647 w 40"/>
              <a:gd name="T59" fmla="*/ 2147483647 h 27"/>
              <a:gd name="T60" fmla="*/ 2147483647 w 40"/>
              <a:gd name="T61" fmla="*/ 2147483647 h 27"/>
              <a:gd name="T62" fmla="*/ 2147483647 w 40"/>
              <a:gd name="T63" fmla="*/ 2147483647 h 27"/>
              <a:gd name="T64" fmla="*/ 2147483647 w 40"/>
              <a:gd name="T65" fmla="*/ 2147483647 h 27"/>
              <a:gd name="T66" fmla="*/ 2147483647 w 40"/>
              <a:gd name="T67" fmla="*/ 2147483647 h 27"/>
              <a:gd name="T68" fmla="*/ 2147483647 w 40"/>
              <a:gd name="T69" fmla="*/ 2147483647 h 27"/>
              <a:gd name="T70" fmla="*/ 2147483647 w 40"/>
              <a:gd name="T71" fmla="*/ 2147483647 h 27"/>
              <a:gd name="T72" fmla="*/ 2147483647 w 40"/>
              <a:gd name="T73" fmla="*/ 2147483647 h 27"/>
              <a:gd name="T74" fmla="*/ 2147483647 w 40"/>
              <a:gd name="T75" fmla="*/ 2147483647 h 27"/>
              <a:gd name="T76" fmla="*/ 2147483647 w 40"/>
              <a:gd name="T77" fmla="*/ 2147483647 h 27"/>
              <a:gd name="T78" fmla="*/ 2147483647 w 40"/>
              <a:gd name="T79" fmla="*/ 2147483647 h 27"/>
              <a:gd name="T80" fmla="*/ 2147483647 w 40"/>
              <a:gd name="T81" fmla="*/ 0 h 27"/>
              <a:gd name="T82" fmla="*/ 2147483647 w 40"/>
              <a:gd name="T83" fmla="*/ 2147483647 h 27"/>
              <a:gd name="T84" fmla="*/ 2147483647 w 40"/>
              <a:gd name="T85" fmla="*/ 2147483647 h 27"/>
              <a:gd name="T86" fmla="*/ 2147483647 w 40"/>
              <a:gd name="T87" fmla="*/ 2147483647 h 27"/>
              <a:gd name="T88" fmla="*/ 2147483647 w 40"/>
              <a:gd name="T89" fmla="*/ 2147483647 h 27"/>
              <a:gd name="T90" fmla="*/ 2147483647 w 40"/>
              <a:gd name="T91" fmla="*/ 2147483647 h 27"/>
              <a:gd name="T92" fmla="*/ 2147483647 w 40"/>
              <a:gd name="T93" fmla="*/ 2147483647 h 27"/>
              <a:gd name="T94" fmla="*/ 2147483647 w 40"/>
              <a:gd name="T95" fmla="*/ 2147483647 h 27"/>
              <a:gd name="T96" fmla="*/ 2147483647 w 40"/>
              <a:gd name="T97" fmla="*/ 2147483647 h 27"/>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0"/>
              <a:gd name="T148" fmla="*/ 0 h 27"/>
              <a:gd name="T149" fmla="*/ 40 w 40"/>
              <a:gd name="T150" fmla="*/ 27 h 27"/>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0" h="27">
                <a:moveTo>
                  <a:pt x="19" y="5"/>
                </a:moveTo>
                <a:lnTo>
                  <a:pt x="16" y="5"/>
                </a:lnTo>
                <a:lnTo>
                  <a:pt x="15" y="5"/>
                </a:lnTo>
                <a:lnTo>
                  <a:pt x="12" y="6"/>
                </a:lnTo>
                <a:lnTo>
                  <a:pt x="10" y="6"/>
                </a:lnTo>
                <a:lnTo>
                  <a:pt x="7" y="8"/>
                </a:lnTo>
                <a:lnTo>
                  <a:pt x="6" y="8"/>
                </a:lnTo>
                <a:lnTo>
                  <a:pt x="4" y="9"/>
                </a:lnTo>
                <a:lnTo>
                  <a:pt x="2" y="11"/>
                </a:lnTo>
                <a:lnTo>
                  <a:pt x="2" y="12"/>
                </a:lnTo>
                <a:lnTo>
                  <a:pt x="0" y="12"/>
                </a:lnTo>
                <a:lnTo>
                  <a:pt x="0" y="14"/>
                </a:lnTo>
                <a:lnTo>
                  <a:pt x="0" y="15"/>
                </a:lnTo>
                <a:lnTo>
                  <a:pt x="0" y="17"/>
                </a:lnTo>
                <a:lnTo>
                  <a:pt x="2" y="18"/>
                </a:lnTo>
                <a:lnTo>
                  <a:pt x="4" y="20"/>
                </a:lnTo>
                <a:lnTo>
                  <a:pt x="6" y="21"/>
                </a:lnTo>
                <a:lnTo>
                  <a:pt x="10" y="21"/>
                </a:lnTo>
                <a:lnTo>
                  <a:pt x="13" y="22"/>
                </a:lnTo>
                <a:lnTo>
                  <a:pt x="16" y="22"/>
                </a:lnTo>
                <a:lnTo>
                  <a:pt x="19" y="24"/>
                </a:lnTo>
                <a:lnTo>
                  <a:pt x="22" y="25"/>
                </a:lnTo>
                <a:lnTo>
                  <a:pt x="25" y="27"/>
                </a:lnTo>
                <a:lnTo>
                  <a:pt x="27" y="27"/>
                </a:lnTo>
                <a:lnTo>
                  <a:pt x="28" y="27"/>
                </a:lnTo>
                <a:lnTo>
                  <a:pt x="30" y="27"/>
                </a:lnTo>
                <a:lnTo>
                  <a:pt x="31" y="27"/>
                </a:lnTo>
                <a:lnTo>
                  <a:pt x="31" y="25"/>
                </a:lnTo>
                <a:lnTo>
                  <a:pt x="33" y="25"/>
                </a:lnTo>
                <a:lnTo>
                  <a:pt x="34" y="22"/>
                </a:lnTo>
                <a:lnTo>
                  <a:pt x="36" y="20"/>
                </a:lnTo>
                <a:lnTo>
                  <a:pt x="37" y="17"/>
                </a:lnTo>
                <a:lnTo>
                  <a:pt x="37" y="14"/>
                </a:lnTo>
                <a:lnTo>
                  <a:pt x="37" y="11"/>
                </a:lnTo>
                <a:lnTo>
                  <a:pt x="39" y="6"/>
                </a:lnTo>
                <a:lnTo>
                  <a:pt x="39" y="3"/>
                </a:lnTo>
                <a:lnTo>
                  <a:pt x="40" y="0"/>
                </a:lnTo>
                <a:lnTo>
                  <a:pt x="37" y="2"/>
                </a:lnTo>
                <a:lnTo>
                  <a:pt x="36" y="2"/>
                </a:lnTo>
                <a:lnTo>
                  <a:pt x="33" y="2"/>
                </a:lnTo>
                <a:lnTo>
                  <a:pt x="30" y="2"/>
                </a:lnTo>
                <a:lnTo>
                  <a:pt x="27" y="2"/>
                </a:lnTo>
                <a:lnTo>
                  <a:pt x="24" y="3"/>
                </a:lnTo>
                <a:lnTo>
                  <a:pt x="21" y="3"/>
                </a:lnTo>
                <a:lnTo>
                  <a:pt x="19" y="5"/>
                </a:lnTo>
              </a:path>
            </a:pathLst>
          </a:custGeom>
          <a:solidFill>
            <a:srgbClr val="FFFF00"/>
          </a:solidFill>
          <a:ln w="4763">
            <a:solidFill>
              <a:srgbClr val="990000"/>
            </a:solidFill>
            <a:round/>
            <a:headEnd/>
            <a:tailEnd/>
          </a:ln>
        </p:spPr>
        <p:txBody>
          <a:bodyPr/>
          <a:lstStyle/>
          <a:p>
            <a:endParaRPr lang="en-US"/>
          </a:p>
        </p:txBody>
      </p:sp>
      <p:sp>
        <p:nvSpPr>
          <p:cNvPr id="53373" name="Freeform 124"/>
          <p:cNvSpPr>
            <a:spLocks/>
          </p:cNvSpPr>
          <p:nvPr/>
        </p:nvSpPr>
        <p:spPr bwMode="auto">
          <a:xfrm>
            <a:off x="6838954" y="4156076"/>
            <a:ext cx="73025" cy="57151"/>
          </a:xfrm>
          <a:custGeom>
            <a:avLst/>
            <a:gdLst>
              <a:gd name="T0" fmla="*/ 2147483647 w 52"/>
              <a:gd name="T1" fmla="*/ 2147483647 h 36"/>
              <a:gd name="T2" fmla="*/ 2147483647 w 52"/>
              <a:gd name="T3" fmla="*/ 2147483647 h 36"/>
              <a:gd name="T4" fmla="*/ 2147483647 w 52"/>
              <a:gd name="T5" fmla="*/ 2147483647 h 36"/>
              <a:gd name="T6" fmla="*/ 2147483647 w 52"/>
              <a:gd name="T7" fmla="*/ 2147483647 h 36"/>
              <a:gd name="T8" fmla="*/ 2147483647 w 52"/>
              <a:gd name="T9" fmla="*/ 2147483647 h 36"/>
              <a:gd name="T10" fmla="*/ 0 w 52"/>
              <a:gd name="T11" fmla="*/ 2147483647 h 36"/>
              <a:gd name="T12" fmla="*/ 0 w 52"/>
              <a:gd name="T13" fmla="*/ 2147483647 h 36"/>
              <a:gd name="T14" fmla="*/ 0 w 52"/>
              <a:gd name="T15" fmla="*/ 2147483647 h 36"/>
              <a:gd name="T16" fmla="*/ 0 w 52"/>
              <a:gd name="T17" fmla="*/ 2147483647 h 36"/>
              <a:gd name="T18" fmla="*/ 2147483647 w 52"/>
              <a:gd name="T19" fmla="*/ 2147483647 h 36"/>
              <a:gd name="T20" fmla="*/ 2147483647 w 52"/>
              <a:gd name="T21" fmla="*/ 2147483647 h 36"/>
              <a:gd name="T22" fmla="*/ 2147483647 w 52"/>
              <a:gd name="T23" fmla="*/ 2147483647 h 36"/>
              <a:gd name="T24" fmla="*/ 2147483647 w 52"/>
              <a:gd name="T25" fmla="*/ 2147483647 h 36"/>
              <a:gd name="T26" fmla="*/ 2147483647 w 52"/>
              <a:gd name="T27" fmla="*/ 2147483647 h 36"/>
              <a:gd name="T28" fmla="*/ 2147483647 w 52"/>
              <a:gd name="T29" fmla="*/ 2147483647 h 36"/>
              <a:gd name="T30" fmla="*/ 2147483647 w 52"/>
              <a:gd name="T31" fmla="*/ 2147483647 h 36"/>
              <a:gd name="T32" fmla="*/ 2147483647 w 52"/>
              <a:gd name="T33" fmla="*/ 2147483647 h 36"/>
              <a:gd name="T34" fmla="*/ 2147483647 w 52"/>
              <a:gd name="T35" fmla="*/ 2147483647 h 36"/>
              <a:gd name="T36" fmla="*/ 2147483647 w 52"/>
              <a:gd name="T37" fmla="*/ 2147483647 h 36"/>
              <a:gd name="T38" fmla="*/ 2147483647 w 52"/>
              <a:gd name="T39" fmla="*/ 2147483647 h 36"/>
              <a:gd name="T40" fmla="*/ 2147483647 w 52"/>
              <a:gd name="T41" fmla="*/ 2147483647 h 36"/>
              <a:gd name="T42" fmla="*/ 2147483647 w 52"/>
              <a:gd name="T43" fmla="*/ 2147483647 h 36"/>
              <a:gd name="T44" fmla="*/ 2147483647 w 52"/>
              <a:gd name="T45" fmla="*/ 2147483647 h 36"/>
              <a:gd name="T46" fmla="*/ 2147483647 w 52"/>
              <a:gd name="T47" fmla="*/ 2147483647 h 36"/>
              <a:gd name="T48" fmla="*/ 2147483647 w 52"/>
              <a:gd name="T49" fmla="*/ 2147483647 h 36"/>
              <a:gd name="T50" fmla="*/ 2147483647 w 52"/>
              <a:gd name="T51" fmla="*/ 2147483647 h 36"/>
              <a:gd name="T52" fmla="*/ 2147483647 w 52"/>
              <a:gd name="T53" fmla="*/ 2147483647 h 36"/>
              <a:gd name="T54" fmla="*/ 2147483647 w 52"/>
              <a:gd name="T55" fmla="*/ 2147483647 h 36"/>
              <a:gd name="T56" fmla="*/ 2147483647 w 52"/>
              <a:gd name="T57" fmla="*/ 2147483647 h 36"/>
              <a:gd name="T58" fmla="*/ 2147483647 w 52"/>
              <a:gd name="T59" fmla="*/ 2147483647 h 36"/>
              <a:gd name="T60" fmla="*/ 2147483647 w 52"/>
              <a:gd name="T61" fmla="*/ 2147483647 h 36"/>
              <a:gd name="T62" fmla="*/ 2147483647 w 52"/>
              <a:gd name="T63" fmla="*/ 2147483647 h 36"/>
              <a:gd name="T64" fmla="*/ 2147483647 w 52"/>
              <a:gd name="T65" fmla="*/ 2147483647 h 36"/>
              <a:gd name="T66" fmla="*/ 2147483647 w 52"/>
              <a:gd name="T67" fmla="*/ 2147483647 h 36"/>
              <a:gd name="T68" fmla="*/ 2147483647 w 52"/>
              <a:gd name="T69" fmla="*/ 2147483647 h 36"/>
              <a:gd name="T70" fmla="*/ 2147483647 w 52"/>
              <a:gd name="T71" fmla="*/ 2147483647 h 36"/>
              <a:gd name="T72" fmla="*/ 2147483647 w 52"/>
              <a:gd name="T73" fmla="*/ 0 h 36"/>
              <a:gd name="T74" fmla="*/ 2147483647 w 52"/>
              <a:gd name="T75" fmla="*/ 0 h 36"/>
              <a:gd name="T76" fmla="*/ 2147483647 w 52"/>
              <a:gd name="T77" fmla="*/ 0 h 36"/>
              <a:gd name="T78" fmla="*/ 2147483647 w 52"/>
              <a:gd name="T79" fmla="*/ 2147483647 h 36"/>
              <a:gd name="T80" fmla="*/ 2147483647 w 52"/>
              <a:gd name="T81" fmla="*/ 2147483647 h 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2"/>
              <a:gd name="T124" fmla="*/ 0 h 36"/>
              <a:gd name="T125" fmla="*/ 52 w 52"/>
              <a:gd name="T126" fmla="*/ 36 h 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2" h="36">
                <a:moveTo>
                  <a:pt x="9" y="3"/>
                </a:moveTo>
                <a:lnTo>
                  <a:pt x="7" y="5"/>
                </a:lnTo>
                <a:lnTo>
                  <a:pt x="4" y="6"/>
                </a:lnTo>
                <a:lnTo>
                  <a:pt x="3" y="8"/>
                </a:lnTo>
                <a:lnTo>
                  <a:pt x="1" y="9"/>
                </a:lnTo>
                <a:lnTo>
                  <a:pt x="0" y="12"/>
                </a:lnTo>
                <a:lnTo>
                  <a:pt x="0" y="14"/>
                </a:lnTo>
                <a:lnTo>
                  <a:pt x="0" y="15"/>
                </a:lnTo>
                <a:lnTo>
                  <a:pt x="0" y="16"/>
                </a:lnTo>
                <a:lnTo>
                  <a:pt x="3" y="21"/>
                </a:lnTo>
                <a:lnTo>
                  <a:pt x="7" y="25"/>
                </a:lnTo>
                <a:lnTo>
                  <a:pt x="10" y="28"/>
                </a:lnTo>
                <a:lnTo>
                  <a:pt x="15" y="31"/>
                </a:lnTo>
                <a:lnTo>
                  <a:pt x="18" y="34"/>
                </a:lnTo>
                <a:lnTo>
                  <a:pt x="22" y="36"/>
                </a:lnTo>
                <a:lnTo>
                  <a:pt x="27" y="36"/>
                </a:lnTo>
                <a:lnTo>
                  <a:pt x="32" y="36"/>
                </a:lnTo>
                <a:lnTo>
                  <a:pt x="35" y="34"/>
                </a:lnTo>
                <a:lnTo>
                  <a:pt x="38" y="33"/>
                </a:lnTo>
                <a:lnTo>
                  <a:pt x="41" y="31"/>
                </a:lnTo>
                <a:lnTo>
                  <a:pt x="43" y="28"/>
                </a:lnTo>
                <a:lnTo>
                  <a:pt x="46" y="25"/>
                </a:lnTo>
                <a:lnTo>
                  <a:pt x="47" y="22"/>
                </a:lnTo>
                <a:lnTo>
                  <a:pt x="50" y="19"/>
                </a:lnTo>
                <a:lnTo>
                  <a:pt x="52" y="16"/>
                </a:lnTo>
                <a:lnTo>
                  <a:pt x="52" y="14"/>
                </a:lnTo>
                <a:lnTo>
                  <a:pt x="52" y="11"/>
                </a:lnTo>
                <a:lnTo>
                  <a:pt x="50" y="9"/>
                </a:lnTo>
                <a:lnTo>
                  <a:pt x="49" y="8"/>
                </a:lnTo>
                <a:lnTo>
                  <a:pt x="46" y="6"/>
                </a:lnTo>
                <a:lnTo>
                  <a:pt x="44" y="5"/>
                </a:lnTo>
                <a:lnTo>
                  <a:pt x="41" y="3"/>
                </a:lnTo>
                <a:lnTo>
                  <a:pt x="40" y="3"/>
                </a:lnTo>
                <a:lnTo>
                  <a:pt x="35" y="3"/>
                </a:lnTo>
                <a:lnTo>
                  <a:pt x="32" y="2"/>
                </a:lnTo>
                <a:lnTo>
                  <a:pt x="28" y="2"/>
                </a:lnTo>
                <a:lnTo>
                  <a:pt x="25" y="0"/>
                </a:lnTo>
                <a:lnTo>
                  <a:pt x="21" y="0"/>
                </a:lnTo>
                <a:lnTo>
                  <a:pt x="16" y="0"/>
                </a:lnTo>
                <a:lnTo>
                  <a:pt x="13" y="2"/>
                </a:lnTo>
                <a:lnTo>
                  <a:pt x="9" y="3"/>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74" name="Freeform 125"/>
          <p:cNvSpPr>
            <a:spLocks/>
          </p:cNvSpPr>
          <p:nvPr/>
        </p:nvSpPr>
        <p:spPr bwMode="auto">
          <a:xfrm>
            <a:off x="6838954" y="4156076"/>
            <a:ext cx="73025" cy="57151"/>
          </a:xfrm>
          <a:custGeom>
            <a:avLst/>
            <a:gdLst>
              <a:gd name="T0" fmla="*/ 2147483647 w 52"/>
              <a:gd name="T1" fmla="*/ 2147483647 h 36"/>
              <a:gd name="T2" fmla="*/ 2147483647 w 52"/>
              <a:gd name="T3" fmla="*/ 2147483647 h 36"/>
              <a:gd name="T4" fmla="*/ 2147483647 w 52"/>
              <a:gd name="T5" fmla="*/ 2147483647 h 36"/>
              <a:gd name="T6" fmla="*/ 2147483647 w 52"/>
              <a:gd name="T7" fmla="*/ 2147483647 h 36"/>
              <a:gd name="T8" fmla="*/ 2147483647 w 52"/>
              <a:gd name="T9" fmla="*/ 2147483647 h 36"/>
              <a:gd name="T10" fmla="*/ 0 w 52"/>
              <a:gd name="T11" fmla="*/ 2147483647 h 36"/>
              <a:gd name="T12" fmla="*/ 0 w 52"/>
              <a:gd name="T13" fmla="*/ 2147483647 h 36"/>
              <a:gd name="T14" fmla="*/ 0 w 52"/>
              <a:gd name="T15" fmla="*/ 2147483647 h 36"/>
              <a:gd name="T16" fmla="*/ 0 w 52"/>
              <a:gd name="T17" fmla="*/ 2147483647 h 36"/>
              <a:gd name="T18" fmla="*/ 2147483647 w 52"/>
              <a:gd name="T19" fmla="*/ 2147483647 h 36"/>
              <a:gd name="T20" fmla="*/ 2147483647 w 52"/>
              <a:gd name="T21" fmla="*/ 2147483647 h 36"/>
              <a:gd name="T22" fmla="*/ 2147483647 w 52"/>
              <a:gd name="T23" fmla="*/ 2147483647 h 36"/>
              <a:gd name="T24" fmla="*/ 2147483647 w 52"/>
              <a:gd name="T25" fmla="*/ 2147483647 h 36"/>
              <a:gd name="T26" fmla="*/ 2147483647 w 52"/>
              <a:gd name="T27" fmla="*/ 2147483647 h 36"/>
              <a:gd name="T28" fmla="*/ 2147483647 w 52"/>
              <a:gd name="T29" fmla="*/ 2147483647 h 36"/>
              <a:gd name="T30" fmla="*/ 2147483647 w 52"/>
              <a:gd name="T31" fmla="*/ 2147483647 h 36"/>
              <a:gd name="T32" fmla="*/ 2147483647 w 52"/>
              <a:gd name="T33" fmla="*/ 2147483647 h 36"/>
              <a:gd name="T34" fmla="*/ 2147483647 w 52"/>
              <a:gd name="T35" fmla="*/ 2147483647 h 36"/>
              <a:gd name="T36" fmla="*/ 2147483647 w 52"/>
              <a:gd name="T37" fmla="*/ 2147483647 h 36"/>
              <a:gd name="T38" fmla="*/ 2147483647 w 52"/>
              <a:gd name="T39" fmla="*/ 2147483647 h 36"/>
              <a:gd name="T40" fmla="*/ 2147483647 w 52"/>
              <a:gd name="T41" fmla="*/ 2147483647 h 36"/>
              <a:gd name="T42" fmla="*/ 2147483647 w 52"/>
              <a:gd name="T43" fmla="*/ 2147483647 h 36"/>
              <a:gd name="T44" fmla="*/ 2147483647 w 52"/>
              <a:gd name="T45" fmla="*/ 2147483647 h 36"/>
              <a:gd name="T46" fmla="*/ 2147483647 w 52"/>
              <a:gd name="T47" fmla="*/ 2147483647 h 36"/>
              <a:gd name="T48" fmla="*/ 2147483647 w 52"/>
              <a:gd name="T49" fmla="*/ 2147483647 h 36"/>
              <a:gd name="T50" fmla="*/ 2147483647 w 52"/>
              <a:gd name="T51" fmla="*/ 2147483647 h 36"/>
              <a:gd name="T52" fmla="*/ 2147483647 w 52"/>
              <a:gd name="T53" fmla="*/ 2147483647 h 36"/>
              <a:gd name="T54" fmla="*/ 2147483647 w 52"/>
              <a:gd name="T55" fmla="*/ 2147483647 h 36"/>
              <a:gd name="T56" fmla="*/ 2147483647 w 52"/>
              <a:gd name="T57" fmla="*/ 2147483647 h 36"/>
              <a:gd name="T58" fmla="*/ 2147483647 w 52"/>
              <a:gd name="T59" fmla="*/ 2147483647 h 36"/>
              <a:gd name="T60" fmla="*/ 2147483647 w 52"/>
              <a:gd name="T61" fmla="*/ 2147483647 h 36"/>
              <a:gd name="T62" fmla="*/ 2147483647 w 52"/>
              <a:gd name="T63" fmla="*/ 2147483647 h 36"/>
              <a:gd name="T64" fmla="*/ 2147483647 w 52"/>
              <a:gd name="T65" fmla="*/ 2147483647 h 36"/>
              <a:gd name="T66" fmla="*/ 2147483647 w 52"/>
              <a:gd name="T67" fmla="*/ 2147483647 h 36"/>
              <a:gd name="T68" fmla="*/ 2147483647 w 52"/>
              <a:gd name="T69" fmla="*/ 2147483647 h 36"/>
              <a:gd name="T70" fmla="*/ 2147483647 w 52"/>
              <a:gd name="T71" fmla="*/ 2147483647 h 36"/>
              <a:gd name="T72" fmla="*/ 2147483647 w 52"/>
              <a:gd name="T73" fmla="*/ 0 h 36"/>
              <a:gd name="T74" fmla="*/ 2147483647 w 52"/>
              <a:gd name="T75" fmla="*/ 0 h 36"/>
              <a:gd name="T76" fmla="*/ 2147483647 w 52"/>
              <a:gd name="T77" fmla="*/ 0 h 36"/>
              <a:gd name="T78" fmla="*/ 2147483647 w 52"/>
              <a:gd name="T79" fmla="*/ 2147483647 h 36"/>
              <a:gd name="T80" fmla="*/ 2147483647 w 52"/>
              <a:gd name="T81" fmla="*/ 2147483647 h 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2"/>
              <a:gd name="T124" fmla="*/ 0 h 36"/>
              <a:gd name="T125" fmla="*/ 52 w 52"/>
              <a:gd name="T126" fmla="*/ 36 h 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2" h="36">
                <a:moveTo>
                  <a:pt x="9" y="3"/>
                </a:moveTo>
                <a:lnTo>
                  <a:pt x="7" y="5"/>
                </a:lnTo>
                <a:lnTo>
                  <a:pt x="4" y="6"/>
                </a:lnTo>
                <a:lnTo>
                  <a:pt x="3" y="8"/>
                </a:lnTo>
                <a:lnTo>
                  <a:pt x="1" y="9"/>
                </a:lnTo>
                <a:lnTo>
                  <a:pt x="0" y="12"/>
                </a:lnTo>
                <a:lnTo>
                  <a:pt x="0" y="14"/>
                </a:lnTo>
                <a:lnTo>
                  <a:pt x="0" y="15"/>
                </a:lnTo>
                <a:lnTo>
                  <a:pt x="0" y="16"/>
                </a:lnTo>
                <a:lnTo>
                  <a:pt x="3" y="21"/>
                </a:lnTo>
                <a:lnTo>
                  <a:pt x="7" y="25"/>
                </a:lnTo>
                <a:lnTo>
                  <a:pt x="10" y="28"/>
                </a:lnTo>
                <a:lnTo>
                  <a:pt x="15" y="31"/>
                </a:lnTo>
                <a:lnTo>
                  <a:pt x="18" y="34"/>
                </a:lnTo>
                <a:lnTo>
                  <a:pt x="22" y="36"/>
                </a:lnTo>
                <a:lnTo>
                  <a:pt x="27" y="36"/>
                </a:lnTo>
                <a:lnTo>
                  <a:pt x="32" y="36"/>
                </a:lnTo>
                <a:lnTo>
                  <a:pt x="35" y="34"/>
                </a:lnTo>
                <a:lnTo>
                  <a:pt x="38" y="33"/>
                </a:lnTo>
                <a:lnTo>
                  <a:pt x="41" y="31"/>
                </a:lnTo>
                <a:lnTo>
                  <a:pt x="43" y="28"/>
                </a:lnTo>
                <a:lnTo>
                  <a:pt x="46" y="25"/>
                </a:lnTo>
                <a:lnTo>
                  <a:pt x="47" y="22"/>
                </a:lnTo>
                <a:lnTo>
                  <a:pt x="50" y="19"/>
                </a:lnTo>
                <a:lnTo>
                  <a:pt x="52" y="16"/>
                </a:lnTo>
                <a:lnTo>
                  <a:pt x="52" y="14"/>
                </a:lnTo>
                <a:lnTo>
                  <a:pt x="52" y="11"/>
                </a:lnTo>
                <a:lnTo>
                  <a:pt x="50" y="9"/>
                </a:lnTo>
                <a:lnTo>
                  <a:pt x="49" y="8"/>
                </a:lnTo>
                <a:lnTo>
                  <a:pt x="46" y="6"/>
                </a:lnTo>
                <a:lnTo>
                  <a:pt x="44" y="5"/>
                </a:lnTo>
                <a:lnTo>
                  <a:pt x="41" y="3"/>
                </a:lnTo>
                <a:lnTo>
                  <a:pt x="40" y="3"/>
                </a:lnTo>
                <a:lnTo>
                  <a:pt x="35" y="3"/>
                </a:lnTo>
                <a:lnTo>
                  <a:pt x="32" y="2"/>
                </a:lnTo>
                <a:lnTo>
                  <a:pt x="28" y="2"/>
                </a:lnTo>
                <a:lnTo>
                  <a:pt x="25" y="0"/>
                </a:lnTo>
                <a:lnTo>
                  <a:pt x="21" y="0"/>
                </a:lnTo>
                <a:lnTo>
                  <a:pt x="16" y="0"/>
                </a:lnTo>
                <a:lnTo>
                  <a:pt x="13" y="2"/>
                </a:lnTo>
                <a:lnTo>
                  <a:pt x="9" y="3"/>
                </a:lnTo>
              </a:path>
            </a:pathLst>
          </a:custGeom>
          <a:solidFill>
            <a:srgbClr val="FFFF00"/>
          </a:solidFill>
          <a:ln w="4763">
            <a:solidFill>
              <a:srgbClr val="990000"/>
            </a:solidFill>
            <a:round/>
            <a:headEnd/>
            <a:tailEnd/>
          </a:ln>
        </p:spPr>
        <p:txBody>
          <a:bodyPr/>
          <a:lstStyle/>
          <a:p>
            <a:endParaRPr lang="en-US"/>
          </a:p>
        </p:txBody>
      </p:sp>
      <p:sp>
        <p:nvSpPr>
          <p:cNvPr id="53375" name="Freeform 126"/>
          <p:cNvSpPr>
            <a:spLocks/>
          </p:cNvSpPr>
          <p:nvPr/>
        </p:nvSpPr>
        <p:spPr bwMode="auto">
          <a:xfrm>
            <a:off x="6834190" y="4105278"/>
            <a:ext cx="52387" cy="36513"/>
          </a:xfrm>
          <a:custGeom>
            <a:avLst/>
            <a:gdLst>
              <a:gd name="T0" fmla="*/ 2147483647 w 37"/>
              <a:gd name="T1" fmla="*/ 0 h 23"/>
              <a:gd name="T2" fmla="*/ 2147483647 w 37"/>
              <a:gd name="T3" fmla="*/ 2147483647 h 23"/>
              <a:gd name="T4" fmla="*/ 2147483647 w 37"/>
              <a:gd name="T5" fmla="*/ 2147483647 h 23"/>
              <a:gd name="T6" fmla="*/ 2147483647 w 37"/>
              <a:gd name="T7" fmla="*/ 2147483647 h 23"/>
              <a:gd name="T8" fmla="*/ 2147483647 w 37"/>
              <a:gd name="T9" fmla="*/ 2147483647 h 23"/>
              <a:gd name="T10" fmla="*/ 0 w 37"/>
              <a:gd name="T11" fmla="*/ 2147483647 h 23"/>
              <a:gd name="T12" fmla="*/ 0 w 37"/>
              <a:gd name="T13" fmla="*/ 2147483647 h 23"/>
              <a:gd name="T14" fmla="*/ 0 w 37"/>
              <a:gd name="T15" fmla="*/ 2147483647 h 23"/>
              <a:gd name="T16" fmla="*/ 0 w 37"/>
              <a:gd name="T17" fmla="*/ 2147483647 h 23"/>
              <a:gd name="T18" fmla="*/ 2147483647 w 37"/>
              <a:gd name="T19" fmla="*/ 2147483647 h 23"/>
              <a:gd name="T20" fmla="*/ 2147483647 w 37"/>
              <a:gd name="T21" fmla="*/ 2147483647 h 23"/>
              <a:gd name="T22" fmla="*/ 2147483647 w 37"/>
              <a:gd name="T23" fmla="*/ 2147483647 h 23"/>
              <a:gd name="T24" fmla="*/ 2147483647 w 37"/>
              <a:gd name="T25" fmla="*/ 2147483647 h 23"/>
              <a:gd name="T26" fmla="*/ 2147483647 w 37"/>
              <a:gd name="T27" fmla="*/ 2147483647 h 23"/>
              <a:gd name="T28" fmla="*/ 2147483647 w 37"/>
              <a:gd name="T29" fmla="*/ 2147483647 h 23"/>
              <a:gd name="T30" fmla="*/ 2147483647 w 37"/>
              <a:gd name="T31" fmla="*/ 2147483647 h 23"/>
              <a:gd name="T32" fmla="*/ 2147483647 w 37"/>
              <a:gd name="T33" fmla="*/ 2147483647 h 23"/>
              <a:gd name="T34" fmla="*/ 2147483647 w 37"/>
              <a:gd name="T35" fmla="*/ 2147483647 h 23"/>
              <a:gd name="T36" fmla="*/ 2147483647 w 37"/>
              <a:gd name="T37" fmla="*/ 2147483647 h 23"/>
              <a:gd name="T38" fmla="*/ 2147483647 w 37"/>
              <a:gd name="T39" fmla="*/ 2147483647 h 23"/>
              <a:gd name="T40" fmla="*/ 2147483647 w 37"/>
              <a:gd name="T41" fmla="*/ 2147483647 h 23"/>
              <a:gd name="T42" fmla="*/ 2147483647 w 37"/>
              <a:gd name="T43" fmla="*/ 2147483647 h 23"/>
              <a:gd name="T44" fmla="*/ 2147483647 w 37"/>
              <a:gd name="T45" fmla="*/ 2147483647 h 23"/>
              <a:gd name="T46" fmla="*/ 2147483647 w 37"/>
              <a:gd name="T47" fmla="*/ 2147483647 h 23"/>
              <a:gd name="T48" fmla="*/ 2147483647 w 37"/>
              <a:gd name="T49" fmla="*/ 2147483647 h 23"/>
              <a:gd name="T50" fmla="*/ 2147483647 w 37"/>
              <a:gd name="T51" fmla="*/ 2147483647 h 23"/>
              <a:gd name="T52" fmla="*/ 2147483647 w 37"/>
              <a:gd name="T53" fmla="*/ 2147483647 h 23"/>
              <a:gd name="T54" fmla="*/ 2147483647 w 37"/>
              <a:gd name="T55" fmla="*/ 2147483647 h 23"/>
              <a:gd name="T56" fmla="*/ 2147483647 w 37"/>
              <a:gd name="T57" fmla="*/ 2147483647 h 23"/>
              <a:gd name="T58" fmla="*/ 2147483647 w 37"/>
              <a:gd name="T59" fmla="*/ 2147483647 h 23"/>
              <a:gd name="T60" fmla="*/ 2147483647 w 37"/>
              <a:gd name="T61" fmla="*/ 2147483647 h 23"/>
              <a:gd name="T62" fmla="*/ 2147483647 w 37"/>
              <a:gd name="T63" fmla="*/ 2147483647 h 23"/>
              <a:gd name="T64" fmla="*/ 2147483647 w 37"/>
              <a:gd name="T65" fmla="*/ 2147483647 h 23"/>
              <a:gd name="T66" fmla="*/ 2147483647 w 37"/>
              <a:gd name="T67" fmla="*/ 2147483647 h 23"/>
              <a:gd name="T68" fmla="*/ 2147483647 w 37"/>
              <a:gd name="T69" fmla="*/ 2147483647 h 23"/>
              <a:gd name="T70" fmla="*/ 2147483647 w 37"/>
              <a:gd name="T71" fmla="*/ 2147483647 h 23"/>
              <a:gd name="T72" fmla="*/ 2147483647 w 37"/>
              <a:gd name="T73" fmla="*/ 2147483647 h 23"/>
              <a:gd name="T74" fmla="*/ 2147483647 w 37"/>
              <a:gd name="T75" fmla="*/ 2147483647 h 23"/>
              <a:gd name="T76" fmla="*/ 2147483647 w 37"/>
              <a:gd name="T77" fmla="*/ 2147483647 h 23"/>
              <a:gd name="T78" fmla="*/ 2147483647 w 37"/>
              <a:gd name="T79" fmla="*/ 2147483647 h 23"/>
              <a:gd name="T80" fmla="*/ 2147483647 w 37"/>
              <a:gd name="T81" fmla="*/ 2147483647 h 23"/>
              <a:gd name="T82" fmla="*/ 2147483647 w 37"/>
              <a:gd name="T83" fmla="*/ 0 h 23"/>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37"/>
              <a:gd name="T127" fmla="*/ 0 h 23"/>
              <a:gd name="T128" fmla="*/ 37 w 37"/>
              <a:gd name="T129" fmla="*/ 23 h 23"/>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37" h="23">
                <a:moveTo>
                  <a:pt x="10" y="0"/>
                </a:moveTo>
                <a:lnTo>
                  <a:pt x="7" y="1"/>
                </a:lnTo>
                <a:lnTo>
                  <a:pt x="4" y="3"/>
                </a:lnTo>
                <a:lnTo>
                  <a:pt x="3" y="4"/>
                </a:lnTo>
                <a:lnTo>
                  <a:pt x="1" y="7"/>
                </a:lnTo>
                <a:lnTo>
                  <a:pt x="0" y="10"/>
                </a:lnTo>
                <a:lnTo>
                  <a:pt x="0" y="13"/>
                </a:lnTo>
                <a:lnTo>
                  <a:pt x="0" y="16"/>
                </a:lnTo>
                <a:lnTo>
                  <a:pt x="0" y="19"/>
                </a:lnTo>
                <a:lnTo>
                  <a:pt x="1" y="20"/>
                </a:lnTo>
                <a:lnTo>
                  <a:pt x="3" y="20"/>
                </a:lnTo>
                <a:lnTo>
                  <a:pt x="3" y="22"/>
                </a:lnTo>
                <a:lnTo>
                  <a:pt x="4" y="22"/>
                </a:lnTo>
                <a:lnTo>
                  <a:pt x="7" y="22"/>
                </a:lnTo>
                <a:lnTo>
                  <a:pt x="9" y="23"/>
                </a:lnTo>
                <a:lnTo>
                  <a:pt x="10" y="23"/>
                </a:lnTo>
                <a:lnTo>
                  <a:pt x="12" y="23"/>
                </a:lnTo>
                <a:lnTo>
                  <a:pt x="13" y="23"/>
                </a:lnTo>
                <a:lnTo>
                  <a:pt x="13" y="22"/>
                </a:lnTo>
                <a:lnTo>
                  <a:pt x="15" y="22"/>
                </a:lnTo>
                <a:lnTo>
                  <a:pt x="16" y="22"/>
                </a:lnTo>
                <a:lnTo>
                  <a:pt x="16" y="20"/>
                </a:lnTo>
                <a:lnTo>
                  <a:pt x="18" y="20"/>
                </a:lnTo>
                <a:lnTo>
                  <a:pt x="19" y="19"/>
                </a:lnTo>
                <a:lnTo>
                  <a:pt x="22" y="19"/>
                </a:lnTo>
                <a:lnTo>
                  <a:pt x="25" y="19"/>
                </a:lnTo>
                <a:lnTo>
                  <a:pt x="28" y="19"/>
                </a:lnTo>
                <a:lnTo>
                  <a:pt x="32" y="19"/>
                </a:lnTo>
                <a:lnTo>
                  <a:pt x="34" y="17"/>
                </a:lnTo>
                <a:lnTo>
                  <a:pt x="37" y="16"/>
                </a:lnTo>
                <a:lnTo>
                  <a:pt x="37" y="13"/>
                </a:lnTo>
                <a:lnTo>
                  <a:pt x="37" y="8"/>
                </a:lnTo>
                <a:lnTo>
                  <a:pt x="35" y="6"/>
                </a:lnTo>
                <a:lnTo>
                  <a:pt x="34" y="4"/>
                </a:lnTo>
                <a:lnTo>
                  <a:pt x="31" y="3"/>
                </a:lnTo>
                <a:lnTo>
                  <a:pt x="27" y="3"/>
                </a:lnTo>
                <a:lnTo>
                  <a:pt x="24" y="3"/>
                </a:lnTo>
                <a:lnTo>
                  <a:pt x="19" y="3"/>
                </a:lnTo>
                <a:lnTo>
                  <a:pt x="16" y="1"/>
                </a:lnTo>
                <a:lnTo>
                  <a:pt x="12" y="1"/>
                </a:lnTo>
                <a:lnTo>
                  <a:pt x="10" y="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76" name="Freeform 127"/>
          <p:cNvSpPr>
            <a:spLocks/>
          </p:cNvSpPr>
          <p:nvPr/>
        </p:nvSpPr>
        <p:spPr bwMode="auto">
          <a:xfrm>
            <a:off x="6834190" y="4105278"/>
            <a:ext cx="52387" cy="36513"/>
          </a:xfrm>
          <a:custGeom>
            <a:avLst/>
            <a:gdLst>
              <a:gd name="T0" fmla="*/ 2147483647 w 37"/>
              <a:gd name="T1" fmla="*/ 0 h 23"/>
              <a:gd name="T2" fmla="*/ 2147483647 w 37"/>
              <a:gd name="T3" fmla="*/ 2147483647 h 23"/>
              <a:gd name="T4" fmla="*/ 2147483647 w 37"/>
              <a:gd name="T5" fmla="*/ 2147483647 h 23"/>
              <a:gd name="T6" fmla="*/ 2147483647 w 37"/>
              <a:gd name="T7" fmla="*/ 2147483647 h 23"/>
              <a:gd name="T8" fmla="*/ 2147483647 w 37"/>
              <a:gd name="T9" fmla="*/ 2147483647 h 23"/>
              <a:gd name="T10" fmla="*/ 0 w 37"/>
              <a:gd name="T11" fmla="*/ 2147483647 h 23"/>
              <a:gd name="T12" fmla="*/ 0 w 37"/>
              <a:gd name="T13" fmla="*/ 2147483647 h 23"/>
              <a:gd name="T14" fmla="*/ 0 w 37"/>
              <a:gd name="T15" fmla="*/ 2147483647 h 23"/>
              <a:gd name="T16" fmla="*/ 0 w 37"/>
              <a:gd name="T17" fmla="*/ 2147483647 h 23"/>
              <a:gd name="T18" fmla="*/ 2147483647 w 37"/>
              <a:gd name="T19" fmla="*/ 2147483647 h 23"/>
              <a:gd name="T20" fmla="*/ 2147483647 w 37"/>
              <a:gd name="T21" fmla="*/ 2147483647 h 23"/>
              <a:gd name="T22" fmla="*/ 2147483647 w 37"/>
              <a:gd name="T23" fmla="*/ 2147483647 h 23"/>
              <a:gd name="T24" fmla="*/ 2147483647 w 37"/>
              <a:gd name="T25" fmla="*/ 2147483647 h 23"/>
              <a:gd name="T26" fmla="*/ 2147483647 w 37"/>
              <a:gd name="T27" fmla="*/ 2147483647 h 23"/>
              <a:gd name="T28" fmla="*/ 2147483647 w 37"/>
              <a:gd name="T29" fmla="*/ 2147483647 h 23"/>
              <a:gd name="T30" fmla="*/ 2147483647 w 37"/>
              <a:gd name="T31" fmla="*/ 2147483647 h 23"/>
              <a:gd name="T32" fmla="*/ 2147483647 w 37"/>
              <a:gd name="T33" fmla="*/ 2147483647 h 23"/>
              <a:gd name="T34" fmla="*/ 2147483647 w 37"/>
              <a:gd name="T35" fmla="*/ 2147483647 h 23"/>
              <a:gd name="T36" fmla="*/ 2147483647 w 37"/>
              <a:gd name="T37" fmla="*/ 2147483647 h 23"/>
              <a:gd name="T38" fmla="*/ 2147483647 w 37"/>
              <a:gd name="T39" fmla="*/ 2147483647 h 23"/>
              <a:gd name="T40" fmla="*/ 2147483647 w 37"/>
              <a:gd name="T41" fmla="*/ 2147483647 h 23"/>
              <a:gd name="T42" fmla="*/ 2147483647 w 37"/>
              <a:gd name="T43" fmla="*/ 2147483647 h 23"/>
              <a:gd name="T44" fmla="*/ 2147483647 w 37"/>
              <a:gd name="T45" fmla="*/ 2147483647 h 23"/>
              <a:gd name="T46" fmla="*/ 2147483647 w 37"/>
              <a:gd name="T47" fmla="*/ 2147483647 h 23"/>
              <a:gd name="T48" fmla="*/ 2147483647 w 37"/>
              <a:gd name="T49" fmla="*/ 2147483647 h 23"/>
              <a:gd name="T50" fmla="*/ 2147483647 w 37"/>
              <a:gd name="T51" fmla="*/ 2147483647 h 23"/>
              <a:gd name="T52" fmla="*/ 2147483647 w 37"/>
              <a:gd name="T53" fmla="*/ 2147483647 h 23"/>
              <a:gd name="T54" fmla="*/ 2147483647 w 37"/>
              <a:gd name="T55" fmla="*/ 2147483647 h 23"/>
              <a:gd name="T56" fmla="*/ 2147483647 w 37"/>
              <a:gd name="T57" fmla="*/ 2147483647 h 23"/>
              <a:gd name="T58" fmla="*/ 2147483647 w 37"/>
              <a:gd name="T59" fmla="*/ 2147483647 h 23"/>
              <a:gd name="T60" fmla="*/ 2147483647 w 37"/>
              <a:gd name="T61" fmla="*/ 2147483647 h 23"/>
              <a:gd name="T62" fmla="*/ 2147483647 w 37"/>
              <a:gd name="T63" fmla="*/ 2147483647 h 23"/>
              <a:gd name="T64" fmla="*/ 2147483647 w 37"/>
              <a:gd name="T65" fmla="*/ 2147483647 h 23"/>
              <a:gd name="T66" fmla="*/ 2147483647 w 37"/>
              <a:gd name="T67" fmla="*/ 2147483647 h 23"/>
              <a:gd name="T68" fmla="*/ 2147483647 w 37"/>
              <a:gd name="T69" fmla="*/ 2147483647 h 23"/>
              <a:gd name="T70" fmla="*/ 2147483647 w 37"/>
              <a:gd name="T71" fmla="*/ 2147483647 h 23"/>
              <a:gd name="T72" fmla="*/ 2147483647 w 37"/>
              <a:gd name="T73" fmla="*/ 2147483647 h 23"/>
              <a:gd name="T74" fmla="*/ 2147483647 w 37"/>
              <a:gd name="T75" fmla="*/ 2147483647 h 23"/>
              <a:gd name="T76" fmla="*/ 2147483647 w 37"/>
              <a:gd name="T77" fmla="*/ 2147483647 h 23"/>
              <a:gd name="T78" fmla="*/ 2147483647 w 37"/>
              <a:gd name="T79" fmla="*/ 2147483647 h 23"/>
              <a:gd name="T80" fmla="*/ 2147483647 w 37"/>
              <a:gd name="T81" fmla="*/ 2147483647 h 23"/>
              <a:gd name="T82" fmla="*/ 2147483647 w 37"/>
              <a:gd name="T83" fmla="*/ 0 h 23"/>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37"/>
              <a:gd name="T127" fmla="*/ 0 h 23"/>
              <a:gd name="T128" fmla="*/ 37 w 37"/>
              <a:gd name="T129" fmla="*/ 23 h 23"/>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37" h="23">
                <a:moveTo>
                  <a:pt x="10" y="0"/>
                </a:moveTo>
                <a:lnTo>
                  <a:pt x="7" y="1"/>
                </a:lnTo>
                <a:lnTo>
                  <a:pt x="4" y="3"/>
                </a:lnTo>
                <a:lnTo>
                  <a:pt x="3" y="4"/>
                </a:lnTo>
                <a:lnTo>
                  <a:pt x="1" y="7"/>
                </a:lnTo>
                <a:lnTo>
                  <a:pt x="0" y="10"/>
                </a:lnTo>
                <a:lnTo>
                  <a:pt x="0" y="13"/>
                </a:lnTo>
                <a:lnTo>
                  <a:pt x="0" y="16"/>
                </a:lnTo>
                <a:lnTo>
                  <a:pt x="0" y="19"/>
                </a:lnTo>
                <a:lnTo>
                  <a:pt x="1" y="20"/>
                </a:lnTo>
                <a:lnTo>
                  <a:pt x="3" y="20"/>
                </a:lnTo>
                <a:lnTo>
                  <a:pt x="3" y="22"/>
                </a:lnTo>
                <a:lnTo>
                  <a:pt x="4" y="22"/>
                </a:lnTo>
                <a:lnTo>
                  <a:pt x="7" y="22"/>
                </a:lnTo>
                <a:lnTo>
                  <a:pt x="9" y="23"/>
                </a:lnTo>
                <a:lnTo>
                  <a:pt x="10" y="23"/>
                </a:lnTo>
                <a:lnTo>
                  <a:pt x="12" y="23"/>
                </a:lnTo>
                <a:lnTo>
                  <a:pt x="13" y="23"/>
                </a:lnTo>
                <a:lnTo>
                  <a:pt x="13" y="22"/>
                </a:lnTo>
                <a:lnTo>
                  <a:pt x="15" y="22"/>
                </a:lnTo>
                <a:lnTo>
                  <a:pt x="16" y="22"/>
                </a:lnTo>
                <a:lnTo>
                  <a:pt x="16" y="20"/>
                </a:lnTo>
                <a:lnTo>
                  <a:pt x="18" y="20"/>
                </a:lnTo>
                <a:lnTo>
                  <a:pt x="19" y="19"/>
                </a:lnTo>
                <a:lnTo>
                  <a:pt x="22" y="19"/>
                </a:lnTo>
                <a:lnTo>
                  <a:pt x="25" y="19"/>
                </a:lnTo>
                <a:lnTo>
                  <a:pt x="28" y="19"/>
                </a:lnTo>
                <a:lnTo>
                  <a:pt x="32" y="19"/>
                </a:lnTo>
                <a:lnTo>
                  <a:pt x="34" y="17"/>
                </a:lnTo>
                <a:lnTo>
                  <a:pt x="37" y="16"/>
                </a:lnTo>
                <a:lnTo>
                  <a:pt x="37" y="13"/>
                </a:lnTo>
                <a:lnTo>
                  <a:pt x="37" y="8"/>
                </a:lnTo>
                <a:lnTo>
                  <a:pt x="35" y="6"/>
                </a:lnTo>
                <a:lnTo>
                  <a:pt x="34" y="4"/>
                </a:lnTo>
                <a:lnTo>
                  <a:pt x="31" y="3"/>
                </a:lnTo>
                <a:lnTo>
                  <a:pt x="27" y="3"/>
                </a:lnTo>
                <a:lnTo>
                  <a:pt x="24" y="3"/>
                </a:lnTo>
                <a:lnTo>
                  <a:pt x="19" y="3"/>
                </a:lnTo>
                <a:lnTo>
                  <a:pt x="16" y="1"/>
                </a:lnTo>
                <a:lnTo>
                  <a:pt x="12" y="1"/>
                </a:lnTo>
                <a:lnTo>
                  <a:pt x="10" y="0"/>
                </a:lnTo>
              </a:path>
            </a:pathLst>
          </a:custGeom>
          <a:solidFill>
            <a:srgbClr val="FFFF00"/>
          </a:solidFill>
          <a:ln w="1588">
            <a:solidFill>
              <a:srgbClr val="990000"/>
            </a:solidFill>
            <a:round/>
            <a:headEnd/>
            <a:tailEnd/>
          </a:ln>
        </p:spPr>
        <p:txBody>
          <a:bodyPr/>
          <a:lstStyle/>
          <a:p>
            <a:endParaRPr lang="en-US"/>
          </a:p>
        </p:txBody>
      </p:sp>
      <p:sp>
        <p:nvSpPr>
          <p:cNvPr id="53377" name="Freeform 128"/>
          <p:cNvSpPr>
            <a:spLocks/>
          </p:cNvSpPr>
          <p:nvPr/>
        </p:nvSpPr>
        <p:spPr bwMode="auto">
          <a:xfrm>
            <a:off x="6834190" y="4105278"/>
            <a:ext cx="52387" cy="36513"/>
          </a:xfrm>
          <a:custGeom>
            <a:avLst/>
            <a:gdLst>
              <a:gd name="T0" fmla="*/ 2147483647 w 37"/>
              <a:gd name="T1" fmla="*/ 0 h 23"/>
              <a:gd name="T2" fmla="*/ 2147483647 w 37"/>
              <a:gd name="T3" fmla="*/ 2147483647 h 23"/>
              <a:gd name="T4" fmla="*/ 2147483647 w 37"/>
              <a:gd name="T5" fmla="*/ 2147483647 h 23"/>
              <a:gd name="T6" fmla="*/ 2147483647 w 37"/>
              <a:gd name="T7" fmla="*/ 2147483647 h 23"/>
              <a:gd name="T8" fmla="*/ 2147483647 w 37"/>
              <a:gd name="T9" fmla="*/ 2147483647 h 23"/>
              <a:gd name="T10" fmla="*/ 0 w 37"/>
              <a:gd name="T11" fmla="*/ 2147483647 h 23"/>
              <a:gd name="T12" fmla="*/ 0 w 37"/>
              <a:gd name="T13" fmla="*/ 2147483647 h 23"/>
              <a:gd name="T14" fmla="*/ 0 w 37"/>
              <a:gd name="T15" fmla="*/ 2147483647 h 23"/>
              <a:gd name="T16" fmla="*/ 0 w 37"/>
              <a:gd name="T17" fmla="*/ 2147483647 h 23"/>
              <a:gd name="T18" fmla="*/ 2147483647 w 37"/>
              <a:gd name="T19" fmla="*/ 2147483647 h 23"/>
              <a:gd name="T20" fmla="*/ 2147483647 w 37"/>
              <a:gd name="T21" fmla="*/ 2147483647 h 23"/>
              <a:gd name="T22" fmla="*/ 2147483647 w 37"/>
              <a:gd name="T23" fmla="*/ 2147483647 h 23"/>
              <a:gd name="T24" fmla="*/ 2147483647 w 37"/>
              <a:gd name="T25" fmla="*/ 2147483647 h 23"/>
              <a:gd name="T26" fmla="*/ 2147483647 w 37"/>
              <a:gd name="T27" fmla="*/ 2147483647 h 23"/>
              <a:gd name="T28" fmla="*/ 2147483647 w 37"/>
              <a:gd name="T29" fmla="*/ 2147483647 h 23"/>
              <a:gd name="T30" fmla="*/ 2147483647 w 37"/>
              <a:gd name="T31" fmla="*/ 2147483647 h 23"/>
              <a:gd name="T32" fmla="*/ 2147483647 w 37"/>
              <a:gd name="T33" fmla="*/ 2147483647 h 23"/>
              <a:gd name="T34" fmla="*/ 2147483647 w 37"/>
              <a:gd name="T35" fmla="*/ 2147483647 h 23"/>
              <a:gd name="T36" fmla="*/ 2147483647 w 37"/>
              <a:gd name="T37" fmla="*/ 2147483647 h 23"/>
              <a:gd name="T38" fmla="*/ 2147483647 w 37"/>
              <a:gd name="T39" fmla="*/ 2147483647 h 23"/>
              <a:gd name="T40" fmla="*/ 2147483647 w 37"/>
              <a:gd name="T41" fmla="*/ 2147483647 h 23"/>
              <a:gd name="T42" fmla="*/ 2147483647 w 37"/>
              <a:gd name="T43" fmla="*/ 2147483647 h 23"/>
              <a:gd name="T44" fmla="*/ 2147483647 w 37"/>
              <a:gd name="T45" fmla="*/ 2147483647 h 23"/>
              <a:gd name="T46" fmla="*/ 2147483647 w 37"/>
              <a:gd name="T47" fmla="*/ 2147483647 h 23"/>
              <a:gd name="T48" fmla="*/ 2147483647 w 37"/>
              <a:gd name="T49" fmla="*/ 2147483647 h 23"/>
              <a:gd name="T50" fmla="*/ 2147483647 w 37"/>
              <a:gd name="T51" fmla="*/ 2147483647 h 23"/>
              <a:gd name="T52" fmla="*/ 2147483647 w 37"/>
              <a:gd name="T53" fmla="*/ 2147483647 h 23"/>
              <a:gd name="T54" fmla="*/ 2147483647 w 37"/>
              <a:gd name="T55" fmla="*/ 2147483647 h 23"/>
              <a:gd name="T56" fmla="*/ 2147483647 w 37"/>
              <a:gd name="T57" fmla="*/ 2147483647 h 23"/>
              <a:gd name="T58" fmla="*/ 2147483647 w 37"/>
              <a:gd name="T59" fmla="*/ 2147483647 h 23"/>
              <a:gd name="T60" fmla="*/ 2147483647 w 37"/>
              <a:gd name="T61" fmla="*/ 2147483647 h 23"/>
              <a:gd name="T62" fmla="*/ 2147483647 w 37"/>
              <a:gd name="T63" fmla="*/ 2147483647 h 23"/>
              <a:gd name="T64" fmla="*/ 2147483647 w 37"/>
              <a:gd name="T65" fmla="*/ 2147483647 h 23"/>
              <a:gd name="T66" fmla="*/ 2147483647 w 37"/>
              <a:gd name="T67" fmla="*/ 2147483647 h 23"/>
              <a:gd name="T68" fmla="*/ 2147483647 w 37"/>
              <a:gd name="T69" fmla="*/ 2147483647 h 23"/>
              <a:gd name="T70" fmla="*/ 2147483647 w 37"/>
              <a:gd name="T71" fmla="*/ 2147483647 h 23"/>
              <a:gd name="T72" fmla="*/ 2147483647 w 37"/>
              <a:gd name="T73" fmla="*/ 2147483647 h 23"/>
              <a:gd name="T74" fmla="*/ 2147483647 w 37"/>
              <a:gd name="T75" fmla="*/ 2147483647 h 23"/>
              <a:gd name="T76" fmla="*/ 2147483647 w 37"/>
              <a:gd name="T77" fmla="*/ 2147483647 h 23"/>
              <a:gd name="T78" fmla="*/ 2147483647 w 37"/>
              <a:gd name="T79" fmla="*/ 2147483647 h 23"/>
              <a:gd name="T80" fmla="*/ 2147483647 w 37"/>
              <a:gd name="T81" fmla="*/ 2147483647 h 23"/>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7"/>
              <a:gd name="T124" fmla="*/ 0 h 23"/>
              <a:gd name="T125" fmla="*/ 37 w 37"/>
              <a:gd name="T126" fmla="*/ 23 h 23"/>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7" h="23">
                <a:moveTo>
                  <a:pt x="10" y="0"/>
                </a:moveTo>
                <a:lnTo>
                  <a:pt x="7" y="1"/>
                </a:lnTo>
                <a:lnTo>
                  <a:pt x="4" y="3"/>
                </a:lnTo>
                <a:lnTo>
                  <a:pt x="3" y="4"/>
                </a:lnTo>
                <a:lnTo>
                  <a:pt x="1" y="7"/>
                </a:lnTo>
                <a:lnTo>
                  <a:pt x="0" y="10"/>
                </a:lnTo>
                <a:lnTo>
                  <a:pt x="0" y="13"/>
                </a:lnTo>
                <a:lnTo>
                  <a:pt x="0" y="16"/>
                </a:lnTo>
                <a:lnTo>
                  <a:pt x="0" y="19"/>
                </a:lnTo>
                <a:lnTo>
                  <a:pt x="1" y="20"/>
                </a:lnTo>
                <a:lnTo>
                  <a:pt x="3" y="20"/>
                </a:lnTo>
                <a:lnTo>
                  <a:pt x="3" y="22"/>
                </a:lnTo>
                <a:lnTo>
                  <a:pt x="4" y="22"/>
                </a:lnTo>
                <a:lnTo>
                  <a:pt x="7" y="22"/>
                </a:lnTo>
                <a:lnTo>
                  <a:pt x="9" y="23"/>
                </a:lnTo>
                <a:lnTo>
                  <a:pt x="10" y="23"/>
                </a:lnTo>
                <a:lnTo>
                  <a:pt x="12" y="23"/>
                </a:lnTo>
                <a:lnTo>
                  <a:pt x="13" y="23"/>
                </a:lnTo>
                <a:lnTo>
                  <a:pt x="13" y="22"/>
                </a:lnTo>
                <a:lnTo>
                  <a:pt x="15" y="22"/>
                </a:lnTo>
                <a:lnTo>
                  <a:pt x="16" y="22"/>
                </a:lnTo>
                <a:lnTo>
                  <a:pt x="16" y="20"/>
                </a:lnTo>
                <a:lnTo>
                  <a:pt x="18" y="20"/>
                </a:lnTo>
                <a:lnTo>
                  <a:pt x="19" y="19"/>
                </a:lnTo>
                <a:lnTo>
                  <a:pt x="22" y="19"/>
                </a:lnTo>
                <a:lnTo>
                  <a:pt x="25" y="19"/>
                </a:lnTo>
                <a:lnTo>
                  <a:pt x="28" y="19"/>
                </a:lnTo>
                <a:lnTo>
                  <a:pt x="32" y="19"/>
                </a:lnTo>
                <a:lnTo>
                  <a:pt x="34" y="17"/>
                </a:lnTo>
                <a:lnTo>
                  <a:pt x="37" y="16"/>
                </a:lnTo>
                <a:lnTo>
                  <a:pt x="37" y="13"/>
                </a:lnTo>
                <a:lnTo>
                  <a:pt x="37" y="8"/>
                </a:lnTo>
                <a:lnTo>
                  <a:pt x="35" y="6"/>
                </a:lnTo>
                <a:lnTo>
                  <a:pt x="34" y="4"/>
                </a:lnTo>
                <a:lnTo>
                  <a:pt x="31" y="3"/>
                </a:lnTo>
                <a:lnTo>
                  <a:pt x="27" y="3"/>
                </a:lnTo>
                <a:lnTo>
                  <a:pt x="24" y="3"/>
                </a:lnTo>
                <a:lnTo>
                  <a:pt x="19" y="3"/>
                </a:lnTo>
                <a:lnTo>
                  <a:pt x="16" y="1"/>
                </a:lnTo>
                <a:lnTo>
                  <a:pt x="12" y="1"/>
                </a:lnTo>
              </a:path>
            </a:pathLst>
          </a:custGeom>
          <a:solidFill>
            <a:srgbClr val="FFFF00"/>
          </a:solidFill>
          <a:ln w="4763">
            <a:solidFill>
              <a:srgbClr val="990000"/>
            </a:solidFill>
            <a:round/>
            <a:headEnd/>
            <a:tailEnd/>
          </a:ln>
        </p:spPr>
        <p:txBody>
          <a:bodyPr/>
          <a:lstStyle/>
          <a:p>
            <a:endParaRPr lang="en-US"/>
          </a:p>
        </p:txBody>
      </p:sp>
      <p:sp>
        <p:nvSpPr>
          <p:cNvPr id="53378" name="Freeform 129"/>
          <p:cNvSpPr>
            <a:spLocks/>
          </p:cNvSpPr>
          <p:nvPr/>
        </p:nvSpPr>
        <p:spPr bwMode="auto">
          <a:xfrm>
            <a:off x="6838951" y="4057654"/>
            <a:ext cx="88900" cy="47625"/>
          </a:xfrm>
          <a:custGeom>
            <a:avLst/>
            <a:gdLst>
              <a:gd name="T0" fmla="*/ 2147483647 w 64"/>
              <a:gd name="T1" fmla="*/ 2147483647 h 30"/>
              <a:gd name="T2" fmla="*/ 2147483647 w 64"/>
              <a:gd name="T3" fmla="*/ 0 h 30"/>
              <a:gd name="T4" fmla="*/ 2147483647 w 64"/>
              <a:gd name="T5" fmla="*/ 0 h 30"/>
              <a:gd name="T6" fmla="*/ 2147483647 w 64"/>
              <a:gd name="T7" fmla="*/ 2147483647 h 30"/>
              <a:gd name="T8" fmla="*/ 2147483647 w 64"/>
              <a:gd name="T9" fmla="*/ 2147483647 h 30"/>
              <a:gd name="T10" fmla="*/ 2147483647 w 64"/>
              <a:gd name="T11" fmla="*/ 2147483647 h 30"/>
              <a:gd name="T12" fmla="*/ 2147483647 w 64"/>
              <a:gd name="T13" fmla="*/ 2147483647 h 30"/>
              <a:gd name="T14" fmla="*/ 2147483647 w 64"/>
              <a:gd name="T15" fmla="*/ 2147483647 h 30"/>
              <a:gd name="T16" fmla="*/ 0 w 64"/>
              <a:gd name="T17" fmla="*/ 2147483647 h 30"/>
              <a:gd name="T18" fmla="*/ 0 w 64"/>
              <a:gd name="T19" fmla="*/ 2147483647 h 30"/>
              <a:gd name="T20" fmla="*/ 0 w 64"/>
              <a:gd name="T21" fmla="*/ 2147483647 h 30"/>
              <a:gd name="T22" fmla="*/ 0 w 64"/>
              <a:gd name="T23" fmla="*/ 2147483647 h 30"/>
              <a:gd name="T24" fmla="*/ 2147483647 w 64"/>
              <a:gd name="T25" fmla="*/ 2147483647 h 30"/>
              <a:gd name="T26" fmla="*/ 2147483647 w 64"/>
              <a:gd name="T27" fmla="*/ 2147483647 h 30"/>
              <a:gd name="T28" fmla="*/ 2147483647 w 64"/>
              <a:gd name="T29" fmla="*/ 2147483647 h 30"/>
              <a:gd name="T30" fmla="*/ 2147483647 w 64"/>
              <a:gd name="T31" fmla="*/ 2147483647 h 30"/>
              <a:gd name="T32" fmla="*/ 2147483647 w 64"/>
              <a:gd name="T33" fmla="*/ 2147483647 h 30"/>
              <a:gd name="T34" fmla="*/ 2147483647 w 64"/>
              <a:gd name="T35" fmla="*/ 2147483647 h 30"/>
              <a:gd name="T36" fmla="*/ 2147483647 w 64"/>
              <a:gd name="T37" fmla="*/ 2147483647 h 30"/>
              <a:gd name="T38" fmla="*/ 2147483647 w 64"/>
              <a:gd name="T39" fmla="*/ 2147483647 h 30"/>
              <a:gd name="T40" fmla="*/ 2147483647 w 64"/>
              <a:gd name="T41" fmla="*/ 2147483647 h 30"/>
              <a:gd name="T42" fmla="*/ 2147483647 w 64"/>
              <a:gd name="T43" fmla="*/ 2147483647 h 30"/>
              <a:gd name="T44" fmla="*/ 2147483647 w 64"/>
              <a:gd name="T45" fmla="*/ 2147483647 h 30"/>
              <a:gd name="T46" fmla="*/ 2147483647 w 64"/>
              <a:gd name="T47" fmla="*/ 2147483647 h 30"/>
              <a:gd name="T48" fmla="*/ 2147483647 w 64"/>
              <a:gd name="T49" fmla="*/ 2147483647 h 30"/>
              <a:gd name="T50" fmla="*/ 2147483647 w 64"/>
              <a:gd name="T51" fmla="*/ 2147483647 h 30"/>
              <a:gd name="T52" fmla="*/ 2147483647 w 64"/>
              <a:gd name="T53" fmla="*/ 2147483647 h 30"/>
              <a:gd name="T54" fmla="*/ 2147483647 w 64"/>
              <a:gd name="T55" fmla="*/ 2147483647 h 30"/>
              <a:gd name="T56" fmla="*/ 2147483647 w 64"/>
              <a:gd name="T57" fmla="*/ 2147483647 h 30"/>
              <a:gd name="T58" fmla="*/ 2147483647 w 64"/>
              <a:gd name="T59" fmla="*/ 2147483647 h 30"/>
              <a:gd name="T60" fmla="*/ 2147483647 w 64"/>
              <a:gd name="T61" fmla="*/ 2147483647 h 30"/>
              <a:gd name="T62" fmla="*/ 2147483647 w 64"/>
              <a:gd name="T63" fmla="*/ 2147483647 h 30"/>
              <a:gd name="T64" fmla="*/ 2147483647 w 64"/>
              <a:gd name="T65" fmla="*/ 2147483647 h 30"/>
              <a:gd name="T66" fmla="*/ 2147483647 w 64"/>
              <a:gd name="T67" fmla="*/ 2147483647 h 30"/>
              <a:gd name="T68" fmla="*/ 2147483647 w 64"/>
              <a:gd name="T69" fmla="*/ 2147483647 h 30"/>
              <a:gd name="T70" fmla="*/ 2147483647 w 64"/>
              <a:gd name="T71" fmla="*/ 2147483647 h 30"/>
              <a:gd name="T72" fmla="*/ 2147483647 w 64"/>
              <a:gd name="T73" fmla="*/ 2147483647 h 30"/>
              <a:gd name="T74" fmla="*/ 2147483647 w 64"/>
              <a:gd name="T75" fmla="*/ 2147483647 h 30"/>
              <a:gd name="T76" fmla="*/ 2147483647 w 64"/>
              <a:gd name="T77" fmla="*/ 2147483647 h 30"/>
              <a:gd name="T78" fmla="*/ 2147483647 w 64"/>
              <a:gd name="T79" fmla="*/ 2147483647 h 30"/>
              <a:gd name="T80" fmla="*/ 2147483647 w 64"/>
              <a:gd name="T81" fmla="*/ 2147483647 h 30"/>
              <a:gd name="T82" fmla="*/ 2147483647 w 64"/>
              <a:gd name="T83" fmla="*/ 2147483647 h 30"/>
              <a:gd name="T84" fmla="*/ 2147483647 w 64"/>
              <a:gd name="T85" fmla="*/ 2147483647 h 30"/>
              <a:gd name="T86" fmla="*/ 2147483647 w 64"/>
              <a:gd name="T87" fmla="*/ 2147483647 h 30"/>
              <a:gd name="T88" fmla="*/ 2147483647 w 64"/>
              <a:gd name="T89" fmla="*/ 2147483647 h 30"/>
              <a:gd name="T90" fmla="*/ 2147483647 w 64"/>
              <a:gd name="T91" fmla="*/ 2147483647 h 30"/>
              <a:gd name="T92" fmla="*/ 2147483647 w 64"/>
              <a:gd name="T93" fmla="*/ 2147483647 h 30"/>
              <a:gd name="T94" fmla="*/ 2147483647 w 64"/>
              <a:gd name="T95" fmla="*/ 2147483647 h 30"/>
              <a:gd name="T96" fmla="*/ 2147483647 w 64"/>
              <a:gd name="T97" fmla="*/ 2147483647 h 30"/>
              <a:gd name="T98" fmla="*/ 2147483647 w 64"/>
              <a:gd name="T99" fmla="*/ 2147483647 h 30"/>
              <a:gd name="T100" fmla="*/ 2147483647 w 64"/>
              <a:gd name="T101" fmla="*/ 2147483647 h 30"/>
              <a:gd name="T102" fmla="*/ 2147483647 w 64"/>
              <a:gd name="T103" fmla="*/ 2147483647 h 30"/>
              <a:gd name="T104" fmla="*/ 2147483647 w 64"/>
              <a:gd name="T105" fmla="*/ 2147483647 h 30"/>
              <a:gd name="T106" fmla="*/ 2147483647 w 64"/>
              <a:gd name="T107" fmla="*/ 2147483647 h 30"/>
              <a:gd name="T108" fmla="*/ 2147483647 w 64"/>
              <a:gd name="T109" fmla="*/ 2147483647 h 30"/>
              <a:gd name="T110" fmla="*/ 2147483647 w 64"/>
              <a:gd name="T111" fmla="*/ 2147483647 h 30"/>
              <a:gd name="T112" fmla="*/ 2147483647 w 64"/>
              <a:gd name="T113" fmla="*/ 2147483647 h 3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64"/>
              <a:gd name="T172" fmla="*/ 0 h 30"/>
              <a:gd name="T173" fmla="*/ 64 w 64"/>
              <a:gd name="T174" fmla="*/ 30 h 30"/>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64" h="30">
                <a:moveTo>
                  <a:pt x="28" y="1"/>
                </a:moveTo>
                <a:lnTo>
                  <a:pt x="24" y="0"/>
                </a:lnTo>
                <a:lnTo>
                  <a:pt x="19" y="0"/>
                </a:lnTo>
                <a:lnTo>
                  <a:pt x="15" y="1"/>
                </a:lnTo>
                <a:lnTo>
                  <a:pt x="10" y="1"/>
                </a:lnTo>
                <a:lnTo>
                  <a:pt x="6" y="3"/>
                </a:lnTo>
                <a:lnTo>
                  <a:pt x="3" y="6"/>
                </a:lnTo>
                <a:lnTo>
                  <a:pt x="1" y="9"/>
                </a:lnTo>
                <a:lnTo>
                  <a:pt x="0" y="13"/>
                </a:lnTo>
                <a:lnTo>
                  <a:pt x="0" y="15"/>
                </a:lnTo>
                <a:lnTo>
                  <a:pt x="0" y="16"/>
                </a:lnTo>
                <a:lnTo>
                  <a:pt x="0" y="18"/>
                </a:lnTo>
                <a:lnTo>
                  <a:pt x="1" y="19"/>
                </a:lnTo>
                <a:lnTo>
                  <a:pt x="3" y="21"/>
                </a:lnTo>
                <a:lnTo>
                  <a:pt x="4" y="21"/>
                </a:lnTo>
                <a:lnTo>
                  <a:pt x="6" y="22"/>
                </a:lnTo>
                <a:lnTo>
                  <a:pt x="7" y="22"/>
                </a:lnTo>
                <a:lnTo>
                  <a:pt x="12" y="24"/>
                </a:lnTo>
                <a:lnTo>
                  <a:pt x="18" y="25"/>
                </a:lnTo>
                <a:lnTo>
                  <a:pt x="22" y="25"/>
                </a:lnTo>
                <a:lnTo>
                  <a:pt x="27" y="27"/>
                </a:lnTo>
                <a:lnTo>
                  <a:pt x="31" y="27"/>
                </a:lnTo>
                <a:lnTo>
                  <a:pt x="35" y="28"/>
                </a:lnTo>
                <a:lnTo>
                  <a:pt x="40" y="28"/>
                </a:lnTo>
                <a:lnTo>
                  <a:pt x="44" y="30"/>
                </a:lnTo>
                <a:lnTo>
                  <a:pt x="47" y="30"/>
                </a:lnTo>
                <a:lnTo>
                  <a:pt x="50" y="28"/>
                </a:lnTo>
                <a:lnTo>
                  <a:pt x="53" y="28"/>
                </a:lnTo>
                <a:lnTo>
                  <a:pt x="56" y="27"/>
                </a:lnTo>
                <a:lnTo>
                  <a:pt x="58" y="25"/>
                </a:lnTo>
                <a:lnTo>
                  <a:pt x="61" y="24"/>
                </a:lnTo>
                <a:lnTo>
                  <a:pt x="62" y="21"/>
                </a:lnTo>
                <a:lnTo>
                  <a:pt x="62" y="19"/>
                </a:lnTo>
                <a:lnTo>
                  <a:pt x="64" y="18"/>
                </a:lnTo>
                <a:lnTo>
                  <a:pt x="64" y="16"/>
                </a:lnTo>
                <a:lnTo>
                  <a:pt x="64" y="15"/>
                </a:lnTo>
                <a:lnTo>
                  <a:pt x="62" y="13"/>
                </a:lnTo>
                <a:lnTo>
                  <a:pt x="62" y="12"/>
                </a:lnTo>
                <a:lnTo>
                  <a:pt x="61" y="12"/>
                </a:lnTo>
                <a:lnTo>
                  <a:pt x="59" y="12"/>
                </a:lnTo>
                <a:lnTo>
                  <a:pt x="58" y="12"/>
                </a:lnTo>
                <a:lnTo>
                  <a:pt x="56" y="12"/>
                </a:lnTo>
                <a:lnTo>
                  <a:pt x="55" y="12"/>
                </a:lnTo>
                <a:lnTo>
                  <a:pt x="53" y="12"/>
                </a:lnTo>
                <a:lnTo>
                  <a:pt x="50" y="12"/>
                </a:lnTo>
                <a:lnTo>
                  <a:pt x="49" y="12"/>
                </a:lnTo>
                <a:lnTo>
                  <a:pt x="47" y="10"/>
                </a:lnTo>
                <a:lnTo>
                  <a:pt x="46" y="10"/>
                </a:lnTo>
                <a:lnTo>
                  <a:pt x="44" y="9"/>
                </a:lnTo>
                <a:lnTo>
                  <a:pt x="41" y="7"/>
                </a:lnTo>
                <a:lnTo>
                  <a:pt x="40" y="6"/>
                </a:lnTo>
                <a:lnTo>
                  <a:pt x="38" y="4"/>
                </a:lnTo>
                <a:lnTo>
                  <a:pt x="35" y="3"/>
                </a:lnTo>
                <a:lnTo>
                  <a:pt x="34" y="1"/>
                </a:lnTo>
                <a:lnTo>
                  <a:pt x="31" y="1"/>
                </a:lnTo>
                <a:lnTo>
                  <a:pt x="28" y="1"/>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79" name="Freeform 130"/>
          <p:cNvSpPr>
            <a:spLocks/>
          </p:cNvSpPr>
          <p:nvPr/>
        </p:nvSpPr>
        <p:spPr bwMode="auto">
          <a:xfrm>
            <a:off x="6838951" y="4057654"/>
            <a:ext cx="88900" cy="47625"/>
          </a:xfrm>
          <a:custGeom>
            <a:avLst/>
            <a:gdLst>
              <a:gd name="T0" fmla="*/ 2147483647 w 64"/>
              <a:gd name="T1" fmla="*/ 2147483647 h 30"/>
              <a:gd name="T2" fmla="*/ 2147483647 w 64"/>
              <a:gd name="T3" fmla="*/ 0 h 30"/>
              <a:gd name="T4" fmla="*/ 2147483647 w 64"/>
              <a:gd name="T5" fmla="*/ 0 h 30"/>
              <a:gd name="T6" fmla="*/ 2147483647 w 64"/>
              <a:gd name="T7" fmla="*/ 2147483647 h 30"/>
              <a:gd name="T8" fmla="*/ 2147483647 w 64"/>
              <a:gd name="T9" fmla="*/ 2147483647 h 30"/>
              <a:gd name="T10" fmla="*/ 2147483647 w 64"/>
              <a:gd name="T11" fmla="*/ 2147483647 h 30"/>
              <a:gd name="T12" fmla="*/ 2147483647 w 64"/>
              <a:gd name="T13" fmla="*/ 2147483647 h 30"/>
              <a:gd name="T14" fmla="*/ 2147483647 w 64"/>
              <a:gd name="T15" fmla="*/ 2147483647 h 30"/>
              <a:gd name="T16" fmla="*/ 0 w 64"/>
              <a:gd name="T17" fmla="*/ 2147483647 h 30"/>
              <a:gd name="T18" fmla="*/ 0 w 64"/>
              <a:gd name="T19" fmla="*/ 2147483647 h 30"/>
              <a:gd name="T20" fmla="*/ 0 w 64"/>
              <a:gd name="T21" fmla="*/ 2147483647 h 30"/>
              <a:gd name="T22" fmla="*/ 0 w 64"/>
              <a:gd name="T23" fmla="*/ 2147483647 h 30"/>
              <a:gd name="T24" fmla="*/ 2147483647 w 64"/>
              <a:gd name="T25" fmla="*/ 2147483647 h 30"/>
              <a:gd name="T26" fmla="*/ 2147483647 w 64"/>
              <a:gd name="T27" fmla="*/ 2147483647 h 30"/>
              <a:gd name="T28" fmla="*/ 2147483647 w 64"/>
              <a:gd name="T29" fmla="*/ 2147483647 h 30"/>
              <a:gd name="T30" fmla="*/ 2147483647 w 64"/>
              <a:gd name="T31" fmla="*/ 2147483647 h 30"/>
              <a:gd name="T32" fmla="*/ 2147483647 w 64"/>
              <a:gd name="T33" fmla="*/ 2147483647 h 30"/>
              <a:gd name="T34" fmla="*/ 2147483647 w 64"/>
              <a:gd name="T35" fmla="*/ 2147483647 h 30"/>
              <a:gd name="T36" fmla="*/ 2147483647 w 64"/>
              <a:gd name="T37" fmla="*/ 2147483647 h 30"/>
              <a:gd name="T38" fmla="*/ 2147483647 w 64"/>
              <a:gd name="T39" fmla="*/ 2147483647 h 30"/>
              <a:gd name="T40" fmla="*/ 2147483647 w 64"/>
              <a:gd name="T41" fmla="*/ 2147483647 h 30"/>
              <a:gd name="T42" fmla="*/ 2147483647 w 64"/>
              <a:gd name="T43" fmla="*/ 2147483647 h 30"/>
              <a:gd name="T44" fmla="*/ 2147483647 w 64"/>
              <a:gd name="T45" fmla="*/ 2147483647 h 30"/>
              <a:gd name="T46" fmla="*/ 2147483647 w 64"/>
              <a:gd name="T47" fmla="*/ 2147483647 h 30"/>
              <a:gd name="T48" fmla="*/ 2147483647 w 64"/>
              <a:gd name="T49" fmla="*/ 2147483647 h 30"/>
              <a:gd name="T50" fmla="*/ 2147483647 w 64"/>
              <a:gd name="T51" fmla="*/ 2147483647 h 30"/>
              <a:gd name="T52" fmla="*/ 2147483647 w 64"/>
              <a:gd name="T53" fmla="*/ 2147483647 h 30"/>
              <a:gd name="T54" fmla="*/ 2147483647 w 64"/>
              <a:gd name="T55" fmla="*/ 2147483647 h 30"/>
              <a:gd name="T56" fmla="*/ 2147483647 w 64"/>
              <a:gd name="T57" fmla="*/ 2147483647 h 30"/>
              <a:gd name="T58" fmla="*/ 2147483647 w 64"/>
              <a:gd name="T59" fmla="*/ 2147483647 h 30"/>
              <a:gd name="T60" fmla="*/ 2147483647 w 64"/>
              <a:gd name="T61" fmla="*/ 2147483647 h 30"/>
              <a:gd name="T62" fmla="*/ 2147483647 w 64"/>
              <a:gd name="T63" fmla="*/ 2147483647 h 30"/>
              <a:gd name="T64" fmla="*/ 2147483647 w 64"/>
              <a:gd name="T65" fmla="*/ 2147483647 h 30"/>
              <a:gd name="T66" fmla="*/ 2147483647 w 64"/>
              <a:gd name="T67" fmla="*/ 2147483647 h 30"/>
              <a:gd name="T68" fmla="*/ 2147483647 w 64"/>
              <a:gd name="T69" fmla="*/ 2147483647 h 30"/>
              <a:gd name="T70" fmla="*/ 2147483647 w 64"/>
              <a:gd name="T71" fmla="*/ 2147483647 h 30"/>
              <a:gd name="T72" fmla="*/ 2147483647 w 64"/>
              <a:gd name="T73" fmla="*/ 2147483647 h 30"/>
              <a:gd name="T74" fmla="*/ 2147483647 w 64"/>
              <a:gd name="T75" fmla="*/ 2147483647 h 30"/>
              <a:gd name="T76" fmla="*/ 2147483647 w 64"/>
              <a:gd name="T77" fmla="*/ 2147483647 h 30"/>
              <a:gd name="T78" fmla="*/ 2147483647 w 64"/>
              <a:gd name="T79" fmla="*/ 2147483647 h 30"/>
              <a:gd name="T80" fmla="*/ 2147483647 w 64"/>
              <a:gd name="T81" fmla="*/ 2147483647 h 30"/>
              <a:gd name="T82" fmla="*/ 2147483647 w 64"/>
              <a:gd name="T83" fmla="*/ 2147483647 h 30"/>
              <a:gd name="T84" fmla="*/ 2147483647 w 64"/>
              <a:gd name="T85" fmla="*/ 2147483647 h 30"/>
              <a:gd name="T86" fmla="*/ 2147483647 w 64"/>
              <a:gd name="T87" fmla="*/ 2147483647 h 30"/>
              <a:gd name="T88" fmla="*/ 2147483647 w 64"/>
              <a:gd name="T89" fmla="*/ 2147483647 h 30"/>
              <a:gd name="T90" fmla="*/ 2147483647 w 64"/>
              <a:gd name="T91" fmla="*/ 2147483647 h 30"/>
              <a:gd name="T92" fmla="*/ 2147483647 w 64"/>
              <a:gd name="T93" fmla="*/ 2147483647 h 30"/>
              <a:gd name="T94" fmla="*/ 2147483647 w 64"/>
              <a:gd name="T95" fmla="*/ 2147483647 h 30"/>
              <a:gd name="T96" fmla="*/ 2147483647 w 64"/>
              <a:gd name="T97" fmla="*/ 2147483647 h 30"/>
              <a:gd name="T98" fmla="*/ 2147483647 w 64"/>
              <a:gd name="T99" fmla="*/ 2147483647 h 30"/>
              <a:gd name="T100" fmla="*/ 2147483647 w 64"/>
              <a:gd name="T101" fmla="*/ 2147483647 h 30"/>
              <a:gd name="T102" fmla="*/ 2147483647 w 64"/>
              <a:gd name="T103" fmla="*/ 2147483647 h 30"/>
              <a:gd name="T104" fmla="*/ 2147483647 w 64"/>
              <a:gd name="T105" fmla="*/ 2147483647 h 30"/>
              <a:gd name="T106" fmla="*/ 2147483647 w 64"/>
              <a:gd name="T107" fmla="*/ 2147483647 h 30"/>
              <a:gd name="T108" fmla="*/ 2147483647 w 64"/>
              <a:gd name="T109" fmla="*/ 2147483647 h 30"/>
              <a:gd name="T110" fmla="*/ 2147483647 w 64"/>
              <a:gd name="T111" fmla="*/ 2147483647 h 30"/>
              <a:gd name="T112" fmla="*/ 2147483647 w 64"/>
              <a:gd name="T113" fmla="*/ 2147483647 h 3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64"/>
              <a:gd name="T172" fmla="*/ 0 h 30"/>
              <a:gd name="T173" fmla="*/ 64 w 64"/>
              <a:gd name="T174" fmla="*/ 30 h 30"/>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64" h="30">
                <a:moveTo>
                  <a:pt x="28" y="1"/>
                </a:moveTo>
                <a:lnTo>
                  <a:pt x="24" y="0"/>
                </a:lnTo>
                <a:lnTo>
                  <a:pt x="19" y="0"/>
                </a:lnTo>
                <a:lnTo>
                  <a:pt x="15" y="1"/>
                </a:lnTo>
                <a:lnTo>
                  <a:pt x="10" y="1"/>
                </a:lnTo>
                <a:lnTo>
                  <a:pt x="6" y="3"/>
                </a:lnTo>
                <a:lnTo>
                  <a:pt x="3" y="6"/>
                </a:lnTo>
                <a:lnTo>
                  <a:pt x="1" y="9"/>
                </a:lnTo>
                <a:lnTo>
                  <a:pt x="0" y="13"/>
                </a:lnTo>
                <a:lnTo>
                  <a:pt x="0" y="15"/>
                </a:lnTo>
                <a:lnTo>
                  <a:pt x="0" y="16"/>
                </a:lnTo>
                <a:lnTo>
                  <a:pt x="0" y="18"/>
                </a:lnTo>
                <a:lnTo>
                  <a:pt x="1" y="19"/>
                </a:lnTo>
                <a:lnTo>
                  <a:pt x="3" y="21"/>
                </a:lnTo>
                <a:lnTo>
                  <a:pt x="4" y="21"/>
                </a:lnTo>
                <a:lnTo>
                  <a:pt x="6" y="22"/>
                </a:lnTo>
                <a:lnTo>
                  <a:pt x="7" y="22"/>
                </a:lnTo>
                <a:lnTo>
                  <a:pt x="12" y="24"/>
                </a:lnTo>
                <a:lnTo>
                  <a:pt x="18" y="25"/>
                </a:lnTo>
                <a:lnTo>
                  <a:pt x="22" y="25"/>
                </a:lnTo>
                <a:lnTo>
                  <a:pt x="27" y="27"/>
                </a:lnTo>
                <a:lnTo>
                  <a:pt x="31" y="27"/>
                </a:lnTo>
                <a:lnTo>
                  <a:pt x="35" y="28"/>
                </a:lnTo>
                <a:lnTo>
                  <a:pt x="40" y="28"/>
                </a:lnTo>
                <a:lnTo>
                  <a:pt x="44" y="30"/>
                </a:lnTo>
                <a:lnTo>
                  <a:pt x="47" y="30"/>
                </a:lnTo>
                <a:lnTo>
                  <a:pt x="50" y="28"/>
                </a:lnTo>
                <a:lnTo>
                  <a:pt x="53" y="28"/>
                </a:lnTo>
                <a:lnTo>
                  <a:pt x="56" y="27"/>
                </a:lnTo>
                <a:lnTo>
                  <a:pt x="58" y="25"/>
                </a:lnTo>
                <a:lnTo>
                  <a:pt x="61" y="24"/>
                </a:lnTo>
                <a:lnTo>
                  <a:pt x="62" y="21"/>
                </a:lnTo>
                <a:lnTo>
                  <a:pt x="62" y="19"/>
                </a:lnTo>
                <a:lnTo>
                  <a:pt x="64" y="18"/>
                </a:lnTo>
                <a:lnTo>
                  <a:pt x="64" y="16"/>
                </a:lnTo>
                <a:lnTo>
                  <a:pt x="64" y="15"/>
                </a:lnTo>
                <a:lnTo>
                  <a:pt x="62" y="13"/>
                </a:lnTo>
                <a:lnTo>
                  <a:pt x="62" y="12"/>
                </a:lnTo>
                <a:lnTo>
                  <a:pt x="61" y="12"/>
                </a:lnTo>
                <a:lnTo>
                  <a:pt x="59" y="12"/>
                </a:lnTo>
                <a:lnTo>
                  <a:pt x="58" y="12"/>
                </a:lnTo>
                <a:lnTo>
                  <a:pt x="56" y="12"/>
                </a:lnTo>
                <a:lnTo>
                  <a:pt x="55" y="12"/>
                </a:lnTo>
                <a:lnTo>
                  <a:pt x="53" y="12"/>
                </a:lnTo>
                <a:lnTo>
                  <a:pt x="50" y="12"/>
                </a:lnTo>
                <a:lnTo>
                  <a:pt x="49" y="12"/>
                </a:lnTo>
                <a:lnTo>
                  <a:pt x="47" y="10"/>
                </a:lnTo>
                <a:lnTo>
                  <a:pt x="46" y="10"/>
                </a:lnTo>
                <a:lnTo>
                  <a:pt x="44" y="9"/>
                </a:lnTo>
                <a:lnTo>
                  <a:pt x="41" y="7"/>
                </a:lnTo>
                <a:lnTo>
                  <a:pt x="40" y="6"/>
                </a:lnTo>
                <a:lnTo>
                  <a:pt x="38" y="4"/>
                </a:lnTo>
                <a:lnTo>
                  <a:pt x="35" y="3"/>
                </a:lnTo>
                <a:lnTo>
                  <a:pt x="34" y="1"/>
                </a:lnTo>
                <a:lnTo>
                  <a:pt x="31" y="1"/>
                </a:lnTo>
                <a:lnTo>
                  <a:pt x="28" y="1"/>
                </a:lnTo>
              </a:path>
            </a:pathLst>
          </a:custGeom>
          <a:solidFill>
            <a:srgbClr val="FFFF00"/>
          </a:solidFill>
          <a:ln w="4763">
            <a:solidFill>
              <a:srgbClr val="990000"/>
            </a:solidFill>
            <a:round/>
            <a:headEnd/>
            <a:tailEnd/>
          </a:ln>
        </p:spPr>
        <p:txBody>
          <a:bodyPr/>
          <a:lstStyle/>
          <a:p>
            <a:endParaRPr lang="en-US"/>
          </a:p>
        </p:txBody>
      </p:sp>
      <p:sp>
        <p:nvSpPr>
          <p:cNvPr id="53380" name="Freeform 131"/>
          <p:cNvSpPr>
            <a:spLocks/>
          </p:cNvSpPr>
          <p:nvPr/>
        </p:nvSpPr>
        <p:spPr bwMode="auto">
          <a:xfrm>
            <a:off x="6896102" y="4110039"/>
            <a:ext cx="31751" cy="36512"/>
          </a:xfrm>
          <a:custGeom>
            <a:avLst/>
            <a:gdLst>
              <a:gd name="T0" fmla="*/ 2147483647 w 23"/>
              <a:gd name="T1" fmla="*/ 0 h 23"/>
              <a:gd name="T2" fmla="*/ 2147483647 w 23"/>
              <a:gd name="T3" fmla="*/ 2147483647 h 23"/>
              <a:gd name="T4" fmla="*/ 2147483647 w 23"/>
              <a:gd name="T5" fmla="*/ 2147483647 h 23"/>
              <a:gd name="T6" fmla="*/ 2147483647 w 23"/>
              <a:gd name="T7" fmla="*/ 2147483647 h 23"/>
              <a:gd name="T8" fmla="*/ 2147483647 w 23"/>
              <a:gd name="T9" fmla="*/ 2147483647 h 23"/>
              <a:gd name="T10" fmla="*/ 0 w 23"/>
              <a:gd name="T11" fmla="*/ 2147483647 h 23"/>
              <a:gd name="T12" fmla="*/ 0 w 23"/>
              <a:gd name="T13" fmla="*/ 2147483647 h 23"/>
              <a:gd name="T14" fmla="*/ 0 w 23"/>
              <a:gd name="T15" fmla="*/ 2147483647 h 23"/>
              <a:gd name="T16" fmla="*/ 0 w 23"/>
              <a:gd name="T17" fmla="*/ 2147483647 h 23"/>
              <a:gd name="T18" fmla="*/ 2147483647 w 23"/>
              <a:gd name="T19" fmla="*/ 2147483647 h 23"/>
              <a:gd name="T20" fmla="*/ 2147483647 w 23"/>
              <a:gd name="T21" fmla="*/ 2147483647 h 23"/>
              <a:gd name="T22" fmla="*/ 2147483647 w 23"/>
              <a:gd name="T23" fmla="*/ 2147483647 h 23"/>
              <a:gd name="T24" fmla="*/ 2147483647 w 23"/>
              <a:gd name="T25" fmla="*/ 2147483647 h 23"/>
              <a:gd name="T26" fmla="*/ 2147483647 w 23"/>
              <a:gd name="T27" fmla="*/ 2147483647 h 23"/>
              <a:gd name="T28" fmla="*/ 2147483647 w 23"/>
              <a:gd name="T29" fmla="*/ 2147483647 h 23"/>
              <a:gd name="T30" fmla="*/ 2147483647 w 23"/>
              <a:gd name="T31" fmla="*/ 2147483647 h 23"/>
              <a:gd name="T32" fmla="*/ 2147483647 w 23"/>
              <a:gd name="T33" fmla="*/ 2147483647 h 23"/>
              <a:gd name="T34" fmla="*/ 2147483647 w 23"/>
              <a:gd name="T35" fmla="*/ 2147483647 h 23"/>
              <a:gd name="T36" fmla="*/ 2147483647 w 23"/>
              <a:gd name="T37" fmla="*/ 2147483647 h 23"/>
              <a:gd name="T38" fmla="*/ 2147483647 w 23"/>
              <a:gd name="T39" fmla="*/ 2147483647 h 23"/>
              <a:gd name="T40" fmla="*/ 2147483647 w 23"/>
              <a:gd name="T41" fmla="*/ 2147483647 h 23"/>
              <a:gd name="T42" fmla="*/ 2147483647 w 23"/>
              <a:gd name="T43" fmla="*/ 2147483647 h 23"/>
              <a:gd name="T44" fmla="*/ 2147483647 w 23"/>
              <a:gd name="T45" fmla="*/ 2147483647 h 23"/>
              <a:gd name="T46" fmla="*/ 2147483647 w 23"/>
              <a:gd name="T47" fmla="*/ 2147483647 h 23"/>
              <a:gd name="T48" fmla="*/ 2147483647 w 23"/>
              <a:gd name="T49" fmla="*/ 2147483647 h 23"/>
              <a:gd name="T50" fmla="*/ 2147483647 w 23"/>
              <a:gd name="T51" fmla="*/ 2147483647 h 23"/>
              <a:gd name="T52" fmla="*/ 2147483647 w 23"/>
              <a:gd name="T53" fmla="*/ 0 h 23"/>
              <a:gd name="T54" fmla="*/ 2147483647 w 23"/>
              <a:gd name="T55" fmla="*/ 0 h 23"/>
              <a:gd name="T56" fmla="*/ 2147483647 w 23"/>
              <a:gd name="T57" fmla="*/ 0 h 23"/>
              <a:gd name="T58" fmla="*/ 2147483647 w 23"/>
              <a:gd name="T59" fmla="*/ 0 h 23"/>
              <a:gd name="T60" fmla="*/ 2147483647 w 23"/>
              <a:gd name="T61" fmla="*/ 0 h 23"/>
              <a:gd name="T62" fmla="*/ 2147483647 w 23"/>
              <a:gd name="T63" fmla="*/ 0 h 23"/>
              <a:gd name="T64" fmla="*/ 2147483647 w 23"/>
              <a:gd name="T65" fmla="*/ 0 h 2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3"/>
              <a:gd name="T100" fmla="*/ 0 h 23"/>
              <a:gd name="T101" fmla="*/ 23 w 23"/>
              <a:gd name="T102" fmla="*/ 23 h 2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3" h="23">
                <a:moveTo>
                  <a:pt x="8" y="0"/>
                </a:moveTo>
                <a:lnTo>
                  <a:pt x="6" y="1"/>
                </a:lnTo>
                <a:lnTo>
                  <a:pt x="3" y="3"/>
                </a:lnTo>
                <a:lnTo>
                  <a:pt x="2" y="4"/>
                </a:lnTo>
                <a:lnTo>
                  <a:pt x="2" y="5"/>
                </a:lnTo>
                <a:lnTo>
                  <a:pt x="0" y="8"/>
                </a:lnTo>
                <a:lnTo>
                  <a:pt x="0" y="11"/>
                </a:lnTo>
                <a:lnTo>
                  <a:pt x="0" y="13"/>
                </a:lnTo>
                <a:lnTo>
                  <a:pt x="0" y="16"/>
                </a:lnTo>
                <a:lnTo>
                  <a:pt x="2" y="19"/>
                </a:lnTo>
                <a:lnTo>
                  <a:pt x="3" y="20"/>
                </a:lnTo>
                <a:lnTo>
                  <a:pt x="5" y="22"/>
                </a:lnTo>
                <a:lnTo>
                  <a:pt x="6" y="23"/>
                </a:lnTo>
                <a:lnTo>
                  <a:pt x="8" y="23"/>
                </a:lnTo>
                <a:lnTo>
                  <a:pt x="11" y="23"/>
                </a:lnTo>
                <a:lnTo>
                  <a:pt x="12" y="22"/>
                </a:lnTo>
                <a:lnTo>
                  <a:pt x="15" y="19"/>
                </a:lnTo>
                <a:lnTo>
                  <a:pt x="17" y="16"/>
                </a:lnTo>
                <a:lnTo>
                  <a:pt x="18" y="14"/>
                </a:lnTo>
                <a:lnTo>
                  <a:pt x="20" y="13"/>
                </a:lnTo>
                <a:lnTo>
                  <a:pt x="21" y="10"/>
                </a:lnTo>
                <a:lnTo>
                  <a:pt x="23" y="7"/>
                </a:lnTo>
                <a:lnTo>
                  <a:pt x="23" y="5"/>
                </a:lnTo>
                <a:lnTo>
                  <a:pt x="23" y="4"/>
                </a:lnTo>
                <a:lnTo>
                  <a:pt x="21" y="1"/>
                </a:lnTo>
                <a:lnTo>
                  <a:pt x="20" y="0"/>
                </a:lnTo>
                <a:lnTo>
                  <a:pt x="18" y="0"/>
                </a:lnTo>
                <a:lnTo>
                  <a:pt x="17" y="0"/>
                </a:lnTo>
                <a:lnTo>
                  <a:pt x="14" y="0"/>
                </a:lnTo>
                <a:lnTo>
                  <a:pt x="12" y="0"/>
                </a:lnTo>
                <a:lnTo>
                  <a:pt x="9" y="0"/>
                </a:lnTo>
                <a:lnTo>
                  <a:pt x="8" y="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81" name="Freeform 132"/>
          <p:cNvSpPr>
            <a:spLocks/>
          </p:cNvSpPr>
          <p:nvPr/>
        </p:nvSpPr>
        <p:spPr bwMode="auto">
          <a:xfrm>
            <a:off x="6896102" y="4110039"/>
            <a:ext cx="31751" cy="36512"/>
          </a:xfrm>
          <a:custGeom>
            <a:avLst/>
            <a:gdLst>
              <a:gd name="T0" fmla="*/ 2147483647 w 23"/>
              <a:gd name="T1" fmla="*/ 0 h 23"/>
              <a:gd name="T2" fmla="*/ 2147483647 w 23"/>
              <a:gd name="T3" fmla="*/ 2147483647 h 23"/>
              <a:gd name="T4" fmla="*/ 2147483647 w 23"/>
              <a:gd name="T5" fmla="*/ 2147483647 h 23"/>
              <a:gd name="T6" fmla="*/ 2147483647 w 23"/>
              <a:gd name="T7" fmla="*/ 2147483647 h 23"/>
              <a:gd name="T8" fmla="*/ 2147483647 w 23"/>
              <a:gd name="T9" fmla="*/ 2147483647 h 23"/>
              <a:gd name="T10" fmla="*/ 0 w 23"/>
              <a:gd name="T11" fmla="*/ 2147483647 h 23"/>
              <a:gd name="T12" fmla="*/ 0 w 23"/>
              <a:gd name="T13" fmla="*/ 2147483647 h 23"/>
              <a:gd name="T14" fmla="*/ 0 w 23"/>
              <a:gd name="T15" fmla="*/ 2147483647 h 23"/>
              <a:gd name="T16" fmla="*/ 0 w 23"/>
              <a:gd name="T17" fmla="*/ 2147483647 h 23"/>
              <a:gd name="T18" fmla="*/ 2147483647 w 23"/>
              <a:gd name="T19" fmla="*/ 2147483647 h 23"/>
              <a:gd name="T20" fmla="*/ 2147483647 w 23"/>
              <a:gd name="T21" fmla="*/ 2147483647 h 23"/>
              <a:gd name="T22" fmla="*/ 2147483647 w 23"/>
              <a:gd name="T23" fmla="*/ 2147483647 h 23"/>
              <a:gd name="T24" fmla="*/ 2147483647 w 23"/>
              <a:gd name="T25" fmla="*/ 2147483647 h 23"/>
              <a:gd name="T26" fmla="*/ 2147483647 w 23"/>
              <a:gd name="T27" fmla="*/ 2147483647 h 23"/>
              <a:gd name="T28" fmla="*/ 2147483647 w 23"/>
              <a:gd name="T29" fmla="*/ 2147483647 h 23"/>
              <a:gd name="T30" fmla="*/ 2147483647 w 23"/>
              <a:gd name="T31" fmla="*/ 2147483647 h 23"/>
              <a:gd name="T32" fmla="*/ 2147483647 w 23"/>
              <a:gd name="T33" fmla="*/ 2147483647 h 23"/>
              <a:gd name="T34" fmla="*/ 2147483647 w 23"/>
              <a:gd name="T35" fmla="*/ 2147483647 h 23"/>
              <a:gd name="T36" fmla="*/ 2147483647 w 23"/>
              <a:gd name="T37" fmla="*/ 2147483647 h 23"/>
              <a:gd name="T38" fmla="*/ 2147483647 w 23"/>
              <a:gd name="T39" fmla="*/ 2147483647 h 23"/>
              <a:gd name="T40" fmla="*/ 2147483647 w 23"/>
              <a:gd name="T41" fmla="*/ 2147483647 h 23"/>
              <a:gd name="T42" fmla="*/ 2147483647 w 23"/>
              <a:gd name="T43" fmla="*/ 2147483647 h 23"/>
              <a:gd name="T44" fmla="*/ 2147483647 w 23"/>
              <a:gd name="T45" fmla="*/ 2147483647 h 23"/>
              <a:gd name="T46" fmla="*/ 2147483647 w 23"/>
              <a:gd name="T47" fmla="*/ 2147483647 h 23"/>
              <a:gd name="T48" fmla="*/ 2147483647 w 23"/>
              <a:gd name="T49" fmla="*/ 2147483647 h 23"/>
              <a:gd name="T50" fmla="*/ 2147483647 w 23"/>
              <a:gd name="T51" fmla="*/ 2147483647 h 23"/>
              <a:gd name="T52" fmla="*/ 2147483647 w 23"/>
              <a:gd name="T53" fmla="*/ 0 h 23"/>
              <a:gd name="T54" fmla="*/ 2147483647 w 23"/>
              <a:gd name="T55" fmla="*/ 0 h 23"/>
              <a:gd name="T56" fmla="*/ 2147483647 w 23"/>
              <a:gd name="T57" fmla="*/ 0 h 23"/>
              <a:gd name="T58" fmla="*/ 2147483647 w 23"/>
              <a:gd name="T59" fmla="*/ 0 h 23"/>
              <a:gd name="T60" fmla="*/ 2147483647 w 23"/>
              <a:gd name="T61" fmla="*/ 0 h 23"/>
              <a:gd name="T62" fmla="*/ 2147483647 w 23"/>
              <a:gd name="T63" fmla="*/ 0 h 23"/>
              <a:gd name="T64" fmla="*/ 2147483647 w 23"/>
              <a:gd name="T65" fmla="*/ 0 h 2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3"/>
              <a:gd name="T100" fmla="*/ 0 h 23"/>
              <a:gd name="T101" fmla="*/ 23 w 23"/>
              <a:gd name="T102" fmla="*/ 23 h 2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3" h="23">
                <a:moveTo>
                  <a:pt x="8" y="0"/>
                </a:moveTo>
                <a:lnTo>
                  <a:pt x="6" y="1"/>
                </a:lnTo>
                <a:lnTo>
                  <a:pt x="3" y="3"/>
                </a:lnTo>
                <a:lnTo>
                  <a:pt x="2" y="4"/>
                </a:lnTo>
                <a:lnTo>
                  <a:pt x="2" y="5"/>
                </a:lnTo>
                <a:lnTo>
                  <a:pt x="0" y="8"/>
                </a:lnTo>
                <a:lnTo>
                  <a:pt x="0" y="11"/>
                </a:lnTo>
                <a:lnTo>
                  <a:pt x="0" y="13"/>
                </a:lnTo>
                <a:lnTo>
                  <a:pt x="0" y="16"/>
                </a:lnTo>
                <a:lnTo>
                  <a:pt x="2" y="19"/>
                </a:lnTo>
                <a:lnTo>
                  <a:pt x="3" y="20"/>
                </a:lnTo>
                <a:lnTo>
                  <a:pt x="5" y="22"/>
                </a:lnTo>
                <a:lnTo>
                  <a:pt x="6" y="23"/>
                </a:lnTo>
                <a:lnTo>
                  <a:pt x="8" y="23"/>
                </a:lnTo>
                <a:lnTo>
                  <a:pt x="11" y="23"/>
                </a:lnTo>
                <a:lnTo>
                  <a:pt x="12" y="22"/>
                </a:lnTo>
                <a:lnTo>
                  <a:pt x="15" y="19"/>
                </a:lnTo>
                <a:lnTo>
                  <a:pt x="17" y="16"/>
                </a:lnTo>
                <a:lnTo>
                  <a:pt x="18" y="14"/>
                </a:lnTo>
                <a:lnTo>
                  <a:pt x="20" y="13"/>
                </a:lnTo>
                <a:lnTo>
                  <a:pt x="21" y="10"/>
                </a:lnTo>
                <a:lnTo>
                  <a:pt x="23" y="7"/>
                </a:lnTo>
                <a:lnTo>
                  <a:pt x="23" y="5"/>
                </a:lnTo>
                <a:lnTo>
                  <a:pt x="23" y="4"/>
                </a:lnTo>
                <a:lnTo>
                  <a:pt x="21" y="1"/>
                </a:lnTo>
                <a:lnTo>
                  <a:pt x="20" y="0"/>
                </a:lnTo>
                <a:lnTo>
                  <a:pt x="18" y="0"/>
                </a:lnTo>
                <a:lnTo>
                  <a:pt x="17" y="0"/>
                </a:lnTo>
                <a:lnTo>
                  <a:pt x="14" y="0"/>
                </a:lnTo>
                <a:lnTo>
                  <a:pt x="12" y="0"/>
                </a:lnTo>
                <a:lnTo>
                  <a:pt x="9" y="0"/>
                </a:lnTo>
                <a:lnTo>
                  <a:pt x="8" y="0"/>
                </a:lnTo>
              </a:path>
            </a:pathLst>
          </a:custGeom>
          <a:solidFill>
            <a:srgbClr val="FFFF00"/>
          </a:solidFill>
          <a:ln w="4763">
            <a:solidFill>
              <a:srgbClr val="990000"/>
            </a:solidFill>
            <a:round/>
            <a:headEnd/>
            <a:tailEnd/>
          </a:ln>
        </p:spPr>
        <p:txBody>
          <a:bodyPr/>
          <a:lstStyle/>
          <a:p>
            <a:endParaRPr lang="en-US"/>
          </a:p>
        </p:txBody>
      </p:sp>
      <p:sp>
        <p:nvSpPr>
          <p:cNvPr id="53382" name="Freeform 133"/>
          <p:cNvSpPr>
            <a:spLocks/>
          </p:cNvSpPr>
          <p:nvPr/>
        </p:nvSpPr>
        <p:spPr bwMode="auto">
          <a:xfrm>
            <a:off x="6813553" y="4195767"/>
            <a:ext cx="55563" cy="53975"/>
          </a:xfrm>
          <a:custGeom>
            <a:avLst/>
            <a:gdLst>
              <a:gd name="T0" fmla="*/ 2147483647 w 40"/>
              <a:gd name="T1" fmla="*/ 2147483647 h 34"/>
              <a:gd name="T2" fmla="*/ 2147483647 w 40"/>
              <a:gd name="T3" fmla="*/ 2147483647 h 34"/>
              <a:gd name="T4" fmla="*/ 2147483647 w 40"/>
              <a:gd name="T5" fmla="*/ 2147483647 h 34"/>
              <a:gd name="T6" fmla="*/ 2147483647 w 40"/>
              <a:gd name="T7" fmla="*/ 0 h 34"/>
              <a:gd name="T8" fmla="*/ 2147483647 w 40"/>
              <a:gd name="T9" fmla="*/ 0 h 34"/>
              <a:gd name="T10" fmla="*/ 2147483647 w 40"/>
              <a:gd name="T11" fmla="*/ 0 h 34"/>
              <a:gd name="T12" fmla="*/ 2147483647 w 40"/>
              <a:gd name="T13" fmla="*/ 0 h 34"/>
              <a:gd name="T14" fmla="*/ 2147483647 w 40"/>
              <a:gd name="T15" fmla="*/ 2147483647 h 34"/>
              <a:gd name="T16" fmla="*/ 2147483647 w 40"/>
              <a:gd name="T17" fmla="*/ 2147483647 h 34"/>
              <a:gd name="T18" fmla="*/ 2147483647 w 40"/>
              <a:gd name="T19" fmla="*/ 2147483647 h 34"/>
              <a:gd name="T20" fmla="*/ 0 w 40"/>
              <a:gd name="T21" fmla="*/ 2147483647 h 34"/>
              <a:gd name="T22" fmla="*/ 0 w 40"/>
              <a:gd name="T23" fmla="*/ 2147483647 h 34"/>
              <a:gd name="T24" fmla="*/ 0 w 40"/>
              <a:gd name="T25" fmla="*/ 2147483647 h 34"/>
              <a:gd name="T26" fmla="*/ 0 w 40"/>
              <a:gd name="T27" fmla="*/ 2147483647 h 34"/>
              <a:gd name="T28" fmla="*/ 0 w 40"/>
              <a:gd name="T29" fmla="*/ 2147483647 h 34"/>
              <a:gd name="T30" fmla="*/ 0 w 40"/>
              <a:gd name="T31" fmla="*/ 2147483647 h 34"/>
              <a:gd name="T32" fmla="*/ 0 w 40"/>
              <a:gd name="T33" fmla="*/ 2147483647 h 34"/>
              <a:gd name="T34" fmla="*/ 2147483647 w 40"/>
              <a:gd name="T35" fmla="*/ 2147483647 h 34"/>
              <a:gd name="T36" fmla="*/ 2147483647 w 40"/>
              <a:gd name="T37" fmla="*/ 2147483647 h 34"/>
              <a:gd name="T38" fmla="*/ 2147483647 w 40"/>
              <a:gd name="T39" fmla="*/ 2147483647 h 34"/>
              <a:gd name="T40" fmla="*/ 2147483647 w 40"/>
              <a:gd name="T41" fmla="*/ 2147483647 h 34"/>
              <a:gd name="T42" fmla="*/ 2147483647 w 40"/>
              <a:gd name="T43" fmla="*/ 2147483647 h 34"/>
              <a:gd name="T44" fmla="*/ 2147483647 w 40"/>
              <a:gd name="T45" fmla="*/ 2147483647 h 34"/>
              <a:gd name="T46" fmla="*/ 2147483647 w 40"/>
              <a:gd name="T47" fmla="*/ 2147483647 h 34"/>
              <a:gd name="T48" fmla="*/ 2147483647 w 40"/>
              <a:gd name="T49" fmla="*/ 2147483647 h 34"/>
              <a:gd name="T50" fmla="*/ 2147483647 w 40"/>
              <a:gd name="T51" fmla="*/ 2147483647 h 34"/>
              <a:gd name="T52" fmla="*/ 2147483647 w 40"/>
              <a:gd name="T53" fmla="*/ 2147483647 h 34"/>
              <a:gd name="T54" fmla="*/ 2147483647 w 40"/>
              <a:gd name="T55" fmla="*/ 2147483647 h 34"/>
              <a:gd name="T56" fmla="*/ 2147483647 w 40"/>
              <a:gd name="T57" fmla="*/ 2147483647 h 34"/>
              <a:gd name="T58" fmla="*/ 2147483647 w 40"/>
              <a:gd name="T59" fmla="*/ 2147483647 h 34"/>
              <a:gd name="T60" fmla="*/ 2147483647 w 40"/>
              <a:gd name="T61" fmla="*/ 2147483647 h 34"/>
              <a:gd name="T62" fmla="*/ 2147483647 w 40"/>
              <a:gd name="T63" fmla="*/ 2147483647 h 34"/>
              <a:gd name="T64" fmla="*/ 2147483647 w 40"/>
              <a:gd name="T65" fmla="*/ 2147483647 h 34"/>
              <a:gd name="T66" fmla="*/ 2147483647 w 40"/>
              <a:gd name="T67" fmla="*/ 2147483647 h 34"/>
              <a:gd name="T68" fmla="*/ 2147483647 w 40"/>
              <a:gd name="T69" fmla="*/ 2147483647 h 34"/>
              <a:gd name="T70" fmla="*/ 2147483647 w 40"/>
              <a:gd name="T71" fmla="*/ 2147483647 h 34"/>
              <a:gd name="T72" fmla="*/ 2147483647 w 40"/>
              <a:gd name="T73" fmla="*/ 2147483647 h 34"/>
              <a:gd name="T74" fmla="*/ 2147483647 w 40"/>
              <a:gd name="T75" fmla="*/ 2147483647 h 34"/>
              <a:gd name="T76" fmla="*/ 2147483647 w 40"/>
              <a:gd name="T77" fmla="*/ 2147483647 h 34"/>
              <a:gd name="T78" fmla="*/ 2147483647 w 40"/>
              <a:gd name="T79" fmla="*/ 2147483647 h 34"/>
              <a:gd name="T80" fmla="*/ 2147483647 w 40"/>
              <a:gd name="T81" fmla="*/ 2147483647 h 34"/>
              <a:gd name="T82" fmla="*/ 2147483647 w 40"/>
              <a:gd name="T83" fmla="*/ 2147483647 h 34"/>
              <a:gd name="T84" fmla="*/ 2147483647 w 40"/>
              <a:gd name="T85" fmla="*/ 2147483647 h 34"/>
              <a:gd name="T86" fmla="*/ 2147483647 w 40"/>
              <a:gd name="T87" fmla="*/ 2147483647 h 34"/>
              <a:gd name="T88" fmla="*/ 2147483647 w 40"/>
              <a:gd name="T89" fmla="*/ 2147483647 h 34"/>
              <a:gd name="T90" fmla="*/ 2147483647 w 40"/>
              <a:gd name="T91" fmla="*/ 2147483647 h 34"/>
              <a:gd name="T92" fmla="*/ 2147483647 w 40"/>
              <a:gd name="T93" fmla="*/ 2147483647 h 34"/>
              <a:gd name="T94" fmla="*/ 2147483647 w 40"/>
              <a:gd name="T95" fmla="*/ 2147483647 h 34"/>
              <a:gd name="T96" fmla="*/ 2147483647 w 40"/>
              <a:gd name="T97" fmla="*/ 2147483647 h 34"/>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0"/>
              <a:gd name="T148" fmla="*/ 0 h 34"/>
              <a:gd name="T149" fmla="*/ 40 w 40"/>
              <a:gd name="T150" fmla="*/ 34 h 34"/>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0" h="34">
                <a:moveTo>
                  <a:pt x="19" y="5"/>
                </a:moveTo>
                <a:lnTo>
                  <a:pt x="16" y="3"/>
                </a:lnTo>
                <a:lnTo>
                  <a:pt x="15" y="2"/>
                </a:lnTo>
                <a:lnTo>
                  <a:pt x="12" y="0"/>
                </a:lnTo>
                <a:lnTo>
                  <a:pt x="11" y="0"/>
                </a:lnTo>
                <a:lnTo>
                  <a:pt x="8" y="0"/>
                </a:lnTo>
                <a:lnTo>
                  <a:pt x="6" y="0"/>
                </a:lnTo>
                <a:lnTo>
                  <a:pt x="5" y="2"/>
                </a:lnTo>
                <a:lnTo>
                  <a:pt x="3" y="5"/>
                </a:lnTo>
                <a:lnTo>
                  <a:pt x="2" y="6"/>
                </a:lnTo>
                <a:lnTo>
                  <a:pt x="0" y="8"/>
                </a:lnTo>
                <a:lnTo>
                  <a:pt x="0" y="11"/>
                </a:lnTo>
                <a:lnTo>
                  <a:pt x="0" y="12"/>
                </a:lnTo>
                <a:lnTo>
                  <a:pt x="0" y="15"/>
                </a:lnTo>
                <a:lnTo>
                  <a:pt x="0" y="17"/>
                </a:lnTo>
                <a:lnTo>
                  <a:pt x="0" y="20"/>
                </a:lnTo>
                <a:lnTo>
                  <a:pt x="0" y="21"/>
                </a:lnTo>
                <a:lnTo>
                  <a:pt x="2" y="23"/>
                </a:lnTo>
                <a:lnTo>
                  <a:pt x="2" y="24"/>
                </a:lnTo>
                <a:lnTo>
                  <a:pt x="3" y="26"/>
                </a:lnTo>
                <a:lnTo>
                  <a:pt x="3" y="27"/>
                </a:lnTo>
                <a:lnTo>
                  <a:pt x="5" y="27"/>
                </a:lnTo>
                <a:lnTo>
                  <a:pt x="6" y="27"/>
                </a:lnTo>
                <a:lnTo>
                  <a:pt x="6" y="29"/>
                </a:lnTo>
                <a:lnTo>
                  <a:pt x="8" y="29"/>
                </a:lnTo>
                <a:lnTo>
                  <a:pt x="12" y="29"/>
                </a:lnTo>
                <a:lnTo>
                  <a:pt x="16" y="30"/>
                </a:lnTo>
                <a:lnTo>
                  <a:pt x="22" y="31"/>
                </a:lnTo>
                <a:lnTo>
                  <a:pt x="27" y="33"/>
                </a:lnTo>
                <a:lnTo>
                  <a:pt x="30" y="34"/>
                </a:lnTo>
                <a:lnTo>
                  <a:pt x="34" y="34"/>
                </a:lnTo>
                <a:lnTo>
                  <a:pt x="37" y="33"/>
                </a:lnTo>
                <a:lnTo>
                  <a:pt x="40" y="30"/>
                </a:lnTo>
                <a:lnTo>
                  <a:pt x="40" y="27"/>
                </a:lnTo>
                <a:lnTo>
                  <a:pt x="39" y="24"/>
                </a:lnTo>
                <a:lnTo>
                  <a:pt x="37" y="21"/>
                </a:lnTo>
                <a:lnTo>
                  <a:pt x="34" y="18"/>
                </a:lnTo>
                <a:lnTo>
                  <a:pt x="30" y="14"/>
                </a:lnTo>
                <a:lnTo>
                  <a:pt x="27" y="11"/>
                </a:lnTo>
                <a:lnTo>
                  <a:pt x="22" y="8"/>
                </a:lnTo>
                <a:lnTo>
                  <a:pt x="19" y="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83" name="Freeform 134"/>
          <p:cNvSpPr>
            <a:spLocks/>
          </p:cNvSpPr>
          <p:nvPr/>
        </p:nvSpPr>
        <p:spPr bwMode="auto">
          <a:xfrm>
            <a:off x="6813553" y="4195767"/>
            <a:ext cx="55563" cy="53975"/>
          </a:xfrm>
          <a:custGeom>
            <a:avLst/>
            <a:gdLst>
              <a:gd name="T0" fmla="*/ 2147483647 w 40"/>
              <a:gd name="T1" fmla="*/ 2147483647 h 34"/>
              <a:gd name="T2" fmla="*/ 2147483647 w 40"/>
              <a:gd name="T3" fmla="*/ 2147483647 h 34"/>
              <a:gd name="T4" fmla="*/ 2147483647 w 40"/>
              <a:gd name="T5" fmla="*/ 2147483647 h 34"/>
              <a:gd name="T6" fmla="*/ 2147483647 w 40"/>
              <a:gd name="T7" fmla="*/ 0 h 34"/>
              <a:gd name="T8" fmla="*/ 2147483647 w 40"/>
              <a:gd name="T9" fmla="*/ 0 h 34"/>
              <a:gd name="T10" fmla="*/ 2147483647 w 40"/>
              <a:gd name="T11" fmla="*/ 0 h 34"/>
              <a:gd name="T12" fmla="*/ 2147483647 w 40"/>
              <a:gd name="T13" fmla="*/ 0 h 34"/>
              <a:gd name="T14" fmla="*/ 2147483647 w 40"/>
              <a:gd name="T15" fmla="*/ 2147483647 h 34"/>
              <a:gd name="T16" fmla="*/ 2147483647 w 40"/>
              <a:gd name="T17" fmla="*/ 2147483647 h 34"/>
              <a:gd name="T18" fmla="*/ 2147483647 w 40"/>
              <a:gd name="T19" fmla="*/ 2147483647 h 34"/>
              <a:gd name="T20" fmla="*/ 0 w 40"/>
              <a:gd name="T21" fmla="*/ 2147483647 h 34"/>
              <a:gd name="T22" fmla="*/ 0 w 40"/>
              <a:gd name="T23" fmla="*/ 2147483647 h 34"/>
              <a:gd name="T24" fmla="*/ 0 w 40"/>
              <a:gd name="T25" fmla="*/ 2147483647 h 34"/>
              <a:gd name="T26" fmla="*/ 0 w 40"/>
              <a:gd name="T27" fmla="*/ 2147483647 h 34"/>
              <a:gd name="T28" fmla="*/ 0 w 40"/>
              <a:gd name="T29" fmla="*/ 2147483647 h 34"/>
              <a:gd name="T30" fmla="*/ 0 w 40"/>
              <a:gd name="T31" fmla="*/ 2147483647 h 34"/>
              <a:gd name="T32" fmla="*/ 0 w 40"/>
              <a:gd name="T33" fmla="*/ 2147483647 h 34"/>
              <a:gd name="T34" fmla="*/ 2147483647 w 40"/>
              <a:gd name="T35" fmla="*/ 2147483647 h 34"/>
              <a:gd name="T36" fmla="*/ 2147483647 w 40"/>
              <a:gd name="T37" fmla="*/ 2147483647 h 34"/>
              <a:gd name="T38" fmla="*/ 2147483647 w 40"/>
              <a:gd name="T39" fmla="*/ 2147483647 h 34"/>
              <a:gd name="T40" fmla="*/ 2147483647 w 40"/>
              <a:gd name="T41" fmla="*/ 2147483647 h 34"/>
              <a:gd name="T42" fmla="*/ 2147483647 w 40"/>
              <a:gd name="T43" fmla="*/ 2147483647 h 34"/>
              <a:gd name="T44" fmla="*/ 2147483647 w 40"/>
              <a:gd name="T45" fmla="*/ 2147483647 h 34"/>
              <a:gd name="T46" fmla="*/ 2147483647 w 40"/>
              <a:gd name="T47" fmla="*/ 2147483647 h 34"/>
              <a:gd name="T48" fmla="*/ 2147483647 w 40"/>
              <a:gd name="T49" fmla="*/ 2147483647 h 34"/>
              <a:gd name="T50" fmla="*/ 2147483647 w 40"/>
              <a:gd name="T51" fmla="*/ 2147483647 h 34"/>
              <a:gd name="T52" fmla="*/ 2147483647 w 40"/>
              <a:gd name="T53" fmla="*/ 2147483647 h 34"/>
              <a:gd name="T54" fmla="*/ 2147483647 w 40"/>
              <a:gd name="T55" fmla="*/ 2147483647 h 34"/>
              <a:gd name="T56" fmla="*/ 2147483647 w 40"/>
              <a:gd name="T57" fmla="*/ 2147483647 h 34"/>
              <a:gd name="T58" fmla="*/ 2147483647 w 40"/>
              <a:gd name="T59" fmla="*/ 2147483647 h 34"/>
              <a:gd name="T60" fmla="*/ 2147483647 w 40"/>
              <a:gd name="T61" fmla="*/ 2147483647 h 34"/>
              <a:gd name="T62" fmla="*/ 2147483647 w 40"/>
              <a:gd name="T63" fmla="*/ 2147483647 h 34"/>
              <a:gd name="T64" fmla="*/ 2147483647 w 40"/>
              <a:gd name="T65" fmla="*/ 2147483647 h 34"/>
              <a:gd name="T66" fmla="*/ 2147483647 w 40"/>
              <a:gd name="T67" fmla="*/ 2147483647 h 34"/>
              <a:gd name="T68" fmla="*/ 2147483647 w 40"/>
              <a:gd name="T69" fmla="*/ 2147483647 h 34"/>
              <a:gd name="T70" fmla="*/ 2147483647 w 40"/>
              <a:gd name="T71" fmla="*/ 2147483647 h 34"/>
              <a:gd name="T72" fmla="*/ 2147483647 w 40"/>
              <a:gd name="T73" fmla="*/ 2147483647 h 34"/>
              <a:gd name="T74" fmla="*/ 2147483647 w 40"/>
              <a:gd name="T75" fmla="*/ 2147483647 h 34"/>
              <a:gd name="T76" fmla="*/ 2147483647 w 40"/>
              <a:gd name="T77" fmla="*/ 2147483647 h 34"/>
              <a:gd name="T78" fmla="*/ 2147483647 w 40"/>
              <a:gd name="T79" fmla="*/ 2147483647 h 34"/>
              <a:gd name="T80" fmla="*/ 2147483647 w 40"/>
              <a:gd name="T81" fmla="*/ 2147483647 h 34"/>
              <a:gd name="T82" fmla="*/ 2147483647 w 40"/>
              <a:gd name="T83" fmla="*/ 2147483647 h 34"/>
              <a:gd name="T84" fmla="*/ 2147483647 w 40"/>
              <a:gd name="T85" fmla="*/ 2147483647 h 34"/>
              <a:gd name="T86" fmla="*/ 2147483647 w 40"/>
              <a:gd name="T87" fmla="*/ 2147483647 h 34"/>
              <a:gd name="T88" fmla="*/ 2147483647 w 40"/>
              <a:gd name="T89" fmla="*/ 2147483647 h 34"/>
              <a:gd name="T90" fmla="*/ 2147483647 w 40"/>
              <a:gd name="T91" fmla="*/ 2147483647 h 34"/>
              <a:gd name="T92" fmla="*/ 2147483647 w 40"/>
              <a:gd name="T93" fmla="*/ 2147483647 h 34"/>
              <a:gd name="T94" fmla="*/ 2147483647 w 40"/>
              <a:gd name="T95" fmla="*/ 2147483647 h 34"/>
              <a:gd name="T96" fmla="*/ 2147483647 w 40"/>
              <a:gd name="T97" fmla="*/ 2147483647 h 34"/>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0"/>
              <a:gd name="T148" fmla="*/ 0 h 34"/>
              <a:gd name="T149" fmla="*/ 40 w 40"/>
              <a:gd name="T150" fmla="*/ 34 h 34"/>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0" h="34">
                <a:moveTo>
                  <a:pt x="19" y="5"/>
                </a:moveTo>
                <a:lnTo>
                  <a:pt x="16" y="3"/>
                </a:lnTo>
                <a:lnTo>
                  <a:pt x="15" y="2"/>
                </a:lnTo>
                <a:lnTo>
                  <a:pt x="12" y="0"/>
                </a:lnTo>
                <a:lnTo>
                  <a:pt x="11" y="0"/>
                </a:lnTo>
                <a:lnTo>
                  <a:pt x="8" y="0"/>
                </a:lnTo>
                <a:lnTo>
                  <a:pt x="6" y="0"/>
                </a:lnTo>
                <a:lnTo>
                  <a:pt x="5" y="2"/>
                </a:lnTo>
                <a:lnTo>
                  <a:pt x="3" y="5"/>
                </a:lnTo>
                <a:lnTo>
                  <a:pt x="2" y="6"/>
                </a:lnTo>
                <a:lnTo>
                  <a:pt x="0" y="8"/>
                </a:lnTo>
                <a:lnTo>
                  <a:pt x="0" y="11"/>
                </a:lnTo>
                <a:lnTo>
                  <a:pt x="0" y="12"/>
                </a:lnTo>
                <a:lnTo>
                  <a:pt x="0" y="15"/>
                </a:lnTo>
                <a:lnTo>
                  <a:pt x="0" y="17"/>
                </a:lnTo>
                <a:lnTo>
                  <a:pt x="0" y="20"/>
                </a:lnTo>
                <a:lnTo>
                  <a:pt x="0" y="21"/>
                </a:lnTo>
                <a:lnTo>
                  <a:pt x="2" y="23"/>
                </a:lnTo>
                <a:lnTo>
                  <a:pt x="2" y="24"/>
                </a:lnTo>
                <a:lnTo>
                  <a:pt x="3" y="26"/>
                </a:lnTo>
                <a:lnTo>
                  <a:pt x="3" y="27"/>
                </a:lnTo>
                <a:lnTo>
                  <a:pt x="5" y="27"/>
                </a:lnTo>
                <a:lnTo>
                  <a:pt x="6" y="27"/>
                </a:lnTo>
                <a:lnTo>
                  <a:pt x="6" y="29"/>
                </a:lnTo>
                <a:lnTo>
                  <a:pt x="8" y="29"/>
                </a:lnTo>
                <a:lnTo>
                  <a:pt x="12" y="29"/>
                </a:lnTo>
                <a:lnTo>
                  <a:pt x="16" y="30"/>
                </a:lnTo>
                <a:lnTo>
                  <a:pt x="22" y="31"/>
                </a:lnTo>
                <a:lnTo>
                  <a:pt x="27" y="33"/>
                </a:lnTo>
                <a:lnTo>
                  <a:pt x="30" y="34"/>
                </a:lnTo>
                <a:lnTo>
                  <a:pt x="34" y="34"/>
                </a:lnTo>
                <a:lnTo>
                  <a:pt x="37" y="33"/>
                </a:lnTo>
                <a:lnTo>
                  <a:pt x="40" y="30"/>
                </a:lnTo>
                <a:lnTo>
                  <a:pt x="40" y="27"/>
                </a:lnTo>
                <a:lnTo>
                  <a:pt x="39" y="24"/>
                </a:lnTo>
                <a:lnTo>
                  <a:pt x="37" y="21"/>
                </a:lnTo>
                <a:lnTo>
                  <a:pt x="34" y="18"/>
                </a:lnTo>
                <a:lnTo>
                  <a:pt x="30" y="14"/>
                </a:lnTo>
                <a:lnTo>
                  <a:pt x="27" y="11"/>
                </a:lnTo>
                <a:lnTo>
                  <a:pt x="22" y="8"/>
                </a:lnTo>
                <a:lnTo>
                  <a:pt x="19" y="5"/>
                </a:lnTo>
              </a:path>
            </a:pathLst>
          </a:custGeom>
          <a:solidFill>
            <a:srgbClr val="FFFF00"/>
          </a:solidFill>
          <a:ln w="4763">
            <a:solidFill>
              <a:srgbClr val="990000"/>
            </a:solidFill>
            <a:round/>
            <a:headEnd/>
            <a:tailEnd/>
          </a:ln>
        </p:spPr>
        <p:txBody>
          <a:bodyPr/>
          <a:lstStyle/>
          <a:p>
            <a:endParaRPr lang="en-US"/>
          </a:p>
        </p:txBody>
      </p:sp>
      <p:sp>
        <p:nvSpPr>
          <p:cNvPr id="53384" name="Freeform 135"/>
          <p:cNvSpPr>
            <a:spLocks/>
          </p:cNvSpPr>
          <p:nvPr/>
        </p:nvSpPr>
        <p:spPr bwMode="auto">
          <a:xfrm>
            <a:off x="6151566" y="4497391"/>
            <a:ext cx="331787" cy="363537"/>
          </a:xfrm>
          <a:custGeom>
            <a:avLst/>
            <a:gdLst>
              <a:gd name="T0" fmla="*/ 2147483647 w 235"/>
              <a:gd name="T1" fmla="*/ 2147483647 h 229"/>
              <a:gd name="T2" fmla="*/ 2147483647 w 235"/>
              <a:gd name="T3" fmla="*/ 2147483647 h 229"/>
              <a:gd name="T4" fmla="*/ 2147483647 w 235"/>
              <a:gd name="T5" fmla="*/ 2147483647 h 229"/>
              <a:gd name="T6" fmla="*/ 2147483647 w 235"/>
              <a:gd name="T7" fmla="*/ 2147483647 h 229"/>
              <a:gd name="T8" fmla="*/ 2147483647 w 235"/>
              <a:gd name="T9" fmla="*/ 2147483647 h 229"/>
              <a:gd name="T10" fmla="*/ 2147483647 w 235"/>
              <a:gd name="T11" fmla="*/ 2147483647 h 229"/>
              <a:gd name="T12" fmla="*/ 2147483647 w 235"/>
              <a:gd name="T13" fmla="*/ 2147483647 h 229"/>
              <a:gd name="T14" fmla="*/ 2147483647 w 235"/>
              <a:gd name="T15" fmla="*/ 2147483647 h 229"/>
              <a:gd name="T16" fmla="*/ 2147483647 w 235"/>
              <a:gd name="T17" fmla="*/ 2147483647 h 229"/>
              <a:gd name="T18" fmla="*/ 2147483647 w 235"/>
              <a:gd name="T19" fmla="*/ 2147483647 h 229"/>
              <a:gd name="T20" fmla="*/ 2147483647 w 235"/>
              <a:gd name="T21" fmla="*/ 2147483647 h 229"/>
              <a:gd name="T22" fmla="*/ 2147483647 w 235"/>
              <a:gd name="T23" fmla="*/ 2147483647 h 229"/>
              <a:gd name="T24" fmla="*/ 2147483647 w 235"/>
              <a:gd name="T25" fmla="*/ 2147483647 h 229"/>
              <a:gd name="T26" fmla="*/ 2147483647 w 235"/>
              <a:gd name="T27" fmla="*/ 2147483647 h 229"/>
              <a:gd name="T28" fmla="*/ 2147483647 w 235"/>
              <a:gd name="T29" fmla="*/ 2147483647 h 229"/>
              <a:gd name="T30" fmla="*/ 2147483647 w 235"/>
              <a:gd name="T31" fmla="*/ 2147483647 h 229"/>
              <a:gd name="T32" fmla="*/ 2147483647 w 235"/>
              <a:gd name="T33" fmla="*/ 2147483647 h 229"/>
              <a:gd name="T34" fmla="*/ 2147483647 w 235"/>
              <a:gd name="T35" fmla="*/ 2147483647 h 229"/>
              <a:gd name="T36" fmla="*/ 2147483647 w 235"/>
              <a:gd name="T37" fmla="*/ 2147483647 h 229"/>
              <a:gd name="T38" fmla="*/ 2147483647 w 235"/>
              <a:gd name="T39" fmla="*/ 2147483647 h 229"/>
              <a:gd name="T40" fmla="*/ 2147483647 w 235"/>
              <a:gd name="T41" fmla="*/ 2147483647 h 229"/>
              <a:gd name="T42" fmla="*/ 2147483647 w 235"/>
              <a:gd name="T43" fmla="*/ 2147483647 h 229"/>
              <a:gd name="T44" fmla="*/ 2147483647 w 235"/>
              <a:gd name="T45" fmla="*/ 2147483647 h 229"/>
              <a:gd name="T46" fmla="*/ 2147483647 w 235"/>
              <a:gd name="T47" fmla="*/ 2147483647 h 229"/>
              <a:gd name="T48" fmla="*/ 2147483647 w 235"/>
              <a:gd name="T49" fmla="*/ 2147483647 h 229"/>
              <a:gd name="T50" fmla="*/ 2147483647 w 235"/>
              <a:gd name="T51" fmla="*/ 2147483647 h 229"/>
              <a:gd name="T52" fmla="*/ 2147483647 w 235"/>
              <a:gd name="T53" fmla="*/ 2147483647 h 229"/>
              <a:gd name="T54" fmla="*/ 2147483647 w 235"/>
              <a:gd name="T55" fmla="*/ 2147483647 h 229"/>
              <a:gd name="T56" fmla="*/ 2147483647 w 235"/>
              <a:gd name="T57" fmla="*/ 2147483647 h 229"/>
              <a:gd name="T58" fmla="*/ 2147483647 w 235"/>
              <a:gd name="T59" fmla="*/ 2147483647 h 229"/>
              <a:gd name="T60" fmla="*/ 2147483647 w 235"/>
              <a:gd name="T61" fmla="*/ 2147483647 h 229"/>
              <a:gd name="T62" fmla="*/ 2147483647 w 235"/>
              <a:gd name="T63" fmla="*/ 2147483647 h 229"/>
              <a:gd name="T64" fmla="*/ 2147483647 w 235"/>
              <a:gd name="T65" fmla="*/ 2147483647 h 229"/>
              <a:gd name="T66" fmla="*/ 2147483647 w 235"/>
              <a:gd name="T67" fmla="*/ 2147483647 h 229"/>
              <a:gd name="T68" fmla="*/ 2147483647 w 235"/>
              <a:gd name="T69" fmla="*/ 2147483647 h 229"/>
              <a:gd name="T70" fmla="*/ 2147483647 w 235"/>
              <a:gd name="T71" fmla="*/ 2147483647 h 229"/>
              <a:gd name="T72" fmla="*/ 2147483647 w 235"/>
              <a:gd name="T73" fmla="*/ 2147483647 h 229"/>
              <a:gd name="T74" fmla="*/ 2147483647 w 235"/>
              <a:gd name="T75" fmla="*/ 2147483647 h 229"/>
              <a:gd name="T76" fmla="*/ 2147483647 w 235"/>
              <a:gd name="T77" fmla="*/ 2147483647 h 229"/>
              <a:gd name="T78" fmla="*/ 2147483647 w 235"/>
              <a:gd name="T79" fmla="*/ 2147483647 h 229"/>
              <a:gd name="T80" fmla="*/ 2147483647 w 235"/>
              <a:gd name="T81" fmla="*/ 2147483647 h 229"/>
              <a:gd name="T82" fmla="*/ 2147483647 w 235"/>
              <a:gd name="T83" fmla="*/ 2147483647 h 229"/>
              <a:gd name="T84" fmla="*/ 2147483647 w 235"/>
              <a:gd name="T85" fmla="*/ 2147483647 h 229"/>
              <a:gd name="T86" fmla="*/ 2147483647 w 235"/>
              <a:gd name="T87" fmla="*/ 2147483647 h 229"/>
              <a:gd name="T88" fmla="*/ 0 w 235"/>
              <a:gd name="T89" fmla="*/ 2147483647 h 229"/>
              <a:gd name="T90" fmla="*/ 2147483647 w 235"/>
              <a:gd name="T91" fmla="*/ 2147483647 h 229"/>
              <a:gd name="T92" fmla="*/ 2147483647 w 235"/>
              <a:gd name="T93" fmla="*/ 2147483647 h 229"/>
              <a:gd name="T94" fmla="*/ 2147483647 w 235"/>
              <a:gd name="T95" fmla="*/ 2147483647 h 229"/>
              <a:gd name="T96" fmla="*/ 2147483647 w 235"/>
              <a:gd name="T97" fmla="*/ 2147483647 h 229"/>
              <a:gd name="T98" fmla="*/ 2147483647 w 235"/>
              <a:gd name="T99" fmla="*/ 2147483647 h 229"/>
              <a:gd name="T100" fmla="*/ 2147483647 w 235"/>
              <a:gd name="T101" fmla="*/ 2147483647 h 229"/>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235"/>
              <a:gd name="T154" fmla="*/ 0 h 229"/>
              <a:gd name="T155" fmla="*/ 235 w 235"/>
              <a:gd name="T156" fmla="*/ 229 h 229"/>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235" h="229">
                <a:moveTo>
                  <a:pt x="12" y="59"/>
                </a:moveTo>
                <a:lnTo>
                  <a:pt x="15" y="62"/>
                </a:lnTo>
                <a:lnTo>
                  <a:pt x="17" y="67"/>
                </a:lnTo>
                <a:lnTo>
                  <a:pt x="19" y="70"/>
                </a:lnTo>
                <a:lnTo>
                  <a:pt x="22" y="72"/>
                </a:lnTo>
                <a:lnTo>
                  <a:pt x="25" y="77"/>
                </a:lnTo>
                <a:lnTo>
                  <a:pt x="28" y="80"/>
                </a:lnTo>
                <a:lnTo>
                  <a:pt x="30" y="83"/>
                </a:lnTo>
                <a:lnTo>
                  <a:pt x="30" y="87"/>
                </a:lnTo>
                <a:lnTo>
                  <a:pt x="30" y="96"/>
                </a:lnTo>
                <a:lnTo>
                  <a:pt x="28" y="105"/>
                </a:lnTo>
                <a:lnTo>
                  <a:pt x="28" y="112"/>
                </a:lnTo>
                <a:lnTo>
                  <a:pt x="28" y="121"/>
                </a:lnTo>
                <a:lnTo>
                  <a:pt x="27" y="130"/>
                </a:lnTo>
                <a:lnTo>
                  <a:pt x="27" y="139"/>
                </a:lnTo>
                <a:lnTo>
                  <a:pt x="27" y="147"/>
                </a:lnTo>
                <a:lnTo>
                  <a:pt x="27" y="155"/>
                </a:lnTo>
                <a:lnTo>
                  <a:pt x="28" y="158"/>
                </a:lnTo>
                <a:lnTo>
                  <a:pt x="30" y="160"/>
                </a:lnTo>
                <a:lnTo>
                  <a:pt x="30" y="163"/>
                </a:lnTo>
                <a:lnTo>
                  <a:pt x="31" y="164"/>
                </a:lnTo>
                <a:lnTo>
                  <a:pt x="33" y="167"/>
                </a:lnTo>
                <a:lnTo>
                  <a:pt x="34" y="169"/>
                </a:lnTo>
                <a:lnTo>
                  <a:pt x="36" y="172"/>
                </a:lnTo>
                <a:lnTo>
                  <a:pt x="36" y="173"/>
                </a:lnTo>
                <a:lnTo>
                  <a:pt x="34" y="179"/>
                </a:lnTo>
                <a:lnTo>
                  <a:pt x="31" y="184"/>
                </a:lnTo>
                <a:lnTo>
                  <a:pt x="28" y="188"/>
                </a:lnTo>
                <a:lnTo>
                  <a:pt x="25" y="194"/>
                </a:lnTo>
                <a:lnTo>
                  <a:pt x="22" y="198"/>
                </a:lnTo>
                <a:lnTo>
                  <a:pt x="21" y="203"/>
                </a:lnTo>
                <a:lnTo>
                  <a:pt x="19" y="209"/>
                </a:lnTo>
                <a:lnTo>
                  <a:pt x="19" y="213"/>
                </a:lnTo>
                <a:lnTo>
                  <a:pt x="22" y="219"/>
                </a:lnTo>
                <a:lnTo>
                  <a:pt x="25" y="222"/>
                </a:lnTo>
                <a:lnTo>
                  <a:pt x="30" y="227"/>
                </a:lnTo>
                <a:lnTo>
                  <a:pt x="36" y="228"/>
                </a:lnTo>
                <a:lnTo>
                  <a:pt x="42" y="229"/>
                </a:lnTo>
                <a:lnTo>
                  <a:pt x="48" y="229"/>
                </a:lnTo>
                <a:lnTo>
                  <a:pt x="54" y="227"/>
                </a:lnTo>
                <a:lnTo>
                  <a:pt x="59" y="224"/>
                </a:lnTo>
                <a:lnTo>
                  <a:pt x="65" y="218"/>
                </a:lnTo>
                <a:lnTo>
                  <a:pt x="71" y="212"/>
                </a:lnTo>
                <a:lnTo>
                  <a:pt x="77" y="207"/>
                </a:lnTo>
                <a:lnTo>
                  <a:pt x="83" y="203"/>
                </a:lnTo>
                <a:lnTo>
                  <a:pt x="89" y="198"/>
                </a:lnTo>
                <a:lnTo>
                  <a:pt x="95" y="194"/>
                </a:lnTo>
                <a:lnTo>
                  <a:pt x="101" y="189"/>
                </a:lnTo>
                <a:lnTo>
                  <a:pt x="108" y="185"/>
                </a:lnTo>
                <a:lnTo>
                  <a:pt x="113" y="181"/>
                </a:lnTo>
                <a:lnTo>
                  <a:pt x="117" y="176"/>
                </a:lnTo>
                <a:lnTo>
                  <a:pt x="122" y="170"/>
                </a:lnTo>
                <a:lnTo>
                  <a:pt x="125" y="166"/>
                </a:lnTo>
                <a:lnTo>
                  <a:pt x="127" y="160"/>
                </a:lnTo>
                <a:lnTo>
                  <a:pt x="130" y="154"/>
                </a:lnTo>
                <a:lnTo>
                  <a:pt x="133" y="148"/>
                </a:lnTo>
                <a:lnTo>
                  <a:pt x="136" y="144"/>
                </a:lnTo>
                <a:lnTo>
                  <a:pt x="141" y="139"/>
                </a:lnTo>
                <a:lnTo>
                  <a:pt x="145" y="136"/>
                </a:lnTo>
                <a:lnTo>
                  <a:pt x="150" y="133"/>
                </a:lnTo>
                <a:lnTo>
                  <a:pt x="156" y="132"/>
                </a:lnTo>
                <a:lnTo>
                  <a:pt x="161" y="129"/>
                </a:lnTo>
                <a:lnTo>
                  <a:pt x="166" y="127"/>
                </a:lnTo>
                <a:lnTo>
                  <a:pt x="172" y="124"/>
                </a:lnTo>
                <a:lnTo>
                  <a:pt x="176" y="121"/>
                </a:lnTo>
                <a:lnTo>
                  <a:pt x="181" y="117"/>
                </a:lnTo>
                <a:lnTo>
                  <a:pt x="182" y="111"/>
                </a:lnTo>
                <a:lnTo>
                  <a:pt x="184" y="105"/>
                </a:lnTo>
                <a:lnTo>
                  <a:pt x="185" y="99"/>
                </a:lnTo>
                <a:lnTo>
                  <a:pt x="187" y="93"/>
                </a:lnTo>
                <a:lnTo>
                  <a:pt x="188" y="87"/>
                </a:lnTo>
                <a:lnTo>
                  <a:pt x="191" y="83"/>
                </a:lnTo>
                <a:lnTo>
                  <a:pt x="196" y="80"/>
                </a:lnTo>
                <a:lnTo>
                  <a:pt x="200" y="78"/>
                </a:lnTo>
                <a:lnTo>
                  <a:pt x="204" y="77"/>
                </a:lnTo>
                <a:lnTo>
                  <a:pt x="207" y="75"/>
                </a:lnTo>
                <a:lnTo>
                  <a:pt x="212" y="74"/>
                </a:lnTo>
                <a:lnTo>
                  <a:pt x="216" y="71"/>
                </a:lnTo>
                <a:lnTo>
                  <a:pt x="221" y="68"/>
                </a:lnTo>
                <a:lnTo>
                  <a:pt x="224" y="65"/>
                </a:lnTo>
                <a:lnTo>
                  <a:pt x="225" y="61"/>
                </a:lnTo>
                <a:lnTo>
                  <a:pt x="228" y="55"/>
                </a:lnTo>
                <a:lnTo>
                  <a:pt x="231" y="50"/>
                </a:lnTo>
                <a:lnTo>
                  <a:pt x="232" y="44"/>
                </a:lnTo>
                <a:lnTo>
                  <a:pt x="234" y="40"/>
                </a:lnTo>
                <a:lnTo>
                  <a:pt x="235" y="34"/>
                </a:lnTo>
                <a:lnTo>
                  <a:pt x="234" y="30"/>
                </a:lnTo>
                <a:lnTo>
                  <a:pt x="231" y="25"/>
                </a:lnTo>
                <a:lnTo>
                  <a:pt x="227" y="22"/>
                </a:lnTo>
                <a:lnTo>
                  <a:pt x="222" y="19"/>
                </a:lnTo>
                <a:lnTo>
                  <a:pt x="218" y="18"/>
                </a:lnTo>
                <a:lnTo>
                  <a:pt x="213" y="18"/>
                </a:lnTo>
                <a:lnTo>
                  <a:pt x="209" y="19"/>
                </a:lnTo>
                <a:lnTo>
                  <a:pt x="201" y="22"/>
                </a:lnTo>
                <a:lnTo>
                  <a:pt x="196" y="28"/>
                </a:lnTo>
                <a:lnTo>
                  <a:pt x="188" y="35"/>
                </a:lnTo>
                <a:lnTo>
                  <a:pt x="182" y="43"/>
                </a:lnTo>
                <a:lnTo>
                  <a:pt x="176" y="49"/>
                </a:lnTo>
                <a:lnTo>
                  <a:pt x="169" y="53"/>
                </a:lnTo>
                <a:lnTo>
                  <a:pt x="163" y="55"/>
                </a:lnTo>
                <a:lnTo>
                  <a:pt x="156" y="56"/>
                </a:lnTo>
                <a:lnTo>
                  <a:pt x="150" y="55"/>
                </a:lnTo>
                <a:lnTo>
                  <a:pt x="142" y="55"/>
                </a:lnTo>
                <a:lnTo>
                  <a:pt x="136" y="52"/>
                </a:lnTo>
                <a:lnTo>
                  <a:pt x="129" y="50"/>
                </a:lnTo>
                <a:lnTo>
                  <a:pt x="122" y="47"/>
                </a:lnTo>
                <a:lnTo>
                  <a:pt x="116" y="44"/>
                </a:lnTo>
                <a:lnTo>
                  <a:pt x="111" y="43"/>
                </a:lnTo>
                <a:lnTo>
                  <a:pt x="108" y="40"/>
                </a:lnTo>
                <a:lnTo>
                  <a:pt x="105" y="37"/>
                </a:lnTo>
                <a:lnTo>
                  <a:pt x="101" y="34"/>
                </a:lnTo>
                <a:lnTo>
                  <a:pt x="98" y="33"/>
                </a:lnTo>
                <a:lnTo>
                  <a:pt x="95" y="30"/>
                </a:lnTo>
                <a:lnTo>
                  <a:pt x="90" y="27"/>
                </a:lnTo>
                <a:lnTo>
                  <a:pt x="88" y="24"/>
                </a:lnTo>
                <a:lnTo>
                  <a:pt x="85" y="22"/>
                </a:lnTo>
                <a:lnTo>
                  <a:pt x="82" y="22"/>
                </a:lnTo>
                <a:lnTo>
                  <a:pt x="80" y="22"/>
                </a:lnTo>
                <a:lnTo>
                  <a:pt x="77" y="22"/>
                </a:lnTo>
                <a:lnTo>
                  <a:pt x="76" y="24"/>
                </a:lnTo>
                <a:lnTo>
                  <a:pt x="73" y="24"/>
                </a:lnTo>
                <a:lnTo>
                  <a:pt x="71" y="24"/>
                </a:lnTo>
                <a:lnTo>
                  <a:pt x="70" y="24"/>
                </a:lnTo>
                <a:lnTo>
                  <a:pt x="67" y="22"/>
                </a:lnTo>
                <a:lnTo>
                  <a:pt x="61" y="19"/>
                </a:lnTo>
                <a:lnTo>
                  <a:pt x="54" y="15"/>
                </a:lnTo>
                <a:lnTo>
                  <a:pt x="43" y="10"/>
                </a:lnTo>
                <a:lnTo>
                  <a:pt x="34" y="6"/>
                </a:lnTo>
                <a:lnTo>
                  <a:pt x="25" y="3"/>
                </a:lnTo>
                <a:lnTo>
                  <a:pt x="18" y="0"/>
                </a:lnTo>
                <a:lnTo>
                  <a:pt x="14" y="0"/>
                </a:lnTo>
                <a:lnTo>
                  <a:pt x="8" y="4"/>
                </a:lnTo>
                <a:lnTo>
                  <a:pt x="3" y="9"/>
                </a:lnTo>
                <a:lnTo>
                  <a:pt x="0" y="16"/>
                </a:lnTo>
                <a:lnTo>
                  <a:pt x="0" y="22"/>
                </a:lnTo>
                <a:lnTo>
                  <a:pt x="0" y="30"/>
                </a:lnTo>
                <a:lnTo>
                  <a:pt x="3" y="38"/>
                </a:lnTo>
                <a:lnTo>
                  <a:pt x="6" y="46"/>
                </a:lnTo>
                <a:lnTo>
                  <a:pt x="11" y="52"/>
                </a:lnTo>
                <a:lnTo>
                  <a:pt x="11" y="53"/>
                </a:lnTo>
                <a:lnTo>
                  <a:pt x="11" y="55"/>
                </a:lnTo>
                <a:lnTo>
                  <a:pt x="11" y="56"/>
                </a:lnTo>
                <a:lnTo>
                  <a:pt x="12" y="58"/>
                </a:lnTo>
                <a:lnTo>
                  <a:pt x="12" y="59"/>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85" name="Freeform 136"/>
          <p:cNvSpPr>
            <a:spLocks/>
          </p:cNvSpPr>
          <p:nvPr/>
        </p:nvSpPr>
        <p:spPr bwMode="auto">
          <a:xfrm>
            <a:off x="6245229" y="4679953"/>
            <a:ext cx="87313" cy="111125"/>
          </a:xfrm>
          <a:custGeom>
            <a:avLst/>
            <a:gdLst>
              <a:gd name="T0" fmla="*/ 2147483647 w 62"/>
              <a:gd name="T1" fmla="*/ 2147483647 h 70"/>
              <a:gd name="T2" fmla="*/ 2147483647 w 62"/>
              <a:gd name="T3" fmla="*/ 2147483647 h 70"/>
              <a:gd name="T4" fmla="*/ 2147483647 w 62"/>
              <a:gd name="T5" fmla="*/ 2147483647 h 70"/>
              <a:gd name="T6" fmla="*/ 2147483647 w 62"/>
              <a:gd name="T7" fmla="*/ 2147483647 h 70"/>
              <a:gd name="T8" fmla="*/ 2147483647 w 62"/>
              <a:gd name="T9" fmla="*/ 2147483647 h 70"/>
              <a:gd name="T10" fmla="*/ 2147483647 w 62"/>
              <a:gd name="T11" fmla="*/ 2147483647 h 70"/>
              <a:gd name="T12" fmla="*/ 2147483647 w 62"/>
              <a:gd name="T13" fmla="*/ 2147483647 h 70"/>
              <a:gd name="T14" fmla="*/ 2147483647 w 62"/>
              <a:gd name="T15" fmla="*/ 2147483647 h 70"/>
              <a:gd name="T16" fmla="*/ 2147483647 w 62"/>
              <a:gd name="T17" fmla="*/ 2147483647 h 70"/>
              <a:gd name="T18" fmla="*/ 2147483647 w 62"/>
              <a:gd name="T19" fmla="*/ 2147483647 h 70"/>
              <a:gd name="T20" fmla="*/ 2147483647 w 62"/>
              <a:gd name="T21" fmla="*/ 2147483647 h 70"/>
              <a:gd name="T22" fmla="*/ 2147483647 w 62"/>
              <a:gd name="T23" fmla="*/ 2147483647 h 70"/>
              <a:gd name="T24" fmla="*/ 2147483647 w 62"/>
              <a:gd name="T25" fmla="*/ 2147483647 h 70"/>
              <a:gd name="T26" fmla="*/ 2147483647 w 62"/>
              <a:gd name="T27" fmla="*/ 2147483647 h 70"/>
              <a:gd name="T28" fmla="*/ 2147483647 w 62"/>
              <a:gd name="T29" fmla="*/ 2147483647 h 70"/>
              <a:gd name="T30" fmla="*/ 2147483647 w 62"/>
              <a:gd name="T31" fmla="*/ 2147483647 h 70"/>
              <a:gd name="T32" fmla="*/ 2147483647 w 62"/>
              <a:gd name="T33" fmla="*/ 2147483647 h 70"/>
              <a:gd name="T34" fmla="*/ 2147483647 w 62"/>
              <a:gd name="T35" fmla="*/ 2147483647 h 70"/>
              <a:gd name="T36" fmla="*/ 2147483647 w 62"/>
              <a:gd name="T37" fmla="*/ 2147483647 h 70"/>
              <a:gd name="T38" fmla="*/ 2147483647 w 62"/>
              <a:gd name="T39" fmla="*/ 2147483647 h 70"/>
              <a:gd name="T40" fmla="*/ 2147483647 w 62"/>
              <a:gd name="T41" fmla="*/ 2147483647 h 70"/>
              <a:gd name="T42" fmla="*/ 2147483647 w 62"/>
              <a:gd name="T43" fmla="*/ 2147483647 h 70"/>
              <a:gd name="T44" fmla="*/ 2147483647 w 62"/>
              <a:gd name="T45" fmla="*/ 2147483647 h 70"/>
              <a:gd name="T46" fmla="*/ 2147483647 w 62"/>
              <a:gd name="T47" fmla="*/ 2147483647 h 70"/>
              <a:gd name="T48" fmla="*/ 2147483647 w 62"/>
              <a:gd name="T49" fmla="*/ 2147483647 h 70"/>
              <a:gd name="T50" fmla="*/ 2147483647 w 62"/>
              <a:gd name="T51" fmla="*/ 2147483647 h 70"/>
              <a:gd name="T52" fmla="*/ 2147483647 w 62"/>
              <a:gd name="T53" fmla="*/ 2147483647 h 70"/>
              <a:gd name="T54" fmla="*/ 2147483647 w 62"/>
              <a:gd name="T55" fmla="*/ 2147483647 h 70"/>
              <a:gd name="T56" fmla="*/ 2147483647 w 62"/>
              <a:gd name="T57" fmla="*/ 2147483647 h 70"/>
              <a:gd name="T58" fmla="*/ 2147483647 w 62"/>
              <a:gd name="T59" fmla="*/ 2147483647 h 70"/>
              <a:gd name="T60" fmla="*/ 2147483647 w 62"/>
              <a:gd name="T61" fmla="*/ 2147483647 h 70"/>
              <a:gd name="T62" fmla="*/ 2147483647 w 62"/>
              <a:gd name="T63" fmla="*/ 2147483647 h 70"/>
              <a:gd name="T64" fmla="*/ 2147483647 w 62"/>
              <a:gd name="T65" fmla="*/ 2147483647 h 70"/>
              <a:gd name="T66" fmla="*/ 2147483647 w 62"/>
              <a:gd name="T67" fmla="*/ 0 h 70"/>
              <a:gd name="T68" fmla="*/ 2147483647 w 62"/>
              <a:gd name="T69" fmla="*/ 0 h 70"/>
              <a:gd name="T70" fmla="*/ 2147483647 w 62"/>
              <a:gd name="T71" fmla="*/ 2147483647 h 70"/>
              <a:gd name="T72" fmla="*/ 2147483647 w 62"/>
              <a:gd name="T73" fmla="*/ 2147483647 h 70"/>
              <a:gd name="T74" fmla="*/ 2147483647 w 62"/>
              <a:gd name="T75" fmla="*/ 2147483647 h 70"/>
              <a:gd name="T76" fmla="*/ 2147483647 w 62"/>
              <a:gd name="T77" fmla="*/ 2147483647 h 70"/>
              <a:gd name="T78" fmla="*/ 2147483647 w 62"/>
              <a:gd name="T79" fmla="*/ 2147483647 h 70"/>
              <a:gd name="T80" fmla="*/ 2147483647 w 62"/>
              <a:gd name="T81" fmla="*/ 2147483647 h 70"/>
              <a:gd name="T82" fmla="*/ 2147483647 w 62"/>
              <a:gd name="T83" fmla="*/ 2147483647 h 70"/>
              <a:gd name="T84" fmla="*/ 2147483647 w 62"/>
              <a:gd name="T85" fmla="*/ 2147483647 h 70"/>
              <a:gd name="T86" fmla="*/ 2147483647 w 62"/>
              <a:gd name="T87" fmla="*/ 2147483647 h 70"/>
              <a:gd name="T88" fmla="*/ 0 w 62"/>
              <a:gd name="T89" fmla="*/ 2147483647 h 70"/>
              <a:gd name="T90" fmla="*/ 0 w 62"/>
              <a:gd name="T91" fmla="*/ 2147483647 h 70"/>
              <a:gd name="T92" fmla="*/ 2147483647 w 62"/>
              <a:gd name="T93" fmla="*/ 2147483647 h 70"/>
              <a:gd name="T94" fmla="*/ 2147483647 w 62"/>
              <a:gd name="T95" fmla="*/ 2147483647 h 70"/>
              <a:gd name="T96" fmla="*/ 2147483647 w 62"/>
              <a:gd name="T97" fmla="*/ 2147483647 h 7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62"/>
              <a:gd name="T148" fmla="*/ 0 h 70"/>
              <a:gd name="T149" fmla="*/ 62 w 62"/>
              <a:gd name="T150" fmla="*/ 70 h 7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62" h="70">
                <a:moveTo>
                  <a:pt x="6" y="58"/>
                </a:moveTo>
                <a:lnTo>
                  <a:pt x="6" y="61"/>
                </a:lnTo>
                <a:lnTo>
                  <a:pt x="7" y="64"/>
                </a:lnTo>
                <a:lnTo>
                  <a:pt x="9" y="67"/>
                </a:lnTo>
                <a:lnTo>
                  <a:pt x="12" y="69"/>
                </a:lnTo>
                <a:lnTo>
                  <a:pt x="15" y="70"/>
                </a:lnTo>
                <a:lnTo>
                  <a:pt x="18" y="70"/>
                </a:lnTo>
                <a:lnTo>
                  <a:pt x="21" y="70"/>
                </a:lnTo>
                <a:lnTo>
                  <a:pt x="23" y="70"/>
                </a:lnTo>
                <a:lnTo>
                  <a:pt x="28" y="69"/>
                </a:lnTo>
                <a:lnTo>
                  <a:pt x="32" y="66"/>
                </a:lnTo>
                <a:lnTo>
                  <a:pt x="35" y="63"/>
                </a:lnTo>
                <a:lnTo>
                  <a:pt x="38" y="60"/>
                </a:lnTo>
                <a:lnTo>
                  <a:pt x="40" y="55"/>
                </a:lnTo>
                <a:lnTo>
                  <a:pt x="43" y="52"/>
                </a:lnTo>
                <a:lnTo>
                  <a:pt x="46" y="48"/>
                </a:lnTo>
                <a:lnTo>
                  <a:pt x="47" y="43"/>
                </a:lnTo>
                <a:lnTo>
                  <a:pt x="49" y="40"/>
                </a:lnTo>
                <a:lnTo>
                  <a:pt x="52" y="39"/>
                </a:lnTo>
                <a:lnTo>
                  <a:pt x="53" y="36"/>
                </a:lnTo>
                <a:lnTo>
                  <a:pt x="56" y="33"/>
                </a:lnTo>
                <a:lnTo>
                  <a:pt x="58" y="30"/>
                </a:lnTo>
                <a:lnTo>
                  <a:pt x="59" y="27"/>
                </a:lnTo>
                <a:lnTo>
                  <a:pt x="60" y="24"/>
                </a:lnTo>
                <a:lnTo>
                  <a:pt x="62" y="21"/>
                </a:lnTo>
                <a:lnTo>
                  <a:pt x="60" y="18"/>
                </a:lnTo>
                <a:lnTo>
                  <a:pt x="60" y="15"/>
                </a:lnTo>
                <a:lnTo>
                  <a:pt x="59" y="12"/>
                </a:lnTo>
                <a:lnTo>
                  <a:pt x="59" y="9"/>
                </a:lnTo>
                <a:lnTo>
                  <a:pt x="58" y="8"/>
                </a:lnTo>
                <a:lnTo>
                  <a:pt x="56" y="5"/>
                </a:lnTo>
                <a:lnTo>
                  <a:pt x="53" y="3"/>
                </a:lnTo>
                <a:lnTo>
                  <a:pt x="52" y="2"/>
                </a:lnTo>
                <a:lnTo>
                  <a:pt x="46" y="0"/>
                </a:lnTo>
                <a:lnTo>
                  <a:pt x="40" y="0"/>
                </a:lnTo>
                <a:lnTo>
                  <a:pt x="34" y="3"/>
                </a:lnTo>
                <a:lnTo>
                  <a:pt x="29" y="5"/>
                </a:lnTo>
                <a:lnTo>
                  <a:pt x="23" y="8"/>
                </a:lnTo>
                <a:lnTo>
                  <a:pt x="19" y="12"/>
                </a:lnTo>
                <a:lnTo>
                  <a:pt x="13" y="15"/>
                </a:lnTo>
                <a:lnTo>
                  <a:pt x="9" y="18"/>
                </a:lnTo>
                <a:lnTo>
                  <a:pt x="6" y="21"/>
                </a:lnTo>
                <a:lnTo>
                  <a:pt x="3" y="26"/>
                </a:lnTo>
                <a:lnTo>
                  <a:pt x="1" y="30"/>
                </a:lnTo>
                <a:lnTo>
                  <a:pt x="0" y="36"/>
                </a:lnTo>
                <a:lnTo>
                  <a:pt x="0" y="42"/>
                </a:lnTo>
                <a:lnTo>
                  <a:pt x="1" y="48"/>
                </a:lnTo>
                <a:lnTo>
                  <a:pt x="3" y="54"/>
                </a:lnTo>
                <a:lnTo>
                  <a:pt x="6" y="58"/>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86" name="Freeform 137"/>
          <p:cNvSpPr>
            <a:spLocks/>
          </p:cNvSpPr>
          <p:nvPr/>
        </p:nvSpPr>
        <p:spPr bwMode="auto">
          <a:xfrm>
            <a:off x="6245229" y="4679953"/>
            <a:ext cx="87313" cy="111125"/>
          </a:xfrm>
          <a:custGeom>
            <a:avLst/>
            <a:gdLst>
              <a:gd name="T0" fmla="*/ 2147483647 w 62"/>
              <a:gd name="T1" fmla="*/ 2147483647 h 70"/>
              <a:gd name="T2" fmla="*/ 2147483647 w 62"/>
              <a:gd name="T3" fmla="*/ 2147483647 h 70"/>
              <a:gd name="T4" fmla="*/ 2147483647 w 62"/>
              <a:gd name="T5" fmla="*/ 2147483647 h 70"/>
              <a:gd name="T6" fmla="*/ 2147483647 w 62"/>
              <a:gd name="T7" fmla="*/ 2147483647 h 70"/>
              <a:gd name="T8" fmla="*/ 2147483647 w 62"/>
              <a:gd name="T9" fmla="*/ 2147483647 h 70"/>
              <a:gd name="T10" fmla="*/ 2147483647 w 62"/>
              <a:gd name="T11" fmla="*/ 2147483647 h 70"/>
              <a:gd name="T12" fmla="*/ 2147483647 w 62"/>
              <a:gd name="T13" fmla="*/ 2147483647 h 70"/>
              <a:gd name="T14" fmla="*/ 2147483647 w 62"/>
              <a:gd name="T15" fmla="*/ 2147483647 h 70"/>
              <a:gd name="T16" fmla="*/ 2147483647 w 62"/>
              <a:gd name="T17" fmla="*/ 2147483647 h 70"/>
              <a:gd name="T18" fmla="*/ 2147483647 w 62"/>
              <a:gd name="T19" fmla="*/ 2147483647 h 70"/>
              <a:gd name="T20" fmla="*/ 2147483647 w 62"/>
              <a:gd name="T21" fmla="*/ 2147483647 h 70"/>
              <a:gd name="T22" fmla="*/ 2147483647 w 62"/>
              <a:gd name="T23" fmla="*/ 2147483647 h 70"/>
              <a:gd name="T24" fmla="*/ 2147483647 w 62"/>
              <a:gd name="T25" fmla="*/ 2147483647 h 70"/>
              <a:gd name="T26" fmla="*/ 2147483647 w 62"/>
              <a:gd name="T27" fmla="*/ 2147483647 h 70"/>
              <a:gd name="T28" fmla="*/ 2147483647 w 62"/>
              <a:gd name="T29" fmla="*/ 2147483647 h 70"/>
              <a:gd name="T30" fmla="*/ 2147483647 w 62"/>
              <a:gd name="T31" fmla="*/ 2147483647 h 70"/>
              <a:gd name="T32" fmla="*/ 2147483647 w 62"/>
              <a:gd name="T33" fmla="*/ 2147483647 h 70"/>
              <a:gd name="T34" fmla="*/ 2147483647 w 62"/>
              <a:gd name="T35" fmla="*/ 2147483647 h 70"/>
              <a:gd name="T36" fmla="*/ 2147483647 w 62"/>
              <a:gd name="T37" fmla="*/ 2147483647 h 70"/>
              <a:gd name="T38" fmla="*/ 2147483647 w 62"/>
              <a:gd name="T39" fmla="*/ 2147483647 h 70"/>
              <a:gd name="T40" fmla="*/ 2147483647 w 62"/>
              <a:gd name="T41" fmla="*/ 2147483647 h 70"/>
              <a:gd name="T42" fmla="*/ 2147483647 w 62"/>
              <a:gd name="T43" fmla="*/ 2147483647 h 70"/>
              <a:gd name="T44" fmla="*/ 2147483647 w 62"/>
              <a:gd name="T45" fmla="*/ 2147483647 h 70"/>
              <a:gd name="T46" fmla="*/ 2147483647 w 62"/>
              <a:gd name="T47" fmla="*/ 2147483647 h 70"/>
              <a:gd name="T48" fmla="*/ 2147483647 w 62"/>
              <a:gd name="T49" fmla="*/ 2147483647 h 70"/>
              <a:gd name="T50" fmla="*/ 2147483647 w 62"/>
              <a:gd name="T51" fmla="*/ 2147483647 h 70"/>
              <a:gd name="T52" fmla="*/ 2147483647 w 62"/>
              <a:gd name="T53" fmla="*/ 2147483647 h 70"/>
              <a:gd name="T54" fmla="*/ 2147483647 w 62"/>
              <a:gd name="T55" fmla="*/ 2147483647 h 70"/>
              <a:gd name="T56" fmla="*/ 2147483647 w 62"/>
              <a:gd name="T57" fmla="*/ 2147483647 h 70"/>
              <a:gd name="T58" fmla="*/ 2147483647 w 62"/>
              <a:gd name="T59" fmla="*/ 2147483647 h 70"/>
              <a:gd name="T60" fmla="*/ 2147483647 w 62"/>
              <a:gd name="T61" fmla="*/ 2147483647 h 70"/>
              <a:gd name="T62" fmla="*/ 2147483647 w 62"/>
              <a:gd name="T63" fmla="*/ 2147483647 h 70"/>
              <a:gd name="T64" fmla="*/ 2147483647 w 62"/>
              <a:gd name="T65" fmla="*/ 2147483647 h 70"/>
              <a:gd name="T66" fmla="*/ 2147483647 w 62"/>
              <a:gd name="T67" fmla="*/ 0 h 70"/>
              <a:gd name="T68" fmla="*/ 2147483647 w 62"/>
              <a:gd name="T69" fmla="*/ 0 h 70"/>
              <a:gd name="T70" fmla="*/ 2147483647 w 62"/>
              <a:gd name="T71" fmla="*/ 2147483647 h 70"/>
              <a:gd name="T72" fmla="*/ 2147483647 w 62"/>
              <a:gd name="T73" fmla="*/ 2147483647 h 70"/>
              <a:gd name="T74" fmla="*/ 2147483647 w 62"/>
              <a:gd name="T75" fmla="*/ 2147483647 h 70"/>
              <a:gd name="T76" fmla="*/ 2147483647 w 62"/>
              <a:gd name="T77" fmla="*/ 2147483647 h 70"/>
              <a:gd name="T78" fmla="*/ 2147483647 w 62"/>
              <a:gd name="T79" fmla="*/ 2147483647 h 70"/>
              <a:gd name="T80" fmla="*/ 2147483647 w 62"/>
              <a:gd name="T81" fmla="*/ 2147483647 h 70"/>
              <a:gd name="T82" fmla="*/ 2147483647 w 62"/>
              <a:gd name="T83" fmla="*/ 2147483647 h 70"/>
              <a:gd name="T84" fmla="*/ 2147483647 w 62"/>
              <a:gd name="T85" fmla="*/ 2147483647 h 70"/>
              <a:gd name="T86" fmla="*/ 2147483647 w 62"/>
              <a:gd name="T87" fmla="*/ 2147483647 h 70"/>
              <a:gd name="T88" fmla="*/ 0 w 62"/>
              <a:gd name="T89" fmla="*/ 2147483647 h 70"/>
              <a:gd name="T90" fmla="*/ 0 w 62"/>
              <a:gd name="T91" fmla="*/ 2147483647 h 70"/>
              <a:gd name="T92" fmla="*/ 2147483647 w 62"/>
              <a:gd name="T93" fmla="*/ 2147483647 h 70"/>
              <a:gd name="T94" fmla="*/ 2147483647 w 62"/>
              <a:gd name="T95" fmla="*/ 2147483647 h 70"/>
              <a:gd name="T96" fmla="*/ 2147483647 w 62"/>
              <a:gd name="T97" fmla="*/ 2147483647 h 7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62"/>
              <a:gd name="T148" fmla="*/ 0 h 70"/>
              <a:gd name="T149" fmla="*/ 62 w 62"/>
              <a:gd name="T150" fmla="*/ 70 h 7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62" h="70">
                <a:moveTo>
                  <a:pt x="6" y="58"/>
                </a:moveTo>
                <a:lnTo>
                  <a:pt x="6" y="61"/>
                </a:lnTo>
                <a:lnTo>
                  <a:pt x="7" y="64"/>
                </a:lnTo>
                <a:lnTo>
                  <a:pt x="9" y="67"/>
                </a:lnTo>
                <a:lnTo>
                  <a:pt x="12" y="69"/>
                </a:lnTo>
                <a:lnTo>
                  <a:pt x="15" y="70"/>
                </a:lnTo>
                <a:lnTo>
                  <a:pt x="18" y="70"/>
                </a:lnTo>
                <a:lnTo>
                  <a:pt x="21" y="70"/>
                </a:lnTo>
                <a:lnTo>
                  <a:pt x="23" y="70"/>
                </a:lnTo>
                <a:lnTo>
                  <a:pt x="28" y="69"/>
                </a:lnTo>
                <a:lnTo>
                  <a:pt x="32" y="66"/>
                </a:lnTo>
                <a:lnTo>
                  <a:pt x="35" y="63"/>
                </a:lnTo>
                <a:lnTo>
                  <a:pt x="38" y="60"/>
                </a:lnTo>
                <a:lnTo>
                  <a:pt x="40" y="55"/>
                </a:lnTo>
                <a:lnTo>
                  <a:pt x="43" y="52"/>
                </a:lnTo>
                <a:lnTo>
                  <a:pt x="46" y="48"/>
                </a:lnTo>
                <a:lnTo>
                  <a:pt x="47" y="43"/>
                </a:lnTo>
                <a:lnTo>
                  <a:pt x="49" y="40"/>
                </a:lnTo>
                <a:lnTo>
                  <a:pt x="52" y="39"/>
                </a:lnTo>
                <a:lnTo>
                  <a:pt x="53" y="36"/>
                </a:lnTo>
                <a:lnTo>
                  <a:pt x="56" y="33"/>
                </a:lnTo>
                <a:lnTo>
                  <a:pt x="58" y="30"/>
                </a:lnTo>
                <a:lnTo>
                  <a:pt x="59" y="27"/>
                </a:lnTo>
                <a:lnTo>
                  <a:pt x="60" y="24"/>
                </a:lnTo>
                <a:lnTo>
                  <a:pt x="62" y="21"/>
                </a:lnTo>
                <a:lnTo>
                  <a:pt x="60" y="18"/>
                </a:lnTo>
                <a:lnTo>
                  <a:pt x="60" y="15"/>
                </a:lnTo>
                <a:lnTo>
                  <a:pt x="59" y="12"/>
                </a:lnTo>
                <a:lnTo>
                  <a:pt x="59" y="9"/>
                </a:lnTo>
                <a:lnTo>
                  <a:pt x="58" y="8"/>
                </a:lnTo>
                <a:lnTo>
                  <a:pt x="56" y="5"/>
                </a:lnTo>
                <a:lnTo>
                  <a:pt x="53" y="3"/>
                </a:lnTo>
                <a:lnTo>
                  <a:pt x="52" y="2"/>
                </a:lnTo>
                <a:lnTo>
                  <a:pt x="46" y="0"/>
                </a:lnTo>
                <a:lnTo>
                  <a:pt x="40" y="0"/>
                </a:lnTo>
                <a:lnTo>
                  <a:pt x="34" y="3"/>
                </a:lnTo>
                <a:lnTo>
                  <a:pt x="29" y="5"/>
                </a:lnTo>
                <a:lnTo>
                  <a:pt x="23" y="8"/>
                </a:lnTo>
                <a:lnTo>
                  <a:pt x="19" y="12"/>
                </a:lnTo>
                <a:lnTo>
                  <a:pt x="13" y="15"/>
                </a:lnTo>
                <a:lnTo>
                  <a:pt x="9" y="18"/>
                </a:lnTo>
                <a:lnTo>
                  <a:pt x="6" y="21"/>
                </a:lnTo>
                <a:lnTo>
                  <a:pt x="3" y="26"/>
                </a:lnTo>
                <a:lnTo>
                  <a:pt x="1" y="30"/>
                </a:lnTo>
                <a:lnTo>
                  <a:pt x="0" y="36"/>
                </a:lnTo>
                <a:lnTo>
                  <a:pt x="0" y="42"/>
                </a:lnTo>
                <a:lnTo>
                  <a:pt x="1" y="48"/>
                </a:lnTo>
                <a:lnTo>
                  <a:pt x="3" y="54"/>
                </a:lnTo>
                <a:lnTo>
                  <a:pt x="6" y="58"/>
                </a:lnTo>
              </a:path>
            </a:pathLst>
          </a:custGeom>
          <a:solidFill>
            <a:srgbClr val="FFFF00"/>
          </a:solidFill>
          <a:ln w="1588">
            <a:solidFill>
              <a:srgbClr val="990000"/>
            </a:solidFill>
            <a:round/>
            <a:headEnd/>
            <a:tailEnd/>
          </a:ln>
        </p:spPr>
        <p:txBody>
          <a:bodyPr/>
          <a:lstStyle/>
          <a:p>
            <a:endParaRPr lang="en-US"/>
          </a:p>
        </p:txBody>
      </p:sp>
      <p:sp>
        <p:nvSpPr>
          <p:cNvPr id="53387" name="Freeform 138"/>
          <p:cNvSpPr>
            <a:spLocks/>
          </p:cNvSpPr>
          <p:nvPr/>
        </p:nvSpPr>
        <p:spPr bwMode="auto">
          <a:xfrm>
            <a:off x="6245229" y="4679953"/>
            <a:ext cx="87313" cy="111125"/>
          </a:xfrm>
          <a:custGeom>
            <a:avLst/>
            <a:gdLst>
              <a:gd name="T0" fmla="*/ 2147483647 w 62"/>
              <a:gd name="T1" fmla="*/ 2147483647 h 70"/>
              <a:gd name="T2" fmla="*/ 2147483647 w 62"/>
              <a:gd name="T3" fmla="*/ 2147483647 h 70"/>
              <a:gd name="T4" fmla="*/ 2147483647 w 62"/>
              <a:gd name="T5" fmla="*/ 2147483647 h 70"/>
              <a:gd name="T6" fmla="*/ 2147483647 w 62"/>
              <a:gd name="T7" fmla="*/ 2147483647 h 70"/>
              <a:gd name="T8" fmla="*/ 2147483647 w 62"/>
              <a:gd name="T9" fmla="*/ 2147483647 h 70"/>
              <a:gd name="T10" fmla="*/ 2147483647 w 62"/>
              <a:gd name="T11" fmla="*/ 2147483647 h 70"/>
              <a:gd name="T12" fmla="*/ 2147483647 w 62"/>
              <a:gd name="T13" fmla="*/ 2147483647 h 70"/>
              <a:gd name="T14" fmla="*/ 2147483647 w 62"/>
              <a:gd name="T15" fmla="*/ 2147483647 h 70"/>
              <a:gd name="T16" fmla="*/ 2147483647 w 62"/>
              <a:gd name="T17" fmla="*/ 2147483647 h 70"/>
              <a:gd name="T18" fmla="*/ 2147483647 w 62"/>
              <a:gd name="T19" fmla="*/ 2147483647 h 70"/>
              <a:gd name="T20" fmla="*/ 2147483647 w 62"/>
              <a:gd name="T21" fmla="*/ 2147483647 h 70"/>
              <a:gd name="T22" fmla="*/ 2147483647 w 62"/>
              <a:gd name="T23" fmla="*/ 2147483647 h 70"/>
              <a:gd name="T24" fmla="*/ 2147483647 w 62"/>
              <a:gd name="T25" fmla="*/ 2147483647 h 70"/>
              <a:gd name="T26" fmla="*/ 2147483647 w 62"/>
              <a:gd name="T27" fmla="*/ 2147483647 h 70"/>
              <a:gd name="T28" fmla="*/ 2147483647 w 62"/>
              <a:gd name="T29" fmla="*/ 2147483647 h 70"/>
              <a:gd name="T30" fmla="*/ 2147483647 w 62"/>
              <a:gd name="T31" fmla="*/ 2147483647 h 70"/>
              <a:gd name="T32" fmla="*/ 2147483647 w 62"/>
              <a:gd name="T33" fmla="*/ 2147483647 h 70"/>
              <a:gd name="T34" fmla="*/ 2147483647 w 62"/>
              <a:gd name="T35" fmla="*/ 2147483647 h 70"/>
              <a:gd name="T36" fmla="*/ 2147483647 w 62"/>
              <a:gd name="T37" fmla="*/ 2147483647 h 70"/>
              <a:gd name="T38" fmla="*/ 2147483647 w 62"/>
              <a:gd name="T39" fmla="*/ 2147483647 h 70"/>
              <a:gd name="T40" fmla="*/ 2147483647 w 62"/>
              <a:gd name="T41" fmla="*/ 2147483647 h 70"/>
              <a:gd name="T42" fmla="*/ 2147483647 w 62"/>
              <a:gd name="T43" fmla="*/ 2147483647 h 70"/>
              <a:gd name="T44" fmla="*/ 2147483647 w 62"/>
              <a:gd name="T45" fmla="*/ 2147483647 h 70"/>
              <a:gd name="T46" fmla="*/ 2147483647 w 62"/>
              <a:gd name="T47" fmla="*/ 2147483647 h 70"/>
              <a:gd name="T48" fmla="*/ 2147483647 w 62"/>
              <a:gd name="T49" fmla="*/ 2147483647 h 70"/>
              <a:gd name="T50" fmla="*/ 2147483647 w 62"/>
              <a:gd name="T51" fmla="*/ 2147483647 h 70"/>
              <a:gd name="T52" fmla="*/ 2147483647 w 62"/>
              <a:gd name="T53" fmla="*/ 2147483647 h 70"/>
              <a:gd name="T54" fmla="*/ 2147483647 w 62"/>
              <a:gd name="T55" fmla="*/ 2147483647 h 70"/>
              <a:gd name="T56" fmla="*/ 2147483647 w 62"/>
              <a:gd name="T57" fmla="*/ 2147483647 h 70"/>
              <a:gd name="T58" fmla="*/ 2147483647 w 62"/>
              <a:gd name="T59" fmla="*/ 2147483647 h 70"/>
              <a:gd name="T60" fmla="*/ 2147483647 w 62"/>
              <a:gd name="T61" fmla="*/ 2147483647 h 70"/>
              <a:gd name="T62" fmla="*/ 2147483647 w 62"/>
              <a:gd name="T63" fmla="*/ 2147483647 h 70"/>
              <a:gd name="T64" fmla="*/ 2147483647 w 62"/>
              <a:gd name="T65" fmla="*/ 2147483647 h 70"/>
              <a:gd name="T66" fmla="*/ 2147483647 w 62"/>
              <a:gd name="T67" fmla="*/ 0 h 70"/>
              <a:gd name="T68" fmla="*/ 2147483647 w 62"/>
              <a:gd name="T69" fmla="*/ 0 h 70"/>
              <a:gd name="T70" fmla="*/ 2147483647 w 62"/>
              <a:gd name="T71" fmla="*/ 2147483647 h 70"/>
              <a:gd name="T72" fmla="*/ 2147483647 w 62"/>
              <a:gd name="T73" fmla="*/ 2147483647 h 70"/>
              <a:gd name="T74" fmla="*/ 2147483647 w 62"/>
              <a:gd name="T75" fmla="*/ 2147483647 h 70"/>
              <a:gd name="T76" fmla="*/ 2147483647 w 62"/>
              <a:gd name="T77" fmla="*/ 2147483647 h 70"/>
              <a:gd name="T78" fmla="*/ 2147483647 w 62"/>
              <a:gd name="T79" fmla="*/ 2147483647 h 70"/>
              <a:gd name="T80" fmla="*/ 2147483647 w 62"/>
              <a:gd name="T81" fmla="*/ 2147483647 h 70"/>
              <a:gd name="T82" fmla="*/ 2147483647 w 62"/>
              <a:gd name="T83" fmla="*/ 2147483647 h 70"/>
              <a:gd name="T84" fmla="*/ 2147483647 w 62"/>
              <a:gd name="T85" fmla="*/ 2147483647 h 70"/>
              <a:gd name="T86" fmla="*/ 2147483647 w 62"/>
              <a:gd name="T87" fmla="*/ 2147483647 h 70"/>
              <a:gd name="T88" fmla="*/ 0 w 62"/>
              <a:gd name="T89" fmla="*/ 2147483647 h 70"/>
              <a:gd name="T90" fmla="*/ 0 w 62"/>
              <a:gd name="T91" fmla="*/ 2147483647 h 70"/>
              <a:gd name="T92" fmla="*/ 2147483647 w 62"/>
              <a:gd name="T93" fmla="*/ 2147483647 h 70"/>
              <a:gd name="T94" fmla="*/ 2147483647 w 62"/>
              <a:gd name="T95" fmla="*/ 2147483647 h 70"/>
              <a:gd name="T96" fmla="*/ 2147483647 w 62"/>
              <a:gd name="T97" fmla="*/ 2147483647 h 7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62"/>
              <a:gd name="T148" fmla="*/ 0 h 70"/>
              <a:gd name="T149" fmla="*/ 62 w 62"/>
              <a:gd name="T150" fmla="*/ 70 h 7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62" h="70">
                <a:moveTo>
                  <a:pt x="6" y="58"/>
                </a:moveTo>
                <a:lnTo>
                  <a:pt x="6" y="61"/>
                </a:lnTo>
                <a:lnTo>
                  <a:pt x="7" y="64"/>
                </a:lnTo>
                <a:lnTo>
                  <a:pt x="9" y="67"/>
                </a:lnTo>
                <a:lnTo>
                  <a:pt x="12" y="69"/>
                </a:lnTo>
                <a:lnTo>
                  <a:pt x="15" y="70"/>
                </a:lnTo>
                <a:lnTo>
                  <a:pt x="18" y="70"/>
                </a:lnTo>
                <a:lnTo>
                  <a:pt x="21" y="70"/>
                </a:lnTo>
                <a:lnTo>
                  <a:pt x="23" y="70"/>
                </a:lnTo>
                <a:lnTo>
                  <a:pt x="28" y="69"/>
                </a:lnTo>
                <a:lnTo>
                  <a:pt x="32" y="66"/>
                </a:lnTo>
                <a:lnTo>
                  <a:pt x="35" y="63"/>
                </a:lnTo>
                <a:lnTo>
                  <a:pt x="38" y="60"/>
                </a:lnTo>
                <a:lnTo>
                  <a:pt x="40" y="55"/>
                </a:lnTo>
                <a:lnTo>
                  <a:pt x="43" y="52"/>
                </a:lnTo>
                <a:lnTo>
                  <a:pt x="46" y="48"/>
                </a:lnTo>
                <a:lnTo>
                  <a:pt x="47" y="43"/>
                </a:lnTo>
                <a:lnTo>
                  <a:pt x="49" y="40"/>
                </a:lnTo>
                <a:lnTo>
                  <a:pt x="52" y="39"/>
                </a:lnTo>
                <a:lnTo>
                  <a:pt x="53" y="36"/>
                </a:lnTo>
                <a:lnTo>
                  <a:pt x="56" y="33"/>
                </a:lnTo>
                <a:lnTo>
                  <a:pt x="58" y="30"/>
                </a:lnTo>
                <a:lnTo>
                  <a:pt x="59" y="27"/>
                </a:lnTo>
                <a:lnTo>
                  <a:pt x="60" y="24"/>
                </a:lnTo>
                <a:lnTo>
                  <a:pt x="62" y="21"/>
                </a:lnTo>
                <a:lnTo>
                  <a:pt x="60" y="18"/>
                </a:lnTo>
                <a:lnTo>
                  <a:pt x="60" y="15"/>
                </a:lnTo>
                <a:lnTo>
                  <a:pt x="59" y="12"/>
                </a:lnTo>
                <a:lnTo>
                  <a:pt x="59" y="9"/>
                </a:lnTo>
                <a:lnTo>
                  <a:pt x="58" y="8"/>
                </a:lnTo>
                <a:lnTo>
                  <a:pt x="56" y="5"/>
                </a:lnTo>
                <a:lnTo>
                  <a:pt x="53" y="3"/>
                </a:lnTo>
                <a:lnTo>
                  <a:pt x="52" y="2"/>
                </a:lnTo>
                <a:lnTo>
                  <a:pt x="46" y="0"/>
                </a:lnTo>
                <a:lnTo>
                  <a:pt x="40" y="0"/>
                </a:lnTo>
                <a:lnTo>
                  <a:pt x="34" y="3"/>
                </a:lnTo>
                <a:lnTo>
                  <a:pt x="29" y="5"/>
                </a:lnTo>
                <a:lnTo>
                  <a:pt x="23" y="8"/>
                </a:lnTo>
                <a:lnTo>
                  <a:pt x="19" y="12"/>
                </a:lnTo>
                <a:lnTo>
                  <a:pt x="13" y="15"/>
                </a:lnTo>
                <a:lnTo>
                  <a:pt x="9" y="18"/>
                </a:lnTo>
                <a:lnTo>
                  <a:pt x="6" y="21"/>
                </a:lnTo>
                <a:lnTo>
                  <a:pt x="3" y="26"/>
                </a:lnTo>
                <a:lnTo>
                  <a:pt x="1" y="30"/>
                </a:lnTo>
                <a:lnTo>
                  <a:pt x="0" y="36"/>
                </a:lnTo>
                <a:lnTo>
                  <a:pt x="0" y="42"/>
                </a:lnTo>
                <a:lnTo>
                  <a:pt x="1" y="48"/>
                </a:lnTo>
                <a:lnTo>
                  <a:pt x="3" y="54"/>
                </a:lnTo>
                <a:lnTo>
                  <a:pt x="6" y="58"/>
                </a:lnTo>
              </a:path>
            </a:pathLst>
          </a:custGeom>
          <a:solidFill>
            <a:srgbClr val="FFFF00"/>
          </a:solidFill>
          <a:ln w="4763">
            <a:solidFill>
              <a:srgbClr val="990000"/>
            </a:solidFill>
            <a:round/>
            <a:headEnd/>
            <a:tailEnd/>
          </a:ln>
        </p:spPr>
        <p:txBody>
          <a:bodyPr/>
          <a:lstStyle/>
          <a:p>
            <a:endParaRPr lang="en-US"/>
          </a:p>
        </p:txBody>
      </p:sp>
      <p:sp>
        <p:nvSpPr>
          <p:cNvPr id="53388" name="Freeform 139"/>
          <p:cNvSpPr>
            <a:spLocks/>
          </p:cNvSpPr>
          <p:nvPr/>
        </p:nvSpPr>
        <p:spPr bwMode="auto">
          <a:xfrm>
            <a:off x="6202364" y="4652963"/>
            <a:ext cx="55563" cy="100012"/>
          </a:xfrm>
          <a:custGeom>
            <a:avLst/>
            <a:gdLst>
              <a:gd name="T0" fmla="*/ 0 w 40"/>
              <a:gd name="T1" fmla="*/ 2147483647 h 63"/>
              <a:gd name="T2" fmla="*/ 2147483647 w 40"/>
              <a:gd name="T3" fmla="*/ 2147483647 h 63"/>
              <a:gd name="T4" fmla="*/ 2147483647 w 40"/>
              <a:gd name="T5" fmla="*/ 2147483647 h 63"/>
              <a:gd name="T6" fmla="*/ 2147483647 w 40"/>
              <a:gd name="T7" fmla="*/ 2147483647 h 63"/>
              <a:gd name="T8" fmla="*/ 2147483647 w 40"/>
              <a:gd name="T9" fmla="*/ 2147483647 h 63"/>
              <a:gd name="T10" fmla="*/ 2147483647 w 40"/>
              <a:gd name="T11" fmla="*/ 2147483647 h 63"/>
              <a:gd name="T12" fmla="*/ 2147483647 w 40"/>
              <a:gd name="T13" fmla="*/ 2147483647 h 63"/>
              <a:gd name="T14" fmla="*/ 2147483647 w 40"/>
              <a:gd name="T15" fmla="*/ 2147483647 h 63"/>
              <a:gd name="T16" fmla="*/ 2147483647 w 40"/>
              <a:gd name="T17" fmla="*/ 2147483647 h 63"/>
              <a:gd name="T18" fmla="*/ 2147483647 w 40"/>
              <a:gd name="T19" fmla="*/ 2147483647 h 63"/>
              <a:gd name="T20" fmla="*/ 2147483647 w 40"/>
              <a:gd name="T21" fmla="*/ 2147483647 h 63"/>
              <a:gd name="T22" fmla="*/ 2147483647 w 40"/>
              <a:gd name="T23" fmla="*/ 2147483647 h 63"/>
              <a:gd name="T24" fmla="*/ 2147483647 w 40"/>
              <a:gd name="T25" fmla="*/ 2147483647 h 63"/>
              <a:gd name="T26" fmla="*/ 2147483647 w 40"/>
              <a:gd name="T27" fmla="*/ 2147483647 h 63"/>
              <a:gd name="T28" fmla="*/ 2147483647 w 40"/>
              <a:gd name="T29" fmla="*/ 2147483647 h 63"/>
              <a:gd name="T30" fmla="*/ 2147483647 w 40"/>
              <a:gd name="T31" fmla="*/ 2147483647 h 63"/>
              <a:gd name="T32" fmla="*/ 2147483647 w 40"/>
              <a:gd name="T33" fmla="*/ 2147483647 h 63"/>
              <a:gd name="T34" fmla="*/ 2147483647 w 40"/>
              <a:gd name="T35" fmla="*/ 2147483647 h 63"/>
              <a:gd name="T36" fmla="*/ 2147483647 w 40"/>
              <a:gd name="T37" fmla="*/ 2147483647 h 63"/>
              <a:gd name="T38" fmla="*/ 2147483647 w 40"/>
              <a:gd name="T39" fmla="*/ 2147483647 h 63"/>
              <a:gd name="T40" fmla="*/ 2147483647 w 40"/>
              <a:gd name="T41" fmla="*/ 2147483647 h 63"/>
              <a:gd name="T42" fmla="*/ 2147483647 w 40"/>
              <a:gd name="T43" fmla="*/ 2147483647 h 63"/>
              <a:gd name="T44" fmla="*/ 2147483647 w 40"/>
              <a:gd name="T45" fmla="*/ 2147483647 h 63"/>
              <a:gd name="T46" fmla="*/ 2147483647 w 40"/>
              <a:gd name="T47" fmla="*/ 2147483647 h 63"/>
              <a:gd name="T48" fmla="*/ 2147483647 w 40"/>
              <a:gd name="T49" fmla="*/ 2147483647 h 63"/>
              <a:gd name="T50" fmla="*/ 2147483647 w 40"/>
              <a:gd name="T51" fmla="*/ 2147483647 h 63"/>
              <a:gd name="T52" fmla="*/ 2147483647 w 40"/>
              <a:gd name="T53" fmla="*/ 2147483647 h 63"/>
              <a:gd name="T54" fmla="*/ 2147483647 w 40"/>
              <a:gd name="T55" fmla="*/ 2147483647 h 63"/>
              <a:gd name="T56" fmla="*/ 2147483647 w 40"/>
              <a:gd name="T57" fmla="*/ 2147483647 h 63"/>
              <a:gd name="T58" fmla="*/ 2147483647 w 40"/>
              <a:gd name="T59" fmla="*/ 2147483647 h 63"/>
              <a:gd name="T60" fmla="*/ 2147483647 w 40"/>
              <a:gd name="T61" fmla="*/ 2147483647 h 63"/>
              <a:gd name="T62" fmla="*/ 2147483647 w 40"/>
              <a:gd name="T63" fmla="*/ 2147483647 h 63"/>
              <a:gd name="T64" fmla="*/ 2147483647 w 40"/>
              <a:gd name="T65" fmla="*/ 0 h 63"/>
              <a:gd name="T66" fmla="*/ 2147483647 w 40"/>
              <a:gd name="T67" fmla="*/ 0 h 63"/>
              <a:gd name="T68" fmla="*/ 2147483647 w 40"/>
              <a:gd name="T69" fmla="*/ 2147483647 h 63"/>
              <a:gd name="T70" fmla="*/ 2147483647 w 40"/>
              <a:gd name="T71" fmla="*/ 2147483647 h 63"/>
              <a:gd name="T72" fmla="*/ 2147483647 w 40"/>
              <a:gd name="T73" fmla="*/ 2147483647 h 63"/>
              <a:gd name="T74" fmla="*/ 2147483647 w 40"/>
              <a:gd name="T75" fmla="*/ 2147483647 h 63"/>
              <a:gd name="T76" fmla="*/ 2147483647 w 40"/>
              <a:gd name="T77" fmla="*/ 2147483647 h 63"/>
              <a:gd name="T78" fmla="*/ 2147483647 w 40"/>
              <a:gd name="T79" fmla="*/ 2147483647 h 63"/>
              <a:gd name="T80" fmla="*/ 2147483647 w 40"/>
              <a:gd name="T81" fmla="*/ 2147483647 h 63"/>
              <a:gd name="T82" fmla="*/ 2147483647 w 40"/>
              <a:gd name="T83" fmla="*/ 2147483647 h 63"/>
              <a:gd name="T84" fmla="*/ 0 w 40"/>
              <a:gd name="T85" fmla="*/ 2147483647 h 63"/>
              <a:gd name="T86" fmla="*/ 0 w 40"/>
              <a:gd name="T87" fmla="*/ 2147483647 h 63"/>
              <a:gd name="T88" fmla="*/ 0 w 40"/>
              <a:gd name="T89" fmla="*/ 2147483647 h 63"/>
              <a:gd name="T90" fmla="*/ 2147483647 w 40"/>
              <a:gd name="T91" fmla="*/ 2147483647 h 63"/>
              <a:gd name="T92" fmla="*/ 2147483647 w 40"/>
              <a:gd name="T93" fmla="*/ 2147483647 h 63"/>
              <a:gd name="T94" fmla="*/ 2147483647 w 40"/>
              <a:gd name="T95" fmla="*/ 2147483647 h 63"/>
              <a:gd name="T96" fmla="*/ 0 w 40"/>
              <a:gd name="T97" fmla="*/ 2147483647 h 6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0"/>
              <a:gd name="T148" fmla="*/ 0 h 63"/>
              <a:gd name="T149" fmla="*/ 40 w 40"/>
              <a:gd name="T150" fmla="*/ 63 h 63"/>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0" h="63">
                <a:moveTo>
                  <a:pt x="0" y="59"/>
                </a:moveTo>
                <a:lnTo>
                  <a:pt x="1" y="60"/>
                </a:lnTo>
                <a:lnTo>
                  <a:pt x="4" y="62"/>
                </a:lnTo>
                <a:lnTo>
                  <a:pt x="7" y="62"/>
                </a:lnTo>
                <a:lnTo>
                  <a:pt x="9" y="63"/>
                </a:lnTo>
                <a:lnTo>
                  <a:pt x="12" y="63"/>
                </a:lnTo>
                <a:lnTo>
                  <a:pt x="15" y="63"/>
                </a:lnTo>
                <a:lnTo>
                  <a:pt x="16" y="63"/>
                </a:lnTo>
                <a:lnTo>
                  <a:pt x="19" y="62"/>
                </a:lnTo>
                <a:lnTo>
                  <a:pt x="20" y="60"/>
                </a:lnTo>
                <a:lnTo>
                  <a:pt x="22" y="57"/>
                </a:lnTo>
                <a:lnTo>
                  <a:pt x="22" y="56"/>
                </a:lnTo>
                <a:lnTo>
                  <a:pt x="22" y="53"/>
                </a:lnTo>
                <a:lnTo>
                  <a:pt x="23" y="50"/>
                </a:lnTo>
                <a:lnTo>
                  <a:pt x="23" y="47"/>
                </a:lnTo>
                <a:lnTo>
                  <a:pt x="23" y="44"/>
                </a:lnTo>
                <a:lnTo>
                  <a:pt x="25" y="41"/>
                </a:lnTo>
                <a:lnTo>
                  <a:pt x="26" y="40"/>
                </a:lnTo>
                <a:lnTo>
                  <a:pt x="28" y="37"/>
                </a:lnTo>
                <a:lnTo>
                  <a:pt x="29" y="35"/>
                </a:lnTo>
                <a:lnTo>
                  <a:pt x="32" y="32"/>
                </a:lnTo>
                <a:lnTo>
                  <a:pt x="34" y="31"/>
                </a:lnTo>
                <a:lnTo>
                  <a:pt x="35" y="29"/>
                </a:lnTo>
                <a:lnTo>
                  <a:pt x="37" y="26"/>
                </a:lnTo>
                <a:lnTo>
                  <a:pt x="38" y="23"/>
                </a:lnTo>
                <a:lnTo>
                  <a:pt x="40" y="20"/>
                </a:lnTo>
                <a:lnTo>
                  <a:pt x="40" y="16"/>
                </a:lnTo>
                <a:lnTo>
                  <a:pt x="40" y="12"/>
                </a:lnTo>
                <a:lnTo>
                  <a:pt x="38" y="9"/>
                </a:lnTo>
                <a:lnTo>
                  <a:pt x="35" y="6"/>
                </a:lnTo>
                <a:lnTo>
                  <a:pt x="32" y="3"/>
                </a:lnTo>
                <a:lnTo>
                  <a:pt x="28" y="1"/>
                </a:lnTo>
                <a:lnTo>
                  <a:pt x="23" y="0"/>
                </a:lnTo>
                <a:lnTo>
                  <a:pt x="22" y="0"/>
                </a:lnTo>
                <a:lnTo>
                  <a:pt x="19" y="1"/>
                </a:lnTo>
                <a:lnTo>
                  <a:pt x="16" y="1"/>
                </a:lnTo>
                <a:lnTo>
                  <a:pt x="15" y="3"/>
                </a:lnTo>
                <a:lnTo>
                  <a:pt x="12" y="4"/>
                </a:lnTo>
                <a:lnTo>
                  <a:pt x="10" y="6"/>
                </a:lnTo>
                <a:lnTo>
                  <a:pt x="9" y="9"/>
                </a:lnTo>
                <a:lnTo>
                  <a:pt x="6" y="10"/>
                </a:lnTo>
                <a:lnTo>
                  <a:pt x="3" y="14"/>
                </a:lnTo>
                <a:lnTo>
                  <a:pt x="0" y="20"/>
                </a:lnTo>
                <a:lnTo>
                  <a:pt x="0" y="26"/>
                </a:lnTo>
                <a:lnTo>
                  <a:pt x="0" y="34"/>
                </a:lnTo>
                <a:lnTo>
                  <a:pt x="1" y="40"/>
                </a:lnTo>
                <a:lnTo>
                  <a:pt x="1" y="47"/>
                </a:lnTo>
                <a:lnTo>
                  <a:pt x="1" y="53"/>
                </a:lnTo>
                <a:lnTo>
                  <a:pt x="0" y="59"/>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89" name="Freeform 140"/>
          <p:cNvSpPr>
            <a:spLocks/>
          </p:cNvSpPr>
          <p:nvPr/>
        </p:nvSpPr>
        <p:spPr bwMode="auto">
          <a:xfrm>
            <a:off x="6202364" y="4652963"/>
            <a:ext cx="55563" cy="100012"/>
          </a:xfrm>
          <a:custGeom>
            <a:avLst/>
            <a:gdLst>
              <a:gd name="T0" fmla="*/ 0 w 40"/>
              <a:gd name="T1" fmla="*/ 2147483647 h 63"/>
              <a:gd name="T2" fmla="*/ 2147483647 w 40"/>
              <a:gd name="T3" fmla="*/ 2147483647 h 63"/>
              <a:gd name="T4" fmla="*/ 2147483647 w 40"/>
              <a:gd name="T5" fmla="*/ 2147483647 h 63"/>
              <a:gd name="T6" fmla="*/ 2147483647 w 40"/>
              <a:gd name="T7" fmla="*/ 2147483647 h 63"/>
              <a:gd name="T8" fmla="*/ 2147483647 w 40"/>
              <a:gd name="T9" fmla="*/ 2147483647 h 63"/>
              <a:gd name="T10" fmla="*/ 2147483647 w 40"/>
              <a:gd name="T11" fmla="*/ 2147483647 h 63"/>
              <a:gd name="T12" fmla="*/ 2147483647 w 40"/>
              <a:gd name="T13" fmla="*/ 2147483647 h 63"/>
              <a:gd name="T14" fmla="*/ 2147483647 w 40"/>
              <a:gd name="T15" fmla="*/ 2147483647 h 63"/>
              <a:gd name="T16" fmla="*/ 2147483647 w 40"/>
              <a:gd name="T17" fmla="*/ 2147483647 h 63"/>
              <a:gd name="T18" fmla="*/ 2147483647 w 40"/>
              <a:gd name="T19" fmla="*/ 2147483647 h 63"/>
              <a:gd name="T20" fmla="*/ 2147483647 w 40"/>
              <a:gd name="T21" fmla="*/ 2147483647 h 63"/>
              <a:gd name="T22" fmla="*/ 2147483647 w 40"/>
              <a:gd name="T23" fmla="*/ 2147483647 h 63"/>
              <a:gd name="T24" fmla="*/ 2147483647 w 40"/>
              <a:gd name="T25" fmla="*/ 2147483647 h 63"/>
              <a:gd name="T26" fmla="*/ 2147483647 w 40"/>
              <a:gd name="T27" fmla="*/ 2147483647 h 63"/>
              <a:gd name="T28" fmla="*/ 2147483647 w 40"/>
              <a:gd name="T29" fmla="*/ 2147483647 h 63"/>
              <a:gd name="T30" fmla="*/ 2147483647 w 40"/>
              <a:gd name="T31" fmla="*/ 2147483647 h 63"/>
              <a:gd name="T32" fmla="*/ 2147483647 w 40"/>
              <a:gd name="T33" fmla="*/ 2147483647 h 63"/>
              <a:gd name="T34" fmla="*/ 2147483647 w 40"/>
              <a:gd name="T35" fmla="*/ 2147483647 h 63"/>
              <a:gd name="T36" fmla="*/ 2147483647 w 40"/>
              <a:gd name="T37" fmla="*/ 2147483647 h 63"/>
              <a:gd name="T38" fmla="*/ 2147483647 w 40"/>
              <a:gd name="T39" fmla="*/ 2147483647 h 63"/>
              <a:gd name="T40" fmla="*/ 2147483647 w 40"/>
              <a:gd name="T41" fmla="*/ 2147483647 h 63"/>
              <a:gd name="T42" fmla="*/ 2147483647 w 40"/>
              <a:gd name="T43" fmla="*/ 2147483647 h 63"/>
              <a:gd name="T44" fmla="*/ 2147483647 w 40"/>
              <a:gd name="T45" fmla="*/ 2147483647 h 63"/>
              <a:gd name="T46" fmla="*/ 2147483647 w 40"/>
              <a:gd name="T47" fmla="*/ 2147483647 h 63"/>
              <a:gd name="T48" fmla="*/ 2147483647 w 40"/>
              <a:gd name="T49" fmla="*/ 2147483647 h 63"/>
              <a:gd name="T50" fmla="*/ 2147483647 w 40"/>
              <a:gd name="T51" fmla="*/ 2147483647 h 63"/>
              <a:gd name="T52" fmla="*/ 2147483647 w 40"/>
              <a:gd name="T53" fmla="*/ 2147483647 h 63"/>
              <a:gd name="T54" fmla="*/ 2147483647 w 40"/>
              <a:gd name="T55" fmla="*/ 2147483647 h 63"/>
              <a:gd name="T56" fmla="*/ 2147483647 w 40"/>
              <a:gd name="T57" fmla="*/ 2147483647 h 63"/>
              <a:gd name="T58" fmla="*/ 2147483647 w 40"/>
              <a:gd name="T59" fmla="*/ 2147483647 h 63"/>
              <a:gd name="T60" fmla="*/ 2147483647 w 40"/>
              <a:gd name="T61" fmla="*/ 2147483647 h 63"/>
              <a:gd name="T62" fmla="*/ 2147483647 w 40"/>
              <a:gd name="T63" fmla="*/ 2147483647 h 63"/>
              <a:gd name="T64" fmla="*/ 2147483647 w 40"/>
              <a:gd name="T65" fmla="*/ 0 h 63"/>
              <a:gd name="T66" fmla="*/ 2147483647 w 40"/>
              <a:gd name="T67" fmla="*/ 0 h 63"/>
              <a:gd name="T68" fmla="*/ 2147483647 w 40"/>
              <a:gd name="T69" fmla="*/ 2147483647 h 63"/>
              <a:gd name="T70" fmla="*/ 2147483647 w 40"/>
              <a:gd name="T71" fmla="*/ 2147483647 h 63"/>
              <a:gd name="T72" fmla="*/ 2147483647 w 40"/>
              <a:gd name="T73" fmla="*/ 2147483647 h 63"/>
              <a:gd name="T74" fmla="*/ 2147483647 w 40"/>
              <a:gd name="T75" fmla="*/ 2147483647 h 63"/>
              <a:gd name="T76" fmla="*/ 2147483647 w 40"/>
              <a:gd name="T77" fmla="*/ 2147483647 h 63"/>
              <a:gd name="T78" fmla="*/ 2147483647 w 40"/>
              <a:gd name="T79" fmla="*/ 2147483647 h 63"/>
              <a:gd name="T80" fmla="*/ 2147483647 w 40"/>
              <a:gd name="T81" fmla="*/ 2147483647 h 63"/>
              <a:gd name="T82" fmla="*/ 2147483647 w 40"/>
              <a:gd name="T83" fmla="*/ 2147483647 h 63"/>
              <a:gd name="T84" fmla="*/ 0 w 40"/>
              <a:gd name="T85" fmla="*/ 2147483647 h 63"/>
              <a:gd name="T86" fmla="*/ 0 w 40"/>
              <a:gd name="T87" fmla="*/ 2147483647 h 63"/>
              <a:gd name="T88" fmla="*/ 0 w 40"/>
              <a:gd name="T89" fmla="*/ 2147483647 h 63"/>
              <a:gd name="T90" fmla="*/ 2147483647 w 40"/>
              <a:gd name="T91" fmla="*/ 2147483647 h 63"/>
              <a:gd name="T92" fmla="*/ 2147483647 w 40"/>
              <a:gd name="T93" fmla="*/ 2147483647 h 63"/>
              <a:gd name="T94" fmla="*/ 2147483647 w 40"/>
              <a:gd name="T95" fmla="*/ 2147483647 h 63"/>
              <a:gd name="T96" fmla="*/ 0 w 40"/>
              <a:gd name="T97" fmla="*/ 2147483647 h 6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0"/>
              <a:gd name="T148" fmla="*/ 0 h 63"/>
              <a:gd name="T149" fmla="*/ 40 w 40"/>
              <a:gd name="T150" fmla="*/ 63 h 63"/>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0" h="63">
                <a:moveTo>
                  <a:pt x="0" y="59"/>
                </a:moveTo>
                <a:lnTo>
                  <a:pt x="1" y="60"/>
                </a:lnTo>
                <a:lnTo>
                  <a:pt x="4" y="62"/>
                </a:lnTo>
                <a:lnTo>
                  <a:pt x="7" y="62"/>
                </a:lnTo>
                <a:lnTo>
                  <a:pt x="9" y="63"/>
                </a:lnTo>
                <a:lnTo>
                  <a:pt x="12" y="63"/>
                </a:lnTo>
                <a:lnTo>
                  <a:pt x="15" y="63"/>
                </a:lnTo>
                <a:lnTo>
                  <a:pt x="16" y="63"/>
                </a:lnTo>
                <a:lnTo>
                  <a:pt x="19" y="62"/>
                </a:lnTo>
                <a:lnTo>
                  <a:pt x="20" y="60"/>
                </a:lnTo>
                <a:lnTo>
                  <a:pt x="22" y="57"/>
                </a:lnTo>
                <a:lnTo>
                  <a:pt x="22" y="56"/>
                </a:lnTo>
                <a:lnTo>
                  <a:pt x="22" y="53"/>
                </a:lnTo>
                <a:lnTo>
                  <a:pt x="23" y="50"/>
                </a:lnTo>
                <a:lnTo>
                  <a:pt x="23" y="47"/>
                </a:lnTo>
                <a:lnTo>
                  <a:pt x="23" y="44"/>
                </a:lnTo>
                <a:lnTo>
                  <a:pt x="25" y="41"/>
                </a:lnTo>
                <a:lnTo>
                  <a:pt x="26" y="40"/>
                </a:lnTo>
                <a:lnTo>
                  <a:pt x="28" y="37"/>
                </a:lnTo>
                <a:lnTo>
                  <a:pt x="29" y="35"/>
                </a:lnTo>
                <a:lnTo>
                  <a:pt x="32" y="32"/>
                </a:lnTo>
                <a:lnTo>
                  <a:pt x="34" y="31"/>
                </a:lnTo>
                <a:lnTo>
                  <a:pt x="35" y="29"/>
                </a:lnTo>
                <a:lnTo>
                  <a:pt x="37" y="26"/>
                </a:lnTo>
                <a:lnTo>
                  <a:pt x="38" y="23"/>
                </a:lnTo>
                <a:lnTo>
                  <a:pt x="40" y="20"/>
                </a:lnTo>
                <a:lnTo>
                  <a:pt x="40" y="16"/>
                </a:lnTo>
                <a:lnTo>
                  <a:pt x="40" y="12"/>
                </a:lnTo>
                <a:lnTo>
                  <a:pt x="38" y="9"/>
                </a:lnTo>
                <a:lnTo>
                  <a:pt x="35" y="6"/>
                </a:lnTo>
                <a:lnTo>
                  <a:pt x="32" y="3"/>
                </a:lnTo>
                <a:lnTo>
                  <a:pt x="28" y="1"/>
                </a:lnTo>
                <a:lnTo>
                  <a:pt x="23" y="0"/>
                </a:lnTo>
                <a:lnTo>
                  <a:pt x="22" y="0"/>
                </a:lnTo>
                <a:lnTo>
                  <a:pt x="19" y="1"/>
                </a:lnTo>
                <a:lnTo>
                  <a:pt x="16" y="1"/>
                </a:lnTo>
                <a:lnTo>
                  <a:pt x="15" y="3"/>
                </a:lnTo>
                <a:lnTo>
                  <a:pt x="12" y="4"/>
                </a:lnTo>
                <a:lnTo>
                  <a:pt x="10" y="6"/>
                </a:lnTo>
                <a:lnTo>
                  <a:pt x="9" y="9"/>
                </a:lnTo>
                <a:lnTo>
                  <a:pt x="6" y="10"/>
                </a:lnTo>
                <a:lnTo>
                  <a:pt x="3" y="14"/>
                </a:lnTo>
                <a:lnTo>
                  <a:pt x="0" y="20"/>
                </a:lnTo>
                <a:lnTo>
                  <a:pt x="0" y="26"/>
                </a:lnTo>
                <a:lnTo>
                  <a:pt x="0" y="34"/>
                </a:lnTo>
                <a:lnTo>
                  <a:pt x="1" y="40"/>
                </a:lnTo>
                <a:lnTo>
                  <a:pt x="1" y="47"/>
                </a:lnTo>
                <a:lnTo>
                  <a:pt x="1" y="53"/>
                </a:lnTo>
                <a:lnTo>
                  <a:pt x="0" y="59"/>
                </a:lnTo>
              </a:path>
            </a:pathLst>
          </a:custGeom>
          <a:solidFill>
            <a:srgbClr val="FFFF00"/>
          </a:solidFill>
          <a:ln w="1588">
            <a:solidFill>
              <a:srgbClr val="990000"/>
            </a:solidFill>
            <a:round/>
            <a:headEnd/>
            <a:tailEnd/>
          </a:ln>
        </p:spPr>
        <p:txBody>
          <a:bodyPr/>
          <a:lstStyle/>
          <a:p>
            <a:endParaRPr lang="en-US"/>
          </a:p>
        </p:txBody>
      </p:sp>
      <p:sp>
        <p:nvSpPr>
          <p:cNvPr id="53390" name="Freeform 141"/>
          <p:cNvSpPr>
            <a:spLocks/>
          </p:cNvSpPr>
          <p:nvPr/>
        </p:nvSpPr>
        <p:spPr bwMode="auto">
          <a:xfrm>
            <a:off x="6202364" y="4652963"/>
            <a:ext cx="55563" cy="100012"/>
          </a:xfrm>
          <a:custGeom>
            <a:avLst/>
            <a:gdLst>
              <a:gd name="T0" fmla="*/ 0 w 40"/>
              <a:gd name="T1" fmla="*/ 2147483647 h 63"/>
              <a:gd name="T2" fmla="*/ 2147483647 w 40"/>
              <a:gd name="T3" fmla="*/ 2147483647 h 63"/>
              <a:gd name="T4" fmla="*/ 2147483647 w 40"/>
              <a:gd name="T5" fmla="*/ 2147483647 h 63"/>
              <a:gd name="T6" fmla="*/ 2147483647 w 40"/>
              <a:gd name="T7" fmla="*/ 2147483647 h 63"/>
              <a:gd name="T8" fmla="*/ 2147483647 w 40"/>
              <a:gd name="T9" fmla="*/ 2147483647 h 63"/>
              <a:gd name="T10" fmla="*/ 2147483647 w 40"/>
              <a:gd name="T11" fmla="*/ 2147483647 h 63"/>
              <a:gd name="T12" fmla="*/ 2147483647 w 40"/>
              <a:gd name="T13" fmla="*/ 2147483647 h 63"/>
              <a:gd name="T14" fmla="*/ 2147483647 w 40"/>
              <a:gd name="T15" fmla="*/ 2147483647 h 63"/>
              <a:gd name="T16" fmla="*/ 2147483647 w 40"/>
              <a:gd name="T17" fmla="*/ 2147483647 h 63"/>
              <a:gd name="T18" fmla="*/ 2147483647 w 40"/>
              <a:gd name="T19" fmla="*/ 2147483647 h 63"/>
              <a:gd name="T20" fmla="*/ 2147483647 w 40"/>
              <a:gd name="T21" fmla="*/ 2147483647 h 63"/>
              <a:gd name="T22" fmla="*/ 2147483647 w 40"/>
              <a:gd name="T23" fmla="*/ 2147483647 h 63"/>
              <a:gd name="T24" fmla="*/ 2147483647 w 40"/>
              <a:gd name="T25" fmla="*/ 2147483647 h 63"/>
              <a:gd name="T26" fmla="*/ 2147483647 w 40"/>
              <a:gd name="T27" fmla="*/ 2147483647 h 63"/>
              <a:gd name="T28" fmla="*/ 2147483647 w 40"/>
              <a:gd name="T29" fmla="*/ 2147483647 h 63"/>
              <a:gd name="T30" fmla="*/ 2147483647 w 40"/>
              <a:gd name="T31" fmla="*/ 2147483647 h 63"/>
              <a:gd name="T32" fmla="*/ 2147483647 w 40"/>
              <a:gd name="T33" fmla="*/ 2147483647 h 63"/>
              <a:gd name="T34" fmla="*/ 2147483647 w 40"/>
              <a:gd name="T35" fmla="*/ 2147483647 h 63"/>
              <a:gd name="T36" fmla="*/ 2147483647 w 40"/>
              <a:gd name="T37" fmla="*/ 2147483647 h 63"/>
              <a:gd name="T38" fmla="*/ 2147483647 w 40"/>
              <a:gd name="T39" fmla="*/ 2147483647 h 63"/>
              <a:gd name="T40" fmla="*/ 2147483647 w 40"/>
              <a:gd name="T41" fmla="*/ 2147483647 h 63"/>
              <a:gd name="T42" fmla="*/ 2147483647 w 40"/>
              <a:gd name="T43" fmla="*/ 2147483647 h 63"/>
              <a:gd name="T44" fmla="*/ 2147483647 w 40"/>
              <a:gd name="T45" fmla="*/ 2147483647 h 63"/>
              <a:gd name="T46" fmla="*/ 2147483647 w 40"/>
              <a:gd name="T47" fmla="*/ 2147483647 h 63"/>
              <a:gd name="T48" fmla="*/ 2147483647 w 40"/>
              <a:gd name="T49" fmla="*/ 2147483647 h 63"/>
              <a:gd name="T50" fmla="*/ 2147483647 w 40"/>
              <a:gd name="T51" fmla="*/ 2147483647 h 63"/>
              <a:gd name="T52" fmla="*/ 2147483647 w 40"/>
              <a:gd name="T53" fmla="*/ 2147483647 h 63"/>
              <a:gd name="T54" fmla="*/ 2147483647 w 40"/>
              <a:gd name="T55" fmla="*/ 2147483647 h 63"/>
              <a:gd name="T56" fmla="*/ 2147483647 w 40"/>
              <a:gd name="T57" fmla="*/ 2147483647 h 63"/>
              <a:gd name="T58" fmla="*/ 2147483647 w 40"/>
              <a:gd name="T59" fmla="*/ 2147483647 h 63"/>
              <a:gd name="T60" fmla="*/ 2147483647 w 40"/>
              <a:gd name="T61" fmla="*/ 2147483647 h 63"/>
              <a:gd name="T62" fmla="*/ 2147483647 w 40"/>
              <a:gd name="T63" fmla="*/ 2147483647 h 63"/>
              <a:gd name="T64" fmla="*/ 2147483647 w 40"/>
              <a:gd name="T65" fmla="*/ 0 h 63"/>
              <a:gd name="T66" fmla="*/ 2147483647 w 40"/>
              <a:gd name="T67" fmla="*/ 0 h 63"/>
              <a:gd name="T68" fmla="*/ 2147483647 w 40"/>
              <a:gd name="T69" fmla="*/ 2147483647 h 63"/>
              <a:gd name="T70" fmla="*/ 2147483647 w 40"/>
              <a:gd name="T71" fmla="*/ 2147483647 h 63"/>
              <a:gd name="T72" fmla="*/ 2147483647 w 40"/>
              <a:gd name="T73" fmla="*/ 2147483647 h 63"/>
              <a:gd name="T74" fmla="*/ 2147483647 w 40"/>
              <a:gd name="T75" fmla="*/ 2147483647 h 63"/>
              <a:gd name="T76" fmla="*/ 2147483647 w 40"/>
              <a:gd name="T77" fmla="*/ 2147483647 h 63"/>
              <a:gd name="T78" fmla="*/ 2147483647 w 40"/>
              <a:gd name="T79" fmla="*/ 2147483647 h 63"/>
              <a:gd name="T80" fmla="*/ 2147483647 w 40"/>
              <a:gd name="T81" fmla="*/ 2147483647 h 63"/>
              <a:gd name="T82" fmla="*/ 2147483647 w 40"/>
              <a:gd name="T83" fmla="*/ 2147483647 h 63"/>
              <a:gd name="T84" fmla="*/ 0 w 40"/>
              <a:gd name="T85" fmla="*/ 2147483647 h 63"/>
              <a:gd name="T86" fmla="*/ 0 w 40"/>
              <a:gd name="T87" fmla="*/ 2147483647 h 63"/>
              <a:gd name="T88" fmla="*/ 0 w 40"/>
              <a:gd name="T89" fmla="*/ 2147483647 h 63"/>
              <a:gd name="T90" fmla="*/ 2147483647 w 40"/>
              <a:gd name="T91" fmla="*/ 2147483647 h 63"/>
              <a:gd name="T92" fmla="*/ 2147483647 w 40"/>
              <a:gd name="T93" fmla="*/ 2147483647 h 63"/>
              <a:gd name="T94" fmla="*/ 2147483647 w 40"/>
              <a:gd name="T95" fmla="*/ 2147483647 h 63"/>
              <a:gd name="T96" fmla="*/ 0 w 40"/>
              <a:gd name="T97" fmla="*/ 2147483647 h 6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0"/>
              <a:gd name="T148" fmla="*/ 0 h 63"/>
              <a:gd name="T149" fmla="*/ 40 w 40"/>
              <a:gd name="T150" fmla="*/ 63 h 63"/>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0" h="63">
                <a:moveTo>
                  <a:pt x="0" y="59"/>
                </a:moveTo>
                <a:lnTo>
                  <a:pt x="1" y="60"/>
                </a:lnTo>
                <a:lnTo>
                  <a:pt x="4" y="62"/>
                </a:lnTo>
                <a:lnTo>
                  <a:pt x="7" y="62"/>
                </a:lnTo>
                <a:lnTo>
                  <a:pt x="9" y="63"/>
                </a:lnTo>
                <a:lnTo>
                  <a:pt x="12" y="63"/>
                </a:lnTo>
                <a:lnTo>
                  <a:pt x="15" y="63"/>
                </a:lnTo>
                <a:lnTo>
                  <a:pt x="16" y="63"/>
                </a:lnTo>
                <a:lnTo>
                  <a:pt x="19" y="62"/>
                </a:lnTo>
                <a:lnTo>
                  <a:pt x="20" y="60"/>
                </a:lnTo>
                <a:lnTo>
                  <a:pt x="22" y="57"/>
                </a:lnTo>
                <a:lnTo>
                  <a:pt x="22" y="56"/>
                </a:lnTo>
                <a:lnTo>
                  <a:pt x="22" y="53"/>
                </a:lnTo>
                <a:lnTo>
                  <a:pt x="23" y="50"/>
                </a:lnTo>
                <a:lnTo>
                  <a:pt x="23" y="47"/>
                </a:lnTo>
                <a:lnTo>
                  <a:pt x="23" y="44"/>
                </a:lnTo>
                <a:lnTo>
                  <a:pt x="25" y="41"/>
                </a:lnTo>
                <a:lnTo>
                  <a:pt x="26" y="40"/>
                </a:lnTo>
                <a:lnTo>
                  <a:pt x="28" y="37"/>
                </a:lnTo>
                <a:lnTo>
                  <a:pt x="29" y="35"/>
                </a:lnTo>
                <a:lnTo>
                  <a:pt x="32" y="32"/>
                </a:lnTo>
                <a:lnTo>
                  <a:pt x="34" y="31"/>
                </a:lnTo>
                <a:lnTo>
                  <a:pt x="35" y="29"/>
                </a:lnTo>
                <a:lnTo>
                  <a:pt x="37" y="26"/>
                </a:lnTo>
                <a:lnTo>
                  <a:pt x="38" y="23"/>
                </a:lnTo>
                <a:lnTo>
                  <a:pt x="40" y="20"/>
                </a:lnTo>
                <a:lnTo>
                  <a:pt x="40" y="16"/>
                </a:lnTo>
                <a:lnTo>
                  <a:pt x="40" y="12"/>
                </a:lnTo>
                <a:lnTo>
                  <a:pt x="38" y="9"/>
                </a:lnTo>
                <a:lnTo>
                  <a:pt x="35" y="6"/>
                </a:lnTo>
                <a:lnTo>
                  <a:pt x="32" y="3"/>
                </a:lnTo>
                <a:lnTo>
                  <a:pt x="28" y="1"/>
                </a:lnTo>
                <a:lnTo>
                  <a:pt x="23" y="0"/>
                </a:lnTo>
                <a:lnTo>
                  <a:pt x="22" y="0"/>
                </a:lnTo>
                <a:lnTo>
                  <a:pt x="19" y="1"/>
                </a:lnTo>
                <a:lnTo>
                  <a:pt x="16" y="1"/>
                </a:lnTo>
                <a:lnTo>
                  <a:pt x="15" y="3"/>
                </a:lnTo>
                <a:lnTo>
                  <a:pt x="12" y="4"/>
                </a:lnTo>
                <a:lnTo>
                  <a:pt x="10" y="6"/>
                </a:lnTo>
                <a:lnTo>
                  <a:pt x="9" y="9"/>
                </a:lnTo>
                <a:lnTo>
                  <a:pt x="6" y="10"/>
                </a:lnTo>
                <a:lnTo>
                  <a:pt x="3" y="14"/>
                </a:lnTo>
                <a:lnTo>
                  <a:pt x="0" y="20"/>
                </a:lnTo>
                <a:lnTo>
                  <a:pt x="0" y="26"/>
                </a:lnTo>
                <a:lnTo>
                  <a:pt x="0" y="34"/>
                </a:lnTo>
                <a:lnTo>
                  <a:pt x="1" y="40"/>
                </a:lnTo>
                <a:lnTo>
                  <a:pt x="1" y="47"/>
                </a:lnTo>
                <a:lnTo>
                  <a:pt x="1" y="53"/>
                </a:lnTo>
                <a:lnTo>
                  <a:pt x="0" y="59"/>
                </a:lnTo>
              </a:path>
            </a:pathLst>
          </a:custGeom>
          <a:solidFill>
            <a:srgbClr val="FFFF00"/>
          </a:solidFill>
          <a:ln w="4763">
            <a:solidFill>
              <a:srgbClr val="990000"/>
            </a:solidFill>
            <a:round/>
            <a:headEnd/>
            <a:tailEnd/>
          </a:ln>
        </p:spPr>
        <p:txBody>
          <a:bodyPr/>
          <a:lstStyle/>
          <a:p>
            <a:endParaRPr lang="en-US"/>
          </a:p>
        </p:txBody>
      </p:sp>
      <p:sp>
        <p:nvSpPr>
          <p:cNvPr id="53391" name="Freeform 142"/>
          <p:cNvSpPr>
            <a:spLocks/>
          </p:cNvSpPr>
          <p:nvPr/>
        </p:nvSpPr>
        <p:spPr bwMode="auto">
          <a:xfrm>
            <a:off x="6181728" y="4576764"/>
            <a:ext cx="60325" cy="80963"/>
          </a:xfrm>
          <a:custGeom>
            <a:avLst/>
            <a:gdLst>
              <a:gd name="T0" fmla="*/ 2147483647 w 43"/>
              <a:gd name="T1" fmla="*/ 2147483647 h 51"/>
              <a:gd name="T2" fmla="*/ 2147483647 w 43"/>
              <a:gd name="T3" fmla="*/ 2147483647 h 51"/>
              <a:gd name="T4" fmla="*/ 2147483647 w 43"/>
              <a:gd name="T5" fmla="*/ 2147483647 h 51"/>
              <a:gd name="T6" fmla="*/ 2147483647 w 43"/>
              <a:gd name="T7" fmla="*/ 2147483647 h 51"/>
              <a:gd name="T8" fmla="*/ 2147483647 w 43"/>
              <a:gd name="T9" fmla="*/ 2147483647 h 51"/>
              <a:gd name="T10" fmla="*/ 2147483647 w 43"/>
              <a:gd name="T11" fmla="*/ 2147483647 h 51"/>
              <a:gd name="T12" fmla="*/ 2147483647 w 43"/>
              <a:gd name="T13" fmla="*/ 2147483647 h 51"/>
              <a:gd name="T14" fmla="*/ 2147483647 w 43"/>
              <a:gd name="T15" fmla="*/ 2147483647 h 51"/>
              <a:gd name="T16" fmla="*/ 2147483647 w 43"/>
              <a:gd name="T17" fmla="*/ 2147483647 h 51"/>
              <a:gd name="T18" fmla="*/ 2147483647 w 43"/>
              <a:gd name="T19" fmla="*/ 2147483647 h 51"/>
              <a:gd name="T20" fmla="*/ 2147483647 w 43"/>
              <a:gd name="T21" fmla="*/ 2147483647 h 51"/>
              <a:gd name="T22" fmla="*/ 2147483647 w 43"/>
              <a:gd name="T23" fmla="*/ 2147483647 h 51"/>
              <a:gd name="T24" fmla="*/ 2147483647 w 43"/>
              <a:gd name="T25" fmla="*/ 2147483647 h 51"/>
              <a:gd name="T26" fmla="*/ 2147483647 w 43"/>
              <a:gd name="T27" fmla="*/ 2147483647 h 51"/>
              <a:gd name="T28" fmla="*/ 2147483647 w 43"/>
              <a:gd name="T29" fmla="*/ 2147483647 h 51"/>
              <a:gd name="T30" fmla="*/ 2147483647 w 43"/>
              <a:gd name="T31" fmla="*/ 2147483647 h 51"/>
              <a:gd name="T32" fmla="*/ 2147483647 w 43"/>
              <a:gd name="T33" fmla="*/ 2147483647 h 51"/>
              <a:gd name="T34" fmla="*/ 2147483647 w 43"/>
              <a:gd name="T35" fmla="*/ 2147483647 h 51"/>
              <a:gd name="T36" fmla="*/ 2147483647 w 43"/>
              <a:gd name="T37" fmla="*/ 2147483647 h 51"/>
              <a:gd name="T38" fmla="*/ 2147483647 w 43"/>
              <a:gd name="T39" fmla="*/ 2147483647 h 51"/>
              <a:gd name="T40" fmla="*/ 2147483647 w 43"/>
              <a:gd name="T41" fmla="*/ 2147483647 h 51"/>
              <a:gd name="T42" fmla="*/ 2147483647 w 43"/>
              <a:gd name="T43" fmla="*/ 2147483647 h 51"/>
              <a:gd name="T44" fmla="*/ 2147483647 w 43"/>
              <a:gd name="T45" fmla="*/ 0 h 51"/>
              <a:gd name="T46" fmla="*/ 2147483647 w 43"/>
              <a:gd name="T47" fmla="*/ 0 h 51"/>
              <a:gd name="T48" fmla="*/ 2147483647 w 43"/>
              <a:gd name="T49" fmla="*/ 2147483647 h 51"/>
              <a:gd name="T50" fmla="*/ 0 w 43"/>
              <a:gd name="T51" fmla="*/ 2147483647 h 51"/>
              <a:gd name="T52" fmla="*/ 0 w 43"/>
              <a:gd name="T53" fmla="*/ 2147483647 h 51"/>
              <a:gd name="T54" fmla="*/ 0 w 43"/>
              <a:gd name="T55" fmla="*/ 2147483647 h 51"/>
              <a:gd name="T56" fmla="*/ 2147483647 w 43"/>
              <a:gd name="T57" fmla="*/ 2147483647 h 51"/>
              <a:gd name="T58" fmla="*/ 2147483647 w 43"/>
              <a:gd name="T59" fmla="*/ 2147483647 h 51"/>
              <a:gd name="T60" fmla="*/ 2147483647 w 43"/>
              <a:gd name="T61" fmla="*/ 2147483647 h 51"/>
              <a:gd name="T62" fmla="*/ 2147483647 w 43"/>
              <a:gd name="T63" fmla="*/ 2147483647 h 51"/>
              <a:gd name="T64" fmla="*/ 2147483647 w 43"/>
              <a:gd name="T65" fmla="*/ 2147483647 h 51"/>
              <a:gd name="T66" fmla="*/ 2147483647 w 43"/>
              <a:gd name="T67" fmla="*/ 2147483647 h 51"/>
              <a:gd name="T68" fmla="*/ 2147483647 w 43"/>
              <a:gd name="T69" fmla="*/ 2147483647 h 51"/>
              <a:gd name="T70" fmla="*/ 2147483647 w 43"/>
              <a:gd name="T71" fmla="*/ 2147483647 h 51"/>
              <a:gd name="T72" fmla="*/ 2147483647 w 43"/>
              <a:gd name="T73" fmla="*/ 2147483647 h 51"/>
              <a:gd name="T74" fmla="*/ 2147483647 w 43"/>
              <a:gd name="T75" fmla="*/ 2147483647 h 51"/>
              <a:gd name="T76" fmla="*/ 2147483647 w 43"/>
              <a:gd name="T77" fmla="*/ 2147483647 h 51"/>
              <a:gd name="T78" fmla="*/ 2147483647 w 43"/>
              <a:gd name="T79" fmla="*/ 2147483647 h 51"/>
              <a:gd name="T80" fmla="*/ 2147483647 w 43"/>
              <a:gd name="T81" fmla="*/ 2147483647 h 51"/>
              <a:gd name="T82" fmla="*/ 2147483647 w 43"/>
              <a:gd name="T83" fmla="*/ 2147483647 h 51"/>
              <a:gd name="T84" fmla="*/ 2147483647 w 43"/>
              <a:gd name="T85" fmla="*/ 2147483647 h 51"/>
              <a:gd name="T86" fmla="*/ 2147483647 w 43"/>
              <a:gd name="T87" fmla="*/ 2147483647 h 51"/>
              <a:gd name="T88" fmla="*/ 2147483647 w 43"/>
              <a:gd name="T89" fmla="*/ 2147483647 h 51"/>
              <a:gd name="T90" fmla="*/ 2147483647 w 43"/>
              <a:gd name="T91" fmla="*/ 2147483647 h 51"/>
              <a:gd name="T92" fmla="*/ 2147483647 w 43"/>
              <a:gd name="T93" fmla="*/ 2147483647 h 51"/>
              <a:gd name="T94" fmla="*/ 2147483647 w 43"/>
              <a:gd name="T95" fmla="*/ 2147483647 h 51"/>
              <a:gd name="T96" fmla="*/ 2147483647 w 43"/>
              <a:gd name="T97" fmla="*/ 2147483647 h 51"/>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3"/>
              <a:gd name="T148" fmla="*/ 0 h 51"/>
              <a:gd name="T149" fmla="*/ 43 w 43"/>
              <a:gd name="T150" fmla="*/ 51 h 51"/>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3" h="51">
                <a:moveTo>
                  <a:pt x="18" y="49"/>
                </a:moveTo>
                <a:lnTo>
                  <a:pt x="18" y="49"/>
                </a:lnTo>
                <a:lnTo>
                  <a:pt x="18" y="48"/>
                </a:lnTo>
                <a:lnTo>
                  <a:pt x="18" y="46"/>
                </a:lnTo>
                <a:lnTo>
                  <a:pt x="20" y="46"/>
                </a:lnTo>
                <a:lnTo>
                  <a:pt x="20" y="45"/>
                </a:lnTo>
                <a:lnTo>
                  <a:pt x="21" y="43"/>
                </a:lnTo>
                <a:lnTo>
                  <a:pt x="26" y="42"/>
                </a:lnTo>
                <a:lnTo>
                  <a:pt x="29" y="40"/>
                </a:lnTo>
                <a:lnTo>
                  <a:pt x="33" y="39"/>
                </a:lnTo>
                <a:lnTo>
                  <a:pt x="37" y="37"/>
                </a:lnTo>
                <a:lnTo>
                  <a:pt x="40" y="36"/>
                </a:lnTo>
                <a:lnTo>
                  <a:pt x="42" y="33"/>
                </a:lnTo>
                <a:lnTo>
                  <a:pt x="43" y="30"/>
                </a:lnTo>
                <a:lnTo>
                  <a:pt x="43" y="27"/>
                </a:lnTo>
                <a:lnTo>
                  <a:pt x="42" y="20"/>
                </a:lnTo>
                <a:lnTo>
                  <a:pt x="39" y="14"/>
                </a:lnTo>
                <a:lnTo>
                  <a:pt x="34" y="9"/>
                </a:lnTo>
                <a:lnTo>
                  <a:pt x="30" y="5"/>
                </a:lnTo>
                <a:lnTo>
                  <a:pt x="24" y="2"/>
                </a:lnTo>
                <a:lnTo>
                  <a:pt x="17" y="0"/>
                </a:lnTo>
                <a:lnTo>
                  <a:pt x="9" y="0"/>
                </a:lnTo>
                <a:lnTo>
                  <a:pt x="3" y="3"/>
                </a:lnTo>
                <a:lnTo>
                  <a:pt x="0" y="5"/>
                </a:lnTo>
                <a:lnTo>
                  <a:pt x="0" y="6"/>
                </a:lnTo>
                <a:lnTo>
                  <a:pt x="0" y="9"/>
                </a:lnTo>
                <a:lnTo>
                  <a:pt x="2" y="12"/>
                </a:lnTo>
                <a:lnTo>
                  <a:pt x="3" y="15"/>
                </a:lnTo>
                <a:lnTo>
                  <a:pt x="5" y="18"/>
                </a:lnTo>
                <a:lnTo>
                  <a:pt x="6" y="20"/>
                </a:lnTo>
                <a:lnTo>
                  <a:pt x="9" y="22"/>
                </a:lnTo>
                <a:lnTo>
                  <a:pt x="11" y="25"/>
                </a:lnTo>
                <a:lnTo>
                  <a:pt x="12" y="28"/>
                </a:lnTo>
                <a:lnTo>
                  <a:pt x="14" y="31"/>
                </a:lnTo>
                <a:lnTo>
                  <a:pt x="14" y="34"/>
                </a:lnTo>
                <a:lnTo>
                  <a:pt x="14" y="39"/>
                </a:lnTo>
                <a:lnTo>
                  <a:pt x="14" y="42"/>
                </a:lnTo>
                <a:lnTo>
                  <a:pt x="14" y="46"/>
                </a:lnTo>
                <a:lnTo>
                  <a:pt x="14" y="51"/>
                </a:lnTo>
                <a:lnTo>
                  <a:pt x="15" y="51"/>
                </a:lnTo>
                <a:lnTo>
                  <a:pt x="17" y="51"/>
                </a:lnTo>
                <a:lnTo>
                  <a:pt x="18" y="51"/>
                </a:lnTo>
                <a:lnTo>
                  <a:pt x="18" y="49"/>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92" name="Freeform 143"/>
          <p:cNvSpPr>
            <a:spLocks/>
          </p:cNvSpPr>
          <p:nvPr/>
        </p:nvSpPr>
        <p:spPr bwMode="auto">
          <a:xfrm>
            <a:off x="6181728" y="4576764"/>
            <a:ext cx="60325" cy="80963"/>
          </a:xfrm>
          <a:custGeom>
            <a:avLst/>
            <a:gdLst>
              <a:gd name="T0" fmla="*/ 2147483647 w 43"/>
              <a:gd name="T1" fmla="*/ 2147483647 h 51"/>
              <a:gd name="T2" fmla="*/ 2147483647 w 43"/>
              <a:gd name="T3" fmla="*/ 2147483647 h 51"/>
              <a:gd name="T4" fmla="*/ 2147483647 w 43"/>
              <a:gd name="T5" fmla="*/ 2147483647 h 51"/>
              <a:gd name="T6" fmla="*/ 2147483647 w 43"/>
              <a:gd name="T7" fmla="*/ 2147483647 h 51"/>
              <a:gd name="T8" fmla="*/ 2147483647 w 43"/>
              <a:gd name="T9" fmla="*/ 2147483647 h 51"/>
              <a:gd name="T10" fmla="*/ 2147483647 w 43"/>
              <a:gd name="T11" fmla="*/ 2147483647 h 51"/>
              <a:gd name="T12" fmla="*/ 2147483647 w 43"/>
              <a:gd name="T13" fmla="*/ 2147483647 h 51"/>
              <a:gd name="T14" fmla="*/ 2147483647 w 43"/>
              <a:gd name="T15" fmla="*/ 2147483647 h 51"/>
              <a:gd name="T16" fmla="*/ 2147483647 w 43"/>
              <a:gd name="T17" fmla="*/ 2147483647 h 51"/>
              <a:gd name="T18" fmla="*/ 2147483647 w 43"/>
              <a:gd name="T19" fmla="*/ 2147483647 h 51"/>
              <a:gd name="T20" fmla="*/ 2147483647 w 43"/>
              <a:gd name="T21" fmla="*/ 2147483647 h 51"/>
              <a:gd name="T22" fmla="*/ 2147483647 w 43"/>
              <a:gd name="T23" fmla="*/ 2147483647 h 51"/>
              <a:gd name="T24" fmla="*/ 2147483647 w 43"/>
              <a:gd name="T25" fmla="*/ 2147483647 h 51"/>
              <a:gd name="T26" fmla="*/ 2147483647 w 43"/>
              <a:gd name="T27" fmla="*/ 2147483647 h 51"/>
              <a:gd name="T28" fmla="*/ 2147483647 w 43"/>
              <a:gd name="T29" fmla="*/ 2147483647 h 51"/>
              <a:gd name="T30" fmla="*/ 2147483647 w 43"/>
              <a:gd name="T31" fmla="*/ 2147483647 h 51"/>
              <a:gd name="T32" fmla="*/ 2147483647 w 43"/>
              <a:gd name="T33" fmla="*/ 2147483647 h 51"/>
              <a:gd name="T34" fmla="*/ 2147483647 w 43"/>
              <a:gd name="T35" fmla="*/ 2147483647 h 51"/>
              <a:gd name="T36" fmla="*/ 2147483647 w 43"/>
              <a:gd name="T37" fmla="*/ 2147483647 h 51"/>
              <a:gd name="T38" fmla="*/ 2147483647 w 43"/>
              <a:gd name="T39" fmla="*/ 2147483647 h 51"/>
              <a:gd name="T40" fmla="*/ 2147483647 w 43"/>
              <a:gd name="T41" fmla="*/ 2147483647 h 51"/>
              <a:gd name="T42" fmla="*/ 2147483647 w 43"/>
              <a:gd name="T43" fmla="*/ 2147483647 h 51"/>
              <a:gd name="T44" fmla="*/ 2147483647 w 43"/>
              <a:gd name="T45" fmla="*/ 0 h 51"/>
              <a:gd name="T46" fmla="*/ 2147483647 w 43"/>
              <a:gd name="T47" fmla="*/ 0 h 51"/>
              <a:gd name="T48" fmla="*/ 2147483647 w 43"/>
              <a:gd name="T49" fmla="*/ 2147483647 h 51"/>
              <a:gd name="T50" fmla="*/ 0 w 43"/>
              <a:gd name="T51" fmla="*/ 2147483647 h 51"/>
              <a:gd name="T52" fmla="*/ 0 w 43"/>
              <a:gd name="T53" fmla="*/ 2147483647 h 51"/>
              <a:gd name="T54" fmla="*/ 0 w 43"/>
              <a:gd name="T55" fmla="*/ 2147483647 h 51"/>
              <a:gd name="T56" fmla="*/ 2147483647 w 43"/>
              <a:gd name="T57" fmla="*/ 2147483647 h 51"/>
              <a:gd name="T58" fmla="*/ 2147483647 w 43"/>
              <a:gd name="T59" fmla="*/ 2147483647 h 51"/>
              <a:gd name="T60" fmla="*/ 2147483647 w 43"/>
              <a:gd name="T61" fmla="*/ 2147483647 h 51"/>
              <a:gd name="T62" fmla="*/ 2147483647 w 43"/>
              <a:gd name="T63" fmla="*/ 2147483647 h 51"/>
              <a:gd name="T64" fmla="*/ 2147483647 w 43"/>
              <a:gd name="T65" fmla="*/ 2147483647 h 51"/>
              <a:gd name="T66" fmla="*/ 2147483647 w 43"/>
              <a:gd name="T67" fmla="*/ 2147483647 h 51"/>
              <a:gd name="T68" fmla="*/ 2147483647 w 43"/>
              <a:gd name="T69" fmla="*/ 2147483647 h 51"/>
              <a:gd name="T70" fmla="*/ 2147483647 w 43"/>
              <a:gd name="T71" fmla="*/ 2147483647 h 51"/>
              <a:gd name="T72" fmla="*/ 2147483647 w 43"/>
              <a:gd name="T73" fmla="*/ 2147483647 h 51"/>
              <a:gd name="T74" fmla="*/ 2147483647 w 43"/>
              <a:gd name="T75" fmla="*/ 2147483647 h 51"/>
              <a:gd name="T76" fmla="*/ 2147483647 w 43"/>
              <a:gd name="T77" fmla="*/ 2147483647 h 51"/>
              <a:gd name="T78" fmla="*/ 2147483647 w 43"/>
              <a:gd name="T79" fmla="*/ 2147483647 h 51"/>
              <a:gd name="T80" fmla="*/ 2147483647 w 43"/>
              <a:gd name="T81" fmla="*/ 2147483647 h 51"/>
              <a:gd name="T82" fmla="*/ 2147483647 w 43"/>
              <a:gd name="T83" fmla="*/ 2147483647 h 51"/>
              <a:gd name="T84" fmla="*/ 2147483647 w 43"/>
              <a:gd name="T85" fmla="*/ 2147483647 h 51"/>
              <a:gd name="T86" fmla="*/ 2147483647 w 43"/>
              <a:gd name="T87" fmla="*/ 2147483647 h 51"/>
              <a:gd name="T88" fmla="*/ 2147483647 w 43"/>
              <a:gd name="T89" fmla="*/ 2147483647 h 51"/>
              <a:gd name="T90" fmla="*/ 2147483647 w 43"/>
              <a:gd name="T91" fmla="*/ 2147483647 h 51"/>
              <a:gd name="T92" fmla="*/ 2147483647 w 43"/>
              <a:gd name="T93" fmla="*/ 2147483647 h 51"/>
              <a:gd name="T94" fmla="*/ 2147483647 w 43"/>
              <a:gd name="T95" fmla="*/ 2147483647 h 51"/>
              <a:gd name="T96" fmla="*/ 2147483647 w 43"/>
              <a:gd name="T97" fmla="*/ 2147483647 h 51"/>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3"/>
              <a:gd name="T148" fmla="*/ 0 h 51"/>
              <a:gd name="T149" fmla="*/ 43 w 43"/>
              <a:gd name="T150" fmla="*/ 51 h 51"/>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3" h="51">
                <a:moveTo>
                  <a:pt x="18" y="49"/>
                </a:moveTo>
                <a:lnTo>
                  <a:pt x="18" y="49"/>
                </a:lnTo>
                <a:lnTo>
                  <a:pt x="18" y="48"/>
                </a:lnTo>
                <a:lnTo>
                  <a:pt x="18" y="46"/>
                </a:lnTo>
                <a:lnTo>
                  <a:pt x="20" y="46"/>
                </a:lnTo>
                <a:lnTo>
                  <a:pt x="20" y="45"/>
                </a:lnTo>
                <a:lnTo>
                  <a:pt x="21" y="43"/>
                </a:lnTo>
                <a:lnTo>
                  <a:pt x="26" y="42"/>
                </a:lnTo>
                <a:lnTo>
                  <a:pt x="29" y="40"/>
                </a:lnTo>
                <a:lnTo>
                  <a:pt x="33" y="39"/>
                </a:lnTo>
                <a:lnTo>
                  <a:pt x="37" y="37"/>
                </a:lnTo>
                <a:lnTo>
                  <a:pt x="40" y="36"/>
                </a:lnTo>
                <a:lnTo>
                  <a:pt x="42" y="33"/>
                </a:lnTo>
                <a:lnTo>
                  <a:pt x="43" y="30"/>
                </a:lnTo>
                <a:lnTo>
                  <a:pt x="43" y="27"/>
                </a:lnTo>
                <a:lnTo>
                  <a:pt x="42" y="20"/>
                </a:lnTo>
                <a:lnTo>
                  <a:pt x="39" y="14"/>
                </a:lnTo>
                <a:lnTo>
                  <a:pt x="34" y="9"/>
                </a:lnTo>
                <a:lnTo>
                  <a:pt x="30" y="5"/>
                </a:lnTo>
                <a:lnTo>
                  <a:pt x="24" y="2"/>
                </a:lnTo>
                <a:lnTo>
                  <a:pt x="17" y="0"/>
                </a:lnTo>
                <a:lnTo>
                  <a:pt x="9" y="0"/>
                </a:lnTo>
                <a:lnTo>
                  <a:pt x="3" y="3"/>
                </a:lnTo>
                <a:lnTo>
                  <a:pt x="0" y="5"/>
                </a:lnTo>
                <a:lnTo>
                  <a:pt x="0" y="6"/>
                </a:lnTo>
                <a:lnTo>
                  <a:pt x="0" y="9"/>
                </a:lnTo>
                <a:lnTo>
                  <a:pt x="2" y="12"/>
                </a:lnTo>
                <a:lnTo>
                  <a:pt x="3" y="15"/>
                </a:lnTo>
                <a:lnTo>
                  <a:pt x="5" y="18"/>
                </a:lnTo>
                <a:lnTo>
                  <a:pt x="6" y="20"/>
                </a:lnTo>
                <a:lnTo>
                  <a:pt x="9" y="22"/>
                </a:lnTo>
                <a:lnTo>
                  <a:pt x="11" y="25"/>
                </a:lnTo>
                <a:lnTo>
                  <a:pt x="12" y="28"/>
                </a:lnTo>
                <a:lnTo>
                  <a:pt x="14" y="31"/>
                </a:lnTo>
                <a:lnTo>
                  <a:pt x="14" y="34"/>
                </a:lnTo>
                <a:lnTo>
                  <a:pt x="14" y="39"/>
                </a:lnTo>
                <a:lnTo>
                  <a:pt x="14" y="42"/>
                </a:lnTo>
                <a:lnTo>
                  <a:pt x="14" y="46"/>
                </a:lnTo>
                <a:lnTo>
                  <a:pt x="14" y="51"/>
                </a:lnTo>
                <a:lnTo>
                  <a:pt x="15" y="51"/>
                </a:lnTo>
                <a:lnTo>
                  <a:pt x="17" y="51"/>
                </a:lnTo>
                <a:lnTo>
                  <a:pt x="18" y="51"/>
                </a:lnTo>
                <a:lnTo>
                  <a:pt x="18" y="49"/>
                </a:lnTo>
              </a:path>
            </a:pathLst>
          </a:custGeom>
          <a:solidFill>
            <a:srgbClr val="FFFF00"/>
          </a:solidFill>
          <a:ln w="4763">
            <a:solidFill>
              <a:srgbClr val="990000"/>
            </a:solidFill>
            <a:round/>
            <a:headEnd/>
            <a:tailEnd/>
          </a:ln>
        </p:spPr>
        <p:txBody>
          <a:bodyPr/>
          <a:lstStyle/>
          <a:p>
            <a:endParaRPr lang="en-US"/>
          </a:p>
        </p:txBody>
      </p:sp>
      <p:sp>
        <p:nvSpPr>
          <p:cNvPr id="53393" name="Freeform 144"/>
          <p:cNvSpPr>
            <a:spLocks/>
          </p:cNvSpPr>
          <p:nvPr/>
        </p:nvSpPr>
        <p:spPr bwMode="auto">
          <a:xfrm>
            <a:off x="6329366" y="4611689"/>
            <a:ext cx="73025" cy="80963"/>
          </a:xfrm>
          <a:custGeom>
            <a:avLst/>
            <a:gdLst>
              <a:gd name="T0" fmla="*/ 2147483647 w 52"/>
              <a:gd name="T1" fmla="*/ 2147483647 h 51"/>
              <a:gd name="T2" fmla="*/ 2147483647 w 52"/>
              <a:gd name="T3" fmla="*/ 2147483647 h 51"/>
              <a:gd name="T4" fmla="*/ 2147483647 w 52"/>
              <a:gd name="T5" fmla="*/ 2147483647 h 51"/>
              <a:gd name="T6" fmla="*/ 2147483647 w 52"/>
              <a:gd name="T7" fmla="*/ 2147483647 h 51"/>
              <a:gd name="T8" fmla="*/ 2147483647 w 52"/>
              <a:gd name="T9" fmla="*/ 2147483647 h 51"/>
              <a:gd name="T10" fmla="*/ 2147483647 w 52"/>
              <a:gd name="T11" fmla="*/ 2147483647 h 51"/>
              <a:gd name="T12" fmla="*/ 2147483647 w 52"/>
              <a:gd name="T13" fmla="*/ 2147483647 h 51"/>
              <a:gd name="T14" fmla="*/ 2147483647 w 52"/>
              <a:gd name="T15" fmla="*/ 2147483647 h 51"/>
              <a:gd name="T16" fmla="*/ 2147483647 w 52"/>
              <a:gd name="T17" fmla="*/ 2147483647 h 51"/>
              <a:gd name="T18" fmla="*/ 2147483647 w 52"/>
              <a:gd name="T19" fmla="*/ 2147483647 h 51"/>
              <a:gd name="T20" fmla="*/ 2147483647 w 52"/>
              <a:gd name="T21" fmla="*/ 2147483647 h 51"/>
              <a:gd name="T22" fmla="*/ 2147483647 w 52"/>
              <a:gd name="T23" fmla="*/ 2147483647 h 51"/>
              <a:gd name="T24" fmla="*/ 2147483647 w 52"/>
              <a:gd name="T25" fmla="*/ 2147483647 h 51"/>
              <a:gd name="T26" fmla="*/ 2147483647 w 52"/>
              <a:gd name="T27" fmla="*/ 2147483647 h 51"/>
              <a:gd name="T28" fmla="*/ 2147483647 w 52"/>
              <a:gd name="T29" fmla="*/ 2147483647 h 51"/>
              <a:gd name="T30" fmla="*/ 2147483647 w 52"/>
              <a:gd name="T31" fmla="*/ 2147483647 h 51"/>
              <a:gd name="T32" fmla="*/ 2147483647 w 52"/>
              <a:gd name="T33" fmla="*/ 2147483647 h 51"/>
              <a:gd name="T34" fmla="*/ 2147483647 w 52"/>
              <a:gd name="T35" fmla="*/ 2147483647 h 51"/>
              <a:gd name="T36" fmla="*/ 2147483647 w 52"/>
              <a:gd name="T37" fmla="*/ 2147483647 h 51"/>
              <a:gd name="T38" fmla="*/ 2147483647 w 52"/>
              <a:gd name="T39" fmla="*/ 2147483647 h 51"/>
              <a:gd name="T40" fmla="*/ 2147483647 w 52"/>
              <a:gd name="T41" fmla="*/ 2147483647 h 51"/>
              <a:gd name="T42" fmla="*/ 2147483647 w 52"/>
              <a:gd name="T43" fmla="*/ 2147483647 h 51"/>
              <a:gd name="T44" fmla="*/ 2147483647 w 52"/>
              <a:gd name="T45" fmla="*/ 2147483647 h 51"/>
              <a:gd name="T46" fmla="*/ 2147483647 w 52"/>
              <a:gd name="T47" fmla="*/ 0 h 51"/>
              <a:gd name="T48" fmla="*/ 2147483647 w 52"/>
              <a:gd name="T49" fmla="*/ 0 h 51"/>
              <a:gd name="T50" fmla="*/ 2147483647 w 52"/>
              <a:gd name="T51" fmla="*/ 0 h 51"/>
              <a:gd name="T52" fmla="*/ 2147483647 w 52"/>
              <a:gd name="T53" fmla="*/ 0 h 51"/>
              <a:gd name="T54" fmla="*/ 2147483647 w 52"/>
              <a:gd name="T55" fmla="*/ 0 h 51"/>
              <a:gd name="T56" fmla="*/ 2147483647 w 52"/>
              <a:gd name="T57" fmla="*/ 0 h 51"/>
              <a:gd name="T58" fmla="*/ 2147483647 w 52"/>
              <a:gd name="T59" fmla="*/ 0 h 51"/>
              <a:gd name="T60" fmla="*/ 2147483647 w 52"/>
              <a:gd name="T61" fmla="*/ 0 h 51"/>
              <a:gd name="T62" fmla="*/ 2147483647 w 52"/>
              <a:gd name="T63" fmla="*/ 0 h 51"/>
              <a:gd name="T64" fmla="*/ 2147483647 w 52"/>
              <a:gd name="T65" fmla="*/ 2147483647 h 51"/>
              <a:gd name="T66" fmla="*/ 2147483647 w 52"/>
              <a:gd name="T67" fmla="*/ 2147483647 h 51"/>
              <a:gd name="T68" fmla="*/ 2147483647 w 52"/>
              <a:gd name="T69" fmla="*/ 2147483647 h 51"/>
              <a:gd name="T70" fmla="*/ 2147483647 w 52"/>
              <a:gd name="T71" fmla="*/ 2147483647 h 51"/>
              <a:gd name="T72" fmla="*/ 2147483647 w 52"/>
              <a:gd name="T73" fmla="*/ 2147483647 h 51"/>
              <a:gd name="T74" fmla="*/ 2147483647 w 52"/>
              <a:gd name="T75" fmla="*/ 2147483647 h 51"/>
              <a:gd name="T76" fmla="*/ 2147483647 w 52"/>
              <a:gd name="T77" fmla="*/ 2147483647 h 51"/>
              <a:gd name="T78" fmla="*/ 2147483647 w 52"/>
              <a:gd name="T79" fmla="*/ 2147483647 h 51"/>
              <a:gd name="T80" fmla="*/ 2147483647 w 52"/>
              <a:gd name="T81" fmla="*/ 2147483647 h 51"/>
              <a:gd name="T82" fmla="*/ 2147483647 w 52"/>
              <a:gd name="T83" fmla="*/ 2147483647 h 51"/>
              <a:gd name="T84" fmla="*/ 2147483647 w 52"/>
              <a:gd name="T85" fmla="*/ 2147483647 h 51"/>
              <a:gd name="T86" fmla="*/ 2147483647 w 52"/>
              <a:gd name="T87" fmla="*/ 2147483647 h 51"/>
              <a:gd name="T88" fmla="*/ 2147483647 w 52"/>
              <a:gd name="T89" fmla="*/ 2147483647 h 51"/>
              <a:gd name="T90" fmla="*/ 0 w 52"/>
              <a:gd name="T91" fmla="*/ 2147483647 h 51"/>
              <a:gd name="T92" fmla="*/ 0 w 52"/>
              <a:gd name="T93" fmla="*/ 2147483647 h 51"/>
              <a:gd name="T94" fmla="*/ 0 w 52"/>
              <a:gd name="T95" fmla="*/ 2147483647 h 51"/>
              <a:gd name="T96" fmla="*/ 0 w 52"/>
              <a:gd name="T97" fmla="*/ 2147483647 h 51"/>
              <a:gd name="T98" fmla="*/ 2147483647 w 52"/>
              <a:gd name="T99" fmla="*/ 2147483647 h 51"/>
              <a:gd name="T100" fmla="*/ 2147483647 w 52"/>
              <a:gd name="T101" fmla="*/ 2147483647 h 51"/>
              <a:gd name="T102" fmla="*/ 2147483647 w 52"/>
              <a:gd name="T103" fmla="*/ 2147483647 h 51"/>
              <a:gd name="T104" fmla="*/ 2147483647 w 52"/>
              <a:gd name="T105" fmla="*/ 2147483647 h 51"/>
              <a:gd name="T106" fmla="*/ 2147483647 w 52"/>
              <a:gd name="T107" fmla="*/ 2147483647 h 51"/>
              <a:gd name="T108" fmla="*/ 2147483647 w 52"/>
              <a:gd name="T109" fmla="*/ 2147483647 h 51"/>
              <a:gd name="T110" fmla="*/ 2147483647 w 52"/>
              <a:gd name="T111" fmla="*/ 2147483647 h 51"/>
              <a:gd name="T112" fmla="*/ 2147483647 w 52"/>
              <a:gd name="T113" fmla="*/ 2147483647 h 51"/>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2"/>
              <a:gd name="T172" fmla="*/ 0 h 51"/>
              <a:gd name="T173" fmla="*/ 52 w 52"/>
              <a:gd name="T174" fmla="*/ 51 h 51"/>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2" h="51">
                <a:moveTo>
                  <a:pt x="13" y="49"/>
                </a:moveTo>
                <a:lnTo>
                  <a:pt x="18" y="51"/>
                </a:lnTo>
                <a:lnTo>
                  <a:pt x="24" y="51"/>
                </a:lnTo>
                <a:lnTo>
                  <a:pt x="28" y="51"/>
                </a:lnTo>
                <a:lnTo>
                  <a:pt x="34" y="48"/>
                </a:lnTo>
                <a:lnTo>
                  <a:pt x="38" y="45"/>
                </a:lnTo>
                <a:lnTo>
                  <a:pt x="43" y="42"/>
                </a:lnTo>
                <a:lnTo>
                  <a:pt x="46" y="38"/>
                </a:lnTo>
                <a:lnTo>
                  <a:pt x="49" y="33"/>
                </a:lnTo>
                <a:lnTo>
                  <a:pt x="50" y="30"/>
                </a:lnTo>
                <a:lnTo>
                  <a:pt x="52" y="27"/>
                </a:lnTo>
                <a:lnTo>
                  <a:pt x="52" y="24"/>
                </a:lnTo>
                <a:lnTo>
                  <a:pt x="52" y="21"/>
                </a:lnTo>
                <a:lnTo>
                  <a:pt x="52" y="18"/>
                </a:lnTo>
                <a:lnTo>
                  <a:pt x="52" y="14"/>
                </a:lnTo>
                <a:lnTo>
                  <a:pt x="52" y="11"/>
                </a:lnTo>
                <a:lnTo>
                  <a:pt x="52" y="8"/>
                </a:lnTo>
                <a:lnTo>
                  <a:pt x="52" y="6"/>
                </a:lnTo>
                <a:lnTo>
                  <a:pt x="52" y="5"/>
                </a:lnTo>
                <a:lnTo>
                  <a:pt x="52" y="3"/>
                </a:lnTo>
                <a:lnTo>
                  <a:pt x="52" y="2"/>
                </a:lnTo>
                <a:lnTo>
                  <a:pt x="50" y="0"/>
                </a:lnTo>
                <a:lnTo>
                  <a:pt x="49" y="0"/>
                </a:lnTo>
                <a:lnTo>
                  <a:pt x="47" y="0"/>
                </a:lnTo>
                <a:lnTo>
                  <a:pt x="46" y="0"/>
                </a:lnTo>
                <a:lnTo>
                  <a:pt x="44" y="0"/>
                </a:lnTo>
                <a:lnTo>
                  <a:pt x="43" y="0"/>
                </a:lnTo>
                <a:lnTo>
                  <a:pt x="41" y="0"/>
                </a:lnTo>
                <a:lnTo>
                  <a:pt x="40" y="0"/>
                </a:lnTo>
                <a:lnTo>
                  <a:pt x="38" y="2"/>
                </a:lnTo>
                <a:lnTo>
                  <a:pt x="35" y="6"/>
                </a:lnTo>
                <a:lnTo>
                  <a:pt x="31" y="9"/>
                </a:lnTo>
                <a:lnTo>
                  <a:pt x="28" y="12"/>
                </a:lnTo>
                <a:lnTo>
                  <a:pt x="24" y="17"/>
                </a:lnTo>
                <a:lnTo>
                  <a:pt x="21" y="20"/>
                </a:lnTo>
                <a:lnTo>
                  <a:pt x="16" y="23"/>
                </a:lnTo>
                <a:lnTo>
                  <a:pt x="12" y="24"/>
                </a:lnTo>
                <a:lnTo>
                  <a:pt x="6" y="27"/>
                </a:lnTo>
                <a:lnTo>
                  <a:pt x="4" y="29"/>
                </a:lnTo>
                <a:lnTo>
                  <a:pt x="3" y="29"/>
                </a:lnTo>
                <a:lnTo>
                  <a:pt x="1" y="30"/>
                </a:lnTo>
                <a:lnTo>
                  <a:pt x="1" y="32"/>
                </a:lnTo>
                <a:lnTo>
                  <a:pt x="0" y="33"/>
                </a:lnTo>
                <a:lnTo>
                  <a:pt x="0" y="36"/>
                </a:lnTo>
                <a:lnTo>
                  <a:pt x="0" y="38"/>
                </a:lnTo>
                <a:lnTo>
                  <a:pt x="0" y="39"/>
                </a:lnTo>
                <a:lnTo>
                  <a:pt x="1" y="40"/>
                </a:lnTo>
                <a:lnTo>
                  <a:pt x="1" y="42"/>
                </a:lnTo>
                <a:lnTo>
                  <a:pt x="3" y="43"/>
                </a:lnTo>
                <a:lnTo>
                  <a:pt x="4" y="45"/>
                </a:lnTo>
                <a:lnTo>
                  <a:pt x="7" y="48"/>
                </a:lnTo>
                <a:lnTo>
                  <a:pt x="9" y="48"/>
                </a:lnTo>
                <a:lnTo>
                  <a:pt x="10" y="49"/>
                </a:lnTo>
                <a:lnTo>
                  <a:pt x="13" y="49"/>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94" name="Freeform 145"/>
          <p:cNvSpPr>
            <a:spLocks/>
          </p:cNvSpPr>
          <p:nvPr/>
        </p:nvSpPr>
        <p:spPr bwMode="auto">
          <a:xfrm>
            <a:off x="6329366" y="4611689"/>
            <a:ext cx="73025" cy="80963"/>
          </a:xfrm>
          <a:custGeom>
            <a:avLst/>
            <a:gdLst>
              <a:gd name="T0" fmla="*/ 2147483647 w 52"/>
              <a:gd name="T1" fmla="*/ 2147483647 h 51"/>
              <a:gd name="T2" fmla="*/ 2147483647 w 52"/>
              <a:gd name="T3" fmla="*/ 2147483647 h 51"/>
              <a:gd name="T4" fmla="*/ 2147483647 w 52"/>
              <a:gd name="T5" fmla="*/ 2147483647 h 51"/>
              <a:gd name="T6" fmla="*/ 2147483647 w 52"/>
              <a:gd name="T7" fmla="*/ 2147483647 h 51"/>
              <a:gd name="T8" fmla="*/ 2147483647 w 52"/>
              <a:gd name="T9" fmla="*/ 2147483647 h 51"/>
              <a:gd name="T10" fmla="*/ 2147483647 w 52"/>
              <a:gd name="T11" fmla="*/ 2147483647 h 51"/>
              <a:gd name="T12" fmla="*/ 2147483647 w 52"/>
              <a:gd name="T13" fmla="*/ 2147483647 h 51"/>
              <a:gd name="T14" fmla="*/ 2147483647 w 52"/>
              <a:gd name="T15" fmla="*/ 2147483647 h 51"/>
              <a:gd name="T16" fmla="*/ 2147483647 w 52"/>
              <a:gd name="T17" fmla="*/ 2147483647 h 51"/>
              <a:gd name="T18" fmla="*/ 2147483647 w 52"/>
              <a:gd name="T19" fmla="*/ 2147483647 h 51"/>
              <a:gd name="T20" fmla="*/ 2147483647 w 52"/>
              <a:gd name="T21" fmla="*/ 2147483647 h 51"/>
              <a:gd name="T22" fmla="*/ 2147483647 w 52"/>
              <a:gd name="T23" fmla="*/ 2147483647 h 51"/>
              <a:gd name="T24" fmla="*/ 2147483647 w 52"/>
              <a:gd name="T25" fmla="*/ 2147483647 h 51"/>
              <a:gd name="T26" fmla="*/ 2147483647 w 52"/>
              <a:gd name="T27" fmla="*/ 2147483647 h 51"/>
              <a:gd name="T28" fmla="*/ 2147483647 w 52"/>
              <a:gd name="T29" fmla="*/ 2147483647 h 51"/>
              <a:gd name="T30" fmla="*/ 2147483647 w 52"/>
              <a:gd name="T31" fmla="*/ 2147483647 h 51"/>
              <a:gd name="T32" fmla="*/ 2147483647 w 52"/>
              <a:gd name="T33" fmla="*/ 2147483647 h 51"/>
              <a:gd name="T34" fmla="*/ 2147483647 w 52"/>
              <a:gd name="T35" fmla="*/ 2147483647 h 51"/>
              <a:gd name="T36" fmla="*/ 2147483647 w 52"/>
              <a:gd name="T37" fmla="*/ 2147483647 h 51"/>
              <a:gd name="T38" fmla="*/ 2147483647 w 52"/>
              <a:gd name="T39" fmla="*/ 2147483647 h 51"/>
              <a:gd name="T40" fmla="*/ 2147483647 w 52"/>
              <a:gd name="T41" fmla="*/ 2147483647 h 51"/>
              <a:gd name="T42" fmla="*/ 2147483647 w 52"/>
              <a:gd name="T43" fmla="*/ 2147483647 h 51"/>
              <a:gd name="T44" fmla="*/ 2147483647 w 52"/>
              <a:gd name="T45" fmla="*/ 2147483647 h 51"/>
              <a:gd name="T46" fmla="*/ 2147483647 w 52"/>
              <a:gd name="T47" fmla="*/ 0 h 51"/>
              <a:gd name="T48" fmla="*/ 2147483647 w 52"/>
              <a:gd name="T49" fmla="*/ 0 h 51"/>
              <a:gd name="T50" fmla="*/ 2147483647 w 52"/>
              <a:gd name="T51" fmla="*/ 0 h 51"/>
              <a:gd name="T52" fmla="*/ 2147483647 w 52"/>
              <a:gd name="T53" fmla="*/ 0 h 51"/>
              <a:gd name="T54" fmla="*/ 2147483647 w 52"/>
              <a:gd name="T55" fmla="*/ 0 h 51"/>
              <a:gd name="T56" fmla="*/ 2147483647 w 52"/>
              <a:gd name="T57" fmla="*/ 0 h 51"/>
              <a:gd name="T58" fmla="*/ 2147483647 w 52"/>
              <a:gd name="T59" fmla="*/ 0 h 51"/>
              <a:gd name="T60" fmla="*/ 2147483647 w 52"/>
              <a:gd name="T61" fmla="*/ 0 h 51"/>
              <a:gd name="T62" fmla="*/ 2147483647 w 52"/>
              <a:gd name="T63" fmla="*/ 0 h 51"/>
              <a:gd name="T64" fmla="*/ 2147483647 w 52"/>
              <a:gd name="T65" fmla="*/ 2147483647 h 51"/>
              <a:gd name="T66" fmla="*/ 2147483647 w 52"/>
              <a:gd name="T67" fmla="*/ 2147483647 h 51"/>
              <a:gd name="T68" fmla="*/ 2147483647 w 52"/>
              <a:gd name="T69" fmla="*/ 2147483647 h 51"/>
              <a:gd name="T70" fmla="*/ 2147483647 w 52"/>
              <a:gd name="T71" fmla="*/ 2147483647 h 51"/>
              <a:gd name="T72" fmla="*/ 2147483647 w 52"/>
              <a:gd name="T73" fmla="*/ 2147483647 h 51"/>
              <a:gd name="T74" fmla="*/ 2147483647 w 52"/>
              <a:gd name="T75" fmla="*/ 2147483647 h 51"/>
              <a:gd name="T76" fmla="*/ 2147483647 w 52"/>
              <a:gd name="T77" fmla="*/ 2147483647 h 51"/>
              <a:gd name="T78" fmla="*/ 2147483647 w 52"/>
              <a:gd name="T79" fmla="*/ 2147483647 h 51"/>
              <a:gd name="T80" fmla="*/ 2147483647 w 52"/>
              <a:gd name="T81" fmla="*/ 2147483647 h 51"/>
              <a:gd name="T82" fmla="*/ 2147483647 w 52"/>
              <a:gd name="T83" fmla="*/ 2147483647 h 51"/>
              <a:gd name="T84" fmla="*/ 2147483647 w 52"/>
              <a:gd name="T85" fmla="*/ 2147483647 h 51"/>
              <a:gd name="T86" fmla="*/ 2147483647 w 52"/>
              <a:gd name="T87" fmla="*/ 2147483647 h 51"/>
              <a:gd name="T88" fmla="*/ 2147483647 w 52"/>
              <a:gd name="T89" fmla="*/ 2147483647 h 51"/>
              <a:gd name="T90" fmla="*/ 0 w 52"/>
              <a:gd name="T91" fmla="*/ 2147483647 h 51"/>
              <a:gd name="T92" fmla="*/ 0 w 52"/>
              <a:gd name="T93" fmla="*/ 2147483647 h 51"/>
              <a:gd name="T94" fmla="*/ 0 w 52"/>
              <a:gd name="T95" fmla="*/ 2147483647 h 51"/>
              <a:gd name="T96" fmla="*/ 0 w 52"/>
              <a:gd name="T97" fmla="*/ 2147483647 h 51"/>
              <a:gd name="T98" fmla="*/ 2147483647 w 52"/>
              <a:gd name="T99" fmla="*/ 2147483647 h 51"/>
              <a:gd name="T100" fmla="*/ 2147483647 w 52"/>
              <a:gd name="T101" fmla="*/ 2147483647 h 51"/>
              <a:gd name="T102" fmla="*/ 2147483647 w 52"/>
              <a:gd name="T103" fmla="*/ 2147483647 h 51"/>
              <a:gd name="T104" fmla="*/ 2147483647 w 52"/>
              <a:gd name="T105" fmla="*/ 2147483647 h 51"/>
              <a:gd name="T106" fmla="*/ 2147483647 w 52"/>
              <a:gd name="T107" fmla="*/ 2147483647 h 51"/>
              <a:gd name="T108" fmla="*/ 2147483647 w 52"/>
              <a:gd name="T109" fmla="*/ 2147483647 h 51"/>
              <a:gd name="T110" fmla="*/ 2147483647 w 52"/>
              <a:gd name="T111" fmla="*/ 2147483647 h 51"/>
              <a:gd name="T112" fmla="*/ 2147483647 w 52"/>
              <a:gd name="T113" fmla="*/ 2147483647 h 51"/>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2"/>
              <a:gd name="T172" fmla="*/ 0 h 51"/>
              <a:gd name="T173" fmla="*/ 52 w 52"/>
              <a:gd name="T174" fmla="*/ 51 h 51"/>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2" h="51">
                <a:moveTo>
                  <a:pt x="13" y="49"/>
                </a:moveTo>
                <a:lnTo>
                  <a:pt x="18" y="51"/>
                </a:lnTo>
                <a:lnTo>
                  <a:pt x="24" y="51"/>
                </a:lnTo>
                <a:lnTo>
                  <a:pt x="28" y="51"/>
                </a:lnTo>
                <a:lnTo>
                  <a:pt x="34" y="48"/>
                </a:lnTo>
                <a:lnTo>
                  <a:pt x="38" y="45"/>
                </a:lnTo>
                <a:lnTo>
                  <a:pt x="43" y="42"/>
                </a:lnTo>
                <a:lnTo>
                  <a:pt x="46" y="38"/>
                </a:lnTo>
                <a:lnTo>
                  <a:pt x="49" y="33"/>
                </a:lnTo>
                <a:lnTo>
                  <a:pt x="50" y="30"/>
                </a:lnTo>
                <a:lnTo>
                  <a:pt x="52" y="27"/>
                </a:lnTo>
                <a:lnTo>
                  <a:pt x="52" y="24"/>
                </a:lnTo>
                <a:lnTo>
                  <a:pt x="52" y="21"/>
                </a:lnTo>
                <a:lnTo>
                  <a:pt x="52" y="18"/>
                </a:lnTo>
                <a:lnTo>
                  <a:pt x="52" y="14"/>
                </a:lnTo>
                <a:lnTo>
                  <a:pt x="52" y="11"/>
                </a:lnTo>
                <a:lnTo>
                  <a:pt x="52" y="8"/>
                </a:lnTo>
                <a:lnTo>
                  <a:pt x="52" y="6"/>
                </a:lnTo>
                <a:lnTo>
                  <a:pt x="52" y="5"/>
                </a:lnTo>
                <a:lnTo>
                  <a:pt x="52" y="3"/>
                </a:lnTo>
                <a:lnTo>
                  <a:pt x="52" y="2"/>
                </a:lnTo>
                <a:lnTo>
                  <a:pt x="50" y="0"/>
                </a:lnTo>
                <a:lnTo>
                  <a:pt x="49" y="0"/>
                </a:lnTo>
                <a:lnTo>
                  <a:pt x="47" y="0"/>
                </a:lnTo>
                <a:lnTo>
                  <a:pt x="46" y="0"/>
                </a:lnTo>
                <a:lnTo>
                  <a:pt x="44" y="0"/>
                </a:lnTo>
                <a:lnTo>
                  <a:pt x="43" y="0"/>
                </a:lnTo>
                <a:lnTo>
                  <a:pt x="41" y="0"/>
                </a:lnTo>
                <a:lnTo>
                  <a:pt x="40" y="0"/>
                </a:lnTo>
                <a:lnTo>
                  <a:pt x="38" y="2"/>
                </a:lnTo>
                <a:lnTo>
                  <a:pt x="35" y="6"/>
                </a:lnTo>
                <a:lnTo>
                  <a:pt x="31" y="9"/>
                </a:lnTo>
                <a:lnTo>
                  <a:pt x="28" y="12"/>
                </a:lnTo>
                <a:lnTo>
                  <a:pt x="24" y="17"/>
                </a:lnTo>
                <a:lnTo>
                  <a:pt x="21" y="20"/>
                </a:lnTo>
                <a:lnTo>
                  <a:pt x="16" y="23"/>
                </a:lnTo>
                <a:lnTo>
                  <a:pt x="12" y="24"/>
                </a:lnTo>
                <a:lnTo>
                  <a:pt x="6" y="27"/>
                </a:lnTo>
                <a:lnTo>
                  <a:pt x="4" y="29"/>
                </a:lnTo>
                <a:lnTo>
                  <a:pt x="3" y="29"/>
                </a:lnTo>
                <a:lnTo>
                  <a:pt x="1" y="30"/>
                </a:lnTo>
                <a:lnTo>
                  <a:pt x="1" y="32"/>
                </a:lnTo>
                <a:lnTo>
                  <a:pt x="0" y="33"/>
                </a:lnTo>
                <a:lnTo>
                  <a:pt x="0" y="36"/>
                </a:lnTo>
                <a:lnTo>
                  <a:pt x="0" y="38"/>
                </a:lnTo>
                <a:lnTo>
                  <a:pt x="0" y="39"/>
                </a:lnTo>
                <a:lnTo>
                  <a:pt x="1" y="40"/>
                </a:lnTo>
                <a:lnTo>
                  <a:pt x="1" y="42"/>
                </a:lnTo>
                <a:lnTo>
                  <a:pt x="3" y="43"/>
                </a:lnTo>
                <a:lnTo>
                  <a:pt x="4" y="45"/>
                </a:lnTo>
                <a:lnTo>
                  <a:pt x="7" y="48"/>
                </a:lnTo>
                <a:lnTo>
                  <a:pt x="9" y="48"/>
                </a:lnTo>
                <a:lnTo>
                  <a:pt x="10" y="49"/>
                </a:lnTo>
                <a:lnTo>
                  <a:pt x="13" y="49"/>
                </a:lnTo>
              </a:path>
            </a:pathLst>
          </a:custGeom>
          <a:solidFill>
            <a:srgbClr val="FFFF00"/>
          </a:solidFill>
          <a:ln w="1588">
            <a:solidFill>
              <a:srgbClr val="990000"/>
            </a:solidFill>
            <a:round/>
            <a:headEnd/>
            <a:tailEnd/>
          </a:ln>
        </p:spPr>
        <p:txBody>
          <a:bodyPr/>
          <a:lstStyle/>
          <a:p>
            <a:endParaRPr lang="en-US"/>
          </a:p>
        </p:txBody>
      </p:sp>
      <p:sp>
        <p:nvSpPr>
          <p:cNvPr id="53395" name="Freeform 146"/>
          <p:cNvSpPr>
            <a:spLocks/>
          </p:cNvSpPr>
          <p:nvPr/>
        </p:nvSpPr>
        <p:spPr bwMode="auto">
          <a:xfrm>
            <a:off x="6329366" y="4611689"/>
            <a:ext cx="73025" cy="80963"/>
          </a:xfrm>
          <a:custGeom>
            <a:avLst/>
            <a:gdLst>
              <a:gd name="T0" fmla="*/ 2147483647 w 52"/>
              <a:gd name="T1" fmla="*/ 2147483647 h 51"/>
              <a:gd name="T2" fmla="*/ 2147483647 w 52"/>
              <a:gd name="T3" fmla="*/ 2147483647 h 51"/>
              <a:gd name="T4" fmla="*/ 2147483647 w 52"/>
              <a:gd name="T5" fmla="*/ 2147483647 h 51"/>
              <a:gd name="T6" fmla="*/ 2147483647 w 52"/>
              <a:gd name="T7" fmla="*/ 2147483647 h 51"/>
              <a:gd name="T8" fmla="*/ 2147483647 w 52"/>
              <a:gd name="T9" fmla="*/ 2147483647 h 51"/>
              <a:gd name="T10" fmla="*/ 2147483647 w 52"/>
              <a:gd name="T11" fmla="*/ 2147483647 h 51"/>
              <a:gd name="T12" fmla="*/ 2147483647 w 52"/>
              <a:gd name="T13" fmla="*/ 2147483647 h 51"/>
              <a:gd name="T14" fmla="*/ 2147483647 w 52"/>
              <a:gd name="T15" fmla="*/ 2147483647 h 51"/>
              <a:gd name="T16" fmla="*/ 2147483647 w 52"/>
              <a:gd name="T17" fmla="*/ 2147483647 h 51"/>
              <a:gd name="T18" fmla="*/ 2147483647 w 52"/>
              <a:gd name="T19" fmla="*/ 2147483647 h 51"/>
              <a:gd name="T20" fmla="*/ 2147483647 w 52"/>
              <a:gd name="T21" fmla="*/ 2147483647 h 51"/>
              <a:gd name="T22" fmla="*/ 2147483647 w 52"/>
              <a:gd name="T23" fmla="*/ 2147483647 h 51"/>
              <a:gd name="T24" fmla="*/ 2147483647 w 52"/>
              <a:gd name="T25" fmla="*/ 2147483647 h 51"/>
              <a:gd name="T26" fmla="*/ 2147483647 w 52"/>
              <a:gd name="T27" fmla="*/ 2147483647 h 51"/>
              <a:gd name="T28" fmla="*/ 2147483647 w 52"/>
              <a:gd name="T29" fmla="*/ 2147483647 h 51"/>
              <a:gd name="T30" fmla="*/ 2147483647 w 52"/>
              <a:gd name="T31" fmla="*/ 2147483647 h 51"/>
              <a:gd name="T32" fmla="*/ 2147483647 w 52"/>
              <a:gd name="T33" fmla="*/ 2147483647 h 51"/>
              <a:gd name="T34" fmla="*/ 2147483647 w 52"/>
              <a:gd name="T35" fmla="*/ 2147483647 h 51"/>
              <a:gd name="T36" fmla="*/ 2147483647 w 52"/>
              <a:gd name="T37" fmla="*/ 2147483647 h 51"/>
              <a:gd name="T38" fmla="*/ 2147483647 w 52"/>
              <a:gd name="T39" fmla="*/ 2147483647 h 51"/>
              <a:gd name="T40" fmla="*/ 2147483647 w 52"/>
              <a:gd name="T41" fmla="*/ 2147483647 h 51"/>
              <a:gd name="T42" fmla="*/ 2147483647 w 52"/>
              <a:gd name="T43" fmla="*/ 2147483647 h 51"/>
              <a:gd name="T44" fmla="*/ 2147483647 w 52"/>
              <a:gd name="T45" fmla="*/ 2147483647 h 51"/>
              <a:gd name="T46" fmla="*/ 2147483647 w 52"/>
              <a:gd name="T47" fmla="*/ 0 h 51"/>
              <a:gd name="T48" fmla="*/ 2147483647 w 52"/>
              <a:gd name="T49" fmla="*/ 0 h 51"/>
              <a:gd name="T50" fmla="*/ 2147483647 w 52"/>
              <a:gd name="T51" fmla="*/ 0 h 51"/>
              <a:gd name="T52" fmla="*/ 2147483647 w 52"/>
              <a:gd name="T53" fmla="*/ 0 h 51"/>
              <a:gd name="T54" fmla="*/ 2147483647 w 52"/>
              <a:gd name="T55" fmla="*/ 0 h 51"/>
              <a:gd name="T56" fmla="*/ 2147483647 w 52"/>
              <a:gd name="T57" fmla="*/ 0 h 51"/>
              <a:gd name="T58" fmla="*/ 2147483647 w 52"/>
              <a:gd name="T59" fmla="*/ 0 h 51"/>
              <a:gd name="T60" fmla="*/ 2147483647 w 52"/>
              <a:gd name="T61" fmla="*/ 0 h 51"/>
              <a:gd name="T62" fmla="*/ 2147483647 w 52"/>
              <a:gd name="T63" fmla="*/ 0 h 51"/>
              <a:gd name="T64" fmla="*/ 2147483647 w 52"/>
              <a:gd name="T65" fmla="*/ 2147483647 h 51"/>
              <a:gd name="T66" fmla="*/ 2147483647 w 52"/>
              <a:gd name="T67" fmla="*/ 2147483647 h 51"/>
              <a:gd name="T68" fmla="*/ 2147483647 w 52"/>
              <a:gd name="T69" fmla="*/ 2147483647 h 51"/>
              <a:gd name="T70" fmla="*/ 2147483647 w 52"/>
              <a:gd name="T71" fmla="*/ 2147483647 h 51"/>
              <a:gd name="T72" fmla="*/ 2147483647 w 52"/>
              <a:gd name="T73" fmla="*/ 2147483647 h 51"/>
              <a:gd name="T74" fmla="*/ 2147483647 w 52"/>
              <a:gd name="T75" fmla="*/ 2147483647 h 51"/>
              <a:gd name="T76" fmla="*/ 2147483647 w 52"/>
              <a:gd name="T77" fmla="*/ 2147483647 h 51"/>
              <a:gd name="T78" fmla="*/ 2147483647 w 52"/>
              <a:gd name="T79" fmla="*/ 2147483647 h 51"/>
              <a:gd name="T80" fmla="*/ 2147483647 w 52"/>
              <a:gd name="T81" fmla="*/ 2147483647 h 51"/>
              <a:gd name="T82" fmla="*/ 2147483647 w 52"/>
              <a:gd name="T83" fmla="*/ 2147483647 h 51"/>
              <a:gd name="T84" fmla="*/ 2147483647 w 52"/>
              <a:gd name="T85" fmla="*/ 2147483647 h 51"/>
              <a:gd name="T86" fmla="*/ 2147483647 w 52"/>
              <a:gd name="T87" fmla="*/ 2147483647 h 51"/>
              <a:gd name="T88" fmla="*/ 2147483647 w 52"/>
              <a:gd name="T89" fmla="*/ 2147483647 h 51"/>
              <a:gd name="T90" fmla="*/ 0 w 52"/>
              <a:gd name="T91" fmla="*/ 2147483647 h 51"/>
              <a:gd name="T92" fmla="*/ 0 w 52"/>
              <a:gd name="T93" fmla="*/ 2147483647 h 51"/>
              <a:gd name="T94" fmla="*/ 0 w 52"/>
              <a:gd name="T95" fmla="*/ 2147483647 h 51"/>
              <a:gd name="T96" fmla="*/ 0 w 52"/>
              <a:gd name="T97" fmla="*/ 2147483647 h 51"/>
              <a:gd name="T98" fmla="*/ 2147483647 w 52"/>
              <a:gd name="T99" fmla="*/ 2147483647 h 51"/>
              <a:gd name="T100" fmla="*/ 2147483647 w 52"/>
              <a:gd name="T101" fmla="*/ 2147483647 h 51"/>
              <a:gd name="T102" fmla="*/ 2147483647 w 52"/>
              <a:gd name="T103" fmla="*/ 2147483647 h 51"/>
              <a:gd name="T104" fmla="*/ 2147483647 w 52"/>
              <a:gd name="T105" fmla="*/ 2147483647 h 51"/>
              <a:gd name="T106" fmla="*/ 2147483647 w 52"/>
              <a:gd name="T107" fmla="*/ 2147483647 h 51"/>
              <a:gd name="T108" fmla="*/ 2147483647 w 52"/>
              <a:gd name="T109" fmla="*/ 2147483647 h 51"/>
              <a:gd name="T110" fmla="*/ 2147483647 w 52"/>
              <a:gd name="T111" fmla="*/ 2147483647 h 51"/>
              <a:gd name="T112" fmla="*/ 2147483647 w 52"/>
              <a:gd name="T113" fmla="*/ 2147483647 h 51"/>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2"/>
              <a:gd name="T172" fmla="*/ 0 h 51"/>
              <a:gd name="T173" fmla="*/ 52 w 52"/>
              <a:gd name="T174" fmla="*/ 51 h 51"/>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2" h="51">
                <a:moveTo>
                  <a:pt x="13" y="49"/>
                </a:moveTo>
                <a:lnTo>
                  <a:pt x="18" y="51"/>
                </a:lnTo>
                <a:lnTo>
                  <a:pt x="24" y="51"/>
                </a:lnTo>
                <a:lnTo>
                  <a:pt x="28" y="51"/>
                </a:lnTo>
                <a:lnTo>
                  <a:pt x="34" y="48"/>
                </a:lnTo>
                <a:lnTo>
                  <a:pt x="38" y="45"/>
                </a:lnTo>
                <a:lnTo>
                  <a:pt x="43" y="42"/>
                </a:lnTo>
                <a:lnTo>
                  <a:pt x="46" y="38"/>
                </a:lnTo>
                <a:lnTo>
                  <a:pt x="49" y="33"/>
                </a:lnTo>
                <a:lnTo>
                  <a:pt x="50" y="30"/>
                </a:lnTo>
                <a:lnTo>
                  <a:pt x="52" y="27"/>
                </a:lnTo>
                <a:lnTo>
                  <a:pt x="52" y="24"/>
                </a:lnTo>
                <a:lnTo>
                  <a:pt x="52" y="21"/>
                </a:lnTo>
                <a:lnTo>
                  <a:pt x="52" y="18"/>
                </a:lnTo>
                <a:lnTo>
                  <a:pt x="52" y="14"/>
                </a:lnTo>
                <a:lnTo>
                  <a:pt x="52" y="11"/>
                </a:lnTo>
                <a:lnTo>
                  <a:pt x="52" y="8"/>
                </a:lnTo>
                <a:lnTo>
                  <a:pt x="52" y="6"/>
                </a:lnTo>
                <a:lnTo>
                  <a:pt x="52" y="5"/>
                </a:lnTo>
                <a:lnTo>
                  <a:pt x="52" y="3"/>
                </a:lnTo>
                <a:lnTo>
                  <a:pt x="52" y="2"/>
                </a:lnTo>
                <a:lnTo>
                  <a:pt x="50" y="0"/>
                </a:lnTo>
                <a:lnTo>
                  <a:pt x="49" y="0"/>
                </a:lnTo>
                <a:lnTo>
                  <a:pt x="47" y="0"/>
                </a:lnTo>
                <a:lnTo>
                  <a:pt x="46" y="0"/>
                </a:lnTo>
                <a:lnTo>
                  <a:pt x="44" y="0"/>
                </a:lnTo>
                <a:lnTo>
                  <a:pt x="43" y="0"/>
                </a:lnTo>
                <a:lnTo>
                  <a:pt x="41" y="0"/>
                </a:lnTo>
                <a:lnTo>
                  <a:pt x="40" y="0"/>
                </a:lnTo>
                <a:lnTo>
                  <a:pt x="38" y="2"/>
                </a:lnTo>
                <a:lnTo>
                  <a:pt x="35" y="6"/>
                </a:lnTo>
                <a:lnTo>
                  <a:pt x="31" y="9"/>
                </a:lnTo>
                <a:lnTo>
                  <a:pt x="28" y="12"/>
                </a:lnTo>
                <a:lnTo>
                  <a:pt x="24" y="17"/>
                </a:lnTo>
                <a:lnTo>
                  <a:pt x="21" y="20"/>
                </a:lnTo>
                <a:lnTo>
                  <a:pt x="16" y="23"/>
                </a:lnTo>
                <a:lnTo>
                  <a:pt x="12" y="24"/>
                </a:lnTo>
                <a:lnTo>
                  <a:pt x="6" y="27"/>
                </a:lnTo>
                <a:lnTo>
                  <a:pt x="4" y="29"/>
                </a:lnTo>
                <a:lnTo>
                  <a:pt x="3" y="29"/>
                </a:lnTo>
                <a:lnTo>
                  <a:pt x="1" y="30"/>
                </a:lnTo>
                <a:lnTo>
                  <a:pt x="1" y="32"/>
                </a:lnTo>
                <a:lnTo>
                  <a:pt x="0" y="33"/>
                </a:lnTo>
                <a:lnTo>
                  <a:pt x="0" y="36"/>
                </a:lnTo>
                <a:lnTo>
                  <a:pt x="0" y="38"/>
                </a:lnTo>
                <a:lnTo>
                  <a:pt x="0" y="39"/>
                </a:lnTo>
                <a:lnTo>
                  <a:pt x="1" y="40"/>
                </a:lnTo>
                <a:lnTo>
                  <a:pt x="1" y="42"/>
                </a:lnTo>
                <a:lnTo>
                  <a:pt x="3" y="43"/>
                </a:lnTo>
                <a:lnTo>
                  <a:pt x="4" y="45"/>
                </a:lnTo>
                <a:lnTo>
                  <a:pt x="7" y="48"/>
                </a:lnTo>
                <a:lnTo>
                  <a:pt x="9" y="48"/>
                </a:lnTo>
                <a:lnTo>
                  <a:pt x="10" y="49"/>
                </a:lnTo>
                <a:lnTo>
                  <a:pt x="13" y="49"/>
                </a:lnTo>
              </a:path>
            </a:pathLst>
          </a:custGeom>
          <a:solidFill>
            <a:srgbClr val="FFFF00"/>
          </a:solidFill>
          <a:ln w="4763">
            <a:solidFill>
              <a:srgbClr val="990000"/>
            </a:solidFill>
            <a:round/>
            <a:headEnd/>
            <a:tailEnd/>
          </a:ln>
        </p:spPr>
        <p:txBody>
          <a:bodyPr/>
          <a:lstStyle/>
          <a:p>
            <a:endParaRPr lang="en-US"/>
          </a:p>
        </p:txBody>
      </p:sp>
      <p:sp>
        <p:nvSpPr>
          <p:cNvPr id="53396" name="Freeform 147"/>
          <p:cNvSpPr>
            <a:spLocks/>
          </p:cNvSpPr>
          <p:nvPr/>
        </p:nvSpPr>
        <p:spPr bwMode="auto">
          <a:xfrm>
            <a:off x="6249989" y="4594228"/>
            <a:ext cx="80963" cy="79375"/>
          </a:xfrm>
          <a:custGeom>
            <a:avLst/>
            <a:gdLst>
              <a:gd name="T0" fmla="*/ 0 w 57"/>
              <a:gd name="T1" fmla="*/ 2147483647 h 50"/>
              <a:gd name="T2" fmla="*/ 2147483647 w 57"/>
              <a:gd name="T3" fmla="*/ 2147483647 h 50"/>
              <a:gd name="T4" fmla="*/ 2147483647 w 57"/>
              <a:gd name="T5" fmla="*/ 2147483647 h 50"/>
              <a:gd name="T6" fmla="*/ 2147483647 w 57"/>
              <a:gd name="T7" fmla="*/ 2147483647 h 50"/>
              <a:gd name="T8" fmla="*/ 2147483647 w 57"/>
              <a:gd name="T9" fmla="*/ 2147483647 h 50"/>
              <a:gd name="T10" fmla="*/ 2147483647 w 57"/>
              <a:gd name="T11" fmla="*/ 2147483647 h 50"/>
              <a:gd name="T12" fmla="*/ 2147483647 w 57"/>
              <a:gd name="T13" fmla="*/ 2147483647 h 50"/>
              <a:gd name="T14" fmla="*/ 2147483647 w 57"/>
              <a:gd name="T15" fmla="*/ 2147483647 h 50"/>
              <a:gd name="T16" fmla="*/ 2147483647 w 57"/>
              <a:gd name="T17" fmla="*/ 2147483647 h 50"/>
              <a:gd name="T18" fmla="*/ 2147483647 w 57"/>
              <a:gd name="T19" fmla="*/ 2147483647 h 50"/>
              <a:gd name="T20" fmla="*/ 2147483647 w 57"/>
              <a:gd name="T21" fmla="*/ 2147483647 h 50"/>
              <a:gd name="T22" fmla="*/ 2147483647 w 57"/>
              <a:gd name="T23" fmla="*/ 2147483647 h 50"/>
              <a:gd name="T24" fmla="*/ 2147483647 w 57"/>
              <a:gd name="T25" fmla="*/ 2147483647 h 50"/>
              <a:gd name="T26" fmla="*/ 2147483647 w 57"/>
              <a:gd name="T27" fmla="*/ 2147483647 h 50"/>
              <a:gd name="T28" fmla="*/ 2147483647 w 57"/>
              <a:gd name="T29" fmla="*/ 2147483647 h 50"/>
              <a:gd name="T30" fmla="*/ 2147483647 w 57"/>
              <a:gd name="T31" fmla="*/ 2147483647 h 50"/>
              <a:gd name="T32" fmla="*/ 2147483647 w 57"/>
              <a:gd name="T33" fmla="*/ 2147483647 h 50"/>
              <a:gd name="T34" fmla="*/ 2147483647 w 57"/>
              <a:gd name="T35" fmla="*/ 2147483647 h 50"/>
              <a:gd name="T36" fmla="*/ 2147483647 w 57"/>
              <a:gd name="T37" fmla="*/ 2147483647 h 50"/>
              <a:gd name="T38" fmla="*/ 2147483647 w 57"/>
              <a:gd name="T39" fmla="*/ 2147483647 h 50"/>
              <a:gd name="T40" fmla="*/ 2147483647 w 57"/>
              <a:gd name="T41" fmla="*/ 2147483647 h 50"/>
              <a:gd name="T42" fmla="*/ 2147483647 w 57"/>
              <a:gd name="T43" fmla="*/ 2147483647 h 50"/>
              <a:gd name="T44" fmla="*/ 2147483647 w 57"/>
              <a:gd name="T45" fmla="*/ 2147483647 h 50"/>
              <a:gd name="T46" fmla="*/ 2147483647 w 57"/>
              <a:gd name="T47" fmla="*/ 2147483647 h 50"/>
              <a:gd name="T48" fmla="*/ 2147483647 w 57"/>
              <a:gd name="T49" fmla="*/ 2147483647 h 50"/>
              <a:gd name="T50" fmla="*/ 2147483647 w 57"/>
              <a:gd name="T51" fmla="*/ 2147483647 h 50"/>
              <a:gd name="T52" fmla="*/ 2147483647 w 57"/>
              <a:gd name="T53" fmla="*/ 2147483647 h 50"/>
              <a:gd name="T54" fmla="*/ 2147483647 w 57"/>
              <a:gd name="T55" fmla="*/ 2147483647 h 50"/>
              <a:gd name="T56" fmla="*/ 2147483647 w 57"/>
              <a:gd name="T57" fmla="*/ 2147483647 h 50"/>
              <a:gd name="T58" fmla="*/ 2147483647 w 57"/>
              <a:gd name="T59" fmla="*/ 2147483647 h 50"/>
              <a:gd name="T60" fmla="*/ 2147483647 w 57"/>
              <a:gd name="T61" fmla="*/ 2147483647 h 50"/>
              <a:gd name="T62" fmla="*/ 2147483647 w 57"/>
              <a:gd name="T63" fmla="*/ 2147483647 h 50"/>
              <a:gd name="T64" fmla="*/ 2147483647 w 57"/>
              <a:gd name="T65" fmla="*/ 2147483647 h 50"/>
              <a:gd name="T66" fmla="*/ 2147483647 w 57"/>
              <a:gd name="T67" fmla="*/ 2147483647 h 50"/>
              <a:gd name="T68" fmla="*/ 2147483647 w 57"/>
              <a:gd name="T69" fmla="*/ 2147483647 h 50"/>
              <a:gd name="T70" fmla="*/ 2147483647 w 57"/>
              <a:gd name="T71" fmla="*/ 2147483647 h 50"/>
              <a:gd name="T72" fmla="*/ 2147483647 w 57"/>
              <a:gd name="T73" fmla="*/ 2147483647 h 50"/>
              <a:gd name="T74" fmla="*/ 2147483647 w 57"/>
              <a:gd name="T75" fmla="*/ 2147483647 h 50"/>
              <a:gd name="T76" fmla="*/ 2147483647 w 57"/>
              <a:gd name="T77" fmla="*/ 2147483647 h 50"/>
              <a:gd name="T78" fmla="*/ 2147483647 w 57"/>
              <a:gd name="T79" fmla="*/ 2147483647 h 50"/>
              <a:gd name="T80" fmla="*/ 2147483647 w 57"/>
              <a:gd name="T81" fmla="*/ 2147483647 h 50"/>
              <a:gd name="T82" fmla="*/ 2147483647 w 57"/>
              <a:gd name="T83" fmla="*/ 2147483647 h 50"/>
              <a:gd name="T84" fmla="*/ 2147483647 w 57"/>
              <a:gd name="T85" fmla="*/ 2147483647 h 50"/>
              <a:gd name="T86" fmla="*/ 2147483647 w 57"/>
              <a:gd name="T87" fmla="*/ 2147483647 h 50"/>
              <a:gd name="T88" fmla="*/ 2147483647 w 57"/>
              <a:gd name="T89" fmla="*/ 2147483647 h 50"/>
              <a:gd name="T90" fmla="*/ 2147483647 w 57"/>
              <a:gd name="T91" fmla="*/ 2147483647 h 50"/>
              <a:gd name="T92" fmla="*/ 2147483647 w 57"/>
              <a:gd name="T93" fmla="*/ 0 h 50"/>
              <a:gd name="T94" fmla="*/ 2147483647 w 57"/>
              <a:gd name="T95" fmla="*/ 0 h 50"/>
              <a:gd name="T96" fmla="*/ 2147483647 w 57"/>
              <a:gd name="T97" fmla="*/ 2147483647 h 50"/>
              <a:gd name="T98" fmla="*/ 2147483647 w 57"/>
              <a:gd name="T99" fmla="*/ 2147483647 h 50"/>
              <a:gd name="T100" fmla="*/ 2147483647 w 57"/>
              <a:gd name="T101" fmla="*/ 2147483647 h 50"/>
              <a:gd name="T102" fmla="*/ 2147483647 w 57"/>
              <a:gd name="T103" fmla="*/ 2147483647 h 50"/>
              <a:gd name="T104" fmla="*/ 2147483647 w 57"/>
              <a:gd name="T105" fmla="*/ 2147483647 h 50"/>
              <a:gd name="T106" fmla="*/ 2147483647 w 57"/>
              <a:gd name="T107" fmla="*/ 2147483647 h 50"/>
              <a:gd name="T108" fmla="*/ 2147483647 w 57"/>
              <a:gd name="T109" fmla="*/ 2147483647 h 50"/>
              <a:gd name="T110" fmla="*/ 2147483647 w 57"/>
              <a:gd name="T111" fmla="*/ 2147483647 h 50"/>
              <a:gd name="T112" fmla="*/ 0 w 57"/>
              <a:gd name="T113" fmla="*/ 2147483647 h 5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7"/>
              <a:gd name="T172" fmla="*/ 0 h 50"/>
              <a:gd name="T173" fmla="*/ 57 w 57"/>
              <a:gd name="T174" fmla="*/ 50 h 50"/>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7" h="50">
                <a:moveTo>
                  <a:pt x="0" y="28"/>
                </a:moveTo>
                <a:lnTo>
                  <a:pt x="3" y="31"/>
                </a:lnTo>
                <a:lnTo>
                  <a:pt x="6" y="32"/>
                </a:lnTo>
                <a:lnTo>
                  <a:pt x="9" y="35"/>
                </a:lnTo>
                <a:lnTo>
                  <a:pt x="10" y="40"/>
                </a:lnTo>
                <a:lnTo>
                  <a:pt x="12" y="43"/>
                </a:lnTo>
                <a:lnTo>
                  <a:pt x="15" y="46"/>
                </a:lnTo>
                <a:lnTo>
                  <a:pt x="16" y="49"/>
                </a:lnTo>
                <a:lnTo>
                  <a:pt x="20" y="50"/>
                </a:lnTo>
                <a:lnTo>
                  <a:pt x="22" y="50"/>
                </a:lnTo>
                <a:lnTo>
                  <a:pt x="23" y="50"/>
                </a:lnTo>
                <a:lnTo>
                  <a:pt x="25" y="50"/>
                </a:lnTo>
                <a:lnTo>
                  <a:pt x="25" y="49"/>
                </a:lnTo>
                <a:lnTo>
                  <a:pt x="26" y="49"/>
                </a:lnTo>
                <a:lnTo>
                  <a:pt x="29" y="50"/>
                </a:lnTo>
                <a:lnTo>
                  <a:pt x="32" y="49"/>
                </a:lnTo>
                <a:lnTo>
                  <a:pt x="35" y="49"/>
                </a:lnTo>
                <a:lnTo>
                  <a:pt x="37" y="49"/>
                </a:lnTo>
                <a:lnTo>
                  <a:pt x="40" y="47"/>
                </a:lnTo>
                <a:lnTo>
                  <a:pt x="43" y="46"/>
                </a:lnTo>
                <a:lnTo>
                  <a:pt x="44" y="44"/>
                </a:lnTo>
                <a:lnTo>
                  <a:pt x="47" y="43"/>
                </a:lnTo>
                <a:lnTo>
                  <a:pt x="49" y="41"/>
                </a:lnTo>
                <a:lnTo>
                  <a:pt x="49" y="40"/>
                </a:lnTo>
                <a:lnTo>
                  <a:pt x="49" y="38"/>
                </a:lnTo>
                <a:lnTo>
                  <a:pt x="50" y="35"/>
                </a:lnTo>
                <a:lnTo>
                  <a:pt x="52" y="34"/>
                </a:lnTo>
                <a:lnTo>
                  <a:pt x="55" y="34"/>
                </a:lnTo>
                <a:lnTo>
                  <a:pt x="56" y="32"/>
                </a:lnTo>
                <a:lnTo>
                  <a:pt x="57" y="31"/>
                </a:lnTo>
                <a:lnTo>
                  <a:pt x="57" y="29"/>
                </a:lnTo>
                <a:lnTo>
                  <a:pt x="57" y="28"/>
                </a:lnTo>
                <a:lnTo>
                  <a:pt x="57" y="26"/>
                </a:lnTo>
                <a:lnTo>
                  <a:pt x="53" y="20"/>
                </a:lnTo>
                <a:lnTo>
                  <a:pt x="49" y="14"/>
                </a:lnTo>
                <a:lnTo>
                  <a:pt x="43" y="9"/>
                </a:lnTo>
                <a:lnTo>
                  <a:pt x="37" y="4"/>
                </a:lnTo>
                <a:lnTo>
                  <a:pt x="29" y="1"/>
                </a:lnTo>
                <a:lnTo>
                  <a:pt x="22" y="0"/>
                </a:lnTo>
                <a:lnTo>
                  <a:pt x="16" y="0"/>
                </a:lnTo>
                <a:lnTo>
                  <a:pt x="9" y="3"/>
                </a:lnTo>
                <a:lnTo>
                  <a:pt x="7" y="4"/>
                </a:lnTo>
                <a:lnTo>
                  <a:pt x="6" y="7"/>
                </a:lnTo>
                <a:lnTo>
                  <a:pt x="4" y="10"/>
                </a:lnTo>
                <a:lnTo>
                  <a:pt x="4" y="13"/>
                </a:lnTo>
                <a:lnTo>
                  <a:pt x="4" y="17"/>
                </a:lnTo>
                <a:lnTo>
                  <a:pt x="3" y="20"/>
                </a:lnTo>
                <a:lnTo>
                  <a:pt x="1" y="25"/>
                </a:lnTo>
                <a:lnTo>
                  <a:pt x="0" y="28"/>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97" name="Freeform 148"/>
          <p:cNvSpPr>
            <a:spLocks/>
          </p:cNvSpPr>
          <p:nvPr/>
        </p:nvSpPr>
        <p:spPr bwMode="auto">
          <a:xfrm>
            <a:off x="6249989" y="4594228"/>
            <a:ext cx="80963" cy="79375"/>
          </a:xfrm>
          <a:custGeom>
            <a:avLst/>
            <a:gdLst>
              <a:gd name="T0" fmla="*/ 0 w 57"/>
              <a:gd name="T1" fmla="*/ 2147483647 h 50"/>
              <a:gd name="T2" fmla="*/ 2147483647 w 57"/>
              <a:gd name="T3" fmla="*/ 2147483647 h 50"/>
              <a:gd name="T4" fmla="*/ 2147483647 w 57"/>
              <a:gd name="T5" fmla="*/ 2147483647 h 50"/>
              <a:gd name="T6" fmla="*/ 2147483647 w 57"/>
              <a:gd name="T7" fmla="*/ 2147483647 h 50"/>
              <a:gd name="T8" fmla="*/ 2147483647 w 57"/>
              <a:gd name="T9" fmla="*/ 2147483647 h 50"/>
              <a:gd name="T10" fmla="*/ 2147483647 w 57"/>
              <a:gd name="T11" fmla="*/ 2147483647 h 50"/>
              <a:gd name="T12" fmla="*/ 2147483647 w 57"/>
              <a:gd name="T13" fmla="*/ 2147483647 h 50"/>
              <a:gd name="T14" fmla="*/ 2147483647 w 57"/>
              <a:gd name="T15" fmla="*/ 2147483647 h 50"/>
              <a:gd name="T16" fmla="*/ 2147483647 w 57"/>
              <a:gd name="T17" fmla="*/ 2147483647 h 50"/>
              <a:gd name="T18" fmla="*/ 2147483647 w 57"/>
              <a:gd name="T19" fmla="*/ 2147483647 h 50"/>
              <a:gd name="T20" fmla="*/ 2147483647 w 57"/>
              <a:gd name="T21" fmla="*/ 2147483647 h 50"/>
              <a:gd name="T22" fmla="*/ 2147483647 w 57"/>
              <a:gd name="T23" fmla="*/ 2147483647 h 50"/>
              <a:gd name="T24" fmla="*/ 2147483647 w 57"/>
              <a:gd name="T25" fmla="*/ 2147483647 h 50"/>
              <a:gd name="T26" fmla="*/ 2147483647 w 57"/>
              <a:gd name="T27" fmla="*/ 2147483647 h 50"/>
              <a:gd name="T28" fmla="*/ 2147483647 w 57"/>
              <a:gd name="T29" fmla="*/ 2147483647 h 50"/>
              <a:gd name="T30" fmla="*/ 2147483647 w 57"/>
              <a:gd name="T31" fmla="*/ 2147483647 h 50"/>
              <a:gd name="T32" fmla="*/ 2147483647 w 57"/>
              <a:gd name="T33" fmla="*/ 2147483647 h 50"/>
              <a:gd name="T34" fmla="*/ 2147483647 w 57"/>
              <a:gd name="T35" fmla="*/ 2147483647 h 50"/>
              <a:gd name="T36" fmla="*/ 2147483647 w 57"/>
              <a:gd name="T37" fmla="*/ 2147483647 h 50"/>
              <a:gd name="T38" fmla="*/ 2147483647 w 57"/>
              <a:gd name="T39" fmla="*/ 2147483647 h 50"/>
              <a:gd name="T40" fmla="*/ 2147483647 w 57"/>
              <a:gd name="T41" fmla="*/ 2147483647 h 50"/>
              <a:gd name="T42" fmla="*/ 2147483647 w 57"/>
              <a:gd name="T43" fmla="*/ 2147483647 h 50"/>
              <a:gd name="T44" fmla="*/ 2147483647 w 57"/>
              <a:gd name="T45" fmla="*/ 2147483647 h 50"/>
              <a:gd name="T46" fmla="*/ 2147483647 w 57"/>
              <a:gd name="T47" fmla="*/ 2147483647 h 50"/>
              <a:gd name="T48" fmla="*/ 2147483647 w 57"/>
              <a:gd name="T49" fmla="*/ 2147483647 h 50"/>
              <a:gd name="T50" fmla="*/ 2147483647 w 57"/>
              <a:gd name="T51" fmla="*/ 2147483647 h 50"/>
              <a:gd name="T52" fmla="*/ 2147483647 w 57"/>
              <a:gd name="T53" fmla="*/ 2147483647 h 50"/>
              <a:gd name="T54" fmla="*/ 2147483647 w 57"/>
              <a:gd name="T55" fmla="*/ 2147483647 h 50"/>
              <a:gd name="T56" fmla="*/ 2147483647 w 57"/>
              <a:gd name="T57" fmla="*/ 2147483647 h 50"/>
              <a:gd name="T58" fmla="*/ 2147483647 w 57"/>
              <a:gd name="T59" fmla="*/ 2147483647 h 50"/>
              <a:gd name="T60" fmla="*/ 2147483647 w 57"/>
              <a:gd name="T61" fmla="*/ 2147483647 h 50"/>
              <a:gd name="T62" fmla="*/ 2147483647 w 57"/>
              <a:gd name="T63" fmla="*/ 2147483647 h 50"/>
              <a:gd name="T64" fmla="*/ 2147483647 w 57"/>
              <a:gd name="T65" fmla="*/ 2147483647 h 50"/>
              <a:gd name="T66" fmla="*/ 2147483647 w 57"/>
              <a:gd name="T67" fmla="*/ 2147483647 h 50"/>
              <a:gd name="T68" fmla="*/ 2147483647 w 57"/>
              <a:gd name="T69" fmla="*/ 2147483647 h 50"/>
              <a:gd name="T70" fmla="*/ 2147483647 w 57"/>
              <a:gd name="T71" fmla="*/ 2147483647 h 50"/>
              <a:gd name="T72" fmla="*/ 2147483647 w 57"/>
              <a:gd name="T73" fmla="*/ 2147483647 h 50"/>
              <a:gd name="T74" fmla="*/ 2147483647 w 57"/>
              <a:gd name="T75" fmla="*/ 2147483647 h 50"/>
              <a:gd name="T76" fmla="*/ 2147483647 w 57"/>
              <a:gd name="T77" fmla="*/ 2147483647 h 50"/>
              <a:gd name="T78" fmla="*/ 2147483647 w 57"/>
              <a:gd name="T79" fmla="*/ 2147483647 h 50"/>
              <a:gd name="T80" fmla="*/ 2147483647 w 57"/>
              <a:gd name="T81" fmla="*/ 2147483647 h 50"/>
              <a:gd name="T82" fmla="*/ 2147483647 w 57"/>
              <a:gd name="T83" fmla="*/ 2147483647 h 50"/>
              <a:gd name="T84" fmla="*/ 2147483647 w 57"/>
              <a:gd name="T85" fmla="*/ 2147483647 h 50"/>
              <a:gd name="T86" fmla="*/ 2147483647 w 57"/>
              <a:gd name="T87" fmla="*/ 2147483647 h 50"/>
              <a:gd name="T88" fmla="*/ 2147483647 w 57"/>
              <a:gd name="T89" fmla="*/ 2147483647 h 50"/>
              <a:gd name="T90" fmla="*/ 2147483647 w 57"/>
              <a:gd name="T91" fmla="*/ 2147483647 h 50"/>
              <a:gd name="T92" fmla="*/ 2147483647 w 57"/>
              <a:gd name="T93" fmla="*/ 0 h 50"/>
              <a:gd name="T94" fmla="*/ 2147483647 w 57"/>
              <a:gd name="T95" fmla="*/ 0 h 50"/>
              <a:gd name="T96" fmla="*/ 2147483647 w 57"/>
              <a:gd name="T97" fmla="*/ 2147483647 h 50"/>
              <a:gd name="T98" fmla="*/ 2147483647 w 57"/>
              <a:gd name="T99" fmla="*/ 2147483647 h 50"/>
              <a:gd name="T100" fmla="*/ 2147483647 w 57"/>
              <a:gd name="T101" fmla="*/ 2147483647 h 50"/>
              <a:gd name="T102" fmla="*/ 2147483647 w 57"/>
              <a:gd name="T103" fmla="*/ 2147483647 h 50"/>
              <a:gd name="T104" fmla="*/ 2147483647 w 57"/>
              <a:gd name="T105" fmla="*/ 2147483647 h 50"/>
              <a:gd name="T106" fmla="*/ 2147483647 w 57"/>
              <a:gd name="T107" fmla="*/ 2147483647 h 50"/>
              <a:gd name="T108" fmla="*/ 2147483647 w 57"/>
              <a:gd name="T109" fmla="*/ 2147483647 h 50"/>
              <a:gd name="T110" fmla="*/ 2147483647 w 57"/>
              <a:gd name="T111" fmla="*/ 2147483647 h 50"/>
              <a:gd name="T112" fmla="*/ 0 w 57"/>
              <a:gd name="T113" fmla="*/ 2147483647 h 5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7"/>
              <a:gd name="T172" fmla="*/ 0 h 50"/>
              <a:gd name="T173" fmla="*/ 57 w 57"/>
              <a:gd name="T174" fmla="*/ 50 h 50"/>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7" h="50">
                <a:moveTo>
                  <a:pt x="0" y="28"/>
                </a:moveTo>
                <a:lnTo>
                  <a:pt x="3" y="31"/>
                </a:lnTo>
                <a:lnTo>
                  <a:pt x="6" y="32"/>
                </a:lnTo>
                <a:lnTo>
                  <a:pt x="9" y="35"/>
                </a:lnTo>
                <a:lnTo>
                  <a:pt x="10" y="40"/>
                </a:lnTo>
                <a:lnTo>
                  <a:pt x="12" y="43"/>
                </a:lnTo>
                <a:lnTo>
                  <a:pt x="15" y="46"/>
                </a:lnTo>
                <a:lnTo>
                  <a:pt x="16" y="49"/>
                </a:lnTo>
                <a:lnTo>
                  <a:pt x="20" y="50"/>
                </a:lnTo>
                <a:lnTo>
                  <a:pt x="22" y="50"/>
                </a:lnTo>
                <a:lnTo>
                  <a:pt x="23" y="50"/>
                </a:lnTo>
                <a:lnTo>
                  <a:pt x="25" y="50"/>
                </a:lnTo>
                <a:lnTo>
                  <a:pt x="25" y="49"/>
                </a:lnTo>
                <a:lnTo>
                  <a:pt x="26" y="49"/>
                </a:lnTo>
                <a:lnTo>
                  <a:pt x="29" y="50"/>
                </a:lnTo>
                <a:lnTo>
                  <a:pt x="32" y="49"/>
                </a:lnTo>
                <a:lnTo>
                  <a:pt x="35" y="49"/>
                </a:lnTo>
                <a:lnTo>
                  <a:pt x="37" y="49"/>
                </a:lnTo>
                <a:lnTo>
                  <a:pt x="40" y="47"/>
                </a:lnTo>
                <a:lnTo>
                  <a:pt x="43" y="46"/>
                </a:lnTo>
                <a:lnTo>
                  <a:pt x="44" y="44"/>
                </a:lnTo>
                <a:lnTo>
                  <a:pt x="47" y="43"/>
                </a:lnTo>
                <a:lnTo>
                  <a:pt x="49" y="41"/>
                </a:lnTo>
                <a:lnTo>
                  <a:pt x="49" y="40"/>
                </a:lnTo>
                <a:lnTo>
                  <a:pt x="49" y="38"/>
                </a:lnTo>
                <a:lnTo>
                  <a:pt x="50" y="35"/>
                </a:lnTo>
                <a:lnTo>
                  <a:pt x="52" y="34"/>
                </a:lnTo>
                <a:lnTo>
                  <a:pt x="55" y="34"/>
                </a:lnTo>
                <a:lnTo>
                  <a:pt x="56" y="32"/>
                </a:lnTo>
                <a:lnTo>
                  <a:pt x="57" y="31"/>
                </a:lnTo>
                <a:lnTo>
                  <a:pt x="57" y="29"/>
                </a:lnTo>
                <a:lnTo>
                  <a:pt x="57" y="28"/>
                </a:lnTo>
                <a:lnTo>
                  <a:pt x="57" y="26"/>
                </a:lnTo>
                <a:lnTo>
                  <a:pt x="53" y="20"/>
                </a:lnTo>
                <a:lnTo>
                  <a:pt x="49" y="14"/>
                </a:lnTo>
                <a:lnTo>
                  <a:pt x="43" y="9"/>
                </a:lnTo>
                <a:lnTo>
                  <a:pt x="37" y="4"/>
                </a:lnTo>
                <a:lnTo>
                  <a:pt x="29" y="1"/>
                </a:lnTo>
                <a:lnTo>
                  <a:pt x="22" y="0"/>
                </a:lnTo>
                <a:lnTo>
                  <a:pt x="16" y="0"/>
                </a:lnTo>
                <a:lnTo>
                  <a:pt x="9" y="3"/>
                </a:lnTo>
                <a:lnTo>
                  <a:pt x="7" y="4"/>
                </a:lnTo>
                <a:lnTo>
                  <a:pt x="6" y="7"/>
                </a:lnTo>
                <a:lnTo>
                  <a:pt x="4" y="10"/>
                </a:lnTo>
                <a:lnTo>
                  <a:pt x="4" y="13"/>
                </a:lnTo>
                <a:lnTo>
                  <a:pt x="4" y="17"/>
                </a:lnTo>
                <a:lnTo>
                  <a:pt x="3" y="20"/>
                </a:lnTo>
                <a:lnTo>
                  <a:pt x="1" y="25"/>
                </a:lnTo>
                <a:lnTo>
                  <a:pt x="0" y="28"/>
                </a:lnTo>
              </a:path>
            </a:pathLst>
          </a:custGeom>
          <a:solidFill>
            <a:srgbClr val="FFFF00"/>
          </a:solidFill>
          <a:ln w="1588">
            <a:solidFill>
              <a:srgbClr val="990000"/>
            </a:solidFill>
            <a:round/>
            <a:headEnd/>
            <a:tailEnd/>
          </a:ln>
        </p:spPr>
        <p:txBody>
          <a:bodyPr/>
          <a:lstStyle/>
          <a:p>
            <a:endParaRPr lang="en-US"/>
          </a:p>
        </p:txBody>
      </p:sp>
      <p:sp>
        <p:nvSpPr>
          <p:cNvPr id="53398" name="Freeform 149"/>
          <p:cNvSpPr>
            <a:spLocks/>
          </p:cNvSpPr>
          <p:nvPr/>
        </p:nvSpPr>
        <p:spPr bwMode="auto">
          <a:xfrm>
            <a:off x="6249989" y="4594228"/>
            <a:ext cx="80963" cy="79375"/>
          </a:xfrm>
          <a:custGeom>
            <a:avLst/>
            <a:gdLst>
              <a:gd name="T0" fmla="*/ 0 w 57"/>
              <a:gd name="T1" fmla="*/ 2147483647 h 50"/>
              <a:gd name="T2" fmla="*/ 2147483647 w 57"/>
              <a:gd name="T3" fmla="*/ 2147483647 h 50"/>
              <a:gd name="T4" fmla="*/ 2147483647 w 57"/>
              <a:gd name="T5" fmla="*/ 2147483647 h 50"/>
              <a:gd name="T6" fmla="*/ 2147483647 w 57"/>
              <a:gd name="T7" fmla="*/ 2147483647 h 50"/>
              <a:gd name="T8" fmla="*/ 2147483647 w 57"/>
              <a:gd name="T9" fmla="*/ 2147483647 h 50"/>
              <a:gd name="T10" fmla="*/ 2147483647 w 57"/>
              <a:gd name="T11" fmla="*/ 2147483647 h 50"/>
              <a:gd name="T12" fmla="*/ 2147483647 w 57"/>
              <a:gd name="T13" fmla="*/ 2147483647 h 50"/>
              <a:gd name="T14" fmla="*/ 2147483647 w 57"/>
              <a:gd name="T15" fmla="*/ 2147483647 h 50"/>
              <a:gd name="T16" fmla="*/ 2147483647 w 57"/>
              <a:gd name="T17" fmla="*/ 2147483647 h 50"/>
              <a:gd name="T18" fmla="*/ 2147483647 w 57"/>
              <a:gd name="T19" fmla="*/ 2147483647 h 50"/>
              <a:gd name="T20" fmla="*/ 2147483647 w 57"/>
              <a:gd name="T21" fmla="*/ 2147483647 h 50"/>
              <a:gd name="T22" fmla="*/ 2147483647 w 57"/>
              <a:gd name="T23" fmla="*/ 2147483647 h 50"/>
              <a:gd name="T24" fmla="*/ 2147483647 w 57"/>
              <a:gd name="T25" fmla="*/ 2147483647 h 50"/>
              <a:gd name="T26" fmla="*/ 2147483647 w 57"/>
              <a:gd name="T27" fmla="*/ 2147483647 h 50"/>
              <a:gd name="T28" fmla="*/ 2147483647 w 57"/>
              <a:gd name="T29" fmla="*/ 2147483647 h 50"/>
              <a:gd name="T30" fmla="*/ 2147483647 w 57"/>
              <a:gd name="T31" fmla="*/ 2147483647 h 50"/>
              <a:gd name="T32" fmla="*/ 2147483647 w 57"/>
              <a:gd name="T33" fmla="*/ 2147483647 h 50"/>
              <a:gd name="T34" fmla="*/ 2147483647 w 57"/>
              <a:gd name="T35" fmla="*/ 2147483647 h 50"/>
              <a:gd name="T36" fmla="*/ 2147483647 w 57"/>
              <a:gd name="T37" fmla="*/ 2147483647 h 50"/>
              <a:gd name="T38" fmla="*/ 2147483647 w 57"/>
              <a:gd name="T39" fmla="*/ 2147483647 h 50"/>
              <a:gd name="T40" fmla="*/ 2147483647 w 57"/>
              <a:gd name="T41" fmla="*/ 2147483647 h 50"/>
              <a:gd name="T42" fmla="*/ 2147483647 w 57"/>
              <a:gd name="T43" fmla="*/ 2147483647 h 50"/>
              <a:gd name="T44" fmla="*/ 2147483647 w 57"/>
              <a:gd name="T45" fmla="*/ 2147483647 h 50"/>
              <a:gd name="T46" fmla="*/ 2147483647 w 57"/>
              <a:gd name="T47" fmla="*/ 2147483647 h 50"/>
              <a:gd name="T48" fmla="*/ 2147483647 w 57"/>
              <a:gd name="T49" fmla="*/ 2147483647 h 50"/>
              <a:gd name="T50" fmla="*/ 2147483647 w 57"/>
              <a:gd name="T51" fmla="*/ 2147483647 h 50"/>
              <a:gd name="T52" fmla="*/ 2147483647 w 57"/>
              <a:gd name="T53" fmla="*/ 2147483647 h 50"/>
              <a:gd name="T54" fmla="*/ 2147483647 w 57"/>
              <a:gd name="T55" fmla="*/ 2147483647 h 50"/>
              <a:gd name="T56" fmla="*/ 2147483647 w 57"/>
              <a:gd name="T57" fmla="*/ 2147483647 h 50"/>
              <a:gd name="T58" fmla="*/ 2147483647 w 57"/>
              <a:gd name="T59" fmla="*/ 2147483647 h 50"/>
              <a:gd name="T60" fmla="*/ 2147483647 w 57"/>
              <a:gd name="T61" fmla="*/ 2147483647 h 50"/>
              <a:gd name="T62" fmla="*/ 2147483647 w 57"/>
              <a:gd name="T63" fmla="*/ 2147483647 h 50"/>
              <a:gd name="T64" fmla="*/ 2147483647 w 57"/>
              <a:gd name="T65" fmla="*/ 2147483647 h 50"/>
              <a:gd name="T66" fmla="*/ 2147483647 w 57"/>
              <a:gd name="T67" fmla="*/ 2147483647 h 50"/>
              <a:gd name="T68" fmla="*/ 2147483647 w 57"/>
              <a:gd name="T69" fmla="*/ 2147483647 h 50"/>
              <a:gd name="T70" fmla="*/ 2147483647 w 57"/>
              <a:gd name="T71" fmla="*/ 2147483647 h 50"/>
              <a:gd name="T72" fmla="*/ 2147483647 w 57"/>
              <a:gd name="T73" fmla="*/ 2147483647 h 50"/>
              <a:gd name="T74" fmla="*/ 2147483647 w 57"/>
              <a:gd name="T75" fmla="*/ 2147483647 h 50"/>
              <a:gd name="T76" fmla="*/ 2147483647 w 57"/>
              <a:gd name="T77" fmla="*/ 2147483647 h 50"/>
              <a:gd name="T78" fmla="*/ 2147483647 w 57"/>
              <a:gd name="T79" fmla="*/ 2147483647 h 50"/>
              <a:gd name="T80" fmla="*/ 2147483647 w 57"/>
              <a:gd name="T81" fmla="*/ 2147483647 h 50"/>
              <a:gd name="T82" fmla="*/ 2147483647 w 57"/>
              <a:gd name="T83" fmla="*/ 2147483647 h 50"/>
              <a:gd name="T84" fmla="*/ 2147483647 w 57"/>
              <a:gd name="T85" fmla="*/ 2147483647 h 50"/>
              <a:gd name="T86" fmla="*/ 2147483647 w 57"/>
              <a:gd name="T87" fmla="*/ 2147483647 h 50"/>
              <a:gd name="T88" fmla="*/ 2147483647 w 57"/>
              <a:gd name="T89" fmla="*/ 2147483647 h 50"/>
              <a:gd name="T90" fmla="*/ 2147483647 w 57"/>
              <a:gd name="T91" fmla="*/ 2147483647 h 50"/>
              <a:gd name="T92" fmla="*/ 2147483647 w 57"/>
              <a:gd name="T93" fmla="*/ 0 h 50"/>
              <a:gd name="T94" fmla="*/ 2147483647 w 57"/>
              <a:gd name="T95" fmla="*/ 0 h 50"/>
              <a:gd name="T96" fmla="*/ 2147483647 w 57"/>
              <a:gd name="T97" fmla="*/ 2147483647 h 50"/>
              <a:gd name="T98" fmla="*/ 2147483647 w 57"/>
              <a:gd name="T99" fmla="*/ 2147483647 h 50"/>
              <a:gd name="T100" fmla="*/ 2147483647 w 57"/>
              <a:gd name="T101" fmla="*/ 2147483647 h 50"/>
              <a:gd name="T102" fmla="*/ 2147483647 w 57"/>
              <a:gd name="T103" fmla="*/ 2147483647 h 50"/>
              <a:gd name="T104" fmla="*/ 2147483647 w 57"/>
              <a:gd name="T105" fmla="*/ 2147483647 h 50"/>
              <a:gd name="T106" fmla="*/ 2147483647 w 57"/>
              <a:gd name="T107" fmla="*/ 2147483647 h 50"/>
              <a:gd name="T108" fmla="*/ 2147483647 w 57"/>
              <a:gd name="T109" fmla="*/ 2147483647 h 50"/>
              <a:gd name="T110" fmla="*/ 2147483647 w 57"/>
              <a:gd name="T111" fmla="*/ 2147483647 h 50"/>
              <a:gd name="T112" fmla="*/ 0 w 57"/>
              <a:gd name="T113" fmla="*/ 2147483647 h 5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7"/>
              <a:gd name="T172" fmla="*/ 0 h 50"/>
              <a:gd name="T173" fmla="*/ 57 w 57"/>
              <a:gd name="T174" fmla="*/ 50 h 50"/>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7" h="50">
                <a:moveTo>
                  <a:pt x="0" y="28"/>
                </a:moveTo>
                <a:lnTo>
                  <a:pt x="3" y="31"/>
                </a:lnTo>
                <a:lnTo>
                  <a:pt x="6" y="32"/>
                </a:lnTo>
                <a:lnTo>
                  <a:pt x="9" y="35"/>
                </a:lnTo>
                <a:lnTo>
                  <a:pt x="10" y="40"/>
                </a:lnTo>
                <a:lnTo>
                  <a:pt x="12" y="43"/>
                </a:lnTo>
                <a:lnTo>
                  <a:pt x="15" y="46"/>
                </a:lnTo>
                <a:lnTo>
                  <a:pt x="16" y="49"/>
                </a:lnTo>
                <a:lnTo>
                  <a:pt x="20" y="50"/>
                </a:lnTo>
                <a:lnTo>
                  <a:pt x="22" y="50"/>
                </a:lnTo>
                <a:lnTo>
                  <a:pt x="23" y="50"/>
                </a:lnTo>
                <a:lnTo>
                  <a:pt x="25" y="50"/>
                </a:lnTo>
                <a:lnTo>
                  <a:pt x="25" y="49"/>
                </a:lnTo>
                <a:lnTo>
                  <a:pt x="26" y="49"/>
                </a:lnTo>
                <a:lnTo>
                  <a:pt x="29" y="50"/>
                </a:lnTo>
                <a:lnTo>
                  <a:pt x="32" y="49"/>
                </a:lnTo>
                <a:lnTo>
                  <a:pt x="35" y="49"/>
                </a:lnTo>
                <a:lnTo>
                  <a:pt x="37" y="49"/>
                </a:lnTo>
                <a:lnTo>
                  <a:pt x="40" y="47"/>
                </a:lnTo>
                <a:lnTo>
                  <a:pt x="43" y="46"/>
                </a:lnTo>
                <a:lnTo>
                  <a:pt x="44" y="44"/>
                </a:lnTo>
                <a:lnTo>
                  <a:pt x="47" y="43"/>
                </a:lnTo>
                <a:lnTo>
                  <a:pt x="49" y="41"/>
                </a:lnTo>
                <a:lnTo>
                  <a:pt x="49" y="40"/>
                </a:lnTo>
                <a:lnTo>
                  <a:pt x="49" y="38"/>
                </a:lnTo>
                <a:lnTo>
                  <a:pt x="50" y="35"/>
                </a:lnTo>
                <a:lnTo>
                  <a:pt x="52" y="34"/>
                </a:lnTo>
                <a:lnTo>
                  <a:pt x="55" y="34"/>
                </a:lnTo>
                <a:lnTo>
                  <a:pt x="56" y="32"/>
                </a:lnTo>
                <a:lnTo>
                  <a:pt x="57" y="31"/>
                </a:lnTo>
                <a:lnTo>
                  <a:pt x="57" y="29"/>
                </a:lnTo>
                <a:lnTo>
                  <a:pt x="57" y="28"/>
                </a:lnTo>
                <a:lnTo>
                  <a:pt x="57" y="26"/>
                </a:lnTo>
                <a:lnTo>
                  <a:pt x="53" y="20"/>
                </a:lnTo>
                <a:lnTo>
                  <a:pt x="49" y="14"/>
                </a:lnTo>
                <a:lnTo>
                  <a:pt x="43" y="9"/>
                </a:lnTo>
                <a:lnTo>
                  <a:pt x="37" y="4"/>
                </a:lnTo>
                <a:lnTo>
                  <a:pt x="29" y="1"/>
                </a:lnTo>
                <a:lnTo>
                  <a:pt x="22" y="0"/>
                </a:lnTo>
                <a:lnTo>
                  <a:pt x="16" y="0"/>
                </a:lnTo>
                <a:lnTo>
                  <a:pt x="9" y="3"/>
                </a:lnTo>
                <a:lnTo>
                  <a:pt x="7" y="4"/>
                </a:lnTo>
                <a:lnTo>
                  <a:pt x="6" y="7"/>
                </a:lnTo>
                <a:lnTo>
                  <a:pt x="4" y="10"/>
                </a:lnTo>
                <a:lnTo>
                  <a:pt x="4" y="13"/>
                </a:lnTo>
                <a:lnTo>
                  <a:pt x="4" y="17"/>
                </a:lnTo>
                <a:lnTo>
                  <a:pt x="3" y="20"/>
                </a:lnTo>
                <a:lnTo>
                  <a:pt x="1" y="25"/>
                </a:lnTo>
                <a:lnTo>
                  <a:pt x="0" y="28"/>
                </a:lnTo>
              </a:path>
            </a:pathLst>
          </a:custGeom>
          <a:solidFill>
            <a:srgbClr val="FFFF00"/>
          </a:solidFill>
          <a:ln w="4763">
            <a:solidFill>
              <a:srgbClr val="990000"/>
            </a:solidFill>
            <a:round/>
            <a:headEnd/>
            <a:tailEnd/>
          </a:ln>
        </p:spPr>
        <p:txBody>
          <a:bodyPr/>
          <a:lstStyle/>
          <a:p>
            <a:endParaRPr lang="en-US"/>
          </a:p>
        </p:txBody>
      </p:sp>
      <p:sp>
        <p:nvSpPr>
          <p:cNvPr id="53399" name="Freeform 150"/>
          <p:cNvSpPr>
            <a:spLocks/>
          </p:cNvSpPr>
          <p:nvPr/>
        </p:nvSpPr>
        <p:spPr bwMode="auto">
          <a:xfrm>
            <a:off x="6407151" y="4540250"/>
            <a:ext cx="63500" cy="69851"/>
          </a:xfrm>
          <a:custGeom>
            <a:avLst/>
            <a:gdLst>
              <a:gd name="T0" fmla="*/ 2147483647 w 46"/>
              <a:gd name="T1" fmla="*/ 2147483647 h 44"/>
              <a:gd name="T2" fmla="*/ 2147483647 w 46"/>
              <a:gd name="T3" fmla="*/ 2147483647 h 44"/>
              <a:gd name="T4" fmla="*/ 2147483647 w 46"/>
              <a:gd name="T5" fmla="*/ 2147483647 h 44"/>
              <a:gd name="T6" fmla="*/ 2147483647 w 46"/>
              <a:gd name="T7" fmla="*/ 2147483647 h 44"/>
              <a:gd name="T8" fmla="*/ 2147483647 w 46"/>
              <a:gd name="T9" fmla="*/ 2147483647 h 44"/>
              <a:gd name="T10" fmla="*/ 2147483647 w 46"/>
              <a:gd name="T11" fmla="*/ 2147483647 h 44"/>
              <a:gd name="T12" fmla="*/ 2147483647 w 46"/>
              <a:gd name="T13" fmla="*/ 2147483647 h 44"/>
              <a:gd name="T14" fmla="*/ 2147483647 w 46"/>
              <a:gd name="T15" fmla="*/ 2147483647 h 44"/>
              <a:gd name="T16" fmla="*/ 2147483647 w 46"/>
              <a:gd name="T17" fmla="*/ 2147483647 h 44"/>
              <a:gd name="T18" fmla="*/ 2147483647 w 46"/>
              <a:gd name="T19" fmla="*/ 2147483647 h 44"/>
              <a:gd name="T20" fmla="*/ 2147483647 w 46"/>
              <a:gd name="T21" fmla="*/ 2147483647 h 44"/>
              <a:gd name="T22" fmla="*/ 2147483647 w 46"/>
              <a:gd name="T23" fmla="*/ 2147483647 h 44"/>
              <a:gd name="T24" fmla="*/ 2147483647 w 46"/>
              <a:gd name="T25" fmla="*/ 2147483647 h 44"/>
              <a:gd name="T26" fmla="*/ 2147483647 w 46"/>
              <a:gd name="T27" fmla="*/ 2147483647 h 44"/>
              <a:gd name="T28" fmla="*/ 2147483647 w 46"/>
              <a:gd name="T29" fmla="*/ 0 h 44"/>
              <a:gd name="T30" fmla="*/ 2147483647 w 46"/>
              <a:gd name="T31" fmla="*/ 0 h 44"/>
              <a:gd name="T32" fmla="*/ 2147483647 w 46"/>
              <a:gd name="T33" fmla="*/ 2147483647 h 44"/>
              <a:gd name="T34" fmla="*/ 2147483647 w 46"/>
              <a:gd name="T35" fmla="*/ 2147483647 h 44"/>
              <a:gd name="T36" fmla="*/ 2147483647 w 46"/>
              <a:gd name="T37" fmla="*/ 2147483647 h 44"/>
              <a:gd name="T38" fmla="*/ 2147483647 w 46"/>
              <a:gd name="T39" fmla="*/ 2147483647 h 44"/>
              <a:gd name="T40" fmla="*/ 2147483647 w 46"/>
              <a:gd name="T41" fmla="*/ 2147483647 h 44"/>
              <a:gd name="T42" fmla="*/ 2147483647 w 46"/>
              <a:gd name="T43" fmla="*/ 2147483647 h 44"/>
              <a:gd name="T44" fmla="*/ 2147483647 w 46"/>
              <a:gd name="T45" fmla="*/ 2147483647 h 44"/>
              <a:gd name="T46" fmla="*/ 2147483647 w 46"/>
              <a:gd name="T47" fmla="*/ 2147483647 h 44"/>
              <a:gd name="T48" fmla="*/ 0 w 46"/>
              <a:gd name="T49" fmla="*/ 2147483647 h 44"/>
              <a:gd name="T50" fmla="*/ 0 w 46"/>
              <a:gd name="T51" fmla="*/ 2147483647 h 44"/>
              <a:gd name="T52" fmla="*/ 2147483647 w 46"/>
              <a:gd name="T53" fmla="*/ 2147483647 h 44"/>
              <a:gd name="T54" fmla="*/ 2147483647 w 46"/>
              <a:gd name="T55" fmla="*/ 2147483647 h 44"/>
              <a:gd name="T56" fmla="*/ 2147483647 w 46"/>
              <a:gd name="T57" fmla="*/ 2147483647 h 44"/>
              <a:gd name="T58" fmla="*/ 2147483647 w 46"/>
              <a:gd name="T59" fmla="*/ 2147483647 h 44"/>
              <a:gd name="T60" fmla="*/ 2147483647 w 46"/>
              <a:gd name="T61" fmla="*/ 2147483647 h 44"/>
              <a:gd name="T62" fmla="*/ 2147483647 w 46"/>
              <a:gd name="T63" fmla="*/ 2147483647 h 4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46"/>
              <a:gd name="T97" fmla="*/ 0 h 44"/>
              <a:gd name="T98" fmla="*/ 46 w 46"/>
              <a:gd name="T99" fmla="*/ 44 h 4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46" h="44">
                <a:moveTo>
                  <a:pt x="1" y="41"/>
                </a:moveTo>
                <a:lnTo>
                  <a:pt x="3" y="41"/>
                </a:lnTo>
                <a:lnTo>
                  <a:pt x="4" y="43"/>
                </a:lnTo>
                <a:lnTo>
                  <a:pt x="6" y="43"/>
                </a:lnTo>
                <a:lnTo>
                  <a:pt x="7" y="43"/>
                </a:lnTo>
                <a:lnTo>
                  <a:pt x="9" y="44"/>
                </a:lnTo>
                <a:lnTo>
                  <a:pt x="12" y="44"/>
                </a:lnTo>
                <a:lnTo>
                  <a:pt x="13" y="44"/>
                </a:lnTo>
                <a:lnTo>
                  <a:pt x="15" y="44"/>
                </a:lnTo>
                <a:lnTo>
                  <a:pt x="17" y="43"/>
                </a:lnTo>
                <a:lnTo>
                  <a:pt x="20" y="43"/>
                </a:lnTo>
                <a:lnTo>
                  <a:pt x="25" y="41"/>
                </a:lnTo>
                <a:lnTo>
                  <a:pt x="28" y="40"/>
                </a:lnTo>
                <a:lnTo>
                  <a:pt x="31" y="38"/>
                </a:lnTo>
                <a:lnTo>
                  <a:pt x="34" y="37"/>
                </a:lnTo>
                <a:lnTo>
                  <a:pt x="35" y="34"/>
                </a:lnTo>
                <a:lnTo>
                  <a:pt x="38" y="32"/>
                </a:lnTo>
                <a:lnTo>
                  <a:pt x="40" y="29"/>
                </a:lnTo>
                <a:lnTo>
                  <a:pt x="41" y="26"/>
                </a:lnTo>
                <a:lnTo>
                  <a:pt x="43" y="23"/>
                </a:lnTo>
                <a:lnTo>
                  <a:pt x="43" y="20"/>
                </a:lnTo>
                <a:lnTo>
                  <a:pt x="44" y="17"/>
                </a:lnTo>
                <a:lnTo>
                  <a:pt x="46" y="14"/>
                </a:lnTo>
                <a:lnTo>
                  <a:pt x="46" y="10"/>
                </a:lnTo>
                <a:lnTo>
                  <a:pt x="46" y="7"/>
                </a:lnTo>
                <a:lnTo>
                  <a:pt x="46" y="4"/>
                </a:lnTo>
                <a:lnTo>
                  <a:pt x="44" y="3"/>
                </a:lnTo>
                <a:lnTo>
                  <a:pt x="41" y="1"/>
                </a:lnTo>
                <a:lnTo>
                  <a:pt x="40" y="0"/>
                </a:lnTo>
                <a:lnTo>
                  <a:pt x="37" y="0"/>
                </a:lnTo>
                <a:lnTo>
                  <a:pt x="34" y="0"/>
                </a:lnTo>
                <a:lnTo>
                  <a:pt x="31" y="0"/>
                </a:lnTo>
                <a:lnTo>
                  <a:pt x="28" y="0"/>
                </a:lnTo>
                <a:lnTo>
                  <a:pt x="25" y="1"/>
                </a:lnTo>
                <a:lnTo>
                  <a:pt x="22" y="3"/>
                </a:lnTo>
                <a:lnTo>
                  <a:pt x="19" y="4"/>
                </a:lnTo>
                <a:lnTo>
                  <a:pt x="17" y="6"/>
                </a:lnTo>
                <a:lnTo>
                  <a:pt x="16" y="7"/>
                </a:lnTo>
                <a:lnTo>
                  <a:pt x="15" y="10"/>
                </a:lnTo>
                <a:lnTo>
                  <a:pt x="12" y="11"/>
                </a:lnTo>
                <a:lnTo>
                  <a:pt x="10" y="14"/>
                </a:lnTo>
                <a:lnTo>
                  <a:pt x="9" y="16"/>
                </a:lnTo>
                <a:lnTo>
                  <a:pt x="9" y="17"/>
                </a:lnTo>
                <a:lnTo>
                  <a:pt x="7" y="20"/>
                </a:lnTo>
                <a:lnTo>
                  <a:pt x="6" y="23"/>
                </a:lnTo>
                <a:lnTo>
                  <a:pt x="6" y="26"/>
                </a:lnTo>
                <a:lnTo>
                  <a:pt x="4" y="28"/>
                </a:lnTo>
                <a:lnTo>
                  <a:pt x="3" y="31"/>
                </a:lnTo>
                <a:lnTo>
                  <a:pt x="1" y="32"/>
                </a:lnTo>
                <a:lnTo>
                  <a:pt x="0" y="32"/>
                </a:lnTo>
                <a:lnTo>
                  <a:pt x="0" y="34"/>
                </a:lnTo>
                <a:lnTo>
                  <a:pt x="1" y="34"/>
                </a:lnTo>
                <a:lnTo>
                  <a:pt x="1" y="32"/>
                </a:lnTo>
                <a:lnTo>
                  <a:pt x="1" y="34"/>
                </a:lnTo>
                <a:lnTo>
                  <a:pt x="1" y="35"/>
                </a:lnTo>
                <a:lnTo>
                  <a:pt x="1" y="37"/>
                </a:lnTo>
                <a:lnTo>
                  <a:pt x="1" y="38"/>
                </a:lnTo>
                <a:lnTo>
                  <a:pt x="1" y="40"/>
                </a:lnTo>
                <a:lnTo>
                  <a:pt x="1" y="41"/>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00" name="Freeform 151"/>
          <p:cNvSpPr>
            <a:spLocks/>
          </p:cNvSpPr>
          <p:nvPr/>
        </p:nvSpPr>
        <p:spPr bwMode="auto">
          <a:xfrm>
            <a:off x="6407151" y="4540250"/>
            <a:ext cx="63500" cy="69851"/>
          </a:xfrm>
          <a:custGeom>
            <a:avLst/>
            <a:gdLst>
              <a:gd name="T0" fmla="*/ 2147483647 w 46"/>
              <a:gd name="T1" fmla="*/ 2147483647 h 44"/>
              <a:gd name="T2" fmla="*/ 2147483647 w 46"/>
              <a:gd name="T3" fmla="*/ 2147483647 h 44"/>
              <a:gd name="T4" fmla="*/ 2147483647 w 46"/>
              <a:gd name="T5" fmla="*/ 2147483647 h 44"/>
              <a:gd name="T6" fmla="*/ 2147483647 w 46"/>
              <a:gd name="T7" fmla="*/ 2147483647 h 44"/>
              <a:gd name="T8" fmla="*/ 2147483647 w 46"/>
              <a:gd name="T9" fmla="*/ 2147483647 h 44"/>
              <a:gd name="T10" fmla="*/ 2147483647 w 46"/>
              <a:gd name="T11" fmla="*/ 2147483647 h 44"/>
              <a:gd name="T12" fmla="*/ 2147483647 w 46"/>
              <a:gd name="T13" fmla="*/ 2147483647 h 44"/>
              <a:gd name="T14" fmla="*/ 2147483647 w 46"/>
              <a:gd name="T15" fmla="*/ 2147483647 h 44"/>
              <a:gd name="T16" fmla="*/ 2147483647 w 46"/>
              <a:gd name="T17" fmla="*/ 2147483647 h 44"/>
              <a:gd name="T18" fmla="*/ 2147483647 w 46"/>
              <a:gd name="T19" fmla="*/ 2147483647 h 44"/>
              <a:gd name="T20" fmla="*/ 2147483647 w 46"/>
              <a:gd name="T21" fmla="*/ 2147483647 h 44"/>
              <a:gd name="T22" fmla="*/ 2147483647 w 46"/>
              <a:gd name="T23" fmla="*/ 2147483647 h 44"/>
              <a:gd name="T24" fmla="*/ 2147483647 w 46"/>
              <a:gd name="T25" fmla="*/ 2147483647 h 44"/>
              <a:gd name="T26" fmla="*/ 2147483647 w 46"/>
              <a:gd name="T27" fmla="*/ 2147483647 h 44"/>
              <a:gd name="T28" fmla="*/ 2147483647 w 46"/>
              <a:gd name="T29" fmla="*/ 0 h 44"/>
              <a:gd name="T30" fmla="*/ 2147483647 w 46"/>
              <a:gd name="T31" fmla="*/ 0 h 44"/>
              <a:gd name="T32" fmla="*/ 2147483647 w 46"/>
              <a:gd name="T33" fmla="*/ 2147483647 h 44"/>
              <a:gd name="T34" fmla="*/ 2147483647 w 46"/>
              <a:gd name="T35" fmla="*/ 2147483647 h 44"/>
              <a:gd name="T36" fmla="*/ 2147483647 w 46"/>
              <a:gd name="T37" fmla="*/ 2147483647 h 44"/>
              <a:gd name="T38" fmla="*/ 2147483647 w 46"/>
              <a:gd name="T39" fmla="*/ 2147483647 h 44"/>
              <a:gd name="T40" fmla="*/ 2147483647 w 46"/>
              <a:gd name="T41" fmla="*/ 2147483647 h 44"/>
              <a:gd name="T42" fmla="*/ 2147483647 w 46"/>
              <a:gd name="T43" fmla="*/ 2147483647 h 44"/>
              <a:gd name="T44" fmla="*/ 2147483647 w 46"/>
              <a:gd name="T45" fmla="*/ 2147483647 h 44"/>
              <a:gd name="T46" fmla="*/ 2147483647 w 46"/>
              <a:gd name="T47" fmla="*/ 2147483647 h 44"/>
              <a:gd name="T48" fmla="*/ 0 w 46"/>
              <a:gd name="T49" fmla="*/ 2147483647 h 44"/>
              <a:gd name="T50" fmla="*/ 0 w 46"/>
              <a:gd name="T51" fmla="*/ 2147483647 h 44"/>
              <a:gd name="T52" fmla="*/ 2147483647 w 46"/>
              <a:gd name="T53" fmla="*/ 2147483647 h 44"/>
              <a:gd name="T54" fmla="*/ 2147483647 w 46"/>
              <a:gd name="T55" fmla="*/ 2147483647 h 44"/>
              <a:gd name="T56" fmla="*/ 2147483647 w 46"/>
              <a:gd name="T57" fmla="*/ 2147483647 h 44"/>
              <a:gd name="T58" fmla="*/ 2147483647 w 46"/>
              <a:gd name="T59" fmla="*/ 2147483647 h 44"/>
              <a:gd name="T60" fmla="*/ 2147483647 w 46"/>
              <a:gd name="T61" fmla="*/ 2147483647 h 44"/>
              <a:gd name="T62" fmla="*/ 2147483647 w 46"/>
              <a:gd name="T63" fmla="*/ 2147483647 h 4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46"/>
              <a:gd name="T97" fmla="*/ 0 h 44"/>
              <a:gd name="T98" fmla="*/ 46 w 46"/>
              <a:gd name="T99" fmla="*/ 44 h 4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46" h="44">
                <a:moveTo>
                  <a:pt x="1" y="41"/>
                </a:moveTo>
                <a:lnTo>
                  <a:pt x="3" y="41"/>
                </a:lnTo>
                <a:lnTo>
                  <a:pt x="4" y="43"/>
                </a:lnTo>
                <a:lnTo>
                  <a:pt x="6" y="43"/>
                </a:lnTo>
                <a:lnTo>
                  <a:pt x="7" y="43"/>
                </a:lnTo>
                <a:lnTo>
                  <a:pt x="9" y="44"/>
                </a:lnTo>
                <a:lnTo>
                  <a:pt x="12" y="44"/>
                </a:lnTo>
                <a:lnTo>
                  <a:pt x="13" y="44"/>
                </a:lnTo>
                <a:lnTo>
                  <a:pt x="15" y="44"/>
                </a:lnTo>
                <a:lnTo>
                  <a:pt x="17" y="43"/>
                </a:lnTo>
                <a:lnTo>
                  <a:pt x="20" y="43"/>
                </a:lnTo>
                <a:lnTo>
                  <a:pt x="25" y="41"/>
                </a:lnTo>
                <a:lnTo>
                  <a:pt x="28" y="40"/>
                </a:lnTo>
                <a:lnTo>
                  <a:pt x="31" y="38"/>
                </a:lnTo>
                <a:lnTo>
                  <a:pt x="34" y="37"/>
                </a:lnTo>
                <a:lnTo>
                  <a:pt x="35" y="34"/>
                </a:lnTo>
                <a:lnTo>
                  <a:pt x="38" y="32"/>
                </a:lnTo>
                <a:lnTo>
                  <a:pt x="40" y="29"/>
                </a:lnTo>
                <a:lnTo>
                  <a:pt x="41" y="26"/>
                </a:lnTo>
                <a:lnTo>
                  <a:pt x="43" y="23"/>
                </a:lnTo>
                <a:lnTo>
                  <a:pt x="43" y="20"/>
                </a:lnTo>
                <a:lnTo>
                  <a:pt x="44" y="17"/>
                </a:lnTo>
                <a:lnTo>
                  <a:pt x="46" y="14"/>
                </a:lnTo>
                <a:lnTo>
                  <a:pt x="46" y="10"/>
                </a:lnTo>
                <a:lnTo>
                  <a:pt x="46" y="7"/>
                </a:lnTo>
                <a:lnTo>
                  <a:pt x="46" y="4"/>
                </a:lnTo>
                <a:lnTo>
                  <a:pt x="44" y="3"/>
                </a:lnTo>
                <a:lnTo>
                  <a:pt x="41" y="1"/>
                </a:lnTo>
                <a:lnTo>
                  <a:pt x="40" y="0"/>
                </a:lnTo>
                <a:lnTo>
                  <a:pt x="37" y="0"/>
                </a:lnTo>
                <a:lnTo>
                  <a:pt x="34" y="0"/>
                </a:lnTo>
                <a:lnTo>
                  <a:pt x="31" y="0"/>
                </a:lnTo>
                <a:lnTo>
                  <a:pt x="28" y="0"/>
                </a:lnTo>
                <a:lnTo>
                  <a:pt x="25" y="1"/>
                </a:lnTo>
                <a:lnTo>
                  <a:pt x="22" y="3"/>
                </a:lnTo>
                <a:lnTo>
                  <a:pt x="19" y="4"/>
                </a:lnTo>
                <a:lnTo>
                  <a:pt x="17" y="6"/>
                </a:lnTo>
                <a:lnTo>
                  <a:pt x="16" y="7"/>
                </a:lnTo>
                <a:lnTo>
                  <a:pt x="15" y="10"/>
                </a:lnTo>
                <a:lnTo>
                  <a:pt x="12" y="11"/>
                </a:lnTo>
                <a:lnTo>
                  <a:pt x="10" y="14"/>
                </a:lnTo>
                <a:lnTo>
                  <a:pt x="9" y="16"/>
                </a:lnTo>
                <a:lnTo>
                  <a:pt x="9" y="17"/>
                </a:lnTo>
                <a:lnTo>
                  <a:pt x="7" y="20"/>
                </a:lnTo>
                <a:lnTo>
                  <a:pt x="6" y="23"/>
                </a:lnTo>
                <a:lnTo>
                  <a:pt x="6" y="26"/>
                </a:lnTo>
                <a:lnTo>
                  <a:pt x="4" y="28"/>
                </a:lnTo>
                <a:lnTo>
                  <a:pt x="3" y="31"/>
                </a:lnTo>
                <a:lnTo>
                  <a:pt x="1" y="32"/>
                </a:lnTo>
                <a:lnTo>
                  <a:pt x="0" y="32"/>
                </a:lnTo>
                <a:lnTo>
                  <a:pt x="0" y="34"/>
                </a:lnTo>
                <a:lnTo>
                  <a:pt x="1" y="34"/>
                </a:lnTo>
                <a:lnTo>
                  <a:pt x="1" y="32"/>
                </a:lnTo>
                <a:lnTo>
                  <a:pt x="1" y="34"/>
                </a:lnTo>
                <a:lnTo>
                  <a:pt x="1" y="35"/>
                </a:lnTo>
                <a:lnTo>
                  <a:pt x="1" y="37"/>
                </a:lnTo>
                <a:lnTo>
                  <a:pt x="1" y="38"/>
                </a:lnTo>
                <a:lnTo>
                  <a:pt x="1" y="40"/>
                </a:lnTo>
                <a:lnTo>
                  <a:pt x="1" y="41"/>
                </a:lnTo>
              </a:path>
            </a:pathLst>
          </a:custGeom>
          <a:solidFill>
            <a:srgbClr val="FFFF00"/>
          </a:solidFill>
          <a:ln w="4763">
            <a:solidFill>
              <a:srgbClr val="990000"/>
            </a:solidFill>
            <a:round/>
            <a:headEnd/>
            <a:tailEnd/>
          </a:ln>
        </p:spPr>
        <p:txBody>
          <a:bodyPr/>
          <a:lstStyle/>
          <a:p>
            <a:endParaRPr lang="en-US"/>
          </a:p>
        </p:txBody>
      </p:sp>
      <p:sp>
        <p:nvSpPr>
          <p:cNvPr id="53401" name="Freeform 152"/>
          <p:cNvSpPr>
            <a:spLocks/>
          </p:cNvSpPr>
          <p:nvPr/>
        </p:nvSpPr>
        <p:spPr bwMode="auto">
          <a:xfrm>
            <a:off x="6310316" y="4576766"/>
            <a:ext cx="60325" cy="47625"/>
          </a:xfrm>
          <a:custGeom>
            <a:avLst/>
            <a:gdLst>
              <a:gd name="T0" fmla="*/ 2147483647 w 43"/>
              <a:gd name="T1" fmla="*/ 2147483647 h 30"/>
              <a:gd name="T2" fmla="*/ 2147483647 w 43"/>
              <a:gd name="T3" fmla="*/ 2147483647 h 30"/>
              <a:gd name="T4" fmla="*/ 2147483647 w 43"/>
              <a:gd name="T5" fmla="*/ 2147483647 h 30"/>
              <a:gd name="T6" fmla="*/ 2147483647 w 43"/>
              <a:gd name="T7" fmla="*/ 2147483647 h 30"/>
              <a:gd name="T8" fmla="*/ 2147483647 w 43"/>
              <a:gd name="T9" fmla="*/ 2147483647 h 30"/>
              <a:gd name="T10" fmla="*/ 2147483647 w 43"/>
              <a:gd name="T11" fmla="*/ 2147483647 h 30"/>
              <a:gd name="T12" fmla="*/ 2147483647 w 43"/>
              <a:gd name="T13" fmla="*/ 2147483647 h 30"/>
              <a:gd name="T14" fmla="*/ 2147483647 w 43"/>
              <a:gd name="T15" fmla="*/ 2147483647 h 30"/>
              <a:gd name="T16" fmla="*/ 2147483647 w 43"/>
              <a:gd name="T17" fmla="*/ 2147483647 h 30"/>
              <a:gd name="T18" fmla="*/ 2147483647 w 43"/>
              <a:gd name="T19" fmla="*/ 2147483647 h 30"/>
              <a:gd name="T20" fmla="*/ 2147483647 w 43"/>
              <a:gd name="T21" fmla="*/ 2147483647 h 30"/>
              <a:gd name="T22" fmla="*/ 2147483647 w 43"/>
              <a:gd name="T23" fmla="*/ 2147483647 h 30"/>
              <a:gd name="T24" fmla="*/ 2147483647 w 43"/>
              <a:gd name="T25" fmla="*/ 2147483647 h 30"/>
              <a:gd name="T26" fmla="*/ 2147483647 w 43"/>
              <a:gd name="T27" fmla="*/ 2147483647 h 30"/>
              <a:gd name="T28" fmla="*/ 2147483647 w 43"/>
              <a:gd name="T29" fmla="*/ 2147483647 h 30"/>
              <a:gd name="T30" fmla="*/ 2147483647 w 43"/>
              <a:gd name="T31" fmla="*/ 2147483647 h 30"/>
              <a:gd name="T32" fmla="*/ 2147483647 w 43"/>
              <a:gd name="T33" fmla="*/ 2147483647 h 30"/>
              <a:gd name="T34" fmla="*/ 2147483647 w 43"/>
              <a:gd name="T35" fmla="*/ 2147483647 h 30"/>
              <a:gd name="T36" fmla="*/ 2147483647 w 43"/>
              <a:gd name="T37" fmla="*/ 2147483647 h 30"/>
              <a:gd name="T38" fmla="*/ 2147483647 w 43"/>
              <a:gd name="T39" fmla="*/ 2147483647 h 30"/>
              <a:gd name="T40" fmla="*/ 2147483647 w 43"/>
              <a:gd name="T41" fmla="*/ 2147483647 h 30"/>
              <a:gd name="T42" fmla="*/ 2147483647 w 43"/>
              <a:gd name="T43" fmla="*/ 2147483647 h 30"/>
              <a:gd name="T44" fmla="*/ 2147483647 w 43"/>
              <a:gd name="T45" fmla="*/ 2147483647 h 30"/>
              <a:gd name="T46" fmla="*/ 2147483647 w 43"/>
              <a:gd name="T47" fmla="*/ 2147483647 h 30"/>
              <a:gd name="T48" fmla="*/ 2147483647 w 43"/>
              <a:gd name="T49" fmla="*/ 0 h 30"/>
              <a:gd name="T50" fmla="*/ 2147483647 w 43"/>
              <a:gd name="T51" fmla="*/ 2147483647 h 30"/>
              <a:gd name="T52" fmla="*/ 2147483647 w 43"/>
              <a:gd name="T53" fmla="*/ 2147483647 h 30"/>
              <a:gd name="T54" fmla="*/ 2147483647 w 43"/>
              <a:gd name="T55" fmla="*/ 2147483647 h 30"/>
              <a:gd name="T56" fmla="*/ 2147483647 w 43"/>
              <a:gd name="T57" fmla="*/ 2147483647 h 30"/>
              <a:gd name="T58" fmla="*/ 2147483647 w 43"/>
              <a:gd name="T59" fmla="*/ 2147483647 h 30"/>
              <a:gd name="T60" fmla="*/ 0 w 43"/>
              <a:gd name="T61" fmla="*/ 2147483647 h 30"/>
              <a:gd name="T62" fmla="*/ 0 w 43"/>
              <a:gd name="T63" fmla="*/ 2147483647 h 30"/>
              <a:gd name="T64" fmla="*/ 2147483647 w 43"/>
              <a:gd name="T65" fmla="*/ 2147483647 h 30"/>
              <a:gd name="T66" fmla="*/ 2147483647 w 43"/>
              <a:gd name="T67" fmla="*/ 2147483647 h 30"/>
              <a:gd name="T68" fmla="*/ 2147483647 w 43"/>
              <a:gd name="T69" fmla="*/ 2147483647 h 30"/>
              <a:gd name="T70" fmla="*/ 2147483647 w 43"/>
              <a:gd name="T71" fmla="*/ 2147483647 h 30"/>
              <a:gd name="T72" fmla="*/ 2147483647 w 43"/>
              <a:gd name="T73" fmla="*/ 2147483647 h 30"/>
              <a:gd name="T74" fmla="*/ 2147483647 w 43"/>
              <a:gd name="T75" fmla="*/ 2147483647 h 30"/>
              <a:gd name="T76" fmla="*/ 2147483647 w 43"/>
              <a:gd name="T77" fmla="*/ 2147483647 h 30"/>
              <a:gd name="T78" fmla="*/ 2147483647 w 43"/>
              <a:gd name="T79" fmla="*/ 2147483647 h 30"/>
              <a:gd name="T80" fmla="*/ 2147483647 w 43"/>
              <a:gd name="T81" fmla="*/ 2147483647 h 30"/>
              <a:gd name="T82" fmla="*/ 2147483647 w 43"/>
              <a:gd name="T83" fmla="*/ 2147483647 h 30"/>
              <a:gd name="T84" fmla="*/ 2147483647 w 43"/>
              <a:gd name="T85" fmla="*/ 2147483647 h 30"/>
              <a:gd name="T86" fmla="*/ 2147483647 w 43"/>
              <a:gd name="T87" fmla="*/ 2147483647 h 30"/>
              <a:gd name="T88" fmla="*/ 2147483647 w 43"/>
              <a:gd name="T89" fmla="*/ 2147483647 h 30"/>
              <a:gd name="T90" fmla="*/ 2147483647 w 43"/>
              <a:gd name="T91" fmla="*/ 2147483647 h 30"/>
              <a:gd name="T92" fmla="*/ 2147483647 w 43"/>
              <a:gd name="T93" fmla="*/ 2147483647 h 30"/>
              <a:gd name="T94" fmla="*/ 2147483647 w 43"/>
              <a:gd name="T95" fmla="*/ 2147483647 h 30"/>
              <a:gd name="T96" fmla="*/ 2147483647 w 43"/>
              <a:gd name="T97" fmla="*/ 2147483647 h 3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3"/>
              <a:gd name="T148" fmla="*/ 0 h 30"/>
              <a:gd name="T149" fmla="*/ 43 w 43"/>
              <a:gd name="T150" fmla="*/ 30 h 3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3" h="30">
                <a:moveTo>
                  <a:pt x="14" y="25"/>
                </a:moveTo>
                <a:lnTo>
                  <a:pt x="17" y="27"/>
                </a:lnTo>
                <a:lnTo>
                  <a:pt x="20" y="28"/>
                </a:lnTo>
                <a:lnTo>
                  <a:pt x="23" y="30"/>
                </a:lnTo>
                <a:lnTo>
                  <a:pt x="28" y="30"/>
                </a:lnTo>
                <a:lnTo>
                  <a:pt x="31" y="30"/>
                </a:lnTo>
                <a:lnTo>
                  <a:pt x="34" y="28"/>
                </a:lnTo>
                <a:lnTo>
                  <a:pt x="37" y="27"/>
                </a:lnTo>
                <a:lnTo>
                  <a:pt x="40" y="25"/>
                </a:lnTo>
                <a:lnTo>
                  <a:pt x="41" y="24"/>
                </a:lnTo>
                <a:lnTo>
                  <a:pt x="41" y="22"/>
                </a:lnTo>
                <a:lnTo>
                  <a:pt x="43" y="21"/>
                </a:lnTo>
                <a:lnTo>
                  <a:pt x="43" y="20"/>
                </a:lnTo>
                <a:lnTo>
                  <a:pt x="43" y="18"/>
                </a:lnTo>
                <a:lnTo>
                  <a:pt x="43" y="17"/>
                </a:lnTo>
                <a:lnTo>
                  <a:pt x="43" y="15"/>
                </a:lnTo>
                <a:lnTo>
                  <a:pt x="41" y="15"/>
                </a:lnTo>
                <a:lnTo>
                  <a:pt x="37" y="14"/>
                </a:lnTo>
                <a:lnTo>
                  <a:pt x="32" y="12"/>
                </a:lnTo>
                <a:lnTo>
                  <a:pt x="28" y="9"/>
                </a:lnTo>
                <a:lnTo>
                  <a:pt x="23" y="6"/>
                </a:lnTo>
                <a:lnTo>
                  <a:pt x="17" y="5"/>
                </a:lnTo>
                <a:lnTo>
                  <a:pt x="13" y="3"/>
                </a:lnTo>
                <a:lnTo>
                  <a:pt x="9" y="2"/>
                </a:lnTo>
                <a:lnTo>
                  <a:pt x="3" y="0"/>
                </a:lnTo>
                <a:lnTo>
                  <a:pt x="3" y="2"/>
                </a:lnTo>
                <a:lnTo>
                  <a:pt x="1" y="2"/>
                </a:lnTo>
                <a:lnTo>
                  <a:pt x="1" y="3"/>
                </a:lnTo>
                <a:lnTo>
                  <a:pt x="0" y="3"/>
                </a:lnTo>
                <a:lnTo>
                  <a:pt x="0" y="5"/>
                </a:lnTo>
                <a:lnTo>
                  <a:pt x="1" y="5"/>
                </a:lnTo>
                <a:lnTo>
                  <a:pt x="3" y="8"/>
                </a:lnTo>
                <a:lnTo>
                  <a:pt x="4" y="11"/>
                </a:lnTo>
                <a:lnTo>
                  <a:pt x="6" y="12"/>
                </a:lnTo>
                <a:lnTo>
                  <a:pt x="9" y="15"/>
                </a:lnTo>
                <a:lnTo>
                  <a:pt x="10" y="17"/>
                </a:lnTo>
                <a:lnTo>
                  <a:pt x="13" y="20"/>
                </a:lnTo>
                <a:lnTo>
                  <a:pt x="14" y="21"/>
                </a:lnTo>
                <a:lnTo>
                  <a:pt x="14" y="24"/>
                </a:lnTo>
                <a:lnTo>
                  <a:pt x="16" y="25"/>
                </a:lnTo>
                <a:lnTo>
                  <a:pt x="16" y="27"/>
                </a:lnTo>
                <a:lnTo>
                  <a:pt x="16" y="25"/>
                </a:lnTo>
                <a:lnTo>
                  <a:pt x="14" y="2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02" name="Freeform 153"/>
          <p:cNvSpPr>
            <a:spLocks/>
          </p:cNvSpPr>
          <p:nvPr/>
        </p:nvSpPr>
        <p:spPr bwMode="auto">
          <a:xfrm>
            <a:off x="6310316" y="4576766"/>
            <a:ext cx="60325" cy="47625"/>
          </a:xfrm>
          <a:custGeom>
            <a:avLst/>
            <a:gdLst>
              <a:gd name="T0" fmla="*/ 2147483647 w 43"/>
              <a:gd name="T1" fmla="*/ 2147483647 h 30"/>
              <a:gd name="T2" fmla="*/ 2147483647 w 43"/>
              <a:gd name="T3" fmla="*/ 2147483647 h 30"/>
              <a:gd name="T4" fmla="*/ 2147483647 w 43"/>
              <a:gd name="T5" fmla="*/ 2147483647 h 30"/>
              <a:gd name="T6" fmla="*/ 2147483647 w 43"/>
              <a:gd name="T7" fmla="*/ 2147483647 h 30"/>
              <a:gd name="T8" fmla="*/ 2147483647 w 43"/>
              <a:gd name="T9" fmla="*/ 2147483647 h 30"/>
              <a:gd name="T10" fmla="*/ 2147483647 w 43"/>
              <a:gd name="T11" fmla="*/ 2147483647 h 30"/>
              <a:gd name="T12" fmla="*/ 2147483647 w 43"/>
              <a:gd name="T13" fmla="*/ 2147483647 h 30"/>
              <a:gd name="T14" fmla="*/ 2147483647 w 43"/>
              <a:gd name="T15" fmla="*/ 2147483647 h 30"/>
              <a:gd name="T16" fmla="*/ 2147483647 w 43"/>
              <a:gd name="T17" fmla="*/ 2147483647 h 30"/>
              <a:gd name="T18" fmla="*/ 2147483647 w 43"/>
              <a:gd name="T19" fmla="*/ 2147483647 h 30"/>
              <a:gd name="T20" fmla="*/ 2147483647 w 43"/>
              <a:gd name="T21" fmla="*/ 2147483647 h 30"/>
              <a:gd name="T22" fmla="*/ 2147483647 w 43"/>
              <a:gd name="T23" fmla="*/ 2147483647 h 30"/>
              <a:gd name="T24" fmla="*/ 2147483647 w 43"/>
              <a:gd name="T25" fmla="*/ 2147483647 h 30"/>
              <a:gd name="T26" fmla="*/ 2147483647 w 43"/>
              <a:gd name="T27" fmla="*/ 2147483647 h 30"/>
              <a:gd name="T28" fmla="*/ 2147483647 w 43"/>
              <a:gd name="T29" fmla="*/ 2147483647 h 30"/>
              <a:gd name="T30" fmla="*/ 2147483647 w 43"/>
              <a:gd name="T31" fmla="*/ 2147483647 h 30"/>
              <a:gd name="T32" fmla="*/ 2147483647 w 43"/>
              <a:gd name="T33" fmla="*/ 2147483647 h 30"/>
              <a:gd name="T34" fmla="*/ 2147483647 w 43"/>
              <a:gd name="T35" fmla="*/ 2147483647 h 30"/>
              <a:gd name="T36" fmla="*/ 2147483647 w 43"/>
              <a:gd name="T37" fmla="*/ 2147483647 h 30"/>
              <a:gd name="T38" fmla="*/ 2147483647 w 43"/>
              <a:gd name="T39" fmla="*/ 2147483647 h 30"/>
              <a:gd name="T40" fmla="*/ 2147483647 w 43"/>
              <a:gd name="T41" fmla="*/ 2147483647 h 30"/>
              <a:gd name="T42" fmla="*/ 2147483647 w 43"/>
              <a:gd name="T43" fmla="*/ 2147483647 h 30"/>
              <a:gd name="T44" fmla="*/ 2147483647 w 43"/>
              <a:gd name="T45" fmla="*/ 2147483647 h 30"/>
              <a:gd name="T46" fmla="*/ 2147483647 w 43"/>
              <a:gd name="T47" fmla="*/ 2147483647 h 30"/>
              <a:gd name="T48" fmla="*/ 2147483647 w 43"/>
              <a:gd name="T49" fmla="*/ 0 h 30"/>
              <a:gd name="T50" fmla="*/ 2147483647 w 43"/>
              <a:gd name="T51" fmla="*/ 2147483647 h 30"/>
              <a:gd name="T52" fmla="*/ 2147483647 w 43"/>
              <a:gd name="T53" fmla="*/ 2147483647 h 30"/>
              <a:gd name="T54" fmla="*/ 2147483647 w 43"/>
              <a:gd name="T55" fmla="*/ 2147483647 h 30"/>
              <a:gd name="T56" fmla="*/ 2147483647 w 43"/>
              <a:gd name="T57" fmla="*/ 2147483647 h 30"/>
              <a:gd name="T58" fmla="*/ 2147483647 w 43"/>
              <a:gd name="T59" fmla="*/ 2147483647 h 30"/>
              <a:gd name="T60" fmla="*/ 0 w 43"/>
              <a:gd name="T61" fmla="*/ 2147483647 h 30"/>
              <a:gd name="T62" fmla="*/ 0 w 43"/>
              <a:gd name="T63" fmla="*/ 2147483647 h 30"/>
              <a:gd name="T64" fmla="*/ 2147483647 w 43"/>
              <a:gd name="T65" fmla="*/ 2147483647 h 30"/>
              <a:gd name="T66" fmla="*/ 2147483647 w 43"/>
              <a:gd name="T67" fmla="*/ 2147483647 h 30"/>
              <a:gd name="T68" fmla="*/ 2147483647 w 43"/>
              <a:gd name="T69" fmla="*/ 2147483647 h 30"/>
              <a:gd name="T70" fmla="*/ 2147483647 w 43"/>
              <a:gd name="T71" fmla="*/ 2147483647 h 30"/>
              <a:gd name="T72" fmla="*/ 2147483647 w 43"/>
              <a:gd name="T73" fmla="*/ 2147483647 h 30"/>
              <a:gd name="T74" fmla="*/ 2147483647 w 43"/>
              <a:gd name="T75" fmla="*/ 2147483647 h 30"/>
              <a:gd name="T76" fmla="*/ 2147483647 w 43"/>
              <a:gd name="T77" fmla="*/ 2147483647 h 30"/>
              <a:gd name="T78" fmla="*/ 2147483647 w 43"/>
              <a:gd name="T79" fmla="*/ 2147483647 h 30"/>
              <a:gd name="T80" fmla="*/ 2147483647 w 43"/>
              <a:gd name="T81" fmla="*/ 2147483647 h 30"/>
              <a:gd name="T82" fmla="*/ 2147483647 w 43"/>
              <a:gd name="T83" fmla="*/ 2147483647 h 30"/>
              <a:gd name="T84" fmla="*/ 2147483647 w 43"/>
              <a:gd name="T85" fmla="*/ 2147483647 h 30"/>
              <a:gd name="T86" fmla="*/ 2147483647 w 43"/>
              <a:gd name="T87" fmla="*/ 2147483647 h 30"/>
              <a:gd name="T88" fmla="*/ 2147483647 w 43"/>
              <a:gd name="T89" fmla="*/ 2147483647 h 30"/>
              <a:gd name="T90" fmla="*/ 2147483647 w 43"/>
              <a:gd name="T91" fmla="*/ 2147483647 h 30"/>
              <a:gd name="T92" fmla="*/ 2147483647 w 43"/>
              <a:gd name="T93" fmla="*/ 2147483647 h 30"/>
              <a:gd name="T94" fmla="*/ 2147483647 w 43"/>
              <a:gd name="T95" fmla="*/ 2147483647 h 30"/>
              <a:gd name="T96" fmla="*/ 2147483647 w 43"/>
              <a:gd name="T97" fmla="*/ 2147483647 h 3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3"/>
              <a:gd name="T148" fmla="*/ 0 h 30"/>
              <a:gd name="T149" fmla="*/ 43 w 43"/>
              <a:gd name="T150" fmla="*/ 30 h 3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3" h="30">
                <a:moveTo>
                  <a:pt x="14" y="25"/>
                </a:moveTo>
                <a:lnTo>
                  <a:pt x="17" y="27"/>
                </a:lnTo>
                <a:lnTo>
                  <a:pt x="20" y="28"/>
                </a:lnTo>
                <a:lnTo>
                  <a:pt x="23" y="30"/>
                </a:lnTo>
                <a:lnTo>
                  <a:pt x="28" y="30"/>
                </a:lnTo>
                <a:lnTo>
                  <a:pt x="31" y="30"/>
                </a:lnTo>
                <a:lnTo>
                  <a:pt x="34" y="28"/>
                </a:lnTo>
                <a:lnTo>
                  <a:pt x="37" y="27"/>
                </a:lnTo>
                <a:lnTo>
                  <a:pt x="40" y="25"/>
                </a:lnTo>
                <a:lnTo>
                  <a:pt x="41" y="24"/>
                </a:lnTo>
                <a:lnTo>
                  <a:pt x="41" y="22"/>
                </a:lnTo>
                <a:lnTo>
                  <a:pt x="43" y="21"/>
                </a:lnTo>
                <a:lnTo>
                  <a:pt x="43" y="20"/>
                </a:lnTo>
                <a:lnTo>
                  <a:pt x="43" y="18"/>
                </a:lnTo>
                <a:lnTo>
                  <a:pt x="43" y="17"/>
                </a:lnTo>
                <a:lnTo>
                  <a:pt x="43" y="15"/>
                </a:lnTo>
                <a:lnTo>
                  <a:pt x="41" y="15"/>
                </a:lnTo>
                <a:lnTo>
                  <a:pt x="37" y="14"/>
                </a:lnTo>
                <a:lnTo>
                  <a:pt x="32" y="12"/>
                </a:lnTo>
                <a:lnTo>
                  <a:pt x="28" y="9"/>
                </a:lnTo>
                <a:lnTo>
                  <a:pt x="23" y="6"/>
                </a:lnTo>
                <a:lnTo>
                  <a:pt x="17" y="5"/>
                </a:lnTo>
                <a:lnTo>
                  <a:pt x="13" y="3"/>
                </a:lnTo>
                <a:lnTo>
                  <a:pt x="9" y="2"/>
                </a:lnTo>
                <a:lnTo>
                  <a:pt x="3" y="0"/>
                </a:lnTo>
                <a:lnTo>
                  <a:pt x="3" y="2"/>
                </a:lnTo>
                <a:lnTo>
                  <a:pt x="1" y="2"/>
                </a:lnTo>
                <a:lnTo>
                  <a:pt x="1" y="3"/>
                </a:lnTo>
                <a:lnTo>
                  <a:pt x="0" y="3"/>
                </a:lnTo>
                <a:lnTo>
                  <a:pt x="0" y="5"/>
                </a:lnTo>
                <a:lnTo>
                  <a:pt x="1" y="5"/>
                </a:lnTo>
                <a:lnTo>
                  <a:pt x="3" y="8"/>
                </a:lnTo>
                <a:lnTo>
                  <a:pt x="4" y="11"/>
                </a:lnTo>
                <a:lnTo>
                  <a:pt x="6" y="12"/>
                </a:lnTo>
                <a:lnTo>
                  <a:pt x="9" y="15"/>
                </a:lnTo>
                <a:lnTo>
                  <a:pt x="10" y="17"/>
                </a:lnTo>
                <a:lnTo>
                  <a:pt x="13" y="20"/>
                </a:lnTo>
                <a:lnTo>
                  <a:pt x="14" y="21"/>
                </a:lnTo>
                <a:lnTo>
                  <a:pt x="14" y="24"/>
                </a:lnTo>
                <a:lnTo>
                  <a:pt x="16" y="25"/>
                </a:lnTo>
                <a:lnTo>
                  <a:pt x="16" y="27"/>
                </a:lnTo>
                <a:lnTo>
                  <a:pt x="16" y="25"/>
                </a:lnTo>
                <a:lnTo>
                  <a:pt x="14" y="25"/>
                </a:lnTo>
              </a:path>
            </a:pathLst>
          </a:custGeom>
          <a:solidFill>
            <a:srgbClr val="FFFF00"/>
          </a:solidFill>
          <a:ln w="4763">
            <a:solidFill>
              <a:srgbClr val="990000"/>
            </a:solidFill>
            <a:round/>
            <a:headEnd/>
            <a:tailEnd/>
          </a:ln>
        </p:spPr>
        <p:txBody>
          <a:bodyPr/>
          <a:lstStyle/>
          <a:p>
            <a:endParaRPr lang="en-US"/>
          </a:p>
        </p:txBody>
      </p:sp>
      <p:sp>
        <p:nvSpPr>
          <p:cNvPr id="53403" name="Freeform 154"/>
          <p:cNvSpPr>
            <a:spLocks/>
          </p:cNvSpPr>
          <p:nvPr/>
        </p:nvSpPr>
        <p:spPr bwMode="auto">
          <a:xfrm>
            <a:off x="6234116" y="4541842"/>
            <a:ext cx="60325" cy="47625"/>
          </a:xfrm>
          <a:custGeom>
            <a:avLst/>
            <a:gdLst>
              <a:gd name="T0" fmla="*/ 0 w 43"/>
              <a:gd name="T1" fmla="*/ 2147483647 h 30"/>
              <a:gd name="T2" fmla="*/ 2147483647 w 43"/>
              <a:gd name="T3" fmla="*/ 2147483647 h 30"/>
              <a:gd name="T4" fmla="*/ 2147483647 w 43"/>
              <a:gd name="T5" fmla="*/ 2147483647 h 30"/>
              <a:gd name="T6" fmla="*/ 2147483647 w 43"/>
              <a:gd name="T7" fmla="*/ 2147483647 h 30"/>
              <a:gd name="T8" fmla="*/ 2147483647 w 43"/>
              <a:gd name="T9" fmla="*/ 2147483647 h 30"/>
              <a:gd name="T10" fmla="*/ 2147483647 w 43"/>
              <a:gd name="T11" fmla="*/ 2147483647 h 30"/>
              <a:gd name="T12" fmla="*/ 2147483647 w 43"/>
              <a:gd name="T13" fmla="*/ 2147483647 h 30"/>
              <a:gd name="T14" fmla="*/ 2147483647 w 43"/>
              <a:gd name="T15" fmla="*/ 2147483647 h 30"/>
              <a:gd name="T16" fmla="*/ 2147483647 w 43"/>
              <a:gd name="T17" fmla="*/ 2147483647 h 30"/>
              <a:gd name="T18" fmla="*/ 2147483647 w 43"/>
              <a:gd name="T19" fmla="*/ 2147483647 h 30"/>
              <a:gd name="T20" fmla="*/ 2147483647 w 43"/>
              <a:gd name="T21" fmla="*/ 2147483647 h 30"/>
              <a:gd name="T22" fmla="*/ 2147483647 w 43"/>
              <a:gd name="T23" fmla="*/ 2147483647 h 30"/>
              <a:gd name="T24" fmla="*/ 2147483647 w 43"/>
              <a:gd name="T25" fmla="*/ 2147483647 h 30"/>
              <a:gd name="T26" fmla="*/ 2147483647 w 43"/>
              <a:gd name="T27" fmla="*/ 2147483647 h 30"/>
              <a:gd name="T28" fmla="*/ 2147483647 w 43"/>
              <a:gd name="T29" fmla="*/ 2147483647 h 30"/>
              <a:gd name="T30" fmla="*/ 2147483647 w 43"/>
              <a:gd name="T31" fmla="*/ 2147483647 h 30"/>
              <a:gd name="T32" fmla="*/ 2147483647 w 43"/>
              <a:gd name="T33" fmla="*/ 2147483647 h 30"/>
              <a:gd name="T34" fmla="*/ 2147483647 w 43"/>
              <a:gd name="T35" fmla="*/ 2147483647 h 30"/>
              <a:gd name="T36" fmla="*/ 2147483647 w 43"/>
              <a:gd name="T37" fmla="*/ 2147483647 h 30"/>
              <a:gd name="T38" fmla="*/ 2147483647 w 43"/>
              <a:gd name="T39" fmla="*/ 2147483647 h 30"/>
              <a:gd name="T40" fmla="*/ 2147483647 w 43"/>
              <a:gd name="T41" fmla="*/ 2147483647 h 30"/>
              <a:gd name="T42" fmla="*/ 2147483647 w 43"/>
              <a:gd name="T43" fmla="*/ 2147483647 h 30"/>
              <a:gd name="T44" fmla="*/ 2147483647 w 43"/>
              <a:gd name="T45" fmla="*/ 2147483647 h 30"/>
              <a:gd name="T46" fmla="*/ 2147483647 w 43"/>
              <a:gd name="T47" fmla="*/ 2147483647 h 30"/>
              <a:gd name="T48" fmla="*/ 2147483647 w 43"/>
              <a:gd name="T49" fmla="*/ 2147483647 h 30"/>
              <a:gd name="T50" fmla="*/ 2147483647 w 43"/>
              <a:gd name="T51" fmla="*/ 2147483647 h 30"/>
              <a:gd name="T52" fmla="*/ 2147483647 w 43"/>
              <a:gd name="T53" fmla="*/ 2147483647 h 30"/>
              <a:gd name="T54" fmla="*/ 2147483647 w 43"/>
              <a:gd name="T55" fmla="*/ 2147483647 h 30"/>
              <a:gd name="T56" fmla="*/ 2147483647 w 43"/>
              <a:gd name="T57" fmla="*/ 2147483647 h 30"/>
              <a:gd name="T58" fmla="*/ 2147483647 w 43"/>
              <a:gd name="T59" fmla="*/ 2147483647 h 30"/>
              <a:gd name="T60" fmla="*/ 2147483647 w 43"/>
              <a:gd name="T61" fmla="*/ 2147483647 h 30"/>
              <a:gd name="T62" fmla="*/ 2147483647 w 43"/>
              <a:gd name="T63" fmla="*/ 0 h 30"/>
              <a:gd name="T64" fmla="*/ 2147483647 w 43"/>
              <a:gd name="T65" fmla="*/ 2147483647 h 30"/>
              <a:gd name="T66" fmla="*/ 2147483647 w 43"/>
              <a:gd name="T67" fmla="*/ 2147483647 h 30"/>
              <a:gd name="T68" fmla="*/ 2147483647 w 43"/>
              <a:gd name="T69" fmla="*/ 2147483647 h 30"/>
              <a:gd name="T70" fmla="*/ 2147483647 w 43"/>
              <a:gd name="T71" fmla="*/ 2147483647 h 30"/>
              <a:gd name="T72" fmla="*/ 2147483647 w 43"/>
              <a:gd name="T73" fmla="*/ 2147483647 h 30"/>
              <a:gd name="T74" fmla="*/ 2147483647 w 43"/>
              <a:gd name="T75" fmla="*/ 2147483647 h 30"/>
              <a:gd name="T76" fmla="*/ 2147483647 w 43"/>
              <a:gd name="T77" fmla="*/ 2147483647 h 30"/>
              <a:gd name="T78" fmla="*/ 0 w 43"/>
              <a:gd name="T79" fmla="*/ 2147483647 h 30"/>
              <a:gd name="T80" fmla="*/ 0 w 43"/>
              <a:gd name="T81" fmla="*/ 2147483647 h 3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3"/>
              <a:gd name="T124" fmla="*/ 0 h 30"/>
              <a:gd name="T125" fmla="*/ 43 w 43"/>
              <a:gd name="T126" fmla="*/ 30 h 30"/>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3" h="30">
                <a:moveTo>
                  <a:pt x="0" y="21"/>
                </a:moveTo>
                <a:lnTo>
                  <a:pt x="2" y="21"/>
                </a:lnTo>
                <a:lnTo>
                  <a:pt x="2" y="22"/>
                </a:lnTo>
                <a:lnTo>
                  <a:pt x="3" y="24"/>
                </a:lnTo>
                <a:lnTo>
                  <a:pt x="3" y="25"/>
                </a:lnTo>
                <a:lnTo>
                  <a:pt x="5" y="25"/>
                </a:lnTo>
                <a:lnTo>
                  <a:pt x="5" y="27"/>
                </a:lnTo>
                <a:lnTo>
                  <a:pt x="6" y="27"/>
                </a:lnTo>
                <a:lnTo>
                  <a:pt x="8" y="28"/>
                </a:lnTo>
                <a:lnTo>
                  <a:pt x="11" y="28"/>
                </a:lnTo>
                <a:lnTo>
                  <a:pt x="14" y="30"/>
                </a:lnTo>
                <a:lnTo>
                  <a:pt x="17" y="28"/>
                </a:lnTo>
                <a:lnTo>
                  <a:pt x="21" y="28"/>
                </a:lnTo>
                <a:lnTo>
                  <a:pt x="24" y="27"/>
                </a:lnTo>
                <a:lnTo>
                  <a:pt x="27" y="27"/>
                </a:lnTo>
                <a:lnTo>
                  <a:pt x="31" y="25"/>
                </a:lnTo>
                <a:lnTo>
                  <a:pt x="36" y="25"/>
                </a:lnTo>
                <a:lnTo>
                  <a:pt x="37" y="25"/>
                </a:lnTo>
                <a:lnTo>
                  <a:pt x="39" y="25"/>
                </a:lnTo>
                <a:lnTo>
                  <a:pt x="40" y="24"/>
                </a:lnTo>
                <a:lnTo>
                  <a:pt x="42" y="22"/>
                </a:lnTo>
                <a:lnTo>
                  <a:pt x="42" y="21"/>
                </a:lnTo>
                <a:lnTo>
                  <a:pt x="43" y="19"/>
                </a:lnTo>
                <a:lnTo>
                  <a:pt x="43" y="18"/>
                </a:lnTo>
                <a:lnTo>
                  <a:pt x="42" y="13"/>
                </a:lnTo>
                <a:lnTo>
                  <a:pt x="39" y="10"/>
                </a:lnTo>
                <a:lnTo>
                  <a:pt x="36" y="7"/>
                </a:lnTo>
                <a:lnTo>
                  <a:pt x="33" y="5"/>
                </a:lnTo>
                <a:lnTo>
                  <a:pt x="30" y="2"/>
                </a:lnTo>
                <a:lnTo>
                  <a:pt x="26" y="2"/>
                </a:lnTo>
                <a:lnTo>
                  <a:pt x="21" y="0"/>
                </a:lnTo>
                <a:lnTo>
                  <a:pt x="18" y="2"/>
                </a:lnTo>
                <a:lnTo>
                  <a:pt x="15" y="3"/>
                </a:lnTo>
                <a:lnTo>
                  <a:pt x="11" y="5"/>
                </a:lnTo>
                <a:lnTo>
                  <a:pt x="8" y="6"/>
                </a:lnTo>
                <a:lnTo>
                  <a:pt x="5" y="9"/>
                </a:lnTo>
                <a:lnTo>
                  <a:pt x="3" y="10"/>
                </a:lnTo>
                <a:lnTo>
                  <a:pt x="2" y="13"/>
                </a:lnTo>
                <a:lnTo>
                  <a:pt x="0" y="16"/>
                </a:lnTo>
                <a:lnTo>
                  <a:pt x="0" y="21"/>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04" name="Freeform 155"/>
          <p:cNvSpPr>
            <a:spLocks/>
          </p:cNvSpPr>
          <p:nvPr/>
        </p:nvSpPr>
        <p:spPr bwMode="auto">
          <a:xfrm>
            <a:off x="6234116" y="4541842"/>
            <a:ext cx="60325" cy="47625"/>
          </a:xfrm>
          <a:custGeom>
            <a:avLst/>
            <a:gdLst>
              <a:gd name="T0" fmla="*/ 0 w 43"/>
              <a:gd name="T1" fmla="*/ 2147483647 h 30"/>
              <a:gd name="T2" fmla="*/ 2147483647 w 43"/>
              <a:gd name="T3" fmla="*/ 2147483647 h 30"/>
              <a:gd name="T4" fmla="*/ 2147483647 w 43"/>
              <a:gd name="T5" fmla="*/ 2147483647 h 30"/>
              <a:gd name="T6" fmla="*/ 2147483647 w 43"/>
              <a:gd name="T7" fmla="*/ 2147483647 h 30"/>
              <a:gd name="T8" fmla="*/ 2147483647 w 43"/>
              <a:gd name="T9" fmla="*/ 2147483647 h 30"/>
              <a:gd name="T10" fmla="*/ 2147483647 w 43"/>
              <a:gd name="T11" fmla="*/ 2147483647 h 30"/>
              <a:gd name="T12" fmla="*/ 2147483647 w 43"/>
              <a:gd name="T13" fmla="*/ 2147483647 h 30"/>
              <a:gd name="T14" fmla="*/ 2147483647 w 43"/>
              <a:gd name="T15" fmla="*/ 2147483647 h 30"/>
              <a:gd name="T16" fmla="*/ 2147483647 w 43"/>
              <a:gd name="T17" fmla="*/ 2147483647 h 30"/>
              <a:gd name="T18" fmla="*/ 2147483647 w 43"/>
              <a:gd name="T19" fmla="*/ 2147483647 h 30"/>
              <a:gd name="T20" fmla="*/ 2147483647 w 43"/>
              <a:gd name="T21" fmla="*/ 2147483647 h 30"/>
              <a:gd name="T22" fmla="*/ 2147483647 w 43"/>
              <a:gd name="T23" fmla="*/ 2147483647 h 30"/>
              <a:gd name="T24" fmla="*/ 2147483647 w 43"/>
              <a:gd name="T25" fmla="*/ 2147483647 h 30"/>
              <a:gd name="T26" fmla="*/ 2147483647 w 43"/>
              <a:gd name="T27" fmla="*/ 2147483647 h 30"/>
              <a:gd name="T28" fmla="*/ 2147483647 w 43"/>
              <a:gd name="T29" fmla="*/ 2147483647 h 30"/>
              <a:gd name="T30" fmla="*/ 2147483647 w 43"/>
              <a:gd name="T31" fmla="*/ 2147483647 h 30"/>
              <a:gd name="T32" fmla="*/ 2147483647 w 43"/>
              <a:gd name="T33" fmla="*/ 2147483647 h 30"/>
              <a:gd name="T34" fmla="*/ 2147483647 w 43"/>
              <a:gd name="T35" fmla="*/ 2147483647 h 30"/>
              <a:gd name="T36" fmla="*/ 2147483647 w 43"/>
              <a:gd name="T37" fmla="*/ 2147483647 h 30"/>
              <a:gd name="T38" fmla="*/ 2147483647 w 43"/>
              <a:gd name="T39" fmla="*/ 2147483647 h 30"/>
              <a:gd name="T40" fmla="*/ 2147483647 w 43"/>
              <a:gd name="T41" fmla="*/ 2147483647 h 30"/>
              <a:gd name="T42" fmla="*/ 2147483647 w 43"/>
              <a:gd name="T43" fmla="*/ 2147483647 h 30"/>
              <a:gd name="T44" fmla="*/ 2147483647 w 43"/>
              <a:gd name="T45" fmla="*/ 2147483647 h 30"/>
              <a:gd name="T46" fmla="*/ 2147483647 w 43"/>
              <a:gd name="T47" fmla="*/ 2147483647 h 30"/>
              <a:gd name="T48" fmla="*/ 2147483647 w 43"/>
              <a:gd name="T49" fmla="*/ 2147483647 h 30"/>
              <a:gd name="T50" fmla="*/ 2147483647 w 43"/>
              <a:gd name="T51" fmla="*/ 2147483647 h 30"/>
              <a:gd name="T52" fmla="*/ 2147483647 w 43"/>
              <a:gd name="T53" fmla="*/ 2147483647 h 30"/>
              <a:gd name="T54" fmla="*/ 2147483647 w 43"/>
              <a:gd name="T55" fmla="*/ 2147483647 h 30"/>
              <a:gd name="T56" fmla="*/ 2147483647 w 43"/>
              <a:gd name="T57" fmla="*/ 2147483647 h 30"/>
              <a:gd name="T58" fmla="*/ 2147483647 w 43"/>
              <a:gd name="T59" fmla="*/ 2147483647 h 30"/>
              <a:gd name="T60" fmla="*/ 2147483647 w 43"/>
              <a:gd name="T61" fmla="*/ 2147483647 h 30"/>
              <a:gd name="T62" fmla="*/ 2147483647 w 43"/>
              <a:gd name="T63" fmla="*/ 0 h 30"/>
              <a:gd name="T64" fmla="*/ 2147483647 w 43"/>
              <a:gd name="T65" fmla="*/ 2147483647 h 30"/>
              <a:gd name="T66" fmla="*/ 2147483647 w 43"/>
              <a:gd name="T67" fmla="*/ 2147483647 h 30"/>
              <a:gd name="T68" fmla="*/ 2147483647 w 43"/>
              <a:gd name="T69" fmla="*/ 2147483647 h 30"/>
              <a:gd name="T70" fmla="*/ 2147483647 w 43"/>
              <a:gd name="T71" fmla="*/ 2147483647 h 30"/>
              <a:gd name="T72" fmla="*/ 2147483647 w 43"/>
              <a:gd name="T73" fmla="*/ 2147483647 h 30"/>
              <a:gd name="T74" fmla="*/ 2147483647 w 43"/>
              <a:gd name="T75" fmla="*/ 2147483647 h 30"/>
              <a:gd name="T76" fmla="*/ 2147483647 w 43"/>
              <a:gd name="T77" fmla="*/ 2147483647 h 30"/>
              <a:gd name="T78" fmla="*/ 0 w 43"/>
              <a:gd name="T79" fmla="*/ 2147483647 h 30"/>
              <a:gd name="T80" fmla="*/ 0 w 43"/>
              <a:gd name="T81" fmla="*/ 2147483647 h 3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3"/>
              <a:gd name="T124" fmla="*/ 0 h 30"/>
              <a:gd name="T125" fmla="*/ 43 w 43"/>
              <a:gd name="T126" fmla="*/ 30 h 30"/>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3" h="30">
                <a:moveTo>
                  <a:pt x="0" y="21"/>
                </a:moveTo>
                <a:lnTo>
                  <a:pt x="2" y="21"/>
                </a:lnTo>
                <a:lnTo>
                  <a:pt x="2" y="22"/>
                </a:lnTo>
                <a:lnTo>
                  <a:pt x="3" y="24"/>
                </a:lnTo>
                <a:lnTo>
                  <a:pt x="3" y="25"/>
                </a:lnTo>
                <a:lnTo>
                  <a:pt x="5" y="25"/>
                </a:lnTo>
                <a:lnTo>
                  <a:pt x="5" y="27"/>
                </a:lnTo>
                <a:lnTo>
                  <a:pt x="6" y="27"/>
                </a:lnTo>
                <a:lnTo>
                  <a:pt x="8" y="28"/>
                </a:lnTo>
                <a:lnTo>
                  <a:pt x="11" y="28"/>
                </a:lnTo>
                <a:lnTo>
                  <a:pt x="14" y="30"/>
                </a:lnTo>
                <a:lnTo>
                  <a:pt x="17" y="28"/>
                </a:lnTo>
                <a:lnTo>
                  <a:pt x="21" y="28"/>
                </a:lnTo>
                <a:lnTo>
                  <a:pt x="24" y="27"/>
                </a:lnTo>
                <a:lnTo>
                  <a:pt x="27" y="27"/>
                </a:lnTo>
                <a:lnTo>
                  <a:pt x="31" y="25"/>
                </a:lnTo>
                <a:lnTo>
                  <a:pt x="36" y="25"/>
                </a:lnTo>
                <a:lnTo>
                  <a:pt x="37" y="25"/>
                </a:lnTo>
                <a:lnTo>
                  <a:pt x="39" y="25"/>
                </a:lnTo>
                <a:lnTo>
                  <a:pt x="40" y="24"/>
                </a:lnTo>
                <a:lnTo>
                  <a:pt x="42" y="22"/>
                </a:lnTo>
                <a:lnTo>
                  <a:pt x="42" y="21"/>
                </a:lnTo>
                <a:lnTo>
                  <a:pt x="43" y="19"/>
                </a:lnTo>
                <a:lnTo>
                  <a:pt x="43" y="18"/>
                </a:lnTo>
                <a:lnTo>
                  <a:pt x="42" y="13"/>
                </a:lnTo>
                <a:lnTo>
                  <a:pt x="39" y="10"/>
                </a:lnTo>
                <a:lnTo>
                  <a:pt x="36" y="7"/>
                </a:lnTo>
                <a:lnTo>
                  <a:pt x="33" y="5"/>
                </a:lnTo>
                <a:lnTo>
                  <a:pt x="30" y="2"/>
                </a:lnTo>
                <a:lnTo>
                  <a:pt x="26" y="2"/>
                </a:lnTo>
                <a:lnTo>
                  <a:pt x="21" y="0"/>
                </a:lnTo>
                <a:lnTo>
                  <a:pt x="18" y="2"/>
                </a:lnTo>
                <a:lnTo>
                  <a:pt x="15" y="3"/>
                </a:lnTo>
                <a:lnTo>
                  <a:pt x="11" y="5"/>
                </a:lnTo>
                <a:lnTo>
                  <a:pt x="8" y="6"/>
                </a:lnTo>
                <a:lnTo>
                  <a:pt x="5" y="9"/>
                </a:lnTo>
                <a:lnTo>
                  <a:pt x="3" y="10"/>
                </a:lnTo>
                <a:lnTo>
                  <a:pt x="2" y="13"/>
                </a:lnTo>
                <a:lnTo>
                  <a:pt x="0" y="16"/>
                </a:lnTo>
                <a:lnTo>
                  <a:pt x="0" y="21"/>
                </a:lnTo>
              </a:path>
            </a:pathLst>
          </a:custGeom>
          <a:solidFill>
            <a:srgbClr val="FFFF00"/>
          </a:solidFill>
          <a:ln w="4763">
            <a:solidFill>
              <a:srgbClr val="990000"/>
            </a:solidFill>
            <a:round/>
            <a:headEnd/>
            <a:tailEnd/>
          </a:ln>
        </p:spPr>
        <p:txBody>
          <a:bodyPr/>
          <a:lstStyle/>
          <a:p>
            <a:endParaRPr lang="en-US"/>
          </a:p>
        </p:txBody>
      </p:sp>
      <p:sp>
        <p:nvSpPr>
          <p:cNvPr id="53405" name="Freeform 156"/>
          <p:cNvSpPr>
            <a:spLocks/>
          </p:cNvSpPr>
          <p:nvPr/>
        </p:nvSpPr>
        <p:spPr bwMode="auto">
          <a:xfrm>
            <a:off x="6157913" y="4516442"/>
            <a:ext cx="76200" cy="53975"/>
          </a:xfrm>
          <a:custGeom>
            <a:avLst/>
            <a:gdLst>
              <a:gd name="T0" fmla="*/ 2147483647 w 54"/>
              <a:gd name="T1" fmla="*/ 2147483647 h 34"/>
              <a:gd name="T2" fmla="*/ 2147483647 w 54"/>
              <a:gd name="T3" fmla="*/ 2147483647 h 34"/>
              <a:gd name="T4" fmla="*/ 2147483647 w 54"/>
              <a:gd name="T5" fmla="*/ 2147483647 h 34"/>
              <a:gd name="T6" fmla="*/ 2147483647 w 54"/>
              <a:gd name="T7" fmla="*/ 2147483647 h 34"/>
              <a:gd name="T8" fmla="*/ 2147483647 w 54"/>
              <a:gd name="T9" fmla="*/ 2147483647 h 34"/>
              <a:gd name="T10" fmla="*/ 2147483647 w 54"/>
              <a:gd name="T11" fmla="*/ 2147483647 h 34"/>
              <a:gd name="T12" fmla="*/ 2147483647 w 54"/>
              <a:gd name="T13" fmla="*/ 2147483647 h 34"/>
              <a:gd name="T14" fmla="*/ 2147483647 w 54"/>
              <a:gd name="T15" fmla="*/ 2147483647 h 34"/>
              <a:gd name="T16" fmla="*/ 2147483647 w 54"/>
              <a:gd name="T17" fmla="*/ 2147483647 h 34"/>
              <a:gd name="T18" fmla="*/ 2147483647 w 54"/>
              <a:gd name="T19" fmla="*/ 2147483647 h 34"/>
              <a:gd name="T20" fmla="*/ 2147483647 w 54"/>
              <a:gd name="T21" fmla="*/ 2147483647 h 34"/>
              <a:gd name="T22" fmla="*/ 2147483647 w 54"/>
              <a:gd name="T23" fmla="*/ 2147483647 h 34"/>
              <a:gd name="T24" fmla="*/ 2147483647 w 54"/>
              <a:gd name="T25" fmla="*/ 2147483647 h 34"/>
              <a:gd name="T26" fmla="*/ 2147483647 w 54"/>
              <a:gd name="T27" fmla="*/ 2147483647 h 34"/>
              <a:gd name="T28" fmla="*/ 2147483647 w 54"/>
              <a:gd name="T29" fmla="*/ 2147483647 h 34"/>
              <a:gd name="T30" fmla="*/ 2147483647 w 54"/>
              <a:gd name="T31" fmla="*/ 2147483647 h 34"/>
              <a:gd name="T32" fmla="*/ 2147483647 w 54"/>
              <a:gd name="T33" fmla="*/ 2147483647 h 34"/>
              <a:gd name="T34" fmla="*/ 2147483647 w 54"/>
              <a:gd name="T35" fmla="*/ 2147483647 h 34"/>
              <a:gd name="T36" fmla="*/ 2147483647 w 54"/>
              <a:gd name="T37" fmla="*/ 2147483647 h 34"/>
              <a:gd name="T38" fmla="*/ 2147483647 w 54"/>
              <a:gd name="T39" fmla="*/ 2147483647 h 34"/>
              <a:gd name="T40" fmla="*/ 2147483647 w 54"/>
              <a:gd name="T41" fmla="*/ 2147483647 h 34"/>
              <a:gd name="T42" fmla="*/ 2147483647 w 54"/>
              <a:gd name="T43" fmla="*/ 2147483647 h 34"/>
              <a:gd name="T44" fmla="*/ 2147483647 w 54"/>
              <a:gd name="T45" fmla="*/ 2147483647 h 34"/>
              <a:gd name="T46" fmla="*/ 2147483647 w 54"/>
              <a:gd name="T47" fmla="*/ 2147483647 h 34"/>
              <a:gd name="T48" fmla="*/ 2147483647 w 54"/>
              <a:gd name="T49" fmla="*/ 0 h 34"/>
              <a:gd name="T50" fmla="*/ 2147483647 w 54"/>
              <a:gd name="T51" fmla="*/ 2147483647 h 34"/>
              <a:gd name="T52" fmla="*/ 2147483647 w 54"/>
              <a:gd name="T53" fmla="*/ 2147483647 h 34"/>
              <a:gd name="T54" fmla="*/ 2147483647 w 54"/>
              <a:gd name="T55" fmla="*/ 2147483647 h 34"/>
              <a:gd name="T56" fmla="*/ 2147483647 w 54"/>
              <a:gd name="T57" fmla="*/ 2147483647 h 34"/>
              <a:gd name="T58" fmla="*/ 0 w 54"/>
              <a:gd name="T59" fmla="*/ 2147483647 h 34"/>
              <a:gd name="T60" fmla="*/ 0 w 54"/>
              <a:gd name="T61" fmla="*/ 2147483647 h 34"/>
              <a:gd name="T62" fmla="*/ 0 w 54"/>
              <a:gd name="T63" fmla="*/ 2147483647 h 34"/>
              <a:gd name="T64" fmla="*/ 0 w 54"/>
              <a:gd name="T65" fmla="*/ 2147483647 h 34"/>
              <a:gd name="T66" fmla="*/ 2147483647 w 54"/>
              <a:gd name="T67" fmla="*/ 2147483647 h 34"/>
              <a:gd name="T68" fmla="*/ 2147483647 w 54"/>
              <a:gd name="T69" fmla="*/ 2147483647 h 34"/>
              <a:gd name="T70" fmla="*/ 2147483647 w 54"/>
              <a:gd name="T71" fmla="*/ 2147483647 h 34"/>
              <a:gd name="T72" fmla="*/ 2147483647 w 54"/>
              <a:gd name="T73" fmla="*/ 2147483647 h 34"/>
              <a:gd name="T74" fmla="*/ 2147483647 w 54"/>
              <a:gd name="T75" fmla="*/ 2147483647 h 34"/>
              <a:gd name="T76" fmla="*/ 2147483647 w 54"/>
              <a:gd name="T77" fmla="*/ 2147483647 h 34"/>
              <a:gd name="T78" fmla="*/ 2147483647 w 54"/>
              <a:gd name="T79" fmla="*/ 2147483647 h 34"/>
              <a:gd name="T80" fmla="*/ 2147483647 w 54"/>
              <a:gd name="T81" fmla="*/ 2147483647 h 3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4"/>
              <a:gd name="T124" fmla="*/ 0 h 34"/>
              <a:gd name="T125" fmla="*/ 54 w 54"/>
              <a:gd name="T126" fmla="*/ 34 h 34"/>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4" h="34">
                <a:moveTo>
                  <a:pt x="14" y="34"/>
                </a:moveTo>
                <a:lnTo>
                  <a:pt x="19" y="32"/>
                </a:lnTo>
                <a:lnTo>
                  <a:pt x="22" y="32"/>
                </a:lnTo>
                <a:lnTo>
                  <a:pt x="26" y="31"/>
                </a:lnTo>
                <a:lnTo>
                  <a:pt x="31" y="31"/>
                </a:lnTo>
                <a:lnTo>
                  <a:pt x="34" y="31"/>
                </a:lnTo>
                <a:lnTo>
                  <a:pt x="38" y="31"/>
                </a:lnTo>
                <a:lnTo>
                  <a:pt x="43" y="31"/>
                </a:lnTo>
                <a:lnTo>
                  <a:pt x="46" y="29"/>
                </a:lnTo>
                <a:lnTo>
                  <a:pt x="49" y="29"/>
                </a:lnTo>
                <a:lnTo>
                  <a:pt x="50" y="28"/>
                </a:lnTo>
                <a:lnTo>
                  <a:pt x="51" y="26"/>
                </a:lnTo>
                <a:lnTo>
                  <a:pt x="53" y="23"/>
                </a:lnTo>
                <a:lnTo>
                  <a:pt x="53" y="22"/>
                </a:lnTo>
                <a:lnTo>
                  <a:pt x="54" y="21"/>
                </a:lnTo>
                <a:lnTo>
                  <a:pt x="54" y="18"/>
                </a:lnTo>
                <a:lnTo>
                  <a:pt x="54" y="16"/>
                </a:lnTo>
                <a:lnTo>
                  <a:pt x="53" y="16"/>
                </a:lnTo>
                <a:lnTo>
                  <a:pt x="50" y="13"/>
                </a:lnTo>
                <a:lnTo>
                  <a:pt x="46" y="12"/>
                </a:lnTo>
                <a:lnTo>
                  <a:pt x="40" y="9"/>
                </a:lnTo>
                <a:lnTo>
                  <a:pt x="34" y="6"/>
                </a:lnTo>
                <a:lnTo>
                  <a:pt x="26" y="3"/>
                </a:lnTo>
                <a:lnTo>
                  <a:pt x="19" y="1"/>
                </a:lnTo>
                <a:lnTo>
                  <a:pt x="13" y="0"/>
                </a:lnTo>
                <a:lnTo>
                  <a:pt x="9" y="1"/>
                </a:lnTo>
                <a:lnTo>
                  <a:pt x="6" y="1"/>
                </a:lnTo>
                <a:lnTo>
                  <a:pt x="3" y="4"/>
                </a:lnTo>
                <a:lnTo>
                  <a:pt x="1" y="6"/>
                </a:lnTo>
                <a:lnTo>
                  <a:pt x="0" y="9"/>
                </a:lnTo>
                <a:lnTo>
                  <a:pt x="0" y="12"/>
                </a:lnTo>
                <a:lnTo>
                  <a:pt x="0" y="16"/>
                </a:lnTo>
                <a:lnTo>
                  <a:pt x="0" y="19"/>
                </a:lnTo>
                <a:lnTo>
                  <a:pt x="1" y="22"/>
                </a:lnTo>
                <a:lnTo>
                  <a:pt x="3" y="25"/>
                </a:lnTo>
                <a:lnTo>
                  <a:pt x="4" y="28"/>
                </a:lnTo>
                <a:lnTo>
                  <a:pt x="6" y="31"/>
                </a:lnTo>
                <a:lnTo>
                  <a:pt x="9" y="32"/>
                </a:lnTo>
                <a:lnTo>
                  <a:pt x="10" y="34"/>
                </a:lnTo>
                <a:lnTo>
                  <a:pt x="13" y="34"/>
                </a:lnTo>
                <a:lnTo>
                  <a:pt x="14" y="34"/>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06" name="Freeform 157"/>
          <p:cNvSpPr>
            <a:spLocks/>
          </p:cNvSpPr>
          <p:nvPr/>
        </p:nvSpPr>
        <p:spPr bwMode="auto">
          <a:xfrm>
            <a:off x="6157913" y="4516442"/>
            <a:ext cx="76200" cy="53975"/>
          </a:xfrm>
          <a:custGeom>
            <a:avLst/>
            <a:gdLst>
              <a:gd name="T0" fmla="*/ 2147483647 w 54"/>
              <a:gd name="T1" fmla="*/ 2147483647 h 34"/>
              <a:gd name="T2" fmla="*/ 2147483647 w 54"/>
              <a:gd name="T3" fmla="*/ 2147483647 h 34"/>
              <a:gd name="T4" fmla="*/ 2147483647 w 54"/>
              <a:gd name="T5" fmla="*/ 2147483647 h 34"/>
              <a:gd name="T6" fmla="*/ 2147483647 w 54"/>
              <a:gd name="T7" fmla="*/ 2147483647 h 34"/>
              <a:gd name="T8" fmla="*/ 2147483647 w 54"/>
              <a:gd name="T9" fmla="*/ 2147483647 h 34"/>
              <a:gd name="T10" fmla="*/ 2147483647 w 54"/>
              <a:gd name="T11" fmla="*/ 2147483647 h 34"/>
              <a:gd name="T12" fmla="*/ 2147483647 w 54"/>
              <a:gd name="T13" fmla="*/ 2147483647 h 34"/>
              <a:gd name="T14" fmla="*/ 2147483647 w 54"/>
              <a:gd name="T15" fmla="*/ 2147483647 h 34"/>
              <a:gd name="T16" fmla="*/ 2147483647 w 54"/>
              <a:gd name="T17" fmla="*/ 2147483647 h 34"/>
              <a:gd name="T18" fmla="*/ 2147483647 w 54"/>
              <a:gd name="T19" fmla="*/ 2147483647 h 34"/>
              <a:gd name="T20" fmla="*/ 2147483647 w 54"/>
              <a:gd name="T21" fmla="*/ 2147483647 h 34"/>
              <a:gd name="T22" fmla="*/ 2147483647 w 54"/>
              <a:gd name="T23" fmla="*/ 2147483647 h 34"/>
              <a:gd name="T24" fmla="*/ 2147483647 w 54"/>
              <a:gd name="T25" fmla="*/ 2147483647 h 34"/>
              <a:gd name="T26" fmla="*/ 2147483647 w 54"/>
              <a:gd name="T27" fmla="*/ 2147483647 h 34"/>
              <a:gd name="T28" fmla="*/ 2147483647 w 54"/>
              <a:gd name="T29" fmla="*/ 2147483647 h 34"/>
              <a:gd name="T30" fmla="*/ 2147483647 w 54"/>
              <a:gd name="T31" fmla="*/ 2147483647 h 34"/>
              <a:gd name="T32" fmla="*/ 2147483647 w 54"/>
              <a:gd name="T33" fmla="*/ 2147483647 h 34"/>
              <a:gd name="T34" fmla="*/ 2147483647 w 54"/>
              <a:gd name="T35" fmla="*/ 2147483647 h 34"/>
              <a:gd name="T36" fmla="*/ 2147483647 w 54"/>
              <a:gd name="T37" fmla="*/ 2147483647 h 34"/>
              <a:gd name="T38" fmla="*/ 2147483647 w 54"/>
              <a:gd name="T39" fmla="*/ 2147483647 h 34"/>
              <a:gd name="T40" fmla="*/ 2147483647 w 54"/>
              <a:gd name="T41" fmla="*/ 2147483647 h 34"/>
              <a:gd name="T42" fmla="*/ 2147483647 w 54"/>
              <a:gd name="T43" fmla="*/ 2147483647 h 34"/>
              <a:gd name="T44" fmla="*/ 2147483647 w 54"/>
              <a:gd name="T45" fmla="*/ 2147483647 h 34"/>
              <a:gd name="T46" fmla="*/ 2147483647 w 54"/>
              <a:gd name="T47" fmla="*/ 2147483647 h 34"/>
              <a:gd name="T48" fmla="*/ 2147483647 w 54"/>
              <a:gd name="T49" fmla="*/ 0 h 34"/>
              <a:gd name="T50" fmla="*/ 2147483647 w 54"/>
              <a:gd name="T51" fmla="*/ 2147483647 h 34"/>
              <a:gd name="T52" fmla="*/ 2147483647 w 54"/>
              <a:gd name="T53" fmla="*/ 2147483647 h 34"/>
              <a:gd name="T54" fmla="*/ 2147483647 w 54"/>
              <a:gd name="T55" fmla="*/ 2147483647 h 34"/>
              <a:gd name="T56" fmla="*/ 2147483647 w 54"/>
              <a:gd name="T57" fmla="*/ 2147483647 h 34"/>
              <a:gd name="T58" fmla="*/ 0 w 54"/>
              <a:gd name="T59" fmla="*/ 2147483647 h 34"/>
              <a:gd name="T60" fmla="*/ 0 w 54"/>
              <a:gd name="T61" fmla="*/ 2147483647 h 34"/>
              <a:gd name="T62" fmla="*/ 0 w 54"/>
              <a:gd name="T63" fmla="*/ 2147483647 h 34"/>
              <a:gd name="T64" fmla="*/ 0 w 54"/>
              <a:gd name="T65" fmla="*/ 2147483647 h 34"/>
              <a:gd name="T66" fmla="*/ 2147483647 w 54"/>
              <a:gd name="T67" fmla="*/ 2147483647 h 34"/>
              <a:gd name="T68" fmla="*/ 2147483647 w 54"/>
              <a:gd name="T69" fmla="*/ 2147483647 h 34"/>
              <a:gd name="T70" fmla="*/ 2147483647 w 54"/>
              <a:gd name="T71" fmla="*/ 2147483647 h 34"/>
              <a:gd name="T72" fmla="*/ 2147483647 w 54"/>
              <a:gd name="T73" fmla="*/ 2147483647 h 34"/>
              <a:gd name="T74" fmla="*/ 2147483647 w 54"/>
              <a:gd name="T75" fmla="*/ 2147483647 h 34"/>
              <a:gd name="T76" fmla="*/ 2147483647 w 54"/>
              <a:gd name="T77" fmla="*/ 2147483647 h 34"/>
              <a:gd name="T78" fmla="*/ 2147483647 w 54"/>
              <a:gd name="T79" fmla="*/ 2147483647 h 34"/>
              <a:gd name="T80" fmla="*/ 2147483647 w 54"/>
              <a:gd name="T81" fmla="*/ 2147483647 h 3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4"/>
              <a:gd name="T124" fmla="*/ 0 h 34"/>
              <a:gd name="T125" fmla="*/ 54 w 54"/>
              <a:gd name="T126" fmla="*/ 34 h 34"/>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4" h="34">
                <a:moveTo>
                  <a:pt x="14" y="34"/>
                </a:moveTo>
                <a:lnTo>
                  <a:pt x="19" y="32"/>
                </a:lnTo>
                <a:lnTo>
                  <a:pt x="22" y="32"/>
                </a:lnTo>
                <a:lnTo>
                  <a:pt x="26" y="31"/>
                </a:lnTo>
                <a:lnTo>
                  <a:pt x="31" y="31"/>
                </a:lnTo>
                <a:lnTo>
                  <a:pt x="34" y="31"/>
                </a:lnTo>
                <a:lnTo>
                  <a:pt x="38" y="31"/>
                </a:lnTo>
                <a:lnTo>
                  <a:pt x="43" y="31"/>
                </a:lnTo>
                <a:lnTo>
                  <a:pt x="46" y="29"/>
                </a:lnTo>
                <a:lnTo>
                  <a:pt x="49" y="29"/>
                </a:lnTo>
                <a:lnTo>
                  <a:pt x="50" y="28"/>
                </a:lnTo>
                <a:lnTo>
                  <a:pt x="51" y="26"/>
                </a:lnTo>
                <a:lnTo>
                  <a:pt x="53" y="23"/>
                </a:lnTo>
                <a:lnTo>
                  <a:pt x="53" y="22"/>
                </a:lnTo>
                <a:lnTo>
                  <a:pt x="54" y="21"/>
                </a:lnTo>
                <a:lnTo>
                  <a:pt x="54" y="18"/>
                </a:lnTo>
                <a:lnTo>
                  <a:pt x="54" y="16"/>
                </a:lnTo>
                <a:lnTo>
                  <a:pt x="53" y="16"/>
                </a:lnTo>
                <a:lnTo>
                  <a:pt x="50" y="13"/>
                </a:lnTo>
                <a:lnTo>
                  <a:pt x="46" y="12"/>
                </a:lnTo>
                <a:lnTo>
                  <a:pt x="40" y="9"/>
                </a:lnTo>
                <a:lnTo>
                  <a:pt x="34" y="6"/>
                </a:lnTo>
                <a:lnTo>
                  <a:pt x="26" y="3"/>
                </a:lnTo>
                <a:lnTo>
                  <a:pt x="19" y="1"/>
                </a:lnTo>
                <a:lnTo>
                  <a:pt x="13" y="0"/>
                </a:lnTo>
                <a:lnTo>
                  <a:pt x="9" y="1"/>
                </a:lnTo>
                <a:lnTo>
                  <a:pt x="6" y="1"/>
                </a:lnTo>
                <a:lnTo>
                  <a:pt x="3" y="4"/>
                </a:lnTo>
                <a:lnTo>
                  <a:pt x="1" y="6"/>
                </a:lnTo>
                <a:lnTo>
                  <a:pt x="0" y="9"/>
                </a:lnTo>
                <a:lnTo>
                  <a:pt x="0" y="12"/>
                </a:lnTo>
                <a:lnTo>
                  <a:pt x="0" y="16"/>
                </a:lnTo>
                <a:lnTo>
                  <a:pt x="0" y="19"/>
                </a:lnTo>
                <a:lnTo>
                  <a:pt x="1" y="22"/>
                </a:lnTo>
                <a:lnTo>
                  <a:pt x="3" y="25"/>
                </a:lnTo>
                <a:lnTo>
                  <a:pt x="4" y="28"/>
                </a:lnTo>
                <a:lnTo>
                  <a:pt x="6" y="31"/>
                </a:lnTo>
                <a:lnTo>
                  <a:pt x="9" y="32"/>
                </a:lnTo>
                <a:lnTo>
                  <a:pt x="10" y="34"/>
                </a:lnTo>
                <a:lnTo>
                  <a:pt x="13" y="34"/>
                </a:lnTo>
                <a:lnTo>
                  <a:pt x="14" y="34"/>
                </a:lnTo>
              </a:path>
            </a:pathLst>
          </a:custGeom>
          <a:solidFill>
            <a:srgbClr val="FFFF00"/>
          </a:solidFill>
          <a:ln w="4763">
            <a:solidFill>
              <a:srgbClr val="990000"/>
            </a:solidFill>
            <a:round/>
            <a:headEnd/>
            <a:tailEnd/>
          </a:ln>
        </p:spPr>
        <p:txBody>
          <a:bodyPr/>
          <a:lstStyle/>
          <a:p>
            <a:endParaRPr lang="en-US"/>
          </a:p>
        </p:txBody>
      </p:sp>
      <p:sp>
        <p:nvSpPr>
          <p:cNvPr id="53407" name="Freeform 158"/>
          <p:cNvSpPr>
            <a:spLocks/>
          </p:cNvSpPr>
          <p:nvPr/>
        </p:nvSpPr>
        <p:spPr bwMode="auto">
          <a:xfrm>
            <a:off x="6192841" y="4775203"/>
            <a:ext cx="46037" cy="73025"/>
          </a:xfrm>
          <a:custGeom>
            <a:avLst/>
            <a:gdLst>
              <a:gd name="T0" fmla="*/ 2147483647 w 32"/>
              <a:gd name="T1" fmla="*/ 2147483647 h 46"/>
              <a:gd name="T2" fmla="*/ 2147483647 w 32"/>
              <a:gd name="T3" fmla="*/ 2147483647 h 46"/>
              <a:gd name="T4" fmla="*/ 2147483647 w 32"/>
              <a:gd name="T5" fmla="*/ 2147483647 h 46"/>
              <a:gd name="T6" fmla="*/ 2147483647 w 32"/>
              <a:gd name="T7" fmla="*/ 2147483647 h 46"/>
              <a:gd name="T8" fmla="*/ 2147483647 w 32"/>
              <a:gd name="T9" fmla="*/ 2147483647 h 46"/>
              <a:gd name="T10" fmla="*/ 2147483647 w 32"/>
              <a:gd name="T11" fmla="*/ 2147483647 h 46"/>
              <a:gd name="T12" fmla="*/ 2147483647 w 32"/>
              <a:gd name="T13" fmla="*/ 2147483647 h 46"/>
              <a:gd name="T14" fmla="*/ 2147483647 w 32"/>
              <a:gd name="T15" fmla="*/ 2147483647 h 46"/>
              <a:gd name="T16" fmla="*/ 2147483647 w 32"/>
              <a:gd name="T17" fmla="*/ 2147483647 h 46"/>
              <a:gd name="T18" fmla="*/ 2147483647 w 32"/>
              <a:gd name="T19" fmla="*/ 2147483647 h 46"/>
              <a:gd name="T20" fmla="*/ 2147483647 w 32"/>
              <a:gd name="T21" fmla="*/ 2147483647 h 46"/>
              <a:gd name="T22" fmla="*/ 2147483647 w 32"/>
              <a:gd name="T23" fmla="*/ 2147483647 h 46"/>
              <a:gd name="T24" fmla="*/ 2147483647 w 32"/>
              <a:gd name="T25" fmla="*/ 2147483647 h 46"/>
              <a:gd name="T26" fmla="*/ 2147483647 w 32"/>
              <a:gd name="T27" fmla="*/ 2147483647 h 46"/>
              <a:gd name="T28" fmla="*/ 2147483647 w 32"/>
              <a:gd name="T29" fmla="*/ 2147483647 h 46"/>
              <a:gd name="T30" fmla="*/ 2147483647 w 32"/>
              <a:gd name="T31" fmla="*/ 2147483647 h 46"/>
              <a:gd name="T32" fmla="*/ 2147483647 w 32"/>
              <a:gd name="T33" fmla="*/ 2147483647 h 46"/>
              <a:gd name="T34" fmla="*/ 2147483647 w 32"/>
              <a:gd name="T35" fmla="*/ 2147483647 h 46"/>
              <a:gd name="T36" fmla="*/ 2147483647 w 32"/>
              <a:gd name="T37" fmla="*/ 2147483647 h 46"/>
              <a:gd name="T38" fmla="*/ 2147483647 w 32"/>
              <a:gd name="T39" fmla="*/ 2147483647 h 46"/>
              <a:gd name="T40" fmla="*/ 2147483647 w 32"/>
              <a:gd name="T41" fmla="*/ 2147483647 h 46"/>
              <a:gd name="T42" fmla="*/ 2147483647 w 32"/>
              <a:gd name="T43" fmla="*/ 2147483647 h 46"/>
              <a:gd name="T44" fmla="*/ 2147483647 w 32"/>
              <a:gd name="T45" fmla="*/ 2147483647 h 46"/>
              <a:gd name="T46" fmla="*/ 2147483647 w 32"/>
              <a:gd name="T47" fmla="*/ 2147483647 h 46"/>
              <a:gd name="T48" fmla="*/ 2147483647 w 32"/>
              <a:gd name="T49" fmla="*/ 0 h 46"/>
              <a:gd name="T50" fmla="*/ 2147483647 w 32"/>
              <a:gd name="T51" fmla="*/ 0 h 46"/>
              <a:gd name="T52" fmla="*/ 2147483647 w 32"/>
              <a:gd name="T53" fmla="*/ 0 h 46"/>
              <a:gd name="T54" fmla="*/ 2147483647 w 32"/>
              <a:gd name="T55" fmla="*/ 2147483647 h 46"/>
              <a:gd name="T56" fmla="*/ 2147483647 w 32"/>
              <a:gd name="T57" fmla="*/ 2147483647 h 46"/>
              <a:gd name="T58" fmla="*/ 2147483647 w 32"/>
              <a:gd name="T59" fmla="*/ 2147483647 h 46"/>
              <a:gd name="T60" fmla="*/ 2147483647 w 32"/>
              <a:gd name="T61" fmla="*/ 2147483647 h 46"/>
              <a:gd name="T62" fmla="*/ 2147483647 w 32"/>
              <a:gd name="T63" fmla="*/ 2147483647 h 46"/>
              <a:gd name="T64" fmla="*/ 2147483647 w 32"/>
              <a:gd name="T65" fmla="*/ 2147483647 h 46"/>
              <a:gd name="T66" fmla="*/ 2147483647 w 32"/>
              <a:gd name="T67" fmla="*/ 2147483647 h 46"/>
              <a:gd name="T68" fmla="*/ 2147483647 w 32"/>
              <a:gd name="T69" fmla="*/ 2147483647 h 46"/>
              <a:gd name="T70" fmla="*/ 2147483647 w 32"/>
              <a:gd name="T71" fmla="*/ 2147483647 h 46"/>
              <a:gd name="T72" fmla="*/ 2147483647 w 32"/>
              <a:gd name="T73" fmla="*/ 2147483647 h 46"/>
              <a:gd name="T74" fmla="*/ 2147483647 w 32"/>
              <a:gd name="T75" fmla="*/ 2147483647 h 46"/>
              <a:gd name="T76" fmla="*/ 2147483647 w 32"/>
              <a:gd name="T77" fmla="*/ 2147483647 h 46"/>
              <a:gd name="T78" fmla="*/ 2147483647 w 32"/>
              <a:gd name="T79" fmla="*/ 2147483647 h 46"/>
              <a:gd name="T80" fmla="*/ 0 w 32"/>
              <a:gd name="T81" fmla="*/ 2147483647 h 46"/>
              <a:gd name="T82" fmla="*/ 0 w 32"/>
              <a:gd name="T83" fmla="*/ 2147483647 h 46"/>
              <a:gd name="T84" fmla="*/ 2147483647 w 32"/>
              <a:gd name="T85" fmla="*/ 2147483647 h 46"/>
              <a:gd name="T86" fmla="*/ 2147483647 w 32"/>
              <a:gd name="T87" fmla="*/ 2147483647 h 46"/>
              <a:gd name="T88" fmla="*/ 2147483647 w 32"/>
              <a:gd name="T89" fmla="*/ 2147483647 h 46"/>
              <a:gd name="T90" fmla="*/ 2147483647 w 32"/>
              <a:gd name="T91" fmla="*/ 2147483647 h 46"/>
              <a:gd name="T92" fmla="*/ 2147483647 w 32"/>
              <a:gd name="T93" fmla="*/ 2147483647 h 46"/>
              <a:gd name="T94" fmla="*/ 2147483647 w 32"/>
              <a:gd name="T95" fmla="*/ 2147483647 h 46"/>
              <a:gd name="T96" fmla="*/ 2147483647 w 32"/>
              <a:gd name="T97" fmla="*/ 2147483647 h 4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32"/>
              <a:gd name="T148" fmla="*/ 0 h 46"/>
              <a:gd name="T149" fmla="*/ 32 w 32"/>
              <a:gd name="T150" fmla="*/ 46 h 4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32" h="46">
                <a:moveTo>
                  <a:pt x="10" y="28"/>
                </a:moveTo>
                <a:lnTo>
                  <a:pt x="12" y="29"/>
                </a:lnTo>
                <a:lnTo>
                  <a:pt x="12" y="32"/>
                </a:lnTo>
                <a:lnTo>
                  <a:pt x="13" y="34"/>
                </a:lnTo>
                <a:lnTo>
                  <a:pt x="15" y="37"/>
                </a:lnTo>
                <a:lnTo>
                  <a:pt x="15" y="38"/>
                </a:lnTo>
                <a:lnTo>
                  <a:pt x="16" y="40"/>
                </a:lnTo>
                <a:lnTo>
                  <a:pt x="18" y="43"/>
                </a:lnTo>
                <a:lnTo>
                  <a:pt x="18" y="44"/>
                </a:lnTo>
                <a:lnTo>
                  <a:pt x="19" y="44"/>
                </a:lnTo>
                <a:lnTo>
                  <a:pt x="19" y="46"/>
                </a:lnTo>
                <a:lnTo>
                  <a:pt x="21" y="46"/>
                </a:lnTo>
                <a:lnTo>
                  <a:pt x="22" y="46"/>
                </a:lnTo>
                <a:lnTo>
                  <a:pt x="22" y="44"/>
                </a:lnTo>
                <a:lnTo>
                  <a:pt x="26" y="40"/>
                </a:lnTo>
                <a:lnTo>
                  <a:pt x="29" y="34"/>
                </a:lnTo>
                <a:lnTo>
                  <a:pt x="32" y="28"/>
                </a:lnTo>
                <a:lnTo>
                  <a:pt x="32" y="20"/>
                </a:lnTo>
                <a:lnTo>
                  <a:pt x="31" y="14"/>
                </a:lnTo>
                <a:lnTo>
                  <a:pt x="29" y="9"/>
                </a:lnTo>
                <a:lnTo>
                  <a:pt x="25" y="4"/>
                </a:lnTo>
                <a:lnTo>
                  <a:pt x="21" y="0"/>
                </a:lnTo>
                <a:lnTo>
                  <a:pt x="19" y="0"/>
                </a:lnTo>
                <a:lnTo>
                  <a:pt x="18" y="0"/>
                </a:lnTo>
                <a:lnTo>
                  <a:pt x="16" y="1"/>
                </a:lnTo>
                <a:lnTo>
                  <a:pt x="15" y="3"/>
                </a:lnTo>
                <a:lnTo>
                  <a:pt x="13" y="4"/>
                </a:lnTo>
                <a:lnTo>
                  <a:pt x="12" y="6"/>
                </a:lnTo>
                <a:lnTo>
                  <a:pt x="10" y="7"/>
                </a:lnTo>
                <a:lnTo>
                  <a:pt x="10" y="9"/>
                </a:lnTo>
                <a:lnTo>
                  <a:pt x="9" y="10"/>
                </a:lnTo>
                <a:lnTo>
                  <a:pt x="7" y="10"/>
                </a:lnTo>
                <a:lnTo>
                  <a:pt x="6" y="10"/>
                </a:lnTo>
                <a:lnTo>
                  <a:pt x="4" y="10"/>
                </a:lnTo>
                <a:lnTo>
                  <a:pt x="3" y="10"/>
                </a:lnTo>
                <a:lnTo>
                  <a:pt x="1" y="10"/>
                </a:lnTo>
                <a:lnTo>
                  <a:pt x="0" y="12"/>
                </a:lnTo>
                <a:lnTo>
                  <a:pt x="0" y="13"/>
                </a:lnTo>
                <a:lnTo>
                  <a:pt x="1" y="16"/>
                </a:lnTo>
                <a:lnTo>
                  <a:pt x="3" y="17"/>
                </a:lnTo>
                <a:lnTo>
                  <a:pt x="4" y="20"/>
                </a:lnTo>
                <a:lnTo>
                  <a:pt x="6" y="22"/>
                </a:lnTo>
                <a:lnTo>
                  <a:pt x="7" y="23"/>
                </a:lnTo>
                <a:lnTo>
                  <a:pt x="9" y="26"/>
                </a:lnTo>
                <a:lnTo>
                  <a:pt x="10" y="28"/>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08" name="Freeform 159"/>
          <p:cNvSpPr>
            <a:spLocks/>
          </p:cNvSpPr>
          <p:nvPr/>
        </p:nvSpPr>
        <p:spPr bwMode="auto">
          <a:xfrm>
            <a:off x="6192841" y="4775203"/>
            <a:ext cx="46037" cy="73025"/>
          </a:xfrm>
          <a:custGeom>
            <a:avLst/>
            <a:gdLst>
              <a:gd name="T0" fmla="*/ 2147483647 w 32"/>
              <a:gd name="T1" fmla="*/ 2147483647 h 46"/>
              <a:gd name="T2" fmla="*/ 2147483647 w 32"/>
              <a:gd name="T3" fmla="*/ 2147483647 h 46"/>
              <a:gd name="T4" fmla="*/ 2147483647 w 32"/>
              <a:gd name="T5" fmla="*/ 2147483647 h 46"/>
              <a:gd name="T6" fmla="*/ 2147483647 w 32"/>
              <a:gd name="T7" fmla="*/ 2147483647 h 46"/>
              <a:gd name="T8" fmla="*/ 2147483647 w 32"/>
              <a:gd name="T9" fmla="*/ 2147483647 h 46"/>
              <a:gd name="T10" fmla="*/ 2147483647 w 32"/>
              <a:gd name="T11" fmla="*/ 2147483647 h 46"/>
              <a:gd name="T12" fmla="*/ 2147483647 w 32"/>
              <a:gd name="T13" fmla="*/ 2147483647 h 46"/>
              <a:gd name="T14" fmla="*/ 2147483647 w 32"/>
              <a:gd name="T15" fmla="*/ 2147483647 h 46"/>
              <a:gd name="T16" fmla="*/ 2147483647 w 32"/>
              <a:gd name="T17" fmla="*/ 2147483647 h 46"/>
              <a:gd name="T18" fmla="*/ 2147483647 w 32"/>
              <a:gd name="T19" fmla="*/ 2147483647 h 46"/>
              <a:gd name="T20" fmla="*/ 2147483647 w 32"/>
              <a:gd name="T21" fmla="*/ 2147483647 h 46"/>
              <a:gd name="T22" fmla="*/ 2147483647 w 32"/>
              <a:gd name="T23" fmla="*/ 2147483647 h 46"/>
              <a:gd name="T24" fmla="*/ 2147483647 w 32"/>
              <a:gd name="T25" fmla="*/ 2147483647 h 46"/>
              <a:gd name="T26" fmla="*/ 2147483647 w 32"/>
              <a:gd name="T27" fmla="*/ 2147483647 h 46"/>
              <a:gd name="T28" fmla="*/ 2147483647 w 32"/>
              <a:gd name="T29" fmla="*/ 2147483647 h 46"/>
              <a:gd name="T30" fmla="*/ 2147483647 w 32"/>
              <a:gd name="T31" fmla="*/ 2147483647 h 46"/>
              <a:gd name="T32" fmla="*/ 2147483647 w 32"/>
              <a:gd name="T33" fmla="*/ 2147483647 h 46"/>
              <a:gd name="T34" fmla="*/ 2147483647 w 32"/>
              <a:gd name="T35" fmla="*/ 2147483647 h 46"/>
              <a:gd name="T36" fmla="*/ 2147483647 w 32"/>
              <a:gd name="T37" fmla="*/ 2147483647 h 46"/>
              <a:gd name="T38" fmla="*/ 2147483647 w 32"/>
              <a:gd name="T39" fmla="*/ 2147483647 h 46"/>
              <a:gd name="T40" fmla="*/ 2147483647 w 32"/>
              <a:gd name="T41" fmla="*/ 2147483647 h 46"/>
              <a:gd name="T42" fmla="*/ 2147483647 w 32"/>
              <a:gd name="T43" fmla="*/ 2147483647 h 46"/>
              <a:gd name="T44" fmla="*/ 2147483647 w 32"/>
              <a:gd name="T45" fmla="*/ 2147483647 h 46"/>
              <a:gd name="T46" fmla="*/ 2147483647 w 32"/>
              <a:gd name="T47" fmla="*/ 2147483647 h 46"/>
              <a:gd name="T48" fmla="*/ 2147483647 w 32"/>
              <a:gd name="T49" fmla="*/ 0 h 46"/>
              <a:gd name="T50" fmla="*/ 2147483647 w 32"/>
              <a:gd name="T51" fmla="*/ 0 h 46"/>
              <a:gd name="T52" fmla="*/ 2147483647 w 32"/>
              <a:gd name="T53" fmla="*/ 0 h 46"/>
              <a:gd name="T54" fmla="*/ 2147483647 w 32"/>
              <a:gd name="T55" fmla="*/ 2147483647 h 46"/>
              <a:gd name="T56" fmla="*/ 2147483647 w 32"/>
              <a:gd name="T57" fmla="*/ 2147483647 h 46"/>
              <a:gd name="T58" fmla="*/ 2147483647 w 32"/>
              <a:gd name="T59" fmla="*/ 2147483647 h 46"/>
              <a:gd name="T60" fmla="*/ 2147483647 w 32"/>
              <a:gd name="T61" fmla="*/ 2147483647 h 46"/>
              <a:gd name="T62" fmla="*/ 2147483647 w 32"/>
              <a:gd name="T63" fmla="*/ 2147483647 h 46"/>
              <a:gd name="T64" fmla="*/ 2147483647 w 32"/>
              <a:gd name="T65" fmla="*/ 2147483647 h 46"/>
              <a:gd name="T66" fmla="*/ 2147483647 w 32"/>
              <a:gd name="T67" fmla="*/ 2147483647 h 46"/>
              <a:gd name="T68" fmla="*/ 2147483647 w 32"/>
              <a:gd name="T69" fmla="*/ 2147483647 h 46"/>
              <a:gd name="T70" fmla="*/ 2147483647 w 32"/>
              <a:gd name="T71" fmla="*/ 2147483647 h 46"/>
              <a:gd name="T72" fmla="*/ 2147483647 w 32"/>
              <a:gd name="T73" fmla="*/ 2147483647 h 46"/>
              <a:gd name="T74" fmla="*/ 2147483647 w 32"/>
              <a:gd name="T75" fmla="*/ 2147483647 h 46"/>
              <a:gd name="T76" fmla="*/ 2147483647 w 32"/>
              <a:gd name="T77" fmla="*/ 2147483647 h 46"/>
              <a:gd name="T78" fmla="*/ 2147483647 w 32"/>
              <a:gd name="T79" fmla="*/ 2147483647 h 46"/>
              <a:gd name="T80" fmla="*/ 0 w 32"/>
              <a:gd name="T81" fmla="*/ 2147483647 h 46"/>
              <a:gd name="T82" fmla="*/ 0 w 32"/>
              <a:gd name="T83" fmla="*/ 2147483647 h 46"/>
              <a:gd name="T84" fmla="*/ 2147483647 w 32"/>
              <a:gd name="T85" fmla="*/ 2147483647 h 46"/>
              <a:gd name="T86" fmla="*/ 2147483647 w 32"/>
              <a:gd name="T87" fmla="*/ 2147483647 h 46"/>
              <a:gd name="T88" fmla="*/ 2147483647 w 32"/>
              <a:gd name="T89" fmla="*/ 2147483647 h 46"/>
              <a:gd name="T90" fmla="*/ 2147483647 w 32"/>
              <a:gd name="T91" fmla="*/ 2147483647 h 46"/>
              <a:gd name="T92" fmla="*/ 2147483647 w 32"/>
              <a:gd name="T93" fmla="*/ 2147483647 h 46"/>
              <a:gd name="T94" fmla="*/ 2147483647 w 32"/>
              <a:gd name="T95" fmla="*/ 2147483647 h 46"/>
              <a:gd name="T96" fmla="*/ 2147483647 w 32"/>
              <a:gd name="T97" fmla="*/ 2147483647 h 4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32"/>
              <a:gd name="T148" fmla="*/ 0 h 46"/>
              <a:gd name="T149" fmla="*/ 32 w 32"/>
              <a:gd name="T150" fmla="*/ 46 h 4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32" h="46">
                <a:moveTo>
                  <a:pt x="10" y="28"/>
                </a:moveTo>
                <a:lnTo>
                  <a:pt x="12" y="29"/>
                </a:lnTo>
                <a:lnTo>
                  <a:pt x="12" y="32"/>
                </a:lnTo>
                <a:lnTo>
                  <a:pt x="13" y="34"/>
                </a:lnTo>
                <a:lnTo>
                  <a:pt x="15" y="37"/>
                </a:lnTo>
                <a:lnTo>
                  <a:pt x="15" y="38"/>
                </a:lnTo>
                <a:lnTo>
                  <a:pt x="16" y="40"/>
                </a:lnTo>
                <a:lnTo>
                  <a:pt x="18" y="43"/>
                </a:lnTo>
                <a:lnTo>
                  <a:pt x="18" y="44"/>
                </a:lnTo>
                <a:lnTo>
                  <a:pt x="19" y="44"/>
                </a:lnTo>
                <a:lnTo>
                  <a:pt x="19" y="46"/>
                </a:lnTo>
                <a:lnTo>
                  <a:pt x="21" y="46"/>
                </a:lnTo>
                <a:lnTo>
                  <a:pt x="22" y="46"/>
                </a:lnTo>
                <a:lnTo>
                  <a:pt x="22" y="44"/>
                </a:lnTo>
                <a:lnTo>
                  <a:pt x="26" y="40"/>
                </a:lnTo>
                <a:lnTo>
                  <a:pt x="29" y="34"/>
                </a:lnTo>
                <a:lnTo>
                  <a:pt x="32" y="28"/>
                </a:lnTo>
                <a:lnTo>
                  <a:pt x="32" y="20"/>
                </a:lnTo>
                <a:lnTo>
                  <a:pt x="31" y="14"/>
                </a:lnTo>
                <a:lnTo>
                  <a:pt x="29" y="9"/>
                </a:lnTo>
                <a:lnTo>
                  <a:pt x="25" y="4"/>
                </a:lnTo>
                <a:lnTo>
                  <a:pt x="21" y="0"/>
                </a:lnTo>
                <a:lnTo>
                  <a:pt x="19" y="0"/>
                </a:lnTo>
                <a:lnTo>
                  <a:pt x="18" y="0"/>
                </a:lnTo>
                <a:lnTo>
                  <a:pt x="16" y="1"/>
                </a:lnTo>
                <a:lnTo>
                  <a:pt x="15" y="3"/>
                </a:lnTo>
                <a:lnTo>
                  <a:pt x="13" y="4"/>
                </a:lnTo>
                <a:lnTo>
                  <a:pt x="12" y="6"/>
                </a:lnTo>
                <a:lnTo>
                  <a:pt x="10" y="7"/>
                </a:lnTo>
                <a:lnTo>
                  <a:pt x="10" y="9"/>
                </a:lnTo>
                <a:lnTo>
                  <a:pt x="9" y="10"/>
                </a:lnTo>
                <a:lnTo>
                  <a:pt x="7" y="10"/>
                </a:lnTo>
                <a:lnTo>
                  <a:pt x="6" y="10"/>
                </a:lnTo>
                <a:lnTo>
                  <a:pt x="4" y="10"/>
                </a:lnTo>
                <a:lnTo>
                  <a:pt x="3" y="10"/>
                </a:lnTo>
                <a:lnTo>
                  <a:pt x="1" y="10"/>
                </a:lnTo>
                <a:lnTo>
                  <a:pt x="0" y="12"/>
                </a:lnTo>
                <a:lnTo>
                  <a:pt x="0" y="13"/>
                </a:lnTo>
                <a:lnTo>
                  <a:pt x="1" y="16"/>
                </a:lnTo>
                <a:lnTo>
                  <a:pt x="3" y="17"/>
                </a:lnTo>
                <a:lnTo>
                  <a:pt x="4" y="20"/>
                </a:lnTo>
                <a:lnTo>
                  <a:pt x="6" y="22"/>
                </a:lnTo>
                <a:lnTo>
                  <a:pt x="7" y="23"/>
                </a:lnTo>
                <a:lnTo>
                  <a:pt x="9" y="26"/>
                </a:lnTo>
                <a:lnTo>
                  <a:pt x="10" y="28"/>
                </a:lnTo>
              </a:path>
            </a:pathLst>
          </a:custGeom>
          <a:solidFill>
            <a:srgbClr val="FFFF00"/>
          </a:solidFill>
          <a:ln w="1588">
            <a:solidFill>
              <a:srgbClr val="990000"/>
            </a:solidFill>
            <a:round/>
            <a:headEnd/>
            <a:tailEnd/>
          </a:ln>
        </p:spPr>
        <p:txBody>
          <a:bodyPr/>
          <a:lstStyle/>
          <a:p>
            <a:endParaRPr lang="en-US"/>
          </a:p>
        </p:txBody>
      </p:sp>
      <p:sp>
        <p:nvSpPr>
          <p:cNvPr id="53409" name="Freeform 160"/>
          <p:cNvSpPr>
            <a:spLocks/>
          </p:cNvSpPr>
          <p:nvPr/>
        </p:nvSpPr>
        <p:spPr bwMode="auto">
          <a:xfrm>
            <a:off x="6192841" y="4775203"/>
            <a:ext cx="46037" cy="73025"/>
          </a:xfrm>
          <a:custGeom>
            <a:avLst/>
            <a:gdLst>
              <a:gd name="T0" fmla="*/ 2147483647 w 32"/>
              <a:gd name="T1" fmla="*/ 2147483647 h 46"/>
              <a:gd name="T2" fmla="*/ 2147483647 w 32"/>
              <a:gd name="T3" fmla="*/ 2147483647 h 46"/>
              <a:gd name="T4" fmla="*/ 2147483647 w 32"/>
              <a:gd name="T5" fmla="*/ 2147483647 h 46"/>
              <a:gd name="T6" fmla="*/ 2147483647 w 32"/>
              <a:gd name="T7" fmla="*/ 2147483647 h 46"/>
              <a:gd name="T8" fmla="*/ 2147483647 w 32"/>
              <a:gd name="T9" fmla="*/ 2147483647 h 46"/>
              <a:gd name="T10" fmla="*/ 2147483647 w 32"/>
              <a:gd name="T11" fmla="*/ 2147483647 h 46"/>
              <a:gd name="T12" fmla="*/ 2147483647 w 32"/>
              <a:gd name="T13" fmla="*/ 2147483647 h 46"/>
              <a:gd name="T14" fmla="*/ 2147483647 w 32"/>
              <a:gd name="T15" fmla="*/ 2147483647 h 46"/>
              <a:gd name="T16" fmla="*/ 2147483647 w 32"/>
              <a:gd name="T17" fmla="*/ 2147483647 h 46"/>
              <a:gd name="T18" fmla="*/ 2147483647 w 32"/>
              <a:gd name="T19" fmla="*/ 2147483647 h 46"/>
              <a:gd name="T20" fmla="*/ 2147483647 w 32"/>
              <a:gd name="T21" fmla="*/ 2147483647 h 46"/>
              <a:gd name="T22" fmla="*/ 2147483647 w 32"/>
              <a:gd name="T23" fmla="*/ 2147483647 h 46"/>
              <a:gd name="T24" fmla="*/ 2147483647 w 32"/>
              <a:gd name="T25" fmla="*/ 2147483647 h 46"/>
              <a:gd name="T26" fmla="*/ 2147483647 w 32"/>
              <a:gd name="T27" fmla="*/ 2147483647 h 46"/>
              <a:gd name="T28" fmla="*/ 2147483647 w 32"/>
              <a:gd name="T29" fmla="*/ 2147483647 h 46"/>
              <a:gd name="T30" fmla="*/ 2147483647 w 32"/>
              <a:gd name="T31" fmla="*/ 2147483647 h 46"/>
              <a:gd name="T32" fmla="*/ 2147483647 w 32"/>
              <a:gd name="T33" fmla="*/ 2147483647 h 46"/>
              <a:gd name="T34" fmla="*/ 2147483647 w 32"/>
              <a:gd name="T35" fmla="*/ 2147483647 h 46"/>
              <a:gd name="T36" fmla="*/ 2147483647 w 32"/>
              <a:gd name="T37" fmla="*/ 2147483647 h 46"/>
              <a:gd name="T38" fmla="*/ 2147483647 w 32"/>
              <a:gd name="T39" fmla="*/ 2147483647 h 46"/>
              <a:gd name="T40" fmla="*/ 2147483647 w 32"/>
              <a:gd name="T41" fmla="*/ 2147483647 h 46"/>
              <a:gd name="T42" fmla="*/ 2147483647 w 32"/>
              <a:gd name="T43" fmla="*/ 2147483647 h 46"/>
              <a:gd name="T44" fmla="*/ 2147483647 w 32"/>
              <a:gd name="T45" fmla="*/ 2147483647 h 46"/>
              <a:gd name="T46" fmla="*/ 2147483647 w 32"/>
              <a:gd name="T47" fmla="*/ 2147483647 h 46"/>
              <a:gd name="T48" fmla="*/ 2147483647 w 32"/>
              <a:gd name="T49" fmla="*/ 0 h 46"/>
              <a:gd name="T50" fmla="*/ 2147483647 w 32"/>
              <a:gd name="T51" fmla="*/ 0 h 46"/>
              <a:gd name="T52" fmla="*/ 2147483647 w 32"/>
              <a:gd name="T53" fmla="*/ 0 h 46"/>
              <a:gd name="T54" fmla="*/ 2147483647 w 32"/>
              <a:gd name="T55" fmla="*/ 2147483647 h 46"/>
              <a:gd name="T56" fmla="*/ 2147483647 w 32"/>
              <a:gd name="T57" fmla="*/ 2147483647 h 46"/>
              <a:gd name="T58" fmla="*/ 2147483647 w 32"/>
              <a:gd name="T59" fmla="*/ 2147483647 h 46"/>
              <a:gd name="T60" fmla="*/ 2147483647 w 32"/>
              <a:gd name="T61" fmla="*/ 2147483647 h 46"/>
              <a:gd name="T62" fmla="*/ 2147483647 w 32"/>
              <a:gd name="T63" fmla="*/ 2147483647 h 46"/>
              <a:gd name="T64" fmla="*/ 2147483647 w 32"/>
              <a:gd name="T65" fmla="*/ 2147483647 h 46"/>
              <a:gd name="T66" fmla="*/ 2147483647 w 32"/>
              <a:gd name="T67" fmla="*/ 2147483647 h 46"/>
              <a:gd name="T68" fmla="*/ 2147483647 w 32"/>
              <a:gd name="T69" fmla="*/ 2147483647 h 46"/>
              <a:gd name="T70" fmla="*/ 2147483647 w 32"/>
              <a:gd name="T71" fmla="*/ 2147483647 h 46"/>
              <a:gd name="T72" fmla="*/ 2147483647 w 32"/>
              <a:gd name="T73" fmla="*/ 2147483647 h 46"/>
              <a:gd name="T74" fmla="*/ 2147483647 w 32"/>
              <a:gd name="T75" fmla="*/ 2147483647 h 46"/>
              <a:gd name="T76" fmla="*/ 2147483647 w 32"/>
              <a:gd name="T77" fmla="*/ 2147483647 h 46"/>
              <a:gd name="T78" fmla="*/ 2147483647 w 32"/>
              <a:gd name="T79" fmla="*/ 2147483647 h 46"/>
              <a:gd name="T80" fmla="*/ 0 w 32"/>
              <a:gd name="T81" fmla="*/ 2147483647 h 46"/>
              <a:gd name="T82" fmla="*/ 0 w 32"/>
              <a:gd name="T83" fmla="*/ 2147483647 h 46"/>
              <a:gd name="T84" fmla="*/ 2147483647 w 32"/>
              <a:gd name="T85" fmla="*/ 2147483647 h 46"/>
              <a:gd name="T86" fmla="*/ 2147483647 w 32"/>
              <a:gd name="T87" fmla="*/ 2147483647 h 46"/>
              <a:gd name="T88" fmla="*/ 2147483647 w 32"/>
              <a:gd name="T89" fmla="*/ 2147483647 h 46"/>
              <a:gd name="T90" fmla="*/ 2147483647 w 32"/>
              <a:gd name="T91" fmla="*/ 2147483647 h 46"/>
              <a:gd name="T92" fmla="*/ 2147483647 w 32"/>
              <a:gd name="T93" fmla="*/ 2147483647 h 46"/>
              <a:gd name="T94" fmla="*/ 2147483647 w 32"/>
              <a:gd name="T95" fmla="*/ 2147483647 h 46"/>
              <a:gd name="T96" fmla="*/ 2147483647 w 32"/>
              <a:gd name="T97" fmla="*/ 2147483647 h 4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32"/>
              <a:gd name="T148" fmla="*/ 0 h 46"/>
              <a:gd name="T149" fmla="*/ 32 w 32"/>
              <a:gd name="T150" fmla="*/ 46 h 4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32" h="46">
                <a:moveTo>
                  <a:pt x="10" y="28"/>
                </a:moveTo>
                <a:lnTo>
                  <a:pt x="12" y="29"/>
                </a:lnTo>
                <a:lnTo>
                  <a:pt x="12" y="32"/>
                </a:lnTo>
                <a:lnTo>
                  <a:pt x="13" y="34"/>
                </a:lnTo>
                <a:lnTo>
                  <a:pt x="15" y="37"/>
                </a:lnTo>
                <a:lnTo>
                  <a:pt x="15" y="38"/>
                </a:lnTo>
                <a:lnTo>
                  <a:pt x="16" y="40"/>
                </a:lnTo>
                <a:lnTo>
                  <a:pt x="18" y="43"/>
                </a:lnTo>
                <a:lnTo>
                  <a:pt x="18" y="44"/>
                </a:lnTo>
                <a:lnTo>
                  <a:pt x="19" y="44"/>
                </a:lnTo>
                <a:lnTo>
                  <a:pt x="19" y="46"/>
                </a:lnTo>
                <a:lnTo>
                  <a:pt x="21" y="46"/>
                </a:lnTo>
                <a:lnTo>
                  <a:pt x="22" y="46"/>
                </a:lnTo>
                <a:lnTo>
                  <a:pt x="22" y="44"/>
                </a:lnTo>
                <a:lnTo>
                  <a:pt x="26" y="40"/>
                </a:lnTo>
                <a:lnTo>
                  <a:pt x="29" y="34"/>
                </a:lnTo>
                <a:lnTo>
                  <a:pt x="32" y="28"/>
                </a:lnTo>
                <a:lnTo>
                  <a:pt x="32" y="20"/>
                </a:lnTo>
                <a:lnTo>
                  <a:pt x="31" y="14"/>
                </a:lnTo>
                <a:lnTo>
                  <a:pt x="29" y="9"/>
                </a:lnTo>
                <a:lnTo>
                  <a:pt x="25" y="4"/>
                </a:lnTo>
                <a:lnTo>
                  <a:pt x="21" y="0"/>
                </a:lnTo>
                <a:lnTo>
                  <a:pt x="19" y="0"/>
                </a:lnTo>
                <a:lnTo>
                  <a:pt x="18" y="0"/>
                </a:lnTo>
                <a:lnTo>
                  <a:pt x="16" y="1"/>
                </a:lnTo>
                <a:lnTo>
                  <a:pt x="15" y="3"/>
                </a:lnTo>
                <a:lnTo>
                  <a:pt x="13" y="4"/>
                </a:lnTo>
                <a:lnTo>
                  <a:pt x="12" y="6"/>
                </a:lnTo>
                <a:lnTo>
                  <a:pt x="10" y="7"/>
                </a:lnTo>
                <a:lnTo>
                  <a:pt x="10" y="9"/>
                </a:lnTo>
                <a:lnTo>
                  <a:pt x="9" y="10"/>
                </a:lnTo>
                <a:lnTo>
                  <a:pt x="7" y="10"/>
                </a:lnTo>
                <a:lnTo>
                  <a:pt x="6" y="10"/>
                </a:lnTo>
                <a:lnTo>
                  <a:pt x="4" y="10"/>
                </a:lnTo>
                <a:lnTo>
                  <a:pt x="3" y="10"/>
                </a:lnTo>
                <a:lnTo>
                  <a:pt x="1" y="10"/>
                </a:lnTo>
                <a:lnTo>
                  <a:pt x="0" y="12"/>
                </a:lnTo>
                <a:lnTo>
                  <a:pt x="0" y="13"/>
                </a:lnTo>
                <a:lnTo>
                  <a:pt x="1" y="16"/>
                </a:lnTo>
                <a:lnTo>
                  <a:pt x="3" y="17"/>
                </a:lnTo>
                <a:lnTo>
                  <a:pt x="4" y="20"/>
                </a:lnTo>
                <a:lnTo>
                  <a:pt x="6" y="22"/>
                </a:lnTo>
                <a:lnTo>
                  <a:pt x="7" y="23"/>
                </a:lnTo>
                <a:lnTo>
                  <a:pt x="9" y="26"/>
                </a:lnTo>
                <a:lnTo>
                  <a:pt x="10" y="28"/>
                </a:lnTo>
              </a:path>
            </a:pathLst>
          </a:custGeom>
          <a:solidFill>
            <a:srgbClr val="FFFF00"/>
          </a:solidFill>
          <a:ln w="4763">
            <a:solidFill>
              <a:srgbClr val="990000"/>
            </a:solidFill>
            <a:round/>
            <a:headEnd/>
            <a:tailEnd/>
          </a:ln>
        </p:spPr>
        <p:txBody>
          <a:bodyPr/>
          <a:lstStyle/>
          <a:p>
            <a:endParaRPr lang="en-US"/>
          </a:p>
        </p:txBody>
      </p:sp>
      <p:sp>
        <p:nvSpPr>
          <p:cNvPr id="53410" name="Freeform 161"/>
          <p:cNvSpPr>
            <a:spLocks/>
          </p:cNvSpPr>
          <p:nvPr/>
        </p:nvSpPr>
        <p:spPr bwMode="auto">
          <a:xfrm>
            <a:off x="6175376" y="4181475"/>
            <a:ext cx="374651" cy="369888"/>
          </a:xfrm>
          <a:custGeom>
            <a:avLst/>
            <a:gdLst>
              <a:gd name="T0" fmla="*/ 2147483647 w 266"/>
              <a:gd name="T1" fmla="*/ 2147483647 h 233"/>
              <a:gd name="T2" fmla="*/ 2147483647 w 266"/>
              <a:gd name="T3" fmla="*/ 2147483647 h 233"/>
              <a:gd name="T4" fmla="*/ 2147483647 w 266"/>
              <a:gd name="T5" fmla="*/ 2147483647 h 233"/>
              <a:gd name="T6" fmla="*/ 2147483647 w 266"/>
              <a:gd name="T7" fmla="*/ 2147483647 h 233"/>
              <a:gd name="T8" fmla="*/ 2147483647 w 266"/>
              <a:gd name="T9" fmla="*/ 2147483647 h 233"/>
              <a:gd name="T10" fmla="*/ 2147483647 w 266"/>
              <a:gd name="T11" fmla="*/ 2147483647 h 233"/>
              <a:gd name="T12" fmla="*/ 2147483647 w 266"/>
              <a:gd name="T13" fmla="*/ 2147483647 h 233"/>
              <a:gd name="T14" fmla="*/ 2147483647 w 266"/>
              <a:gd name="T15" fmla="*/ 2147483647 h 233"/>
              <a:gd name="T16" fmla="*/ 2147483647 w 266"/>
              <a:gd name="T17" fmla="*/ 2147483647 h 233"/>
              <a:gd name="T18" fmla="*/ 2147483647 w 266"/>
              <a:gd name="T19" fmla="*/ 2147483647 h 233"/>
              <a:gd name="T20" fmla="*/ 2147483647 w 266"/>
              <a:gd name="T21" fmla="*/ 2147483647 h 233"/>
              <a:gd name="T22" fmla="*/ 2147483647 w 266"/>
              <a:gd name="T23" fmla="*/ 2147483647 h 233"/>
              <a:gd name="T24" fmla="*/ 2147483647 w 266"/>
              <a:gd name="T25" fmla="*/ 2147483647 h 233"/>
              <a:gd name="T26" fmla="*/ 2147483647 w 266"/>
              <a:gd name="T27" fmla="*/ 2147483647 h 233"/>
              <a:gd name="T28" fmla="*/ 2147483647 w 266"/>
              <a:gd name="T29" fmla="*/ 2147483647 h 233"/>
              <a:gd name="T30" fmla="*/ 2147483647 w 266"/>
              <a:gd name="T31" fmla="*/ 2147483647 h 233"/>
              <a:gd name="T32" fmla="*/ 2147483647 w 266"/>
              <a:gd name="T33" fmla="*/ 2147483647 h 233"/>
              <a:gd name="T34" fmla="*/ 2147483647 w 266"/>
              <a:gd name="T35" fmla="*/ 2147483647 h 233"/>
              <a:gd name="T36" fmla="*/ 2147483647 w 266"/>
              <a:gd name="T37" fmla="*/ 2147483647 h 233"/>
              <a:gd name="T38" fmla="*/ 2147483647 w 266"/>
              <a:gd name="T39" fmla="*/ 2147483647 h 233"/>
              <a:gd name="T40" fmla="*/ 2147483647 w 266"/>
              <a:gd name="T41" fmla="*/ 2147483647 h 233"/>
              <a:gd name="T42" fmla="*/ 2147483647 w 266"/>
              <a:gd name="T43" fmla="*/ 2147483647 h 233"/>
              <a:gd name="T44" fmla="*/ 2147483647 w 266"/>
              <a:gd name="T45" fmla="*/ 2147483647 h 233"/>
              <a:gd name="T46" fmla="*/ 2147483647 w 266"/>
              <a:gd name="T47" fmla="*/ 2147483647 h 233"/>
              <a:gd name="T48" fmla="*/ 2147483647 w 266"/>
              <a:gd name="T49" fmla="*/ 2147483647 h 233"/>
              <a:gd name="T50" fmla="*/ 2147483647 w 266"/>
              <a:gd name="T51" fmla="*/ 2147483647 h 233"/>
              <a:gd name="T52" fmla="*/ 2147483647 w 266"/>
              <a:gd name="T53" fmla="*/ 2147483647 h 233"/>
              <a:gd name="T54" fmla="*/ 2147483647 w 266"/>
              <a:gd name="T55" fmla="*/ 2147483647 h 233"/>
              <a:gd name="T56" fmla="*/ 2147483647 w 266"/>
              <a:gd name="T57" fmla="*/ 2147483647 h 233"/>
              <a:gd name="T58" fmla="*/ 2147483647 w 266"/>
              <a:gd name="T59" fmla="*/ 2147483647 h 233"/>
              <a:gd name="T60" fmla="*/ 2147483647 w 266"/>
              <a:gd name="T61" fmla="*/ 2147483647 h 233"/>
              <a:gd name="T62" fmla="*/ 2147483647 w 266"/>
              <a:gd name="T63" fmla="*/ 2147483647 h 233"/>
              <a:gd name="T64" fmla="*/ 2147483647 w 266"/>
              <a:gd name="T65" fmla="*/ 2147483647 h 233"/>
              <a:gd name="T66" fmla="*/ 2147483647 w 266"/>
              <a:gd name="T67" fmla="*/ 0 h 233"/>
              <a:gd name="T68" fmla="*/ 2147483647 w 266"/>
              <a:gd name="T69" fmla="*/ 2147483647 h 233"/>
              <a:gd name="T70" fmla="*/ 2147483647 w 266"/>
              <a:gd name="T71" fmla="*/ 2147483647 h 233"/>
              <a:gd name="T72" fmla="*/ 2147483647 w 266"/>
              <a:gd name="T73" fmla="*/ 2147483647 h 233"/>
              <a:gd name="T74" fmla="*/ 2147483647 w 266"/>
              <a:gd name="T75" fmla="*/ 2147483647 h 233"/>
              <a:gd name="T76" fmla="*/ 2147483647 w 266"/>
              <a:gd name="T77" fmla="*/ 2147483647 h 233"/>
              <a:gd name="T78" fmla="*/ 2147483647 w 266"/>
              <a:gd name="T79" fmla="*/ 2147483647 h 233"/>
              <a:gd name="T80" fmla="*/ 0 w 266"/>
              <a:gd name="T81" fmla="*/ 2147483647 h 233"/>
              <a:gd name="T82" fmla="*/ 2147483647 w 266"/>
              <a:gd name="T83" fmla="*/ 2147483647 h 233"/>
              <a:gd name="T84" fmla="*/ 2147483647 w 266"/>
              <a:gd name="T85" fmla="*/ 2147483647 h 233"/>
              <a:gd name="T86" fmla="*/ 2147483647 w 266"/>
              <a:gd name="T87" fmla="*/ 2147483647 h 233"/>
              <a:gd name="T88" fmla="*/ 2147483647 w 266"/>
              <a:gd name="T89" fmla="*/ 2147483647 h 233"/>
              <a:gd name="T90" fmla="*/ 2147483647 w 266"/>
              <a:gd name="T91" fmla="*/ 2147483647 h 233"/>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266"/>
              <a:gd name="T139" fmla="*/ 0 h 233"/>
              <a:gd name="T140" fmla="*/ 266 w 266"/>
              <a:gd name="T141" fmla="*/ 233 h 233"/>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266" h="233">
                <a:moveTo>
                  <a:pt x="78" y="190"/>
                </a:moveTo>
                <a:lnTo>
                  <a:pt x="82" y="194"/>
                </a:lnTo>
                <a:lnTo>
                  <a:pt x="85" y="197"/>
                </a:lnTo>
                <a:lnTo>
                  <a:pt x="87" y="202"/>
                </a:lnTo>
                <a:lnTo>
                  <a:pt x="87" y="205"/>
                </a:lnTo>
                <a:lnTo>
                  <a:pt x="90" y="208"/>
                </a:lnTo>
                <a:lnTo>
                  <a:pt x="94" y="212"/>
                </a:lnTo>
                <a:lnTo>
                  <a:pt x="103" y="218"/>
                </a:lnTo>
                <a:lnTo>
                  <a:pt x="116" y="227"/>
                </a:lnTo>
                <a:lnTo>
                  <a:pt x="119" y="229"/>
                </a:lnTo>
                <a:lnTo>
                  <a:pt x="122" y="229"/>
                </a:lnTo>
                <a:lnTo>
                  <a:pt x="125" y="230"/>
                </a:lnTo>
                <a:lnTo>
                  <a:pt x="130" y="232"/>
                </a:lnTo>
                <a:lnTo>
                  <a:pt x="133" y="233"/>
                </a:lnTo>
                <a:lnTo>
                  <a:pt x="139" y="233"/>
                </a:lnTo>
                <a:lnTo>
                  <a:pt x="143" y="233"/>
                </a:lnTo>
                <a:lnTo>
                  <a:pt x="149" y="233"/>
                </a:lnTo>
                <a:lnTo>
                  <a:pt x="152" y="233"/>
                </a:lnTo>
                <a:lnTo>
                  <a:pt x="158" y="232"/>
                </a:lnTo>
                <a:lnTo>
                  <a:pt x="162" y="229"/>
                </a:lnTo>
                <a:lnTo>
                  <a:pt x="168" y="226"/>
                </a:lnTo>
                <a:lnTo>
                  <a:pt x="173" y="224"/>
                </a:lnTo>
                <a:lnTo>
                  <a:pt x="177" y="221"/>
                </a:lnTo>
                <a:lnTo>
                  <a:pt x="181" y="218"/>
                </a:lnTo>
                <a:lnTo>
                  <a:pt x="186" y="217"/>
                </a:lnTo>
                <a:lnTo>
                  <a:pt x="187" y="215"/>
                </a:lnTo>
                <a:lnTo>
                  <a:pt x="187" y="214"/>
                </a:lnTo>
                <a:lnTo>
                  <a:pt x="189" y="212"/>
                </a:lnTo>
                <a:lnTo>
                  <a:pt x="190" y="211"/>
                </a:lnTo>
                <a:lnTo>
                  <a:pt x="190" y="209"/>
                </a:lnTo>
                <a:lnTo>
                  <a:pt x="192" y="208"/>
                </a:lnTo>
                <a:lnTo>
                  <a:pt x="193" y="206"/>
                </a:lnTo>
                <a:lnTo>
                  <a:pt x="201" y="203"/>
                </a:lnTo>
                <a:lnTo>
                  <a:pt x="208" y="202"/>
                </a:lnTo>
                <a:lnTo>
                  <a:pt x="215" y="202"/>
                </a:lnTo>
                <a:lnTo>
                  <a:pt x="224" y="202"/>
                </a:lnTo>
                <a:lnTo>
                  <a:pt x="232" y="203"/>
                </a:lnTo>
                <a:lnTo>
                  <a:pt x="239" y="202"/>
                </a:lnTo>
                <a:lnTo>
                  <a:pt x="247" y="200"/>
                </a:lnTo>
                <a:lnTo>
                  <a:pt x="254" y="197"/>
                </a:lnTo>
                <a:lnTo>
                  <a:pt x="257" y="194"/>
                </a:lnTo>
                <a:lnTo>
                  <a:pt x="260" y="192"/>
                </a:lnTo>
                <a:lnTo>
                  <a:pt x="263" y="189"/>
                </a:lnTo>
                <a:lnTo>
                  <a:pt x="264" y="184"/>
                </a:lnTo>
                <a:lnTo>
                  <a:pt x="266" y="180"/>
                </a:lnTo>
                <a:lnTo>
                  <a:pt x="266" y="175"/>
                </a:lnTo>
                <a:lnTo>
                  <a:pt x="266" y="172"/>
                </a:lnTo>
                <a:lnTo>
                  <a:pt x="264" y="168"/>
                </a:lnTo>
                <a:lnTo>
                  <a:pt x="261" y="163"/>
                </a:lnTo>
                <a:lnTo>
                  <a:pt x="258" y="159"/>
                </a:lnTo>
                <a:lnTo>
                  <a:pt x="254" y="155"/>
                </a:lnTo>
                <a:lnTo>
                  <a:pt x="251" y="152"/>
                </a:lnTo>
                <a:lnTo>
                  <a:pt x="247" y="149"/>
                </a:lnTo>
                <a:lnTo>
                  <a:pt x="244" y="144"/>
                </a:lnTo>
                <a:lnTo>
                  <a:pt x="241" y="141"/>
                </a:lnTo>
                <a:lnTo>
                  <a:pt x="238" y="138"/>
                </a:lnTo>
                <a:lnTo>
                  <a:pt x="236" y="134"/>
                </a:lnTo>
                <a:lnTo>
                  <a:pt x="236" y="129"/>
                </a:lnTo>
                <a:lnTo>
                  <a:pt x="236" y="125"/>
                </a:lnTo>
                <a:lnTo>
                  <a:pt x="238" y="120"/>
                </a:lnTo>
                <a:lnTo>
                  <a:pt x="241" y="113"/>
                </a:lnTo>
                <a:lnTo>
                  <a:pt x="245" y="104"/>
                </a:lnTo>
                <a:lnTo>
                  <a:pt x="250" y="95"/>
                </a:lnTo>
                <a:lnTo>
                  <a:pt x="252" y="88"/>
                </a:lnTo>
                <a:lnTo>
                  <a:pt x="254" y="83"/>
                </a:lnTo>
                <a:lnTo>
                  <a:pt x="254" y="79"/>
                </a:lnTo>
                <a:lnTo>
                  <a:pt x="252" y="75"/>
                </a:lnTo>
                <a:lnTo>
                  <a:pt x="251" y="69"/>
                </a:lnTo>
                <a:lnTo>
                  <a:pt x="250" y="67"/>
                </a:lnTo>
                <a:lnTo>
                  <a:pt x="248" y="66"/>
                </a:lnTo>
                <a:lnTo>
                  <a:pt x="247" y="64"/>
                </a:lnTo>
                <a:lnTo>
                  <a:pt x="244" y="64"/>
                </a:lnTo>
                <a:lnTo>
                  <a:pt x="242" y="63"/>
                </a:lnTo>
                <a:lnTo>
                  <a:pt x="239" y="63"/>
                </a:lnTo>
                <a:lnTo>
                  <a:pt x="236" y="63"/>
                </a:lnTo>
                <a:lnTo>
                  <a:pt x="233" y="61"/>
                </a:lnTo>
                <a:lnTo>
                  <a:pt x="230" y="60"/>
                </a:lnTo>
                <a:lnTo>
                  <a:pt x="227" y="58"/>
                </a:lnTo>
                <a:lnTo>
                  <a:pt x="226" y="57"/>
                </a:lnTo>
                <a:lnTo>
                  <a:pt x="226" y="55"/>
                </a:lnTo>
                <a:lnTo>
                  <a:pt x="224" y="54"/>
                </a:lnTo>
                <a:lnTo>
                  <a:pt x="224" y="52"/>
                </a:lnTo>
                <a:lnTo>
                  <a:pt x="224" y="49"/>
                </a:lnTo>
                <a:lnTo>
                  <a:pt x="224" y="46"/>
                </a:lnTo>
                <a:lnTo>
                  <a:pt x="223" y="42"/>
                </a:lnTo>
                <a:lnTo>
                  <a:pt x="220" y="36"/>
                </a:lnTo>
                <a:lnTo>
                  <a:pt x="215" y="32"/>
                </a:lnTo>
                <a:lnTo>
                  <a:pt x="211" y="27"/>
                </a:lnTo>
                <a:lnTo>
                  <a:pt x="204" y="24"/>
                </a:lnTo>
                <a:lnTo>
                  <a:pt x="198" y="21"/>
                </a:lnTo>
                <a:lnTo>
                  <a:pt x="190" y="21"/>
                </a:lnTo>
                <a:lnTo>
                  <a:pt x="184" y="21"/>
                </a:lnTo>
                <a:lnTo>
                  <a:pt x="176" y="21"/>
                </a:lnTo>
                <a:lnTo>
                  <a:pt x="167" y="20"/>
                </a:lnTo>
                <a:lnTo>
                  <a:pt x="159" y="15"/>
                </a:lnTo>
                <a:lnTo>
                  <a:pt x="150" y="11"/>
                </a:lnTo>
                <a:lnTo>
                  <a:pt x="142" y="5"/>
                </a:lnTo>
                <a:lnTo>
                  <a:pt x="133" y="2"/>
                </a:lnTo>
                <a:lnTo>
                  <a:pt x="128" y="0"/>
                </a:lnTo>
                <a:lnTo>
                  <a:pt x="122" y="0"/>
                </a:lnTo>
                <a:lnTo>
                  <a:pt x="118" y="0"/>
                </a:lnTo>
                <a:lnTo>
                  <a:pt x="113" y="2"/>
                </a:lnTo>
                <a:lnTo>
                  <a:pt x="109" y="3"/>
                </a:lnTo>
                <a:lnTo>
                  <a:pt x="108" y="6"/>
                </a:lnTo>
                <a:lnTo>
                  <a:pt x="105" y="9"/>
                </a:lnTo>
                <a:lnTo>
                  <a:pt x="102" y="12"/>
                </a:lnTo>
                <a:lnTo>
                  <a:pt x="100" y="17"/>
                </a:lnTo>
                <a:lnTo>
                  <a:pt x="97" y="20"/>
                </a:lnTo>
                <a:lnTo>
                  <a:pt x="96" y="21"/>
                </a:lnTo>
                <a:lnTo>
                  <a:pt x="94" y="23"/>
                </a:lnTo>
                <a:lnTo>
                  <a:pt x="82" y="27"/>
                </a:lnTo>
                <a:lnTo>
                  <a:pt x="71" y="29"/>
                </a:lnTo>
                <a:lnTo>
                  <a:pt x="57" y="30"/>
                </a:lnTo>
                <a:lnTo>
                  <a:pt x="44" y="30"/>
                </a:lnTo>
                <a:lnTo>
                  <a:pt x="32" y="32"/>
                </a:lnTo>
                <a:lnTo>
                  <a:pt x="20" y="33"/>
                </a:lnTo>
                <a:lnTo>
                  <a:pt x="16" y="36"/>
                </a:lnTo>
                <a:lnTo>
                  <a:pt x="10" y="39"/>
                </a:lnTo>
                <a:lnTo>
                  <a:pt x="7" y="42"/>
                </a:lnTo>
                <a:lnTo>
                  <a:pt x="4" y="46"/>
                </a:lnTo>
                <a:lnTo>
                  <a:pt x="1" y="55"/>
                </a:lnTo>
                <a:lnTo>
                  <a:pt x="0" y="70"/>
                </a:lnTo>
                <a:lnTo>
                  <a:pt x="0" y="86"/>
                </a:lnTo>
                <a:lnTo>
                  <a:pt x="0" y="106"/>
                </a:lnTo>
                <a:lnTo>
                  <a:pt x="1" y="125"/>
                </a:lnTo>
                <a:lnTo>
                  <a:pt x="4" y="143"/>
                </a:lnTo>
                <a:lnTo>
                  <a:pt x="7" y="156"/>
                </a:lnTo>
                <a:lnTo>
                  <a:pt x="10" y="165"/>
                </a:lnTo>
                <a:lnTo>
                  <a:pt x="14" y="171"/>
                </a:lnTo>
                <a:lnTo>
                  <a:pt x="20" y="177"/>
                </a:lnTo>
                <a:lnTo>
                  <a:pt x="29" y="183"/>
                </a:lnTo>
                <a:lnTo>
                  <a:pt x="39" y="187"/>
                </a:lnTo>
                <a:lnTo>
                  <a:pt x="50" y="190"/>
                </a:lnTo>
                <a:lnTo>
                  <a:pt x="60" y="193"/>
                </a:lnTo>
                <a:lnTo>
                  <a:pt x="65" y="193"/>
                </a:lnTo>
                <a:lnTo>
                  <a:pt x="71" y="193"/>
                </a:lnTo>
                <a:lnTo>
                  <a:pt x="73" y="192"/>
                </a:lnTo>
                <a:lnTo>
                  <a:pt x="78" y="19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11" name="Freeform 162"/>
          <p:cNvSpPr>
            <a:spLocks/>
          </p:cNvSpPr>
          <p:nvPr/>
        </p:nvSpPr>
        <p:spPr bwMode="auto">
          <a:xfrm>
            <a:off x="6445253" y="4405314"/>
            <a:ext cx="92075" cy="88900"/>
          </a:xfrm>
          <a:custGeom>
            <a:avLst/>
            <a:gdLst>
              <a:gd name="T0" fmla="*/ 0 w 65"/>
              <a:gd name="T1" fmla="*/ 2147483647 h 56"/>
              <a:gd name="T2" fmla="*/ 2147483647 w 65"/>
              <a:gd name="T3" fmla="*/ 2147483647 h 56"/>
              <a:gd name="T4" fmla="*/ 2147483647 w 65"/>
              <a:gd name="T5" fmla="*/ 2147483647 h 56"/>
              <a:gd name="T6" fmla="*/ 2147483647 w 65"/>
              <a:gd name="T7" fmla="*/ 2147483647 h 56"/>
              <a:gd name="T8" fmla="*/ 2147483647 w 65"/>
              <a:gd name="T9" fmla="*/ 2147483647 h 56"/>
              <a:gd name="T10" fmla="*/ 2147483647 w 65"/>
              <a:gd name="T11" fmla="*/ 2147483647 h 56"/>
              <a:gd name="T12" fmla="*/ 2147483647 w 65"/>
              <a:gd name="T13" fmla="*/ 2147483647 h 56"/>
              <a:gd name="T14" fmla="*/ 2147483647 w 65"/>
              <a:gd name="T15" fmla="*/ 2147483647 h 56"/>
              <a:gd name="T16" fmla="*/ 2147483647 w 65"/>
              <a:gd name="T17" fmla="*/ 2147483647 h 56"/>
              <a:gd name="T18" fmla="*/ 2147483647 w 65"/>
              <a:gd name="T19" fmla="*/ 2147483647 h 56"/>
              <a:gd name="T20" fmla="*/ 2147483647 w 65"/>
              <a:gd name="T21" fmla="*/ 2147483647 h 56"/>
              <a:gd name="T22" fmla="*/ 2147483647 w 65"/>
              <a:gd name="T23" fmla="*/ 2147483647 h 56"/>
              <a:gd name="T24" fmla="*/ 2147483647 w 65"/>
              <a:gd name="T25" fmla="*/ 2147483647 h 56"/>
              <a:gd name="T26" fmla="*/ 2147483647 w 65"/>
              <a:gd name="T27" fmla="*/ 2147483647 h 56"/>
              <a:gd name="T28" fmla="*/ 2147483647 w 65"/>
              <a:gd name="T29" fmla="*/ 2147483647 h 56"/>
              <a:gd name="T30" fmla="*/ 2147483647 w 65"/>
              <a:gd name="T31" fmla="*/ 2147483647 h 56"/>
              <a:gd name="T32" fmla="*/ 2147483647 w 65"/>
              <a:gd name="T33" fmla="*/ 2147483647 h 56"/>
              <a:gd name="T34" fmla="*/ 2147483647 w 65"/>
              <a:gd name="T35" fmla="*/ 2147483647 h 56"/>
              <a:gd name="T36" fmla="*/ 2147483647 w 65"/>
              <a:gd name="T37" fmla="*/ 2147483647 h 56"/>
              <a:gd name="T38" fmla="*/ 2147483647 w 65"/>
              <a:gd name="T39" fmla="*/ 2147483647 h 56"/>
              <a:gd name="T40" fmla="*/ 2147483647 w 65"/>
              <a:gd name="T41" fmla="*/ 2147483647 h 56"/>
              <a:gd name="T42" fmla="*/ 2147483647 w 65"/>
              <a:gd name="T43" fmla="*/ 2147483647 h 56"/>
              <a:gd name="T44" fmla="*/ 2147483647 w 65"/>
              <a:gd name="T45" fmla="*/ 2147483647 h 56"/>
              <a:gd name="T46" fmla="*/ 2147483647 w 65"/>
              <a:gd name="T47" fmla="*/ 2147483647 h 56"/>
              <a:gd name="T48" fmla="*/ 2147483647 w 65"/>
              <a:gd name="T49" fmla="*/ 2147483647 h 56"/>
              <a:gd name="T50" fmla="*/ 2147483647 w 65"/>
              <a:gd name="T51" fmla="*/ 2147483647 h 56"/>
              <a:gd name="T52" fmla="*/ 2147483647 w 65"/>
              <a:gd name="T53" fmla="*/ 2147483647 h 56"/>
              <a:gd name="T54" fmla="*/ 2147483647 w 65"/>
              <a:gd name="T55" fmla="*/ 2147483647 h 56"/>
              <a:gd name="T56" fmla="*/ 2147483647 w 65"/>
              <a:gd name="T57" fmla="*/ 2147483647 h 56"/>
              <a:gd name="T58" fmla="*/ 2147483647 w 65"/>
              <a:gd name="T59" fmla="*/ 2147483647 h 56"/>
              <a:gd name="T60" fmla="*/ 2147483647 w 65"/>
              <a:gd name="T61" fmla="*/ 2147483647 h 56"/>
              <a:gd name="T62" fmla="*/ 2147483647 w 65"/>
              <a:gd name="T63" fmla="*/ 2147483647 h 56"/>
              <a:gd name="T64" fmla="*/ 2147483647 w 65"/>
              <a:gd name="T65" fmla="*/ 2147483647 h 56"/>
              <a:gd name="T66" fmla="*/ 2147483647 w 65"/>
              <a:gd name="T67" fmla="*/ 0 h 56"/>
              <a:gd name="T68" fmla="*/ 2147483647 w 65"/>
              <a:gd name="T69" fmla="*/ 2147483647 h 56"/>
              <a:gd name="T70" fmla="*/ 2147483647 w 65"/>
              <a:gd name="T71" fmla="*/ 2147483647 h 56"/>
              <a:gd name="T72" fmla="*/ 2147483647 w 65"/>
              <a:gd name="T73" fmla="*/ 2147483647 h 56"/>
              <a:gd name="T74" fmla="*/ 2147483647 w 65"/>
              <a:gd name="T75" fmla="*/ 2147483647 h 56"/>
              <a:gd name="T76" fmla="*/ 2147483647 w 65"/>
              <a:gd name="T77" fmla="*/ 2147483647 h 56"/>
              <a:gd name="T78" fmla="*/ 2147483647 w 65"/>
              <a:gd name="T79" fmla="*/ 2147483647 h 56"/>
              <a:gd name="T80" fmla="*/ 0 w 65"/>
              <a:gd name="T81" fmla="*/ 2147483647 h 56"/>
              <a:gd name="T82" fmla="*/ 0 w 65"/>
              <a:gd name="T83" fmla="*/ 2147483647 h 5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65"/>
              <a:gd name="T127" fmla="*/ 0 h 56"/>
              <a:gd name="T128" fmla="*/ 65 w 65"/>
              <a:gd name="T129" fmla="*/ 56 h 5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65" h="56">
                <a:moveTo>
                  <a:pt x="0" y="33"/>
                </a:moveTo>
                <a:lnTo>
                  <a:pt x="1" y="36"/>
                </a:lnTo>
                <a:lnTo>
                  <a:pt x="3" y="40"/>
                </a:lnTo>
                <a:lnTo>
                  <a:pt x="4" y="43"/>
                </a:lnTo>
                <a:lnTo>
                  <a:pt x="6" y="46"/>
                </a:lnTo>
                <a:lnTo>
                  <a:pt x="7" y="49"/>
                </a:lnTo>
                <a:lnTo>
                  <a:pt x="10" y="51"/>
                </a:lnTo>
                <a:lnTo>
                  <a:pt x="13" y="53"/>
                </a:lnTo>
                <a:lnTo>
                  <a:pt x="16" y="53"/>
                </a:lnTo>
                <a:lnTo>
                  <a:pt x="22" y="55"/>
                </a:lnTo>
                <a:lnTo>
                  <a:pt x="29" y="56"/>
                </a:lnTo>
                <a:lnTo>
                  <a:pt x="37" y="55"/>
                </a:lnTo>
                <a:lnTo>
                  <a:pt x="43" y="55"/>
                </a:lnTo>
                <a:lnTo>
                  <a:pt x="50" y="53"/>
                </a:lnTo>
                <a:lnTo>
                  <a:pt x="55" y="51"/>
                </a:lnTo>
                <a:lnTo>
                  <a:pt x="59" y="48"/>
                </a:lnTo>
                <a:lnTo>
                  <a:pt x="62" y="43"/>
                </a:lnTo>
                <a:lnTo>
                  <a:pt x="63" y="40"/>
                </a:lnTo>
                <a:lnTo>
                  <a:pt x="65" y="37"/>
                </a:lnTo>
                <a:lnTo>
                  <a:pt x="65" y="33"/>
                </a:lnTo>
                <a:lnTo>
                  <a:pt x="65" y="30"/>
                </a:lnTo>
                <a:lnTo>
                  <a:pt x="65" y="27"/>
                </a:lnTo>
                <a:lnTo>
                  <a:pt x="63" y="24"/>
                </a:lnTo>
                <a:lnTo>
                  <a:pt x="62" y="22"/>
                </a:lnTo>
                <a:lnTo>
                  <a:pt x="59" y="19"/>
                </a:lnTo>
                <a:lnTo>
                  <a:pt x="58" y="19"/>
                </a:lnTo>
                <a:lnTo>
                  <a:pt x="56" y="16"/>
                </a:lnTo>
                <a:lnTo>
                  <a:pt x="53" y="14"/>
                </a:lnTo>
                <a:lnTo>
                  <a:pt x="49" y="11"/>
                </a:lnTo>
                <a:lnTo>
                  <a:pt x="46" y="8"/>
                </a:lnTo>
                <a:lnTo>
                  <a:pt x="43" y="6"/>
                </a:lnTo>
                <a:lnTo>
                  <a:pt x="38" y="3"/>
                </a:lnTo>
                <a:lnTo>
                  <a:pt x="35" y="2"/>
                </a:lnTo>
                <a:lnTo>
                  <a:pt x="29" y="0"/>
                </a:lnTo>
                <a:lnTo>
                  <a:pt x="23" y="2"/>
                </a:lnTo>
                <a:lnTo>
                  <a:pt x="18" y="5"/>
                </a:lnTo>
                <a:lnTo>
                  <a:pt x="13" y="9"/>
                </a:lnTo>
                <a:lnTo>
                  <a:pt x="9" y="14"/>
                </a:lnTo>
                <a:lnTo>
                  <a:pt x="4" y="19"/>
                </a:lnTo>
                <a:lnTo>
                  <a:pt x="1" y="25"/>
                </a:lnTo>
                <a:lnTo>
                  <a:pt x="0" y="31"/>
                </a:lnTo>
                <a:lnTo>
                  <a:pt x="0" y="33"/>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12" name="Freeform 163"/>
          <p:cNvSpPr>
            <a:spLocks/>
          </p:cNvSpPr>
          <p:nvPr/>
        </p:nvSpPr>
        <p:spPr bwMode="auto">
          <a:xfrm>
            <a:off x="6445253" y="4405314"/>
            <a:ext cx="92075" cy="88900"/>
          </a:xfrm>
          <a:custGeom>
            <a:avLst/>
            <a:gdLst>
              <a:gd name="T0" fmla="*/ 0 w 65"/>
              <a:gd name="T1" fmla="*/ 2147483647 h 56"/>
              <a:gd name="T2" fmla="*/ 2147483647 w 65"/>
              <a:gd name="T3" fmla="*/ 2147483647 h 56"/>
              <a:gd name="T4" fmla="*/ 2147483647 w 65"/>
              <a:gd name="T5" fmla="*/ 2147483647 h 56"/>
              <a:gd name="T6" fmla="*/ 2147483647 w 65"/>
              <a:gd name="T7" fmla="*/ 2147483647 h 56"/>
              <a:gd name="T8" fmla="*/ 2147483647 w 65"/>
              <a:gd name="T9" fmla="*/ 2147483647 h 56"/>
              <a:gd name="T10" fmla="*/ 2147483647 w 65"/>
              <a:gd name="T11" fmla="*/ 2147483647 h 56"/>
              <a:gd name="T12" fmla="*/ 2147483647 w 65"/>
              <a:gd name="T13" fmla="*/ 2147483647 h 56"/>
              <a:gd name="T14" fmla="*/ 2147483647 w 65"/>
              <a:gd name="T15" fmla="*/ 2147483647 h 56"/>
              <a:gd name="T16" fmla="*/ 2147483647 w 65"/>
              <a:gd name="T17" fmla="*/ 2147483647 h 56"/>
              <a:gd name="T18" fmla="*/ 2147483647 w 65"/>
              <a:gd name="T19" fmla="*/ 2147483647 h 56"/>
              <a:gd name="T20" fmla="*/ 2147483647 w 65"/>
              <a:gd name="T21" fmla="*/ 2147483647 h 56"/>
              <a:gd name="T22" fmla="*/ 2147483647 w 65"/>
              <a:gd name="T23" fmla="*/ 2147483647 h 56"/>
              <a:gd name="T24" fmla="*/ 2147483647 w 65"/>
              <a:gd name="T25" fmla="*/ 2147483647 h 56"/>
              <a:gd name="T26" fmla="*/ 2147483647 w 65"/>
              <a:gd name="T27" fmla="*/ 2147483647 h 56"/>
              <a:gd name="T28" fmla="*/ 2147483647 w 65"/>
              <a:gd name="T29" fmla="*/ 2147483647 h 56"/>
              <a:gd name="T30" fmla="*/ 2147483647 w 65"/>
              <a:gd name="T31" fmla="*/ 2147483647 h 56"/>
              <a:gd name="T32" fmla="*/ 2147483647 w 65"/>
              <a:gd name="T33" fmla="*/ 2147483647 h 56"/>
              <a:gd name="T34" fmla="*/ 2147483647 w 65"/>
              <a:gd name="T35" fmla="*/ 2147483647 h 56"/>
              <a:gd name="T36" fmla="*/ 2147483647 w 65"/>
              <a:gd name="T37" fmla="*/ 2147483647 h 56"/>
              <a:gd name="T38" fmla="*/ 2147483647 w 65"/>
              <a:gd name="T39" fmla="*/ 2147483647 h 56"/>
              <a:gd name="T40" fmla="*/ 2147483647 w 65"/>
              <a:gd name="T41" fmla="*/ 2147483647 h 56"/>
              <a:gd name="T42" fmla="*/ 2147483647 w 65"/>
              <a:gd name="T43" fmla="*/ 2147483647 h 56"/>
              <a:gd name="T44" fmla="*/ 2147483647 w 65"/>
              <a:gd name="T45" fmla="*/ 2147483647 h 56"/>
              <a:gd name="T46" fmla="*/ 2147483647 w 65"/>
              <a:gd name="T47" fmla="*/ 2147483647 h 56"/>
              <a:gd name="T48" fmla="*/ 2147483647 w 65"/>
              <a:gd name="T49" fmla="*/ 2147483647 h 56"/>
              <a:gd name="T50" fmla="*/ 2147483647 w 65"/>
              <a:gd name="T51" fmla="*/ 2147483647 h 56"/>
              <a:gd name="T52" fmla="*/ 2147483647 w 65"/>
              <a:gd name="T53" fmla="*/ 2147483647 h 56"/>
              <a:gd name="T54" fmla="*/ 2147483647 w 65"/>
              <a:gd name="T55" fmla="*/ 2147483647 h 56"/>
              <a:gd name="T56" fmla="*/ 2147483647 w 65"/>
              <a:gd name="T57" fmla="*/ 2147483647 h 56"/>
              <a:gd name="T58" fmla="*/ 2147483647 w 65"/>
              <a:gd name="T59" fmla="*/ 2147483647 h 56"/>
              <a:gd name="T60" fmla="*/ 2147483647 w 65"/>
              <a:gd name="T61" fmla="*/ 2147483647 h 56"/>
              <a:gd name="T62" fmla="*/ 2147483647 w 65"/>
              <a:gd name="T63" fmla="*/ 2147483647 h 56"/>
              <a:gd name="T64" fmla="*/ 2147483647 w 65"/>
              <a:gd name="T65" fmla="*/ 2147483647 h 56"/>
              <a:gd name="T66" fmla="*/ 2147483647 w 65"/>
              <a:gd name="T67" fmla="*/ 0 h 56"/>
              <a:gd name="T68" fmla="*/ 2147483647 w 65"/>
              <a:gd name="T69" fmla="*/ 2147483647 h 56"/>
              <a:gd name="T70" fmla="*/ 2147483647 w 65"/>
              <a:gd name="T71" fmla="*/ 2147483647 h 56"/>
              <a:gd name="T72" fmla="*/ 2147483647 w 65"/>
              <a:gd name="T73" fmla="*/ 2147483647 h 56"/>
              <a:gd name="T74" fmla="*/ 2147483647 w 65"/>
              <a:gd name="T75" fmla="*/ 2147483647 h 56"/>
              <a:gd name="T76" fmla="*/ 2147483647 w 65"/>
              <a:gd name="T77" fmla="*/ 2147483647 h 56"/>
              <a:gd name="T78" fmla="*/ 2147483647 w 65"/>
              <a:gd name="T79" fmla="*/ 2147483647 h 56"/>
              <a:gd name="T80" fmla="*/ 0 w 65"/>
              <a:gd name="T81" fmla="*/ 2147483647 h 56"/>
              <a:gd name="T82" fmla="*/ 0 w 65"/>
              <a:gd name="T83" fmla="*/ 2147483647 h 5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65"/>
              <a:gd name="T127" fmla="*/ 0 h 56"/>
              <a:gd name="T128" fmla="*/ 65 w 65"/>
              <a:gd name="T129" fmla="*/ 56 h 5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65" h="56">
                <a:moveTo>
                  <a:pt x="0" y="33"/>
                </a:moveTo>
                <a:lnTo>
                  <a:pt x="1" y="36"/>
                </a:lnTo>
                <a:lnTo>
                  <a:pt x="3" y="40"/>
                </a:lnTo>
                <a:lnTo>
                  <a:pt x="4" y="43"/>
                </a:lnTo>
                <a:lnTo>
                  <a:pt x="6" y="46"/>
                </a:lnTo>
                <a:lnTo>
                  <a:pt x="7" y="49"/>
                </a:lnTo>
                <a:lnTo>
                  <a:pt x="10" y="51"/>
                </a:lnTo>
                <a:lnTo>
                  <a:pt x="13" y="53"/>
                </a:lnTo>
                <a:lnTo>
                  <a:pt x="16" y="53"/>
                </a:lnTo>
                <a:lnTo>
                  <a:pt x="22" y="55"/>
                </a:lnTo>
                <a:lnTo>
                  <a:pt x="29" y="56"/>
                </a:lnTo>
                <a:lnTo>
                  <a:pt x="37" y="55"/>
                </a:lnTo>
                <a:lnTo>
                  <a:pt x="43" y="55"/>
                </a:lnTo>
                <a:lnTo>
                  <a:pt x="50" y="53"/>
                </a:lnTo>
                <a:lnTo>
                  <a:pt x="55" y="51"/>
                </a:lnTo>
                <a:lnTo>
                  <a:pt x="59" y="48"/>
                </a:lnTo>
                <a:lnTo>
                  <a:pt x="62" y="43"/>
                </a:lnTo>
                <a:lnTo>
                  <a:pt x="63" y="40"/>
                </a:lnTo>
                <a:lnTo>
                  <a:pt x="65" y="37"/>
                </a:lnTo>
                <a:lnTo>
                  <a:pt x="65" y="33"/>
                </a:lnTo>
                <a:lnTo>
                  <a:pt x="65" y="30"/>
                </a:lnTo>
                <a:lnTo>
                  <a:pt x="65" y="27"/>
                </a:lnTo>
                <a:lnTo>
                  <a:pt x="63" y="24"/>
                </a:lnTo>
                <a:lnTo>
                  <a:pt x="62" y="22"/>
                </a:lnTo>
                <a:lnTo>
                  <a:pt x="59" y="19"/>
                </a:lnTo>
                <a:lnTo>
                  <a:pt x="58" y="19"/>
                </a:lnTo>
                <a:lnTo>
                  <a:pt x="56" y="16"/>
                </a:lnTo>
                <a:lnTo>
                  <a:pt x="53" y="14"/>
                </a:lnTo>
                <a:lnTo>
                  <a:pt x="49" y="11"/>
                </a:lnTo>
                <a:lnTo>
                  <a:pt x="46" y="8"/>
                </a:lnTo>
                <a:lnTo>
                  <a:pt x="43" y="6"/>
                </a:lnTo>
                <a:lnTo>
                  <a:pt x="38" y="3"/>
                </a:lnTo>
                <a:lnTo>
                  <a:pt x="35" y="2"/>
                </a:lnTo>
                <a:lnTo>
                  <a:pt x="29" y="0"/>
                </a:lnTo>
                <a:lnTo>
                  <a:pt x="23" y="2"/>
                </a:lnTo>
                <a:lnTo>
                  <a:pt x="18" y="5"/>
                </a:lnTo>
                <a:lnTo>
                  <a:pt x="13" y="9"/>
                </a:lnTo>
                <a:lnTo>
                  <a:pt x="9" y="14"/>
                </a:lnTo>
                <a:lnTo>
                  <a:pt x="4" y="19"/>
                </a:lnTo>
                <a:lnTo>
                  <a:pt x="1" y="25"/>
                </a:lnTo>
                <a:lnTo>
                  <a:pt x="0" y="31"/>
                </a:lnTo>
                <a:lnTo>
                  <a:pt x="0" y="33"/>
                </a:lnTo>
              </a:path>
            </a:pathLst>
          </a:custGeom>
          <a:solidFill>
            <a:srgbClr val="FFFF00"/>
          </a:solidFill>
          <a:ln w="4763">
            <a:solidFill>
              <a:srgbClr val="990000"/>
            </a:solidFill>
            <a:round/>
            <a:headEnd/>
            <a:tailEnd/>
          </a:ln>
        </p:spPr>
        <p:txBody>
          <a:bodyPr/>
          <a:lstStyle/>
          <a:p>
            <a:endParaRPr lang="en-US"/>
          </a:p>
        </p:txBody>
      </p:sp>
      <p:sp>
        <p:nvSpPr>
          <p:cNvPr id="53413" name="Freeform 164"/>
          <p:cNvSpPr>
            <a:spLocks/>
          </p:cNvSpPr>
          <p:nvPr/>
        </p:nvSpPr>
        <p:spPr bwMode="auto">
          <a:xfrm>
            <a:off x="6445253" y="4405314"/>
            <a:ext cx="92075" cy="88900"/>
          </a:xfrm>
          <a:custGeom>
            <a:avLst/>
            <a:gdLst>
              <a:gd name="T0" fmla="*/ 0 w 65"/>
              <a:gd name="T1" fmla="*/ 2147483647 h 56"/>
              <a:gd name="T2" fmla="*/ 2147483647 w 65"/>
              <a:gd name="T3" fmla="*/ 2147483647 h 56"/>
              <a:gd name="T4" fmla="*/ 2147483647 w 65"/>
              <a:gd name="T5" fmla="*/ 2147483647 h 56"/>
              <a:gd name="T6" fmla="*/ 2147483647 w 65"/>
              <a:gd name="T7" fmla="*/ 2147483647 h 56"/>
              <a:gd name="T8" fmla="*/ 2147483647 w 65"/>
              <a:gd name="T9" fmla="*/ 2147483647 h 56"/>
              <a:gd name="T10" fmla="*/ 2147483647 w 65"/>
              <a:gd name="T11" fmla="*/ 2147483647 h 56"/>
              <a:gd name="T12" fmla="*/ 2147483647 w 65"/>
              <a:gd name="T13" fmla="*/ 2147483647 h 56"/>
              <a:gd name="T14" fmla="*/ 2147483647 w 65"/>
              <a:gd name="T15" fmla="*/ 2147483647 h 56"/>
              <a:gd name="T16" fmla="*/ 2147483647 w 65"/>
              <a:gd name="T17" fmla="*/ 2147483647 h 56"/>
              <a:gd name="T18" fmla="*/ 2147483647 w 65"/>
              <a:gd name="T19" fmla="*/ 2147483647 h 56"/>
              <a:gd name="T20" fmla="*/ 2147483647 w 65"/>
              <a:gd name="T21" fmla="*/ 2147483647 h 56"/>
              <a:gd name="T22" fmla="*/ 2147483647 w 65"/>
              <a:gd name="T23" fmla="*/ 2147483647 h 56"/>
              <a:gd name="T24" fmla="*/ 2147483647 w 65"/>
              <a:gd name="T25" fmla="*/ 2147483647 h 56"/>
              <a:gd name="T26" fmla="*/ 2147483647 w 65"/>
              <a:gd name="T27" fmla="*/ 2147483647 h 56"/>
              <a:gd name="T28" fmla="*/ 2147483647 w 65"/>
              <a:gd name="T29" fmla="*/ 2147483647 h 56"/>
              <a:gd name="T30" fmla="*/ 2147483647 w 65"/>
              <a:gd name="T31" fmla="*/ 2147483647 h 56"/>
              <a:gd name="T32" fmla="*/ 2147483647 w 65"/>
              <a:gd name="T33" fmla="*/ 2147483647 h 56"/>
              <a:gd name="T34" fmla="*/ 2147483647 w 65"/>
              <a:gd name="T35" fmla="*/ 2147483647 h 56"/>
              <a:gd name="T36" fmla="*/ 2147483647 w 65"/>
              <a:gd name="T37" fmla="*/ 2147483647 h 56"/>
              <a:gd name="T38" fmla="*/ 2147483647 w 65"/>
              <a:gd name="T39" fmla="*/ 2147483647 h 56"/>
              <a:gd name="T40" fmla="*/ 2147483647 w 65"/>
              <a:gd name="T41" fmla="*/ 2147483647 h 56"/>
              <a:gd name="T42" fmla="*/ 2147483647 w 65"/>
              <a:gd name="T43" fmla="*/ 2147483647 h 56"/>
              <a:gd name="T44" fmla="*/ 2147483647 w 65"/>
              <a:gd name="T45" fmla="*/ 2147483647 h 56"/>
              <a:gd name="T46" fmla="*/ 2147483647 w 65"/>
              <a:gd name="T47" fmla="*/ 2147483647 h 56"/>
              <a:gd name="T48" fmla="*/ 2147483647 w 65"/>
              <a:gd name="T49" fmla="*/ 2147483647 h 56"/>
              <a:gd name="T50" fmla="*/ 2147483647 w 65"/>
              <a:gd name="T51" fmla="*/ 2147483647 h 56"/>
              <a:gd name="T52" fmla="*/ 2147483647 w 65"/>
              <a:gd name="T53" fmla="*/ 2147483647 h 56"/>
              <a:gd name="T54" fmla="*/ 2147483647 w 65"/>
              <a:gd name="T55" fmla="*/ 2147483647 h 56"/>
              <a:gd name="T56" fmla="*/ 2147483647 w 65"/>
              <a:gd name="T57" fmla="*/ 2147483647 h 56"/>
              <a:gd name="T58" fmla="*/ 2147483647 w 65"/>
              <a:gd name="T59" fmla="*/ 2147483647 h 56"/>
              <a:gd name="T60" fmla="*/ 2147483647 w 65"/>
              <a:gd name="T61" fmla="*/ 2147483647 h 56"/>
              <a:gd name="T62" fmla="*/ 2147483647 w 65"/>
              <a:gd name="T63" fmla="*/ 2147483647 h 56"/>
              <a:gd name="T64" fmla="*/ 2147483647 w 65"/>
              <a:gd name="T65" fmla="*/ 2147483647 h 56"/>
              <a:gd name="T66" fmla="*/ 2147483647 w 65"/>
              <a:gd name="T67" fmla="*/ 0 h 56"/>
              <a:gd name="T68" fmla="*/ 2147483647 w 65"/>
              <a:gd name="T69" fmla="*/ 2147483647 h 56"/>
              <a:gd name="T70" fmla="*/ 2147483647 w 65"/>
              <a:gd name="T71" fmla="*/ 2147483647 h 56"/>
              <a:gd name="T72" fmla="*/ 2147483647 w 65"/>
              <a:gd name="T73" fmla="*/ 2147483647 h 56"/>
              <a:gd name="T74" fmla="*/ 2147483647 w 65"/>
              <a:gd name="T75" fmla="*/ 2147483647 h 56"/>
              <a:gd name="T76" fmla="*/ 2147483647 w 65"/>
              <a:gd name="T77" fmla="*/ 2147483647 h 56"/>
              <a:gd name="T78" fmla="*/ 2147483647 w 65"/>
              <a:gd name="T79" fmla="*/ 2147483647 h 56"/>
              <a:gd name="T80" fmla="*/ 0 w 65"/>
              <a:gd name="T81" fmla="*/ 2147483647 h 5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65"/>
              <a:gd name="T124" fmla="*/ 0 h 56"/>
              <a:gd name="T125" fmla="*/ 65 w 65"/>
              <a:gd name="T126" fmla="*/ 56 h 5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65" h="56">
                <a:moveTo>
                  <a:pt x="0" y="33"/>
                </a:moveTo>
                <a:lnTo>
                  <a:pt x="1" y="36"/>
                </a:lnTo>
                <a:lnTo>
                  <a:pt x="3" y="40"/>
                </a:lnTo>
                <a:lnTo>
                  <a:pt x="4" y="43"/>
                </a:lnTo>
                <a:lnTo>
                  <a:pt x="6" y="46"/>
                </a:lnTo>
                <a:lnTo>
                  <a:pt x="7" y="49"/>
                </a:lnTo>
                <a:lnTo>
                  <a:pt x="10" y="51"/>
                </a:lnTo>
                <a:lnTo>
                  <a:pt x="13" y="53"/>
                </a:lnTo>
                <a:lnTo>
                  <a:pt x="16" y="53"/>
                </a:lnTo>
                <a:lnTo>
                  <a:pt x="22" y="55"/>
                </a:lnTo>
                <a:lnTo>
                  <a:pt x="29" y="56"/>
                </a:lnTo>
                <a:lnTo>
                  <a:pt x="37" y="55"/>
                </a:lnTo>
                <a:lnTo>
                  <a:pt x="43" y="55"/>
                </a:lnTo>
                <a:lnTo>
                  <a:pt x="50" y="53"/>
                </a:lnTo>
                <a:lnTo>
                  <a:pt x="55" y="51"/>
                </a:lnTo>
                <a:lnTo>
                  <a:pt x="59" y="48"/>
                </a:lnTo>
                <a:lnTo>
                  <a:pt x="62" y="43"/>
                </a:lnTo>
                <a:lnTo>
                  <a:pt x="63" y="40"/>
                </a:lnTo>
                <a:lnTo>
                  <a:pt x="65" y="37"/>
                </a:lnTo>
                <a:lnTo>
                  <a:pt x="65" y="33"/>
                </a:lnTo>
                <a:lnTo>
                  <a:pt x="65" y="30"/>
                </a:lnTo>
                <a:lnTo>
                  <a:pt x="65" y="27"/>
                </a:lnTo>
                <a:lnTo>
                  <a:pt x="63" y="24"/>
                </a:lnTo>
                <a:lnTo>
                  <a:pt x="62" y="22"/>
                </a:lnTo>
                <a:lnTo>
                  <a:pt x="59" y="19"/>
                </a:lnTo>
                <a:lnTo>
                  <a:pt x="58" y="19"/>
                </a:lnTo>
                <a:lnTo>
                  <a:pt x="56" y="16"/>
                </a:lnTo>
                <a:lnTo>
                  <a:pt x="53" y="14"/>
                </a:lnTo>
                <a:lnTo>
                  <a:pt x="49" y="11"/>
                </a:lnTo>
                <a:lnTo>
                  <a:pt x="46" y="8"/>
                </a:lnTo>
                <a:lnTo>
                  <a:pt x="43" y="6"/>
                </a:lnTo>
                <a:lnTo>
                  <a:pt x="38" y="3"/>
                </a:lnTo>
                <a:lnTo>
                  <a:pt x="35" y="2"/>
                </a:lnTo>
                <a:lnTo>
                  <a:pt x="29" y="0"/>
                </a:lnTo>
                <a:lnTo>
                  <a:pt x="23" y="2"/>
                </a:lnTo>
                <a:lnTo>
                  <a:pt x="18" y="5"/>
                </a:lnTo>
                <a:lnTo>
                  <a:pt x="13" y="9"/>
                </a:lnTo>
                <a:lnTo>
                  <a:pt x="9" y="14"/>
                </a:lnTo>
                <a:lnTo>
                  <a:pt x="4" y="19"/>
                </a:lnTo>
                <a:lnTo>
                  <a:pt x="1" y="25"/>
                </a:lnTo>
                <a:lnTo>
                  <a:pt x="0" y="31"/>
                </a:lnTo>
              </a:path>
            </a:pathLst>
          </a:custGeom>
          <a:solidFill>
            <a:srgbClr val="FFFF00"/>
          </a:solidFill>
          <a:ln w="4763">
            <a:solidFill>
              <a:srgbClr val="990000"/>
            </a:solidFill>
            <a:round/>
            <a:headEnd/>
            <a:tailEnd/>
          </a:ln>
        </p:spPr>
        <p:txBody>
          <a:bodyPr/>
          <a:lstStyle/>
          <a:p>
            <a:endParaRPr lang="en-US"/>
          </a:p>
        </p:txBody>
      </p:sp>
      <p:sp>
        <p:nvSpPr>
          <p:cNvPr id="53414" name="Freeform 165"/>
          <p:cNvSpPr>
            <a:spLocks/>
          </p:cNvSpPr>
          <p:nvPr/>
        </p:nvSpPr>
        <p:spPr bwMode="auto">
          <a:xfrm>
            <a:off x="6423028" y="4303713"/>
            <a:ext cx="74613" cy="87312"/>
          </a:xfrm>
          <a:custGeom>
            <a:avLst/>
            <a:gdLst>
              <a:gd name="T0" fmla="*/ 2147483647 w 53"/>
              <a:gd name="T1" fmla="*/ 2147483647 h 55"/>
              <a:gd name="T2" fmla="*/ 2147483647 w 53"/>
              <a:gd name="T3" fmla="*/ 2147483647 h 55"/>
              <a:gd name="T4" fmla="*/ 2147483647 w 53"/>
              <a:gd name="T5" fmla="*/ 2147483647 h 55"/>
              <a:gd name="T6" fmla="*/ 2147483647 w 53"/>
              <a:gd name="T7" fmla="*/ 2147483647 h 55"/>
              <a:gd name="T8" fmla="*/ 2147483647 w 53"/>
              <a:gd name="T9" fmla="*/ 2147483647 h 55"/>
              <a:gd name="T10" fmla="*/ 2147483647 w 53"/>
              <a:gd name="T11" fmla="*/ 2147483647 h 55"/>
              <a:gd name="T12" fmla="*/ 2147483647 w 53"/>
              <a:gd name="T13" fmla="*/ 2147483647 h 55"/>
              <a:gd name="T14" fmla="*/ 2147483647 w 53"/>
              <a:gd name="T15" fmla="*/ 2147483647 h 55"/>
              <a:gd name="T16" fmla="*/ 2147483647 w 53"/>
              <a:gd name="T17" fmla="*/ 2147483647 h 55"/>
              <a:gd name="T18" fmla="*/ 2147483647 w 53"/>
              <a:gd name="T19" fmla="*/ 2147483647 h 55"/>
              <a:gd name="T20" fmla="*/ 2147483647 w 53"/>
              <a:gd name="T21" fmla="*/ 2147483647 h 55"/>
              <a:gd name="T22" fmla="*/ 2147483647 w 53"/>
              <a:gd name="T23" fmla="*/ 2147483647 h 55"/>
              <a:gd name="T24" fmla="*/ 2147483647 w 53"/>
              <a:gd name="T25" fmla="*/ 2147483647 h 55"/>
              <a:gd name="T26" fmla="*/ 2147483647 w 53"/>
              <a:gd name="T27" fmla="*/ 2147483647 h 55"/>
              <a:gd name="T28" fmla="*/ 2147483647 w 53"/>
              <a:gd name="T29" fmla="*/ 2147483647 h 55"/>
              <a:gd name="T30" fmla="*/ 2147483647 w 53"/>
              <a:gd name="T31" fmla="*/ 2147483647 h 55"/>
              <a:gd name="T32" fmla="*/ 2147483647 w 53"/>
              <a:gd name="T33" fmla="*/ 2147483647 h 55"/>
              <a:gd name="T34" fmla="*/ 2147483647 w 53"/>
              <a:gd name="T35" fmla="*/ 2147483647 h 55"/>
              <a:gd name="T36" fmla="*/ 2147483647 w 53"/>
              <a:gd name="T37" fmla="*/ 2147483647 h 55"/>
              <a:gd name="T38" fmla="*/ 2147483647 w 53"/>
              <a:gd name="T39" fmla="*/ 2147483647 h 55"/>
              <a:gd name="T40" fmla="*/ 2147483647 w 53"/>
              <a:gd name="T41" fmla="*/ 2147483647 h 55"/>
              <a:gd name="T42" fmla="*/ 2147483647 w 53"/>
              <a:gd name="T43" fmla="*/ 2147483647 h 55"/>
              <a:gd name="T44" fmla="*/ 2147483647 w 53"/>
              <a:gd name="T45" fmla="*/ 2147483647 h 55"/>
              <a:gd name="T46" fmla="*/ 2147483647 w 53"/>
              <a:gd name="T47" fmla="*/ 2147483647 h 55"/>
              <a:gd name="T48" fmla="*/ 2147483647 w 53"/>
              <a:gd name="T49" fmla="*/ 2147483647 h 55"/>
              <a:gd name="T50" fmla="*/ 2147483647 w 53"/>
              <a:gd name="T51" fmla="*/ 0 h 55"/>
              <a:gd name="T52" fmla="*/ 2147483647 w 53"/>
              <a:gd name="T53" fmla="*/ 0 h 55"/>
              <a:gd name="T54" fmla="*/ 2147483647 w 53"/>
              <a:gd name="T55" fmla="*/ 2147483647 h 55"/>
              <a:gd name="T56" fmla="*/ 2147483647 w 53"/>
              <a:gd name="T57" fmla="*/ 2147483647 h 55"/>
              <a:gd name="T58" fmla="*/ 2147483647 w 53"/>
              <a:gd name="T59" fmla="*/ 2147483647 h 55"/>
              <a:gd name="T60" fmla="*/ 2147483647 w 53"/>
              <a:gd name="T61" fmla="*/ 2147483647 h 55"/>
              <a:gd name="T62" fmla="*/ 2147483647 w 53"/>
              <a:gd name="T63" fmla="*/ 2147483647 h 55"/>
              <a:gd name="T64" fmla="*/ 2147483647 w 53"/>
              <a:gd name="T65" fmla="*/ 2147483647 h 55"/>
              <a:gd name="T66" fmla="*/ 0 w 53"/>
              <a:gd name="T67" fmla="*/ 2147483647 h 55"/>
              <a:gd name="T68" fmla="*/ 0 w 53"/>
              <a:gd name="T69" fmla="*/ 2147483647 h 55"/>
              <a:gd name="T70" fmla="*/ 2147483647 w 53"/>
              <a:gd name="T71" fmla="*/ 2147483647 h 55"/>
              <a:gd name="T72" fmla="*/ 2147483647 w 53"/>
              <a:gd name="T73" fmla="*/ 2147483647 h 55"/>
              <a:gd name="T74" fmla="*/ 2147483647 w 53"/>
              <a:gd name="T75" fmla="*/ 2147483647 h 55"/>
              <a:gd name="T76" fmla="*/ 2147483647 w 53"/>
              <a:gd name="T77" fmla="*/ 2147483647 h 55"/>
              <a:gd name="T78" fmla="*/ 2147483647 w 53"/>
              <a:gd name="T79" fmla="*/ 2147483647 h 55"/>
              <a:gd name="T80" fmla="*/ 2147483647 w 53"/>
              <a:gd name="T81" fmla="*/ 2147483647 h 5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3"/>
              <a:gd name="T124" fmla="*/ 0 h 55"/>
              <a:gd name="T125" fmla="*/ 53 w 53"/>
              <a:gd name="T126" fmla="*/ 55 h 55"/>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3" h="55">
                <a:moveTo>
                  <a:pt x="14" y="35"/>
                </a:moveTo>
                <a:lnTo>
                  <a:pt x="19" y="39"/>
                </a:lnTo>
                <a:lnTo>
                  <a:pt x="23" y="43"/>
                </a:lnTo>
                <a:lnTo>
                  <a:pt x="26" y="48"/>
                </a:lnTo>
                <a:lnTo>
                  <a:pt x="28" y="51"/>
                </a:lnTo>
                <a:lnTo>
                  <a:pt x="31" y="52"/>
                </a:lnTo>
                <a:lnTo>
                  <a:pt x="35" y="54"/>
                </a:lnTo>
                <a:lnTo>
                  <a:pt x="38" y="55"/>
                </a:lnTo>
                <a:lnTo>
                  <a:pt x="44" y="55"/>
                </a:lnTo>
                <a:lnTo>
                  <a:pt x="45" y="54"/>
                </a:lnTo>
                <a:lnTo>
                  <a:pt x="47" y="54"/>
                </a:lnTo>
                <a:lnTo>
                  <a:pt x="48" y="52"/>
                </a:lnTo>
                <a:lnTo>
                  <a:pt x="50" y="51"/>
                </a:lnTo>
                <a:lnTo>
                  <a:pt x="51" y="49"/>
                </a:lnTo>
                <a:lnTo>
                  <a:pt x="53" y="48"/>
                </a:lnTo>
                <a:lnTo>
                  <a:pt x="53" y="46"/>
                </a:lnTo>
                <a:lnTo>
                  <a:pt x="53" y="43"/>
                </a:lnTo>
                <a:lnTo>
                  <a:pt x="53" y="38"/>
                </a:lnTo>
                <a:lnTo>
                  <a:pt x="50" y="32"/>
                </a:lnTo>
                <a:lnTo>
                  <a:pt x="48" y="26"/>
                </a:lnTo>
                <a:lnTo>
                  <a:pt x="44" y="20"/>
                </a:lnTo>
                <a:lnTo>
                  <a:pt x="39" y="15"/>
                </a:lnTo>
                <a:lnTo>
                  <a:pt x="35" y="11"/>
                </a:lnTo>
                <a:lnTo>
                  <a:pt x="31" y="6"/>
                </a:lnTo>
                <a:lnTo>
                  <a:pt x="25" y="2"/>
                </a:lnTo>
                <a:lnTo>
                  <a:pt x="22" y="0"/>
                </a:lnTo>
                <a:lnTo>
                  <a:pt x="19" y="0"/>
                </a:lnTo>
                <a:lnTo>
                  <a:pt x="16" y="2"/>
                </a:lnTo>
                <a:lnTo>
                  <a:pt x="11" y="3"/>
                </a:lnTo>
                <a:lnTo>
                  <a:pt x="8" y="5"/>
                </a:lnTo>
                <a:lnTo>
                  <a:pt x="5" y="8"/>
                </a:lnTo>
                <a:lnTo>
                  <a:pt x="3" y="11"/>
                </a:lnTo>
                <a:lnTo>
                  <a:pt x="1" y="15"/>
                </a:lnTo>
                <a:lnTo>
                  <a:pt x="0" y="18"/>
                </a:lnTo>
                <a:lnTo>
                  <a:pt x="0" y="23"/>
                </a:lnTo>
                <a:lnTo>
                  <a:pt x="1" y="26"/>
                </a:lnTo>
                <a:lnTo>
                  <a:pt x="3" y="29"/>
                </a:lnTo>
                <a:lnTo>
                  <a:pt x="4" y="32"/>
                </a:lnTo>
                <a:lnTo>
                  <a:pt x="7" y="33"/>
                </a:lnTo>
                <a:lnTo>
                  <a:pt x="10" y="35"/>
                </a:lnTo>
                <a:lnTo>
                  <a:pt x="14" y="3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15" name="Freeform 166"/>
          <p:cNvSpPr>
            <a:spLocks/>
          </p:cNvSpPr>
          <p:nvPr/>
        </p:nvSpPr>
        <p:spPr bwMode="auto">
          <a:xfrm>
            <a:off x="6423028" y="4303713"/>
            <a:ext cx="74613" cy="87312"/>
          </a:xfrm>
          <a:custGeom>
            <a:avLst/>
            <a:gdLst>
              <a:gd name="T0" fmla="*/ 2147483647 w 53"/>
              <a:gd name="T1" fmla="*/ 2147483647 h 55"/>
              <a:gd name="T2" fmla="*/ 2147483647 w 53"/>
              <a:gd name="T3" fmla="*/ 2147483647 h 55"/>
              <a:gd name="T4" fmla="*/ 2147483647 w 53"/>
              <a:gd name="T5" fmla="*/ 2147483647 h 55"/>
              <a:gd name="T6" fmla="*/ 2147483647 w 53"/>
              <a:gd name="T7" fmla="*/ 2147483647 h 55"/>
              <a:gd name="T8" fmla="*/ 2147483647 w 53"/>
              <a:gd name="T9" fmla="*/ 2147483647 h 55"/>
              <a:gd name="T10" fmla="*/ 2147483647 w 53"/>
              <a:gd name="T11" fmla="*/ 2147483647 h 55"/>
              <a:gd name="T12" fmla="*/ 2147483647 w 53"/>
              <a:gd name="T13" fmla="*/ 2147483647 h 55"/>
              <a:gd name="T14" fmla="*/ 2147483647 w 53"/>
              <a:gd name="T15" fmla="*/ 2147483647 h 55"/>
              <a:gd name="T16" fmla="*/ 2147483647 w 53"/>
              <a:gd name="T17" fmla="*/ 2147483647 h 55"/>
              <a:gd name="T18" fmla="*/ 2147483647 w 53"/>
              <a:gd name="T19" fmla="*/ 2147483647 h 55"/>
              <a:gd name="T20" fmla="*/ 2147483647 w 53"/>
              <a:gd name="T21" fmla="*/ 2147483647 h 55"/>
              <a:gd name="T22" fmla="*/ 2147483647 w 53"/>
              <a:gd name="T23" fmla="*/ 2147483647 h 55"/>
              <a:gd name="T24" fmla="*/ 2147483647 w 53"/>
              <a:gd name="T25" fmla="*/ 2147483647 h 55"/>
              <a:gd name="T26" fmla="*/ 2147483647 w 53"/>
              <a:gd name="T27" fmla="*/ 2147483647 h 55"/>
              <a:gd name="T28" fmla="*/ 2147483647 w 53"/>
              <a:gd name="T29" fmla="*/ 2147483647 h 55"/>
              <a:gd name="T30" fmla="*/ 2147483647 w 53"/>
              <a:gd name="T31" fmla="*/ 2147483647 h 55"/>
              <a:gd name="T32" fmla="*/ 2147483647 w 53"/>
              <a:gd name="T33" fmla="*/ 2147483647 h 55"/>
              <a:gd name="T34" fmla="*/ 2147483647 w 53"/>
              <a:gd name="T35" fmla="*/ 2147483647 h 55"/>
              <a:gd name="T36" fmla="*/ 2147483647 w 53"/>
              <a:gd name="T37" fmla="*/ 2147483647 h 55"/>
              <a:gd name="T38" fmla="*/ 2147483647 w 53"/>
              <a:gd name="T39" fmla="*/ 2147483647 h 55"/>
              <a:gd name="T40" fmla="*/ 2147483647 w 53"/>
              <a:gd name="T41" fmla="*/ 2147483647 h 55"/>
              <a:gd name="T42" fmla="*/ 2147483647 w 53"/>
              <a:gd name="T43" fmla="*/ 2147483647 h 55"/>
              <a:gd name="T44" fmla="*/ 2147483647 w 53"/>
              <a:gd name="T45" fmla="*/ 2147483647 h 55"/>
              <a:gd name="T46" fmla="*/ 2147483647 w 53"/>
              <a:gd name="T47" fmla="*/ 2147483647 h 55"/>
              <a:gd name="T48" fmla="*/ 2147483647 w 53"/>
              <a:gd name="T49" fmla="*/ 2147483647 h 55"/>
              <a:gd name="T50" fmla="*/ 2147483647 w 53"/>
              <a:gd name="T51" fmla="*/ 0 h 55"/>
              <a:gd name="T52" fmla="*/ 2147483647 w 53"/>
              <a:gd name="T53" fmla="*/ 0 h 55"/>
              <a:gd name="T54" fmla="*/ 2147483647 w 53"/>
              <a:gd name="T55" fmla="*/ 2147483647 h 55"/>
              <a:gd name="T56" fmla="*/ 2147483647 w 53"/>
              <a:gd name="T57" fmla="*/ 2147483647 h 55"/>
              <a:gd name="T58" fmla="*/ 2147483647 w 53"/>
              <a:gd name="T59" fmla="*/ 2147483647 h 55"/>
              <a:gd name="T60" fmla="*/ 2147483647 w 53"/>
              <a:gd name="T61" fmla="*/ 2147483647 h 55"/>
              <a:gd name="T62" fmla="*/ 2147483647 w 53"/>
              <a:gd name="T63" fmla="*/ 2147483647 h 55"/>
              <a:gd name="T64" fmla="*/ 2147483647 w 53"/>
              <a:gd name="T65" fmla="*/ 2147483647 h 55"/>
              <a:gd name="T66" fmla="*/ 0 w 53"/>
              <a:gd name="T67" fmla="*/ 2147483647 h 55"/>
              <a:gd name="T68" fmla="*/ 0 w 53"/>
              <a:gd name="T69" fmla="*/ 2147483647 h 55"/>
              <a:gd name="T70" fmla="*/ 2147483647 w 53"/>
              <a:gd name="T71" fmla="*/ 2147483647 h 55"/>
              <a:gd name="T72" fmla="*/ 2147483647 w 53"/>
              <a:gd name="T73" fmla="*/ 2147483647 h 55"/>
              <a:gd name="T74" fmla="*/ 2147483647 w 53"/>
              <a:gd name="T75" fmla="*/ 2147483647 h 55"/>
              <a:gd name="T76" fmla="*/ 2147483647 w 53"/>
              <a:gd name="T77" fmla="*/ 2147483647 h 55"/>
              <a:gd name="T78" fmla="*/ 2147483647 w 53"/>
              <a:gd name="T79" fmla="*/ 2147483647 h 55"/>
              <a:gd name="T80" fmla="*/ 2147483647 w 53"/>
              <a:gd name="T81" fmla="*/ 2147483647 h 5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3"/>
              <a:gd name="T124" fmla="*/ 0 h 55"/>
              <a:gd name="T125" fmla="*/ 53 w 53"/>
              <a:gd name="T126" fmla="*/ 55 h 55"/>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3" h="55">
                <a:moveTo>
                  <a:pt x="14" y="35"/>
                </a:moveTo>
                <a:lnTo>
                  <a:pt x="19" y="39"/>
                </a:lnTo>
                <a:lnTo>
                  <a:pt x="23" y="43"/>
                </a:lnTo>
                <a:lnTo>
                  <a:pt x="26" y="48"/>
                </a:lnTo>
                <a:lnTo>
                  <a:pt x="28" y="51"/>
                </a:lnTo>
                <a:lnTo>
                  <a:pt x="31" y="52"/>
                </a:lnTo>
                <a:lnTo>
                  <a:pt x="35" y="54"/>
                </a:lnTo>
                <a:lnTo>
                  <a:pt x="38" y="55"/>
                </a:lnTo>
                <a:lnTo>
                  <a:pt x="44" y="55"/>
                </a:lnTo>
                <a:lnTo>
                  <a:pt x="45" y="54"/>
                </a:lnTo>
                <a:lnTo>
                  <a:pt x="47" y="54"/>
                </a:lnTo>
                <a:lnTo>
                  <a:pt x="48" y="52"/>
                </a:lnTo>
                <a:lnTo>
                  <a:pt x="50" y="51"/>
                </a:lnTo>
                <a:lnTo>
                  <a:pt x="51" y="49"/>
                </a:lnTo>
                <a:lnTo>
                  <a:pt x="53" y="48"/>
                </a:lnTo>
                <a:lnTo>
                  <a:pt x="53" y="46"/>
                </a:lnTo>
                <a:lnTo>
                  <a:pt x="53" y="43"/>
                </a:lnTo>
                <a:lnTo>
                  <a:pt x="53" y="38"/>
                </a:lnTo>
                <a:lnTo>
                  <a:pt x="50" y="32"/>
                </a:lnTo>
                <a:lnTo>
                  <a:pt x="48" y="26"/>
                </a:lnTo>
                <a:lnTo>
                  <a:pt x="44" y="20"/>
                </a:lnTo>
                <a:lnTo>
                  <a:pt x="39" y="15"/>
                </a:lnTo>
                <a:lnTo>
                  <a:pt x="35" y="11"/>
                </a:lnTo>
                <a:lnTo>
                  <a:pt x="31" y="6"/>
                </a:lnTo>
                <a:lnTo>
                  <a:pt x="25" y="2"/>
                </a:lnTo>
                <a:lnTo>
                  <a:pt x="22" y="0"/>
                </a:lnTo>
                <a:lnTo>
                  <a:pt x="19" y="0"/>
                </a:lnTo>
                <a:lnTo>
                  <a:pt x="16" y="2"/>
                </a:lnTo>
                <a:lnTo>
                  <a:pt x="11" y="3"/>
                </a:lnTo>
                <a:lnTo>
                  <a:pt x="8" y="5"/>
                </a:lnTo>
                <a:lnTo>
                  <a:pt x="5" y="8"/>
                </a:lnTo>
                <a:lnTo>
                  <a:pt x="3" y="11"/>
                </a:lnTo>
                <a:lnTo>
                  <a:pt x="1" y="15"/>
                </a:lnTo>
                <a:lnTo>
                  <a:pt x="0" y="18"/>
                </a:lnTo>
                <a:lnTo>
                  <a:pt x="0" y="23"/>
                </a:lnTo>
                <a:lnTo>
                  <a:pt x="1" y="26"/>
                </a:lnTo>
                <a:lnTo>
                  <a:pt x="3" y="29"/>
                </a:lnTo>
                <a:lnTo>
                  <a:pt x="4" y="32"/>
                </a:lnTo>
                <a:lnTo>
                  <a:pt x="7" y="33"/>
                </a:lnTo>
                <a:lnTo>
                  <a:pt x="10" y="35"/>
                </a:lnTo>
                <a:lnTo>
                  <a:pt x="14" y="35"/>
                </a:lnTo>
              </a:path>
            </a:pathLst>
          </a:custGeom>
          <a:solidFill>
            <a:srgbClr val="FFFF00"/>
          </a:solidFill>
          <a:ln w="4763">
            <a:solidFill>
              <a:srgbClr val="990000"/>
            </a:solidFill>
            <a:round/>
            <a:headEnd/>
            <a:tailEnd/>
          </a:ln>
        </p:spPr>
        <p:txBody>
          <a:bodyPr/>
          <a:lstStyle/>
          <a:p>
            <a:endParaRPr lang="en-US"/>
          </a:p>
        </p:txBody>
      </p:sp>
      <p:sp>
        <p:nvSpPr>
          <p:cNvPr id="53416" name="Freeform 167"/>
          <p:cNvSpPr>
            <a:spLocks/>
          </p:cNvSpPr>
          <p:nvPr/>
        </p:nvSpPr>
        <p:spPr bwMode="auto">
          <a:xfrm>
            <a:off x="6423028" y="4303713"/>
            <a:ext cx="74613" cy="87312"/>
          </a:xfrm>
          <a:custGeom>
            <a:avLst/>
            <a:gdLst>
              <a:gd name="T0" fmla="*/ 2147483647 w 53"/>
              <a:gd name="T1" fmla="*/ 2147483647 h 55"/>
              <a:gd name="T2" fmla="*/ 2147483647 w 53"/>
              <a:gd name="T3" fmla="*/ 2147483647 h 55"/>
              <a:gd name="T4" fmla="*/ 2147483647 w 53"/>
              <a:gd name="T5" fmla="*/ 2147483647 h 55"/>
              <a:gd name="T6" fmla="*/ 2147483647 w 53"/>
              <a:gd name="T7" fmla="*/ 2147483647 h 55"/>
              <a:gd name="T8" fmla="*/ 2147483647 w 53"/>
              <a:gd name="T9" fmla="*/ 2147483647 h 55"/>
              <a:gd name="T10" fmla="*/ 2147483647 w 53"/>
              <a:gd name="T11" fmla="*/ 2147483647 h 55"/>
              <a:gd name="T12" fmla="*/ 2147483647 w 53"/>
              <a:gd name="T13" fmla="*/ 2147483647 h 55"/>
              <a:gd name="T14" fmla="*/ 2147483647 w 53"/>
              <a:gd name="T15" fmla="*/ 2147483647 h 55"/>
              <a:gd name="T16" fmla="*/ 2147483647 w 53"/>
              <a:gd name="T17" fmla="*/ 2147483647 h 55"/>
              <a:gd name="T18" fmla="*/ 2147483647 w 53"/>
              <a:gd name="T19" fmla="*/ 2147483647 h 55"/>
              <a:gd name="T20" fmla="*/ 2147483647 w 53"/>
              <a:gd name="T21" fmla="*/ 2147483647 h 55"/>
              <a:gd name="T22" fmla="*/ 2147483647 w 53"/>
              <a:gd name="T23" fmla="*/ 2147483647 h 55"/>
              <a:gd name="T24" fmla="*/ 2147483647 w 53"/>
              <a:gd name="T25" fmla="*/ 2147483647 h 55"/>
              <a:gd name="T26" fmla="*/ 2147483647 w 53"/>
              <a:gd name="T27" fmla="*/ 2147483647 h 55"/>
              <a:gd name="T28" fmla="*/ 2147483647 w 53"/>
              <a:gd name="T29" fmla="*/ 2147483647 h 55"/>
              <a:gd name="T30" fmla="*/ 2147483647 w 53"/>
              <a:gd name="T31" fmla="*/ 2147483647 h 55"/>
              <a:gd name="T32" fmla="*/ 2147483647 w 53"/>
              <a:gd name="T33" fmla="*/ 2147483647 h 55"/>
              <a:gd name="T34" fmla="*/ 2147483647 w 53"/>
              <a:gd name="T35" fmla="*/ 2147483647 h 55"/>
              <a:gd name="T36" fmla="*/ 2147483647 w 53"/>
              <a:gd name="T37" fmla="*/ 2147483647 h 55"/>
              <a:gd name="T38" fmla="*/ 2147483647 w 53"/>
              <a:gd name="T39" fmla="*/ 2147483647 h 55"/>
              <a:gd name="T40" fmla="*/ 2147483647 w 53"/>
              <a:gd name="T41" fmla="*/ 2147483647 h 55"/>
              <a:gd name="T42" fmla="*/ 2147483647 w 53"/>
              <a:gd name="T43" fmla="*/ 2147483647 h 55"/>
              <a:gd name="T44" fmla="*/ 2147483647 w 53"/>
              <a:gd name="T45" fmla="*/ 2147483647 h 55"/>
              <a:gd name="T46" fmla="*/ 2147483647 w 53"/>
              <a:gd name="T47" fmla="*/ 2147483647 h 55"/>
              <a:gd name="T48" fmla="*/ 2147483647 w 53"/>
              <a:gd name="T49" fmla="*/ 2147483647 h 55"/>
              <a:gd name="T50" fmla="*/ 2147483647 w 53"/>
              <a:gd name="T51" fmla="*/ 0 h 55"/>
              <a:gd name="T52" fmla="*/ 2147483647 w 53"/>
              <a:gd name="T53" fmla="*/ 0 h 55"/>
              <a:gd name="T54" fmla="*/ 2147483647 w 53"/>
              <a:gd name="T55" fmla="*/ 2147483647 h 55"/>
              <a:gd name="T56" fmla="*/ 2147483647 w 53"/>
              <a:gd name="T57" fmla="*/ 2147483647 h 55"/>
              <a:gd name="T58" fmla="*/ 2147483647 w 53"/>
              <a:gd name="T59" fmla="*/ 2147483647 h 55"/>
              <a:gd name="T60" fmla="*/ 2147483647 w 53"/>
              <a:gd name="T61" fmla="*/ 2147483647 h 55"/>
              <a:gd name="T62" fmla="*/ 2147483647 w 53"/>
              <a:gd name="T63" fmla="*/ 2147483647 h 55"/>
              <a:gd name="T64" fmla="*/ 2147483647 w 53"/>
              <a:gd name="T65" fmla="*/ 2147483647 h 55"/>
              <a:gd name="T66" fmla="*/ 0 w 53"/>
              <a:gd name="T67" fmla="*/ 2147483647 h 55"/>
              <a:gd name="T68" fmla="*/ 0 w 53"/>
              <a:gd name="T69" fmla="*/ 2147483647 h 55"/>
              <a:gd name="T70" fmla="*/ 2147483647 w 53"/>
              <a:gd name="T71" fmla="*/ 2147483647 h 55"/>
              <a:gd name="T72" fmla="*/ 2147483647 w 53"/>
              <a:gd name="T73" fmla="*/ 2147483647 h 55"/>
              <a:gd name="T74" fmla="*/ 2147483647 w 53"/>
              <a:gd name="T75" fmla="*/ 2147483647 h 55"/>
              <a:gd name="T76" fmla="*/ 2147483647 w 53"/>
              <a:gd name="T77" fmla="*/ 2147483647 h 55"/>
              <a:gd name="T78" fmla="*/ 2147483647 w 53"/>
              <a:gd name="T79" fmla="*/ 2147483647 h 55"/>
              <a:gd name="T80" fmla="*/ 2147483647 w 53"/>
              <a:gd name="T81" fmla="*/ 2147483647 h 5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3"/>
              <a:gd name="T124" fmla="*/ 0 h 55"/>
              <a:gd name="T125" fmla="*/ 53 w 53"/>
              <a:gd name="T126" fmla="*/ 55 h 55"/>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3" h="55">
                <a:moveTo>
                  <a:pt x="14" y="35"/>
                </a:moveTo>
                <a:lnTo>
                  <a:pt x="19" y="39"/>
                </a:lnTo>
                <a:lnTo>
                  <a:pt x="23" y="43"/>
                </a:lnTo>
                <a:lnTo>
                  <a:pt x="26" y="48"/>
                </a:lnTo>
                <a:lnTo>
                  <a:pt x="28" y="51"/>
                </a:lnTo>
                <a:lnTo>
                  <a:pt x="31" y="52"/>
                </a:lnTo>
                <a:lnTo>
                  <a:pt x="35" y="54"/>
                </a:lnTo>
                <a:lnTo>
                  <a:pt x="38" y="55"/>
                </a:lnTo>
                <a:lnTo>
                  <a:pt x="44" y="55"/>
                </a:lnTo>
                <a:lnTo>
                  <a:pt x="45" y="54"/>
                </a:lnTo>
                <a:lnTo>
                  <a:pt x="47" y="54"/>
                </a:lnTo>
                <a:lnTo>
                  <a:pt x="48" y="52"/>
                </a:lnTo>
                <a:lnTo>
                  <a:pt x="50" y="51"/>
                </a:lnTo>
                <a:lnTo>
                  <a:pt x="51" y="49"/>
                </a:lnTo>
                <a:lnTo>
                  <a:pt x="53" y="48"/>
                </a:lnTo>
                <a:lnTo>
                  <a:pt x="53" y="46"/>
                </a:lnTo>
                <a:lnTo>
                  <a:pt x="53" y="43"/>
                </a:lnTo>
                <a:lnTo>
                  <a:pt x="53" y="38"/>
                </a:lnTo>
                <a:lnTo>
                  <a:pt x="50" y="32"/>
                </a:lnTo>
                <a:lnTo>
                  <a:pt x="48" y="26"/>
                </a:lnTo>
                <a:lnTo>
                  <a:pt x="44" y="20"/>
                </a:lnTo>
                <a:lnTo>
                  <a:pt x="39" y="15"/>
                </a:lnTo>
                <a:lnTo>
                  <a:pt x="35" y="11"/>
                </a:lnTo>
                <a:lnTo>
                  <a:pt x="31" y="6"/>
                </a:lnTo>
                <a:lnTo>
                  <a:pt x="25" y="2"/>
                </a:lnTo>
                <a:lnTo>
                  <a:pt x="22" y="0"/>
                </a:lnTo>
                <a:lnTo>
                  <a:pt x="19" y="0"/>
                </a:lnTo>
                <a:lnTo>
                  <a:pt x="16" y="2"/>
                </a:lnTo>
                <a:lnTo>
                  <a:pt x="11" y="3"/>
                </a:lnTo>
                <a:lnTo>
                  <a:pt x="8" y="5"/>
                </a:lnTo>
                <a:lnTo>
                  <a:pt x="5" y="8"/>
                </a:lnTo>
                <a:lnTo>
                  <a:pt x="3" y="11"/>
                </a:lnTo>
                <a:lnTo>
                  <a:pt x="1" y="15"/>
                </a:lnTo>
                <a:lnTo>
                  <a:pt x="0" y="18"/>
                </a:lnTo>
                <a:lnTo>
                  <a:pt x="0" y="23"/>
                </a:lnTo>
                <a:lnTo>
                  <a:pt x="1" y="26"/>
                </a:lnTo>
                <a:lnTo>
                  <a:pt x="3" y="29"/>
                </a:lnTo>
                <a:lnTo>
                  <a:pt x="4" y="32"/>
                </a:lnTo>
                <a:lnTo>
                  <a:pt x="7" y="33"/>
                </a:lnTo>
                <a:lnTo>
                  <a:pt x="10" y="35"/>
                </a:lnTo>
                <a:lnTo>
                  <a:pt x="14" y="35"/>
                </a:lnTo>
              </a:path>
            </a:pathLst>
          </a:custGeom>
          <a:solidFill>
            <a:srgbClr val="FFFF00"/>
          </a:solidFill>
          <a:ln w="4763">
            <a:solidFill>
              <a:srgbClr val="990000"/>
            </a:solidFill>
            <a:round/>
            <a:headEnd/>
            <a:tailEnd/>
          </a:ln>
        </p:spPr>
        <p:txBody>
          <a:bodyPr/>
          <a:lstStyle/>
          <a:p>
            <a:endParaRPr lang="en-US"/>
          </a:p>
        </p:txBody>
      </p:sp>
      <p:sp>
        <p:nvSpPr>
          <p:cNvPr id="53417" name="Freeform 168"/>
          <p:cNvSpPr>
            <a:spLocks/>
          </p:cNvSpPr>
          <p:nvPr/>
        </p:nvSpPr>
        <p:spPr bwMode="auto">
          <a:xfrm>
            <a:off x="6369053" y="4340229"/>
            <a:ext cx="85725" cy="87313"/>
          </a:xfrm>
          <a:custGeom>
            <a:avLst/>
            <a:gdLst>
              <a:gd name="T0" fmla="*/ 2147483647 w 61"/>
              <a:gd name="T1" fmla="*/ 2147483647 h 55"/>
              <a:gd name="T2" fmla="*/ 0 w 61"/>
              <a:gd name="T3" fmla="*/ 2147483647 h 55"/>
              <a:gd name="T4" fmla="*/ 2147483647 w 61"/>
              <a:gd name="T5" fmla="*/ 2147483647 h 55"/>
              <a:gd name="T6" fmla="*/ 2147483647 w 61"/>
              <a:gd name="T7" fmla="*/ 2147483647 h 55"/>
              <a:gd name="T8" fmla="*/ 2147483647 w 61"/>
              <a:gd name="T9" fmla="*/ 2147483647 h 55"/>
              <a:gd name="T10" fmla="*/ 2147483647 w 61"/>
              <a:gd name="T11" fmla="*/ 2147483647 h 55"/>
              <a:gd name="T12" fmla="*/ 2147483647 w 61"/>
              <a:gd name="T13" fmla="*/ 2147483647 h 55"/>
              <a:gd name="T14" fmla="*/ 2147483647 w 61"/>
              <a:gd name="T15" fmla="*/ 2147483647 h 55"/>
              <a:gd name="T16" fmla="*/ 2147483647 w 61"/>
              <a:gd name="T17" fmla="*/ 2147483647 h 55"/>
              <a:gd name="T18" fmla="*/ 2147483647 w 61"/>
              <a:gd name="T19" fmla="*/ 2147483647 h 55"/>
              <a:gd name="T20" fmla="*/ 2147483647 w 61"/>
              <a:gd name="T21" fmla="*/ 2147483647 h 55"/>
              <a:gd name="T22" fmla="*/ 2147483647 w 61"/>
              <a:gd name="T23" fmla="*/ 2147483647 h 55"/>
              <a:gd name="T24" fmla="*/ 2147483647 w 61"/>
              <a:gd name="T25" fmla="*/ 2147483647 h 55"/>
              <a:gd name="T26" fmla="*/ 2147483647 w 61"/>
              <a:gd name="T27" fmla="*/ 2147483647 h 55"/>
              <a:gd name="T28" fmla="*/ 2147483647 w 61"/>
              <a:gd name="T29" fmla="*/ 2147483647 h 55"/>
              <a:gd name="T30" fmla="*/ 2147483647 w 61"/>
              <a:gd name="T31" fmla="*/ 2147483647 h 55"/>
              <a:gd name="T32" fmla="*/ 2147483647 w 61"/>
              <a:gd name="T33" fmla="*/ 2147483647 h 55"/>
              <a:gd name="T34" fmla="*/ 2147483647 w 61"/>
              <a:gd name="T35" fmla="*/ 2147483647 h 55"/>
              <a:gd name="T36" fmla="*/ 2147483647 w 61"/>
              <a:gd name="T37" fmla="*/ 2147483647 h 55"/>
              <a:gd name="T38" fmla="*/ 2147483647 w 61"/>
              <a:gd name="T39" fmla="*/ 2147483647 h 55"/>
              <a:gd name="T40" fmla="*/ 2147483647 w 61"/>
              <a:gd name="T41" fmla="*/ 2147483647 h 55"/>
              <a:gd name="T42" fmla="*/ 2147483647 w 61"/>
              <a:gd name="T43" fmla="*/ 2147483647 h 55"/>
              <a:gd name="T44" fmla="*/ 2147483647 w 61"/>
              <a:gd name="T45" fmla="*/ 2147483647 h 55"/>
              <a:gd name="T46" fmla="*/ 2147483647 w 61"/>
              <a:gd name="T47" fmla="*/ 2147483647 h 55"/>
              <a:gd name="T48" fmla="*/ 2147483647 w 61"/>
              <a:gd name="T49" fmla="*/ 2147483647 h 55"/>
              <a:gd name="T50" fmla="*/ 2147483647 w 61"/>
              <a:gd name="T51" fmla="*/ 2147483647 h 55"/>
              <a:gd name="T52" fmla="*/ 2147483647 w 61"/>
              <a:gd name="T53" fmla="*/ 2147483647 h 55"/>
              <a:gd name="T54" fmla="*/ 2147483647 w 61"/>
              <a:gd name="T55" fmla="*/ 2147483647 h 55"/>
              <a:gd name="T56" fmla="*/ 2147483647 w 61"/>
              <a:gd name="T57" fmla="*/ 2147483647 h 55"/>
              <a:gd name="T58" fmla="*/ 2147483647 w 61"/>
              <a:gd name="T59" fmla="*/ 2147483647 h 55"/>
              <a:gd name="T60" fmla="*/ 2147483647 w 61"/>
              <a:gd name="T61" fmla="*/ 2147483647 h 55"/>
              <a:gd name="T62" fmla="*/ 2147483647 w 61"/>
              <a:gd name="T63" fmla="*/ 2147483647 h 55"/>
              <a:gd name="T64" fmla="*/ 2147483647 w 61"/>
              <a:gd name="T65" fmla="*/ 2147483647 h 55"/>
              <a:gd name="T66" fmla="*/ 2147483647 w 61"/>
              <a:gd name="T67" fmla="*/ 2147483647 h 55"/>
              <a:gd name="T68" fmla="*/ 2147483647 w 61"/>
              <a:gd name="T69" fmla="*/ 2147483647 h 55"/>
              <a:gd name="T70" fmla="*/ 2147483647 w 61"/>
              <a:gd name="T71" fmla="*/ 2147483647 h 55"/>
              <a:gd name="T72" fmla="*/ 2147483647 w 61"/>
              <a:gd name="T73" fmla="*/ 2147483647 h 55"/>
              <a:gd name="T74" fmla="*/ 2147483647 w 61"/>
              <a:gd name="T75" fmla="*/ 2147483647 h 55"/>
              <a:gd name="T76" fmla="*/ 2147483647 w 61"/>
              <a:gd name="T77" fmla="*/ 2147483647 h 55"/>
              <a:gd name="T78" fmla="*/ 2147483647 w 61"/>
              <a:gd name="T79" fmla="*/ 2147483647 h 55"/>
              <a:gd name="T80" fmla="*/ 2147483647 w 61"/>
              <a:gd name="T81" fmla="*/ 2147483647 h 55"/>
              <a:gd name="T82" fmla="*/ 2147483647 w 61"/>
              <a:gd name="T83" fmla="*/ 0 h 55"/>
              <a:gd name="T84" fmla="*/ 2147483647 w 61"/>
              <a:gd name="T85" fmla="*/ 0 h 55"/>
              <a:gd name="T86" fmla="*/ 2147483647 w 61"/>
              <a:gd name="T87" fmla="*/ 0 h 55"/>
              <a:gd name="T88" fmla="*/ 2147483647 w 61"/>
              <a:gd name="T89" fmla="*/ 2147483647 h 55"/>
              <a:gd name="T90" fmla="*/ 2147483647 w 61"/>
              <a:gd name="T91" fmla="*/ 2147483647 h 55"/>
              <a:gd name="T92" fmla="*/ 2147483647 w 61"/>
              <a:gd name="T93" fmla="*/ 2147483647 h 55"/>
              <a:gd name="T94" fmla="*/ 2147483647 w 61"/>
              <a:gd name="T95" fmla="*/ 2147483647 h 55"/>
              <a:gd name="T96" fmla="*/ 2147483647 w 61"/>
              <a:gd name="T97" fmla="*/ 2147483647 h 55"/>
              <a:gd name="T98" fmla="*/ 2147483647 w 61"/>
              <a:gd name="T99" fmla="*/ 2147483647 h 55"/>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61"/>
              <a:gd name="T151" fmla="*/ 0 h 55"/>
              <a:gd name="T152" fmla="*/ 61 w 61"/>
              <a:gd name="T153" fmla="*/ 55 h 55"/>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61" h="55">
                <a:moveTo>
                  <a:pt x="2" y="19"/>
                </a:moveTo>
                <a:lnTo>
                  <a:pt x="0" y="23"/>
                </a:lnTo>
                <a:lnTo>
                  <a:pt x="2" y="28"/>
                </a:lnTo>
                <a:lnTo>
                  <a:pt x="3" y="32"/>
                </a:lnTo>
                <a:lnTo>
                  <a:pt x="6" y="37"/>
                </a:lnTo>
                <a:lnTo>
                  <a:pt x="10" y="40"/>
                </a:lnTo>
                <a:lnTo>
                  <a:pt x="15" y="41"/>
                </a:lnTo>
                <a:lnTo>
                  <a:pt x="19" y="44"/>
                </a:lnTo>
                <a:lnTo>
                  <a:pt x="22" y="46"/>
                </a:lnTo>
                <a:lnTo>
                  <a:pt x="27" y="47"/>
                </a:lnTo>
                <a:lnTo>
                  <a:pt x="30" y="49"/>
                </a:lnTo>
                <a:lnTo>
                  <a:pt x="33" y="49"/>
                </a:lnTo>
                <a:lnTo>
                  <a:pt x="36" y="50"/>
                </a:lnTo>
                <a:lnTo>
                  <a:pt x="37" y="50"/>
                </a:lnTo>
                <a:lnTo>
                  <a:pt x="40" y="52"/>
                </a:lnTo>
                <a:lnTo>
                  <a:pt x="43" y="52"/>
                </a:lnTo>
                <a:lnTo>
                  <a:pt x="46" y="53"/>
                </a:lnTo>
                <a:lnTo>
                  <a:pt x="49" y="55"/>
                </a:lnTo>
                <a:lnTo>
                  <a:pt x="50" y="55"/>
                </a:lnTo>
                <a:lnTo>
                  <a:pt x="52" y="55"/>
                </a:lnTo>
                <a:lnTo>
                  <a:pt x="53" y="55"/>
                </a:lnTo>
                <a:lnTo>
                  <a:pt x="53" y="53"/>
                </a:lnTo>
                <a:lnTo>
                  <a:pt x="55" y="52"/>
                </a:lnTo>
                <a:lnTo>
                  <a:pt x="56" y="50"/>
                </a:lnTo>
                <a:lnTo>
                  <a:pt x="58" y="47"/>
                </a:lnTo>
                <a:lnTo>
                  <a:pt x="59" y="44"/>
                </a:lnTo>
                <a:lnTo>
                  <a:pt x="61" y="41"/>
                </a:lnTo>
                <a:lnTo>
                  <a:pt x="61" y="38"/>
                </a:lnTo>
                <a:lnTo>
                  <a:pt x="61" y="35"/>
                </a:lnTo>
                <a:lnTo>
                  <a:pt x="59" y="32"/>
                </a:lnTo>
                <a:lnTo>
                  <a:pt x="58" y="29"/>
                </a:lnTo>
                <a:lnTo>
                  <a:pt x="56" y="28"/>
                </a:lnTo>
                <a:lnTo>
                  <a:pt x="52" y="23"/>
                </a:lnTo>
                <a:lnTo>
                  <a:pt x="47" y="20"/>
                </a:lnTo>
                <a:lnTo>
                  <a:pt x="44" y="17"/>
                </a:lnTo>
                <a:lnTo>
                  <a:pt x="42" y="15"/>
                </a:lnTo>
                <a:lnTo>
                  <a:pt x="37" y="12"/>
                </a:lnTo>
                <a:lnTo>
                  <a:pt x="34" y="9"/>
                </a:lnTo>
                <a:lnTo>
                  <a:pt x="30" y="6"/>
                </a:lnTo>
                <a:lnTo>
                  <a:pt x="25" y="3"/>
                </a:lnTo>
                <a:lnTo>
                  <a:pt x="22" y="0"/>
                </a:lnTo>
                <a:lnTo>
                  <a:pt x="19" y="0"/>
                </a:lnTo>
                <a:lnTo>
                  <a:pt x="15" y="0"/>
                </a:lnTo>
                <a:lnTo>
                  <a:pt x="12" y="1"/>
                </a:lnTo>
                <a:lnTo>
                  <a:pt x="9" y="4"/>
                </a:lnTo>
                <a:lnTo>
                  <a:pt x="6" y="7"/>
                </a:lnTo>
                <a:lnTo>
                  <a:pt x="5" y="12"/>
                </a:lnTo>
                <a:lnTo>
                  <a:pt x="3" y="17"/>
                </a:lnTo>
                <a:lnTo>
                  <a:pt x="2" y="19"/>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18" name="Freeform 169"/>
          <p:cNvSpPr>
            <a:spLocks/>
          </p:cNvSpPr>
          <p:nvPr/>
        </p:nvSpPr>
        <p:spPr bwMode="auto">
          <a:xfrm>
            <a:off x="6369053" y="4340229"/>
            <a:ext cx="85725" cy="87313"/>
          </a:xfrm>
          <a:custGeom>
            <a:avLst/>
            <a:gdLst>
              <a:gd name="T0" fmla="*/ 2147483647 w 61"/>
              <a:gd name="T1" fmla="*/ 2147483647 h 55"/>
              <a:gd name="T2" fmla="*/ 0 w 61"/>
              <a:gd name="T3" fmla="*/ 2147483647 h 55"/>
              <a:gd name="T4" fmla="*/ 2147483647 w 61"/>
              <a:gd name="T5" fmla="*/ 2147483647 h 55"/>
              <a:gd name="T6" fmla="*/ 2147483647 w 61"/>
              <a:gd name="T7" fmla="*/ 2147483647 h 55"/>
              <a:gd name="T8" fmla="*/ 2147483647 w 61"/>
              <a:gd name="T9" fmla="*/ 2147483647 h 55"/>
              <a:gd name="T10" fmla="*/ 2147483647 w 61"/>
              <a:gd name="T11" fmla="*/ 2147483647 h 55"/>
              <a:gd name="T12" fmla="*/ 2147483647 w 61"/>
              <a:gd name="T13" fmla="*/ 2147483647 h 55"/>
              <a:gd name="T14" fmla="*/ 2147483647 w 61"/>
              <a:gd name="T15" fmla="*/ 2147483647 h 55"/>
              <a:gd name="T16" fmla="*/ 2147483647 w 61"/>
              <a:gd name="T17" fmla="*/ 2147483647 h 55"/>
              <a:gd name="T18" fmla="*/ 2147483647 w 61"/>
              <a:gd name="T19" fmla="*/ 2147483647 h 55"/>
              <a:gd name="T20" fmla="*/ 2147483647 w 61"/>
              <a:gd name="T21" fmla="*/ 2147483647 h 55"/>
              <a:gd name="T22" fmla="*/ 2147483647 w 61"/>
              <a:gd name="T23" fmla="*/ 2147483647 h 55"/>
              <a:gd name="T24" fmla="*/ 2147483647 w 61"/>
              <a:gd name="T25" fmla="*/ 2147483647 h 55"/>
              <a:gd name="T26" fmla="*/ 2147483647 w 61"/>
              <a:gd name="T27" fmla="*/ 2147483647 h 55"/>
              <a:gd name="T28" fmla="*/ 2147483647 w 61"/>
              <a:gd name="T29" fmla="*/ 2147483647 h 55"/>
              <a:gd name="T30" fmla="*/ 2147483647 w 61"/>
              <a:gd name="T31" fmla="*/ 2147483647 h 55"/>
              <a:gd name="T32" fmla="*/ 2147483647 w 61"/>
              <a:gd name="T33" fmla="*/ 2147483647 h 55"/>
              <a:gd name="T34" fmla="*/ 2147483647 w 61"/>
              <a:gd name="T35" fmla="*/ 2147483647 h 55"/>
              <a:gd name="T36" fmla="*/ 2147483647 w 61"/>
              <a:gd name="T37" fmla="*/ 2147483647 h 55"/>
              <a:gd name="T38" fmla="*/ 2147483647 w 61"/>
              <a:gd name="T39" fmla="*/ 2147483647 h 55"/>
              <a:gd name="T40" fmla="*/ 2147483647 w 61"/>
              <a:gd name="T41" fmla="*/ 2147483647 h 55"/>
              <a:gd name="T42" fmla="*/ 2147483647 w 61"/>
              <a:gd name="T43" fmla="*/ 2147483647 h 55"/>
              <a:gd name="T44" fmla="*/ 2147483647 w 61"/>
              <a:gd name="T45" fmla="*/ 2147483647 h 55"/>
              <a:gd name="T46" fmla="*/ 2147483647 w 61"/>
              <a:gd name="T47" fmla="*/ 2147483647 h 55"/>
              <a:gd name="T48" fmla="*/ 2147483647 w 61"/>
              <a:gd name="T49" fmla="*/ 2147483647 h 55"/>
              <a:gd name="T50" fmla="*/ 2147483647 w 61"/>
              <a:gd name="T51" fmla="*/ 2147483647 h 55"/>
              <a:gd name="T52" fmla="*/ 2147483647 w 61"/>
              <a:gd name="T53" fmla="*/ 2147483647 h 55"/>
              <a:gd name="T54" fmla="*/ 2147483647 w 61"/>
              <a:gd name="T55" fmla="*/ 2147483647 h 55"/>
              <a:gd name="T56" fmla="*/ 2147483647 w 61"/>
              <a:gd name="T57" fmla="*/ 2147483647 h 55"/>
              <a:gd name="T58" fmla="*/ 2147483647 w 61"/>
              <a:gd name="T59" fmla="*/ 2147483647 h 55"/>
              <a:gd name="T60" fmla="*/ 2147483647 w 61"/>
              <a:gd name="T61" fmla="*/ 2147483647 h 55"/>
              <a:gd name="T62" fmla="*/ 2147483647 w 61"/>
              <a:gd name="T63" fmla="*/ 2147483647 h 55"/>
              <a:gd name="T64" fmla="*/ 2147483647 w 61"/>
              <a:gd name="T65" fmla="*/ 2147483647 h 55"/>
              <a:gd name="T66" fmla="*/ 2147483647 w 61"/>
              <a:gd name="T67" fmla="*/ 2147483647 h 55"/>
              <a:gd name="T68" fmla="*/ 2147483647 w 61"/>
              <a:gd name="T69" fmla="*/ 2147483647 h 55"/>
              <a:gd name="T70" fmla="*/ 2147483647 w 61"/>
              <a:gd name="T71" fmla="*/ 2147483647 h 55"/>
              <a:gd name="T72" fmla="*/ 2147483647 w 61"/>
              <a:gd name="T73" fmla="*/ 2147483647 h 55"/>
              <a:gd name="T74" fmla="*/ 2147483647 w 61"/>
              <a:gd name="T75" fmla="*/ 2147483647 h 55"/>
              <a:gd name="T76" fmla="*/ 2147483647 w 61"/>
              <a:gd name="T77" fmla="*/ 2147483647 h 55"/>
              <a:gd name="T78" fmla="*/ 2147483647 w 61"/>
              <a:gd name="T79" fmla="*/ 2147483647 h 55"/>
              <a:gd name="T80" fmla="*/ 2147483647 w 61"/>
              <a:gd name="T81" fmla="*/ 2147483647 h 55"/>
              <a:gd name="T82" fmla="*/ 2147483647 w 61"/>
              <a:gd name="T83" fmla="*/ 0 h 55"/>
              <a:gd name="T84" fmla="*/ 2147483647 w 61"/>
              <a:gd name="T85" fmla="*/ 0 h 55"/>
              <a:gd name="T86" fmla="*/ 2147483647 w 61"/>
              <a:gd name="T87" fmla="*/ 0 h 55"/>
              <a:gd name="T88" fmla="*/ 2147483647 w 61"/>
              <a:gd name="T89" fmla="*/ 2147483647 h 55"/>
              <a:gd name="T90" fmla="*/ 2147483647 w 61"/>
              <a:gd name="T91" fmla="*/ 2147483647 h 55"/>
              <a:gd name="T92" fmla="*/ 2147483647 w 61"/>
              <a:gd name="T93" fmla="*/ 2147483647 h 55"/>
              <a:gd name="T94" fmla="*/ 2147483647 w 61"/>
              <a:gd name="T95" fmla="*/ 2147483647 h 55"/>
              <a:gd name="T96" fmla="*/ 2147483647 w 61"/>
              <a:gd name="T97" fmla="*/ 2147483647 h 55"/>
              <a:gd name="T98" fmla="*/ 2147483647 w 61"/>
              <a:gd name="T99" fmla="*/ 2147483647 h 55"/>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61"/>
              <a:gd name="T151" fmla="*/ 0 h 55"/>
              <a:gd name="T152" fmla="*/ 61 w 61"/>
              <a:gd name="T153" fmla="*/ 55 h 55"/>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61" h="55">
                <a:moveTo>
                  <a:pt x="2" y="19"/>
                </a:moveTo>
                <a:lnTo>
                  <a:pt x="0" y="23"/>
                </a:lnTo>
                <a:lnTo>
                  <a:pt x="2" y="28"/>
                </a:lnTo>
                <a:lnTo>
                  <a:pt x="3" y="32"/>
                </a:lnTo>
                <a:lnTo>
                  <a:pt x="6" y="37"/>
                </a:lnTo>
                <a:lnTo>
                  <a:pt x="10" y="40"/>
                </a:lnTo>
                <a:lnTo>
                  <a:pt x="15" y="41"/>
                </a:lnTo>
                <a:lnTo>
                  <a:pt x="19" y="44"/>
                </a:lnTo>
                <a:lnTo>
                  <a:pt x="22" y="46"/>
                </a:lnTo>
                <a:lnTo>
                  <a:pt x="27" y="47"/>
                </a:lnTo>
                <a:lnTo>
                  <a:pt x="30" y="49"/>
                </a:lnTo>
                <a:lnTo>
                  <a:pt x="33" y="49"/>
                </a:lnTo>
                <a:lnTo>
                  <a:pt x="36" y="50"/>
                </a:lnTo>
                <a:lnTo>
                  <a:pt x="37" y="50"/>
                </a:lnTo>
                <a:lnTo>
                  <a:pt x="40" y="52"/>
                </a:lnTo>
                <a:lnTo>
                  <a:pt x="43" y="52"/>
                </a:lnTo>
                <a:lnTo>
                  <a:pt x="46" y="53"/>
                </a:lnTo>
                <a:lnTo>
                  <a:pt x="49" y="55"/>
                </a:lnTo>
                <a:lnTo>
                  <a:pt x="50" y="55"/>
                </a:lnTo>
                <a:lnTo>
                  <a:pt x="52" y="55"/>
                </a:lnTo>
                <a:lnTo>
                  <a:pt x="53" y="55"/>
                </a:lnTo>
                <a:lnTo>
                  <a:pt x="53" y="53"/>
                </a:lnTo>
                <a:lnTo>
                  <a:pt x="55" y="52"/>
                </a:lnTo>
                <a:lnTo>
                  <a:pt x="56" y="50"/>
                </a:lnTo>
                <a:lnTo>
                  <a:pt x="58" y="47"/>
                </a:lnTo>
                <a:lnTo>
                  <a:pt x="59" y="44"/>
                </a:lnTo>
                <a:lnTo>
                  <a:pt x="61" y="41"/>
                </a:lnTo>
                <a:lnTo>
                  <a:pt x="61" y="38"/>
                </a:lnTo>
                <a:lnTo>
                  <a:pt x="61" y="35"/>
                </a:lnTo>
                <a:lnTo>
                  <a:pt x="59" y="32"/>
                </a:lnTo>
                <a:lnTo>
                  <a:pt x="58" y="29"/>
                </a:lnTo>
                <a:lnTo>
                  <a:pt x="56" y="28"/>
                </a:lnTo>
                <a:lnTo>
                  <a:pt x="52" y="23"/>
                </a:lnTo>
                <a:lnTo>
                  <a:pt x="47" y="20"/>
                </a:lnTo>
                <a:lnTo>
                  <a:pt x="44" y="17"/>
                </a:lnTo>
                <a:lnTo>
                  <a:pt x="42" y="15"/>
                </a:lnTo>
                <a:lnTo>
                  <a:pt x="37" y="12"/>
                </a:lnTo>
                <a:lnTo>
                  <a:pt x="34" y="9"/>
                </a:lnTo>
                <a:lnTo>
                  <a:pt x="30" y="6"/>
                </a:lnTo>
                <a:lnTo>
                  <a:pt x="25" y="3"/>
                </a:lnTo>
                <a:lnTo>
                  <a:pt x="22" y="0"/>
                </a:lnTo>
                <a:lnTo>
                  <a:pt x="19" y="0"/>
                </a:lnTo>
                <a:lnTo>
                  <a:pt x="15" y="0"/>
                </a:lnTo>
                <a:lnTo>
                  <a:pt x="12" y="1"/>
                </a:lnTo>
                <a:lnTo>
                  <a:pt x="9" y="4"/>
                </a:lnTo>
                <a:lnTo>
                  <a:pt x="6" y="7"/>
                </a:lnTo>
                <a:lnTo>
                  <a:pt x="5" y="12"/>
                </a:lnTo>
                <a:lnTo>
                  <a:pt x="3" y="17"/>
                </a:lnTo>
                <a:lnTo>
                  <a:pt x="2" y="19"/>
                </a:lnTo>
              </a:path>
            </a:pathLst>
          </a:custGeom>
          <a:solidFill>
            <a:srgbClr val="FFFF00"/>
          </a:solidFill>
          <a:ln w="4763">
            <a:solidFill>
              <a:srgbClr val="990000"/>
            </a:solidFill>
            <a:round/>
            <a:headEnd/>
            <a:tailEnd/>
          </a:ln>
        </p:spPr>
        <p:txBody>
          <a:bodyPr/>
          <a:lstStyle/>
          <a:p>
            <a:endParaRPr lang="en-US"/>
          </a:p>
        </p:txBody>
      </p:sp>
      <p:sp>
        <p:nvSpPr>
          <p:cNvPr id="53419" name="Freeform 170"/>
          <p:cNvSpPr>
            <a:spLocks/>
          </p:cNvSpPr>
          <p:nvPr/>
        </p:nvSpPr>
        <p:spPr bwMode="auto">
          <a:xfrm>
            <a:off x="6369053" y="4340229"/>
            <a:ext cx="85725" cy="87313"/>
          </a:xfrm>
          <a:custGeom>
            <a:avLst/>
            <a:gdLst>
              <a:gd name="T0" fmla="*/ 2147483647 w 61"/>
              <a:gd name="T1" fmla="*/ 2147483647 h 55"/>
              <a:gd name="T2" fmla="*/ 0 w 61"/>
              <a:gd name="T3" fmla="*/ 2147483647 h 55"/>
              <a:gd name="T4" fmla="*/ 2147483647 w 61"/>
              <a:gd name="T5" fmla="*/ 2147483647 h 55"/>
              <a:gd name="T6" fmla="*/ 2147483647 w 61"/>
              <a:gd name="T7" fmla="*/ 2147483647 h 55"/>
              <a:gd name="T8" fmla="*/ 2147483647 w 61"/>
              <a:gd name="T9" fmla="*/ 2147483647 h 55"/>
              <a:gd name="T10" fmla="*/ 2147483647 w 61"/>
              <a:gd name="T11" fmla="*/ 2147483647 h 55"/>
              <a:gd name="T12" fmla="*/ 2147483647 w 61"/>
              <a:gd name="T13" fmla="*/ 2147483647 h 55"/>
              <a:gd name="T14" fmla="*/ 2147483647 w 61"/>
              <a:gd name="T15" fmla="*/ 2147483647 h 55"/>
              <a:gd name="T16" fmla="*/ 2147483647 w 61"/>
              <a:gd name="T17" fmla="*/ 2147483647 h 55"/>
              <a:gd name="T18" fmla="*/ 2147483647 w 61"/>
              <a:gd name="T19" fmla="*/ 2147483647 h 55"/>
              <a:gd name="T20" fmla="*/ 2147483647 w 61"/>
              <a:gd name="T21" fmla="*/ 2147483647 h 55"/>
              <a:gd name="T22" fmla="*/ 2147483647 w 61"/>
              <a:gd name="T23" fmla="*/ 2147483647 h 55"/>
              <a:gd name="T24" fmla="*/ 2147483647 w 61"/>
              <a:gd name="T25" fmla="*/ 2147483647 h 55"/>
              <a:gd name="T26" fmla="*/ 2147483647 w 61"/>
              <a:gd name="T27" fmla="*/ 2147483647 h 55"/>
              <a:gd name="T28" fmla="*/ 2147483647 w 61"/>
              <a:gd name="T29" fmla="*/ 2147483647 h 55"/>
              <a:gd name="T30" fmla="*/ 2147483647 w 61"/>
              <a:gd name="T31" fmla="*/ 2147483647 h 55"/>
              <a:gd name="T32" fmla="*/ 2147483647 w 61"/>
              <a:gd name="T33" fmla="*/ 2147483647 h 55"/>
              <a:gd name="T34" fmla="*/ 2147483647 w 61"/>
              <a:gd name="T35" fmla="*/ 2147483647 h 55"/>
              <a:gd name="T36" fmla="*/ 2147483647 w 61"/>
              <a:gd name="T37" fmla="*/ 2147483647 h 55"/>
              <a:gd name="T38" fmla="*/ 2147483647 w 61"/>
              <a:gd name="T39" fmla="*/ 2147483647 h 55"/>
              <a:gd name="T40" fmla="*/ 2147483647 w 61"/>
              <a:gd name="T41" fmla="*/ 2147483647 h 55"/>
              <a:gd name="T42" fmla="*/ 2147483647 w 61"/>
              <a:gd name="T43" fmla="*/ 2147483647 h 55"/>
              <a:gd name="T44" fmla="*/ 2147483647 w 61"/>
              <a:gd name="T45" fmla="*/ 2147483647 h 55"/>
              <a:gd name="T46" fmla="*/ 2147483647 w 61"/>
              <a:gd name="T47" fmla="*/ 2147483647 h 55"/>
              <a:gd name="T48" fmla="*/ 2147483647 w 61"/>
              <a:gd name="T49" fmla="*/ 2147483647 h 55"/>
              <a:gd name="T50" fmla="*/ 2147483647 w 61"/>
              <a:gd name="T51" fmla="*/ 2147483647 h 55"/>
              <a:gd name="T52" fmla="*/ 2147483647 w 61"/>
              <a:gd name="T53" fmla="*/ 2147483647 h 55"/>
              <a:gd name="T54" fmla="*/ 2147483647 w 61"/>
              <a:gd name="T55" fmla="*/ 2147483647 h 55"/>
              <a:gd name="T56" fmla="*/ 2147483647 w 61"/>
              <a:gd name="T57" fmla="*/ 2147483647 h 55"/>
              <a:gd name="T58" fmla="*/ 2147483647 w 61"/>
              <a:gd name="T59" fmla="*/ 2147483647 h 55"/>
              <a:gd name="T60" fmla="*/ 2147483647 w 61"/>
              <a:gd name="T61" fmla="*/ 2147483647 h 55"/>
              <a:gd name="T62" fmla="*/ 2147483647 w 61"/>
              <a:gd name="T63" fmla="*/ 2147483647 h 55"/>
              <a:gd name="T64" fmla="*/ 2147483647 w 61"/>
              <a:gd name="T65" fmla="*/ 2147483647 h 55"/>
              <a:gd name="T66" fmla="*/ 2147483647 w 61"/>
              <a:gd name="T67" fmla="*/ 2147483647 h 55"/>
              <a:gd name="T68" fmla="*/ 2147483647 w 61"/>
              <a:gd name="T69" fmla="*/ 2147483647 h 55"/>
              <a:gd name="T70" fmla="*/ 2147483647 w 61"/>
              <a:gd name="T71" fmla="*/ 2147483647 h 55"/>
              <a:gd name="T72" fmla="*/ 2147483647 w 61"/>
              <a:gd name="T73" fmla="*/ 2147483647 h 55"/>
              <a:gd name="T74" fmla="*/ 2147483647 w 61"/>
              <a:gd name="T75" fmla="*/ 2147483647 h 55"/>
              <a:gd name="T76" fmla="*/ 2147483647 w 61"/>
              <a:gd name="T77" fmla="*/ 2147483647 h 55"/>
              <a:gd name="T78" fmla="*/ 2147483647 w 61"/>
              <a:gd name="T79" fmla="*/ 2147483647 h 55"/>
              <a:gd name="T80" fmla="*/ 2147483647 w 61"/>
              <a:gd name="T81" fmla="*/ 2147483647 h 55"/>
              <a:gd name="T82" fmla="*/ 2147483647 w 61"/>
              <a:gd name="T83" fmla="*/ 0 h 55"/>
              <a:gd name="T84" fmla="*/ 2147483647 w 61"/>
              <a:gd name="T85" fmla="*/ 0 h 55"/>
              <a:gd name="T86" fmla="*/ 2147483647 w 61"/>
              <a:gd name="T87" fmla="*/ 0 h 55"/>
              <a:gd name="T88" fmla="*/ 2147483647 w 61"/>
              <a:gd name="T89" fmla="*/ 2147483647 h 55"/>
              <a:gd name="T90" fmla="*/ 2147483647 w 61"/>
              <a:gd name="T91" fmla="*/ 2147483647 h 55"/>
              <a:gd name="T92" fmla="*/ 2147483647 w 61"/>
              <a:gd name="T93" fmla="*/ 2147483647 h 55"/>
              <a:gd name="T94" fmla="*/ 2147483647 w 61"/>
              <a:gd name="T95" fmla="*/ 2147483647 h 55"/>
              <a:gd name="T96" fmla="*/ 2147483647 w 61"/>
              <a:gd name="T97" fmla="*/ 2147483647 h 55"/>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61"/>
              <a:gd name="T148" fmla="*/ 0 h 55"/>
              <a:gd name="T149" fmla="*/ 61 w 61"/>
              <a:gd name="T150" fmla="*/ 55 h 55"/>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61" h="55">
                <a:moveTo>
                  <a:pt x="2" y="19"/>
                </a:moveTo>
                <a:lnTo>
                  <a:pt x="0" y="23"/>
                </a:lnTo>
                <a:lnTo>
                  <a:pt x="2" y="28"/>
                </a:lnTo>
                <a:lnTo>
                  <a:pt x="3" y="32"/>
                </a:lnTo>
                <a:lnTo>
                  <a:pt x="6" y="37"/>
                </a:lnTo>
                <a:lnTo>
                  <a:pt x="10" y="40"/>
                </a:lnTo>
                <a:lnTo>
                  <a:pt x="15" y="41"/>
                </a:lnTo>
                <a:lnTo>
                  <a:pt x="19" y="44"/>
                </a:lnTo>
                <a:lnTo>
                  <a:pt x="22" y="46"/>
                </a:lnTo>
                <a:lnTo>
                  <a:pt x="27" y="47"/>
                </a:lnTo>
                <a:lnTo>
                  <a:pt x="30" y="49"/>
                </a:lnTo>
                <a:lnTo>
                  <a:pt x="33" y="49"/>
                </a:lnTo>
                <a:lnTo>
                  <a:pt x="36" y="50"/>
                </a:lnTo>
                <a:lnTo>
                  <a:pt x="37" y="50"/>
                </a:lnTo>
                <a:lnTo>
                  <a:pt x="40" y="52"/>
                </a:lnTo>
                <a:lnTo>
                  <a:pt x="43" y="52"/>
                </a:lnTo>
                <a:lnTo>
                  <a:pt x="46" y="53"/>
                </a:lnTo>
                <a:lnTo>
                  <a:pt x="49" y="55"/>
                </a:lnTo>
                <a:lnTo>
                  <a:pt x="50" y="55"/>
                </a:lnTo>
                <a:lnTo>
                  <a:pt x="52" y="55"/>
                </a:lnTo>
                <a:lnTo>
                  <a:pt x="53" y="55"/>
                </a:lnTo>
                <a:lnTo>
                  <a:pt x="53" y="53"/>
                </a:lnTo>
                <a:lnTo>
                  <a:pt x="55" y="52"/>
                </a:lnTo>
                <a:lnTo>
                  <a:pt x="56" y="50"/>
                </a:lnTo>
                <a:lnTo>
                  <a:pt x="58" y="47"/>
                </a:lnTo>
                <a:lnTo>
                  <a:pt x="59" y="44"/>
                </a:lnTo>
                <a:lnTo>
                  <a:pt x="61" y="41"/>
                </a:lnTo>
                <a:lnTo>
                  <a:pt x="61" y="38"/>
                </a:lnTo>
                <a:lnTo>
                  <a:pt x="61" y="35"/>
                </a:lnTo>
                <a:lnTo>
                  <a:pt x="59" y="32"/>
                </a:lnTo>
                <a:lnTo>
                  <a:pt x="58" y="29"/>
                </a:lnTo>
                <a:lnTo>
                  <a:pt x="56" y="28"/>
                </a:lnTo>
                <a:lnTo>
                  <a:pt x="52" y="23"/>
                </a:lnTo>
                <a:lnTo>
                  <a:pt x="47" y="20"/>
                </a:lnTo>
                <a:lnTo>
                  <a:pt x="44" y="17"/>
                </a:lnTo>
                <a:lnTo>
                  <a:pt x="42" y="15"/>
                </a:lnTo>
                <a:lnTo>
                  <a:pt x="37" y="12"/>
                </a:lnTo>
                <a:lnTo>
                  <a:pt x="34" y="9"/>
                </a:lnTo>
                <a:lnTo>
                  <a:pt x="30" y="6"/>
                </a:lnTo>
                <a:lnTo>
                  <a:pt x="25" y="3"/>
                </a:lnTo>
                <a:lnTo>
                  <a:pt x="22" y="0"/>
                </a:lnTo>
                <a:lnTo>
                  <a:pt x="19" y="0"/>
                </a:lnTo>
                <a:lnTo>
                  <a:pt x="15" y="0"/>
                </a:lnTo>
                <a:lnTo>
                  <a:pt x="12" y="1"/>
                </a:lnTo>
                <a:lnTo>
                  <a:pt x="9" y="4"/>
                </a:lnTo>
                <a:lnTo>
                  <a:pt x="6" y="7"/>
                </a:lnTo>
                <a:lnTo>
                  <a:pt x="5" y="12"/>
                </a:lnTo>
                <a:lnTo>
                  <a:pt x="3" y="17"/>
                </a:lnTo>
              </a:path>
            </a:pathLst>
          </a:custGeom>
          <a:solidFill>
            <a:srgbClr val="FFFF00"/>
          </a:solidFill>
          <a:ln w="4763">
            <a:solidFill>
              <a:srgbClr val="990000"/>
            </a:solidFill>
            <a:round/>
            <a:headEnd/>
            <a:tailEnd/>
          </a:ln>
        </p:spPr>
        <p:txBody>
          <a:bodyPr/>
          <a:lstStyle/>
          <a:p>
            <a:endParaRPr lang="en-US"/>
          </a:p>
        </p:txBody>
      </p:sp>
      <p:sp>
        <p:nvSpPr>
          <p:cNvPr id="53420" name="Freeform 171"/>
          <p:cNvSpPr>
            <a:spLocks/>
          </p:cNvSpPr>
          <p:nvPr/>
        </p:nvSpPr>
        <p:spPr bwMode="auto">
          <a:xfrm>
            <a:off x="6469066" y="4286254"/>
            <a:ext cx="47625" cy="53975"/>
          </a:xfrm>
          <a:custGeom>
            <a:avLst/>
            <a:gdLst>
              <a:gd name="T0" fmla="*/ 2147483647 w 34"/>
              <a:gd name="T1" fmla="*/ 2147483647 h 34"/>
              <a:gd name="T2" fmla="*/ 2147483647 w 34"/>
              <a:gd name="T3" fmla="*/ 2147483647 h 34"/>
              <a:gd name="T4" fmla="*/ 2147483647 w 34"/>
              <a:gd name="T5" fmla="*/ 2147483647 h 34"/>
              <a:gd name="T6" fmla="*/ 2147483647 w 34"/>
              <a:gd name="T7" fmla="*/ 2147483647 h 34"/>
              <a:gd name="T8" fmla="*/ 2147483647 w 34"/>
              <a:gd name="T9" fmla="*/ 2147483647 h 34"/>
              <a:gd name="T10" fmla="*/ 2147483647 w 34"/>
              <a:gd name="T11" fmla="*/ 2147483647 h 34"/>
              <a:gd name="T12" fmla="*/ 2147483647 w 34"/>
              <a:gd name="T13" fmla="*/ 2147483647 h 34"/>
              <a:gd name="T14" fmla="*/ 2147483647 w 34"/>
              <a:gd name="T15" fmla="*/ 2147483647 h 34"/>
              <a:gd name="T16" fmla="*/ 2147483647 w 34"/>
              <a:gd name="T17" fmla="*/ 2147483647 h 34"/>
              <a:gd name="T18" fmla="*/ 2147483647 w 34"/>
              <a:gd name="T19" fmla="*/ 2147483647 h 34"/>
              <a:gd name="T20" fmla="*/ 2147483647 w 34"/>
              <a:gd name="T21" fmla="*/ 2147483647 h 34"/>
              <a:gd name="T22" fmla="*/ 2147483647 w 34"/>
              <a:gd name="T23" fmla="*/ 2147483647 h 34"/>
              <a:gd name="T24" fmla="*/ 2147483647 w 34"/>
              <a:gd name="T25" fmla="*/ 2147483647 h 34"/>
              <a:gd name="T26" fmla="*/ 2147483647 w 34"/>
              <a:gd name="T27" fmla="*/ 2147483647 h 34"/>
              <a:gd name="T28" fmla="*/ 2147483647 w 34"/>
              <a:gd name="T29" fmla="*/ 2147483647 h 34"/>
              <a:gd name="T30" fmla="*/ 2147483647 w 34"/>
              <a:gd name="T31" fmla="*/ 2147483647 h 34"/>
              <a:gd name="T32" fmla="*/ 2147483647 w 34"/>
              <a:gd name="T33" fmla="*/ 2147483647 h 34"/>
              <a:gd name="T34" fmla="*/ 2147483647 w 34"/>
              <a:gd name="T35" fmla="*/ 2147483647 h 34"/>
              <a:gd name="T36" fmla="*/ 2147483647 w 34"/>
              <a:gd name="T37" fmla="*/ 2147483647 h 34"/>
              <a:gd name="T38" fmla="*/ 2147483647 w 34"/>
              <a:gd name="T39" fmla="*/ 2147483647 h 34"/>
              <a:gd name="T40" fmla="*/ 2147483647 w 34"/>
              <a:gd name="T41" fmla="*/ 2147483647 h 34"/>
              <a:gd name="T42" fmla="*/ 2147483647 w 34"/>
              <a:gd name="T43" fmla="*/ 2147483647 h 34"/>
              <a:gd name="T44" fmla="*/ 2147483647 w 34"/>
              <a:gd name="T45" fmla="*/ 2147483647 h 34"/>
              <a:gd name="T46" fmla="*/ 2147483647 w 34"/>
              <a:gd name="T47" fmla="*/ 0 h 34"/>
              <a:gd name="T48" fmla="*/ 2147483647 w 34"/>
              <a:gd name="T49" fmla="*/ 0 h 34"/>
              <a:gd name="T50" fmla="*/ 2147483647 w 34"/>
              <a:gd name="T51" fmla="*/ 2147483647 h 34"/>
              <a:gd name="T52" fmla="*/ 2147483647 w 34"/>
              <a:gd name="T53" fmla="*/ 2147483647 h 34"/>
              <a:gd name="T54" fmla="*/ 0 w 34"/>
              <a:gd name="T55" fmla="*/ 2147483647 h 34"/>
              <a:gd name="T56" fmla="*/ 2147483647 w 34"/>
              <a:gd name="T57" fmla="*/ 2147483647 h 34"/>
              <a:gd name="T58" fmla="*/ 2147483647 w 34"/>
              <a:gd name="T59" fmla="*/ 2147483647 h 34"/>
              <a:gd name="T60" fmla="*/ 2147483647 w 34"/>
              <a:gd name="T61" fmla="*/ 2147483647 h 34"/>
              <a:gd name="T62" fmla="*/ 2147483647 w 34"/>
              <a:gd name="T63" fmla="*/ 2147483647 h 34"/>
              <a:gd name="T64" fmla="*/ 2147483647 w 34"/>
              <a:gd name="T65" fmla="*/ 2147483647 h 34"/>
              <a:gd name="T66" fmla="*/ 2147483647 w 34"/>
              <a:gd name="T67" fmla="*/ 2147483647 h 34"/>
              <a:gd name="T68" fmla="*/ 2147483647 w 34"/>
              <a:gd name="T69" fmla="*/ 2147483647 h 34"/>
              <a:gd name="T70" fmla="*/ 2147483647 w 34"/>
              <a:gd name="T71" fmla="*/ 2147483647 h 34"/>
              <a:gd name="T72" fmla="*/ 2147483647 w 34"/>
              <a:gd name="T73" fmla="*/ 2147483647 h 34"/>
              <a:gd name="T74" fmla="*/ 2147483647 w 34"/>
              <a:gd name="T75" fmla="*/ 2147483647 h 34"/>
              <a:gd name="T76" fmla="*/ 2147483647 w 34"/>
              <a:gd name="T77" fmla="*/ 2147483647 h 34"/>
              <a:gd name="T78" fmla="*/ 2147483647 w 34"/>
              <a:gd name="T79" fmla="*/ 2147483647 h 34"/>
              <a:gd name="T80" fmla="*/ 2147483647 w 34"/>
              <a:gd name="T81" fmla="*/ 2147483647 h 3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4"/>
              <a:gd name="T124" fmla="*/ 0 h 34"/>
              <a:gd name="T125" fmla="*/ 34 w 34"/>
              <a:gd name="T126" fmla="*/ 34 h 34"/>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4" h="34">
                <a:moveTo>
                  <a:pt x="5" y="16"/>
                </a:moveTo>
                <a:lnTo>
                  <a:pt x="6" y="17"/>
                </a:lnTo>
                <a:lnTo>
                  <a:pt x="9" y="19"/>
                </a:lnTo>
                <a:lnTo>
                  <a:pt x="10" y="22"/>
                </a:lnTo>
                <a:lnTo>
                  <a:pt x="12" y="23"/>
                </a:lnTo>
                <a:lnTo>
                  <a:pt x="13" y="25"/>
                </a:lnTo>
                <a:lnTo>
                  <a:pt x="15" y="28"/>
                </a:lnTo>
                <a:lnTo>
                  <a:pt x="16" y="29"/>
                </a:lnTo>
                <a:lnTo>
                  <a:pt x="18" y="32"/>
                </a:lnTo>
                <a:lnTo>
                  <a:pt x="19" y="34"/>
                </a:lnTo>
                <a:lnTo>
                  <a:pt x="21" y="34"/>
                </a:lnTo>
                <a:lnTo>
                  <a:pt x="24" y="34"/>
                </a:lnTo>
                <a:lnTo>
                  <a:pt x="25" y="34"/>
                </a:lnTo>
                <a:lnTo>
                  <a:pt x="27" y="32"/>
                </a:lnTo>
                <a:lnTo>
                  <a:pt x="30" y="32"/>
                </a:lnTo>
                <a:lnTo>
                  <a:pt x="31" y="31"/>
                </a:lnTo>
                <a:lnTo>
                  <a:pt x="33" y="28"/>
                </a:lnTo>
                <a:lnTo>
                  <a:pt x="34" y="22"/>
                </a:lnTo>
                <a:lnTo>
                  <a:pt x="34" y="16"/>
                </a:lnTo>
                <a:lnTo>
                  <a:pt x="31" y="10"/>
                </a:lnTo>
                <a:lnTo>
                  <a:pt x="27" y="6"/>
                </a:lnTo>
                <a:lnTo>
                  <a:pt x="21" y="3"/>
                </a:lnTo>
                <a:lnTo>
                  <a:pt x="15" y="1"/>
                </a:lnTo>
                <a:lnTo>
                  <a:pt x="9" y="0"/>
                </a:lnTo>
                <a:lnTo>
                  <a:pt x="3" y="0"/>
                </a:lnTo>
                <a:lnTo>
                  <a:pt x="2" y="1"/>
                </a:lnTo>
                <a:lnTo>
                  <a:pt x="2" y="3"/>
                </a:lnTo>
                <a:lnTo>
                  <a:pt x="0" y="4"/>
                </a:lnTo>
                <a:lnTo>
                  <a:pt x="2" y="6"/>
                </a:lnTo>
                <a:lnTo>
                  <a:pt x="2" y="9"/>
                </a:lnTo>
                <a:lnTo>
                  <a:pt x="3" y="11"/>
                </a:lnTo>
                <a:lnTo>
                  <a:pt x="5" y="13"/>
                </a:lnTo>
                <a:lnTo>
                  <a:pt x="5" y="16"/>
                </a:lnTo>
                <a:lnTo>
                  <a:pt x="6" y="16"/>
                </a:lnTo>
                <a:lnTo>
                  <a:pt x="5" y="16"/>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21" name="Freeform 172"/>
          <p:cNvSpPr>
            <a:spLocks/>
          </p:cNvSpPr>
          <p:nvPr/>
        </p:nvSpPr>
        <p:spPr bwMode="auto">
          <a:xfrm>
            <a:off x="6469066" y="4286254"/>
            <a:ext cx="47625" cy="53975"/>
          </a:xfrm>
          <a:custGeom>
            <a:avLst/>
            <a:gdLst>
              <a:gd name="T0" fmla="*/ 2147483647 w 34"/>
              <a:gd name="T1" fmla="*/ 2147483647 h 34"/>
              <a:gd name="T2" fmla="*/ 2147483647 w 34"/>
              <a:gd name="T3" fmla="*/ 2147483647 h 34"/>
              <a:gd name="T4" fmla="*/ 2147483647 w 34"/>
              <a:gd name="T5" fmla="*/ 2147483647 h 34"/>
              <a:gd name="T6" fmla="*/ 2147483647 w 34"/>
              <a:gd name="T7" fmla="*/ 2147483647 h 34"/>
              <a:gd name="T8" fmla="*/ 2147483647 w 34"/>
              <a:gd name="T9" fmla="*/ 2147483647 h 34"/>
              <a:gd name="T10" fmla="*/ 2147483647 w 34"/>
              <a:gd name="T11" fmla="*/ 2147483647 h 34"/>
              <a:gd name="T12" fmla="*/ 2147483647 w 34"/>
              <a:gd name="T13" fmla="*/ 2147483647 h 34"/>
              <a:gd name="T14" fmla="*/ 2147483647 w 34"/>
              <a:gd name="T15" fmla="*/ 2147483647 h 34"/>
              <a:gd name="T16" fmla="*/ 2147483647 w 34"/>
              <a:gd name="T17" fmla="*/ 2147483647 h 34"/>
              <a:gd name="T18" fmla="*/ 2147483647 w 34"/>
              <a:gd name="T19" fmla="*/ 2147483647 h 34"/>
              <a:gd name="T20" fmla="*/ 2147483647 w 34"/>
              <a:gd name="T21" fmla="*/ 2147483647 h 34"/>
              <a:gd name="T22" fmla="*/ 2147483647 w 34"/>
              <a:gd name="T23" fmla="*/ 2147483647 h 34"/>
              <a:gd name="T24" fmla="*/ 2147483647 w 34"/>
              <a:gd name="T25" fmla="*/ 2147483647 h 34"/>
              <a:gd name="T26" fmla="*/ 2147483647 w 34"/>
              <a:gd name="T27" fmla="*/ 2147483647 h 34"/>
              <a:gd name="T28" fmla="*/ 2147483647 w 34"/>
              <a:gd name="T29" fmla="*/ 2147483647 h 34"/>
              <a:gd name="T30" fmla="*/ 2147483647 w 34"/>
              <a:gd name="T31" fmla="*/ 2147483647 h 34"/>
              <a:gd name="T32" fmla="*/ 2147483647 w 34"/>
              <a:gd name="T33" fmla="*/ 2147483647 h 34"/>
              <a:gd name="T34" fmla="*/ 2147483647 w 34"/>
              <a:gd name="T35" fmla="*/ 2147483647 h 34"/>
              <a:gd name="T36" fmla="*/ 2147483647 w 34"/>
              <a:gd name="T37" fmla="*/ 2147483647 h 34"/>
              <a:gd name="T38" fmla="*/ 2147483647 w 34"/>
              <a:gd name="T39" fmla="*/ 2147483647 h 34"/>
              <a:gd name="T40" fmla="*/ 2147483647 w 34"/>
              <a:gd name="T41" fmla="*/ 2147483647 h 34"/>
              <a:gd name="T42" fmla="*/ 2147483647 w 34"/>
              <a:gd name="T43" fmla="*/ 2147483647 h 34"/>
              <a:gd name="T44" fmla="*/ 2147483647 w 34"/>
              <a:gd name="T45" fmla="*/ 2147483647 h 34"/>
              <a:gd name="T46" fmla="*/ 2147483647 w 34"/>
              <a:gd name="T47" fmla="*/ 0 h 34"/>
              <a:gd name="T48" fmla="*/ 2147483647 w 34"/>
              <a:gd name="T49" fmla="*/ 0 h 34"/>
              <a:gd name="T50" fmla="*/ 2147483647 w 34"/>
              <a:gd name="T51" fmla="*/ 2147483647 h 34"/>
              <a:gd name="T52" fmla="*/ 2147483647 w 34"/>
              <a:gd name="T53" fmla="*/ 2147483647 h 34"/>
              <a:gd name="T54" fmla="*/ 0 w 34"/>
              <a:gd name="T55" fmla="*/ 2147483647 h 34"/>
              <a:gd name="T56" fmla="*/ 2147483647 w 34"/>
              <a:gd name="T57" fmla="*/ 2147483647 h 34"/>
              <a:gd name="T58" fmla="*/ 2147483647 w 34"/>
              <a:gd name="T59" fmla="*/ 2147483647 h 34"/>
              <a:gd name="T60" fmla="*/ 2147483647 w 34"/>
              <a:gd name="T61" fmla="*/ 2147483647 h 34"/>
              <a:gd name="T62" fmla="*/ 2147483647 w 34"/>
              <a:gd name="T63" fmla="*/ 2147483647 h 34"/>
              <a:gd name="T64" fmla="*/ 2147483647 w 34"/>
              <a:gd name="T65" fmla="*/ 2147483647 h 34"/>
              <a:gd name="T66" fmla="*/ 2147483647 w 34"/>
              <a:gd name="T67" fmla="*/ 2147483647 h 34"/>
              <a:gd name="T68" fmla="*/ 2147483647 w 34"/>
              <a:gd name="T69" fmla="*/ 2147483647 h 34"/>
              <a:gd name="T70" fmla="*/ 2147483647 w 34"/>
              <a:gd name="T71" fmla="*/ 2147483647 h 34"/>
              <a:gd name="T72" fmla="*/ 2147483647 w 34"/>
              <a:gd name="T73" fmla="*/ 2147483647 h 34"/>
              <a:gd name="T74" fmla="*/ 2147483647 w 34"/>
              <a:gd name="T75" fmla="*/ 2147483647 h 34"/>
              <a:gd name="T76" fmla="*/ 2147483647 w 34"/>
              <a:gd name="T77" fmla="*/ 2147483647 h 34"/>
              <a:gd name="T78" fmla="*/ 2147483647 w 34"/>
              <a:gd name="T79" fmla="*/ 2147483647 h 34"/>
              <a:gd name="T80" fmla="*/ 2147483647 w 34"/>
              <a:gd name="T81" fmla="*/ 2147483647 h 3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4"/>
              <a:gd name="T124" fmla="*/ 0 h 34"/>
              <a:gd name="T125" fmla="*/ 34 w 34"/>
              <a:gd name="T126" fmla="*/ 34 h 34"/>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4" h="34">
                <a:moveTo>
                  <a:pt x="5" y="16"/>
                </a:moveTo>
                <a:lnTo>
                  <a:pt x="6" y="17"/>
                </a:lnTo>
                <a:lnTo>
                  <a:pt x="9" y="19"/>
                </a:lnTo>
                <a:lnTo>
                  <a:pt x="10" y="22"/>
                </a:lnTo>
                <a:lnTo>
                  <a:pt x="12" y="23"/>
                </a:lnTo>
                <a:lnTo>
                  <a:pt x="13" y="25"/>
                </a:lnTo>
                <a:lnTo>
                  <a:pt x="15" y="28"/>
                </a:lnTo>
                <a:lnTo>
                  <a:pt x="16" y="29"/>
                </a:lnTo>
                <a:lnTo>
                  <a:pt x="18" y="32"/>
                </a:lnTo>
                <a:lnTo>
                  <a:pt x="19" y="34"/>
                </a:lnTo>
                <a:lnTo>
                  <a:pt x="21" y="34"/>
                </a:lnTo>
                <a:lnTo>
                  <a:pt x="24" y="34"/>
                </a:lnTo>
                <a:lnTo>
                  <a:pt x="25" y="34"/>
                </a:lnTo>
                <a:lnTo>
                  <a:pt x="27" y="32"/>
                </a:lnTo>
                <a:lnTo>
                  <a:pt x="30" y="32"/>
                </a:lnTo>
                <a:lnTo>
                  <a:pt x="31" y="31"/>
                </a:lnTo>
                <a:lnTo>
                  <a:pt x="33" y="28"/>
                </a:lnTo>
                <a:lnTo>
                  <a:pt x="34" y="22"/>
                </a:lnTo>
                <a:lnTo>
                  <a:pt x="34" y="16"/>
                </a:lnTo>
                <a:lnTo>
                  <a:pt x="31" y="10"/>
                </a:lnTo>
                <a:lnTo>
                  <a:pt x="27" y="6"/>
                </a:lnTo>
                <a:lnTo>
                  <a:pt x="21" y="3"/>
                </a:lnTo>
                <a:lnTo>
                  <a:pt x="15" y="1"/>
                </a:lnTo>
                <a:lnTo>
                  <a:pt x="9" y="0"/>
                </a:lnTo>
                <a:lnTo>
                  <a:pt x="3" y="0"/>
                </a:lnTo>
                <a:lnTo>
                  <a:pt x="2" y="1"/>
                </a:lnTo>
                <a:lnTo>
                  <a:pt x="2" y="3"/>
                </a:lnTo>
                <a:lnTo>
                  <a:pt x="0" y="4"/>
                </a:lnTo>
                <a:lnTo>
                  <a:pt x="2" y="6"/>
                </a:lnTo>
                <a:lnTo>
                  <a:pt x="2" y="9"/>
                </a:lnTo>
                <a:lnTo>
                  <a:pt x="3" y="11"/>
                </a:lnTo>
                <a:lnTo>
                  <a:pt x="5" y="13"/>
                </a:lnTo>
                <a:lnTo>
                  <a:pt x="5" y="16"/>
                </a:lnTo>
                <a:lnTo>
                  <a:pt x="6" y="16"/>
                </a:lnTo>
                <a:lnTo>
                  <a:pt x="5" y="16"/>
                </a:lnTo>
              </a:path>
            </a:pathLst>
          </a:custGeom>
          <a:solidFill>
            <a:srgbClr val="FFFF00"/>
          </a:solidFill>
          <a:ln w="4763">
            <a:solidFill>
              <a:srgbClr val="990000"/>
            </a:solidFill>
            <a:round/>
            <a:headEnd/>
            <a:tailEnd/>
          </a:ln>
        </p:spPr>
        <p:txBody>
          <a:bodyPr/>
          <a:lstStyle/>
          <a:p>
            <a:endParaRPr lang="en-US"/>
          </a:p>
        </p:txBody>
      </p:sp>
      <p:sp>
        <p:nvSpPr>
          <p:cNvPr id="53422" name="Freeform 173"/>
          <p:cNvSpPr>
            <a:spLocks/>
          </p:cNvSpPr>
          <p:nvPr/>
        </p:nvSpPr>
        <p:spPr bwMode="auto">
          <a:xfrm>
            <a:off x="6469066" y="4286254"/>
            <a:ext cx="47625" cy="53975"/>
          </a:xfrm>
          <a:custGeom>
            <a:avLst/>
            <a:gdLst>
              <a:gd name="T0" fmla="*/ 2147483647 w 34"/>
              <a:gd name="T1" fmla="*/ 2147483647 h 34"/>
              <a:gd name="T2" fmla="*/ 2147483647 w 34"/>
              <a:gd name="T3" fmla="*/ 2147483647 h 34"/>
              <a:gd name="T4" fmla="*/ 2147483647 w 34"/>
              <a:gd name="T5" fmla="*/ 2147483647 h 34"/>
              <a:gd name="T6" fmla="*/ 2147483647 w 34"/>
              <a:gd name="T7" fmla="*/ 2147483647 h 34"/>
              <a:gd name="T8" fmla="*/ 2147483647 w 34"/>
              <a:gd name="T9" fmla="*/ 2147483647 h 34"/>
              <a:gd name="T10" fmla="*/ 2147483647 w 34"/>
              <a:gd name="T11" fmla="*/ 2147483647 h 34"/>
              <a:gd name="T12" fmla="*/ 2147483647 w 34"/>
              <a:gd name="T13" fmla="*/ 2147483647 h 34"/>
              <a:gd name="T14" fmla="*/ 2147483647 w 34"/>
              <a:gd name="T15" fmla="*/ 2147483647 h 34"/>
              <a:gd name="T16" fmla="*/ 2147483647 w 34"/>
              <a:gd name="T17" fmla="*/ 2147483647 h 34"/>
              <a:gd name="T18" fmla="*/ 2147483647 w 34"/>
              <a:gd name="T19" fmla="*/ 2147483647 h 34"/>
              <a:gd name="T20" fmla="*/ 2147483647 w 34"/>
              <a:gd name="T21" fmla="*/ 2147483647 h 34"/>
              <a:gd name="T22" fmla="*/ 2147483647 w 34"/>
              <a:gd name="T23" fmla="*/ 2147483647 h 34"/>
              <a:gd name="T24" fmla="*/ 2147483647 w 34"/>
              <a:gd name="T25" fmla="*/ 2147483647 h 34"/>
              <a:gd name="T26" fmla="*/ 2147483647 w 34"/>
              <a:gd name="T27" fmla="*/ 2147483647 h 34"/>
              <a:gd name="T28" fmla="*/ 2147483647 w 34"/>
              <a:gd name="T29" fmla="*/ 2147483647 h 34"/>
              <a:gd name="T30" fmla="*/ 2147483647 w 34"/>
              <a:gd name="T31" fmla="*/ 2147483647 h 34"/>
              <a:gd name="T32" fmla="*/ 2147483647 w 34"/>
              <a:gd name="T33" fmla="*/ 2147483647 h 34"/>
              <a:gd name="T34" fmla="*/ 2147483647 w 34"/>
              <a:gd name="T35" fmla="*/ 2147483647 h 34"/>
              <a:gd name="T36" fmla="*/ 2147483647 w 34"/>
              <a:gd name="T37" fmla="*/ 2147483647 h 34"/>
              <a:gd name="T38" fmla="*/ 2147483647 w 34"/>
              <a:gd name="T39" fmla="*/ 2147483647 h 34"/>
              <a:gd name="T40" fmla="*/ 2147483647 w 34"/>
              <a:gd name="T41" fmla="*/ 2147483647 h 34"/>
              <a:gd name="T42" fmla="*/ 2147483647 w 34"/>
              <a:gd name="T43" fmla="*/ 2147483647 h 34"/>
              <a:gd name="T44" fmla="*/ 2147483647 w 34"/>
              <a:gd name="T45" fmla="*/ 2147483647 h 34"/>
              <a:gd name="T46" fmla="*/ 2147483647 w 34"/>
              <a:gd name="T47" fmla="*/ 0 h 34"/>
              <a:gd name="T48" fmla="*/ 2147483647 w 34"/>
              <a:gd name="T49" fmla="*/ 0 h 34"/>
              <a:gd name="T50" fmla="*/ 2147483647 w 34"/>
              <a:gd name="T51" fmla="*/ 2147483647 h 34"/>
              <a:gd name="T52" fmla="*/ 2147483647 w 34"/>
              <a:gd name="T53" fmla="*/ 2147483647 h 34"/>
              <a:gd name="T54" fmla="*/ 0 w 34"/>
              <a:gd name="T55" fmla="*/ 2147483647 h 34"/>
              <a:gd name="T56" fmla="*/ 2147483647 w 34"/>
              <a:gd name="T57" fmla="*/ 2147483647 h 34"/>
              <a:gd name="T58" fmla="*/ 2147483647 w 34"/>
              <a:gd name="T59" fmla="*/ 2147483647 h 34"/>
              <a:gd name="T60" fmla="*/ 2147483647 w 34"/>
              <a:gd name="T61" fmla="*/ 2147483647 h 34"/>
              <a:gd name="T62" fmla="*/ 2147483647 w 34"/>
              <a:gd name="T63" fmla="*/ 2147483647 h 34"/>
              <a:gd name="T64" fmla="*/ 2147483647 w 34"/>
              <a:gd name="T65" fmla="*/ 2147483647 h 34"/>
              <a:gd name="T66" fmla="*/ 2147483647 w 34"/>
              <a:gd name="T67" fmla="*/ 2147483647 h 34"/>
              <a:gd name="T68" fmla="*/ 2147483647 w 34"/>
              <a:gd name="T69" fmla="*/ 2147483647 h 34"/>
              <a:gd name="T70" fmla="*/ 2147483647 w 34"/>
              <a:gd name="T71" fmla="*/ 2147483647 h 34"/>
              <a:gd name="T72" fmla="*/ 2147483647 w 34"/>
              <a:gd name="T73" fmla="*/ 2147483647 h 34"/>
              <a:gd name="T74" fmla="*/ 2147483647 w 34"/>
              <a:gd name="T75" fmla="*/ 2147483647 h 34"/>
              <a:gd name="T76" fmla="*/ 2147483647 w 34"/>
              <a:gd name="T77" fmla="*/ 2147483647 h 34"/>
              <a:gd name="T78" fmla="*/ 2147483647 w 34"/>
              <a:gd name="T79" fmla="*/ 2147483647 h 34"/>
              <a:gd name="T80" fmla="*/ 2147483647 w 34"/>
              <a:gd name="T81" fmla="*/ 2147483647 h 3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4"/>
              <a:gd name="T124" fmla="*/ 0 h 34"/>
              <a:gd name="T125" fmla="*/ 34 w 34"/>
              <a:gd name="T126" fmla="*/ 34 h 34"/>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4" h="34">
                <a:moveTo>
                  <a:pt x="5" y="16"/>
                </a:moveTo>
                <a:lnTo>
                  <a:pt x="6" y="17"/>
                </a:lnTo>
                <a:lnTo>
                  <a:pt x="9" y="19"/>
                </a:lnTo>
                <a:lnTo>
                  <a:pt x="10" y="22"/>
                </a:lnTo>
                <a:lnTo>
                  <a:pt x="12" y="23"/>
                </a:lnTo>
                <a:lnTo>
                  <a:pt x="13" y="25"/>
                </a:lnTo>
                <a:lnTo>
                  <a:pt x="15" y="28"/>
                </a:lnTo>
                <a:lnTo>
                  <a:pt x="16" y="29"/>
                </a:lnTo>
                <a:lnTo>
                  <a:pt x="18" y="32"/>
                </a:lnTo>
                <a:lnTo>
                  <a:pt x="19" y="34"/>
                </a:lnTo>
                <a:lnTo>
                  <a:pt x="21" y="34"/>
                </a:lnTo>
                <a:lnTo>
                  <a:pt x="24" y="34"/>
                </a:lnTo>
                <a:lnTo>
                  <a:pt x="25" y="34"/>
                </a:lnTo>
                <a:lnTo>
                  <a:pt x="27" y="32"/>
                </a:lnTo>
                <a:lnTo>
                  <a:pt x="30" y="32"/>
                </a:lnTo>
                <a:lnTo>
                  <a:pt x="31" y="31"/>
                </a:lnTo>
                <a:lnTo>
                  <a:pt x="33" y="28"/>
                </a:lnTo>
                <a:lnTo>
                  <a:pt x="34" y="22"/>
                </a:lnTo>
                <a:lnTo>
                  <a:pt x="34" y="16"/>
                </a:lnTo>
                <a:lnTo>
                  <a:pt x="31" y="10"/>
                </a:lnTo>
                <a:lnTo>
                  <a:pt x="27" y="6"/>
                </a:lnTo>
                <a:lnTo>
                  <a:pt x="21" y="3"/>
                </a:lnTo>
                <a:lnTo>
                  <a:pt x="15" y="1"/>
                </a:lnTo>
                <a:lnTo>
                  <a:pt x="9" y="0"/>
                </a:lnTo>
                <a:lnTo>
                  <a:pt x="3" y="0"/>
                </a:lnTo>
                <a:lnTo>
                  <a:pt x="2" y="1"/>
                </a:lnTo>
                <a:lnTo>
                  <a:pt x="2" y="3"/>
                </a:lnTo>
                <a:lnTo>
                  <a:pt x="0" y="4"/>
                </a:lnTo>
                <a:lnTo>
                  <a:pt x="2" y="6"/>
                </a:lnTo>
                <a:lnTo>
                  <a:pt x="2" y="9"/>
                </a:lnTo>
                <a:lnTo>
                  <a:pt x="3" y="11"/>
                </a:lnTo>
                <a:lnTo>
                  <a:pt x="5" y="13"/>
                </a:lnTo>
                <a:lnTo>
                  <a:pt x="5" y="16"/>
                </a:lnTo>
                <a:lnTo>
                  <a:pt x="6" y="16"/>
                </a:lnTo>
                <a:lnTo>
                  <a:pt x="5" y="16"/>
                </a:lnTo>
              </a:path>
            </a:pathLst>
          </a:custGeom>
          <a:solidFill>
            <a:srgbClr val="FFFF00"/>
          </a:solidFill>
          <a:ln w="4763">
            <a:solidFill>
              <a:srgbClr val="990000"/>
            </a:solidFill>
            <a:round/>
            <a:headEnd/>
            <a:tailEnd/>
          </a:ln>
        </p:spPr>
        <p:txBody>
          <a:bodyPr/>
          <a:lstStyle/>
          <a:p>
            <a:endParaRPr lang="en-US"/>
          </a:p>
        </p:txBody>
      </p:sp>
      <p:sp>
        <p:nvSpPr>
          <p:cNvPr id="53423" name="Freeform 174"/>
          <p:cNvSpPr>
            <a:spLocks/>
          </p:cNvSpPr>
          <p:nvPr/>
        </p:nvSpPr>
        <p:spPr bwMode="auto">
          <a:xfrm>
            <a:off x="6429375" y="4224339"/>
            <a:ext cx="52388" cy="49212"/>
          </a:xfrm>
          <a:custGeom>
            <a:avLst/>
            <a:gdLst>
              <a:gd name="T0" fmla="*/ 2147483647 w 37"/>
              <a:gd name="T1" fmla="*/ 2147483647 h 31"/>
              <a:gd name="T2" fmla="*/ 0 w 37"/>
              <a:gd name="T3" fmla="*/ 2147483647 h 31"/>
              <a:gd name="T4" fmla="*/ 0 w 37"/>
              <a:gd name="T5" fmla="*/ 2147483647 h 31"/>
              <a:gd name="T6" fmla="*/ 0 w 37"/>
              <a:gd name="T7" fmla="*/ 2147483647 h 31"/>
              <a:gd name="T8" fmla="*/ 0 w 37"/>
              <a:gd name="T9" fmla="*/ 2147483647 h 31"/>
              <a:gd name="T10" fmla="*/ 2147483647 w 37"/>
              <a:gd name="T11" fmla="*/ 2147483647 h 31"/>
              <a:gd name="T12" fmla="*/ 2147483647 w 37"/>
              <a:gd name="T13" fmla="*/ 2147483647 h 31"/>
              <a:gd name="T14" fmla="*/ 2147483647 w 37"/>
              <a:gd name="T15" fmla="*/ 2147483647 h 31"/>
              <a:gd name="T16" fmla="*/ 2147483647 w 37"/>
              <a:gd name="T17" fmla="*/ 2147483647 h 31"/>
              <a:gd name="T18" fmla="*/ 2147483647 w 37"/>
              <a:gd name="T19" fmla="*/ 2147483647 h 31"/>
              <a:gd name="T20" fmla="*/ 2147483647 w 37"/>
              <a:gd name="T21" fmla="*/ 2147483647 h 31"/>
              <a:gd name="T22" fmla="*/ 2147483647 w 37"/>
              <a:gd name="T23" fmla="*/ 2147483647 h 31"/>
              <a:gd name="T24" fmla="*/ 2147483647 w 37"/>
              <a:gd name="T25" fmla="*/ 2147483647 h 31"/>
              <a:gd name="T26" fmla="*/ 2147483647 w 37"/>
              <a:gd name="T27" fmla="*/ 2147483647 h 31"/>
              <a:gd name="T28" fmla="*/ 2147483647 w 37"/>
              <a:gd name="T29" fmla="*/ 2147483647 h 31"/>
              <a:gd name="T30" fmla="*/ 2147483647 w 37"/>
              <a:gd name="T31" fmla="*/ 2147483647 h 31"/>
              <a:gd name="T32" fmla="*/ 2147483647 w 37"/>
              <a:gd name="T33" fmla="*/ 2147483647 h 31"/>
              <a:gd name="T34" fmla="*/ 2147483647 w 37"/>
              <a:gd name="T35" fmla="*/ 2147483647 h 31"/>
              <a:gd name="T36" fmla="*/ 2147483647 w 37"/>
              <a:gd name="T37" fmla="*/ 2147483647 h 31"/>
              <a:gd name="T38" fmla="*/ 2147483647 w 37"/>
              <a:gd name="T39" fmla="*/ 2147483647 h 31"/>
              <a:gd name="T40" fmla="*/ 2147483647 w 37"/>
              <a:gd name="T41" fmla="*/ 2147483647 h 31"/>
              <a:gd name="T42" fmla="*/ 2147483647 w 37"/>
              <a:gd name="T43" fmla="*/ 2147483647 h 31"/>
              <a:gd name="T44" fmla="*/ 2147483647 w 37"/>
              <a:gd name="T45" fmla="*/ 2147483647 h 31"/>
              <a:gd name="T46" fmla="*/ 2147483647 w 37"/>
              <a:gd name="T47" fmla="*/ 2147483647 h 31"/>
              <a:gd name="T48" fmla="*/ 2147483647 w 37"/>
              <a:gd name="T49" fmla="*/ 2147483647 h 31"/>
              <a:gd name="T50" fmla="*/ 2147483647 w 37"/>
              <a:gd name="T51" fmla="*/ 2147483647 h 31"/>
              <a:gd name="T52" fmla="*/ 2147483647 w 37"/>
              <a:gd name="T53" fmla="*/ 2147483647 h 31"/>
              <a:gd name="T54" fmla="*/ 2147483647 w 37"/>
              <a:gd name="T55" fmla="*/ 2147483647 h 31"/>
              <a:gd name="T56" fmla="*/ 2147483647 w 37"/>
              <a:gd name="T57" fmla="*/ 2147483647 h 31"/>
              <a:gd name="T58" fmla="*/ 2147483647 w 37"/>
              <a:gd name="T59" fmla="*/ 0 h 31"/>
              <a:gd name="T60" fmla="*/ 2147483647 w 37"/>
              <a:gd name="T61" fmla="*/ 0 h 31"/>
              <a:gd name="T62" fmla="*/ 2147483647 w 37"/>
              <a:gd name="T63" fmla="*/ 2147483647 h 31"/>
              <a:gd name="T64" fmla="*/ 2147483647 w 37"/>
              <a:gd name="T65" fmla="*/ 2147483647 h 3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7"/>
              <a:gd name="T100" fmla="*/ 0 h 31"/>
              <a:gd name="T101" fmla="*/ 37 w 37"/>
              <a:gd name="T102" fmla="*/ 31 h 31"/>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7" h="31">
                <a:moveTo>
                  <a:pt x="1" y="5"/>
                </a:moveTo>
                <a:lnTo>
                  <a:pt x="0" y="8"/>
                </a:lnTo>
                <a:lnTo>
                  <a:pt x="0" y="9"/>
                </a:lnTo>
                <a:lnTo>
                  <a:pt x="0" y="12"/>
                </a:lnTo>
                <a:lnTo>
                  <a:pt x="0" y="15"/>
                </a:lnTo>
                <a:lnTo>
                  <a:pt x="1" y="16"/>
                </a:lnTo>
                <a:lnTo>
                  <a:pt x="3" y="19"/>
                </a:lnTo>
                <a:lnTo>
                  <a:pt x="3" y="22"/>
                </a:lnTo>
                <a:lnTo>
                  <a:pt x="4" y="24"/>
                </a:lnTo>
                <a:lnTo>
                  <a:pt x="7" y="27"/>
                </a:lnTo>
                <a:lnTo>
                  <a:pt x="9" y="28"/>
                </a:lnTo>
                <a:lnTo>
                  <a:pt x="13" y="30"/>
                </a:lnTo>
                <a:lnTo>
                  <a:pt x="16" y="31"/>
                </a:lnTo>
                <a:lnTo>
                  <a:pt x="19" y="31"/>
                </a:lnTo>
                <a:lnTo>
                  <a:pt x="24" y="31"/>
                </a:lnTo>
                <a:lnTo>
                  <a:pt x="27" y="31"/>
                </a:lnTo>
                <a:lnTo>
                  <a:pt x="31" y="30"/>
                </a:lnTo>
                <a:lnTo>
                  <a:pt x="34" y="30"/>
                </a:lnTo>
                <a:lnTo>
                  <a:pt x="35" y="28"/>
                </a:lnTo>
                <a:lnTo>
                  <a:pt x="37" y="25"/>
                </a:lnTo>
                <a:lnTo>
                  <a:pt x="37" y="24"/>
                </a:lnTo>
                <a:lnTo>
                  <a:pt x="37" y="21"/>
                </a:lnTo>
                <a:lnTo>
                  <a:pt x="37" y="18"/>
                </a:lnTo>
                <a:lnTo>
                  <a:pt x="37" y="16"/>
                </a:lnTo>
                <a:lnTo>
                  <a:pt x="35" y="13"/>
                </a:lnTo>
                <a:lnTo>
                  <a:pt x="33" y="11"/>
                </a:lnTo>
                <a:lnTo>
                  <a:pt x="28" y="6"/>
                </a:lnTo>
                <a:lnTo>
                  <a:pt x="24" y="5"/>
                </a:lnTo>
                <a:lnTo>
                  <a:pt x="19" y="2"/>
                </a:lnTo>
                <a:lnTo>
                  <a:pt x="15" y="0"/>
                </a:lnTo>
                <a:lnTo>
                  <a:pt x="10" y="0"/>
                </a:lnTo>
                <a:lnTo>
                  <a:pt x="6" y="2"/>
                </a:lnTo>
                <a:lnTo>
                  <a:pt x="1" y="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24" name="Freeform 175"/>
          <p:cNvSpPr>
            <a:spLocks/>
          </p:cNvSpPr>
          <p:nvPr/>
        </p:nvSpPr>
        <p:spPr bwMode="auto">
          <a:xfrm>
            <a:off x="6429375" y="4224339"/>
            <a:ext cx="52388" cy="49212"/>
          </a:xfrm>
          <a:custGeom>
            <a:avLst/>
            <a:gdLst>
              <a:gd name="T0" fmla="*/ 2147483647 w 37"/>
              <a:gd name="T1" fmla="*/ 2147483647 h 31"/>
              <a:gd name="T2" fmla="*/ 0 w 37"/>
              <a:gd name="T3" fmla="*/ 2147483647 h 31"/>
              <a:gd name="T4" fmla="*/ 0 w 37"/>
              <a:gd name="T5" fmla="*/ 2147483647 h 31"/>
              <a:gd name="T6" fmla="*/ 0 w 37"/>
              <a:gd name="T7" fmla="*/ 2147483647 h 31"/>
              <a:gd name="T8" fmla="*/ 0 w 37"/>
              <a:gd name="T9" fmla="*/ 2147483647 h 31"/>
              <a:gd name="T10" fmla="*/ 2147483647 w 37"/>
              <a:gd name="T11" fmla="*/ 2147483647 h 31"/>
              <a:gd name="T12" fmla="*/ 2147483647 w 37"/>
              <a:gd name="T13" fmla="*/ 2147483647 h 31"/>
              <a:gd name="T14" fmla="*/ 2147483647 w 37"/>
              <a:gd name="T15" fmla="*/ 2147483647 h 31"/>
              <a:gd name="T16" fmla="*/ 2147483647 w 37"/>
              <a:gd name="T17" fmla="*/ 2147483647 h 31"/>
              <a:gd name="T18" fmla="*/ 2147483647 w 37"/>
              <a:gd name="T19" fmla="*/ 2147483647 h 31"/>
              <a:gd name="T20" fmla="*/ 2147483647 w 37"/>
              <a:gd name="T21" fmla="*/ 2147483647 h 31"/>
              <a:gd name="T22" fmla="*/ 2147483647 w 37"/>
              <a:gd name="T23" fmla="*/ 2147483647 h 31"/>
              <a:gd name="T24" fmla="*/ 2147483647 w 37"/>
              <a:gd name="T25" fmla="*/ 2147483647 h 31"/>
              <a:gd name="T26" fmla="*/ 2147483647 w 37"/>
              <a:gd name="T27" fmla="*/ 2147483647 h 31"/>
              <a:gd name="T28" fmla="*/ 2147483647 w 37"/>
              <a:gd name="T29" fmla="*/ 2147483647 h 31"/>
              <a:gd name="T30" fmla="*/ 2147483647 w 37"/>
              <a:gd name="T31" fmla="*/ 2147483647 h 31"/>
              <a:gd name="T32" fmla="*/ 2147483647 w 37"/>
              <a:gd name="T33" fmla="*/ 2147483647 h 31"/>
              <a:gd name="T34" fmla="*/ 2147483647 w 37"/>
              <a:gd name="T35" fmla="*/ 2147483647 h 31"/>
              <a:gd name="T36" fmla="*/ 2147483647 w 37"/>
              <a:gd name="T37" fmla="*/ 2147483647 h 31"/>
              <a:gd name="T38" fmla="*/ 2147483647 w 37"/>
              <a:gd name="T39" fmla="*/ 2147483647 h 31"/>
              <a:gd name="T40" fmla="*/ 2147483647 w 37"/>
              <a:gd name="T41" fmla="*/ 2147483647 h 31"/>
              <a:gd name="T42" fmla="*/ 2147483647 w 37"/>
              <a:gd name="T43" fmla="*/ 2147483647 h 31"/>
              <a:gd name="T44" fmla="*/ 2147483647 w 37"/>
              <a:gd name="T45" fmla="*/ 2147483647 h 31"/>
              <a:gd name="T46" fmla="*/ 2147483647 w 37"/>
              <a:gd name="T47" fmla="*/ 2147483647 h 31"/>
              <a:gd name="T48" fmla="*/ 2147483647 w 37"/>
              <a:gd name="T49" fmla="*/ 2147483647 h 31"/>
              <a:gd name="T50" fmla="*/ 2147483647 w 37"/>
              <a:gd name="T51" fmla="*/ 2147483647 h 31"/>
              <a:gd name="T52" fmla="*/ 2147483647 w 37"/>
              <a:gd name="T53" fmla="*/ 2147483647 h 31"/>
              <a:gd name="T54" fmla="*/ 2147483647 w 37"/>
              <a:gd name="T55" fmla="*/ 2147483647 h 31"/>
              <a:gd name="T56" fmla="*/ 2147483647 w 37"/>
              <a:gd name="T57" fmla="*/ 2147483647 h 31"/>
              <a:gd name="T58" fmla="*/ 2147483647 w 37"/>
              <a:gd name="T59" fmla="*/ 0 h 31"/>
              <a:gd name="T60" fmla="*/ 2147483647 w 37"/>
              <a:gd name="T61" fmla="*/ 0 h 31"/>
              <a:gd name="T62" fmla="*/ 2147483647 w 37"/>
              <a:gd name="T63" fmla="*/ 2147483647 h 31"/>
              <a:gd name="T64" fmla="*/ 2147483647 w 37"/>
              <a:gd name="T65" fmla="*/ 2147483647 h 3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7"/>
              <a:gd name="T100" fmla="*/ 0 h 31"/>
              <a:gd name="T101" fmla="*/ 37 w 37"/>
              <a:gd name="T102" fmla="*/ 31 h 31"/>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7" h="31">
                <a:moveTo>
                  <a:pt x="1" y="5"/>
                </a:moveTo>
                <a:lnTo>
                  <a:pt x="0" y="8"/>
                </a:lnTo>
                <a:lnTo>
                  <a:pt x="0" y="9"/>
                </a:lnTo>
                <a:lnTo>
                  <a:pt x="0" y="12"/>
                </a:lnTo>
                <a:lnTo>
                  <a:pt x="0" y="15"/>
                </a:lnTo>
                <a:lnTo>
                  <a:pt x="1" y="16"/>
                </a:lnTo>
                <a:lnTo>
                  <a:pt x="3" y="19"/>
                </a:lnTo>
                <a:lnTo>
                  <a:pt x="3" y="22"/>
                </a:lnTo>
                <a:lnTo>
                  <a:pt x="4" y="24"/>
                </a:lnTo>
                <a:lnTo>
                  <a:pt x="7" y="27"/>
                </a:lnTo>
                <a:lnTo>
                  <a:pt x="9" y="28"/>
                </a:lnTo>
                <a:lnTo>
                  <a:pt x="13" y="30"/>
                </a:lnTo>
                <a:lnTo>
                  <a:pt x="16" y="31"/>
                </a:lnTo>
                <a:lnTo>
                  <a:pt x="19" y="31"/>
                </a:lnTo>
                <a:lnTo>
                  <a:pt x="24" y="31"/>
                </a:lnTo>
                <a:lnTo>
                  <a:pt x="27" y="31"/>
                </a:lnTo>
                <a:lnTo>
                  <a:pt x="31" y="30"/>
                </a:lnTo>
                <a:lnTo>
                  <a:pt x="34" y="30"/>
                </a:lnTo>
                <a:lnTo>
                  <a:pt x="35" y="28"/>
                </a:lnTo>
                <a:lnTo>
                  <a:pt x="37" y="25"/>
                </a:lnTo>
                <a:lnTo>
                  <a:pt x="37" y="24"/>
                </a:lnTo>
                <a:lnTo>
                  <a:pt x="37" y="21"/>
                </a:lnTo>
                <a:lnTo>
                  <a:pt x="37" y="18"/>
                </a:lnTo>
                <a:lnTo>
                  <a:pt x="37" y="16"/>
                </a:lnTo>
                <a:lnTo>
                  <a:pt x="35" y="13"/>
                </a:lnTo>
                <a:lnTo>
                  <a:pt x="33" y="11"/>
                </a:lnTo>
                <a:lnTo>
                  <a:pt x="28" y="6"/>
                </a:lnTo>
                <a:lnTo>
                  <a:pt x="24" y="5"/>
                </a:lnTo>
                <a:lnTo>
                  <a:pt x="19" y="2"/>
                </a:lnTo>
                <a:lnTo>
                  <a:pt x="15" y="0"/>
                </a:lnTo>
                <a:lnTo>
                  <a:pt x="10" y="0"/>
                </a:lnTo>
                <a:lnTo>
                  <a:pt x="6" y="2"/>
                </a:lnTo>
                <a:lnTo>
                  <a:pt x="1" y="5"/>
                </a:lnTo>
              </a:path>
            </a:pathLst>
          </a:custGeom>
          <a:solidFill>
            <a:srgbClr val="FFFF00"/>
          </a:solidFill>
          <a:ln w="4763">
            <a:solidFill>
              <a:srgbClr val="990000"/>
            </a:solidFill>
            <a:round/>
            <a:headEnd/>
            <a:tailEnd/>
          </a:ln>
        </p:spPr>
        <p:txBody>
          <a:bodyPr/>
          <a:lstStyle/>
          <a:p>
            <a:endParaRPr lang="en-US"/>
          </a:p>
        </p:txBody>
      </p:sp>
      <p:sp>
        <p:nvSpPr>
          <p:cNvPr id="53425" name="Freeform 176"/>
          <p:cNvSpPr>
            <a:spLocks/>
          </p:cNvSpPr>
          <p:nvPr/>
        </p:nvSpPr>
        <p:spPr bwMode="auto">
          <a:xfrm>
            <a:off x="6351589" y="4241801"/>
            <a:ext cx="80963" cy="88900"/>
          </a:xfrm>
          <a:custGeom>
            <a:avLst/>
            <a:gdLst>
              <a:gd name="T0" fmla="*/ 2147483647 w 58"/>
              <a:gd name="T1" fmla="*/ 2147483647 h 56"/>
              <a:gd name="T2" fmla="*/ 2147483647 w 58"/>
              <a:gd name="T3" fmla="*/ 2147483647 h 56"/>
              <a:gd name="T4" fmla="*/ 0 w 58"/>
              <a:gd name="T5" fmla="*/ 2147483647 h 56"/>
              <a:gd name="T6" fmla="*/ 0 w 58"/>
              <a:gd name="T7" fmla="*/ 2147483647 h 56"/>
              <a:gd name="T8" fmla="*/ 2147483647 w 58"/>
              <a:gd name="T9" fmla="*/ 2147483647 h 56"/>
              <a:gd name="T10" fmla="*/ 2147483647 w 58"/>
              <a:gd name="T11" fmla="*/ 2147483647 h 56"/>
              <a:gd name="T12" fmla="*/ 2147483647 w 58"/>
              <a:gd name="T13" fmla="*/ 2147483647 h 56"/>
              <a:gd name="T14" fmla="*/ 2147483647 w 58"/>
              <a:gd name="T15" fmla="*/ 2147483647 h 56"/>
              <a:gd name="T16" fmla="*/ 2147483647 w 58"/>
              <a:gd name="T17" fmla="*/ 2147483647 h 56"/>
              <a:gd name="T18" fmla="*/ 2147483647 w 58"/>
              <a:gd name="T19" fmla="*/ 2147483647 h 56"/>
              <a:gd name="T20" fmla="*/ 2147483647 w 58"/>
              <a:gd name="T21" fmla="*/ 2147483647 h 56"/>
              <a:gd name="T22" fmla="*/ 2147483647 w 58"/>
              <a:gd name="T23" fmla="*/ 2147483647 h 56"/>
              <a:gd name="T24" fmla="*/ 2147483647 w 58"/>
              <a:gd name="T25" fmla="*/ 2147483647 h 56"/>
              <a:gd name="T26" fmla="*/ 2147483647 w 58"/>
              <a:gd name="T27" fmla="*/ 2147483647 h 56"/>
              <a:gd name="T28" fmla="*/ 2147483647 w 58"/>
              <a:gd name="T29" fmla="*/ 2147483647 h 56"/>
              <a:gd name="T30" fmla="*/ 2147483647 w 58"/>
              <a:gd name="T31" fmla="*/ 2147483647 h 56"/>
              <a:gd name="T32" fmla="*/ 2147483647 w 58"/>
              <a:gd name="T33" fmla="*/ 2147483647 h 56"/>
              <a:gd name="T34" fmla="*/ 2147483647 w 58"/>
              <a:gd name="T35" fmla="*/ 2147483647 h 56"/>
              <a:gd name="T36" fmla="*/ 2147483647 w 58"/>
              <a:gd name="T37" fmla="*/ 2147483647 h 56"/>
              <a:gd name="T38" fmla="*/ 2147483647 w 58"/>
              <a:gd name="T39" fmla="*/ 2147483647 h 56"/>
              <a:gd name="T40" fmla="*/ 2147483647 w 58"/>
              <a:gd name="T41" fmla="*/ 2147483647 h 56"/>
              <a:gd name="T42" fmla="*/ 2147483647 w 58"/>
              <a:gd name="T43" fmla="*/ 2147483647 h 56"/>
              <a:gd name="T44" fmla="*/ 2147483647 w 58"/>
              <a:gd name="T45" fmla="*/ 2147483647 h 56"/>
              <a:gd name="T46" fmla="*/ 2147483647 w 58"/>
              <a:gd name="T47" fmla="*/ 2147483647 h 56"/>
              <a:gd name="T48" fmla="*/ 2147483647 w 58"/>
              <a:gd name="T49" fmla="*/ 2147483647 h 56"/>
              <a:gd name="T50" fmla="*/ 2147483647 w 58"/>
              <a:gd name="T51" fmla="*/ 2147483647 h 56"/>
              <a:gd name="T52" fmla="*/ 2147483647 w 58"/>
              <a:gd name="T53" fmla="*/ 2147483647 h 56"/>
              <a:gd name="T54" fmla="*/ 2147483647 w 58"/>
              <a:gd name="T55" fmla="*/ 2147483647 h 56"/>
              <a:gd name="T56" fmla="*/ 2147483647 w 58"/>
              <a:gd name="T57" fmla="*/ 0 h 56"/>
              <a:gd name="T58" fmla="*/ 2147483647 w 58"/>
              <a:gd name="T59" fmla="*/ 0 h 56"/>
              <a:gd name="T60" fmla="*/ 2147483647 w 58"/>
              <a:gd name="T61" fmla="*/ 2147483647 h 56"/>
              <a:gd name="T62" fmla="*/ 2147483647 w 58"/>
              <a:gd name="T63" fmla="*/ 2147483647 h 5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58"/>
              <a:gd name="T97" fmla="*/ 0 h 56"/>
              <a:gd name="T98" fmla="*/ 58 w 58"/>
              <a:gd name="T99" fmla="*/ 56 h 5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58" h="56">
                <a:moveTo>
                  <a:pt x="8" y="13"/>
                </a:moveTo>
                <a:lnTo>
                  <a:pt x="5" y="16"/>
                </a:lnTo>
                <a:lnTo>
                  <a:pt x="3" y="19"/>
                </a:lnTo>
                <a:lnTo>
                  <a:pt x="2" y="23"/>
                </a:lnTo>
                <a:lnTo>
                  <a:pt x="0" y="28"/>
                </a:lnTo>
                <a:lnTo>
                  <a:pt x="0" y="32"/>
                </a:lnTo>
                <a:lnTo>
                  <a:pt x="0" y="35"/>
                </a:lnTo>
                <a:lnTo>
                  <a:pt x="0" y="39"/>
                </a:lnTo>
                <a:lnTo>
                  <a:pt x="2" y="44"/>
                </a:lnTo>
                <a:lnTo>
                  <a:pt x="2" y="45"/>
                </a:lnTo>
                <a:lnTo>
                  <a:pt x="3" y="45"/>
                </a:lnTo>
                <a:lnTo>
                  <a:pt x="3" y="47"/>
                </a:lnTo>
                <a:lnTo>
                  <a:pt x="5" y="47"/>
                </a:lnTo>
                <a:lnTo>
                  <a:pt x="6" y="48"/>
                </a:lnTo>
                <a:lnTo>
                  <a:pt x="8" y="48"/>
                </a:lnTo>
                <a:lnTo>
                  <a:pt x="8" y="50"/>
                </a:lnTo>
                <a:lnTo>
                  <a:pt x="9" y="50"/>
                </a:lnTo>
                <a:lnTo>
                  <a:pt x="14" y="51"/>
                </a:lnTo>
                <a:lnTo>
                  <a:pt x="18" y="53"/>
                </a:lnTo>
                <a:lnTo>
                  <a:pt x="21" y="54"/>
                </a:lnTo>
                <a:lnTo>
                  <a:pt x="25" y="56"/>
                </a:lnTo>
                <a:lnTo>
                  <a:pt x="30" y="56"/>
                </a:lnTo>
                <a:lnTo>
                  <a:pt x="33" y="56"/>
                </a:lnTo>
                <a:lnTo>
                  <a:pt x="37" y="56"/>
                </a:lnTo>
                <a:lnTo>
                  <a:pt x="40" y="56"/>
                </a:lnTo>
                <a:lnTo>
                  <a:pt x="42" y="54"/>
                </a:lnTo>
                <a:lnTo>
                  <a:pt x="43" y="53"/>
                </a:lnTo>
                <a:lnTo>
                  <a:pt x="45" y="51"/>
                </a:lnTo>
                <a:lnTo>
                  <a:pt x="45" y="48"/>
                </a:lnTo>
                <a:lnTo>
                  <a:pt x="45" y="47"/>
                </a:lnTo>
                <a:lnTo>
                  <a:pt x="46" y="44"/>
                </a:lnTo>
                <a:lnTo>
                  <a:pt x="46" y="42"/>
                </a:lnTo>
                <a:lnTo>
                  <a:pt x="48" y="41"/>
                </a:lnTo>
                <a:lnTo>
                  <a:pt x="49" y="39"/>
                </a:lnTo>
                <a:lnTo>
                  <a:pt x="51" y="38"/>
                </a:lnTo>
                <a:lnTo>
                  <a:pt x="52" y="35"/>
                </a:lnTo>
                <a:lnTo>
                  <a:pt x="54" y="34"/>
                </a:lnTo>
                <a:lnTo>
                  <a:pt x="55" y="32"/>
                </a:lnTo>
                <a:lnTo>
                  <a:pt x="56" y="31"/>
                </a:lnTo>
                <a:lnTo>
                  <a:pt x="56" y="28"/>
                </a:lnTo>
                <a:lnTo>
                  <a:pt x="58" y="26"/>
                </a:lnTo>
                <a:lnTo>
                  <a:pt x="58" y="23"/>
                </a:lnTo>
                <a:lnTo>
                  <a:pt x="56" y="20"/>
                </a:lnTo>
                <a:lnTo>
                  <a:pt x="55" y="17"/>
                </a:lnTo>
                <a:lnTo>
                  <a:pt x="54" y="16"/>
                </a:lnTo>
                <a:lnTo>
                  <a:pt x="52" y="13"/>
                </a:lnTo>
                <a:lnTo>
                  <a:pt x="49" y="11"/>
                </a:lnTo>
                <a:lnTo>
                  <a:pt x="46" y="10"/>
                </a:lnTo>
                <a:lnTo>
                  <a:pt x="42" y="7"/>
                </a:lnTo>
                <a:lnTo>
                  <a:pt x="40" y="5"/>
                </a:lnTo>
                <a:lnTo>
                  <a:pt x="40" y="4"/>
                </a:lnTo>
                <a:lnTo>
                  <a:pt x="40" y="2"/>
                </a:lnTo>
                <a:lnTo>
                  <a:pt x="39" y="2"/>
                </a:lnTo>
                <a:lnTo>
                  <a:pt x="39" y="1"/>
                </a:lnTo>
                <a:lnTo>
                  <a:pt x="36" y="0"/>
                </a:lnTo>
                <a:lnTo>
                  <a:pt x="31" y="0"/>
                </a:lnTo>
                <a:lnTo>
                  <a:pt x="28" y="0"/>
                </a:lnTo>
                <a:lnTo>
                  <a:pt x="24" y="1"/>
                </a:lnTo>
                <a:lnTo>
                  <a:pt x="19" y="2"/>
                </a:lnTo>
                <a:lnTo>
                  <a:pt x="15" y="5"/>
                </a:lnTo>
                <a:lnTo>
                  <a:pt x="12" y="8"/>
                </a:lnTo>
                <a:lnTo>
                  <a:pt x="8" y="13"/>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26" name="Freeform 177"/>
          <p:cNvSpPr>
            <a:spLocks/>
          </p:cNvSpPr>
          <p:nvPr/>
        </p:nvSpPr>
        <p:spPr bwMode="auto">
          <a:xfrm>
            <a:off x="6351589" y="4241801"/>
            <a:ext cx="80963" cy="88900"/>
          </a:xfrm>
          <a:custGeom>
            <a:avLst/>
            <a:gdLst>
              <a:gd name="T0" fmla="*/ 2147483647 w 58"/>
              <a:gd name="T1" fmla="*/ 2147483647 h 56"/>
              <a:gd name="T2" fmla="*/ 2147483647 w 58"/>
              <a:gd name="T3" fmla="*/ 2147483647 h 56"/>
              <a:gd name="T4" fmla="*/ 0 w 58"/>
              <a:gd name="T5" fmla="*/ 2147483647 h 56"/>
              <a:gd name="T6" fmla="*/ 0 w 58"/>
              <a:gd name="T7" fmla="*/ 2147483647 h 56"/>
              <a:gd name="T8" fmla="*/ 2147483647 w 58"/>
              <a:gd name="T9" fmla="*/ 2147483647 h 56"/>
              <a:gd name="T10" fmla="*/ 2147483647 w 58"/>
              <a:gd name="T11" fmla="*/ 2147483647 h 56"/>
              <a:gd name="T12" fmla="*/ 2147483647 w 58"/>
              <a:gd name="T13" fmla="*/ 2147483647 h 56"/>
              <a:gd name="T14" fmla="*/ 2147483647 w 58"/>
              <a:gd name="T15" fmla="*/ 2147483647 h 56"/>
              <a:gd name="T16" fmla="*/ 2147483647 w 58"/>
              <a:gd name="T17" fmla="*/ 2147483647 h 56"/>
              <a:gd name="T18" fmla="*/ 2147483647 w 58"/>
              <a:gd name="T19" fmla="*/ 2147483647 h 56"/>
              <a:gd name="T20" fmla="*/ 2147483647 w 58"/>
              <a:gd name="T21" fmla="*/ 2147483647 h 56"/>
              <a:gd name="T22" fmla="*/ 2147483647 w 58"/>
              <a:gd name="T23" fmla="*/ 2147483647 h 56"/>
              <a:gd name="T24" fmla="*/ 2147483647 w 58"/>
              <a:gd name="T25" fmla="*/ 2147483647 h 56"/>
              <a:gd name="T26" fmla="*/ 2147483647 w 58"/>
              <a:gd name="T27" fmla="*/ 2147483647 h 56"/>
              <a:gd name="T28" fmla="*/ 2147483647 w 58"/>
              <a:gd name="T29" fmla="*/ 2147483647 h 56"/>
              <a:gd name="T30" fmla="*/ 2147483647 w 58"/>
              <a:gd name="T31" fmla="*/ 2147483647 h 56"/>
              <a:gd name="T32" fmla="*/ 2147483647 w 58"/>
              <a:gd name="T33" fmla="*/ 2147483647 h 56"/>
              <a:gd name="T34" fmla="*/ 2147483647 w 58"/>
              <a:gd name="T35" fmla="*/ 2147483647 h 56"/>
              <a:gd name="T36" fmla="*/ 2147483647 w 58"/>
              <a:gd name="T37" fmla="*/ 2147483647 h 56"/>
              <a:gd name="T38" fmla="*/ 2147483647 w 58"/>
              <a:gd name="T39" fmla="*/ 2147483647 h 56"/>
              <a:gd name="T40" fmla="*/ 2147483647 w 58"/>
              <a:gd name="T41" fmla="*/ 2147483647 h 56"/>
              <a:gd name="T42" fmla="*/ 2147483647 w 58"/>
              <a:gd name="T43" fmla="*/ 2147483647 h 56"/>
              <a:gd name="T44" fmla="*/ 2147483647 w 58"/>
              <a:gd name="T45" fmla="*/ 2147483647 h 56"/>
              <a:gd name="T46" fmla="*/ 2147483647 w 58"/>
              <a:gd name="T47" fmla="*/ 2147483647 h 56"/>
              <a:gd name="T48" fmla="*/ 2147483647 w 58"/>
              <a:gd name="T49" fmla="*/ 2147483647 h 56"/>
              <a:gd name="T50" fmla="*/ 2147483647 w 58"/>
              <a:gd name="T51" fmla="*/ 2147483647 h 56"/>
              <a:gd name="T52" fmla="*/ 2147483647 w 58"/>
              <a:gd name="T53" fmla="*/ 2147483647 h 56"/>
              <a:gd name="T54" fmla="*/ 2147483647 w 58"/>
              <a:gd name="T55" fmla="*/ 2147483647 h 56"/>
              <a:gd name="T56" fmla="*/ 2147483647 w 58"/>
              <a:gd name="T57" fmla="*/ 0 h 56"/>
              <a:gd name="T58" fmla="*/ 2147483647 w 58"/>
              <a:gd name="T59" fmla="*/ 0 h 56"/>
              <a:gd name="T60" fmla="*/ 2147483647 w 58"/>
              <a:gd name="T61" fmla="*/ 2147483647 h 56"/>
              <a:gd name="T62" fmla="*/ 2147483647 w 58"/>
              <a:gd name="T63" fmla="*/ 2147483647 h 5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58"/>
              <a:gd name="T97" fmla="*/ 0 h 56"/>
              <a:gd name="T98" fmla="*/ 58 w 58"/>
              <a:gd name="T99" fmla="*/ 56 h 5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58" h="56">
                <a:moveTo>
                  <a:pt x="8" y="13"/>
                </a:moveTo>
                <a:lnTo>
                  <a:pt x="5" y="16"/>
                </a:lnTo>
                <a:lnTo>
                  <a:pt x="3" y="19"/>
                </a:lnTo>
                <a:lnTo>
                  <a:pt x="2" y="23"/>
                </a:lnTo>
                <a:lnTo>
                  <a:pt x="0" y="28"/>
                </a:lnTo>
                <a:lnTo>
                  <a:pt x="0" y="32"/>
                </a:lnTo>
                <a:lnTo>
                  <a:pt x="0" y="35"/>
                </a:lnTo>
                <a:lnTo>
                  <a:pt x="0" y="39"/>
                </a:lnTo>
                <a:lnTo>
                  <a:pt x="2" y="44"/>
                </a:lnTo>
                <a:lnTo>
                  <a:pt x="2" y="45"/>
                </a:lnTo>
                <a:lnTo>
                  <a:pt x="3" y="45"/>
                </a:lnTo>
                <a:lnTo>
                  <a:pt x="3" y="47"/>
                </a:lnTo>
                <a:lnTo>
                  <a:pt x="5" y="47"/>
                </a:lnTo>
                <a:lnTo>
                  <a:pt x="6" y="48"/>
                </a:lnTo>
                <a:lnTo>
                  <a:pt x="8" y="48"/>
                </a:lnTo>
                <a:lnTo>
                  <a:pt x="8" y="50"/>
                </a:lnTo>
                <a:lnTo>
                  <a:pt x="9" y="50"/>
                </a:lnTo>
                <a:lnTo>
                  <a:pt x="14" y="51"/>
                </a:lnTo>
                <a:lnTo>
                  <a:pt x="18" y="53"/>
                </a:lnTo>
                <a:lnTo>
                  <a:pt x="21" y="54"/>
                </a:lnTo>
                <a:lnTo>
                  <a:pt x="25" y="56"/>
                </a:lnTo>
                <a:lnTo>
                  <a:pt x="30" y="56"/>
                </a:lnTo>
                <a:lnTo>
                  <a:pt x="33" y="56"/>
                </a:lnTo>
                <a:lnTo>
                  <a:pt x="37" y="56"/>
                </a:lnTo>
                <a:lnTo>
                  <a:pt x="40" y="56"/>
                </a:lnTo>
                <a:lnTo>
                  <a:pt x="42" y="54"/>
                </a:lnTo>
                <a:lnTo>
                  <a:pt x="43" y="53"/>
                </a:lnTo>
                <a:lnTo>
                  <a:pt x="45" y="51"/>
                </a:lnTo>
                <a:lnTo>
                  <a:pt x="45" y="48"/>
                </a:lnTo>
                <a:lnTo>
                  <a:pt x="45" y="47"/>
                </a:lnTo>
                <a:lnTo>
                  <a:pt x="46" y="44"/>
                </a:lnTo>
                <a:lnTo>
                  <a:pt x="46" y="42"/>
                </a:lnTo>
                <a:lnTo>
                  <a:pt x="48" y="41"/>
                </a:lnTo>
                <a:lnTo>
                  <a:pt x="49" y="39"/>
                </a:lnTo>
                <a:lnTo>
                  <a:pt x="51" y="38"/>
                </a:lnTo>
                <a:lnTo>
                  <a:pt x="52" y="35"/>
                </a:lnTo>
                <a:lnTo>
                  <a:pt x="54" y="34"/>
                </a:lnTo>
                <a:lnTo>
                  <a:pt x="55" y="32"/>
                </a:lnTo>
                <a:lnTo>
                  <a:pt x="56" y="31"/>
                </a:lnTo>
                <a:lnTo>
                  <a:pt x="56" y="28"/>
                </a:lnTo>
                <a:lnTo>
                  <a:pt x="58" y="26"/>
                </a:lnTo>
                <a:lnTo>
                  <a:pt x="58" y="23"/>
                </a:lnTo>
                <a:lnTo>
                  <a:pt x="56" y="20"/>
                </a:lnTo>
                <a:lnTo>
                  <a:pt x="55" y="17"/>
                </a:lnTo>
                <a:lnTo>
                  <a:pt x="54" y="16"/>
                </a:lnTo>
                <a:lnTo>
                  <a:pt x="52" y="13"/>
                </a:lnTo>
                <a:lnTo>
                  <a:pt x="49" y="11"/>
                </a:lnTo>
                <a:lnTo>
                  <a:pt x="46" y="10"/>
                </a:lnTo>
                <a:lnTo>
                  <a:pt x="42" y="7"/>
                </a:lnTo>
                <a:lnTo>
                  <a:pt x="40" y="5"/>
                </a:lnTo>
                <a:lnTo>
                  <a:pt x="40" y="4"/>
                </a:lnTo>
                <a:lnTo>
                  <a:pt x="40" y="2"/>
                </a:lnTo>
                <a:lnTo>
                  <a:pt x="39" y="2"/>
                </a:lnTo>
                <a:lnTo>
                  <a:pt x="39" y="1"/>
                </a:lnTo>
                <a:lnTo>
                  <a:pt x="36" y="0"/>
                </a:lnTo>
                <a:lnTo>
                  <a:pt x="31" y="0"/>
                </a:lnTo>
                <a:lnTo>
                  <a:pt x="28" y="0"/>
                </a:lnTo>
                <a:lnTo>
                  <a:pt x="24" y="1"/>
                </a:lnTo>
                <a:lnTo>
                  <a:pt x="19" y="2"/>
                </a:lnTo>
                <a:lnTo>
                  <a:pt x="15" y="5"/>
                </a:lnTo>
                <a:lnTo>
                  <a:pt x="12" y="8"/>
                </a:lnTo>
                <a:lnTo>
                  <a:pt x="8" y="13"/>
                </a:lnTo>
              </a:path>
            </a:pathLst>
          </a:custGeom>
          <a:solidFill>
            <a:srgbClr val="FFFF00"/>
          </a:solidFill>
          <a:ln w="4763">
            <a:solidFill>
              <a:srgbClr val="990000"/>
            </a:solidFill>
            <a:round/>
            <a:headEnd/>
            <a:tailEnd/>
          </a:ln>
        </p:spPr>
        <p:txBody>
          <a:bodyPr/>
          <a:lstStyle/>
          <a:p>
            <a:endParaRPr lang="en-US"/>
          </a:p>
        </p:txBody>
      </p:sp>
      <p:sp>
        <p:nvSpPr>
          <p:cNvPr id="53427" name="Freeform 178"/>
          <p:cNvSpPr>
            <a:spLocks/>
          </p:cNvSpPr>
          <p:nvPr/>
        </p:nvSpPr>
        <p:spPr bwMode="auto">
          <a:xfrm>
            <a:off x="6351589" y="4241801"/>
            <a:ext cx="80963" cy="88900"/>
          </a:xfrm>
          <a:custGeom>
            <a:avLst/>
            <a:gdLst>
              <a:gd name="T0" fmla="*/ 2147483647 w 58"/>
              <a:gd name="T1" fmla="*/ 2147483647 h 56"/>
              <a:gd name="T2" fmla="*/ 2147483647 w 58"/>
              <a:gd name="T3" fmla="*/ 2147483647 h 56"/>
              <a:gd name="T4" fmla="*/ 0 w 58"/>
              <a:gd name="T5" fmla="*/ 2147483647 h 56"/>
              <a:gd name="T6" fmla="*/ 0 w 58"/>
              <a:gd name="T7" fmla="*/ 2147483647 h 56"/>
              <a:gd name="T8" fmla="*/ 2147483647 w 58"/>
              <a:gd name="T9" fmla="*/ 2147483647 h 56"/>
              <a:gd name="T10" fmla="*/ 2147483647 w 58"/>
              <a:gd name="T11" fmla="*/ 2147483647 h 56"/>
              <a:gd name="T12" fmla="*/ 2147483647 w 58"/>
              <a:gd name="T13" fmla="*/ 2147483647 h 56"/>
              <a:gd name="T14" fmla="*/ 2147483647 w 58"/>
              <a:gd name="T15" fmla="*/ 2147483647 h 56"/>
              <a:gd name="T16" fmla="*/ 2147483647 w 58"/>
              <a:gd name="T17" fmla="*/ 2147483647 h 56"/>
              <a:gd name="T18" fmla="*/ 2147483647 w 58"/>
              <a:gd name="T19" fmla="*/ 2147483647 h 56"/>
              <a:gd name="T20" fmla="*/ 2147483647 w 58"/>
              <a:gd name="T21" fmla="*/ 2147483647 h 56"/>
              <a:gd name="T22" fmla="*/ 2147483647 w 58"/>
              <a:gd name="T23" fmla="*/ 2147483647 h 56"/>
              <a:gd name="T24" fmla="*/ 2147483647 w 58"/>
              <a:gd name="T25" fmla="*/ 2147483647 h 56"/>
              <a:gd name="T26" fmla="*/ 2147483647 w 58"/>
              <a:gd name="T27" fmla="*/ 2147483647 h 56"/>
              <a:gd name="T28" fmla="*/ 2147483647 w 58"/>
              <a:gd name="T29" fmla="*/ 2147483647 h 56"/>
              <a:gd name="T30" fmla="*/ 2147483647 w 58"/>
              <a:gd name="T31" fmla="*/ 2147483647 h 56"/>
              <a:gd name="T32" fmla="*/ 2147483647 w 58"/>
              <a:gd name="T33" fmla="*/ 2147483647 h 56"/>
              <a:gd name="T34" fmla="*/ 2147483647 w 58"/>
              <a:gd name="T35" fmla="*/ 2147483647 h 56"/>
              <a:gd name="T36" fmla="*/ 2147483647 w 58"/>
              <a:gd name="T37" fmla="*/ 2147483647 h 56"/>
              <a:gd name="T38" fmla="*/ 2147483647 w 58"/>
              <a:gd name="T39" fmla="*/ 2147483647 h 56"/>
              <a:gd name="T40" fmla="*/ 2147483647 w 58"/>
              <a:gd name="T41" fmla="*/ 2147483647 h 56"/>
              <a:gd name="T42" fmla="*/ 2147483647 w 58"/>
              <a:gd name="T43" fmla="*/ 2147483647 h 56"/>
              <a:gd name="T44" fmla="*/ 2147483647 w 58"/>
              <a:gd name="T45" fmla="*/ 2147483647 h 56"/>
              <a:gd name="T46" fmla="*/ 2147483647 w 58"/>
              <a:gd name="T47" fmla="*/ 2147483647 h 56"/>
              <a:gd name="T48" fmla="*/ 2147483647 w 58"/>
              <a:gd name="T49" fmla="*/ 2147483647 h 56"/>
              <a:gd name="T50" fmla="*/ 2147483647 w 58"/>
              <a:gd name="T51" fmla="*/ 2147483647 h 56"/>
              <a:gd name="T52" fmla="*/ 2147483647 w 58"/>
              <a:gd name="T53" fmla="*/ 2147483647 h 56"/>
              <a:gd name="T54" fmla="*/ 2147483647 w 58"/>
              <a:gd name="T55" fmla="*/ 2147483647 h 56"/>
              <a:gd name="T56" fmla="*/ 2147483647 w 58"/>
              <a:gd name="T57" fmla="*/ 0 h 56"/>
              <a:gd name="T58" fmla="*/ 2147483647 w 58"/>
              <a:gd name="T59" fmla="*/ 0 h 56"/>
              <a:gd name="T60" fmla="*/ 2147483647 w 58"/>
              <a:gd name="T61" fmla="*/ 2147483647 h 56"/>
              <a:gd name="T62" fmla="*/ 2147483647 w 58"/>
              <a:gd name="T63" fmla="*/ 2147483647 h 5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58"/>
              <a:gd name="T97" fmla="*/ 0 h 56"/>
              <a:gd name="T98" fmla="*/ 58 w 58"/>
              <a:gd name="T99" fmla="*/ 56 h 5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58" h="56">
                <a:moveTo>
                  <a:pt x="8" y="13"/>
                </a:moveTo>
                <a:lnTo>
                  <a:pt x="5" y="16"/>
                </a:lnTo>
                <a:lnTo>
                  <a:pt x="3" y="19"/>
                </a:lnTo>
                <a:lnTo>
                  <a:pt x="2" y="23"/>
                </a:lnTo>
                <a:lnTo>
                  <a:pt x="0" y="28"/>
                </a:lnTo>
                <a:lnTo>
                  <a:pt x="0" y="32"/>
                </a:lnTo>
                <a:lnTo>
                  <a:pt x="0" y="35"/>
                </a:lnTo>
                <a:lnTo>
                  <a:pt x="0" y="39"/>
                </a:lnTo>
                <a:lnTo>
                  <a:pt x="2" y="44"/>
                </a:lnTo>
                <a:lnTo>
                  <a:pt x="2" y="45"/>
                </a:lnTo>
                <a:lnTo>
                  <a:pt x="3" y="45"/>
                </a:lnTo>
                <a:lnTo>
                  <a:pt x="3" y="47"/>
                </a:lnTo>
                <a:lnTo>
                  <a:pt x="5" y="47"/>
                </a:lnTo>
                <a:lnTo>
                  <a:pt x="6" y="48"/>
                </a:lnTo>
                <a:lnTo>
                  <a:pt x="8" y="48"/>
                </a:lnTo>
                <a:lnTo>
                  <a:pt x="8" y="50"/>
                </a:lnTo>
                <a:lnTo>
                  <a:pt x="9" y="50"/>
                </a:lnTo>
                <a:lnTo>
                  <a:pt x="14" y="51"/>
                </a:lnTo>
                <a:lnTo>
                  <a:pt x="18" y="53"/>
                </a:lnTo>
                <a:lnTo>
                  <a:pt x="21" y="54"/>
                </a:lnTo>
                <a:lnTo>
                  <a:pt x="25" y="56"/>
                </a:lnTo>
                <a:lnTo>
                  <a:pt x="30" y="56"/>
                </a:lnTo>
                <a:lnTo>
                  <a:pt x="33" y="56"/>
                </a:lnTo>
                <a:lnTo>
                  <a:pt x="37" y="56"/>
                </a:lnTo>
                <a:lnTo>
                  <a:pt x="40" y="56"/>
                </a:lnTo>
                <a:lnTo>
                  <a:pt x="42" y="54"/>
                </a:lnTo>
                <a:lnTo>
                  <a:pt x="43" y="53"/>
                </a:lnTo>
                <a:lnTo>
                  <a:pt x="45" y="51"/>
                </a:lnTo>
                <a:lnTo>
                  <a:pt x="45" y="48"/>
                </a:lnTo>
                <a:lnTo>
                  <a:pt x="45" y="47"/>
                </a:lnTo>
                <a:lnTo>
                  <a:pt x="46" y="44"/>
                </a:lnTo>
                <a:lnTo>
                  <a:pt x="46" y="42"/>
                </a:lnTo>
                <a:lnTo>
                  <a:pt x="48" y="41"/>
                </a:lnTo>
                <a:lnTo>
                  <a:pt x="49" y="39"/>
                </a:lnTo>
                <a:lnTo>
                  <a:pt x="51" y="38"/>
                </a:lnTo>
                <a:lnTo>
                  <a:pt x="52" y="35"/>
                </a:lnTo>
                <a:lnTo>
                  <a:pt x="54" y="34"/>
                </a:lnTo>
                <a:lnTo>
                  <a:pt x="55" y="32"/>
                </a:lnTo>
                <a:lnTo>
                  <a:pt x="56" y="31"/>
                </a:lnTo>
                <a:lnTo>
                  <a:pt x="56" y="28"/>
                </a:lnTo>
                <a:lnTo>
                  <a:pt x="58" y="26"/>
                </a:lnTo>
                <a:lnTo>
                  <a:pt x="58" y="23"/>
                </a:lnTo>
                <a:lnTo>
                  <a:pt x="56" y="20"/>
                </a:lnTo>
                <a:lnTo>
                  <a:pt x="55" y="17"/>
                </a:lnTo>
                <a:lnTo>
                  <a:pt x="54" y="16"/>
                </a:lnTo>
                <a:lnTo>
                  <a:pt x="52" y="13"/>
                </a:lnTo>
                <a:lnTo>
                  <a:pt x="49" y="11"/>
                </a:lnTo>
                <a:lnTo>
                  <a:pt x="46" y="10"/>
                </a:lnTo>
                <a:lnTo>
                  <a:pt x="42" y="7"/>
                </a:lnTo>
                <a:lnTo>
                  <a:pt x="40" y="5"/>
                </a:lnTo>
                <a:lnTo>
                  <a:pt x="40" y="4"/>
                </a:lnTo>
                <a:lnTo>
                  <a:pt x="40" y="2"/>
                </a:lnTo>
                <a:lnTo>
                  <a:pt x="39" y="2"/>
                </a:lnTo>
                <a:lnTo>
                  <a:pt x="39" y="1"/>
                </a:lnTo>
                <a:lnTo>
                  <a:pt x="36" y="0"/>
                </a:lnTo>
                <a:lnTo>
                  <a:pt x="31" y="0"/>
                </a:lnTo>
                <a:lnTo>
                  <a:pt x="28" y="0"/>
                </a:lnTo>
                <a:lnTo>
                  <a:pt x="24" y="1"/>
                </a:lnTo>
                <a:lnTo>
                  <a:pt x="19" y="2"/>
                </a:lnTo>
                <a:lnTo>
                  <a:pt x="15" y="5"/>
                </a:lnTo>
                <a:lnTo>
                  <a:pt x="12" y="8"/>
                </a:lnTo>
                <a:lnTo>
                  <a:pt x="8" y="13"/>
                </a:lnTo>
              </a:path>
            </a:pathLst>
          </a:custGeom>
          <a:solidFill>
            <a:srgbClr val="FFFF00"/>
          </a:solidFill>
          <a:ln w="4763">
            <a:solidFill>
              <a:srgbClr val="990000"/>
            </a:solidFill>
            <a:round/>
            <a:headEnd/>
            <a:tailEnd/>
          </a:ln>
        </p:spPr>
        <p:txBody>
          <a:bodyPr/>
          <a:lstStyle/>
          <a:p>
            <a:endParaRPr lang="en-US"/>
          </a:p>
        </p:txBody>
      </p:sp>
      <p:sp>
        <p:nvSpPr>
          <p:cNvPr id="53428" name="Freeform 179"/>
          <p:cNvSpPr>
            <a:spLocks/>
          </p:cNvSpPr>
          <p:nvPr/>
        </p:nvSpPr>
        <p:spPr bwMode="auto">
          <a:xfrm>
            <a:off x="6375403" y="4205289"/>
            <a:ext cx="36513" cy="23812"/>
          </a:xfrm>
          <a:custGeom>
            <a:avLst/>
            <a:gdLst>
              <a:gd name="T0" fmla="*/ 0 w 26"/>
              <a:gd name="T1" fmla="*/ 2147483647 h 15"/>
              <a:gd name="T2" fmla="*/ 2147483647 w 26"/>
              <a:gd name="T3" fmla="*/ 2147483647 h 15"/>
              <a:gd name="T4" fmla="*/ 2147483647 w 26"/>
              <a:gd name="T5" fmla="*/ 2147483647 h 15"/>
              <a:gd name="T6" fmla="*/ 2147483647 w 26"/>
              <a:gd name="T7" fmla="*/ 2147483647 h 15"/>
              <a:gd name="T8" fmla="*/ 2147483647 w 26"/>
              <a:gd name="T9" fmla="*/ 2147483647 h 15"/>
              <a:gd name="T10" fmla="*/ 2147483647 w 26"/>
              <a:gd name="T11" fmla="*/ 2147483647 h 15"/>
              <a:gd name="T12" fmla="*/ 2147483647 w 26"/>
              <a:gd name="T13" fmla="*/ 2147483647 h 15"/>
              <a:gd name="T14" fmla="*/ 2147483647 w 26"/>
              <a:gd name="T15" fmla="*/ 2147483647 h 15"/>
              <a:gd name="T16" fmla="*/ 2147483647 w 26"/>
              <a:gd name="T17" fmla="*/ 2147483647 h 15"/>
              <a:gd name="T18" fmla="*/ 2147483647 w 26"/>
              <a:gd name="T19" fmla="*/ 2147483647 h 15"/>
              <a:gd name="T20" fmla="*/ 2147483647 w 26"/>
              <a:gd name="T21" fmla="*/ 2147483647 h 15"/>
              <a:gd name="T22" fmla="*/ 2147483647 w 26"/>
              <a:gd name="T23" fmla="*/ 2147483647 h 15"/>
              <a:gd name="T24" fmla="*/ 2147483647 w 26"/>
              <a:gd name="T25" fmla="*/ 2147483647 h 15"/>
              <a:gd name="T26" fmla="*/ 2147483647 w 26"/>
              <a:gd name="T27" fmla="*/ 2147483647 h 15"/>
              <a:gd name="T28" fmla="*/ 2147483647 w 26"/>
              <a:gd name="T29" fmla="*/ 2147483647 h 15"/>
              <a:gd name="T30" fmla="*/ 2147483647 w 26"/>
              <a:gd name="T31" fmla="*/ 2147483647 h 15"/>
              <a:gd name="T32" fmla="*/ 2147483647 w 26"/>
              <a:gd name="T33" fmla="*/ 2147483647 h 15"/>
              <a:gd name="T34" fmla="*/ 2147483647 w 26"/>
              <a:gd name="T35" fmla="*/ 2147483647 h 15"/>
              <a:gd name="T36" fmla="*/ 2147483647 w 26"/>
              <a:gd name="T37" fmla="*/ 2147483647 h 15"/>
              <a:gd name="T38" fmla="*/ 2147483647 w 26"/>
              <a:gd name="T39" fmla="*/ 2147483647 h 15"/>
              <a:gd name="T40" fmla="*/ 2147483647 w 26"/>
              <a:gd name="T41" fmla="*/ 2147483647 h 15"/>
              <a:gd name="T42" fmla="*/ 2147483647 w 26"/>
              <a:gd name="T43" fmla="*/ 2147483647 h 15"/>
              <a:gd name="T44" fmla="*/ 2147483647 w 26"/>
              <a:gd name="T45" fmla="*/ 0 h 15"/>
              <a:gd name="T46" fmla="*/ 2147483647 w 26"/>
              <a:gd name="T47" fmla="*/ 0 h 15"/>
              <a:gd name="T48" fmla="*/ 0 w 26"/>
              <a:gd name="T49" fmla="*/ 0 h 15"/>
              <a:gd name="T50" fmla="*/ 0 w 26"/>
              <a:gd name="T51" fmla="*/ 2147483647 h 15"/>
              <a:gd name="T52" fmla="*/ 0 w 26"/>
              <a:gd name="T53" fmla="*/ 2147483647 h 15"/>
              <a:gd name="T54" fmla="*/ 0 w 26"/>
              <a:gd name="T55" fmla="*/ 2147483647 h 15"/>
              <a:gd name="T56" fmla="*/ 0 w 26"/>
              <a:gd name="T57" fmla="*/ 2147483647 h 15"/>
              <a:gd name="T58" fmla="*/ 0 w 26"/>
              <a:gd name="T59" fmla="*/ 2147483647 h 15"/>
              <a:gd name="T60" fmla="*/ 0 w 26"/>
              <a:gd name="T61" fmla="*/ 2147483647 h 15"/>
              <a:gd name="T62" fmla="*/ 0 w 26"/>
              <a:gd name="T63" fmla="*/ 2147483647 h 15"/>
              <a:gd name="T64" fmla="*/ 0 w 26"/>
              <a:gd name="T65" fmla="*/ 2147483647 h 1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6"/>
              <a:gd name="T100" fmla="*/ 0 h 15"/>
              <a:gd name="T101" fmla="*/ 26 w 26"/>
              <a:gd name="T102" fmla="*/ 15 h 15"/>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6" h="15">
                <a:moveTo>
                  <a:pt x="0" y="5"/>
                </a:moveTo>
                <a:lnTo>
                  <a:pt x="1" y="8"/>
                </a:lnTo>
                <a:lnTo>
                  <a:pt x="4" y="11"/>
                </a:lnTo>
                <a:lnTo>
                  <a:pt x="7" y="12"/>
                </a:lnTo>
                <a:lnTo>
                  <a:pt x="11" y="14"/>
                </a:lnTo>
                <a:lnTo>
                  <a:pt x="14" y="14"/>
                </a:lnTo>
                <a:lnTo>
                  <a:pt x="19" y="15"/>
                </a:lnTo>
                <a:lnTo>
                  <a:pt x="22" y="15"/>
                </a:lnTo>
                <a:lnTo>
                  <a:pt x="26" y="15"/>
                </a:lnTo>
                <a:lnTo>
                  <a:pt x="26" y="14"/>
                </a:lnTo>
                <a:lnTo>
                  <a:pt x="25" y="12"/>
                </a:lnTo>
                <a:lnTo>
                  <a:pt x="25" y="11"/>
                </a:lnTo>
                <a:lnTo>
                  <a:pt x="23" y="11"/>
                </a:lnTo>
                <a:lnTo>
                  <a:pt x="23" y="9"/>
                </a:lnTo>
                <a:lnTo>
                  <a:pt x="22" y="9"/>
                </a:lnTo>
                <a:lnTo>
                  <a:pt x="22" y="8"/>
                </a:lnTo>
                <a:lnTo>
                  <a:pt x="19" y="8"/>
                </a:lnTo>
                <a:lnTo>
                  <a:pt x="17" y="5"/>
                </a:lnTo>
                <a:lnTo>
                  <a:pt x="14" y="3"/>
                </a:lnTo>
                <a:lnTo>
                  <a:pt x="11" y="2"/>
                </a:lnTo>
                <a:lnTo>
                  <a:pt x="8" y="2"/>
                </a:lnTo>
                <a:lnTo>
                  <a:pt x="5" y="0"/>
                </a:lnTo>
                <a:lnTo>
                  <a:pt x="2" y="0"/>
                </a:lnTo>
                <a:lnTo>
                  <a:pt x="0" y="0"/>
                </a:lnTo>
                <a:lnTo>
                  <a:pt x="0" y="2"/>
                </a:lnTo>
                <a:lnTo>
                  <a:pt x="0" y="3"/>
                </a:lnTo>
                <a:lnTo>
                  <a:pt x="0" y="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29" name="Freeform 180"/>
          <p:cNvSpPr>
            <a:spLocks/>
          </p:cNvSpPr>
          <p:nvPr/>
        </p:nvSpPr>
        <p:spPr bwMode="auto">
          <a:xfrm>
            <a:off x="6375403" y="4205289"/>
            <a:ext cx="36513" cy="23812"/>
          </a:xfrm>
          <a:custGeom>
            <a:avLst/>
            <a:gdLst>
              <a:gd name="T0" fmla="*/ 0 w 26"/>
              <a:gd name="T1" fmla="*/ 2147483647 h 15"/>
              <a:gd name="T2" fmla="*/ 2147483647 w 26"/>
              <a:gd name="T3" fmla="*/ 2147483647 h 15"/>
              <a:gd name="T4" fmla="*/ 2147483647 w 26"/>
              <a:gd name="T5" fmla="*/ 2147483647 h 15"/>
              <a:gd name="T6" fmla="*/ 2147483647 w 26"/>
              <a:gd name="T7" fmla="*/ 2147483647 h 15"/>
              <a:gd name="T8" fmla="*/ 2147483647 w 26"/>
              <a:gd name="T9" fmla="*/ 2147483647 h 15"/>
              <a:gd name="T10" fmla="*/ 2147483647 w 26"/>
              <a:gd name="T11" fmla="*/ 2147483647 h 15"/>
              <a:gd name="T12" fmla="*/ 2147483647 w 26"/>
              <a:gd name="T13" fmla="*/ 2147483647 h 15"/>
              <a:gd name="T14" fmla="*/ 2147483647 w 26"/>
              <a:gd name="T15" fmla="*/ 2147483647 h 15"/>
              <a:gd name="T16" fmla="*/ 2147483647 w 26"/>
              <a:gd name="T17" fmla="*/ 2147483647 h 15"/>
              <a:gd name="T18" fmla="*/ 2147483647 w 26"/>
              <a:gd name="T19" fmla="*/ 2147483647 h 15"/>
              <a:gd name="T20" fmla="*/ 2147483647 w 26"/>
              <a:gd name="T21" fmla="*/ 2147483647 h 15"/>
              <a:gd name="T22" fmla="*/ 2147483647 w 26"/>
              <a:gd name="T23" fmla="*/ 2147483647 h 15"/>
              <a:gd name="T24" fmla="*/ 2147483647 w 26"/>
              <a:gd name="T25" fmla="*/ 2147483647 h 15"/>
              <a:gd name="T26" fmla="*/ 2147483647 w 26"/>
              <a:gd name="T27" fmla="*/ 2147483647 h 15"/>
              <a:gd name="T28" fmla="*/ 2147483647 w 26"/>
              <a:gd name="T29" fmla="*/ 2147483647 h 15"/>
              <a:gd name="T30" fmla="*/ 2147483647 w 26"/>
              <a:gd name="T31" fmla="*/ 2147483647 h 15"/>
              <a:gd name="T32" fmla="*/ 2147483647 w 26"/>
              <a:gd name="T33" fmla="*/ 2147483647 h 15"/>
              <a:gd name="T34" fmla="*/ 2147483647 w 26"/>
              <a:gd name="T35" fmla="*/ 2147483647 h 15"/>
              <a:gd name="T36" fmla="*/ 2147483647 w 26"/>
              <a:gd name="T37" fmla="*/ 2147483647 h 15"/>
              <a:gd name="T38" fmla="*/ 2147483647 w 26"/>
              <a:gd name="T39" fmla="*/ 2147483647 h 15"/>
              <a:gd name="T40" fmla="*/ 2147483647 w 26"/>
              <a:gd name="T41" fmla="*/ 2147483647 h 15"/>
              <a:gd name="T42" fmla="*/ 2147483647 w 26"/>
              <a:gd name="T43" fmla="*/ 2147483647 h 15"/>
              <a:gd name="T44" fmla="*/ 2147483647 w 26"/>
              <a:gd name="T45" fmla="*/ 0 h 15"/>
              <a:gd name="T46" fmla="*/ 2147483647 w 26"/>
              <a:gd name="T47" fmla="*/ 0 h 15"/>
              <a:gd name="T48" fmla="*/ 0 w 26"/>
              <a:gd name="T49" fmla="*/ 0 h 15"/>
              <a:gd name="T50" fmla="*/ 0 w 26"/>
              <a:gd name="T51" fmla="*/ 2147483647 h 15"/>
              <a:gd name="T52" fmla="*/ 0 w 26"/>
              <a:gd name="T53" fmla="*/ 2147483647 h 15"/>
              <a:gd name="T54" fmla="*/ 0 w 26"/>
              <a:gd name="T55" fmla="*/ 2147483647 h 15"/>
              <a:gd name="T56" fmla="*/ 0 w 26"/>
              <a:gd name="T57" fmla="*/ 2147483647 h 15"/>
              <a:gd name="T58" fmla="*/ 0 w 26"/>
              <a:gd name="T59" fmla="*/ 2147483647 h 15"/>
              <a:gd name="T60" fmla="*/ 0 w 26"/>
              <a:gd name="T61" fmla="*/ 2147483647 h 15"/>
              <a:gd name="T62" fmla="*/ 0 w 26"/>
              <a:gd name="T63" fmla="*/ 2147483647 h 15"/>
              <a:gd name="T64" fmla="*/ 0 w 26"/>
              <a:gd name="T65" fmla="*/ 2147483647 h 1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6"/>
              <a:gd name="T100" fmla="*/ 0 h 15"/>
              <a:gd name="T101" fmla="*/ 26 w 26"/>
              <a:gd name="T102" fmla="*/ 15 h 15"/>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6" h="15">
                <a:moveTo>
                  <a:pt x="0" y="5"/>
                </a:moveTo>
                <a:lnTo>
                  <a:pt x="1" y="8"/>
                </a:lnTo>
                <a:lnTo>
                  <a:pt x="4" y="11"/>
                </a:lnTo>
                <a:lnTo>
                  <a:pt x="7" y="12"/>
                </a:lnTo>
                <a:lnTo>
                  <a:pt x="11" y="14"/>
                </a:lnTo>
                <a:lnTo>
                  <a:pt x="14" y="14"/>
                </a:lnTo>
                <a:lnTo>
                  <a:pt x="19" y="15"/>
                </a:lnTo>
                <a:lnTo>
                  <a:pt x="22" y="15"/>
                </a:lnTo>
                <a:lnTo>
                  <a:pt x="26" y="15"/>
                </a:lnTo>
                <a:lnTo>
                  <a:pt x="26" y="14"/>
                </a:lnTo>
                <a:lnTo>
                  <a:pt x="25" y="12"/>
                </a:lnTo>
                <a:lnTo>
                  <a:pt x="25" y="11"/>
                </a:lnTo>
                <a:lnTo>
                  <a:pt x="23" y="11"/>
                </a:lnTo>
                <a:lnTo>
                  <a:pt x="23" y="9"/>
                </a:lnTo>
                <a:lnTo>
                  <a:pt x="22" y="9"/>
                </a:lnTo>
                <a:lnTo>
                  <a:pt x="22" y="8"/>
                </a:lnTo>
                <a:lnTo>
                  <a:pt x="19" y="8"/>
                </a:lnTo>
                <a:lnTo>
                  <a:pt x="17" y="5"/>
                </a:lnTo>
                <a:lnTo>
                  <a:pt x="14" y="3"/>
                </a:lnTo>
                <a:lnTo>
                  <a:pt x="11" y="2"/>
                </a:lnTo>
                <a:lnTo>
                  <a:pt x="8" y="2"/>
                </a:lnTo>
                <a:lnTo>
                  <a:pt x="5" y="0"/>
                </a:lnTo>
                <a:lnTo>
                  <a:pt x="2" y="0"/>
                </a:lnTo>
                <a:lnTo>
                  <a:pt x="0" y="0"/>
                </a:lnTo>
                <a:lnTo>
                  <a:pt x="0" y="2"/>
                </a:lnTo>
                <a:lnTo>
                  <a:pt x="0" y="3"/>
                </a:lnTo>
                <a:lnTo>
                  <a:pt x="0" y="5"/>
                </a:lnTo>
              </a:path>
            </a:pathLst>
          </a:custGeom>
          <a:solidFill>
            <a:srgbClr val="FFFF00"/>
          </a:solidFill>
          <a:ln w="4763">
            <a:solidFill>
              <a:srgbClr val="990000"/>
            </a:solidFill>
            <a:round/>
            <a:headEnd/>
            <a:tailEnd/>
          </a:ln>
        </p:spPr>
        <p:txBody>
          <a:bodyPr/>
          <a:lstStyle/>
          <a:p>
            <a:endParaRPr lang="en-US"/>
          </a:p>
        </p:txBody>
      </p:sp>
      <p:sp>
        <p:nvSpPr>
          <p:cNvPr id="53430" name="Freeform 181"/>
          <p:cNvSpPr>
            <a:spLocks/>
          </p:cNvSpPr>
          <p:nvPr/>
        </p:nvSpPr>
        <p:spPr bwMode="auto">
          <a:xfrm>
            <a:off x="6189664" y="4286251"/>
            <a:ext cx="107951" cy="90488"/>
          </a:xfrm>
          <a:custGeom>
            <a:avLst/>
            <a:gdLst>
              <a:gd name="T0" fmla="*/ 2147483647 w 77"/>
              <a:gd name="T1" fmla="*/ 2147483647 h 57"/>
              <a:gd name="T2" fmla="*/ 0 w 77"/>
              <a:gd name="T3" fmla="*/ 2147483647 h 57"/>
              <a:gd name="T4" fmla="*/ 0 w 77"/>
              <a:gd name="T5" fmla="*/ 2147483647 h 57"/>
              <a:gd name="T6" fmla="*/ 2147483647 w 77"/>
              <a:gd name="T7" fmla="*/ 2147483647 h 57"/>
              <a:gd name="T8" fmla="*/ 2147483647 w 77"/>
              <a:gd name="T9" fmla="*/ 2147483647 h 57"/>
              <a:gd name="T10" fmla="*/ 2147483647 w 77"/>
              <a:gd name="T11" fmla="*/ 2147483647 h 57"/>
              <a:gd name="T12" fmla="*/ 2147483647 w 77"/>
              <a:gd name="T13" fmla="*/ 2147483647 h 57"/>
              <a:gd name="T14" fmla="*/ 2147483647 w 77"/>
              <a:gd name="T15" fmla="*/ 2147483647 h 57"/>
              <a:gd name="T16" fmla="*/ 2147483647 w 77"/>
              <a:gd name="T17" fmla="*/ 2147483647 h 57"/>
              <a:gd name="T18" fmla="*/ 2147483647 w 77"/>
              <a:gd name="T19" fmla="*/ 2147483647 h 57"/>
              <a:gd name="T20" fmla="*/ 2147483647 w 77"/>
              <a:gd name="T21" fmla="*/ 2147483647 h 57"/>
              <a:gd name="T22" fmla="*/ 2147483647 w 77"/>
              <a:gd name="T23" fmla="*/ 2147483647 h 57"/>
              <a:gd name="T24" fmla="*/ 2147483647 w 77"/>
              <a:gd name="T25" fmla="*/ 2147483647 h 57"/>
              <a:gd name="T26" fmla="*/ 2147483647 w 77"/>
              <a:gd name="T27" fmla="*/ 2147483647 h 57"/>
              <a:gd name="T28" fmla="*/ 2147483647 w 77"/>
              <a:gd name="T29" fmla="*/ 2147483647 h 57"/>
              <a:gd name="T30" fmla="*/ 2147483647 w 77"/>
              <a:gd name="T31" fmla="*/ 2147483647 h 57"/>
              <a:gd name="T32" fmla="*/ 2147483647 w 77"/>
              <a:gd name="T33" fmla="*/ 2147483647 h 57"/>
              <a:gd name="T34" fmla="*/ 2147483647 w 77"/>
              <a:gd name="T35" fmla="*/ 2147483647 h 57"/>
              <a:gd name="T36" fmla="*/ 2147483647 w 77"/>
              <a:gd name="T37" fmla="*/ 2147483647 h 57"/>
              <a:gd name="T38" fmla="*/ 2147483647 w 77"/>
              <a:gd name="T39" fmla="*/ 2147483647 h 57"/>
              <a:gd name="T40" fmla="*/ 2147483647 w 77"/>
              <a:gd name="T41" fmla="*/ 2147483647 h 57"/>
              <a:gd name="T42" fmla="*/ 2147483647 w 77"/>
              <a:gd name="T43" fmla="*/ 2147483647 h 57"/>
              <a:gd name="T44" fmla="*/ 2147483647 w 77"/>
              <a:gd name="T45" fmla="*/ 2147483647 h 57"/>
              <a:gd name="T46" fmla="*/ 2147483647 w 77"/>
              <a:gd name="T47" fmla="*/ 2147483647 h 57"/>
              <a:gd name="T48" fmla="*/ 2147483647 w 77"/>
              <a:gd name="T49" fmla="*/ 2147483647 h 57"/>
              <a:gd name="T50" fmla="*/ 2147483647 w 77"/>
              <a:gd name="T51" fmla="*/ 2147483647 h 57"/>
              <a:gd name="T52" fmla="*/ 2147483647 w 77"/>
              <a:gd name="T53" fmla="*/ 2147483647 h 57"/>
              <a:gd name="T54" fmla="*/ 2147483647 w 77"/>
              <a:gd name="T55" fmla="*/ 2147483647 h 57"/>
              <a:gd name="T56" fmla="*/ 2147483647 w 77"/>
              <a:gd name="T57" fmla="*/ 2147483647 h 57"/>
              <a:gd name="T58" fmla="*/ 2147483647 w 77"/>
              <a:gd name="T59" fmla="*/ 2147483647 h 57"/>
              <a:gd name="T60" fmla="*/ 2147483647 w 77"/>
              <a:gd name="T61" fmla="*/ 2147483647 h 57"/>
              <a:gd name="T62" fmla="*/ 2147483647 w 77"/>
              <a:gd name="T63" fmla="*/ 2147483647 h 57"/>
              <a:gd name="T64" fmla="*/ 2147483647 w 77"/>
              <a:gd name="T65" fmla="*/ 2147483647 h 57"/>
              <a:gd name="T66" fmla="*/ 2147483647 w 77"/>
              <a:gd name="T67" fmla="*/ 2147483647 h 57"/>
              <a:gd name="T68" fmla="*/ 2147483647 w 77"/>
              <a:gd name="T69" fmla="*/ 2147483647 h 57"/>
              <a:gd name="T70" fmla="*/ 2147483647 w 77"/>
              <a:gd name="T71" fmla="*/ 2147483647 h 57"/>
              <a:gd name="T72" fmla="*/ 2147483647 w 77"/>
              <a:gd name="T73" fmla="*/ 2147483647 h 57"/>
              <a:gd name="T74" fmla="*/ 2147483647 w 77"/>
              <a:gd name="T75" fmla="*/ 2147483647 h 57"/>
              <a:gd name="T76" fmla="*/ 2147483647 w 77"/>
              <a:gd name="T77" fmla="*/ 2147483647 h 57"/>
              <a:gd name="T78" fmla="*/ 2147483647 w 77"/>
              <a:gd name="T79" fmla="*/ 2147483647 h 57"/>
              <a:gd name="T80" fmla="*/ 2147483647 w 77"/>
              <a:gd name="T81" fmla="*/ 2147483647 h 57"/>
              <a:gd name="T82" fmla="*/ 2147483647 w 77"/>
              <a:gd name="T83" fmla="*/ 2147483647 h 57"/>
              <a:gd name="T84" fmla="*/ 2147483647 w 77"/>
              <a:gd name="T85" fmla="*/ 2147483647 h 57"/>
              <a:gd name="T86" fmla="*/ 2147483647 w 77"/>
              <a:gd name="T87" fmla="*/ 2147483647 h 57"/>
              <a:gd name="T88" fmla="*/ 2147483647 w 77"/>
              <a:gd name="T89" fmla="*/ 2147483647 h 57"/>
              <a:gd name="T90" fmla="*/ 2147483647 w 77"/>
              <a:gd name="T91" fmla="*/ 2147483647 h 57"/>
              <a:gd name="T92" fmla="*/ 2147483647 w 77"/>
              <a:gd name="T93" fmla="*/ 2147483647 h 57"/>
              <a:gd name="T94" fmla="*/ 2147483647 w 77"/>
              <a:gd name="T95" fmla="*/ 2147483647 h 57"/>
              <a:gd name="T96" fmla="*/ 2147483647 w 77"/>
              <a:gd name="T97" fmla="*/ 0 h 57"/>
              <a:gd name="T98" fmla="*/ 2147483647 w 77"/>
              <a:gd name="T99" fmla="*/ 0 h 57"/>
              <a:gd name="T100" fmla="*/ 2147483647 w 77"/>
              <a:gd name="T101" fmla="*/ 0 h 57"/>
              <a:gd name="T102" fmla="*/ 2147483647 w 77"/>
              <a:gd name="T103" fmla="*/ 0 h 57"/>
              <a:gd name="T104" fmla="*/ 2147483647 w 77"/>
              <a:gd name="T105" fmla="*/ 2147483647 h 57"/>
              <a:gd name="T106" fmla="*/ 2147483647 w 77"/>
              <a:gd name="T107" fmla="*/ 2147483647 h 57"/>
              <a:gd name="T108" fmla="*/ 2147483647 w 77"/>
              <a:gd name="T109" fmla="*/ 2147483647 h 57"/>
              <a:gd name="T110" fmla="*/ 2147483647 w 77"/>
              <a:gd name="T111" fmla="*/ 2147483647 h 57"/>
              <a:gd name="T112" fmla="*/ 2147483647 w 77"/>
              <a:gd name="T113" fmla="*/ 2147483647 h 57"/>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77"/>
              <a:gd name="T172" fmla="*/ 0 h 57"/>
              <a:gd name="T173" fmla="*/ 77 w 77"/>
              <a:gd name="T174" fmla="*/ 57 h 57"/>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77" h="57">
                <a:moveTo>
                  <a:pt x="1" y="7"/>
                </a:moveTo>
                <a:lnTo>
                  <a:pt x="0" y="10"/>
                </a:lnTo>
                <a:lnTo>
                  <a:pt x="0" y="13"/>
                </a:lnTo>
                <a:lnTo>
                  <a:pt x="1" y="17"/>
                </a:lnTo>
                <a:lnTo>
                  <a:pt x="1" y="20"/>
                </a:lnTo>
                <a:lnTo>
                  <a:pt x="1" y="25"/>
                </a:lnTo>
                <a:lnTo>
                  <a:pt x="3" y="29"/>
                </a:lnTo>
                <a:lnTo>
                  <a:pt x="3" y="32"/>
                </a:lnTo>
                <a:lnTo>
                  <a:pt x="4" y="35"/>
                </a:lnTo>
                <a:lnTo>
                  <a:pt x="7" y="40"/>
                </a:lnTo>
                <a:lnTo>
                  <a:pt x="12" y="43"/>
                </a:lnTo>
                <a:lnTo>
                  <a:pt x="15" y="46"/>
                </a:lnTo>
                <a:lnTo>
                  <a:pt x="19" y="47"/>
                </a:lnTo>
                <a:lnTo>
                  <a:pt x="24" y="49"/>
                </a:lnTo>
                <a:lnTo>
                  <a:pt x="29" y="49"/>
                </a:lnTo>
                <a:lnTo>
                  <a:pt x="34" y="47"/>
                </a:lnTo>
                <a:lnTo>
                  <a:pt x="38" y="44"/>
                </a:lnTo>
                <a:lnTo>
                  <a:pt x="41" y="44"/>
                </a:lnTo>
                <a:lnTo>
                  <a:pt x="44" y="46"/>
                </a:lnTo>
                <a:lnTo>
                  <a:pt x="50" y="47"/>
                </a:lnTo>
                <a:lnTo>
                  <a:pt x="55" y="50"/>
                </a:lnTo>
                <a:lnTo>
                  <a:pt x="61" y="53"/>
                </a:lnTo>
                <a:lnTo>
                  <a:pt x="66" y="54"/>
                </a:lnTo>
                <a:lnTo>
                  <a:pt x="71" y="57"/>
                </a:lnTo>
                <a:lnTo>
                  <a:pt x="72" y="57"/>
                </a:lnTo>
                <a:lnTo>
                  <a:pt x="74" y="57"/>
                </a:lnTo>
                <a:lnTo>
                  <a:pt x="75" y="56"/>
                </a:lnTo>
                <a:lnTo>
                  <a:pt x="77" y="56"/>
                </a:lnTo>
                <a:lnTo>
                  <a:pt x="77" y="54"/>
                </a:lnTo>
                <a:lnTo>
                  <a:pt x="75" y="51"/>
                </a:lnTo>
                <a:lnTo>
                  <a:pt x="72" y="47"/>
                </a:lnTo>
                <a:lnTo>
                  <a:pt x="68" y="41"/>
                </a:lnTo>
                <a:lnTo>
                  <a:pt x="63" y="37"/>
                </a:lnTo>
                <a:lnTo>
                  <a:pt x="58" y="31"/>
                </a:lnTo>
                <a:lnTo>
                  <a:pt x="52" y="26"/>
                </a:lnTo>
                <a:lnTo>
                  <a:pt x="47" y="23"/>
                </a:lnTo>
                <a:lnTo>
                  <a:pt x="43" y="22"/>
                </a:lnTo>
                <a:lnTo>
                  <a:pt x="38" y="20"/>
                </a:lnTo>
                <a:lnTo>
                  <a:pt x="34" y="17"/>
                </a:lnTo>
                <a:lnTo>
                  <a:pt x="31" y="14"/>
                </a:lnTo>
                <a:lnTo>
                  <a:pt x="28" y="11"/>
                </a:lnTo>
                <a:lnTo>
                  <a:pt x="24" y="9"/>
                </a:lnTo>
                <a:lnTo>
                  <a:pt x="21" y="6"/>
                </a:lnTo>
                <a:lnTo>
                  <a:pt x="16" y="3"/>
                </a:lnTo>
                <a:lnTo>
                  <a:pt x="12" y="0"/>
                </a:lnTo>
                <a:lnTo>
                  <a:pt x="10" y="0"/>
                </a:lnTo>
                <a:lnTo>
                  <a:pt x="9" y="0"/>
                </a:lnTo>
                <a:lnTo>
                  <a:pt x="7" y="0"/>
                </a:lnTo>
                <a:lnTo>
                  <a:pt x="6" y="1"/>
                </a:lnTo>
                <a:lnTo>
                  <a:pt x="4" y="1"/>
                </a:lnTo>
                <a:lnTo>
                  <a:pt x="3" y="3"/>
                </a:lnTo>
                <a:lnTo>
                  <a:pt x="1" y="4"/>
                </a:lnTo>
                <a:lnTo>
                  <a:pt x="1" y="7"/>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31" name="Freeform 182"/>
          <p:cNvSpPr>
            <a:spLocks/>
          </p:cNvSpPr>
          <p:nvPr/>
        </p:nvSpPr>
        <p:spPr bwMode="auto">
          <a:xfrm>
            <a:off x="6189664" y="4286251"/>
            <a:ext cx="107951" cy="90488"/>
          </a:xfrm>
          <a:custGeom>
            <a:avLst/>
            <a:gdLst>
              <a:gd name="T0" fmla="*/ 2147483647 w 77"/>
              <a:gd name="T1" fmla="*/ 2147483647 h 57"/>
              <a:gd name="T2" fmla="*/ 0 w 77"/>
              <a:gd name="T3" fmla="*/ 2147483647 h 57"/>
              <a:gd name="T4" fmla="*/ 0 w 77"/>
              <a:gd name="T5" fmla="*/ 2147483647 h 57"/>
              <a:gd name="T6" fmla="*/ 2147483647 w 77"/>
              <a:gd name="T7" fmla="*/ 2147483647 h 57"/>
              <a:gd name="T8" fmla="*/ 2147483647 w 77"/>
              <a:gd name="T9" fmla="*/ 2147483647 h 57"/>
              <a:gd name="T10" fmla="*/ 2147483647 w 77"/>
              <a:gd name="T11" fmla="*/ 2147483647 h 57"/>
              <a:gd name="T12" fmla="*/ 2147483647 w 77"/>
              <a:gd name="T13" fmla="*/ 2147483647 h 57"/>
              <a:gd name="T14" fmla="*/ 2147483647 w 77"/>
              <a:gd name="T15" fmla="*/ 2147483647 h 57"/>
              <a:gd name="T16" fmla="*/ 2147483647 w 77"/>
              <a:gd name="T17" fmla="*/ 2147483647 h 57"/>
              <a:gd name="T18" fmla="*/ 2147483647 w 77"/>
              <a:gd name="T19" fmla="*/ 2147483647 h 57"/>
              <a:gd name="T20" fmla="*/ 2147483647 w 77"/>
              <a:gd name="T21" fmla="*/ 2147483647 h 57"/>
              <a:gd name="T22" fmla="*/ 2147483647 w 77"/>
              <a:gd name="T23" fmla="*/ 2147483647 h 57"/>
              <a:gd name="T24" fmla="*/ 2147483647 w 77"/>
              <a:gd name="T25" fmla="*/ 2147483647 h 57"/>
              <a:gd name="T26" fmla="*/ 2147483647 w 77"/>
              <a:gd name="T27" fmla="*/ 2147483647 h 57"/>
              <a:gd name="T28" fmla="*/ 2147483647 w 77"/>
              <a:gd name="T29" fmla="*/ 2147483647 h 57"/>
              <a:gd name="T30" fmla="*/ 2147483647 w 77"/>
              <a:gd name="T31" fmla="*/ 2147483647 h 57"/>
              <a:gd name="T32" fmla="*/ 2147483647 w 77"/>
              <a:gd name="T33" fmla="*/ 2147483647 h 57"/>
              <a:gd name="T34" fmla="*/ 2147483647 w 77"/>
              <a:gd name="T35" fmla="*/ 2147483647 h 57"/>
              <a:gd name="T36" fmla="*/ 2147483647 w 77"/>
              <a:gd name="T37" fmla="*/ 2147483647 h 57"/>
              <a:gd name="T38" fmla="*/ 2147483647 w 77"/>
              <a:gd name="T39" fmla="*/ 2147483647 h 57"/>
              <a:gd name="T40" fmla="*/ 2147483647 w 77"/>
              <a:gd name="T41" fmla="*/ 2147483647 h 57"/>
              <a:gd name="T42" fmla="*/ 2147483647 w 77"/>
              <a:gd name="T43" fmla="*/ 2147483647 h 57"/>
              <a:gd name="T44" fmla="*/ 2147483647 w 77"/>
              <a:gd name="T45" fmla="*/ 2147483647 h 57"/>
              <a:gd name="T46" fmla="*/ 2147483647 w 77"/>
              <a:gd name="T47" fmla="*/ 2147483647 h 57"/>
              <a:gd name="T48" fmla="*/ 2147483647 w 77"/>
              <a:gd name="T49" fmla="*/ 2147483647 h 57"/>
              <a:gd name="T50" fmla="*/ 2147483647 w 77"/>
              <a:gd name="T51" fmla="*/ 2147483647 h 57"/>
              <a:gd name="T52" fmla="*/ 2147483647 w 77"/>
              <a:gd name="T53" fmla="*/ 2147483647 h 57"/>
              <a:gd name="T54" fmla="*/ 2147483647 w 77"/>
              <a:gd name="T55" fmla="*/ 2147483647 h 57"/>
              <a:gd name="T56" fmla="*/ 2147483647 w 77"/>
              <a:gd name="T57" fmla="*/ 2147483647 h 57"/>
              <a:gd name="T58" fmla="*/ 2147483647 w 77"/>
              <a:gd name="T59" fmla="*/ 2147483647 h 57"/>
              <a:gd name="T60" fmla="*/ 2147483647 w 77"/>
              <a:gd name="T61" fmla="*/ 2147483647 h 57"/>
              <a:gd name="T62" fmla="*/ 2147483647 w 77"/>
              <a:gd name="T63" fmla="*/ 2147483647 h 57"/>
              <a:gd name="T64" fmla="*/ 2147483647 w 77"/>
              <a:gd name="T65" fmla="*/ 2147483647 h 57"/>
              <a:gd name="T66" fmla="*/ 2147483647 w 77"/>
              <a:gd name="T67" fmla="*/ 2147483647 h 57"/>
              <a:gd name="T68" fmla="*/ 2147483647 w 77"/>
              <a:gd name="T69" fmla="*/ 2147483647 h 57"/>
              <a:gd name="T70" fmla="*/ 2147483647 w 77"/>
              <a:gd name="T71" fmla="*/ 2147483647 h 57"/>
              <a:gd name="T72" fmla="*/ 2147483647 w 77"/>
              <a:gd name="T73" fmla="*/ 2147483647 h 57"/>
              <a:gd name="T74" fmla="*/ 2147483647 w 77"/>
              <a:gd name="T75" fmla="*/ 2147483647 h 57"/>
              <a:gd name="T76" fmla="*/ 2147483647 w 77"/>
              <a:gd name="T77" fmla="*/ 2147483647 h 57"/>
              <a:gd name="T78" fmla="*/ 2147483647 w 77"/>
              <a:gd name="T79" fmla="*/ 2147483647 h 57"/>
              <a:gd name="T80" fmla="*/ 2147483647 w 77"/>
              <a:gd name="T81" fmla="*/ 2147483647 h 57"/>
              <a:gd name="T82" fmla="*/ 2147483647 w 77"/>
              <a:gd name="T83" fmla="*/ 2147483647 h 57"/>
              <a:gd name="T84" fmla="*/ 2147483647 w 77"/>
              <a:gd name="T85" fmla="*/ 2147483647 h 57"/>
              <a:gd name="T86" fmla="*/ 2147483647 w 77"/>
              <a:gd name="T87" fmla="*/ 2147483647 h 57"/>
              <a:gd name="T88" fmla="*/ 2147483647 w 77"/>
              <a:gd name="T89" fmla="*/ 2147483647 h 57"/>
              <a:gd name="T90" fmla="*/ 2147483647 w 77"/>
              <a:gd name="T91" fmla="*/ 2147483647 h 57"/>
              <a:gd name="T92" fmla="*/ 2147483647 w 77"/>
              <a:gd name="T93" fmla="*/ 2147483647 h 57"/>
              <a:gd name="T94" fmla="*/ 2147483647 w 77"/>
              <a:gd name="T95" fmla="*/ 2147483647 h 57"/>
              <a:gd name="T96" fmla="*/ 2147483647 w 77"/>
              <a:gd name="T97" fmla="*/ 0 h 57"/>
              <a:gd name="T98" fmla="*/ 2147483647 w 77"/>
              <a:gd name="T99" fmla="*/ 0 h 57"/>
              <a:gd name="T100" fmla="*/ 2147483647 w 77"/>
              <a:gd name="T101" fmla="*/ 0 h 57"/>
              <a:gd name="T102" fmla="*/ 2147483647 w 77"/>
              <a:gd name="T103" fmla="*/ 0 h 57"/>
              <a:gd name="T104" fmla="*/ 2147483647 w 77"/>
              <a:gd name="T105" fmla="*/ 2147483647 h 57"/>
              <a:gd name="T106" fmla="*/ 2147483647 w 77"/>
              <a:gd name="T107" fmla="*/ 2147483647 h 57"/>
              <a:gd name="T108" fmla="*/ 2147483647 w 77"/>
              <a:gd name="T109" fmla="*/ 2147483647 h 57"/>
              <a:gd name="T110" fmla="*/ 2147483647 w 77"/>
              <a:gd name="T111" fmla="*/ 2147483647 h 57"/>
              <a:gd name="T112" fmla="*/ 2147483647 w 77"/>
              <a:gd name="T113" fmla="*/ 2147483647 h 57"/>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77"/>
              <a:gd name="T172" fmla="*/ 0 h 57"/>
              <a:gd name="T173" fmla="*/ 77 w 77"/>
              <a:gd name="T174" fmla="*/ 57 h 57"/>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77" h="57">
                <a:moveTo>
                  <a:pt x="1" y="7"/>
                </a:moveTo>
                <a:lnTo>
                  <a:pt x="0" y="10"/>
                </a:lnTo>
                <a:lnTo>
                  <a:pt x="0" y="13"/>
                </a:lnTo>
                <a:lnTo>
                  <a:pt x="1" y="17"/>
                </a:lnTo>
                <a:lnTo>
                  <a:pt x="1" y="20"/>
                </a:lnTo>
                <a:lnTo>
                  <a:pt x="1" y="25"/>
                </a:lnTo>
                <a:lnTo>
                  <a:pt x="3" y="29"/>
                </a:lnTo>
                <a:lnTo>
                  <a:pt x="3" y="32"/>
                </a:lnTo>
                <a:lnTo>
                  <a:pt x="4" y="35"/>
                </a:lnTo>
                <a:lnTo>
                  <a:pt x="7" y="40"/>
                </a:lnTo>
                <a:lnTo>
                  <a:pt x="12" y="43"/>
                </a:lnTo>
                <a:lnTo>
                  <a:pt x="15" y="46"/>
                </a:lnTo>
                <a:lnTo>
                  <a:pt x="19" y="47"/>
                </a:lnTo>
                <a:lnTo>
                  <a:pt x="24" y="49"/>
                </a:lnTo>
                <a:lnTo>
                  <a:pt x="29" y="49"/>
                </a:lnTo>
                <a:lnTo>
                  <a:pt x="34" y="47"/>
                </a:lnTo>
                <a:lnTo>
                  <a:pt x="38" y="44"/>
                </a:lnTo>
                <a:lnTo>
                  <a:pt x="41" y="44"/>
                </a:lnTo>
                <a:lnTo>
                  <a:pt x="44" y="46"/>
                </a:lnTo>
                <a:lnTo>
                  <a:pt x="50" y="47"/>
                </a:lnTo>
                <a:lnTo>
                  <a:pt x="55" y="50"/>
                </a:lnTo>
                <a:lnTo>
                  <a:pt x="61" y="53"/>
                </a:lnTo>
                <a:lnTo>
                  <a:pt x="66" y="54"/>
                </a:lnTo>
                <a:lnTo>
                  <a:pt x="71" y="57"/>
                </a:lnTo>
                <a:lnTo>
                  <a:pt x="72" y="57"/>
                </a:lnTo>
                <a:lnTo>
                  <a:pt x="74" y="57"/>
                </a:lnTo>
                <a:lnTo>
                  <a:pt x="75" y="56"/>
                </a:lnTo>
                <a:lnTo>
                  <a:pt x="77" y="56"/>
                </a:lnTo>
                <a:lnTo>
                  <a:pt x="77" y="54"/>
                </a:lnTo>
                <a:lnTo>
                  <a:pt x="75" y="51"/>
                </a:lnTo>
                <a:lnTo>
                  <a:pt x="72" y="47"/>
                </a:lnTo>
                <a:lnTo>
                  <a:pt x="68" y="41"/>
                </a:lnTo>
                <a:lnTo>
                  <a:pt x="63" y="37"/>
                </a:lnTo>
                <a:lnTo>
                  <a:pt x="58" y="31"/>
                </a:lnTo>
                <a:lnTo>
                  <a:pt x="52" y="26"/>
                </a:lnTo>
                <a:lnTo>
                  <a:pt x="47" y="23"/>
                </a:lnTo>
                <a:lnTo>
                  <a:pt x="43" y="22"/>
                </a:lnTo>
                <a:lnTo>
                  <a:pt x="38" y="20"/>
                </a:lnTo>
                <a:lnTo>
                  <a:pt x="34" y="17"/>
                </a:lnTo>
                <a:lnTo>
                  <a:pt x="31" y="14"/>
                </a:lnTo>
                <a:lnTo>
                  <a:pt x="28" y="11"/>
                </a:lnTo>
                <a:lnTo>
                  <a:pt x="24" y="9"/>
                </a:lnTo>
                <a:lnTo>
                  <a:pt x="21" y="6"/>
                </a:lnTo>
                <a:lnTo>
                  <a:pt x="16" y="3"/>
                </a:lnTo>
                <a:lnTo>
                  <a:pt x="12" y="0"/>
                </a:lnTo>
                <a:lnTo>
                  <a:pt x="10" y="0"/>
                </a:lnTo>
                <a:lnTo>
                  <a:pt x="9" y="0"/>
                </a:lnTo>
                <a:lnTo>
                  <a:pt x="7" y="0"/>
                </a:lnTo>
                <a:lnTo>
                  <a:pt x="6" y="1"/>
                </a:lnTo>
                <a:lnTo>
                  <a:pt x="4" y="1"/>
                </a:lnTo>
                <a:lnTo>
                  <a:pt x="3" y="3"/>
                </a:lnTo>
                <a:lnTo>
                  <a:pt x="1" y="4"/>
                </a:lnTo>
                <a:lnTo>
                  <a:pt x="1" y="7"/>
                </a:lnTo>
              </a:path>
            </a:pathLst>
          </a:custGeom>
          <a:solidFill>
            <a:srgbClr val="FFFF00"/>
          </a:solidFill>
          <a:ln w="4763">
            <a:solidFill>
              <a:srgbClr val="990000"/>
            </a:solidFill>
            <a:round/>
            <a:headEnd/>
            <a:tailEnd/>
          </a:ln>
        </p:spPr>
        <p:txBody>
          <a:bodyPr/>
          <a:lstStyle/>
          <a:p>
            <a:endParaRPr lang="en-US"/>
          </a:p>
        </p:txBody>
      </p:sp>
      <p:sp>
        <p:nvSpPr>
          <p:cNvPr id="53432" name="Freeform 183"/>
          <p:cNvSpPr>
            <a:spLocks/>
          </p:cNvSpPr>
          <p:nvPr/>
        </p:nvSpPr>
        <p:spPr bwMode="auto">
          <a:xfrm>
            <a:off x="6189664" y="4286251"/>
            <a:ext cx="107951" cy="90488"/>
          </a:xfrm>
          <a:custGeom>
            <a:avLst/>
            <a:gdLst>
              <a:gd name="T0" fmla="*/ 2147483647 w 77"/>
              <a:gd name="T1" fmla="*/ 2147483647 h 57"/>
              <a:gd name="T2" fmla="*/ 0 w 77"/>
              <a:gd name="T3" fmla="*/ 2147483647 h 57"/>
              <a:gd name="T4" fmla="*/ 0 w 77"/>
              <a:gd name="T5" fmla="*/ 2147483647 h 57"/>
              <a:gd name="T6" fmla="*/ 2147483647 w 77"/>
              <a:gd name="T7" fmla="*/ 2147483647 h 57"/>
              <a:gd name="T8" fmla="*/ 2147483647 w 77"/>
              <a:gd name="T9" fmla="*/ 2147483647 h 57"/>
              <a:gd name="T10" fmla="*/ 2147483647 w 77"/>
              <a:gd name="T11" fmla="*/ 2147483647 h 57"/>
              <a:gd name="T12" fmla="*/ 2147483647 w 77"/>
              <a:gd name="T13" fmla="*/ 2147483647 h 57"/>
              <a:gd name="T14" fmla="*/ 2147483647 w 77"/>
              <a:gd name="T15" fmla="*/ 2147483647 h 57"/>
              <a:gd name="T16" fmla="*/ 2147483647 w 77"/>
              <a:gd name="T17" fmla="*/ 2147483647 h 57"/>
              <a:gd name="T18" fmla="*/ 2147483647 w 77"/>
              <a:gd name="T19" fmla="*/ 2147483647 h 57"/>
              <a:gd name="T20" fmla="*/ 2147483647 w 77"/>
              <a:gd name="T21" fmla="*/ 2147483647 h 57"/>
              <a:gd name="T22" fmla="*/ 2147483647 w 77"/>
              <a:gd name="T23" fmla="*/ 2147483647 h 57"/>
              <a:gd name="T24" fmla="*/ 2147483647 w 77"/>
              <a:gd name="T25" fmla="*/ 2147483647 h 57"/>
              <a:gd name="T26" fmla="*/ 2147483647 w 77"/>
              <a:gd name="T27" fmla="*/ 2147483647 h 57"/>
              <a:gd name="T28" fmla="*/ 2147483647 w 77"/>
              <a:gd name="T29" fmla="*/ 2147483647 h 57"/>
              <a:gd name="T30" fmla="*/ 2147483647 w 77"/>
              <a:gd name="T31" fmla="*/ 2147483647 h 57"/>
              <a:gd name="T32" fmla="*/ 2147483647 w 77"/>
              <a:gd name="T33" fmla="*/ 2147483647 h 57"/>
              <a:gd name="T34" fmla="*/ 2147483647 w 77"/>
              <a:gd name="T35" fmla="*/ 2147483647 h 57"/>
              <a:gd name="T36" fmla="*/ 2147483647 w 77"/>
              <a:gd name="T37" fmla="*/ 2147483647 h 57"/>
              <a:gd name="T38" fmla="*/ 2147483647 w 77"/>
              <a:gd name="T39" fmla="*/ 2147483647 h 57"/>
              <a:gd name="T40" fmla="*/ 2147483647 w 77"/>
              <a:gd name="T41" fmla="*/ 2147483647 h 57"/>
              <a:gd name="T42" fmla="*/ 2147483647 w 77"/>
              <a:gd name="T43" fmla="*/ 2147483647 h 57"/>
              <a:gd name="T44" fmla="*/ 2147483647 w 77"/>
              <a:gd name="T45" fmla="*/ 2147483647 h 57"/>
              <a:gd name="T46" fmla="*/ 2147483647 w 77"/>
              <a:gd name="T47" fmla="*/ 2147483647 h 57"/>
              <a:gd name="T48" fmla="*/ 2147483647 w 77"/>
              <a:gd name="T49" fmla="*/ 2147483647 h 57"/>
              <a:gd name="T50" fmla="*/ 2147483647 w 77"/>
              <a:gd name="T51" fmla="*/ 2147483647 h 57"/>
              <a:gd name="T52" fmla="*/ 2147483647 w 77"/>
              <a:gd name="T53" fmla="*/ 2147483647 h 57"/>
              <a:gd name="T54" fmla="*/ 2147483647 w 77"/>
              <a:gd name="T55" fmla="*/ 2147483647 h 57"/>
              <a:gd name="T56" fmla="*/ 2147483647 w 77"/>
              <a:gd name="T57" fmla="*/ 2147483647 h 57"/>
              <a:gd name="T58" fmla="*/ 2147483647 w 77"/>
              <a:gd name="T59" fmla="*/ 2147483647 h 57"/>
              <a:gd name="T60" fmla="*/ 2147483647 w 77"/>
              <a:gd name="T61" fmla="*/ 2147483647 h 57"/>
              <a:gd name="T62" fmla="*/ 2147483647 w 77"/>
              <a:gd name="T63" fmla="*/ 2147483647 h 57"/>
              <a:gd name="T64" fmla="*/ 2147483647 w 77"/>
              <a:gd name="T65" fmla="*/ 2147483647 h 57"/>
              <a:gd name="T66" fmla="*/ 2147483647 w 77"/>
              <a:gd name="T67" fmla="*/ 2147483647 h 57"/>
              <a:gd name="T68" fmla="*/ 2147483647 w 77"/>
              <a:gd name="T69" fmla="*/ 2147483647 h 57"/>
              <a:gd name="T70" fmla="*/ 2147483647 w 77"/>
              <a:gd name="T71" fmla="*/ 2147483647 h 57"/>
              <a:gd name="T72" fmla="*/ 2147483647 w 77"/>
              <a:gd name="T73" fmla="*/ 2147483647 h 57"/>
              <a:gd name="T74" fmla="*/ 2147483647 w 77"/>
              <a:gd name="T75" fmla="*/ 2147483647 h 57"/>
              <a:gd name="T76" fmla="*/ 2147483647 w 77"/>
              <a:gd name="T77" fmla="*/ 2147483647 h 57"/>
              <a:gd name="T78" fmla="*/ 2147483647 w 77"/>
              <a:gd name="T79" fmla="*/ 2147483647 h 57"/>
              <a:gd name="T80" fmla="*/ 2147483647 w 77"/>
              <a:gd name="T81" fmla="*/ 2147483647 h 57"/>
              <a:gd name="T82" fmla="*/ 2147483647 w 77"/>
              <a:gd name="T83" fmla="*/ 2147483647 h 57"/>
              <a:gd name="T84" fmla="*/ 2147483647 w 77"/>
              <a:gd name="T85" fmla="*/ 2147483647 h 57"/>
              <a:gd name="T86" fmla="*/ 2147483647 w 77"/>
              <a:gd name="T87" fmla="*/ 2147483647 h 57"/>
              <a:gd name="T88" fmla="*/ 2147483647 w 77"/>
              <a:gd name="T89" fmla="*/ 2147483647 h 57"/>
              <a:gd name="T90" fmla="*/ 2147483647 w 77"/>
              <a:gd name="T91" fmla="*/ 2147483647 h 57"/>
              <a:gd name="T92" fmla="*/ 2147483647 w 77"/>
              <a:gd name="T93" fmla="*/ 2147483647 h 57"/>
              <a:gd name="T94" fmla="*/ 2147483647 w 77"/>
              <a:gd name="T95" fmla="*/ 2147483647 h 57"/>
              <a:gd name="T96" fmla="*/ 2147483647 w 77"/>
              <a:gd name="T97" fmla="*/ 0 h 57"/>
              <a:gd name="T98" fmla="*/ 2147483647 w 77"/>
              <a:gd name="T99" fmla="*/ 0 h 57"/>
              <a:gd name="T100" fmla="*/ 2147483647 w 77"/>
              <a:gd name="T101" fmla="*/ 0 h 57"/>
              <a:gd name="T102" fmla="*/ 2147483647 w 77"/>
              <a:gd name="T103" fmla="*/ 0 h 57"/>
              <a:gd name="T104" fmla="*/ 2147483647 w 77"/>
              <a:gd name="T105" fmla="*/ 2147483647 h 57"/>
              <a:gd name="T106" fmla="*/ 2147483647 w 77"/>
              <a:gd name="T107" fmla="*/ 2147483647 h 57"/>
              <a:gd name="T108" fmla="*/ 2147483647 w 77"/>
              <a:gd name="T109" fmla="*/ 2147483647 h 57"/>
              <a:gd name="T110" fmla="*/ 2147483647 w 77"/>
              <a:gd name="T111" fmla="*/ 2147483647 h 57"/>
              <a:gd name="T112" fmla="*/ 2147483647 w 77"/>
              <a:gd name="T113" fmla="*/ 2147483647 h 57"/>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77"/>
              <a:gd name="T172" fmla="*/ 0 h 57"/>
              <a:gd name="T173" fmla="*/ 77 w 77"/>
              <a:gd name="T174" fmla="*/ 57 h 57"/>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77" h="57">
                <a:moveTo>
                  <a:pt x="1" y="7"/>
                </a:moveTo>
                <a:lnTo>
                  <a:pt x="0" y="10"/>
                </a:lnTo>
                <a:lnTo>
                  <a:pt x="0" y="13"/>
                </a:lnTo>
                <a:lnTo>
                  <a:pt x="1" y="17"/>
                </a:lnTo>
                <a:lnTo>
                  <a:pt x="1" y="20"/>
                </a:lnTo>
                <a:lnTo>
                  <a:pt x="1" y="25"/>
                </a:lnTo>
                <a:lnTo>
                  <a:pt x="3" y="29"/>
                </a:lnTo>
                <a:lnTo>
                  <a:pt x="3" y="32"/>
                </a:lnTo>
                <a:lnTo>
                  <a:pt x="4" y="35"/>
                </a:lnTo>
                <a:lnTo>
                  <a:pt x="7" y="40"/>
                </a:lnTo>
                <a:lnTo>
                  <a:pt x="12" y="43"/>
                </a:lnTo>
                <a:lnTo>
                  <a:pt x="15" y="46"/>
                </a:lnTo>
                <a:lnTo>
                  <a:pt x="19" y="47"/>
                </a:lnTo>
                <a:lnTo>
                  <a:pt x="24" y="49"/>
                </a:lnTo>
                <a:lnTo>
                  <a:pt x="29" y="49"/>
                </a:lnTo>
                <a:lnTo>
                  <a:pt x="34" y="47"/>
                </a:lnTo>
                <a:lnTo>
                  <a:pt x="38" y="44"/>
                </a:lnTo>
                <a:lnTo>
                  <a:pt x="41" y="44"/>
                </a:lnTo>
                <a:lnTo>
                  <a:pt x="44" y="46"/>
                </a:lnTo>
                <a:lnTo>
                  <a:pt x="50" y="47"/>
                </a:lnTo>
                <a:lnTo>
                  <a:pt x="55" y="50"/>
                </a:lnTo>
                <a:lnTo>
                  <a:pt x="61" y="53"/>
                </a:lnTo>
                <a:lnTo>
                  <a:pt x="66" y="54"/>
                </a:lnTo>
                <a:lnTo>
                  <a:pt x="71" y="57"/>
                </a:lnTo>
                <a:lnTo>
                  <a:pt x="72" y="57"/>
                </a:lnTo>
                <a:lnTo>
                  <a:pt x="74" y="57"/>
                </a:lnTo>
                <a:lnTo>
                  <a:pt x="75" y="56"/>
                </a:lnTo>
                <a:lnTo>
                  <a:pt x="77" y="56"/>
                </a:lnTo>
                <a:lnTo>
                  <a:pt x="77" y="54"/>
                </a:lnTo>
                <a:lnTo>
                  <a:pt x="75" y="51"/>
                </a:lnTo>
                <a:lnTo>
                  <a:pt x="72" y="47"/>
                </a:lnTo>
                <a:lnTo>
                  <a:pt x="68" y="41"/>
                </a:lnTo>
                <a:lnTo>
                  <a:pt x="63" y="37"/>
                </a:lnTo>
                <a:lnTo>
                  <a:pt x="58" y="31"/>
                </a:lnTo>
                <a:lnTo>
                  <a:pt x="52" y="26"/>
                </a:lnTo>
                <a:lnTo>
                  <a:pt x="47" y="23"/>
                </a:lnTo>
                <a:lnTo>
                  <a:pt x="43" y="22"/>
                </a:lnTo>
                <a:lnTo>
                  <a:pt x="38" y="20"/>
                </a:lnTo>
                <a:lnTo>
                  <a:pt x="34" y="17"/>
                </a:lnTo>
                <a:lnTo>
                  <a:pt x="31" y="14"/>
                </a:lnTo>
                <a:lnTo>
                  <a:pt x="28" y="11"/>
                </a:lnTo>
                <a:lnTo>
                  <a:pt x="24" y="9"/>
                </a:lnTo>
                <a:lnTo>
                  <a:pt x="21" y="6"/>
                </a:lnTo>
                <a:lnTo>
                  <a:pt x="16" y="3"/>
                </a:lnTo>
                <a:lnTo>
                  <a:pt x="12" y="0"/>
                </a:lnTo>
                <a:lnTo>
                  <a:pt x="10" y="0"/>
                </a:lnTo>
                <a:lnTo>
                  <a:pt x="9" y="0"/>
                </a:lnTo>
                <a:lnTo>
                  <a:pt x="7" y="0"/>
                </a:lnTo>
                <a:lnTo>
                  <a:pt x="6" y="1"/>
                </a:lnTo>
                <a:lnTo>
                  <a:pt x="4" y="1"/>
                </a:lnTo>
                <a:lnTo>
                  <a:pt x="3" y="3"/>
                </a:lnTo>
                <a:lnTo>
                  <a:pt x="1" y="4"/>
                </a:lnTo>
                <a:lnTo>
                  <a:pt x="1" y="7"/>
                </a:lnTo>
              </a:path>
            </a:pathLst>
          </a:custGeom>
          <a:solidFill>
            <a:srgbClr val="FFFF00"/>
          </a:solidFill>
          <a:ln w="4763">
            <a:solidFill>
              <a:srgbClr val="990000"/>
            </a:solidFill>
            <a:round/>
            <a:headEnd/>
            <a:tailEnd/>
          </a:ln>
        </p:spPr>
        <p:txBody>
          <a:bodyPr/>
          <a:lstStyle/>
          <a:p>
            <a:endParaRPr lang="en-US"/>
          </a:p>
        </p:txBody>
      </p:sp>
      <p:sp>
        <p:nvSpPr>
          <p:cNvPr id="53433" name="Freeform 184"/>
          <p:cNvSpPr>
            <a:spLocks/>
          </p:cNvSpPr>
          <p:nvPr/>
        </p:nvSpPr>
        <p:spPr bwMode="auto">
          <a:xfrm>
            <a:off x="6199188" y="4233864"/>
            <a:ext cx="112712" cy="57151"/>
          </a:xfrm>
          <a:custGeom>
            <a:avLst/>
            <a:gdLst>
              <a:gd name="T0" fmla="*/ 2147483647 w 80"/>
              <a:gd name="T1" fmla="*/ 2147483647 h 36"/>
              <a:gd name="T2" fmla="*/ 2147483647 w 80"/>
              <a:gd name="T3" fmla="*/ 2147483647 h 36"/>
              <a:gd name="T4" fmla="*/ 2147483647 w 80"/>
              <a:gd name="T5" fmla="*/ 2147483647 h 36"/>
              <a:gd name="T6" fmla="*/ 2147483647 w 80"/>
              <a:gd name="T7" fmla="*/ 2147483647 h 36"/>
              <a:gd name="T8" fmla="*/ 2147483647 w 80"/>
              <a:gd name="T9" fmla="*/ 2147483647 h 36"/>
              <a:gd name="T10" fmla="*/ 2147483647 w 80"/>
              <a:gd name="T11" fmla="*/ 2147483647 h 36"/>
              <a:gd name="T12" fmla="*/ 2147483647 w 80"/>
              <a:gd name="T13" fmla="*/ 2147483647 h 36"/>
              <a:gd name="T14" fmla="*/ 0 w 80"/>
              <a:gd name="T15" fmla="*/ 2147483647 h 36"/>
              <a:gd name="T16" fmla="*/ 0 w 80"/>
              <a:gd name="T17" fmla="*/ 2147483647 h 36"/>
              <a:gd name="T18" fmla="*/ 2147483647 w 80"/>
              <a:gd name="T19" fmla="*/ 2147483647 h 36"/>
              <a:gd name="T20" fmla="*/ 2147483647 w 80"/>
              <a:gd name="T21" fmla="*/ 2147483647 h 36"/>
              <a:gd name="T22" fmla="*/ 2147483647 w 80"/>
              <a:gd name="T23" fmla="*/ 2147483647 h 36"/>
              <a:gd name="T24" fmla="*/ 2147483647 w 80"/>
              <a:gd name="T25" fmla="*/ 2147483647 h 36"/>
              <a:gd name="T26" fmla="*/ 2147483647 w 80"/>
              <a:gd name="T27" fmla="*/ 2147483647 h 36"/>
              <a:gd name="T28" fmla="*/ 2147483647 w 80"/>
              <a:gd name="T29" fmla="*/ 2147483647 h 36"/>
              <a:gd name="T30" fmla="*/ 2147483647 w 80"/>
              <a:gd name="T31" fmla="*/ 2147483647 h 36"/>
              <a:gd name="T32" fmla="*/ 2147483647 w 80"/>
              <a:gd name="T33" fmla="*/ 2147483647 h 36"/>
              <a:gd name="T34" fmla="*/ 2147483647 w 80"/>
              <a:gd name="T35" fmla="*/ 2147483647 h 36"/>
              <a:gd name="T36" fmla="*/ 2147483647 w 80"/>
              <a:gd name="T37" fmla="*/ 2147483647 h 36"/>
              <a:gd name="T38" fmla="*/ 2147483647 w 80"/>
              <a:gd name="T39" fmla="*/ 2147483647 h 36"/>
              <a:gd name="T40" fmla="*/ 2147483647 w 80"/>
              <a:gd name="T41" fmla="*/ 2147483647 h 36"/>
              <a:gd name="T42" fmla="*/ 2147483647 w 80"/>
              <a:gd name="T43" fmla="*/ 2147483647 h 36"/>
              <a:gd name="T44" fmla="*/ 2147483647 w 80"/>
              <a:gd name="T45" fmla="*/ 2147483647 h 36"/>
              <a:gd name="T46" fmla="*/ 2147483647 w 80"/>
              <a:gd name="T47" fmla="*/ 2147483647 h 36"/>
              <a:gd name="T48" fmla="*/ 2147483647 w 80"/>
              <a:gd name="T49" fmla="*/ 2147483647 h 36"/>
              <a:gd name="T50" fmla="*/ 2147483647 w 80"/>
              <a:gd name="T51" fmla="*/ 2147483647 h 36"/>
              <a:gd name="T52" fmla="*/ 2147483647 w 80"/>
              <a:gd name="T53" fmla="*/ 2147483647 h 36"/>
              <a:gd name="T54" fmla="*/ 2147483647 w 80"/>
              <a:gd name="T55" fmla="*/ 2147483647 h 36"/>
              <a:gd name="T56" fmla="*/ 2147483647 w 80"/>
              <a:gd name="T57" fmla="*/ 2147483647 h 36"/>
              <a:gd name="T58" fmla="*/ 2147483647 w 80"/>
              <a:gd name="T59" fmla="*/ 2147483647 h 36"/>
              <a:gd name="T60" fmla="*/ 2147483647 w 80"/>
              <a:gd name="T61" fmla="*/ 2147483647 h 36"/>
              <a:gd name="T62" fmla="*/ 2147483647 w 80"/>
              <a:gd name="T63" fmla="*/ 2147483647 h 36"/>
              <a:gd name="T64" fmla="*/ 2147483647 w 80"/>
              <a:gd name="T65" fmla="*/ 2147483647 h 36"/>
              <a:gd name="T66" fmla="*/ 2147483647 w 80"/>
              <a:gd name="T67" fmla="*/ 2147483647 h 36"/>
              <a:gd name="T68" fmla="*/ 2147483647 w 80"/>
              <a:gd name="T69" fmla="*/ 2147483647 h 36"/>
              <a:gd name="T70" fmla="*/ 2147483647 w 80"/>
              <a:gd name="T71" fmla="*/ 2147483647 h 36"/>
              <a:gd name="T72" fmla="*/ 2147483647 w 80"/>
              <a:gd name="T73" fmla="*/ 2147483647 h 36"/>
              <a:gd name="T74" fmla="*/ 2147483647 w 80"/>
              <a:gd name="T75" fmla="*/ 0 h 36"/>
              <a:gd name="T76" fmla="*/ 2147483647 w 80"/>
              <a:gd name="T77" fmla="*/ 0 h 36"/>
              <a:gd name="T78" fmla="*/ 2147483647 w 80"/>
              <a:gd name="T79" fmla="*/ 0 h 36"/>
              <a:gd name="T80" fmla="*/ 2147483647 w 80"/>
              <a:gd name="T81" fmla="*/ 2147483647 h 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80"/>
              <a:gd name="T124" fmla="*/ 0 h 36"/>
              <a:gd name="T125" fmla="*/ 80 w 80"/>
              <a:gd name="T126" fmla="*/ 36 h 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80" h="36">
                <a:moveTo>
                  <a:pt x="12" y="3"/>
                </a:moveTo>
                <a:lnTo>
                  <a:pt x="9" y="5"/>
                </a:lnTo>
                <a:lnTo>
                  <a:pt x="8" y="6"/>
                </a:lnTo>
                <a:lnTo>
                  <a:pt x="6" y="6"/>
                </a:lnTo>
                <a:lnTo>
                  <a:pt x="5" y="7"/>
                </a:lnTo>
                <a:lnTo>
                  <a:pt x="2" y="9"/>
                </a:lnTo>
                <a:lnTo>
                  <a:pt x="0" y="10"/>
                </a:lnTo>
                <a:lnTo>
                  <a:pt x="2" y="15"/>
                </a:lnTo>
                <a:lnTo>
                  <a:pt x="5" y="18"/>
                </a:lnTo>
                <a:lnTo>
                  <a:pt x="6" y="22"/>
                </a:lnTo>
                <a:lnTo>
                  <a:pt x="11" y="25"/>
                </a:lnTo>
                <a:lnTo>
                  <a:pt x="14" y="28"/>
                </a:lnTo>
                <a:lnTo>
                  <a:pt x="18" y="31"/>
                </a:lnTo>
                <a:lnTo>
                  <a:pt x="21" y="33"/>
                </a:lnTo>
                <a:lnTo>
                  <a:pt x="25" y="33"/>
                </a:lnTo>
                <a:lnTo>
                  <a:pt x="31" y="33"/>
                </a:lnTo>
                <a:lnTo>
                  <a:pt x="37" y="34"/>
                </a:lnTo>
                <a:lnTo>
                  <a:pt x="45" y="34"/>
                </a:lnTo>
                <a:lnTo>
                  <a:pt x="52" y="36"/>
                </a:lnTo>
                <a:lnTo>
                  <a:pt x="59" y="36"/>
                </a:lnTo>
                <a:lnTo>
                  <a:pt x="67" y="36"/>
                </a:lnTo>
                <a:lnTo>
                  <a:pt x="73" y="36"/>
                </a:lnTo>
                <a:lnTo>
                  <a:pt x="77" y="34"/>
                </a:lnTo>
                <a:lnTo>
                  <a:pt x="79" y="33"/>
                </a:lnTo>
                <a:lnTo>
                  <a:pt x="80" y="30"/>
                </a:lnTo>
                <a:lnTo>
                  <a:pt x="80" y="25"/>
                </a:lnTo>
                <a:lnTo>
                  <a:pt x="80" y="22"/>
                </a:lnTo>
                <a:lnTo>
                  <a:pt x="79" y="19"/>
                </a:lnTo>
                <a:lnTo>
                  <a:pt x="77" y="15"/>
                </a:lnTo>
                <a:lnTo>
                  <a:pt x="76" y="13"/>
                </a:lnTo>
                <a:lnTo>
                  <a:pt x="71" y="12"/>
                </a:lnTo>
                <a:lnTo>
                  <a:pt x="65" y="9"/>
                </a:lnTo>
                <a:lnTo>
                  <a:pt x="58" y="7"/>
                </a:lnTo>
                <a:lnTo>
                  <a:pt x="51" y="5"/>
                </a:lnTo>
                <a:lnTo>
                  <a:pt x="42" y="2"/>
                </a:lnTo>
                <a:lnTo>
                  <a:pt x="33" y="0"/>
                </a:lnTo>
                <a:lnTo>
                  <a:pt x="25" y="0"/>
                </a:lnTo>
                <a:lnTo>
                  <a:pt x="18" y="0"/>
                </a:lnTo>
                <a:lnTo>
                  <a:pt x="12" y="3"/>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34" name="Freeform 185"/>
          <p:cNvSpPr>
            <a:spLocks/>
          </p:cNvSpPr>
          <p:nvPr/>
        </p:nvSpPr>
        <p:spPr bwMode="auto">
          <a:xfrm>
            <a:off x="6199188" y="4233864"/>
            <a:ext cx="112712" cy="57151"/>
          </a:xfrm>
          <a:custGeom>
            <a:avLst/>
            <a:gdLst>
              <a:gd name="T0" fmla="*/ 2147483647 w 80"/>
              <a:gd name="T1" fmla="*/ 2147483647 h 36"/>
              <a:gd name="T2" fmla="*/ 2147483647 w 80"/>
              <a:gd name="T3" fmla="*/ 2147483647 h 36"/>
              <a:gd name="T4" fmla="*/ 2147483647 w 80"/>
              <a:gd name="T5" fmla="*/ 2147483647 h 36"/>
              <a:gd name="T6" fmla="*/ 2147483647 w 80"/>
              <a:gd name="T7" fmla="*/ 2147483647 h 36"/>
              <a:gd name="T8" fmla="*/ 2147483647 w 80"/>
              <a:gd name="T9" fmla="*/ 2147483647 h 36"/>
              <a:gd name="T10" fmla="*/ 2147483647 w 80"/>
              <a:gd name="T11" fmla="*/ 2147483647 h 36"/>
              <a:gd name="T12" fmla="*/ 2147483647 w 80"/>
              <a:gd name="T13" fmla="*/ 2147483647 h 36"/>
              <a:gd name="T14" fmla="*/ 0 w 80"/>
              <a:gd name="T15" fmla="*/ 2147483647 h 36"/>
              <a:gd name="T16" fmla="*/ 0 w 80"/>
              <a:gd name="T17" fmla="*/ 2147483647 h 36"/>
              <a:gd name="T18" fmla="*/ 2147483647 w 80"/>
              <a:gd name="T19" fmla="*/ 2147483647 h 36"/>
              <a:gd name="T20" fmla="*/ 2147483647 w 80"/>
              <a:gd name="T21" fmla="*/ 2147483647 h 36"/>
              <a:gd name="T22" fmla="*/ 2147483647 w 80"/>
              <a:gd name="T23" fmla="*/ 2147483647 h 36"/>
              <a:gd name="T24" fmla="*/ 2147483647 w 80"/>
              <a:gd name="T25" fmla="*/ 2147483647 h 36"/>
              <a:gd name="T26" fmla="*/ 2147483647 w 80"/>
              <a:gd name="T27" fmla="*/ 2147483647 h 36"/>
              <a:gd name="T28" fmla="*/ 2147483647 w 80"/>
              <a:gd name="T29" fmla="*/ 2147483647 h 36"/>
              <a:gd name="T30" fmla="*/ 2147483647 w 80"/>
              <a:gd name="T31" fmla="*/ 2147483647 h 36"/>
              <a:gd name="T32" fmla="*/ 2147483647 w 80"/>
              <a:gd name="T33" fmla="*/ 2147483647 h 36"/>
              <a:gd name="T34" fmla="*/ 2147483647 w 80"/>
              <a:gd name="T35" fmla="*/ 2147483647 h 36"/>
              <a:gd name="T36" fmla="*/ 2147483647 w 80"/>
              <a:gd name="T37" fmla="*/ 2147483647 h 36"/>
              <a:gd name="T38" fmla="*/ 2147483647 w 80"/>
              <a:gd name="T39" fmla="*/ 2147483647 h 36"/>
              <a:gd name="T40" fmla="*/ 2147483647 w 80"/>
              <a:gd name="T41" fmla="*/ 2147483647 h 36"/>
              <a:gd name="T42" fmla="*/ 2147483647 w 80"/>
              <a:gd name="T43" fmla="*/ 2147483647 h 36"/>
              <a:gd name="T44" fmla="*/ 2147483647 w 80"/>
              <a:gd name="T45" fmla="*/ 2147483647 h 36"/>
              <a:gd name="T46" fmla="*/ 2147483647 w 80"/>
              <a:gd name="T47" fmla="*/ 2147483647 h 36"/>
              <a:gd name="T48" fmla="*/ 2147483647 w 80"/>
              <a:gd name="T49" fmla="*/ 2147483647 h 36"/>
              <a:gd name="T50" fmla="*/ 2147483647 w 80"/>
              <a:gd name="T51" fmla="*/ 2147483647 h 36"/>
              <a:gd name="T52" fmla="*/ 2147483647 w 80"/>
              <a:gd name="T53" fmla="*/ 2147483647 h 36"/>
              <a:gd name="T54" fmla="*/ 2147483647 w 80"/>
              <a:gd name="T55" fmla="*/ 2147483647 h 36"/>
              <a:gd name="T56" fmla="*/ 2147483647 w 80"/>
              <a:gd name="T57" fmla="*/ 2147483647 h 36"/>
              <a:gd name="T58" fmla="*/ 2147483647 w 80"/>
              <a:gd name="T59" fmla="*/ 2147483647 h 36"/>
              <a:gd name="T60" fmla="*/ 2147483647 w 80"/>
              <a:gd name="T61" fmla="*/ 2147483647 h 36"/>
              <a:gd name="T62" fmla="*/ 2147483647 w 80"/>
              <a:gd name="T63" fmla="*/ 2147483647 h 36"/>
              <a:gd name="T64" fmla="*/ 2147483647 w 80"/>
              <a:gd name="T65" fmla="*/ 2147483647 h 36"/>
              <a:gd name="T66" fmla="*/ 2147483647 w 80"/>
              <a:gd name="T67" fmla="*/ 2147483647 h 36"/>
              <a:gd name="T68" fmla="*/ 2147483647 w 80"/>
              <a:gd name="T69" fmla="*/ 2147483647 h 36"/>
              <a:gd name="T70" fmla="*/ 2147483647 w 80"/>
              <a:gd name="T71" fmla="*/ 2147483647 h 36"/>
              <a:gd name="T72" fmla="*/ 2147483647 w 80"/>
              <a:gd name="T73" fmla="*/ 2147483647 h 36"/>
              <a:gd name="T74" fmla="*/ 2147483647 w 80"/>
              <a:gd name="T75" fmla="*/ 0 h 36"/>
              <a:gd name="T76" fmla="*/ 2147483647 w 80"/>
              <a:gd name="T77" fmla="*/ 0 h 36"/>
              <a:gd name="T78" fmla="*/ 2147483647 w 80"/>
              <a:gd name="T79" fmla="*/ 0 h 36"/>
              <a:gd name="T80" fmla="*/ 2147483647 w 80"/>
              <a:gd name="T81" fmla="*/ 2147483647 h 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80"/>
              <a:gd name="T124" fmla="*/ 0 h 36"/>
              <a:gd name="T125" fmla="*/ 80 w 80"/>
              <a:gd name="T126" fmla="*/ 36 h 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80" h="36">
                <a:moveTo>
                  <a:pt x="12" y="3"/>
                </a:moveTo>
                <a:lnTo>
                  <a:pt x="9" y="5"/>
                </a:lnTo>
                <a:lnTo>
                  <a:pt x="8" y="6"/>
                </a:lnTo>
                <a:lnTo>
                  <a:pt x="6" y="6"/>
                </a:lnTo>
                <a:lnTo>
                  <a:pt x="5" y="7"/>
                </a:lnTo>
                <a:lnTo>
                  <a:pt x="2" y="9"/>
                </a:lnTo>
                <a:lnTo>
                  <a:pt x="0" y="10"/>
                </a:lnTo>
                <a:lnTo>
                  <a:pt x="2" y="15"/>
                </a:lnTo>
                <a:lnTo>
                  <a:pt x="5" y="18"/>
                </a:lnTo>
                <a:lnTo>
                  <a:pt x="6" y="22"/>
                </a:lnTo>
                <a:lnTo>
                  <a:pt x="11" y="25"/>
                </a:lnTo>
                <a:lnTo>
                  <a:pt x="14" y="28"/>
                </a:lnTo>
                <a:lnTo>
                  <a:pt x="18" y="31"/>
                </a:lnTo>
                <a:lnTo>
                  <a:pt x="21" y="33"/>
                </a:lnTo>
                <a:lnTo>
                  <a:pt x="25" y="33"/>
                </a:lnTo>
                <a:lnTo>
                  <a:pt x="31" y="33"/>
                </a:lnTo>
                <a:lnTo>
                  <a:pt x="37" y="34"/>
                </a:lnTo>
                <a:lnTo>
                  <a:pt x="45" y="34"/>
                </a:lnTo>
                <a:lnTo>
                  <a:pt x="52" y="36"/>
                </a:lnTo>
                <a:lnTo>
                  <a:pt x="59" y="36"/>
                </a:lnTo>
                <a:lnTo>
                  <a:pt x="67" y="36"/>
                </a:lnTo>
                <a:lnTo>
                  <a:pt x="73" y="36"/>
                </a:lnTo>
                <a:lnTo>
                  <a:pt x="77" y="34"/>
                </a:lnTo>
                <a:lnTo>
                  <a:pt x="79" y="33"/>
                </a:lnTo>
                <a:lnTo>
                  <a:pt x="80" y="30"/>
                </a:lnTo>
                <a:lnTo>
                  <a:pt x="80" y="25"/>
                </a:lnTo>
                <a:lnTo>
                  <a:pt x="80" y="22"/>
                </a:lnTo>
                <a:lnTo>
                  <a:pt x="79" y="19"/>
                </a:lnTo>
                <a:lnTo>
                  <a:pt x="77" y="15"/>
                </a:lnTo>
                <a:lnTo>
                  <a:pt x="76" y="13"/>
                </a:lnTo>
                <a:lnTo>
                  <a:pt x="71" y="12"/>
                </a:lnTo>
                <a:lnTo>
                  <a:pt x="65" y="9"/>
                </a:lnTo>
                <a:lnTo>
                  <a:pt x="58" y="7"/>
                </a:lnTo>
                <a:lnTo>
                  <a:pt x="51" y="5"/>
                </a:lnTo>
                <a:lnTo>
                  <a:pt x="42" y="2"/>
                </a:lnTo>
                <a:lnTo>
                  <a:pt x="33" y="0"/>
                </a:lnTo>
                <a:lnTo>
                  <a:pt x="25" y="0"/>
                </a:lnTo>
                <a:lnTo>
                  <a:pt x="18" y="0"/>
                </a:lnTo>
                <a:lnTo>
                  <a:pt x="12" y="3"/>
                </a:lnTo>
              </a:path>
            </a:pathLst>
          </a:custGeom>
          <a:solidFill>
            <a:srgbClr val="FFFF00"/>
          </a:solidFill>
          <a:ln w="4763">
            <a:solidFill>
              <a:srgbClr val="990000"/>
            </a:solidFill>
            <a:round/>
            <a:headEnd/>
            <a:tailEnd/>
          </a:ln>
        </p:spPr>
        <p:txBody>
          <a:bodyPr/>
          <a:lstStyle/>
          <a:p>
            <a:endParaRPr lang="en-US"/>
          </a:p>
        </p:txBody>
      </p:sp>
      <p:sp>
        <p:nvSpPr>
          <p:cNvPr id="53435" name="Freeform 186"/>
          <p:cNvSpPr>
            <a:spLocks/>
          </p:cNvSpPr>
          <p:nvPr/>
        </p:nvSpPr>
        <p:spPr bwMode="auto">
          <a:xfrm>
            <a:off x="6310315" y="4198941"/>
            <a:ext cx="57151" cy="77787"/>
          </a:xfrm>
          <a:custGeom>
            <a:avLst/>
            <a:gdLst>
              <a:gd name="T0" fmla="*/ 2147483647 w 40"/>
              <a:gd name="T1" fmla="*/ 2147483647 h 49"/>
              <a:gd name="T2" fmla="*/ 2147483647 w 40"/>
              <a:gd name="T3" fmla="*/ 2147483647 h 49"/>
              <a:gd name="T4" fmla="*/ 2147483647 w 40"/>
              <a:gd name="T5" fmla="*/ 2147483647 h 49"/>
              <a:gd name="T6" fmla="*/ 0 w 40"/>
              <a:gd name="T7" fmla="*/ 2147483647 h 49"/>
              <a:gd name="T8" fmla="*/ 0 w 40"/>
              <a:gd name="T9" fmla="*/ 2147483647 h 49"/>
              <a:gd name="T10" fmla="*/ 0 w 40"/>
              <a:gd name="T11" fmla="*/ 2147483647 h 49"/>
              <a:gd name="T12" fmla="*/ 0 w 40"/>
              <a:gd name="T13" fmla="*/ 2147483647 h 49"/>
              <a:gd name="T14" fmla="*/ 0 w 40"/>
              <a:gd name="T15" fmla="*/ 2147483647 h 49"/>
              <a:gd name="T16" fmla="*/ 2147483647 w 40"/>
              <a:gd name="T17" fmla="*/ 2147483647 h 49"/>
              <a:gd name="T18" fmla="*/ 2147483647 w 40"/>
              <a:gd name="T19" fmla="*/ 2147483647 h 49"/>
              <a:gd name="T20" fmla="*/ 2147483647 w 40"/>
              <a:gd name="T21" fmla="*/ 2147483647 h 49"/>
              <a:gd name="T22" fmla="*/ 2147483647 w 40"/>
              <a:gd name="T23" fmla="*/ 2147483647 h 49"/>
              <a:gd name="T24" fmla="*/ 2147483647 w 40"/>
              <a:gd name="T25" fmla="*/ 2147483647 h 49"/>
              <a:gd name="T26" fmla="*/ 2147483647 w 40"/>
              <a:gd name="T27" fmla="*/ 2147483647 h 49"/>
              <a:gd name="T28" fmla="*/ 2147483647 w 40"/>
              <a:gd name="T29" fmla="*/ 2147483647 h 49"/>
              <a:gd name="T30" fmla="*/ 2147483647 w 40"/>
              <a:gd name="T31" fmla="*/ 2147483647 h 49"/>
              <a:gd name="T32" fmla="*/ 2147483647 w 40"/>
              <a:gd name="T33" fmla="*/ 2147483647 h 49"/>
              <a:gd name="T34" fmla="*/ 2147483647 w 40"/>
              <a:gd name="T35" fmla="*/ 2147483647 h 49"/>
              <a:gd name="T36" fmla="*/ 2147483647 w 40"/>
              <a:gd name="T37" fmla="*/ 2147483647 h 49"/>
              <a:gd name="T38" fmla="*/ 2147483647 w 40"/>
              <a:gd name="T39" fmla="*/ 2147483647 h 49"/>
              <a:gd name="T40" fmla="*/ 2147483647 w 40"/>
              <a:gd name="T41" fmla="*/ 2147483647 h 49"/>
              <a:gd name="T42" fmla="*/ 2147483647 w 40"/>
              <a:gd name="T43" fmla="*/ 2147483647 h 49"/>
              <a:gd name="T44" fmla="*/ 2147483647 w 40"/>
              <a:gd name="T45" fmla="*/ 2147483647 h 49"/>
              <a:gd name="T46" fmla="*/ 2147483647 w 40"/>
              <a:gd name="T47" fmla="*/ 2147483647 h 49"/>
              <a:gd name="T48" fmla="*/ 2147483647 w 40"/>
              <a:gd name="T49" fmla="*/ 2147483647 h 49"/>
              <a:gd name="T50" fmla="*/ 2147483647 w 40"/>
              <a:gd name="T51" fmla="*/ 2147483647 h 49"/>
              <a:gd name="T52" fmla="*/ 2147483647 w 40"/>
              <a:gd name="T53" fmla="*/ 2147483647 h 49"/>
              <a:gd name="T54" fmla="*/ 2147483647 w 40"/>
              <a:gd name="T55" fmla="*/ 2147483647 h 49"/>
              <a:gd name="T56" fmla="*/ 2147483647 w 40"/>
              <a:gd name="T57" fmla="*/ 2147483647 h 49"/>
              <a:gd name="T58" fmla="*/ 2147483647 w 40"/>
              <a:gd name="T59" fmla="*/ 2147483647 h 49"/>
              <a:gd name="T60" fmla="*/ 2147483647 w 40"/>
              <a:gd name="T61" fmla="*/ 2147483647 h 49"/>
              <a:gd name="T62" fmla="*/ 2147483647 w 40"/>
              <a:gd name="T63" fmla="*/ 2147483647 h 49"/>
              <a:gd name="T64" fmla="*/ 2147483647 w 40"/>
              <a:gd name="T65" fmla="*/ 2147483647 h 49"/>
              <a:gd name="T66" fmla="*/ 2147483647 w 40"/>
              <a:gd name="T67" fmla="*/ 2147483647 h 49"/>
              <a:gd name="T68" fmla="*/ 2147483647 w 40"/>
              <a:gd name="T69" fmla="*/ 2147483647 h 49"/>
              <a:gd name="T70" fmla="*/ 2147483647 w 40"/>
              <a:gd name="T71" fmla="*/ 2147483647 h 49"/>
              <a:gd name="T72" fmla="*/ 2147483647 w 40"/>
              <a:gd name="T73" fmla="*/ 2147483647 h 49"/>
              <a:gd name="T74" fmla="*/ 2147483647 w 40"/>
              <a:gd name="T75" fmla="*/ 2147483647 h 49"/>
              <a:gd name="T76" fmla="*/ 2147483647 w 40"/>
              <a:gd name="T77" fmla="*/ 2147483647 h 49"/>
              <a:gd name="T78" fmla="*/ 2147483647 w 40"/>
              <a:gd name="T79" fmla="*/ 2147483647 h 49"/>
              <a:gd name="T80" fmla="*/ 2147483647 w 40"/>
              <a:gd name="T81" fmla="*/ 2147483647 h 49"/>
              <a:gd name="T82" fmla="*/ 2147483647 w 40"/>
              <a:gd name="T83" fmla="*/ 0 h 49"/>
              <a:gd name="T84" fmla="*/ 2147483647 w 40"/>
              <a:gd name="T85" fmla="*/ 2147483647 h 49"/>
              <a:gd name="T86" fmla="*/ 2147483647 w 40"/>
              <a:gd name="T87" fmla="*/ 2147483647 h 49"/>
              <a:gd name="T88" fmla="*/ 2147483647 w 40"/>
              <a:gd name="T89" fmla="*/ 2147483647 h 49"/>
              <a:gd name="T90" fmla="*/ 2147483647 w 40"/>
              <a:gd name="T91" fmla="*/ 2147483647 h 49"/>
              <a:gd name="T92" fmla="*/ 2147483647 w 40"/>
              <a:gd name="T93" fmla="*/ 2147483647 h 49"/>
              <a:gd name="T94" fmla="*/ 2147483647 w 40"/>
              <a:gd name="T95" fmla="*/ 2147483647 h 49"/>
              <a:gd name="T96" fmla="*/ 2147483647 w 40"/>
              <a:gd name="T97" fmla="*/ 2147483647 h 4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0"/>
              <a:gd name="T148" fmla="*/ 0 h 49"/>
              <a:gd name="T149" fmla="*/ 40 w 40"/>
              <a:gd name="T150" fmla="*/ 49 h 49"/>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0" h="49">
                <a:moveTo>
                  <a:pt x="4" y="19"/>
                </a:moveTo>
                <a:lnTo>
                  <a:pt x="3" y="21"/>
                </a:lnTo>
                <a:lnTo>
                  <a:pt x="1" y="22"/>
                </a:lnTo>
                <a:lnTo>
                  <a:pt x="0" y="24"/>
                </a:lnTo>
                <a:lnTo>
                  <a:pt x="0" y="25"/>
                </a:lnTo>
                <a:lnTo>
                  <a:pt x="0" y="27"/>
                </a:lnTo>
                <a:lnTo>
                  <a:pt x="0" y="28"/>
                </a:lnTo>
                <a:lnTo>
                  <a:pt x="0" y="29"/>
                </a:lnTo>
                <a:lnTo>
                  <a:pt x="1" y="31"/>
                </a:lnTo>
                <a:lnTo>
                  <a:pt x="3" y="32"/>
                </a:lnTo>
                <a:lnTo>
                  <a:pt x="4" y="35"/>
                </a:lnTo>
                <a:lnTo>
                  <a:pt x="4" y="37"/>
                </a:lnTo>
                <a:lnTo>
                  <a:pt x="4" y="40"/>
                </a:lnTo>
                <a:lnTo>
                  <a:pt x="6" y="43"/>
                </a:lnTo>
                <a:lnTo>
                  <a:pt x="6" y="44"/>
                </a:lnTo>
                <a:lnTo>
                  <a:pt x="7" y="46"/>
                </a:lnTo>
                <a:lnTo>
                  <a:pt x="9" y="47"/>
                </a:lnTo>
                <a:lnTo>
                  <a:pt x="13" y="49"/>
                </a:lnTo>
                <a:lnTo>
                  <a:pt x="17" y="49"/>
                </a:lnTo>
                <a:lnTo>
                  <a:pt x="22" y="46"/>
                </a:lnTo>
                <a:lnTo>
                  <a:pt x="25" y="43"/>
                </a:lnTo>
                <a:lnTo>
                  <a:pt x="29" y="38"/>
                </a:lnTo>
                <a:lnTo>
                  <a:pt x="32" y="32"/>
                </a:lnTo>
                <a:lnTo>
                  <a:pt x="35" y="28"/>
                </a:lnTo>
                <a:lnTo>
                  <a:pt x="38" y="24"/>
                </a:lnTo>
                <a:lnTo>
                  <a:pt x="40" y="22"/>
                </a:lnTo>
                <a:lnTo>
                  <a:pt x="40" y="19"/>
                </a:lnTo>
                <a:lnTo>
                  <a:pt x="40" y="18"/>
                </a:lnTo>
                <a:lnTo>
                  <a:pt x="38" y="16"/>
                </a:lnTo>
                <a:lnTo>
                  <a:pt x="37" y="15"/>
                </a:lnTo>
                <a:lnTo>
                  <a:pt x="35" y="13"/>
                </a:lnTo>
                <a:lnTo>
                  <a:pt x="35" y="12"/>
                </a:lnTo>
                <a:lnTo>
                  <a:pt x="35" y="9"/>
                </a:lnTo>
                <a:lnTo>
                  <a:pt x="35" y="7"/>
                </a:lnTo>
                <a:lnTo>
                  <a:pt x="37" y="6"/>
                </a:lnTo>
                <a:lnTo>
                  <a:pt x="37" y="4"/>
                </a:lnTo>
                <a:lnTo>
                  <a:pt x="37" y="3"/>
                </a:lnTo>
                <a:lnTo>
                  <a:pt x="37" y="1"/>
                </a:lnTo>
                <a:lnTo>
                  <a:pt x="31" y="0"/>
                </a:lnTo>
                <a:lnTo>
                  <a:pt x="25" y="1"/>
                </a:lnTo>
                <a:lnTo>
                  <a:pt x="22" y="1"/>
                </a:lnTo>
                <a:lnTo>
                  <a:pt x="17" y="4"/>
                </a:lnTo>
                <a:lnTo>
                  <a:pt x="14" y="7"/>
                </a:lnTo>
                <a:lnTo>
                  <a:pt x="10" y="12"/>
                </a:lnTo>
                <a:lnTo>
                  <a:pt x="7" y="16"/>
                </a:lnTo>
                <a:lnTo>
                  <a:pt x="4" y="19"/>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36" name="Freeform 187"/>
          <p:cNvSpPr>
            <a:spLocks/>
          </p:cNvSpPr>
          <p:nvPr/>
        </p:nvSpPr>
        <p:spPr bwMode="auto">
          <a:xfrm>
            <a:off x="6310315" y="4198941"/>
            <a:ext cx="57151" cy="77787"/>
          </a:xfrm>
          <a:custGeom>
            <a:avLst/>
            <a:gdLst>
              <a:gd name="T0" fmla="*/ 2147483647 w 40"/>
              <a:gd name="T1" fmla="*/ 2147483647 h 49"/>
              <a:gd name="T2" fmla="*/ 2147483647 w 40"/>
              <a:gd name="T3" fmla="*/ 2147483647 h 49"/>
              <a:gd name="T4" fmla="*/ 2147483647 w 40"/>
              <a:gd name="T5" fmla="*/ 2147483647 h 49"/>
              <a:gd name="T6" fmla="*/ 0 w 40"/>
              <a:gd name="T7" fmla="*/ 2147483647 h 49"/>
              <a:gd name="T8" fmla="*/ 0 w 40"/>
              <a:gd name="T9" fmla="*/ 2147483647 h 49"/>
              <a:gd name="T10" fmla="*/ 0 w 40"/>
              <a:gd name="T11" fmla="*/ 2147483647 h 49"/>
              <a:gd name="T12" fmla="*/ 0 w 40"/>
              <a:gd name="T13" fmla="*/ 2147483647 h 49"/>
              <a:gd name="T14" fmla="*/ 0 w 40"/>
              <a:gd name="T15" fmla="*/ 2147483647 h 49"/>
              <a:gd name="T16" fmla="*/ 2147483647 w 40"/>
              <a:gd name="T17" fmla="*/ 2147483647 h 49"/>
              <a:gd name="T18" fmla="*/ 2147483647 w 40"/>
              <a:gd name="T19" fmla="*/ 2147483647 h 49"/>
              <a:gd name="T20" fmla="*/ 2147483647 w 40"/>
              <a:gd name="T21" fmla="*/ 2147483647 h 49"/>
              <a:gd name="T22" fmla="*/ 2147483647 w 40"/>
              <a:gd name="T23" fmla="*/ 2147483647 h 49"/>
              <a:gd name="T24" fmla="*/ 2147483647 w 40"/>
              <a:gd name="T25" fmla="*/ 2147483647 h 49"/>
              <a:gd name="T26" fmla="*/ 2147483647 w 40"/>
              <a:gd name="T27" fmla="*/ 2147483647 h 49"/>
              <a:gd name="T28" fmla="*/ 2147483647 w 40"/>
              <a:gd name="T29" fmla="*/ 2147483647 h 49"/>
              <a:gd name="T30" fmla="*/ 2147483647 w 40"/>
              <a:gd name="T31" fmla="*/ 2147483647 h 49"/>
              <a:gd name="T32" fmla="*/ 2147483647 w 40"/>
              <a:gd name="T33" fmla="*/ 2147483647 h 49"/>
              <a:gd name="T34" fmla="*/ 2147483647 w 40"/>
              <a:gd name="T35" fmla="*/ 2147483647 h 49"/>
              <a:gd name="T36" fmla="*/ 2147483647 w 40"/>
              <a:gd name="T37" fmla="*/ 2147483647 h 49"/>
              <a:gd name="T38" fmla="*/ 2147483647 w 40"/>
              <a:gd name="T39" fmla="*/ 2147483647 h 49"/>
              <a:gd name="T40" fmla="*/ 2147483647 w 40"/>
              <a:gd name="T41" fmla="*/ 2147483647 h 49"/>
              <a:gd name="T42" fmla="*/ 2147483647 w 40"/>
              <a:gd name="T43" fmla="*/ 2147483647 h 49"/>
              <a:gd name="T44" fmla="*/ 2147483647 w 40"/>
              <a:gd name="T45" fmla="*/ 2147483647 h 49"/>
              <a:gd name="T46" fmla="*/ 2147483647 w 40"/>
              <a:gd name="T47" fmla="*/ 2147483647 h 49"/>
              <a:gd name="T48" fmla="*/ 2147483647 w 40"/>
              <a:gd name="T49" fmla="*/ 2147483647 h 49"/>
              <a:gd name="T50" fmla="*/ 2147483647 w 40"/>
              <a:gd name="T51" fmla="*/ 2147483647 h 49"/>
              <a:gd name="T52" fmla="*/ 2147483647 w 40"/>
              <a:gd name="T53" fmla="*/ 2147483647 h 49"/>
              <a:gd name="T54" fmla="*/ 2147483647 w 40"/>
              <a:gd name="T55" fmla="*/ 2147483647 h 49"/>
              <a:gd name="T56" fmla="*/ 2147483647 w 40"/>
              <a:gd name="T57" fmla="*/ 2147483647 h 49"/>
              <a:gd name="T58" fmla="*/ 2147483647 w 40"/>
              <a:gd name="T59" fmla="*/ 2147483647 h 49"/>
              <a:gd name="T60" fmla="*/ 2147483647 w 40"/>
              <a:gd name="T61" fmla="*/ 2147483647 h 49"/>
              <a:gd name="T62" fmla="*/ 2147483647 w 40"/>
              <a:gd name="T63" fmla="*/ 2147483647 h 49"/>
              <a:gd name="T64" fmla="*/ 2147483647 w 40"/>
              <a:gd name="T65" fmla="*/ 2147483647 h 49"/>
              <a:gd name="T66" fmla="*/ 2147483647 w 40"/>
              <a:gd name="T67" fmla="*/ 2147483647 h 49"/>
              <a:gd name="T68" fmla="*/ 2147483647 w 40"/>
              <a:gd name="T69" fmla="*/ 2147483647 h 49"/>
              <a:gd name="T70" fmla="*/ 2147483647 w 40"/>
              <a:gd name="T71" fmla="*/ 2147483647 h 49"/>
              <a:gd name="T72" fmla="*/ 2147483647 w 40"/>
              <a:gd name="T73" fmla="*/ 2147483647 h 49"/>
              <a:gd name="T74" fmla="*/ 2147483647 w 40"/>
              <a:gd name="T75" fmla="*/ 2147483647 h 49"/>
              <a:gd name="T76" fmla="*/ 2147483647 w 40"/>
              <a:gd name="T77" fmla="*/ 2147483647 h 49"/>
              <a:gd name="T78" fmla="*/ 2147483647 w 40"/>
              <a:gd name="T79" fmla="*/ 2147483647 h 49"/>
              <a:gd name="T80" fmla="*/ 2147483647 w 40"/>
              <a:gd name="T81" fmla="*/ 2147483647 h 49"/>
              <a:gd name="T82" fmla="*/ 2147483647 w 40"/>
              <a:gd name="T83" fmla="*/ 0 h 49"/>
              <a:gd name="T84" fmla="*/ 2147483647 w 40"/>
              <a:gd name="T85" fmla="*/ 2147483647 h 49"/>
              <a:gd name="T86" fmla="*/ 2147483647 w 40"/>
              <a:gd name="T87" fmla="*/ 2147483647 h 49"/>
              <a:gd name="T88" fmla="*/ 2147483647 w 40"/>
              <a:gd name="T89" fmla="*/ 2147483647 h 49"/>
              <a:gd name="T90" fmla="*/ 2147483647 w 40"/>
              <a:gd name="T91" fmla="*/ 2147483647 h 49"/>
              <a:gd name="T92" fmla="*/ 2147483647 w 40"/>
              <a:gd name="T93" fmla="*/ 2147483647 h 49"/>
              <a:gd name="T94" fmla="*/ 2147483647 w 40"/>
              <a:gd name="T95" fmla="*/ 2147483647 h 49"/>
              <a:gd name="T96" fmla="*/ 2147483647 w 40"/>
              <a:gd name="T97" fmla="*/ 2147483647 h 4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0"/>
              <a:gd name="T148" fmla="*/ 0 h 49"/>
              <a:gd name="T149" fmla="*/ 40 w 40"/>
              <a:gd name="T150" fmla="*/ 49 h 49"/>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0" h="49">
                <a:moveTo>
                  <a:pt x="4" y="19"/>
                </a:moveTo>
                <a:lnTo>
                  <a:pt x="3" y="21"/>
                </a:lnTo>
                <a:lnTo>
                  <a:pt x="1" y="22"/>
                </a:lnTo>
                <a:lnTo>
                  <a:pt x="0" y="24"/>
                </a:lnTo>
                <a:lnTo>
                  <a:pt x="0" y="25"/>
                </a:lnTo>
                <a:lnTo>
                  <a:pt x="0" y="27"/>
                </a:lnTo>
                <a:lnTo>
                  <a:pt x="0" y="28"/>
                </a:lnTo>
                <a:lnTo>
                  <a:pt x="0" y="29"/>
                </a:lnTo>
                <a:lnTo>
                  <a:pt x="1" y="31"/>
                </a:lnTo>
                <a:lnTo>
                  <a:pt x="3" y="32"/>
                </a:lnTo>
                <a:lnTo>
                  <a:pt x="4" y="35"/>
                </a:lnTo>
                <a:lnTo>
                  <a:pt x="4" y="37"/>
                </a:lnTo>
                <a:lnTo>
                  <a:pt x="4" y="40"/>
                </a:lnTo>
                <a:lnTo>
                  <a:pt x="6" y="43"/>
                </a:lnTo>
                <a:lnTo>
                  <a:pt x="6" y="44"/>
                </a:lnTo>
                <a:lnTo>
                  <a:pt x="7" y="46"/>
                </a:lnTo>
                <a:lnTo>
                  <a:pt x="9" y="47"/>
                </a:lnTo>
                <a:lnTo>
                  <a:pt x="13" y="49"/>
                </a:lnTo>
                <a:lnTo>
                  <a:pt x="17" y="49"/>
                </a:lnTo>
                <a:lnTo>
                  <a:pt x="22" y="46"/>
                </a:lnTo>
                <a:lnTo>
                  <a:pt x="25" y="43"/>
                </a:lnTo>
                <a:lnTo>
                  <a:pt x="29" y="38"/>
                </a:lnTo>
                <a:lnTo>
                  <a:pt x="32" y="32"/>
                </a:lnTo>
                <a:lnTo>
                  <a:pt x="35" y="28"/>
                </a:lnTo>
                <a:lnTo>
                  <a:pt x="38" y="24"/>
                </a:lnTo>
                <a:lnTo>
                  <a:pt x="40" y="22"/>
                </a:lnTo>
                <a:lnTo>
                  <a:pt x="40" y="19"/>
                </a:lnTo>
                <a:lnTo>
                  <a:pt x="40" y="18"/>
                </a:lnTo>
                <a:lnTo>
                  <a:pt x="38" y="16"/>
                </a:lnTo>
                <a:lnTo>
                  <a:pt x="37" y="15"/>
                </a:lnTo>
                <a:lnTo>
                  <a:pt x="35" y="13"/>
                </a:lnTo>
                <a:lnTo>
                  <a:pt x="35" y="12"/>
                </a:lnTo>
                <a:lnTo>
                  <a:pt x="35" y="9"/>
                </a:lnTo>
                <a:lnTo>
                  <a:pt x="35" y="7"/>
                </a:lnTo>
                <a:lnTo>
                  <a:pt x="37" y="6"/>
                </a:lnTo>
                <a:lnTo>
                  <a:pt x="37" y="4"/>
                </a:lnTo>
                <a:lnTo>
                  <a:pt x="37" y="3"/>
                </a:lnTo>
                <a:lnTo>
                  <a:pt x="37" y="1"/>
                </a:lnTo>
                <a:lnTo>
                  <a:pt x="31" y="0"/>
                </a:lnTo>
                <a:lnTo>
                  <a:pt x="25" y="1"/>
                </a:lnTo>
                <a:lnTo>
                  <a:pt x="22" y="1"/>
                </a:lnTo>
                <a:lnTo>
                  <a:pt x="17" y="4"/>
                </a:lnTo>
                <a:lnTo>
                  <a:pt x="14" y="7"/>
                </a:lnTo>
                <a:lnTo>
                  <a:pt x="10" y="12"/>
                </a:lnTo>
                <a:lnTo>
                  <a:pt x="7" y="16"/>
                </a:lnTo>
                <a:lnTo>
                  <a:pt x="4" y="19"/>
                </a:lnTo>
              </a:path>
            </a:pathLst>
          </a:custGeom>
          <a:solidFill>
            <a:srgbClr val="FFFF00"/>
          </a:solidFill>
          <a:ln w="4763">
            <a:solidFill>
              <a:srgbClr val="990000"/>
            </a:solidFill>
            <a:round/>
            <a:headEnd/>
            <a:tailEnd/>
          </a:ln>
        </p:spPr>
        <p:txBody>
          <a:bodyPr/>
          <a:lstStyle/>
          <a:p>
            <a:endParaRPr lang="en-US"/>
          </a:p>
        </p:txBody>
      </p:sp>
      <p:sp>
        <p:nvSpPr>
          <p:cNvPr id="53437" name="Freeform 188"/>
          <p:cNvSpPr>
            <a:spLocks/>
          </p:cNvSpPr>
          <p:nvPr/>
        </p:nvSpPr>
        <p:spPr bwMode="auto">
          <a:xfrm>
            <a:off x="6310315" y="4198941"/>
            <a:ext cx="57151" cy="77787"/>
          </a:xfrm>
          <a:custGeom>
            <a:avLst/>
            <a:gdLst>
              <a:gd name="T0" fmla="*/ 2147483647 w 40"/>
              <a:gd name="T1" fmla="*/ 2147483647 h 49"/>
              <a:gd name="T2" fmla="*/ 2147483647 w 40"/>
              <a:gd name="T3" fmla="*/ 2147483647 h 49"/>
              <a:gd name="T4" fmla="*/ 2147483647 w 40"/>
              <a:gd name="T5" fmla="*/ 2147483647 h 49"/>
              <a:gd name="T6" fmla="*/ 0 w 40"/>
              <a:gd name="T7" fmla="*/ 2147483647 h 49"/>
              <a:gd name="T8" fmla="*/ 0 w 40"/>
              <a:gd name="T9" fmla="*/ 2147483647 h 49"/>
              <a:gd name="T10" fmla="*/ 0 w 40"/>
              <a:gd name="T11" fmla="*/ 2147483647 h 49"/>
              <a:gd name="T12" fmla="*/ 0 w 40"/>
              <a:gd name="T13" fmla="*/ 2147483647 h 49"/>
              <a:gd name="T14" fmla="*/ 0 w 40"/>
              <a:gd name="T15" fmla="*/ 2147483647 h 49"/>
              <a:gd name="T16" fmla="*/ 2147483647 w 40"/>
              <a:gd name="T17" fmla="*/ 2147483647 h 49"/>
              <a:gd name="T18" fmla="*/ 2147483647 w 40"/>
              <a:gd name="T19" fmla="*/ 2147483647 h 49"/>
              <a:gd name="T20" fmla="*/ 2147483647 w 40"/>
              <a:gd name="T21" fmla="*/ 2147483647 h 49"/>
              <a:gd name="T22" fmla="*/ 2147483647 w 40"/>
              <a:gd name="T23" fmla="*/ 2147483647 h 49"/>
              <a:gd name="T24" fmla="*/ 2147483647 w 40"/>
              <a:gd name="T25" fmla="*/ 2147483647 h 49"/>
              <a:gd name="T26" fmla="*/ 2147483647 w 40"/>
              <a:gd name="T27" fmla="*/ 2147483647 h 49"/>
              <a:gd name="T28" fmla="*/ 2147483647 w 40"/>
              <a:gd name="T29" fmla="*/ 2147483647 h 49"/>
              <a:gd name="T30" fmla="*/ 2147483647 w 40"/>
              <a:gd name="T31" fmla="*/ 2147483647 h 49"/>
              <a:gd name="T32" fmla="*/ 2147483647 w 40"/>
              <a:gd name="T33" fmla="*/ 2147483647 h 49"/>
              <a:gd name="T34" fmla="*/ 2147483647 w 40"/>
              <a:gd name="T35" fmla="*/ 2147483647 h 49"/>
              <a:gd name="T36" fmla="*/ 2147483647 w 40"/>
              <a:gd name="T37" fmla="*/ 2147483647 h 49"/>
              <a:gd name="T38" fmla="*/ 2147483647 w 40"/>
              <a:gd name="T39" fmla="*/ 2147483647 h 49"/>
              <a:gd name="T40" fmla="*/ 2147483647 w 40"/>
              <a:gd name="T41" fmla="*/ 2147483647 h 49"/>
              <a:gd name="T42" fmla="*/ 2147483647 w 40"/>
              <a:gd name="T43" fmla="*/ 2147483647 h 49"/>
              <a:gd name="T44" fmla="*/ 2147483647 w 40"/>
              <a:gd name="T45" fmla="*/ 2147483647 h 49"/>
              <a:gd name="T46" fmla="*/ 2147483647 w 40"/>
              <a:gd name="T47" fmla="*/ 2147483647 h 49"/>
              <a:gd name="T48" fmla="*/ 2147483647 w 40"/>
              <a:gd name="T49" fmla="*/ 2147483647 h 49"/>
              <a:gd name="T50" fmla="*/ 2147483647 w 40"/>
              <a:gd name="T51" fmla="*/ 2147483647 h 49"/>
              <a:gd name="T52" fmla="*/ 2147483647 w 40"/>
              <a:gd name="T53" fmla="*/ 2147483647 h 49"/>
              <a:gd name="T54" fmla="*/ 2147483647 w 40"/>
              <a:gd name="T55" fmla="*/ 2147483647 h 49"/>
              <a:gd name="T56" fmla="*/ 2147483647 w 40"/>
              <a:gd name="T57" fmla="*/ 2147483647 h 49"/>
              <a:gd name="T58" fmla="*/ 2147483647 w 40"/>
              <a:gd name="T59" fmla="*/ 2147483647 h 49"/>
              <a:gd name="T60" fmla="*/ 2147483647 w 40"/>
              <a:gd name="T61" fmla="*/ 2147483647 h 49"/>
              <a:gd name="T62" fmla="*/ 2147483647 w 40"/>
              <a:gd name="T63" fmla="*/ 2147483647 h 49"/>
              <a:gd name="T64" fmla="*/ 2147483647 w 40"/>
              <a:gd name="T65" fmla="*/ 2147483647 h 49"/>
              <a:gd name="T66" fmla="*/ 2147483647 w 40"/>
              <a:gd name="T67" fmla="*/ 2147483647 h 49"/>
              <a:gd name="T68" fmla="*/ 2147483647 w 40"/>
              <a:gd name="T69" fmla="*/ 2147483647 h 49"/>
              <a:gd name="T70" fmla="*/ 2147483647 w 40"/>
              <a:gd name="T71" fmla="*/ 2147483647 h 49"/>
              <a:gd name="T72" fmla="*/ 2147483647 w 40"/>
              <a:gd name="T73" fmla="*/ 2147483647 h 49"/>
              <a:gd name="T74" fmla="*/ 2147483647 w 40"/>
              <a:gd name="T75" fmla="*/ 2147483647 h 49"/>
              <a:gd name="T76" fmla="*/ 2147483647 w 40"/>
              <a:gd name="T77" fmla="*/ 2147483647 h 49"/>
              <a:gd name="T78" fmla="*/ 2147483647 w 40"/>
              <a:gd name="T79" fmla="*/ 2147483647 h 49"/>
              <a:gd name="T80" fmla="*/ 2147483647 w 40"/>
              <a:gd name="T81" fmla="*/ 2147483647 h 49"/>
              <a:gd name="T82" fmla="*/ 2147483647 w 40"/>
              <a:gd name="T83" fmla="*/ 0 h 49"/>
              <a:gd name="T84" fmla="*/ 2147483647 w 40"/>
              <a:gd name="T85" fmla="*/ 2147483647 h 49"/>
              <a:gd name="T86" fmla="*/ 2147483647 w 40"/>
              <a:gd name="T87" fmla="*/ 2147483647 h 49"/>
              <a:gd name="T88" fmla="*/ 2147483647 w 40"/>
              <a:gd name="T89" fmla="*/ 2147483647 h 49"/>
              <a:gd name="T90" fmla="*/ 2147483647 w 40"/>
              <a:gd name="T91" fmla="*/ 2147483647 h 49"/>
              <a:gd name="T92" fmla="*/ 2147483647 w 40"/>
              <a:gd name="T93" fmla="*/ 2147483647 h 49"/>
              <a:gd name="T94" fmla="*/ 2147483647 w 40"/>
              <a:gd name="T95" fmla="*/ 2147483647 h 49"/>
              <a:gd name="T96" fmla="*/ 2147483647 w 40"/>
              <a:gd name="T97" fmla="*/ 2147483647 h 4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0"/>
              <a:gd name="T148" fmla="*/ 0 h 49"/>
              <a:gd name="T149" fmla="*/ 40 w 40"/>
              <a:gd name="T150" fmla="*/ 49 h 49"/>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0" h="49">
                <a:moveTo>
                  <a:pt x="4" y="19"/>
                </a:moveTo>
                <a:lnTo>
                  <a:pt x="3" y="21"/>
                </a:lnTo>
                <a:lnTo>
                  <a:pt x="1" y="22"/>
                </a:lnTo>
                <a:lnTo>
                  <a:pt x="0" y="24"/>
                </a:lnTo>
                <a:lnTo>
                  <a:pt x="0" y="25"/>
                </a:lnTo>
                <a:lnTo>
                  <a:pt x="0" y="27"/>
                </a:lnTo>
                <a:lnTo>
                  <a:pt x="0" y="28"/>
                </a:lnTo>
                <a:lnTo>
                  <a:pt x="0" y="29"/>
                </a:lnTo>
                <a:lnTo>
                  <a:pt x="1" y="31"/>
                </a:lnTo>
                <a:lnTo>
                  <a:pt x="3" y="32"/>
                </a:lnTo>
                <a:lnTo>
                  <a:pt x="4" y="35"/>
                </a:lnTo>
                <a:lnTo>
                  <a:pt x="4" y="37"/>
                </a:lnTo>
                <a:lnTo>
                  <a:pt x="4" y="40"/>
                </a:lnTo>
                <a:lnTo>
                  <a:pt x="6" y="43"/>
                </a:lnTo>
                <a:lnTo>
                  <a:pt x="6" y="44"/>
                </a:lnTo>
                <a:lnTo>
                  <a:pt x="7" y="46"/>
                </a:lnTo>
                <a:lnTo>
                  <a:pt x="9" y="47"/>
                </a:lnTo>
                <a:lnTo>
                  <a:pt x="13" y="49"/>
                </a:lnTo>
                <a:lnTo>
                  <a:pt x="17" y="49"/>
                </a:lnTo>
                <a:lnTo>
                  <a:pt x="22" y="46"/>
                </a:lnTo>
                <a:lnTo>
                  <a:pt x="25" y="43"/>
                </a:lnTo>
                <a:lnTo>
                  <a:pt x="29" y="38"/>
                </a:lnTo>
                <a:lnTo>
                  <a:pt x="32" y="32"/>
                </a:lnTo>
                <a:lnTo>
                  <a:pt x="35" y="28"/>
                </a:lnTo>
                <a:lnTo>
                  <a:pt x="38" y="24"/>
                </a:lnTo>
                <a:lnTo>
                  <a:pt x="40" y="22"/>
                </a:lnTo>
                <a:lnTo>
                  <a:pt x="40" y="19"/>
                </a:lnTo>
                <a:lnTo>
                  <a:pt x="40" y="18"/>
                </a:lnTo>
                <a:lnTo>
                  <a:pt x="38" y="16"/>
                </a:lnTo>
                <a:lnTo>
                  <a:pt x="37" y="15"/>
                </a:lnTo>
                <a:lnTo>
                  <a:pt x="35" y="13"/>
                </a:lnTo>
                <a:lnTo>
                  <a:pt x="35" y="12"/>
                </a:lnTo>
                <a:lnTo>
                  <a:pt x="35" y="9"/>
                </a:lnTo>
                <a:lnTo>
                  <a:pt x="35" y="7"/>
                </a:lnTo>
                <a:lnTo>
                  <a:pt x="37" y="6"/>
                </a:lnTo>
                <a:lnTo>
                  <a:pt x="37" y="4"/>
                </a:lnTo>
                <a:lnTo>
                  <a:pt x="37" y="3"/>
                </a:lnTo>
                <a:lnTo>
                  <a:pt x="37" y="1"/>
                </a:lnTo>
                <a:lnTo>
                  <a:pt x="31" y="0"/>
                </a:lnTo>
                <a:lnTo>
                  <a:pt x="25" y="1"/>
                </a:lnTo>
                <a:lnTo>
                  <a:pt x="22" y="1"/>
                </a:lnTo>
                <a:lnTo>
                  <a:pt x="17" y="4"/>
                </a:lnTo>
                <a:lnTo>
                  <a:pt x="14" y="7"/>
                </a:lnTo>
                <a:lnTo>
                  <a:pt x="10" y="12"/>
                </a:lnTo>
                <a:lnTo>
                  <a:pt x="7" y="16"/>
                </a:lnTo>
                <a:lnTo>
                  <a:pt x="4" y="19"/>
                </a:lnTo>
              </a:path>
            </a:pathLst>
          </a:custGeom>
          <a:solidFill>
            <a:srgbClr val="FFFF00"/>
          </a:solidFill>
          <a:ln w="4763">
            <a:solidFill>
              <a:srgbClr val="990000"/>
            </a:solidFill>
            <a:round/>
            <a:headEnd/>
            <a:tailEnd/>
          </a:ln>
        </p:spPr>
        <p:txBody>
          <a:bodyPr/>
          <a:lstStyle/>
          <a:p>
            <a:endParaRPr lang="en-US"/>
          </a:p>
        </p:txBody>
      </p:sp>
      <p:sp>
        <p:nvSpPr>
          <p:cNvPr id="53438" name="Freeform 189"/>
          <p:cNvSpPr>
            <a:spLocks/>
          </p:cNvSpPr>
          <p:nvPr/>
        </p:nvSpPr>
        <p:spPr bwMode="auto">
          <a:xfrm>
            <a:off x="6249989" y="4287839"/>
            <a:ext cx="114300" cy="88900"/>
          </a:xfrm>
          <a:custGeom>
            <a:avLst/>
            <a:gdLst>
              <a:gd name="T0" fmla="*/ 2147483647 w 81"/>
              <a:gd name="T1" fmla="*/ 2147483647 h 56"/>
              <a:gd name="T2" fmla="*/ 2147483647 w 81"/>
              <a:gd name="T3" fmla="*/ 2147483647 h 56"/>
              <a:gd name="T4" fmla="*/ 2147483647 w 81"/>
              <a:gd name="T5" fmla="*/ 2147483647 h 56"/>
              <a:gd name="T6" fmla="*/ 2147483647 w 81"/>
              <a:gd name="T7" fmla="*/ 2147483647 h 56"/>
              <a:gd name="T8" fmla="*/ 2147483647 w 81"/>
              <a:gd name="T9" fmla="*/ 2147483647 h 56"/>
              <a:gd name="T10" fmla="*/ 2147483647 w 81"/>
              <a:gd name="T11" fmla="*/ 2147483647 h 56"/>
              <a:gd name="T12" fmla="*/ 2147483647 w 81"/>
              <a:gd name="T13" fmla="*/ 2147483647 h 56"/>
              <a:gd name="T14" fmla="*/ 2147483647 w 81"/>
              <a:gd name="T15" fmla="*/ 2147483647 h 56"/>
              <a:gd name="T16" fmla="*/ 2147483647 w 81"/>
              <a:gd name="T17" fmla="*/ 2147483647 h 56"/>
              <a:gd name="T18" fmla="*/ 2147483647 w 81"/>
              <a:gd name="T19" fmla="*/ 2147483647 h 56"/>
              <a:gd name="T20" fmla="*/ 2147483647 w 81"/>
              <a:gd name="T21" fmla="*/ 2147483647 h 56"/>
              <a:gd name="T22" fmla="*/ 2147483647 w 81"/>
              <a:gd name="T23" fmla="*/ 2147483647 h 56"/>
              <a:gd name="T24" fmla="*/ 2147483647 w 81"/>
              <a:gd name="T25" fmla="*/ 2147483647 h 56"/>
              <a:gd name="T26" fmla="*/ 2147483647 w 81"/>
              <a:gd name="T27" fmla="*/ 2147483647 h 56"/>
              <a:gd name="T28" fmla="*/ 2147483647 w 81"/>
              <a:gd name="T29" fmla="*/ 2147483647 h 56"/>
              <a:gd name="T30" fmla="*/ 2147483647 w 81"/>
              <a:gd name="T31" fmla="*/ 2147483647 h 56"/>
              <a:gd name="T32" fmla="*/ 2147483647 w 81"/>
              <a:gd name="T33" fmla="*/ 2147483647 h 56"/>
              <a:gd name="T34" fmla="*/ 2147483647 w 81"/>
              <a:gd name="T35" fmla="*/ 2147483647 h 56"/>
              <a:gd name="T36" fmla="*/ 2147483647 w 81"/>
              <a:gd name="T37" fmla="*/ 2147483647 h 56"/>
              <a:gd name="T38" fmla="*/ 2147483647 w 81"/>
              <a:gd name="T39" fmla="*/ 2147483647 h 56"/>
              <a:gd name="T40" fmla="*/ 2147483647 w 81"/>
              <a:gd name="T41" fmla="*/ 2147483647 h 56"/>
              <a:gd name="T42" fmla="*/ 2147483647 w 81"/>
              <a:gd name="T43" fmla="*/ 2147483647 h 56"/>
              <a:gd name="T44" fmla="*/ 2147483647 w 81"/>
              <a:gd name="T45" fmla="*/ 2147483647 h 56"/>
              <a:gd name="T46" fmla="*/ 2147483647 w 81"/>
              <a:gd name="T47" fmla="*/ 2147483647 h 56"/>
              <a:gd name="T48" fmla="*/ 2147483647 w 81"/>
              <a:gd name="T49" fmla="*/ 2147483647 h 56"/>
              <a:gd name="T50" fmla="*/ 2147483647 w 81"/>
              <a:gd name="T51" fmla="*/ 2147483647 h 56"/>
              <a:gd name="T52" fmla="*/ 2147483647 w 81"/>
              <a:gd name="T53" fmla="*/ 2147483647 h 56"/>
              <a:gd name="T54" fmla="*/ 2147483647 w 81"/>
              <a:gd name="T55" fmla="*/ 2147483647 h 56"/>
              <a:gd name="T56" fmla="*/ 2147483647 w 81"/>
              <a:gd name="T57" fmla="*/ 2147483647 h 56"/>
              <a:gd name="T58" fmla="*/ 2147483647 w 81"/>
              <a:gd name="T59" fmla="*/ 2147483647 h 56"/>
              <a:gd name="T60" fmla="*/ 2147483647 w 81"/>
              <a:gd name="T61" fmla="*/ 2147483647 h 56"/>
              <a:gd name="T62" fmla="*/ 2147483647 w 81"/>
              <a:gd name="T63" fmla="*/ 2147483647 h 56"/>
              <a:gd name="T64" fmla="*/ 2147483647 w 81"/>
              <a:gd name="T65" fmla="*/ 2147483647 h 56"/>
              <a:gd name="T66" fmla="*/ 2147483647 w 81"/>
              <a:gd name="T67" fmla="*/ 2147483647 h 56"/>
              <a:gd name="T68" fmla="*/ 2147483647 w 81"/>
              <a:gd name="T69" fmla="*/ 2147483647 h 56"/>
              <a:gd name="T70" fmla="*/ 2147483647 w 81"/>
              <a:gd name="T71" fmla="*/ 2147483647 h 56"/>
              <a:gd name="T72" fmla="*/ 2147483647 w 81"/>
              <a:gd name="T73" fmla="*/ 2147483647 h 56"/>
              <a:gd name="T74" fmla="*/ 2147483647 w 81"/>
              <a:gd name="T75" fmla="*/ 2147483647 h 56"/>
              <a:gd name="T76" fmla="*/ 2147483647 w 81"/>
              <a:gd name="T77" fmla="*/ 2147483647 h 56"/>
              <a:gd name="T78" fmla="*/ 2147483647 w 81"/>
              <a:gd name="T79" fmla="*/ 2147483647 h 56"/>
              <a:gd name="T80" fmla="*/ 2147483647 w 81"/>
              <a:gd name="T81" fmla="*/ 2147483647 h 56"/>
              <a:gd name="T82" fmla="*/ 2147483647 w 81"/>
              <a:gd name="T83" fmla="*/ 2147483647 h 56"/>
              <a:gd name="T84" fmla="*/ 2147483647 w 81"/>
              <a:gd name="T85" fmla="*/ 2147483647 h 56"/>
              <a:gd name="T86" fmla="*/ 2147483647 w 81"/>
              <a:gd name="T87" fmla="*/ 2147483647 h 56"/>
              <a:gd name="T88" fmla="*/ 2147483647 w 81"/>
              <a:gd name="T89" fmla="*/ 0 h 56"/>
              <a:gd name="T90" fmla="*/ 2147483647 w 81"/>
              <a:gd name="T91" fmla="*/ 0 h 56"/>
              <a:gd name="T92" fmla="*/ 2147483647 w 81"/>
              <a:gd name="T93" fmla="*/ 2147483647 h 56"/>
              <a:gd name="T94" fmla="*/ 2147483647 w 81"/>
              <a:gd name="T95" fmla="*/ 2147483647 h 56"/>
              <a:gd name="T96" fmla="*/ 0 w 81"/>
              <a:gd name="T97" fmla="*/ 2147483647 h 56"/>
              <a:gd name="T98" fmla="*/ 0 w 81"/>
              <a:gd name="T99" fmla="*/ 2147483647 h 56"/>
              <a:gd name="T100" fmla="*/ 2147483647 w 81"/>
              <a:gd name="T101" fmla="*/ 2147483647 h 56"/>
              <a:gd name="T102" fmla="*/ 2147483647 w 81"/>
              <a:gd name="T103" fmla="*/ 2147483647 h 56"/>
              <a:gd name="T104" fmla="*/ 2147483647 w 81"/>
              <a:gd name="T105" fmla="*/ 2147483647 h 56"/>
              <a:gd name="T106" fmla="*/ 2147483647 w 81"/>
              <a:gd name="T107" fmla="*/ 2147483647 h 56"/>
              <a:gd name="T108" fmla="*/ 2147483647 w 81"/>
              <a:gd name="T109" fmla="*/ 2147483647 h 56"/>
              <a:gd name="T110" fmla="*/ 2147483647 w 81"/>
              <a:gd name="T111" fmla="*/ 2147483647 h 56"/>
              <a:gd name="T112" fmla="*/ 2147483647 w 81"/>
              <a:gd name="T113" fmla="*/ 2147483647 h 5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81"/>
              <a:gd name="T172" fmla="*/ 0 h 56"/>
              <a:gd name="T173" fmla="*/ 81 w 81"/>
              <a:gd name="T174" fmla="*/ 56 h 5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81" h="56">
                <a:moveTo>
                  <a:pt x="22" y="24"/>
                </a:moveTo>
                <a:lnTo>
                  <a:pt x="23" y="25"/>
                </a:lnTo>
                <a:lnTo>
                  <a:pt x="25" y="27"/>
                </a:lnTo>
                <a:lnTo>
                  <a:pt x="26" y="28"/>
                </a:lnTo>
                <a:lnTo>
                  <a:pt x="29" y="30"/>
                </a:lnTo>
                <a:lnTo>
                  <a:pt x="31" y="30"/>
                </a:lnTo>
                <a:lnTo>
                  <a:pt x="32" y="31"/>
                </a:lnTo>
                <a:lnTo>
                  <a:pt x="32" y="33"/>
                </a:lnTo>
                <a:lnTo>
                  <a:pt x="34" y="34"/>
                </a:lnTo>
                <a:lnTo>
                  <a:pt x="35" y="40"/>
                </a:lnTo>
                <a:lnTo>
                  <a:pt x="40" y="45"/>
                </a:lnTo>
                <a:lnTo>
                  <a:pt x="44" y="48"/>
                </a:lnTo>
                <a:lnTo>
                  <a:pt x="50" y="49"/>
                </a:lnTo>
                <a:lnTo>
                  <a:pt x="56" y="50"/>
                </a:lnTo>
                <a:lnTo>
                  <a:pt x="62" y="52"/>
                </a:lnTo>
                <a:lnTo>
                  <a:pt x="68" y="53"/>
                </a:lnTo>
                <a:lnTo>
                  <a:pt x="72" y="56"/>
                </a:lnTo>
                <a:lnTo>
                  <a:pt x="75" y="53"/>
                </a:lnTo>
                <a:lnTo>
                  <a:pt x="78" y="49"/>
                </a:lnTo>
                <a:lnTo>
                  <a:pt x="80" y="46"/>
                </a:lnTo>
                <a:lnTo>
                  <a:pt x="80" y="43"/>
                </a:lnTo>
                <a:lnTo>
                  <a:pt x="81" y="40"/>
                </a:lnTo>
                <a:lnTo>
                  <a:pt x="81" y="37"/>
                </a:lnTo>
                <a:lnTo>
                  <a:pt x="81" y="33"/>
                </a:lnTo>
                <a:lnTo>
                  <a:pt x="81" y="28"/>
                </a:lnTo>
                <a:lnTo>
                  <a:pt x="81" y="27"/>
                </a:lnTo>
                <a:lnTo>
                  <a:pt x="81" y="25"/>
                </a:lnTo>
                <a:lnTo>
                  <a:pt x="80" y="24"/>
                </a:lnTo>
                <a:lnTo>
                  <a:pt x="80" y="22"/>
                </a:lnTo>
                <a:lnTo>
                  <a:pt x="78" y="22"/>
                </a:lnTo>
                <a:lnTo>
                  <a:pt x="77" y="21"/>
                </a:lnTo>
                <a:lnTo>
                  <a:pt x="75" y="19"/>
                </a:lnTo>
                <a:lnTo>
                  <a:pt x="74" y="19"/>
                </a:lnTo>
                <a:lnTo>
                  <a:pt x="71" y="18"/>
                </a:lnTo>
                <a:lnTo>
                  <a:pt x="66" y="16"/>
                </a:lnTo>
                <a:lnTo>
                  <a:pt x="63" y="15"/>
                </a:lnTo>
                <a:lnTo>
                  <a:pt x="60" y="12"/>
                </a:lnTo>
                <a:lnTo>
                  <a:pt x="59" y="9"/>
                </a:lnTo>
                <a:lnTo>
                  <a:pt x="56" y="8"/>
                </a:lnTo>
                <a:lnTo>
                  <a:pt x="53" y="6"/>
                </a:lnTo>
                <a:lnTo>
                  <a:pt x="50" y="5"/>
                </a:lnTo>
                <a:lnTo>
                  <a:pt x="44" y="3"/>
                </a:lnTo>
                <a:lnTo>
                  <a:pt x="38" y="3"/>
                </a:lnTo>
                <a:lnTo>
                  <a:pt x="31" y="2"/>
                </a:lnTo>
                <a:lnTo>
                  <a:pt x="23" y="0"/>
                </a:lnTo>
                <a:lnTo>
                  <a:pt x="16" y="0"/>
                </a:lnTo>
                <a:lnTo>
                  <a:pt x="9" y="2"/>
                </a:lnTo>
                <a:lnTo>
                  <a:pt x="3" y="2"/>
                </a:lnTo>
                <a:lnTo>
                  <a:pt x="0" y="5"/>
                </a:lnTo>
                <a:lnTo>
                  <a:pt x="0" y="6"/>
                </a:lnTo>
                <a:lnTo>
                  <a:pt x="1" y="8"/>
                </a:lnTo>
                <a:lnTo>
                  <a:pt x="4" y="10"/>
                </a:lnTo>
                <a:lnTo>
                  <a:pt x="9" y="15"/>
                </a:lnTo>
                <a:lnTo>
                  <a:pt x="13" y="18"/>
                </a:lnTo>
                <a:lnTo>
                  <a:pt x="18" y="21"/>
                </a:lnTo>
                <a:lnTo>
                  <a:pt x="20" y="22"/>
                </a:lnTo>
                <a:lnTo>
                  <a:pt x="22" y="24"/>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39" name="Freeform 190"/>
          <p:cNvSpPr>
            <a:spLocks/>
          </p:cNvSpPr>
          <p:nvPr/>
        </p:nvSpPr>
        <p:spPr bwMode="auto">
          <a:xfrm>
            <a:off x="6249989" y="4287839"/>
            <a:ext cx="114300" cy="88900"/>
          </a:xfrm>
          <a:custGeom>
            <a:avLst/>
            <a:gdLst>
              <a:gd name="T0" fmla="*/ 2147483647 w 81"/>
              <a:gd name="T1" fmla="*/ 2147483647 h 56"/>
              <a:gd name="T2" fmla="*/ 2147483647 w 81"/>
              <a:gd name="T3" fmla="*/ 2147483647 h 56"/>
              <a:gd name="T4" fmla="*/ 2147483647 w 81"/>
              <a:gd name="T5" fmla="*/ 2147483647 h 56"/>
              <a:gd name="T6" fmla="*/ 2147483647 w 81"/>
              <a:gd name="T7" fmla="*/ 2147483647 h 56"/>
              <a:gd name="T8" fmla="*/ 2147483647 w 81"/>
              <a:gd name="T9" fmla="*/ 2147483647 h 56"/>
              <a:gd name="T10" fmla="*/ 2147483647 w 81"/>
              <a:gd name="T11" fmla="*/ 2147483647 h 56"/>
              <a:gd name="T12" fmla="*/ 2147483647 w 81"/>
              <a:gd name="T13" fmla="*/ 2147483647 h 56"/>
              <a:gd name="T14" fmla="*/ 2147483647 w 81"/>
              <a:gd name="T15" fmla="*/ 2147483647 h 56"/>
              <a:gd name="T16" fmla="*/ 2147483647 w 81"/>
              <a:gd name="T17" fmla="*/ 2147483647 h 56"/>
              <a:gd name="T18" fmla="*/ 2147483647 w 81"/>
              <a:gd name="T19" fmla="*/ 2147483647 h 56"/>
              <a:gd name="T20" fmla="*/ 2147483647 w 81"/>
              <a:gd name="T21" fmla="*/ 2147483647 h 56"/>
              <a:gd name="T22" fmla="*/ 2147483647 w 81"/>
              <a:gd name="T23" fmla="*/ 2147483647 h 56"/>
              <a:gd name="T24" fmla="*/ 2147483647 w 81"/>
              <a:gd name="T25" fmla="*/ 2147483647 h 56"/>
              <a:gd name="T26" fmla="*/ 2147483647 w 81"/>
              <a:gd name="T27" fmla="*/ 2147483647 h 56"/>
              <a:gd name="T28" fmla="*/ 2147483647 w 81"/>
              <a:gd name="T29" fmla="*/ 2147483647 h 56"/>
              <a:gd name="T30" fmla="*/ 2147483647 w 81"/>
              <a:gd name="T31" fmla="*/ 2147483647 h 56"/>
              <a:gd name="T32" fmla="*/ 2147483647 w 81"/>
              <a:gd name="T33" fmla="*/ 2147483647 h 56"/>
              <a:gd name="T34" fmla="*/ 2147483647 w 81"/>
              <a:gd name="T35" fmla="*/ 2147483647 h 56"/>
              <a:gd name="T36" fmla="*/ 2147483647 w 81"/>
              <a:gd name="T37" fmla="*/ 2147483647 h 56"/>
              <a:gd name="T38" fmla="*/ 2147483647 w 81"/>
              <a:gd name="T39" fmla="*/ 2147483647 h 56"/>
              <a:gd name="T40" fmla="*/ 2147483647 w 81"/>
              <a:gd name="T41" fmla="*/ 2147483647 h 56"/>
              <a:gd name="T42" fmla="*/ 2147483647 w 81"/>
              <a:gd name="T43" fmla="*/ 2147483647 h 56"/>
              <a:gd name="T44" fmla="*/ 2147483647 w 81"/>
              <a:gd name="T45" fmla="*/ 2147483647 h 56"/>
              <a:gd name="T46" fmla="*/ 2147483647 w 81"/>
              <a:gd name="T47" fmla="*/ 2147483647 h 56"/>
              <a:gd name="T48" fmla="*/ 2147483647 w 81"/>
              <a:gd name="T49" fmla="*/ 2147483647 h 56"/>
              <a:gd name="T50" fmla="*/ 2147483647 w 81"/>
              <a:gd name="T51" fmla="*/ 2147483647 h 56"/>
              <a:gd name="T52" fmla="*/ 2147483647 w 81"/>
              <a:gd name="T53" fmla="*/ 2147483647 h 56"/>
              <a:gd name="T54" fmla="*/ 2147483647 w 81"/>
              <a:gd name="T55" fmla="*/ 2147483647 h 56"/>
              <a:gd name="T56" fmla="*/ 2147483647 w 81"/>
              <a:gd name="T57" fmla="*/ 2147483647 h 56"/>
              <a:gd name="T58" fmla="*/ 2147483647 w 81"/>
              <a:gd name="T59" fmla="*/ 2147483647 h 56"/>
              <a:gd name="T60" fmla="*/ 2147483647 w 81"/>
              <a:gd name="T61" fmla="*/ 2147483647 h 56"/>
              <a:gd name="T62" fmla="*/ 2147483647 w 81"/>
              <a:gd name="T63" fmla="*/ 2147483647 h 56"/>
              <a:gd name="T64" fmla="*/ 2147483647 w 81"/>
              <a:gd name="T65" fmla="*/ 2147483647 h 56"/>
              <a:gd name="T66" fmla="*/ 2147483647 w 81"/>
              <a:gd name="T67" fmla="*/ 2147483647 h 56"/>
              <a:gd name="T68" fmla="*/ 2147483647 w 81"/>
              <a:gd name="T69" fmla="*/ 2147483647 h 56"/>
              <a:gd name="T70" fmla="*/ 2147483647 w 81"/>
              <a:gd name="T71" fmla="*/ 2147483647 h 56"/>
              <a:gd name="T72" fmla="*/ 2147483647 w 81"/>
              <a:gd name="T73" fmla="*/ 2147483647 h 56"/>
              <a:gd name="T74" fmla="*/ 2147483647 w 81"/>
              <a:gd name="T75" fmla="*/ 2147483647 h 56"/>
              <a:gd name="T76" fmla="*/ 2147483647 w 81"/>
              <a:gd name="T77" fmla="*/ 2147483647 h 56"/>
              <a:gd name="T78" fmla="*/ 2147483647 w 81"/>
              <a:gd name="T79" fmla="*/ 2147483647 h 56"/>
              <a:gd name="T80" fmla="*/ 2147483647 w 81"/>
              <a:gd name="T81" fmla="*/ 2147483647 h 56"/>
              <a:gd name="T82" fmla="*/ 2147483647 w 81"/>
              <a:gd name="T83" fmla="*/ 2147483647 h 56"/>
              <a:gd name="T84" fmla="*/ 2147483647 w 81"/>
              <a:gd name="T85" fmla="*/ 2147483647 h 56"/>
              <a:gd name="T86" fmla="*/ 2147483647 w 81"/>
              <a:gd name="T87" fmla="*/ 2147483647 h 56"/>
              <a:gd name="T88" fmla="*/ 2147483647 w 81"/>
              <a:gd name="T89" fmla="*/ 0 h 56"/>
              <a:gd name="T90" fmla="*/ 2147483647 w 81"/>
              <a:gd name="T91" fmla="*/ 0 h 56"/>
              <a:gd name="T92" fmla="*/ 2147483647 w 81"/>
              <a:gd name="T93" fmla="*/ 2147483647 h 56"/>
              <a:gd name="T94" fmla="*/ 2147483647 w 81"/>
              <a:gd name="T95" fmla="*/ 2147483647 h 56"/>
              <a:gd name="T96" fmla="*/ 0 w 81"/>
              <a:gd name="T97" fmla="*/ 2147483647 h 56"/>
              <a:gd name="T98" fmla="*/ 0 w 81"/>
              <a:gd name="T99" fmla="*/ 2147483647 h 56"/>
              <a:gd name="T100" fmla="*/ 2147483647 w 81"/>
              <a:gd name="T101" fmla="*/ 2147483647 h 56"/>
              <a:gd name="T102" fmla="*/ 2147483647 w 81"/>
              <a:gd name="T103" fmla="*/ 2147483647 h 56"/>
              <a:gd name="T104" fmla="*/ 2147483647 w 81"/>
              <a:gd name="T105" fmla="*/ 2147483647 h 56"/>
              <a:gd name="T106" fmla="*/ 2147483647 w 81"/>
              <a:gd name="T107" fmla="*/ 2147483647 h 56"/>
              <a:gd name="T108" fmla="*/ 2147483647 w 81"/>
              <a:gd name="T109" fmla="*/ 2147483647 h 56"/>
              <a:gd name="T110" fmla="*/ 2147483647 w 81"/>
              <a:gd name="T111" fmla="*/ 2147483647 h 56"/>
              <a:gd name="T112" fmla="*/ 2147483647 w 81"/>
              <a:gd name="T113" fmla="*/ 2147483647 h 5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81"/>
              <a:gd name="T172" fmla="*/ 0 h 56"/>
              <a:gd name="T173" fmla="*/ 81 w 81"/>
              <a:gd name="T174" fmla="*/ 56 h 5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81" h="56">
                <a:moveTo>
                  <a:pt x="22" y="24"/>
                </a:moveTo>
                <a:lnTo>
                  <a:pt x="23" y="25"/>
                </a:lnTo>
                <a:lnTo>
                  <a:pt x="25" y="27"/>
                </a:lnTo>
                <a:lnTo>
                  <a:pt x="26" y="28"/>
                </a:lnTo>
                <a:lnTo>
                  <a:pt x="29" y="30"/>
                </a:lnTo>
                <a:lnTo>
                  <a:pt x="31" y="30"/>
                </a:lnTo>
                <a:lnTo>
                  <a:pt x="32" y="31"/>
                </a:lnTo>
                <a:lnTo>
                  <a:pt x="32" y="33"/>
                </a:lnTo>
                <a:lnTo>
                  <a:pt x="34" y="34"/>
                </a:lnTo>
                <a:lnTo>
                  <a:pt x="35" y="40"/>
                </a:lnTo>
                <a:lnTo>
                  <a:pt x="40" y="45"/>
                </a:lnTo>
                <a:lnTo>
                  <a:pt x="44" y="48"/>
                </a:lnTo>
                <a:lnTo>
                  <a:pt x="50" y="49"/>
                </a:lnTo>
                <a:lnTo>
                  <a:pt x="56" y="50"/>
                </a:lnTo>
                <a:lnTo>
                  <a:pt x="62" y="52"/>
                </a:lnTo>
                <a:lnTo>
                  <a:pt x="68" y="53"/>
                </a:lnTo>
                <a:lnTo>
                  <a:pt x="72" y="56"/>
                </a:lnTo>
                <a:lnTo>
                  <a:pt x="75" y="53"/>
                </a:lnTo>
                <a:lnTo>
                  <a:pt x="78" y="49"/>
                </a:lnTo>
                <a:lnTo>
                  <a:pt x="80" y="46"/>
                </a:lnTo>
                <a:lnTo>
                  <a:pt x="80" y="43"/>
                </a:lnTo>
                <a:lnTo>
                  <a:pt x="81" y="40"/>
                </a:lnTo>
                <a:lnTo>
                  <a:pt x="81" y="37"/>
                </a:lnTo>
                <a:lnTo>
                  <a:pt x="81" y="33"/>
                </a:lnTo>
                <a:lnTo>
                  <a:pt x="81" y="28"/>
                </a:lnTo>
                <a:lnTo>
                  <a:pt x="81" y="27"/>
                </a:lnTo>
                <a:lnTo>
                  <a:pt x="81" y="25"/>
                </a:lnTo>
                <a:lnTo>
                  <a:pt x="80" y="24"/>
                </a:lnTo>
                <a:lnTo>
                  <a:pt x="80" y="22"/>
                </a:lnTo>
                <a:lnTo>
                  <a:pt x="78" y="22"/>
                </a:lnTo>
                <a:lnTo>
                  <a:pt x="77" y="21"/>
                </a:lnTo>
                <a:lnTo>
                  <a:pt x="75" y="19"/>
                </a:lnTo>
                <a:lnTo>
                  <a:pt x="74" y="19"/>
                </a:lnTo>
                <a:lnTo>
                  <a:pt x="71" y="18"/>
                </a:lnTo>
                <a:lnTo>
                  <a:pt x="66" y="16"/>
                </a:lnTo>
                <a:lnTo>
                  <a:pt x="63" y="15"/>
                </a:lnTo>
                <a:lnTo>
                  <a:pt x="60" y="12"/>
                </a:lnTo>
                <a:lnTo>
                  <a:pt x="59" y="9"/>
                </a:lnTo>
                <a:lnTo>
                  <a:pt x="56" y="8"/>
                </a:lnTo>
                <a:lnTo>
                  <a:pt x="53" y="6"/>
                </a:lnTo>
                <a:lnTo>
                  <a:pt x="50" y="5"/>
                </a:lnTo>
                <a:lnTo>
                  <a:pt x="44" y="3"/>
                </a:lnTo>
                <a:lnTo>
                  <a:pt x="38" y="3"/>
                </a:lnTo>
                <a:lnTo>
                  <a:pt x="31" y="2"/>
                </a:lnTo>
                <a:lnTo>
                  <a:pt x="23" y="0"/>
                </a:lnTo>
                <a:lnTo>
                  <a:pt x="16" y="0"/>
                </a:lnTo>
                <a:lnTo>
                  <a:pt x="9" y="2"/>
                </a:lnTo>
                <a:lnTo>
                  <a:pt x="3" y="2"/>
                </a:lnTo>
                <a:lnTo>
                  <a:pt x="0" y="5"/>
                </a:lnTo>
                <a:lnTo>
                  <a:pt x="0" y="6"/>
                </a:lnTo>
                <a:lnTo>
                  <a:pt x="1" y="8"/>
                </a:lnTo>
                <a:lnTo>
                  <a:pt x="4" y="10"/>
                </a:lnTo>
                <a:lnTo>
                  <a:pt x="9" y="15"/>
                </a:lnTo>
                <a:lnTo>
                  <a:pt x="13" y="18"/>
                </a:lnTo>
                <a:lnTo>
                  <a:pt x="18" y="21"/>
                </a:lnTo>
                <a:lnTo>
                  <a:pt x="20" y="22"/>
                </a:lnTo>
                <a:lnTo>
                  <a:pt x="22" y="24"/>
                </a:lnTo>
              </a:path>
            </a:pathLst>
          </a:custGeom>
          <a:solidFill>
            <a:srgbClr val="FFFF00"/>
          </a:solidFill>
          <a:ln w="4763">
            <a:solidFill>
              <a:srgbClr val="990000"/>
            </a:solidFill>
            <a:round/>
            <a:headEnd/>
            <a:tailEnd/>
          </a:ln>
        </p:spPr>
        <p:txBody>
          <a:bodyPr/>
          <a:lstStyle/>
          <a:p>
            <a:endParaRPr lang="en-US"/>
          </a:p>
        </p:txBody>
      </p:sp>
      <p:sp>
        <p:nvSpPr>
          <p:cNvPr id="53440" name="Freeform 191"/>
          <p:cNvSpPr>
            <a:spLocks/>
          </p:cNvSpPr>
          <p:nvPr/>
        </p:nvSpPr>
        <p:spPr bwMode="auto">
          <a:xfrm>
            <a:off x="6302377" y="4379914"/>
            <a:ext cx="74613" cy="55563"/>
          </a:xfrm>
          <a:custGeom>
            <a:avLst/>
            <a:gdLst>
              <a:gd name="T0" fmla="*/ 2147483647 w 53"/>
              <a:gd name="T1" fmla="*/ 2147483647 h 35"/>
              <a:gd name="T2" fmla="*/ 2147483647 w 53"/>
              <a:gd name="T3" fmla="*/ 2147483647 h 35"/>
              <a:gd name="T4" fmla="*/ 2147483647 w 53"/>
              <a:gd name="T5" fmla="*/ 2147483647 h 35"/>
              <a:gd name="T6" fmla="*/ 2147483647 w 53"/>
              <a:gd name="T7" fmla="*/ 2147483647 h 35"/>
              <a:gd name="T8" fmla="*/ 2147483647 w 53"/>
              <a:gd name="T9" fmla="*/ 2147483647 h 35"/>
              <a:gd name="T10" fmla="*/ 2147483647 w 53"/>
              <a:gd name="T11" fmla="*/ 2147483647 h 35"/>
              <a:gd name="T12" fmla="*/ 2147483647 w 53"/>
              <a:gd name="T13" fmla="*/ 2147483647 h 35"/>
              <a:gd name="T14" fmla="*/ 2147483647 w 53"/>
              <a:gd name="T15" fmla="*/ 2147483647 h 35"/>
              <a:gd name="T16" fmla="*/ 2147483647 w 53"/>
              <a:gd name="T17" fmla="*/ 2147483647 h 35"/>
              <a:gd name="T18" fmla="*/ 2147483647 w 53"/>
              <a:gd name="T19" fmla="*/ 2147483647 h 35"/>
              <a:gd name="T20" fmla="*/ 2147483647 w 53"/>
              <a:gd name="T21" fmla="*/ 2147483647 h 35"/>
              <a:gd name="T22" fmla="*/ 2147483647 w 53"/>
              <a:gd name="T23" fmla="*/ 2147483647 h 35"/>
              <a:gd name="T24" fmla="*/ 2147483647 w 53"/>
              <a:gd name="T25" fmla="*/ 2147483647 h 35"/>
              <a:gd name="T26" fmla="*/ 2147483647 w 53"/>
              <a:gd name="T27" fmla="*/ 2147483647 h 35"/>
              <a:gd name="T28" fmla="*/ 2147483647 w 53"/>
              <a:gd name="T29" fmla="*/ 2147483647 h 35"/>
              <a:gd name="T30" fmla="*/ 2147483647 w 53"/>
              <a:gd name="T31" fmla="*/ 2147483647 h 35"/>
              <a:gd name="T32" fmla="*/ 2147483647 w 53"/>
              <a:gd name="T33" fmla="*/ 2147483647 h 35"/>
              <a:gd name="T34" fmla="*/ 2147483647 w 53"/>
              <a:gd name="T35" fmla="*/ 2147483647 h 35"/>
              <a:gd name="T36" fmla="*/ 2147483647 w 53"/>
              <a:gd name="T37" fmla="*/ 2147483647 h 35"/>
              <a:gd name="T38" fmla="*/ 2147483647 w 53"/>
              <a:gd name="T39" fmla="*/ 2147483647 h 35"/>
              <a:gd name="T40" fmla="*/ 2147483647 w 53"/>
              <a:gd name="T41" fmla="*/ 2147483647 h 35"/>
              <a:gd name="T42" fmla="*/ 2147483647 w 53"/>
              <a:gd name="T43" fmla="*/ 2147483647 h 35"/>
              <a:gd name="T44" fmla="*/ 2147483647 w 53"/>
              <a:gd name="T45" fmla="*/ 2147483647 h 35"/>
              <a:gd name="T46" fmla="*/ 2147483647 w 53"/>
              <a:gd name="T47" fmla="*/ 2147483647 h 35"/>
              <a:gd name="T48" fmla="*/ 2147483647 w 53"/>
              <a:gd name="T49" fmla="*/ 2147483647 h 35"/>
              <a:gd name="T50" fmla="*/ 2147483647 w 53"/>
              <a:gd name="T51" fmla="*/ 2147483647 h 35"/>
              <a:gd name="T52" fmla="*/ 2147483647 w 53"/>
              <a:gd name="T53" fmla="*/ 2147483647 h 35"/>
              <a:gd name="T54" fmla="*/ 2147483647 w 53"/>
              <a:gd name="T55" fmla="*/ 2147483647 h 35"/>
              <a:gd name="T56" fmla="*/ 2147483647 w 53"/>
              <a:gd name="T57" fmla="*/ 2147483647 h 35"/>
              <a:gd name="T58" fmla="*/ 2147483647 w 53"/>
              <a:gd name="T59" fmla="*/ 2147483647 h 35"/>
              <a:gd name="T60" fmla="*/ 2147483647 w 53"/>
              <a:gd name="T61" fmla="*/ 2147483647 h 35"/>
              <a:gd name="T62" fmla="*/ 2147483647 w 53"/>
              <a:gd name="T63" fmla="*/ 2147483647 h 35"/>
              <a:gd name="T64" fmla="*/ 2147483647 w 53"/>
              <a:gd name="T65" fmla="*/ 2147483647 h 35"/>
              <a:gd name="T66" fmla="*/ 2147483647 w 53"/>
              <a:gd name="T67" fmla="*/ 2147483647 h 35"/>
              <a:gd name="T68" fmla="*/ 2147483647 w 53"/>
              <a:gd name="T69" fmla="*/ 2147483647 h 35"/>
              <a:gd name="T70" fmla="*/ 2147483647 w 53"/>
              <a:gd name="T71" fmla="*/ 2147483647 h 35"/>
              <a:gd name="T72" fmla="*/ 2147483647 w 53"/>
              <a:gd name="T73" fmla="*/ 2147483647 h 35"/>
              <a:gd name="T74" fmla="*/ 2147483647 w 53"/>
              <a:gd name="T75" fmla="*/ 2147483647 h 35"/>
              <a:gd name="T76" fmla="*/ 2147483647 w 53"/>
              <a:gd name="T77" fmla="*/ 2147483647 h 35"/>
              <a:gd name="T78" fmla="*/ 2147483647 w 53"/>
              <a:gd name="T79" fmla="*/ 2147483647 h 35"/>
              <a:gd name="T80" fmla="*/ 2147483647 w 53"/>
              <a:gd name="T81" fmla="*/ 2147483647 h 35"/>
              <a:gd name="T82" fmla="*/ 2147483647 w 53"/>
              <a:gd name="T83" fmla="*/ 2147483647 h 35"/>
              <a:gd name="T84" fmla="*/ 2147483647 w 53"/>
              <a:gd name="T85" fmla="*/ 2147483647 h 35"/>
              <a:gd name="T86" fmla="*/ 2147483647 w 53"/>
              <a:gd name="T87" fmla="*/ 2147483647 h 35"/>
              <a:gd name="T88" fmla="*/ 2147483647 w 53"/>
              <a:gd name="T89" fmla="*/ 2147483647 h 35"/>
              <a:gd name="T90" fmla="*/ 2147483647 w 53"/>
              <a:gd name="T91" fmla="*/ 2147483647 h 35"/>
              <a:gd name="T92" fmla="*/ 2147483647 w 53"/>
              <a:gd name="T93" fmla="*/ 0 h 35"/>
              <a:gd name="T94" fmla="*/ 2147483647 w 53"/>
              <a:gd name="T95" fmla="*/ 0 h 35"/>
              <a:gd name="T96" fmla="*/ 2147483647 w 53"/>
              <a:gd name="T97" fmla="*/ 0 h 35"/>
              <a:gd name="T98" fmla="*/ 0 w 53"/>
              <a:gd name="T99" fmla="*/ 0 h 35"/>
              <a:gd name="T100" fmla="*/ 0 w 53"/>
              <a:gd name="T101" fmla="*/ 2147483647 h 35"/>
              <a:gd name="T102" fmla="*/ 0 w 53"/>
              <a:gd name="T103" fmla="*/ 2147483647 h 35"/>
              <a:gd name="T104" fmla="*/ 0 w 53"/>
              <a:gd name="T105" fmla="*/ 2147483647 h 35"/>
              <a:gd name="T106" fmla="*/ 0 w 53"/>
              <a:gd name="T107" fmla="*/ 2147483647 h 35"/>
              <a:gd name="T108" fmla="*/ 0 w 53"/>
              <a:gd name="T109" fmla="*/ 2147483647 h 35"/>
              <a:gd name="T110" fmla="*/ 0 w 53"/>
              <a:gd name="T111" fmla="*/ 2147483647 h 35"/>
              <a:gd name="T112" fmla="*/ 2147483647 w 53"/>
              <a:gd name="T113" fmla="*/ 2147483647 h 3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3"/>
              <a:gd name="T172" fmla="*/ 0 h 35"/>
              <a:gd name="T173" fmla="*/ 53 w 53"/>
              <a:gd name="T174" fmla="*/ 35 h 35"/>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3" h="35">
                <a:moveTo>
                  <a:pt x="1" y="4"/>
                </a:moveTo>
                <a:lnTo>
                  <a:pt x="1" y="9"/>
                </a:lnTo>
                <a:lnTo>
                  <a:pt x="3" y="13"/>
                </a:lnTo>
                <a:lnTo>
                  <a:pt x="6" y="16"/>
                </a:lnTo>
                <a:lnTo>
                  <a:pt x="10" y="18"/>
                </a:lnTo>
                <a:lnTo>
                  <a:pt x="15" y="21"/>
                </a:lnTo>
                <a:lnTo>
                  <a:pt x="19" y="22"/>
                </a:lnTo>
                <a:lnTo>
                  <a:pt x="23" y="24"/>
                </a:lnTo>
                <a:lnTo>
                  <a:pt x="26" y="25"/>
                </a:lnTo>
                <a:lnTo>
                  <a:pt x="29" y="27"/>
                </a:lnTo>
                <a:lnTo>
                  <a:pt x="31" y="27"/>
                </a:lnTo>
                <a:lnTo>
                  <a:pt x="31" y="28"/>
                </a:lnTo>
                <a:lnTo>
                  <a:pt x="32" y="30"/>
                </a:lnTo>
                <a:lnTo>
                  <a:pt x="34" y="31"/>
                </a:lnTo>
                <a:lnTo>
                  <a:pt x="35" y="32"/>
                </a:lnTo>
                <a:lnTo>
                  <a:pt x="37" y="34"/>
                </a:lnTo>
                <a:lnTo>
                  <a:pt x="38" y="34"/>
                </a:lnTo>
                <a:lnTo>
                  <a:pt x="40" y="34"/>
                </a:lnTo>
                <a:lnTo>
                  <a:pt x="41" y="35"/>
                </a:lnTo>
                <a:lnTo>
                  <a:pt x="43" y="35"/>
                </a:lnTo>
                <a:lnTo>
                  <a:pt x="44" y="35"/>
                </a:lnTo>
                <a:lnTo>
                  <a:pt x="46" y="35"/>
                </a:lnTo>
                <a:lnTo>
                  <a:pt x="47" y="34"/>
                </a:lnTo>
                <a:lnTo>
                  <a:pt x="49" y="32"/>
                </a:lnTo>
                <a:lnTo>
                  <a:pt x="50" y="31"/>
                </a:lnTo>
                <a:lnTo>
                  <a:pt x="52" y="30"/>
                </a:lnTo>
                <a:lnTo>
                  <a:pt x="52" y="28"/>
                </a:lnTo>
                <a:lnTo>
                  <a:pt x="53" y="27"/>
                </a:lnTo>
                <a:lnTo>
                  <a:pt x="53" y="25"/>
                </a:lnTo>
                <a:lnTo>
                  <a:pt x="53" y="24"/>
                </a:lnTo>
                <a:lnTo>
                  <a:pt x="52" y="22"/>
                </a:lnTo>
                <a:lnTo>
                  <a:pt x="50" y="19"/>
                </a:lnTo>
                <a:lnTo>
                  <a:pt x="49" y="16"/>
                </a:lnTo>
                <a:lnTo>
                  <a:pt x="47" y="15"/>
                </a:lnTo>
                <a:lnTo>
                  <a:pt x="46" y="13"/>
                </a:lnTo>
                <a:lnTo>
                  <a:pt x="44" y="12"/>
                </a:lnTo>
                <a:lnTo>
                  <a:pt x="43" y="10"/>
                </a:lnTo>
                <a:lnTo>
                  <a:pt x="40" y="10"/>
                </a:lnTo>
                <a:lnTo>
                  <a:pt x="37" y="10"/>
                </a:lnTo>
                <a:lnTo>
                  <a:pt x="34" y="10"/>
                </a:lnTo>
                <a:lnTo>
                  <a:pt x="29" y="9"/>
                </a:lnTo>
                <a:lnTo>
                  <a:pt x="25" y="7"/>
                </a:lnTo>
                <a:lnTo>
                  <a:pt x="20" y="6"/>
                </a:lnTo>
                <a:lnTo>
                  <a:pt x="18" y="4"/>
                </a:lnTo>
                <a:lnTo>
                  <a:pt x="13" y="1"/>
                </a:lnTo>
                <a:lnTo>
                  <a:pt x="9" y="0"/>
                </a:lnTo>
                <a:lnTo>
                  <a:pt x="4" y="0"/>
                </a:lnTo>
                <a:lnTo>
                  <a:pt x="1" y="0"/>
                </a:lnTo>
                <a:lnTo>
                  <a:pt x="0" y="0"/>
                </a:lnTo>
                <a:lnTo>
                  <a:pt x="0" y="1"/>
                </a:lnTo>
                <a:lnTo>
                  <a:pt x="0" y="3"/>
                </a:lnTo>
                <a:lnTo>
                  <a:pt x="0" y="4"/>
                </a:lnTo>
                <a:lnTo>
                  <a:pt x="1" y="4"/>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41" name="Freeform 192"/>
          <p:cNvSpPr>
            <a:spLocks/>
          </p:cNvSpPr>
          <p:nvPr/>
        </p:nvSpPr>
        <p:spPr bwMode="auto">
          <a:xfrm>
            <a:off x="6302377" y="4379914"/>
            <a:ext cx="74613" cy="55563"/>
          </a:xfrm>
          <a:custGeom>
            <a:avLst/>
            <a:gdLst>
              <a:gd name="T0" fmla="*/ 2147483647 w 53"/>
              <a:gd name="T1" fmla="*/ 2147483647 h 35"/>
              <a:gd name="T2" fmla="*/ 2147483647 w 53"/>
              <a:gd name="T3" fmla="*/ 2147483647 h 35"/>
              <a:gd name="T4" fmla="*/ 2147483647 w 53"/>
              <a:gd name="T5" fmla="*/ 2147483647 h 35"/>
              <a:gd name="T6" fmla="*/ 2147483647 w 53"/>
              <a:gd name="T7" fmla="*/ 2147483647 h 35"/>
              <a:gd name="T8" fmla="*/ 2147483647 w 53"/>
              <a:gd name="T9" fmla="*/ 2147483647 h 35"/>
              <a:gd name="T10" fmla="*/ 2147483647 w 53"/>
              <a:gd name="T11" fmla="*/ 2147483647 h 35"/>
              <a:gd name="T12" fmla="*/ 2147483647 w 53"/>
              <a:gd name="T13" fmla="*/ 2147483647 h 35"/>
              <a:gd name="T14" fmla="*/ 2147483647 w 53"/>
              <a:gd name="T15" fmla="*/ 2147483647 h 35"/>
              <a:gd name="T16" fmla="*/ 2147483647 w 53"/>
              <a:gd name="T17" fmla="*/ 2147483647 h 35"/>
              <a:gd name="T18" fmla="*/ 2147483647 w 53"/>
              <a:gd name="T19" fmla="*/ 2147483647 h 35"/>
              <a:gd name="T20" fmla="*/ 2147483647 w 53"/>
              <a:gd name="T21" fmla="*/ 2147483647 h 35"/>
              <a:gd name="T22" fmla="*/ 2147483647 w 53"/>
              <a:gd name="T23" fmla="*/ 2147483647 h 35"/>
              <a:gd name="T24" fmla="*/ 2147483647 w 53"/>
              <a:gd name="T25" fmla="*/ 2147483647 h 35"/>
              <a:gd name="T26" fmla="*/ 2147483647 w 53"/>
              <a:gd name="T27" fmla="*/ 2147483647 h 35"/>
              <a:gd name="T28" fmla="*/ 2147483647 w 53"/>
              <a:gd name="T29" fmla="*/ 2147483647 h 35"/>
              <a:gd name="T30" fmla="*/ 2147483647 w 53"/>
              <a:gd name="T31" fmla="*/ 2147483647 h 35"/>
              <a:gd name="T32" fmla="*/ 2147483647 w 53"/>
              <a:gd name="T33" fmla="*/ 2147483647 h 35"/>
              <a:gd name="T34" fmla="*/ 2147483647 w 53"/>
              <a:gd name="T35" fmla="*/ 2147483647 h 35"/>
              <a:gd name="T36" fmla="*/ 2147483647 w 53"/>
              <a:gd name="T37" fmla="*/ 2147483647 h 35"/>
              <a:gd name="T38" fmla="*/ 2147483647 w 53"/>
              <a:gd name="T39" fmla="*/ 2147483647 h 35"/>
              <a:gd name="T40" fmla="*/ 2147483647 w 53"/>
              <a:gd name="T41" fmla="*/ 2147483647 h 35"/>
              <a:gd name="T42" fmla="*/ 2147483647 w 53"/>
              <a:gd name="T43" fmla="*/ 2147483647 h 35"/>
              <a:gd name="T44" fmla="*/ 2147483647 w 53"/>
              <a:gd name="T45" fmla="*/ 2147483647 h 35"/>
              <a:gd name="T46" fmla="*/ 2147483647 w 53"/>
              <a:gd name="T47" fmla="*/ 2147483647 h 35"/>
              <a:gd name="T48" fmla="*/ 2147483647 w 53"/>
              <a:gd name="T49" fmla="*/ 2147483647 h 35"/>
              <a:gd name="T50" fmla="*/ 2147483647 w 53"/>
              <a:gd name="T51" fmla="*/ 2147483647 h 35"/>
              <a:gd name="T52" fmla="*/ 2147483647 w 53"/>
              <a:gd name="T53" fmla="*/ 2147483647 h 35"/>
              <a:gd name="T54" fmla="*/ 2147483647 w 53"/>
              <a:gd name="T55" fmla="*/ 2147483647 h 35"/>
              <a:gd name="T56" fmla="*/ 2147483647 w 53"/>
              <a:gd name="T57" fmla="*/ 2147483647 h 35"/>
              <a:gd name="T58" fmla="*/ 2147483647 w 53"/>
              <a:gd name="T59" fmla="*/ 2147483647 h 35"/>
              <a:gd name="T60" fmla="*/ 2147483647 w 53"/>
              <a:gd name="T61" fmla="*/ 2147483647 h 35"/>
              <a:gd name="T62" fmla="*/ 2147483647 w 53"/>
              <a:gd name="T63" fmla="*/ 2147483647 h 35"/>
              <a:gd name="T64" fmla="*/ 2147483647 w 53"/>
              <a:gd name="T65" fmla="*/ 2147483647 h 35"/>
              <a:gd name="T66" fmla="*/ 2147483647 w 53"/>
              <a:gd name="T67" fmla="*/ 2147483647 h 35"/>
              <a:gd name="T68" fmla="*/ 2147483647 w 53"/>
              <a:gd name="T69" fmla="*/ 2147483647 h 35"/>
              <a:gd name="T70" fmla="*/ 2147483647 w 53"/>
              <a:gd name="T71" fmla="*/ 2147483647 h 35"/>
              <a:gd name="T72" fmla="*/ 2147483647 w 53"/>
              <a:gd name="T73" fmla="*/ 2147483647 h 35"/>
              <a:gd name="T74" fmla="*/ 2147483647 w 53"/>
              <a:gd name="T75" fmla="*/ 2147483647 h 35"/>
              <a:gd name="T76" fmla="*/ 2147483647 w 53"/>
              <a:gd name="T77" fmla="*/ 2147483647 h 35"/>
              <a:gd name="T78" fmla="*/ 2147483647 w 53"/>
              <a:gd name="T79" fmla="*/ 2147483647 h 35"/>
              <a:gd name="T80" fmla="*/ 2147483647 w 53"/>
              <a:gd name="T81" fmla="*/ 2147483647 h 35"/>
              <a:gd name="T82" fmla="*/ 2147483647 w 53"/>
              <a:gd name="T83" fmla="*/ 2147483647 h 35"/>
              <a:gd name="T84" fmla="*/ 2147483647 w 53"/>
              <a:gd name="T85" fmla="*/ 2147483647 h 35"/>
              <a:gd name="T86" fmla="*/ 2147483647 w 53"/>
              <a:gd name="T87" fmla="*/ 2147483647 h 35"/>
              <a:gd name="T88" fmla="*/ 2147483647 w 53"/>
              <a:gd name="T89" fmla="*/ 2147483647 h 35"/>
              <a:gd name="T90" fmla="*/ 2147483647 w 53"/>
              <a:gd name="T91" fmla="*/ 2147483647 h 35"/>
              <a:gd name="T92" fmla="*/ 2147483647 w 53"/>
              <a:gd name="T93" fmla="*/ 0 h 35"/>
              <a:gd name="T94" fmla="*/ 2147483647 w 53"/>
              <a:gd name="T95" fmla="*/ 0 h 35"/>
              <a:gd name="T96" fmla="*/ 2147483647 w 53"/>
              <a:gd name="T97" fmla="*/ 0 h 35"/>
              <a:gd name="T98" fmla="*/ 0 w 53"/>
              <a:gd name="T99" fmla="*/ 0 h 35"/>
              <a:gd name="T100" fmla="*/ 0 w 53"/>
              <a:gd name="T101" fmla="*/ 2147483647 h 35"/>
              <a:gd name="T102" fmla="*/ 0 w 53"/>
              <a:gd name="T103" fmla="*/ 2147483647 h 35"/>
              <a:gd name="T104" fmla="*/ 0 w 53"/>
              <a:gd name="T105" fmla="*/ 2147483647 h 35"/>
              <a:gd name="T106" fmla="*/ 0 w 53"/>
              <a:gd name="T107" fmla="*/ 2147483647 h 35"/>
              <a:gd name="T108" fmla="*/ 0 w 53"/>
              <a:gd name="T109" fmla="*/ 2147483647 h 35"/>
              <a:gd name="T110" fmla="*/ 0 w 53"/>
              <a:gd name="T111" fmla="*/ 2147483647 h 35"/>
              <a:gd name="T112" fmla="*/ 2147483647 w 53"/>
              <a:gd name="T113" fmla="*/ 2147483647 h 3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3"/>
              <a:gd name="T172" fmla="*/ 0 h 35"/>
              <a:gd name="T173" fmla="*/ 53 w 53"/>
              <a:gd name="T174" fmla="*/ 35 h 35"/>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3" h="35">
                <a:moveTo>
                  <a:pt x="1" y="4"/>
                </a:moveTo>
                <a:lnTo>
                  <a:pt x="1" y="9"/>
                </a:lnTo>
                <a:lnTo>
                  <a:pt x="3" y="13"/>
                </a:lnTo>
                <a:lnTo>
                  <a:pt x="6" y="16"/>
                </a:lnTo>
                <a:lnTo>
                  <a:pt x="10" y="18"/>
                </a:lnTo>
                <a:lnTo>
                  <a:pt x="15" y="21"/>
                </a:lnTo>
                <a:lnTo>
                  <a:pt x="19" y="22"/>
                </a:lnTo>
                <a:lnTo>
                  <a:pt x="23" y="24"/>
                </a:lnTo>
                <a:lnTo>
                  <a:pt x="26" y="25"/>
                </a:lnTo>
                <a:lnTo>
                  <a:pt x="29" y="27"/>
                </a:lnTo>
                <a:lnTo>
                  <a:pt x="31" y="27"/>
                </a:lnTo>
                <a:lnTo>
                  <a:pt x="31" y="28"/>
                </a:lnTo>
                <a:lnTo>
                  <a:pt x="32" y="30"/>
                </a:lnTo>
                <a:lnTo>
                  <a:pt x="34" y="31"/>
                </a:lnTo>
                <a:lnTo>
                  <a:pt x="35" y="32"/>
                </a:lnTo>
                <a:lnTo>
                  <a:pt x="37" y="34"/>
                </a:lnTo>
                <a:lnTo>
                  <a:pt x="38" y="34"/>
                </a:lnTo>
                <a:lnTo>
                  <a:pt x="40" y="34"/>
                </a:lnTo>
                <a:lnTo>
                  <a:pt x="41" y="35"/>
                </a:lnTo>
                <a:lnTo>
                  <a:pt x="43" y="35"/>
                </a:lnTo>
                <a:lnTo>
                  <a:pt x="44" y="35"/>
                </a:lnTo>
                <a:lnTo>
                  <a:pt x="46" y="35"/>
                </a:lnTo>
                <a:lnTo>
                  <a:pt x="47" y="34"/>
                </a:lnTo>
                <a:lnTo>
                  <a:pt x="49" y="32"/>
                </a:lnTo>
                <a:lnTo>
                  <a:pt x="50" y="31"/>
                </a:lnTo>
                <a:lnTo>
                  <a:pt x="52" y="30"/>
                </a:lnTo>
                <a:lnTo>
                  <a:pt x="52" y="28"/>
                </a:lnTo>
                <a:lnTo>
                  <a:pt x="53" y="27"/>
                </a:lnTo>
                <a:lnTo>
                  <a:pt x="53" y="25"/>
                </a:lnTo>
                <a:lnTo>
                  <a:pt x="53" y="24"/>
                </a:lnTo>
                <a:lnTo>
                  <a:pt x="52" y="22"/>
                </a:lnTo>
                <a:lnTo>
                  <a:pt x="50" y="19"/>
                </a:lnTo>
                <a:lnTo>
                  <a:pt x="49" y="16"/>
                </a:lnTo>
                <a:lnTo>
                  <a:pt x="47" y="15"/>
                </a:lnTo>
                <a:lnTo>
                  <a:pt x="46" y="13"/>
                </a:lnTo>
                <a:lnTo>
                  <a:pt x="44" y="12"/>
                </a:lnTo>
                <a:lnTo>
                  <a:pt x="43" y="10"/>
                </a:lnTo>
                <a:lnTo>
                  <a:pt x="40" y="10"/>
                </a:lnTo>
                <a:lnTo>
                  <a:pt x="37" y="10"/>
                </a:lnTo>
                <a:lnTo>
                  <a:pt x="34" y="10"/>
                </a:lnTo>
                <a:lnTo>
                  <a:pt x="29" y="9"/>
                </a:lnTo>
                <a:lnTo>
                  <a:pt x="25" y="7"/>
                </a:lnTo>
                <a:lnTo>
                  <a:pt x="20" y="6"/>
                </a:lnTo>
                <a:lnTo>
                  <a:pt x="18" y="4"/>
                </a:lnTo>
                <a:lnTo>
                  <a:pt x="13" y="1"/>
                </a:lnTo>
                <a:lnTo>
                  <a:pt x="9" y="0"/>
                </a:lnTo>
                <a:lnTo>
                  <a:pt x="4" y="0"/>
                </a:lnTo>
                <a:lnTo>
                  <a:pt x="1" y="0"/>
                </a:lnTo>
                <a:lnTo>
                  <a:pt x="0" y="0"/>
                </a:lnTo>
                <a:lnTo>
                  <a:pt x="0" y="1"/>
                </a:lnTo>
                <a:lnTo>
                  <a:pt x="0" y="3"/>
                </a:lnTo>
                <a:lnTo>
                  <a:pt x="0" y="4"/>
                </a:lnTo>
                <a:lnTo>
                  <a:pt x="1" y="4"/>
                </a:lnTo>
              </a:path>
            </a:pathLst>
          </a:custGeom>
          <a:solidFill>
            <a:srgbClr val="FFFF00"/>
          </a:solidFill>
          <a:ln w="4763">
            <a:solidFill>
              <a:srgbClr val="990000"/>
            </a:solidFill>
            <a:round/>
            <a:headEnd/>
            <a:tailEnd/>
          </a:ln>
        </p:spPr>
        <p:txBody>
          <a:bodyPr/>
          <a:lstStyle/>
          <a:p>
            <a:endParaRPr lang="en-US"/>
          </a:p>
        </p:txBody>
      </p:sp>
      <p:sp>
        <p:nvSpPr>
          <p:cNvPr id="53442" name="Freeform 193"/>
          <p:cNvSpPr>
            <a:spLocks/>
          </p:cNvSpPr>
          <p:nvPr/>
        </p:nvSpPr>
        <p:spPr bwMode="auto">
          <a:xfrm>
            <a:off x="6378575" y="4433891"/>
            <a:ext cx="65088" cy="73025"/>
          </a:xfrm>
          <a:custGeom>
            <a:avLst/>
            <a:gdLst>
              <a:gd name="T0" fmla="*/ 2147483647 w 46"/>
              <a:gd name="T1" fmla="*/ 2147483647 h 46"/>
              <a:gd name="T2" fmla="*/ 2147483647 w 46"/>
              <a:gd name="T3" fmla="*/ 2147483647 h 46"/>
              <a:gd name="T4" fmla="*/ 2147483647 w 46"/>
              <a:gd name="T5" fmla="*/ 2147483647 h 46"/>
              <a:gd name="T6" fmla="*/ 2147483647 w 46"/>
              <a:gd name="T7" fmla="*/ 2147483647 h 46"/>
              <a:gd name="T8" fmla="*/ 2147483647 w 46"/>
              <a:gd name="T9" fmla="*/ 2147483647 h 46"/>
              <a:gd name="T10" fmla="*/ 2147483647 w 46"/>
              <a:gd name="T11" fmla="*/ 2147483647 h 46"/>
              <a:gd name="T12" fmla="*/ 2147483647 w 46"/>
              <a:gd name="T13" fmla="*/ 2147483647 h 46"/>
              <a:gd name="T14" fmla="*/ 2147483647 w 46"/>
              <a:gd name="T15" fmla="*/ 2147483647 h 46"/>
              <a:gd name="T16" fmla="*/ 2147483647 w 46"/>
              <a:gd name="T17" fmla="*/ 2147483647 h 46"/>
              <a:gd name="T18" fmla="*/ 2147483647 w 46"/>
              <a:gd name="T19" fmla="*/ 2147483647 h 46"/>
              <a:gd name="T20" fmla="*/ 2147483647 w 46"/>
              <a:gd name="T21" fmla="*/ 2147483647 h 46"/>
              <a:gd name="T22" fmla="*/ 2147483647 w 46"/>
              <a:gd name="T23" fmla="*/ 2147483647 h 46"/>
              <a:gd name="T24" fmla="*/ 2147483647 w 46"/>
              <a:gd name="T25" fmla="*/ 2147483647 h 46"/>
              <a:gd name="T26" fmla="*/ 2147483647 w 46"/>
              <a:gd name="T27" fmla="*/ 2147483647 h 46"/>
              <a:gd name="T28" fmla="*/ 2147483647 w 46"/>
              <a:gd name="T29" fmla="*/ 2147483647 h 46"/>
              <a:gd name="T30" fmla="*/ 2147483647 w 46"/>
              <a:gd name="T31" fmla="*/ 2147483647 h 46"/>
              <a:gd name="T32" fmla="*/ 2147483647 w 46"/>
              <a:gd name="T33" fmla="*/ 2147483647 h 46"/>
              <a:gd name="T34" fmla="*/ 2147483647 w 46"/>
              <a:gd name="T35" fmla="*/ 2147483647 h 46"/>
              <a:gd name="T36" fmla="*/ 2147483647 w 46"/>
              <a:gd name="T37" fmla="*/ 2147483647 h 46"/>
              <a:gd name="T38" fmla="*/ 2147483647 w 46"/>
              <a:gd name="T39" fmla="*/ 2147483647 h 46"/>
              <a:gd name="T40" fmla="*/ 2147483647 w 46"/>
              <a:gd name="T41" fmla="*/ 2147483647 h 46"/>
              <a:gd name="T42" fmla="*/ 2147483647 w 46"/>
              <a:gd name="T43" fmla="*/ 2147483647 h 46"/>
              <a:gd name="T44" fmla="*/ 2147483647 w 46"/>
              <a:gd name="T45" fmla="*/ 2147483647 h 46"/>
              <a:gd name="T46" fmla="*/ 2147483647 w 46"/>
              <a:gd name="T47" fmla="*/ 2147483647 h 46"/>
              <a:gd name="T48" fmla="*/ 2147483647 w 46"/>
              <a:gd name="T49" fmla="*/ 2147483647 h 46"/>
              <a:gd name="T50" fmla="*/ 2147483647 w 46"/>
              <a:gd name="T51" fmla="*/ 2147483647 h 46"/>
              <a:gd name="T52" fmla="*/ 2147483647 w 46"/>
              <a:gd name="T53" fmla="*/ 2147483647 h 46"/>
              <a:gd name="T54" fmla="*/ 2147483647 w 46"/>
              <a:gd name="T55" fmla="*/ 2147483647 h 46"/>
              <a:gd name="T56" fmla="*/ 2147483647 w 46"/>
              <a:gd name="T57" fmla="*/ 2147483647 h 46"/>
              <a:gd name="T58" fmla="*/ 2147483647 w 46"/>
              <a:gd name="T59" fmla="*/ 2147483647 h 46"/>
              <a:gd name="T60" fmla="*/ 2147483647 w 46"/>
              <a:gd name="T61" fmla="*/ 2147483647 h 46"/>
              <a:gd name="T62" fmla="*/ 2147483647 w 46"/>
              <a:gd name="T63" fmla="*/ 2147483647 h 46"/>
              <a:gd name="T64" fmla="*/ 2147483647 w 46"/>
              <a:gd name="T65" fmla="*/ 2147483647 h 46"/>
              <a:gd name="T66" fmla="*/ 2147483647 w 46"/>
              <a:gd name="T67" fmla="*/ 2147483647 h 46"/>
              <a:gd name="T68" fmla="*/ 2147483647 w 46"/>
              <a:gd name="T69" fmla="*/ 2147483647 h 46"/>
              <a:gd name="T70" fmla="*/ 2147483647 w 46"/>
              <a:gd name="T71" fmla="*/ 0 h 46"/>
              <a:gd name="T72" fmla="*/ 2147483647 w 46"/>
              <a:gd name="T73" fmla="*/ 0 h 46"/>
              <a:gd name="T74" fmla="*/ 2147483647 w 46"/>
              <a:gd name="T75" fmla="*/ 0 h 46"/>
              <a:gd name="T76" fmla="*/ 2147483647 w 46"/>
              <a:gd name="T77" fmla="*/ 0 h 46"/>
              <a:gd name="T78" fmla="*/ 2147483647 w 46"/>
              <a:gd name="T79" fmla="*/ 0 h 46"/>
              <a:gd name="T80" fmla="*/ 2147483647 w 46"/>
              <a:gd name="T81" fmla="*/ 2147483647 h 46"/>
              <a:gd name="T82" fmla="*/ 2147483647 w 46"/>
              <a:gd name="T83" fmla="*/ 2147483647 h 46"/>
              <a:gd name="T84" fmla="*/ 2147483647 w 46"/>
              <a:gd name="T85" fmla="*/ 2147483647 h 46"/>
              <a:gd name="T86" fmla="*/ 2147483647 w 46"/>
              <a:gd name="T87" fmla="*/ 2147483647 h 46"/>
              <a:gd name="T88" fmla="*/ 0 w 46"/>
              <a:gd name="T89" fmla="*/ 2147483647 h 46"/>
              <a:gd name="T90" fmla="*/ 0 w 46"/>
              <a:gd name="T91" fmla="*/ 2147483647 h 46"/>
              <a:gd name="T92" fmla="*/ 0 w 46"/>
              <a:gd name="T93" fmla="*/ 2147483647 h 46"/>
              <a:gd name="T94" fmla="*/ 0 w 46"/>
              <a:gd name="T95" fmla="*/ 2147483647 h 46"/>
              <a:gd name="T96" fmla="*/ 2147483647 w 46"/>
              <a:gd name="T97" fmla="*/ 2147483647 h 4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6"/>
              <a:gd name="T148" fmla="*/ 0 h 46"/>
              <a:gd name="T149" fmla="*/ 46 w 46"/>
              <a:gd name="T150" fmla="*/ 46 h 4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6" h="46">
                <a:moveTo>
                  <a:pt x="2" y="15"/>
                </a:moveTo>
                <a:lnTo>
                  <a:pt x="5" y="18"/>
                </a:lnTo>
                <a:lnTo>
                  <a:pt x="8" y="19"/>
                </a:lnTo>
                <a:lnTo>
                  <a:pt x="9" y="22"/>
                </a:lnTo>
                <a:lnTo>
                  <a:pt x="11" y="25"/>
                </a:lnTo>
                <a:lnTo>
                  <a:pt x="12" y="28"/>
                </a:lnTo>
                <a:lnTo>
                  <a:pt x="14" y="31"/>
                </a:lnTo>
                <a:lnTo>
                  <a:pt x="15" y="34"/>
                </a:lnTo>
                <a:lnTo>
                  <a:pt x="17" y="37"/>
                </a:lnTo>
                <a:lnTo>
                  <a:pt x="20" y="38"/>
                </a:lnTo>
                <a:lnTo>
                  <a:pt x="21" y="40"/>
                </a:lnTo>
                <a:lnTo>
                  <a:pt x="24" y="43"/>
                </a:lnTo>
                <a:lnTo>
                  <a:pt x="26" y="44"/>
                </a:lnTo>
                <a:lnTo>
                  <a:pt x="29" y="46"/>
                </a:lnTo>
                <a:lnTo>
                  <a:pt x="32" y="46"/>
                </a:lnTo>
                <a:lnTo>
                  <a:pt x="35" y="46"/>
                </a:lnTo>
                <a:lnTo>
                  <a:pt x="37" y="46"/>
                </a:lnTo>
                <a:lnTo>
                  <a:pt x="39" y="44"/>
                </a:lnTo>
                <a:lnTo>
                  <a:pt x="42" y="43"/>
                </a:lnTo>
                <a:lnTo>
                  <a:pt x="43" y="41"/>
                </a:lnTo>
                <a:lnTo>
                  <a:pt x="45" y="38"/>
                </a:lnTo>
                <a:lnTo>
                  <a:pt x="45" y="37"/>
                </a:lnTo>
                <a:lnTo>
                  <a:pt x="46" y="34"/>
                </a:lnTo>
                <a:lnTo>
                  <a:pt x="46" y="31"/>
                </a:lnTo>
                <a:lnTo>
                  <a:pt x="46" y="30"/>
                </a:lnTo>
                <a:lnTo>
                  <a:pt x="45" y="27"/>
                </a:lnTo>
                <a:lnTo>
                  <a:pt x="43" y="24"/>
                </a:lnTo>
                <a:lnTo>
                  <a:pt x="42" y="21"/>
                </a:lnTo>
                <a:lnTo>
                  <a:pt x="40" y="18"/>
                </a:lnTo>
                <a:lnTo>
                  <a:pt x="37" y="15"/>
                </a:lnTo>
                <a:lnTo>
                  <a:pt x="36" y="13"/>
                </a:lnTo>
                <a:lnTo>
                  <a:pt x="35" y="10"/>
                </a:lnTo>
                <a:lnTo>
                  <a:pt x="33" y="7"/>
                </a:lnTo>
                <a:lnTo>
                  <a:pt x="32" y="4"/>
                </a:lnTo>
                <a:lnTo>
                  <a:pt x="29" y="1"/>
                </a:lnTo>
                <a:lnTo>
                  <a:pt x="26" y="0"/>
                </a:lnTo>
                <a:lnTo>
                  <a:pt x="23" y="0"/>
                </a:lnTo>
                <a:lnTo>
                  <a:pt x="18" y="0"/>
                </a:lnTo>
                <a:lnTo>
                  <a:pt x="15" y="0"/>
                </a:lnTo>
                <a:lnTo>
                  <a:pt x="11" y="0"/>
                </a:lnTo>
                <a:lnTo>
                  <a:pt x="6" y="1"/>
                </a:lnTo>
                <a:lnTo>
                  <a:pt x="5" y="1"/>
                </a:lnTo>
                <a:lnTo>
                  <a:pt x="3" y="3"/>
                </a:lnTo>
                <a:lnTo>
                  <a:pt x="2" y="4"/>
                </a:lnTo>
                <a:lnTo>
                  <a:pt x="0" y="6"/>
                </a:lnTo>
                <a:lnTo>
                  <a:pt x="0" y="9"/>
                </a:lnTo>
                <a:lnTo>
                  <a:pt x="0" y="10"/>
                </a:lnTo>
                <a:lnTo>
                  <a:pt x="0" y="13"/>
                </a:lnTo>
                <a:lnTo>
                  <a:pt x="2" y="1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43" name="Freeform 194"/>
          <p:cNvSpPr>
            <a:spLocks/>
          </p:cNvSpPr>
          <p:nvPr/>
        </p:nvSpPr>
        <p:spPr bwMode="auto">
          <a:xfrm>
            <a:off x="6378575" y="4433891"/>
            <a:ext cx="65088" cy="73025"/>
          </a:xfrm>
          <a:custGeom>
            <a:avLst/>
            <a:gdLst>
              <a:gd name="T0" fmla="*/ 2147483647 w 46"/>
              <a:gd name="T1" fmla="*/ 2147483647 h 46"/>
              <a:gd name="T2" fmla="*/ 2147483647 w 46"/>
              <a:gd name="T3" fmla="*/ 2147483647 h 46"/>
              <a:gd name="T4" fmla="*/ 2147483647 w 46"/>
              <a:gd name="T5" fmla="*/ 2147483647 h 46"/>
              <a:gd name="T6" fmla="*/ 2147483647 w 46"/>
              <a:gd name="T7" fmla="*/ 2147483647 h 46"/>
              <a:gd name="T8" fmla="*/ 2147483647 w 46"/>
              <a:gd name="T9" fmla="*/ 2147483647 h 46"/>
              <a:gd name="T10" fmla="*/ 2147483647 w 46"/>
              <a:gd name="T11" fmla="*/ 2147483647 h 46"/>
              <a:gd name="T12" fmla="*/ 2147483647 w 46"/>
              <a:gd name="T13" fmla="*/ 2147483647 h 46"/>
              <a:gd name="T14" fmla="*/ 2147483647 w 46"/>
              <a:gd name="T15" fmla="*/ 2147483647 h 46"/>
              <a:gd name="T16" fmla="*/ 2147483647 w 46"/>
              <a:gd name="T17" fmla="*/ 2147483647 h 46"/>
              <a:gd name="T18" fmla="*/ 2147483647 w 46"/>
              <a:gd name="T19" fmla="*/ 2147483647 h 46"/>
              <a:gd name="T20" fmla="*/ 2147483647 w 46"/>
              <a:gd name="T21" fmla="*/ 2147483647 h 46"/>
              <a:gd name="T22" fmla="*/ 2147483647 w 46"/>
              <a:gd name="T23" fmla="*/ 2147483647 h 46"/>
              <a:gd name="T24" fmla="*/ 2147483647 w 46"/>
              <a:gd name="T25" fmla="*/ 2147483647 h 46"/>
              <a:gd name="T26" fmla="*/ 2147483647 w 46"/>
              <a:gd name="T27" fmla="*/ 2147483647 h 46"/>
              <a:gd name="T28" fmla="*/ 2147483647 w 46"/>
              <a:gd name="T29" fmla="*/ 2147483647 h 46"/>
              <a:gd name="T30" fmla="*/ 2147483647 w 46"/>
              <a:gd name="T31" fmla="*/ 2147483647 h 46"/>
              <a:gd name="T32" fmla="*/ 2147483647 w 46"/>
              <a:gd name="T33" fmla="*/ 2147483647 h 46"/>
              <a:gd name="T34" fmla="*/ 2147483647 w 46"/>
              <a:gd name="T35" fmla="*/ 2147483647 h 46"/>
              <a:gd name="T36" fmla="*/ 2147483647 w 46"/>
              <a:gd name="T37" fmla="*/ 2147483647 h 46"/>
              <a:gd name="T38" fmla="*/ 2147483647 w 46"/>
              <a:gd name="T39" fmla="*/ 2147483647 h 46"/>
              <a:gd name="T40" fmla="*/ 2147483647 w 46"/>
              <a:gd name="T41" fmla="*/ 2147483647 h 46"/>
              <a:gd name="T42" fmla="*/ 2147483647 w 46"/>
              <a:gd name="T43" fmla="*/ 2147483647 h 46"/>
              <a:gd name="T44" fmla="*/ 2147483647 w 46"/>
              <a:gd name="T45" fmla="*/ 2147483647 h 46"/>
              <a:gd name="T46" fmla="*/ 2147483647 w 46"/>
              <a:gd name="T47" fmla="*/ 2147483647 h 46"/>
              <a:gd name="T48" fmla="*/ 2147483647 w 46"/>
              <a:gd name="T49" fmla="*/ 2147483647 h 46"/>
              <a:gd name="T50" fmla="*/ 2147483647 w 46"/>
              <a:gd name="T51" fmla="*/ 2147483647 h 46"/>
              <a:gd name="T52" fmla="*/ 2147483647 w 46"/>
              <a:gd name="T53" fmla="*/ 2147483647 h 46"/>
              <a:gd name="T54" fmla="*/ 2147483647 w 46"/>
              <a:gd name="T55" fmla="*/ 2147483647 h 46"/>
              <a:gd name="T56" fmla="*/ 2147483647 w 46"/>
              <a:gd name="T57" fmla="*/ 2147483647 h 46"/>
              <a:gd name="T58" fmla="*/ 2147483647 w 46"/>
              <a:gd name="T59" fmla="*/ 2147483647 h 46"/>
              <a:gd name="T60" fmla="*/ 2147483647 w 46"/>
              <a:gd name="T61" fmla="*/ 2147483647 h 46"/>
              <a:gd name="T62" fmla="*/ 2147483647 w 46"/>
              <a:gd name="T63" fmla="*/ 2147483647 h 46"/>
              <a:gd name="T64" fmla="*/ 2147483647 w 46"/>
              <a:gd name="T65" fmla="*/ 2147483647 h 46"/>
              <a:gd name="T66" fmla="*/ 2147483647 w 46"/>
              <a:gd name="T67" fmla="*/ 2147483647 h 46"/>
              <a:gd name="T68" fmla="*/ 2147483647 w 46"/>
              <a:gd name="T69" fmla="*/ 2147483647 h 46"/>
              <a:gd name="T70" fmla="*/ 2147483647 w 46"/>
              <a:gd name="T71" fmla="*/ 0 h 46"/>
              <a:gd name="T72" fmla="*/ 2147483647 w 46"/>
              <a:gd name="T73" fmla="*/ 0 h 46"/>
              <a:gd name="T74" fmla="*/ 2147483647 w 46"/>
              <a:gd name="T75" fmla="*/ 0 h 46"/>
              <a:gd name="T76" fmla="*/ 2147483647 w 46"/>
              <a:gd name="T77" fmla="*/ 0 h 46"/>
              <a:gd name="T78" fmla="*/ 2147483647 w 46"/>
              <a:gd name="T79" fmla="*/ 0 h 46"/>
              <a:gd name="T80" fmla="*/ 2147483647 w 46"/>
              <a:gd name="T81" fmla="*/ 2147483647 h 46"/>
              <a:gd name="T82" fmla="*/ 2147483647 w 46"/>
              <a:gd name="T83" fmla="*/ 2147483647 h 46"/>
              <a:gd name="T84" fmla="*/ 2147483647 w 46"/>
              <a:gd name="T85" fmla="*/ 2147483647 h 46"/>
              <a:gd name="T86" fmla="*/ 2147483647 w 46"/>
              <a:gd name="T87" fmla="*/ 2147483647 h 46"/>
              <a:gd name="T88" fmla="*/ 0 w 46"/>
              <a:gd name="T89" fmla="*/ 2147483647 h 46"/>
              <a:gd name="T90" fmla="*/ 0 w 46"/>
              <a:gd name="T91" fmla="*/ 2147483647 h 46"/>
              <a:gd name="T92" fmla="*/ 0 w 46"/>
              <a:gd name="T93" fmla="*/ 2147483647 h 46"/>
              <a:gd name="T94" fmla="*/ 0 w 46"/>
              <a:gd name="T95" fmla="*/ 2147483647 h 46"/>
              <a:gd name="T96" fmla="*/ 2147483647 w 46"/>
              <a:gd name="T97" fmla="*/ 2147483647 h 4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6"/>
              <a:gd name="T148" fmla="*/ 0 h 46"/>
              <a:gd name="T149" fmla="*/ 46 w 46"/>
              <a:gd name="T150" fmla="*/ 46 h 4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6" h="46">
                <a:moveTo>
                  <a:pt x="2" y="15"/>
                </a:moveTo>
                <a:lnTo>
                  <a:pt x="5" y="18"/>
                </a:lnTo>
                <a:lnTo>
                  <a:pt x="8" y="19"/>
                </a:lnTo>
                <a:lnTo>
                  <a:pt x="9" y="22"/>
                </a:lnTo>
                <a:lnTo>
                  <a:pt x="11" y="25"/>
                </a:lnTo>
                <a:lnTo>
                  <a:pt x="12" y="28"/>
                </a:lnTo>
                <a:lnTo>
                  <a:pt x="14" y="31"/>
                </a:lnTo>
                <a:lnTo>
                  <a:pt x="15" y="34"/>
                </a:lnTo>
                <a:lnTo>
                  <a:pt x="17" y="37"/>
                </a:lnTo>
                <a:lnTo>
                  <a:pt x="20" y="38"/>
                </a:lnTo>
                <a:lnTo>
                  <a:pt x="21" y="40"/>
                </a:lnTo>
                <a:lnTo>
                  <a:pt x="24" y="43"/>
                </a:lnTo>
                <a:lnTo>
                  <a:pt x="26" y="44"/>
                </a:lnTo>
                <a:lnTo>
                  <a:pt x="29" y="46"/>
                </a:lnTo>
                <a:lnTo>
                  <a:pt x="32" y="46"/>
                </a:lnTo>
                <a:lnTo>
                  <a:pt x="35" y="46"/>
                </a:lnTo>
                <a:lnTo>
                  <a:pt x="37" y="46"/>
                </a:lnTo>
                <a:lnTo>
                  <a:pt x="39" y="44"/>
                </a:lnTo>
                <a:lnTo>
                  <a:pt x="42" y="43"/>
                </a:lnTo>
                <a:lnTo>
                  <a:pt x="43" y="41"/>
                </a:lnTo>
                <a:lnTo>
                  <a:pt x="45" y="38"/>
                </a:lnTo>
                <a:lnTo>
                  <a:pt x="45" y="37"/>
                </a:lnTo>
                <a:lnTo>
                  <a:pt x="46" y="34"/>
                </a:lnTo>
                <a:lnTo>
                  <a:pt x="46" y="31"/>
                </a:lnTo>
                <a:lnTo>
                  <a:pt x="46" y="30"/>
                </a:lnTo>
                <a:lnTo>
                  <a:pt x="45" y="27"/>
                </a:lnTo>
                <a:lnTo>
                  <a:pt x="43" y="24"/>
                </a:lnTo>
                <a:lnTo>
                  <a:pt x="42" y="21"/>
                </a:lnTo>
                <a:lnTo>
                  <a:pt x="40" y="18"/>
                </a:lnTo>
                <a:lnTo>
                  <a:pt x="37" y="15"/>
                </a:lnTo>
                <a:lnTo>
                  <a:pt x="36" y="13"/>
                </a:lnTo>
                <a:lnTo>
                  <a:pt x="35" y="10"/>
                </a:lnTo>
                <a:lnTo>
                  <a:pt x="33" y="7"/>
                </a:lnTo>
                <a:lnTo>
                  <a:pt x="32" y="4"/>
                </a:lnTo>
                <a:lnTo>
                  <a:pt x="29" y="1"/>
                </a:lnTo>
                <a:lnTo>
                  <a:pt x="26" y="0"/>
                </a:lnTo>
                <a:lnTo>
                  <a:pt x="23" y="0"/>
                </a:lnTo>
                <a:lnTo>
                  <a:pt x="18" y="0"/>
                </a:lnTo>
                <a:lnTo>
                  <a:pt x="15" y="0"/>
                </a:lnTo>
                <a:lnTo>
                  <a:pt x="11" y="0"/>
                </a:lnTo>
                <a:lnTo>
                  <a:pt x="6" y="1"/>
                </a:lnTo>
                <a:lnTo>
                  <a:pt x="5" y="1"/>
                </a:lnTo>
                <a:lnTo>
                  <a:pt x="3" y="3"/>
                </a:lnTo>
                <a:lnTo>
                  <a:pt x="2" y="4"/>
                </a:lnTo>
                <a:lnTo>
                  <a:pt x="0" y="6"/>
                </a:lnTo>
                <a:lnTo>
                  <a:pt x="0" y="9"/>
                </a:lnTo>
                <a:lnTo>
                  <a:pt x="0" y="10"/>
                </a:lnTo>
                <a:lnTo>
                  <a:pt x="0" y="13"/>
                </a:lnTo>
                <a:lnTo>
                  <a:pt x="2" y="15"/>
                </a:lnTo>
              </a:path>
            </a:pathLst>
          </a:custGeom>
          <a:solidFill>
            <a:srgbClr val="FFFF00"/>
          </a:solidFill>
          <a:ln w="4763">
            <a:solidFill>
              <a:srgbClr val="990000"/>
            </a:solidFill>
            <a:round/>
            <a:headEnd/>
            <a:tailEnd/>
          </a:ln>
        </p:spPr>
        <p:txBody>
          <a:bodyPr/>
          <a:lstStyle/>
          <a:p>
            <a:endParaRPr lang="en-US"/>
          </a:p>
        </p:txBody>
      </p:sp>
      <p:sp>
        <p:nvSpPr>
          <p:cNvPr id="53444" name="Freeform 195"/>
          <p:cNvSpPr>
            <a:spLocks/>
          </p:cNvSpPr>
          <p:nvPr/>
        </p:nvSpPr>
        <p:spPr bwMode="auto">
          <a:xfrm>
            <a:off x="6532563" y="4433891"/>
            <a:ext cx="65088" cy="73025"/>
          </a:xfrm>
          <a:custGeom>
            <a:avLst/>
            <a:gdLst>
              <a:gd name="T0" fmla="*/ 2147483647 w 46"/>
              <a:gd name="T1" fmla="*/ 2147483647 h 46"/>
              <a:gd name="T2" fmla="*/ 2147483647 w 46"/>
              <a:gd name="T3" fmla="*/ 2147483647 h 46"/>
              <a:gd name="T4" fmla="*/ 2147483647 w 46"/>
              <a:gd name="T5" fmla="*/ 2147483647 h 46"/>
              <a:gd name="T6" fmla="*/ 2147483647 w 46"/>
              <a:gd name="T7" fmla="*/ 2147483647 h 46"/>
              <a:gd name="T8" fmla="*/ 2147483647 w 46"/>
              <a:gd name="T9" fmla="*/ 2147483647 h 46"/>
              <a:gd name="T10" fmla="*/ 2147483647 w 46"/>
              <a:gd name="T11" fmla="*/ 2147483647 h 46"/>
              <a:gd name="T12" fmla="*/ 2147483647 w 46"/>
              <a:gd name="T13" fmla="*/ 2147483647 h 46"/>
              <a:gd name="T14" fmla="*/ 2147483647 w 46"/>
              <a:gd name="T15" fmla="*/ 2147483647 h 46"/>
              <a:gd name="T16" fmla="*/ 2147483647 w 46"/>
              <a:gd name="T17" fmla="*/ 2147483647 h 46"/>
              <a:gd name="T18" fmla="*/ 2147483647 w 46"/>
              <a:gd name="T19" fmla="*/ 2147483647 h 46"/>
              <a:gd name="T20" fmla="*/ 2147483647 w 46"/>
              <a:gd name="T21" fmla="*/ 2147483647 h 46"/>
              <a:gd name="T22" fmla="*/ 2147483647 w 46"/>
              <a:gd name="T23" fmla="*/ 2147483647 h 46"/>
              <a:gd name="T24" fmla="*/ 2147483647 w 46"/>
              <a:gd name="T25" fmla="*/ 2147483647 h 46"/>
              <a:gd name="T26" fmla="*/ 2147483647 w 46"/>
              <a:gd name="T27" fmla="*/ 2147483647 h 46"/>
              <a:gd name="T28" fmla="*/ 2147483647 w 46"/>
              <a:gd name="T29" fmla="*/ 2147483647 h 46"/>
              <a:gd name="T30" fmla="*/ 2147483647 w 46"/>
              <a:gd name="T31" fmla="*/ 2147483647 h 46"/>
              <a:gd name="T32" fmla="*/ 2147483647 w 46"/>
              <a:gd name="T33" fmla="*/ 2147483647 h 46"/>
              <a:gd name="T34" fmla="*/ 2147483647 w 46"/>
              <a:gd name="T35" fmla="*/ 2147483647 h 46"/>
              <a:gd name="T36" fmla="*/ 2147483647 w 46"/>
              <a:gd name="T37" fmla="*/ 2147483647 h 46"/>
              <a:gd name="T38" fmla="*/ 2147483647 w 46"/>
              <a:gd name="T39" fmla="*/ 2147483647 h 46"/>
              <a:gd name="T40" fmla="*/ 2147483647 w 46"/>
              <a:gd name="T41" fmla="*/ 2147483647 h 46"/>
              <a:gd name="T42" fmla="*/ 2147483647 w 46"/>
              <a:gd name="T43" fmla="*/ 2147483647 h 46"/>
              <a:gd name="T44" fmla="*/ 2147483647 w 46"/>
              <a:gd name="T45" fmla="*/ 2147483647 h 46"/>
              <a:gd name="T46" fmla="*/ 2147483647 w 46"/>
              <a:gd name="T47" fmla="*/ 2147483647 h 46"/>
              <a:gd name="T48" fmla="*/ 2147483647 w 46"/>
              <a:gd name="T49" fmla="*/ 2147483647 h 46"/>
              <a:gd name="T50" fmla="*/ 2147483647 w 46"/>
              <a:gd name="T51" fmla="*/ 2147483647 h 46"/>
              <a:gd name="T52" fmla="*/ 2147483647 w 46"/>
              <a:gd name="T53" fmla="*/ 2147483647 h 46"/>
              <a:gd name="T54" fmla="*/ 2147483647 w 46"/>
              <a:gd name="T55" fmla="*/ 2147483647 h 46"/>
              <a:gd name="T56" fmla="*/ 2147483647 w 46"/>
              <a:gd name="T57" fmla="*/ 2147483647 h 46"/>
              <a:gd name="T58" fmla="*/ 2147483647 w 46"/>
              <a:gd name="T59" fmla="*/ 2147483647 h 46"/>
              <a:gd name="T60" fmla="*/ 2147483647 w 46"/>
              <a:gd name="T61" fmla="*/ 2147483647 h 46"/>
              <a:gd name="T62" fmla="*/ 2147483647 w 46"/>
              <a:gd name="T63" fmla="*/ 2147483647 h 46"/>
              <a:gd name="T64" fmla="*/ 2147483647 w 46"/>
              <a:gd name="T65" fmla="*/ 2147483647 h 46"/>
              <a:gd name="T66" fmla="*/ 2147483647 w 46"/>
              <a:gd name="T67" fmla="*/ 2147483647 h 46"/>
              <a:gd name="T68" fmla="*/ 2147483647 w 46"/>
              <a:gd name="T69" fmla="*/ 2147483647 h 46"/>
              <a:gd name="T70" fmla="*/ 2147483647 w 46"/>
              <a:gd name="T71" fmla="*/ 0 h 46"/>
              <a:gd name="T72" fmla="*/ 2147483647 w 46"/>
              <a:gd name="T73" fmla="*/ 0 h 46"/>
              <a:gd name="T74" fmla="*/ 2147483647 w 46"/>
              <a:gd name="T75" fmla="*/ 0 h 46"/>
              <a:gd name="T76" fmla="*/ 2147483647 w 46"/>
              <a:gd name="T77" fmla="*/ 0 h 46"/>
              <a:gd name="T78" fmla="*/ 2147483647 w 46"/>
              <a:gd name="T79" fmla="*/ 0 h 46"/>
              <a:gd name="T80" fmla="*/ 2147483647 w 46"/>
              <a:gd name="T81" fmla="*/ 2147483647 h 46"/>
              <a:gd name="T82" fmla="*/ 2147483647 w 46"/>
              <a:gd name="T83" fmla="*/ 2147483647 h 46"/>
              <a:gd name="T84" fmla="*/ 2147483647 w 46"/>
              <a:gd name="T85" fmla="*/ 2147483647 h 46"/>
              <a:gd name="T86" fmla="*/ 2147483647 w 46"/>
              <a:gd name="T87" fmla="*/ 2147483647 h 46"/>
              <a:gd name="T88" fmla="*/ 0 w 46"/>
              <a:gd name="T89" fmla="*/ 2147483647 h 46"/>
              <a:gd name="T90" fmla="*/ 0 w 46"/>
              <a:gd name="T91" fmla="*/ 2147483647 h 46"/>
              <a:gd name="T92" fmla="*/ 0 w 46"/>
              <a:gd name="T93" fmla="*/ 2147483647 h 46"/>
              <a:gd name="T94" fmla="*/ 0 w 46"/>
              <a:gd name="T95" fmla="*/ 2147483647 h 46"/>
              <a:gd name="T96" fmla="*/ 2147483647 w 46"/>
              <a:gd name="T97" fmla="*/ 2147483647 h 4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6"/>
              <a:gd name="T148" fmla="*/ 0 h 46"/>
              <a:gd name="T149" fmla="*/ 46 w 46"/>
              <a:gd name="T150" fmla="*/ 46 h 4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6" h="46">
                <a:moveTo>
                  <a:pt x="2" y="15"/>
                </a:moveTo>
                <a:lnTo>
                  <a:pt x="5" y="18"/>
                </a:lnTo>
                <a:lnTo>
                  <a:pt x="8" y="19"/>
                </a:lnTo>
                <a:lnTo>
                  <a:pt x="9" y="22"/>
                </a:lnTo>
                <a:lnTo>
                  <a:pt x="11" y="25"/>
                </a:lnTo>
                <a:lnTo>
                  <a:pt x="12" y="28"/>
                </a:lnTo>
                <a:lnTo>
                  <a:pt x="14" y="31"/>
                </a:lnTo>
                <a:lnTo>
                  <a:pt x="15" y="34"/>
                </a:lnTo>
                <a:lnTo>
                  <a:pt x="17" y="37"/>
                </a:lnTo>
                <a:lnTo>
                  <a:pt x="20" y="38"/>
                </a:lnTo>
                <a:lnTo>
                  <a:pt x="21" y="40"/>
                </a:lnTo>
                <a:lnTo>
                  <a:pt x="24" y="43"/>
                </a:lnTo>
                <a:lnTo>
                  <a:pt x="26" y="44"/>
                </a:lnTo>
                <a:lnTo>
                  <a:pt x="29" y="46"/>
                </a:lnTo>
                <a:lnTo>
                  <a:pt x="32" y="46"/>
                </a:lnTo>
                <a:lnTo>
                  <a:pt x="35" y="46"/>
                </a:lnTo>
                <a:lnTo>
                  <a:pt x="37" y="46"/>
                </a:lnTo>
                <a:lnTo>
                  <a:pt x="39" y="44"/>
                </a:lnTo>
                <a:lnTo>
                  <a:pt x="42" y="43"/>
                </a:lnTo>
                <a:lnTo>
                  <a:pt x="43" y="41"/>
                </a:lnTo>
                <a:lnTo>
                  <a:pt x="45" y="38"/>
                </a:lnTo>
                <a:lnTo>
                  <a:pt x="45" y="37"/>
                </a:lnTo>
                <a:lnTo>
                  <a:pt x="46" y="34"/>
                </a:lnTo>
                <a:lnTo>
                  <a:pt x="46" y="31"/>
                </a:lnTo>
                <a:lnTo>
                  <a:pt x="46" y="30"/>
                </a:lnTo>
                <a:lnTo>
                  <a:pt x="45" y="27"/>
                </a:lnTo>
                <a:lnTo>
                  <a:pt x="43" y="24"/>
                </a:lnTo>
                <a:lnTo>
                  <a:pt x="42" y="21"/>
                </a:lnTo>
                <a:lnTo>
                  <a:pt x="40" y="18"/>
                </a:lnTo>
                <a:lnTo>
                  <a:pt x="37" y="15"/>
                </a:lnTo>
                <a:lnTo>
                  <a:pt x="36" y="13"/>
                </a:lnTo>
                <a:lnTo>
                  <a:pt x="35" y="10"/>
                </a:lnTo>
                <a:lnTo>
                  <a:pt x="33" y="7"/>
                </a:lnTo>
                <a:lnTo>
                  <a:pt x="32" y="4"/>
                </a:lnTo>
                <a:lnTo>
                  <a:pt x="29" y="1"/>
                </a:lnTo>
                <a:lnTo>
                  <a:pt x="26" y="0"/>
                </a:lnTo>
                <a:lnTo>
                  <a:pt x="23" y="0"/>
                </a:lnTo>
                <a:lnTo>
                  <a:pt x="18" y="0"/>
                </a:lnTo>
                <a:lnTo>
                  <a:pt x="15" y="0"/>
                </a:lnTo>
                <a:lnTo>
                  <a:pt x="11" y="0"/>
                </a:lnTo>
                <a:lnTo>
                  <a:pt x="6" y="1"/>
                </a:lnTo>
                <a:lnTo>
                  <a:pt x="5" y="1"/>
                </a:lnTo>
                <a:lnTo>
                  <a:pt x="3" y="3"/>
                </a:lnTo>
                <a:lnTo>
                  <a:pt x="2" y="4"/>
                </a:lnTo>
                <a:lnTo>
                  <a:pt x="0" y="6"/>
                </a:lnTo>
                <a:lnTo>
                  <a:pt x="0" y="9"/>
                </a:lnTo>
                <a:lnTo>
                  <a:pt x="0" y="10"/>
                </a:lnTo>
                <a:lnTo>
                  <a:pt x="0" y="13"/>
                </a:lnTo>
                <a:lnTo>
                  <a:pt x="2" y="15"/>
                </a:lnTo>
              </a:path>
            </a:pathLst>
          </a:custGeom>
          <a:solidFill>
            <a:srgbClr val="FFFF00"/>
          </a:solidFill>
          <a:ln w="4763">
            <a:solidFill>
              <a:srgbClr val="990000"/>
            </a:solidFill>
            <a:round/>
            <a:headEnd/>
            <a:tailEnd/>
          </a:ln>
        </p:spPr>
        <p:txBody>
          <a:bodyPr/>
          <a:lstStyle/>
          <a:p>
            <a:endParaRPr lang="en-US"/>
          </a:p>
        </p:txBody>
      </p:sp>
      <p:sp>
        <p:nvSpPr>
          <p:cNvPr id="53445" name="Freeform 196"/>
          <p:cNvSpPr>
            <a:spLocks/>
          </p:cNvSpPr>
          <p:nvPr/>
        </p:nvSpPr>
        <p:spPr bwMode="auto">
          <a:xfrm>
            <a:off x="6303963" y="4438654"/>
            <a:ext cx="87312" cy="98425"/>
          </a:xfrm>
          <a:custGeom>
            <a:avLst/>
            <a:gdLst>
              <a:gd name="T0" fmla="*/ 2147483647 w 62"/>
              <a:gd name="T1" fmla="*/ 2147483647 h 62"/>
              <a:gd name="T2" fmla="*/ 2147483647 w 62"/>
              <a:gd name="T3" fmla="*/ 2147483647 h 62"/>
              <a:gd name="T4" fmla="*/ 2147483647 w 62"/>
              <a:gd name="T5" fmla="*/ 2147483647 h 62"/>
              <a:gd name="T6" fmla="*/ 2147483647 w 62"/>
              <a:gd name="T7" fmla="*/ 2147483647 h 62"/>
              <a:gd name="T8" fmla="*/ 2147483647 w 62"/>
              <a:gd name="T9" fmla="*/ 2147483647 h 62"/>
              <a:gd name="T10" fmla="*/ 2147483647 w 62"/>
              <a:gd name="T11" fmla="*/ 2147483647 h 62"/>
              <a:gd name="T12" fmla="*/ 2147483647 w 62"/>
              <a:gd name="T13" fmla="*/ 2147483647 h 62"/>
              <a:gd name="T14" fmla="*/ 2147483647 w 62"/>
              <a:gd name="T15" fmla="*/ 2147483647 h 62"/>
              <a:gd name="T16" fmla="*/ 2147483647 w 62"/>
              <a:gd name="T17" fmla="*/ 2147483647 h 62"/>
              <a:gd name="T18" fmla="*/ 2147483647 w 62"/>
              <a:gd name="T19" fmla="*/ 2147483647 h 62"/>
              <a:gd name="T20" fmla="*/ 2147483647 w 62"/>
              <a:gd name="T21" fmla="*/ 2147483647 h 62"/>
              <a:gd name="T22" fmla="*/ 2147483647 w 62"/>
              <a:gd name="T23" fmla="*/ 2147483647 h 62"/>
              <a:gd name="T24" fmla="*/ 2147483647 w 62"/>
              <a:gd name="T25" fmla="*/ 2147483647 h 62"/>
              <a:gd name="T26" fmla="*/ 2147483647 w 62"/>
              <a:gd name="T27" fmla="*/ 2147483647 h 62"/>
              <a:gd name="T28" fmla="*/ 2147483647 w 62"/>
              <a:gd name="T29" fmla="*/ 2147483647 h 62"/>
              <a:gd name="T30" fmla="*/ 2147483647 w 62"/>
              <a:gd name="T31" fmla="*/ 2147483647 h 62"/>
              <a:gd name="T32" fmla="*/ 2147483647 w 62"/>
              <a:gd name="T33" fmla="*/ 2147483647 h 62"/>
              <a:gd name="T34" fmla="*/ 2147483647 w 62"/>
              <a:gd name="T35" fmla="*/ 2147483647 h 62"/>
              <a:gd name="T36" fmla="*/ 2147483647 w 62"/>
              <a:gd name="T37" fmla="*/ 2147483647 h 62"/>
              <a:gd name="T38" fmla="*/ 2147483647 w 62"/>
              <a:gd name="T39" fmla="*/ 2147483647 h 62"/>
              <a:gd name="T40" fmla="*/ 2147483647 w 62"/>
              <a:gd name="T41" fmla="*/ 0 h 62"/>
              <a:gd name="T42" fmla="*/ 2147483647 w 62"/>
              <a:gd name="T43" fmla="*/ 2147483647 h 62"/>
              <a:gd name="T44" fmla="*/ 2147483647 w 62"/>
              <a:gd name="T45" fmla="*/ 2147483647 h 62"/>
              <a:gd name="T46" fmla="*/ 2147483647 w 62"/>
              <a:gd name="T47" fmla="*/ 2147483647 h 62"/>
              <a:gd name="T48" fmla="*/ 2147483647 w 62"/>
              <a:gd name="T49" fmla="*/ 2147483647 h 62"/>
              <a:gd name="T50" fmla="*/ 2147483647 w 62"/>
              <a:gd name="T51" fmla="*/ 2147483647 h 62"/>
              <a:gd name="T52" fmla="*/ 2147483647 w 62"/>
              <a:gd name="T53" fmla="*/ 2147483647 h 62"/>
              <a:gd name="T54" fmla="*/ 2147483647 w 62"/>
              <a:gd name="T55" fmla="*/ 2147483647 h 62"/>
              <a:gd name="T56" fmla="*/ 2147483647 w 62"/>
              <a:gd name="T57" fmla="*/ 2147483647 h 62"/>
              <a:gd name="T58" fmla="*/ 2147483647 w 62"/>
              <a:gd name="T59" fmla="*/ 2147483647 h 62"/>
              <a:gd name="T60" fmla="*/ 2147483647 w 62"/>
              <a:gd name="T61" fmla="*/ 2147483647 h 62"/>
              <a:gd name="T62" fmla="*/ 2147483647 w 62"/>
              <a:gd name="T63" fmla="*/ 2147483647 h 6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62"/>
              <a:gd name="T97" fmla="*/ 0 h 62"/>
              <a:gd name="T98" fmla="*/ 62 w 62"/>
              <a:gd name="T99" fmla="*/ 62 h 6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62" h="62">
                <a:moveTo>
                  <a:pt x="5" y="24"/>
                </a:moveTo>
                <a:lnTo>
                  <a:pt x="5" y="24"/>
                </a:lnTo>
                <a:lnTo>
                  <a:pt x="6" y="25"/>
                </a:lnTo>
                <a:lnTo>
                  <a:pt x="8" y="28"/>
                </a:lnTo>
                <a:lnTo>
                  <a:pt x="9" y="31"/>
                </a:lnTo>
                <a:lnTo>
                  <a:pt x="11" y="35"/>
                </a:lnTo>
                <a:lnTo>
                  <a:pt x="14" y="41"/>
                </a:lnTo>
                <a:lnTo>
                  <a:pt x="18" y="47"/>
                </a:lnTo>
                <a:lnTo>
                  <a:pt x="22" y="55"/>
                </a:lnTo>
                <a:lnTo>
                  <a:pt x="24" y="56"/>
                </a:lnTo>
                <a:lnTo>
                  <a:pt x="25" y="58"/>
                </a:lnTo>
                <a:lnTo>
                  <a:pt x="27" y="59"/>
                </a:lnTo>
                <a:lnTo>
                  <a:pt x="28" y="61"/>
                </a:lnTo>
                <a:lnTo>
                  <a:pt x="30" y="62"/>
                </a:lnTo>
                <a:lnTo>
                  <a:pt x="31" y="62"/>
                </a:lnTo>
                <a:lnTo>
                  <a:pt x="33" y="62"/>
                </a:lnTo>
                <a:lnTo>
                  <a:pt x="34" y="62"/>
                </a:lnTo>
                <a:lnTo>
                  <a:pt x="39" y="61"/>
                </a:lnTo>
                <a:lnTo>
                  <a:pt x="42" y="59"/>
                </a:lnTo>
                <a:lnTo>
                  <a:pt x="46" y="58"/>
                </a:lnTo>
                <a:lnTo>
                  <a:pt x="51" y="56"/>
                </a:lnTo>
                <a:lnTo>
                  <a:pt x="55" y="55"/>
                </a:lnTo>
                <a:lnTo>
                  <a:pt x="58" y="52"/>
                </a:lnTo>
                <a:lnTo>
                  <a:pt x="61" y="49"/>
                </a:lnTo>
                <a:lnTo>
                  <a:pt x="62" y="46"/>
                </a:lnTo>
                <a:lnTo>
                  <a:pt x="62" y="41"/>
                </a:lnTo>
                <a:lnTo>
                  <a:pt x="62" y="38"/>
                </a:lnTo>
                <a:lnTo>
                  <a:pt x="62" y="35"/>
                </a:lnTo>
                <a:lnTo>
                  <a:pt x="61" y="32"/>
                </a:lnTo>
                <a:lnTo>
                  <a:pt x="58" y="28"/>
                </a:lnTo>
                <a:lnTo>
                  <a:pt x="56" y="25"/>
                </a:lnTo>
                <a:lnTo>
                  <a:pt x="53" y="22"/>
                </a:lnTo>
                <a:lnTo>
                  <a:pt x="51" y="19"/>
                </a:lnTo>
                <a:lnTo>
                  <a:pt x="46" y="16"/>
                </a:lnTo>
                <a:lnTo>
                  <a:pt x="43" y="13"/>
                </a:lnTo>
                <a:lnTo>
                  <a:pt x="39" y="12"/>
                </a:lnTo>
                <a:lnTo>
                  <a:pt x="34" y="9"/>
                </a:lnTo>
                <a:lnTo>
                  <a:pt x="30" y="7"/>
                </a:lnTo>
                <a:lnTo>
                  <a:pt x="25" y="4"/>
                </a:lnTo>
                <a:lnTo>
                  <a:pt x="21" y="3"/>
                </a:lnTo>
                <a:lnTo>
                  <a:pt x="17" y="1"/>
                </a:lnTo>
                <a:lnTo>
                  <a:pt x="14" y="0"/>
                </a:lnTo>
                <a:lnTo>
                  <a:pt x="11" y="1"/>
                </a:lnTo>
                <a:lnTo>
                  <a:pt x="9" y="3"/>
                </a:lnTo>
                <a:lnTo>
                  <a:pt x="6" y="4"/>
                </a:lnTo>
                <a:lnTo>
                  <a:pt x="5" y="7"/>
                </a:lnTo>
                <a:lnTo>
                  <a:pt x="3" y="9"/>
                </a:lnTo>
                <a:lnTo>
                  <a:pt x="2" y="12"/>
                </a:lnTo>
                <a:lnTo>
                  <a:pt x="0" y="15"/>
                </a:lnTo>
                <a:lnTo>
                  <a:pt x="2" y="15"/>
                </a:lnTo>
                <a:lnTo>
                  <a:pt x="2" y="16"/>
                </a:lnTo>
                <a:lnTo>
                  <a:pt x="3" y="18"/>
                </a:lnTo>
                <a:lnTo>
                  <a:pt x="3" y="19"/>
                </a:lnTo>
                <a:lnTo>
                  <a:pt x="3" y="21"/>
                </a:lnTo>
                <a:lnTo>
                  <a:pt x="3" y="22"/>
                </a:lnTo>
                <a:lnTo>
                  <a:pt x="5" y="24"/>
                </a:lnTo>
                <a:lnTo>
                  <a:pt x="3" y="24"/>
                </a:lnTo>
                <a:lnTo>
                  <a:pt x="5" y="24"/>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46" name="Freeform 197"/>
          <p:cNvSpPr>
            <a:spLocks/>
          </p:cNvSpPr>
          <p:nvPr/>
        </p:nvSpPr>
        <p:spPr bwMode="auto">
          <a:xfrm>
            <a:off x="6303963" y="4438654"/>
            <a:ext cx="87312" cy="98425"/>
          </a:xfrm>
          <a:custGeom>
            <a:avLst/>
            <a:gdLst>
              <a:gd name="T0" fmla="*/ 2147483647 w 62"/>
              <a:gd name="T1" fmla="*/ 2147483647 h 62"/>
              <a:gd name="T2" fmla="*/ 2147483647 w 62"/>
              <a:gd name="T3" fmla="*/ 2147483647 h 62"/>
              <a:gd name="T4" fmla="*/ 2147483647 w 62"/>
              <a:gd name="T5" fmla="*/ 2147483647 h 62"/>
              <a:gd name="T6" fmla="*/ 2147483647 w 62"/>
              <a:gd name="T7" fmla="*/ 2147483647 h 62"/>
              <a:gd name="T8" fmla="*/ 2147483647 w 62"/>
              <a:gd name="T9" fmla="*/ 2147483647 h 62"/>
              <a:gd name="T10" fmla="*/ 2147483647 w 62"/>
              <a:gd name="T11" fmla="*/ 2147483647 h 62"/>
              <a:gd name="T12" fmla="*/ 2147483647 w 62"/>
              <a:gd name="T13" fmla="*/ 2147483647 h 62"/>
              <a:gd name="T14" fmla="*/ 2147483647 w 62"/>
              <a:gd name="T15" fmla="*/ 2147483647 h 62"/>
              <a:gd name="T16" fmla="*/ 2147483647 w 62"/>
              <a:gd name="T17" fmla="*/ 2147483647 h 62"/>
              <a:gd name="T18" fmla="*/ 2147483647 w 62"/>
              <a:gd name="T19" fmla="*/ 2147483647 h 62"/>
              <a:gd name="T20" fmla="*/ 2147483647 w 62"/>
              <a:gd name="T21" fmla="*/ 2147483647 h 62"/>
              <a:gd name="T22" fmla="*/ 2147483647 w 62"/>
              <a:gd name="T23" fmla="*/ 2147483647 h 62"/>
              <a:gd name="T24" fmla="*/ 2147483647 w 62"/>
              <a:gd name="T25" fmla="*/ 2147483647 h 62"/>
              <a:gd name="T26" fmla="*/ 2147483647 w 62"/>
              <a:gd name="T27" fmla="*/ 2147483647 h 62"/>
              <a:gd name="T28" fmla="*/ 2147483647 w 62"/>
              <a:gd name="T29" fmla="*/ 2147483647 h 62"/>
              <a:gd name="T30" fmla="*/ 2147483647 w 62"/>
              <a:gd name="T31" fmla="*/ 2147483647 h 62"/>
              <a:gd name="T32" fmla="*/ 2147483647 w 62"/>
              <a:gd name="T33" fmla="*/ 2147483647 h 62"/>
              <a:gd name="T34" fmla="*/ 2147483647 w 62"/>
              <a:gd name="T35" fmla="*/ 2147483647 h 62"/>
              <a:gd name="T36" fmla="*/ 2147483647 w 62"/>
              <a:gd name="T37" fmla="*/ 2147483647 h 62"/>
              <a:gd name="T38" fmla="*/ 2147483647 w 62"/>
              <a:gd name="T39" fmla="*/ 2147483647 h 62"/>
              <a:gd name="T40" fmla="*/ 2147483647 w 62"/>
              <a:gd name="T41" fmla="*/ 0 h 62"/>
              <a:gd name="T42" fmla="*/ 2147483647 w 62"/>
              <a:gd name="T43" fmla="*/ 2147483647 h 62"/>
              <a:gd name="T44" fmla="*/ 2147483647 w 62"/>
              <a:gd name="T45" fmla="*/ 2147483647 h 62"/>
              <a:gd name="T46" fmla="*/ 2147483647 w 62"/>
              <a:gd name="T47" fmla="*/ 2147483647 h 62"/>
              <a:gd name="T48" fmla="*/ 2147483647 w 62"/>
              <a:gd name="T49" fmla="*/ 2147483647 h 62"/>
              <a:gd name="T50" fmla="*/ 2147483647 w 62"/>
              <a:gd name="T51" fmla="*/ 2147483647 h 62"/>
              <a:gd name="T52" fmla="*/ 2147483647 w 62"/>
              <a:gd name="T53" fmla="*/ 2147483647 h 62"/>
              <a:gd name="T54" fmla="*/ 2147483647 w 62"/>
              <a:gd name="T55" fmla="*/ 2147483647 h 62"/>
              <a:gd name="T56" fmla="*/ 2147483647 w 62"/>
              <a:gd name="T57" fmla="*/ 2147483647 h 62"/>
              <a:gd name="T58" fmla="*/ 2147483647 w 62"/>
              <a:gd name="T59" fmla="*/ 2147483647 h 62"/>
              <a:gd name="T60" fmla="*/ 2147483647 w 62"/>
              <a:gd name="T61" fmla="*/ 2147483647 h 62"/>
              <a:gd name="T62" fmla="*/ 2147483647 w 62"/>
              <a:gd name="T63" fmla="*/ 2147483647 h 6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62"/>
              <a:gd name="T97" fmla="*/ 0 h 62"/>
              <a:gd name="T98" fmla="*/ 62 w 62"/>
              <a:gd name="T99" fmla="*/ 62 h 6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62" h="62">
                <a:moveTo>
                  <a:pt x="5" y="24"/>
                </a:moveTo>
                <a:lnTo>
                  <a:pt x="5" y="24"/>
                </a:lnTo>
                <a:lnTo>
                  <a:pt x="6" y="25"/>
                </a:lnTo>
                <a:lnTo>
                  <a:pt x="8" y="28"/>
                </a:lnTo>
                <a:lnTo>
                  <a:pt x="9" y="31"/>
                </a:lnTo>
                <a:lnTo>
                  <a:pt x="11" y="35"/>
                </a:lnTo>
                <a:lnTo>
                  <a:pt x="14" y="41"/>
                </a:lnTo>
                <a:lnTo>
                  <a:pt x="18" y="47"/>
                </a:lnTo>
                <a:lnTo>
                  <a:pt x="22" y="55"/>
                </a:lnTo>
                <a:lnTo>
                  <a:pt x="24" y="56"/>
                </a:lnTo>
                <a:lnTo>
                  <a:pt x="25" y="58"/>
                </a:lnTo>
                <a:lnTo>
                  <a:pt x="27" y="59"/>
                </a:lnTo>
                <a:lnTo>
                  <a:pt x="28" y="61"/>
                </a:lnTo>
                <a:lnTo>
                  <a:pt x="30" y="62"/>
                </a:lnTo>
                <a:lnTo>
                  <a:pt x="31" y="62"/>
                </a:lnTo>
                <a:lnTo>
                  <a:pt x="33" y="62"/>
                </a:lnTo>
                <a:lnTo>
                  <a:pt x="34" y="62"/>
                </a:lnTo>
                <a:lnTo>
                  <a:pt x="39" y="61"/>
                </a:lnTo>
                <a:lnTo>
                  <a:pt x="42" y="59"/>
                </a:lnTo>
                <a:lnTo>
                  <a:pt x="46" y="58"/>
                </a:lnTo>
                <a:lnTo>
                  <a:pt x="51" y="56"/>
                </a:lnTo>
                <a:lnTo>
                  <a:pt x="55" y="55"/>
                </a:lnTo>
                <a:lnTo>
                  <a:pt x="58" y="52"/>
                </a:lnTo>
                <a:lnTo>
                  <a:pt x="61" y="49"/>
                </a:lnTo>
                <a:lnTo>
                  <a:pt x="62" y="46"/>
                </a:lnTo>
                <a:lnTo>
                  <a:pt x="62" y="41"/>
                </a:lnTo>
                <a:lnTo>
                  <a:pt x="62" y="38"/>
                </a:lnTo>
                <a:lnTo>
                  <a:pt x="62" y="35"/>
                </a:lnTo>
                <a:lnTo>
                  <a:pt x="61" y="32"/>
                </a:lnTo>
                <a:lnTo>
                  <a:pt x="58" y="28"/>
                </a:lnTo>
                <a:lnTo>
                  <a:pt x="56" y="25"/>
                </a:lnTo>
                <a:lnTo>
                  <a:pt x="53" y="22"/>
                </a:lnTo>
                <a:lnTo>
                  <a:pt x="51" y="19"/>
                </a:lnTo>
                <a:lnTo>
                  <a:pt x="46" y="16"/>
                </a:lnTo>
                <a:lnTo>
                  <a:pt x="43" y="13"/>
                </a:lnTo>
                <a:lnTo>
                  <a:pt x="39" y="12"/>
                </a:lnTo>
                <a:lnTo>
                  <a:pt x="34" y="9"/>
                </a:lnTo>
                <a:lnTo>
                  <a:pt x="30" y="7"/>
                </a:lnTo>
                <a:lnTo>
                  <a:pt x="25" y="4"/>
                </a:lnTo>
                <a:lnTo>
                  <a:pt x="21" y="3"/>
                </a:lnTo>
                <a:lnTo>
                  <a:pt x="17" y="1"/>
                </a:lnTo>
                <a:lnTo>
                  <a:pt x="14" y="0"/>
                </a:lnTo>
                <a:lnTo>
                  <a:pt x="11" y="1"/>
                </a:lnTo>
                <a:lnTo>
                  <a:pt x="9" y="3"/>
                </a:lnTo>
                <a:lnTo>
                  <a:pt x="6" y="4"/>
                </a:lnTo>
                <a:lnTo>
                  <a:pt x="5" y="7"/>
                </a:lnTo>
                <a:lnTo>
                  <a:pt x="3" y="9"/>
                </a:lnTo>
                <a:lnTo>
                  <a:pt x="2" y="12"/>
                </a:lnTo>
                <a:lnTo>
                  <a:pt x="0" y="15"/>
                </a:lnTo>
                <a:lnTo>
                  <a:pt x="2" y="15"/>
                </a:lnTo>
                <a:lnTo>
                  <a:pt x="2" y="16"/>
                </a:lnTo>
                <a:lnTo>
                  <a:pt x="3" y="18"/>
                </a:lnTo>
                <a:lnTo>
                  <a:pt x="3" y="19"/>
                </a:lnTo>
                <a:lnTo>
                  <a:pt x="3" y="21"/>
                </a:lnTo>
                <a:lnTo>
                  <a:pt x="3" y="22"/>
                </a:lnTo>
                <a:lnTo>
                  <a:pt x="5" y="24"/>
                </a:lnTo>
                <a:lnTo>
                  <a:pt x="3" y="24"/>
                </a:lnTo>
                <a:lnTo>
                  <a:pt x="5" y="24"/>
                </a:lnTo>
              </a:path>
            </a:pathLst>
          </a:custGeom>
          <a:solidFill>
            <a:srgbClr val="FFFF00"/>
          </a:solidFill>
          <a:ln w="4763">
            <a:solidFill>
              <a:srgbClr val="990000"/>
            </a:solidFill>
            <a:round/>
            <a:headEnd/>
            <a:tailEnd/>
          </a:ln>
        </p:spPr>
        <p:txBody>
          <a:bodyPr/>
          <a:lstStyle/>
          <a:p>
            <a:endParaRPr lang="en-US"/>
          </a:p>
        </p:txBody>
      </p:sp>
      <p:sp>
        <p:nvSpPr>
          <p:cNvPr id="53447" name="Freeform 198"/>
          <p:cNvSpPr>
            <a:spLocks/>
          </p:cNvSpPr>
          <p:nvPr/>
        </p:nvSpPr>
        <p:spPr bwMode="auto">
          <a:xfrm>
            <a:off x="6303963" y="4438654"/>
            <a:ext cx="87312" cy="98425"/>
          </a:xfrm>
          <a:custGeom>
            <a:avLst/>
            <a:gdLst>
              <a:gd name="T0" fmla="*/ 2147483647 w 62"/>
              <a:gd name="T1" fmla="*/ 2147483647 h 62"/>
              <a:gd name="T2" fmla="*/ 2147483647 w 62"/>
              <a:gd name="T3" fmla="*/ 2147483647 h 62"/>
              <a:gd name="T4" fmla="*/ 2147483647 w 62"/>
              <a:gd name="T5" fmla="*/ 2147483647 h 62"/>
              <a:gd name="T6" fmla="*/ 2147483647 w 62"/>
              <a:gd name="T7" fmla="*/ 2147483647 h 62"/>
              <a:gd name="T8" fmla="*/ 2147483647 w 62"/>
              <a:gd name="T9" fmla="*/ 2147483647 h 62"/>
              <a:gd name="T10" fmla="*/ 2147483647 w 62"/>
              <a:gd name="T11" fmla="*/ 2147483647 h 62"/>
              <a:gd name="T12" fmla="*/ 2147483647 w 62"/>
              <a:gd name="T13" fmla="*/ 2147483647 h 62"/>
              <a:gd name="T14" fmla="*/ 2147483647 w 62"/>
              <a:gd name="T15" fmla="*/ 2147483647 h 62"/>
              <a:gd name="T16" fmla="*/ 2147483647 w 62"/>
              <a:gd name="T17" fmla="*/ 2147483647 h 62"/>
              <a:gd name="T18" fmla="*/ 2147483647 w 62"/>
              <a:gd name="T19" fmla="*/ 2147483647 h 62"/>
              <a:gd name="T20" fmla="*/ 2147483647 w 62"/>
              <a:gd name="T21" fmla="*/ 2147483647 h 62"/>
              <a:gd name="T22" fmla="*/ 2147483647 w 62"/>
              <a:gd name="T23" fmla="*/ 2147483647 h 62"/>
              <a:gd name="T24" fmla="*/ 2147483647 w 62"/>
              <a:gd name="T25" fmla="*/ 2147483647 h 62"/>
              <a:gd name="T26" fmla="*/ 2147483647 w 62"/>
              <a:gd name="T27" fmla="*/ 2147483647 h 62"/>
              <a:gd name="T28" fmla="*/ 2147483647 w 62"/>
              <a:gd name="T29" fmla="*/ 2147483647 h 62"/>
              <a:gd name="T30" fmla="*/ 2147483647 w 62"/>
              <a:gd name="T31" fmla="*/ 2147483647 h 62"/>
              <a:gd name="T32" fmla="*/ 2147483647 w 62"/>
              <a:gd name="T33" fmla="*/ 2147483647 h 62"/>
              <a:gd name="T34" fmla="*/ 2147483647 w 62"/>
              <a:gd name="T35" fmla="*/ 2147483647 h 62"/>
              <a:gd name="T36" fmla="*/ 2147483647 w 62"/>
              <a:gd name="T37" fmla="*/ 2147483647 h 62"/>
              <a:gd name="T38" fmla="*/ 2147483647 w 62"/>
              <a:gd name="T39" fmla="*/ 2147483647 h 62"/>
              <a:gd name="T40" fmla="*/ 2147483647 w 62"/>
              <a:gd name="T41" fmla="*/ 0 h 62"/>
              <a:gd name="T42" fmla="*/ 2147483647 w 62"/>
              <a:gd name="T43" fmla="*/ 2147483647 h 62"/>
              <a:gd name="T44" fmla="*/ 2147483647 w 62"/>
              <a:gd name="T45" fmla="*/ 2147483647 h 62"/>
              <a:gd name="T46" fmla="*/ 2147483647 w 62"/>
              <a:gd name="T47" fmla="*/ 2147483647 h 62"/>
              <a:gd name="T48" fmla="*/ 2147483647 w 62"/>
              <a:gd name="T49" fmla="*/ 2147483647 h 62"/>
              <a:gd name="T50" fmla="*/ 2147483647 w 62"/>
              <a:gd name="T51" fmla="*/ 2147483647 h 62"/>
              <a:gd name="T52" fmla="*/ 2147483647 w 62"/>
              <a:gd name="T53" fmla="*/ 2147483647 h 62"/>
              <a:gd name="T54" fmla="*/ 2147483647 w 62"/>
              <a:gd name="T55" fmla="*/ 2147483647 h 62"/>
              <a:gd name="T56" fmla="*/ 2147483647 w 62"/>
              <a:gd name="T57" fmla="*/ 2147483647 h 62"/>
              <a:gd name="T58" fmla="*/ 2147483647 w 62"/>
              <a:gd name="T59" fmla="*/ 2147483647 h 62"/>
              <a:gd name="T60" fmla="*/ 2147483647 w 62"/>
              <a:gd name="T61" fmla="*/ 2147483647 h 62"/>
              <a:gd name="T62" fmla="*/ 2147483647 w 62"/>
              <a:gd name="T63" fmla="*/ 2147483647 h 6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62"/>
              <a:gd name="T97" fmla="*/ 0 h 62"/>
              <a:gd name="T98" fmla="*/ 62 w 62"/>
              <a:gd name="T99" fmla="*/ 62 h 6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62" h="62">
                <a:moveTo>
                  <a:pt x="5" y="24"/>
                </a:moveTo>
                <a:lnTo>
                  <a:pt x="5" y="24"/>
                </a:lnTo>
                <a:lnTo>
                  <a:pt x="6" y="25"/>
                </a:lnTo>
                <a:lnTo>
                  <a:pt x="8" y="28"/>
                </a:lnTo>
                <a:lnTo>
                  <a:pt x="9" y="31"/>
                </a:lnTo>
                <a:lnTo>
                  <a:pt x="11" y="35"/>
                </a:lnTo>
                <a:lnTo>
                  <a:pt x="14" y="41"/>
                </a:lnTo>
                <a:lnTo>
                  <a:pt x="18" y="47"/>
                </a:lnTo>
                <a:lnTo>
                  <a:pt x="22" y="55"/>
                </a:lnTo>
                <a:lnTo>
                  <a:pt x="24" y="56"/>
                </a:lnTo>
                <a:lnTo>
                  <a:pt x="25" y="58"/>
                </a:lnTo>
                <a:lnTo>
                  <a:pt x="27" y="59"/>
                </a:lnTo>
                <a:lnTo>
                  <a:pt x="28" y="61"/>
                </a:lnTo>
                <a:lnTo>
                  <a:pt x="30" y="62"/>
                </a:lnTo>
                <a:lnTo>
                  <a:pt x="31" y="62"/>
                </a:lnTo>
                <a:lnTo>
                  <a:pt x="33" y="62"/>
                </a:lnTo>
                <a:lnTo>
                  <a:pt x="34" y="62"/>
                </a:lnTo>
                <a:lnTo>
                  <a:pt x="39" y="61"/>
                </a:lnTo>
                <a:lnTo>
                  <a:pt x="42" y="59"/>
                </a:lnTo>
                <a:lnTo>
                  <a:pt x="46" y="58"/>
                </a:lnTo>
                <a:lnTo>
                  <a:pt x="51" y="56"/>
                </a:lnTo>
                <a:lnTo>
                  <a:pt x="55" y="55"/>
                </a:lnTo>
                <a:lnTo>
                  <a:pt x="58" y="52"/>
                </a:lnTo>
                <a:lnTo>
                  <a:pt x="61" y="49"/>
                </a:lnTo>
                <a:lnTo>
                  <a:pt x="62" y="46"/>
                </a:lnTo>
                <a:lnTo>
                  <a:pt x="62" y="41"/>
                </a:lnTo>
                <a:lnTo>
                  <a:pt x="62" y="38"/>
                </a:lnTo>
                <a:lnTo>
                  <a:pt x="62" y="35"/>
                </a:lnTo>
                <a:lnTo>
                  <a:pt x="61" y="32"/>
                </a:lnTo>
                <a:lnTo>
                  <a:pt x="58" y="28"/>
                </a:lnTo>
                <a:lnTo>
                  <a:pt x="56" y="25"/>
                </a:lnTo>
                <a:lnTo>
                  <a:pt x="53" y="22"/>
                </a:lnTo>
                <a:lnTo>
                  <a:pt x="51" y="19"/>
                </a:lnTo>
                <a:lnTo>
                  <a:pt x="46" y="16"/>
                </a:lnTo>
                <a:lnTo>
                  <a:pt x="43" y="13"/>
                </a:lnTo>
                <a:lnTo>
                  <a:pt x="39" y="12"/>
                </a:lnTo>
                <a:lnTo>
                  <a:pt x="34" y="9"/>
                </a:lnTo>
                <a:lnTo>
                  <a:pt x="30" y="7"/>
                </a:lnTo>
                <a:lnTo>
                  <a:pt x="25" y="4"/>
                </a:lnTo>
                <a:lnTo>
                  <a:pt x="21" y="3"/>
                </a:lnTo>
                <a:lnTo>
                  <a:pt x="17" y="1"/>
                </a:lnTo>
                <a:lnTo>
                  <a:pt x="14" y="0"/>
                </a:lnTo>
                <a:lnTo>
                  <a:pt x="11" y="1"/>
                </a:lnTo>
                <a:lnTo>
                  <a:pt x="9" y="3"/>
                </a:lnTo>
                <a:lnTo>
                  <a:pt x="6" y="4"/>
                </a:lnTo>
                <a:lnTo>
                  <a:pt x="5" y="7"/>
                </a:lnTo>
                <a:lnTo>
                  <a:pt x="3" y="9"/>
                </a:lnTo>
                <a:lnTo>
                  <a:pt x="2" y="12"/>
                </a:lnTo>
                <a:lnTo>
                  <a:pt x="0" y="15"/>
                </a:lnTo>
                <a:lnTo>
                  <a:pt x="2" y="15"/>
                </a:lnTo>
                <a:lnTo>
                  <a:pt x="2" y="16"/>
                </a:lnTo>
                <a:lnTo>
                  <a:pt x="3" y="18"/>
                </a:lnTo>
                <a:lnTo>
                  <a:pt x="3" y="19"/>
                </a:lnTo>
                <a:lnTo>
                  <a:pt x="3" y="21"/>
                </a:lnTo>
                <a:lnTo>
                  <a:pt x="3" y="22"/>
                </a:lnTo>
                <a:lnTo>
                  <a:pt x="5" y="24"/>
                </a:lnTo>
                <a:lnTo>
                  <a:pt x="3" y="24"/>
                </a:lnTo>
                <a:lnTo>
                  <a:pt x="5" y="24"/>
                </a:lnTo>
              </a:path>
            </a:pathLst>
          </a:custGeom>
          <a:solidFill>
            <a:srgbClr val="FFFF00"/>
          </a:solidFill>
          <a:ln w="4763">
            <a:solidFill>
              <a:srgbClr val="990000"/>
            </a:solidFill>
            <a:round/>
            <a:headEnd/>
            <a:tailEnd/>
          </a:ln>
        </p:spPr>
        <p:txBody>
          <a:bodyPr/>
          <a:lstStyle/>
          <a:p>
            <a:endParaRPr lang="en-US"/>
          </a:p>
        </p:txBody>
      </p:sp>
      <p:sp>
        <p:nvSpPr>
          <p:cNvPr id="53448" name="Freeform 199"/>
          <p:cNvSpPr>
            <a:spLocks/>
          </p:cNvSpPr>
          <p:nvPr/>
        </p:nvSpPr>
        <p:spPr bwMode="auto">
          <a:xfrm>
            <a:off x="6242050" y="4386263"/>
            <a:ext cx="69851" cy="63500"/>
          </a:xfrm>
          <a:custGeom>
            <a:avLst/>
            <a:gdLst>
              <a:gd name="T0" fmla="*/ 2147483647 w 50"/>
              <a:gd name="T1" fmla="*/ 2147483647 h 40"/>
              <a:gd name="T2" fmla="*/ 2147483647 w 50"/>
              <a:gd name="T3" fmla="*/ 2147483647 h 40"/>
              <a:gd name="T4" fmla="*/ 2147483647 w 50"/>
              <a:gd name="T5" fmla="*/ 2147483647 h 40"/>
              <a:gd name="T6" fmla="*/ 2147483647 w 50"/>
              <a:gd name="T7" fmla="*/ 2147483647 h 40"/>
              <a:gd name="T8" fmla="*/ 2147483647 w 50"/>
              <a:gd name="T9" fmla="*/ 2147483647 h 40"/>
              <a:gd name="T10" fmla="*/ 2147483647 w 50"/>
              <a:gd name="T11" fmla="*/ 2147483647 h 40"/>
              <a:gd name="T12" fmla="*/ 2147483647 w 50"/>
              <a:gd name="T13" fmla="*/ 2147483647 h 40"/>
              <a:gd name="T14" fmla="*/ 2147483647 w 50"/>
              <a:gd name="T15" fmla="*/ 2147483647 h 40"/>
              <a:gd name="T16" fmla="*/ 2147483647 w 50"/>
              <a:gd name="T17" fmla="*/ 2147483647 h 40"/>
              <a:gd name="T18" fmla="*/ 2147483647 w 50"/>
              <a:gd name="T19" fmla="*/ 2147483647 h 40"/>
              <a:gd name="T20" fmla="*/ 2147483647 w 50"/>
              <a:gd name="T21" fmla="*/ 2147483647 h 40"/>
              <a:gd name="T22" fmla="*/ 2147483647 w 50"/>
              <a:gd name="T23" fmla="*/ 2147483647 h 40"/>
              <a:gd name="T24" fmla="*/ 2147483647 w 50"/>
              <a:gd name="T25" fmla="*/ 2147483647 h 40"/>
              <a:gd name="T26" fmla="*/ 2147483647 w 50"/>
              <a:gd name="T27" fmla="*/ 2147483647 h 40"/>
              <a:gd name="T28" fmla="*/ 2147483647 w 50"/>
              <a:gd name="T29" fmla="*/ 2147483647 h 40"/>
              <a:gd name="T30" fmla="*/ 2147483647 w 50"/>
              <a:gd name="T31" fmla="*/ 2147483647 h 40"/>
              <a:gd name="T32" fmla="*/ 2147483647 w 50"/>
              <a:gd name="T33" fmla="*/ 2147483647 h 40"/>
              <a:gd name="T34" fmla="*/ 2147483647 w 50"/>
              <a:gd name="T35" fmla="*/ 2147483647 h 40"/>
              <a:gd name="T36" fmla="*/ 2147483647 w 50"/>
              <a:gd name="T37" fmla="*/ 2147483647 h 40"/>
              <a:gd name="T38" fmla="*/ 2147483647 w 50"/>
              <a:gd name="T39" fmla="*/ 2147483647 h 40"/>
              <a:gd name="T40" fmla="*/ 2147483647 w 50"/>
              <a:gd name="T41" fmla="*/ 2147483647 h 40"/>
              <a:gd name="T42" fmla="*/ 2147483647 w 50"/>
              <a:gd name="T43" fmla="*/ 2147483647 h 40"/>
              <a:gd name="T44" fmla="*/ 2147483647 w 50"/>
              <a:gd name="T45" fmla="*/ 2147483647 h 40"/>
              <a:gd name="T46" fmla="*/ 2147483647 w 50"/>
              <a:gd name="T47" fmla="*/ 2147483647 h 40"/>
              <a:gd name="T48" fmla="*/ 2147483647 w 50"/>
              <a:gd name="T49" fmla="*/ 2147483647 h 40"/>
              <a:gd name="T50" fmla="*/ 2147483647 w 50"/>
              <a:gd name="T51" fmla="*/ 2147483647 h 40"/>
              <a:gd name="T52" fmla="*/ 2147483647 w 50"/>
              <a:gd name="T53" fmla="*/ 2147483647 h 40"/>
              <a:gd name="T54" fmla="*/ 2147483647 w 50"/>
              <a:gd name="T55" fmla="*/ 2147483647 h 40"/>
              <a:gd name="T56" fmla="*/ 2147483647 w 50"/>
              <a:gd name="T57" fmla="*/ 2147483647 h 40"/>
              <a:gd name="T58" fmla="*/ 2147483647 w 50"/>
              <a:gd name="T59" fmla="*/ 2147483647 h 40"/>
              <a:gd name="T60" fmla="*/ 2147483647 w 50"/>
              <a:gd name="T61" fmla="*/ 2147483647 h 40"/>
              <a:gd name="T62" fmla="*/ 2147483647 w 50"/>
              <a:gd name="T63" fmla="*/ 2147483647 h 40"/>
              <a:gd name="T64" fmla="*/ 2147483647 w 50"/>
              <a:gd name="T65" fmla="*/ 2147483647 h 40"/>
              <a:gd name="T66" fmla="*/ 2147483647 w 50"/>
              <a:gd name="T67" fmla="*/ 2147483647 h 40"/>
              <a:gd name="T68" fmla="*/ 2147483647 w 50"/>
              <a:gd name="T69" fmla="*/ 2147483647 h 40"/>
              <a:gd name="T70" fmla="*/ 2147483647 w 50"/>
              <a:gd name="T71" fmla="*/ 2147483647 h 40"/>
              <a:gd name="T72" fmla="*/ 2147483647 w 50"/>
              <a:gd name="T73" fmla="*/ 2147483647 h 40"/>
              <a:gd name="T74" fmla="*/ 2147483647 w 50"/>
              <a:gd name="T75" fmla="*/ 0 h 40"/>
              <a:gd name="T76" fmla="*/ 2147483647 w 50"/>
              <a:gd name="T77" fmla="*/ 0 h 40"/>
              <a:gd name="T78" fmla="*/ 2147483647 w 50"/>
              <a:gd name="T79" fmla="*/ 0 h 40"/>
              <a:gd name="T80" fmla="*/ 2147483647 w 50"/>
              <a:gd name="T81" fmla="*/ 2147483647 h 40"/>
              <a:gd name="T82" fmla="*/ 2147483647 w 50"/>
              <a:gd name="T83" fmla="*/ 2147483647 h 40"/>
              <a:gd name="T84" fmla="*/ 2147483647 w 50"/>
              <a:gd name="T85" fmla="*/ 2147483647 h 40"/>
              <a:gd name="T86" fmla="*/ 0 w 50"/>
              <a:gd name="T87" fmla="*/ 2147483647 h 40"/>
              <a:gd name="T88" fmla="*/ 0 w 50"/>
              <a:gd name="T89" fmla="*/ 2147483647 h 40"/>
              <a:gd name="T90" fmla="*/ 0 w 50"/>
              <a:gd name="T91" fmla="*/ 2147483647 h 40"/>
              <a:gd name="T92" fmla="*/ 2147483647 w 50"/>
              <a:gd name="T93" fmla="*/ 2147483647 h 40"/>
              <a:gd name="T94" fmla="*/ 2147483647 w 50"/>
              <a:gd name="T95" fmla="*/ 2147483647 h 40"/>
              <a:gd name="T96" fmla="*/ 2147483647 w 50"/>
              <a:gd name="T97" fmla="*/ 2147483647 h 4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50"/>
              <a:gd name="T148" fmla="*/ 0 h 40"/>
              <a:gd name="T149" fmla="*/ 50 w 50"/>
              <a:gd name="T150" fmla="*/ 40 h 4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50" h="40">
                <a:moveTo>
                  <a:pt x="6" y="30"/>
                </a:moveTo>
                <a:lnTo>
                  <a:pt x="10" y="33"/>
                </a:lnTo>
                <a:lnTo>
                  <a:pt x="13" y="34"/>
                </a:lnTo>
                <a:lnTo>
                  <a:pt x="18" y="37"/>
                </a:lnTo>
                <a:lnTo>
                  <a:pt x="21" y="39"/>
                </a:lnTo>
                <a:lnTo>
                  <a:pt x="25" y="40"/>
                </a:lnTo>
                <a:lnTo>
                  <a:pt x="28" y="40"/>
                </a:lnTo>
                <a:lnTo>
                  <a:pt x="32" y="40"/>
                </a:lnTo>
                <a:lnTo>
                  <a:pt x="37" y="39"/>
                </a:lnTo>
                <a:lnTo>
                  <a:pt x="40" y="37"/>
                </a:lnTo>
                <a:lnTo>
                  <a:pt x="43" y="34"/>
                </a:lnTo>
                <a:lnTo>
                  <a:pt x="43" y="33"/>
                </a:lnTo>
                <a:lnTo>
                  <a:pt x="44" y="30"/>
                </a:lnTo>
                <a:lnTo>
                  <a:pt x="44" y="27"/>
                </a:lnTo>
                <a:lnTo>
                  <a:pt x="46" y="24"/>
                </a:lnTo>
                <a:lnTo>
                  <a:pt x="46" y="21"/>
                </a:lnTo>
                <a:lnTo>
                  <a:pt x="47" y="18"/>
                </a:lnTo>
                <a:lnTo>
                  <a:pt x="49" y="17"/>
                </a:lnTo>
                <a:lnTo>
                  <a:pt x="49" y="15"/>
                </a:lnTo>
                <a:lnTo>
                  <a:pt x="50" y="14"/>
                </a:lnTo>
                <a:lnTo>
                  <a:pt x="50" y="11"/>
                </a:lnTo>
                <a:lnTo>
                  <a:pt x="49" y="9"/>
                </a:lnTo>
                <a:lnTo>
                  <a:pt x="49" y="8"/>
                </a:lnTo>
                <a:lnTo>
                  <a:pt x="47" y="6"/>
                </a:lnTo>
                <a:lnTo>
                  <a:pt x="46" y="5"/>
                </a:lnTo>
                <a:lnTo>
                  <a:pt x="44" y="3"/>
                </a:lnTo>
                <a:lnTo>
                  <a:pt x="43" y="3"/>
                </a:lnTo>
                <a:lnTo>
                  <a:pt x="40" y="3"/>
                </a:lnTo>
                <a:lnTo>
                  <a:pt x="38" y="3"/>
                </a:lnTo>
                <a:lnTo>
                  <a:pt x="37" y="3"/>
                </a:lnTo>
                <a:lnTo>
                  <a:pt x="34" y="5"/>
                </a:lnTo>
                <a:lnTo>
                  <a:pt x="32" y="5"/>
                </a:lnTo>
                <a:lnTo>
                  <a:pt x="31" y="5"/>
                </a:lnTo>
                <a:lnTo>
                  <a:pt x="28" y="3"/>
                </a:lnTo>
                <a:lnTo>
                  <a:pt x="25" y="3"/>
                </a:lnTo>
                <a:lnTo>
                  <a:pt x="22" y="2"/>
                </a:lnTo>
                <a:lnTo>
                  <a:pt x="21" y="2"/>
                </a:lnTo>
                <a:lnTo>
                  <a:pt x="18" y="0"/>
                </a:lnTo>
                <a:lnTo>
                  <a:pt x="15" y="0"/>
                </a:lnTo>
                <a:lnTo>
                  <a:pt x="12" y="0"/>
                </a:lnTo>
                <a:lnTo>
                  <a:pt x="10" y="2"/>
                </a:lnTo>
                <a:lnTo>
                  <a:pt x="6" y="3"/>
                </a:lnTo>
                <a:lnTo>
                  <a:pt x="3" y="8"/>
                </a:lnTo>
                <a:lnTo>
                  <a:pt x="0" y="11"/>
                </a:lnTo>
                <a:lnTo>
                  <a:pt x="0" y="15"/>
                </a:lnTo>
                <a:lnTo>
                  <a:pt x="0" y="20"/>
                </a:lnTo>
                <a:lnTo>
                  <a:pt x="1" y="24"/>
                </a:lnTo>
                <a:lnTo>
                  <a:pt x="3" y="27"/>
                </a:lnTo>
                <a:lnTo>
                  <a:pt x="6" y="3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49" name="Freeform 200"/>
          <p:cNvSpPr>
            <a:spLocks/>
          </p:cNvSpPr>
          <p:nvPr/>
        </p:nvSpPr>
        <p:spPr bwMode="auto">
          <a:xfrm>
            <a:off x="6242050" y="4386263"/>
            <a:ext cx="69851" cy="63500"/>
          </a:xfrm>
          <a:custGeom>
            <a:avLst/>
            <a:gdLst>
              <a:gd name="T0" fmla="*/ 2147483647 w 50"/>
              <a:gd name="T1" fmla="*/ 2147483647 h 40"/>
              <a:gd name="T2" fmla="*/ 2147483647 w 50"/>
              <a:gd name="T3" fmla="*/ 2147483647 h 40"/>
              <a:gd name="T4" fmla="*/ 2147483647 w 50"/>
              <a:gd name="T5" fmla="*/ 2147483647 h 40"/>
              <a:gd name="T6" fmla="*/ 2147483647 w 50"/>
              <a:gd name="T7" fmla="*/ 2147483647 h 40"/>
              <a:gd name="T8" fmla="*/ 2147483647 w 50"/>
              <a:gd name="T9" fmla="*/ 2147483647 h 40"/>
              <a:gd name="T10" fmla="*/ 2147483647 w 50"/>
              <a:gd name="T11" fmla="*/ 2147483647 h 40"/>
              <a:gd name="T12" fmla="*/ 2147483647 w 50"/>
              <a:gd name="T13" fmla="*/ 2147483647 h 40"/>
              <a:gd name="T14" fmla="*/ 2147483647 w 50"/>
              <a:gd name="T15" fmla="*/ 2147483647 h 40"/>
              <a:gd name="T16" fmla="*/ 2147483647 w 50"/>
              <a:gd name="T17" fmla="*/ 2147483647 h 40"/>
              <a:gd name="T18" fmla="*/ 2147483647 w 50"/>
              <a:gd name="T19" fmla="*/ 2147483647 h 40"/>
              <a:gd name="T20" fmla="*/ 2147483647 w 50"/>
              <a:gd name="T21" fmla="*/ 2147483647 h 40"/>
              <a:gd name="T22" fmla="*/ 2147483647 w 50"/>
              <a:gd name="T23" fmla="*/ 2147483647 h 40"/>
              <a:gd name="T24" fmla="*/ 2147483647 w 50"/>
              <a:gd name="T25" fmla="*/ 2147483647 h 40"/>
              <a:gd name="T26" fmla="*/ 2147483647 w 50"/>
              <a:gd name="T27" fmla="*/ 2147483647 h 40"/>
              <a:gd name="T28" fmla="*/ 2147483647 w 50"/>
              <a:gd name="T29" fmla="*/ 2147483647 h 40"/>
              <a:gd name="T30" fmla="*/ 2147483647 w 50"/>
              <a:gd name="T31" fmla="*/ 2147483647 h 40"/>
              <a:gd name="T32" fmla="*/ 2147483647 w 50"/>
              <a:gd name="T33" fmla="*/ 2147483647 h 40"/>
              <a:gd name="T34" fmla="*/ 2147483647 w 50"/>
              <a:gd name="T35" fmla="*/ 2147483647 h 40"/>
              <a:gd name="T36" fmla="*/ 2147483647 w 50"/>
              <a:gd name="T37" fmla="*/ 2147483647 h 40"/>
              <a:gd name="T38" fmla="*/ 2147483647 w 50"/>
              <a:gd name="T39" fmla="*/ 2147483647 h 40"/>
              <a:gd name="T40" fmla="*/ 2147483647 w 50"/>
              <a:gd name="T41" fmla="*/ 2147483647 h 40"/>
              <a:gd name="T42" fmla="*/ 2147483647 w 50"/>
              <a:gd name="T43" fmla="*/ 2147483647 h 40"/>
              <a:gd name="T44" fmla="*/ 2147483647 w 50"/>
              <a:gd name="T45" fmla="*/ 2147483647 h 40"/>
              <a:gd name="T46" fmla="*/ 2147483647 w 50"/>
              <a:gd name="T47" fmla="*/ 2147483647 h 40"/>
              <a:gd name="T48" fmla="*/ 2147483647 w 50"/>
              <a:gd name="T49" fmla="*/ 2147483647 h 40"/>
              <a:gd name="T50" fmla="*/ 2147483647 w 50"/>
              <a:gd name="T51" fmla="*/ 2147483647 h 40"/>
              <a:gd name="T52" fmla="*/ 2147483647 w 50"/>
              <a:gd name="T53" fmla="*/ 2147483647 h 40"/>
              <a:gd name="T54" fmla="*/ 2147483647 w 50"/>
              <a:gd name="T55" fmla="*/ 2147483647 h 40"/>
              <a:gd name="T56" fmla="*/ 2147483647 w 50"/>
              <a:gd name="T57" fmla="*/ 2147483647 h 40"/>
              <a:gd name="T58" fmla="*/ 2147483647 w 50"/>
              <a:gd name="T59" fmla="*/ 2147483647 h 40"/>
              <a:gd name="T60" fmla="*/ 2147483647 w 50"/>
              <a:gd name="T61" fmla="*/ 2147483647 h 40"/>
              <a:gd name="T62" fmla="*/ 2147483647 w 50"/>
              <a:gd name="T63" fmla="*/ 2147483647 h 40"/>
              <a:gd name="T64" fmla="*/ 2147483647 w 50"/>
              <a:gd name="T65" fmla="*/ 2147483647 h 40"/>
              <a:gd name="T66" fmla="*/ 2147483647 w 50"/>
              <a:gd name="T67" fmla="*/ 2147483647 h 40"/>
              <a:gd name="T68" fmla="*/ 2147483647 w 50"/>
              <a:gd name="T69" fmla="*/ 2147483647 h 40"/>
              <a:gd name="T70" fmla="*/ 2147483647 w 50"/>
              <a:gd name="T71" fmla="*/ 2147483647 h 40"/>
              <a:gd name="T72" fmla="*/ 2147483647 w 50"/>
              <a:gd name="T73" fmla="*/ 2147483647 h 40"/>
              <a:gd name="T74" fmla="*/ 2147483647 w 50"/>
              <a:gd name="T75" fmla="*/ 0 h 40"/>
              <a:gd name="T76" fmla="*/ 2147483647 w 50"/>
              <a:gd name="T77" fmla="*/ 0 h 40"/>
              <a:gd name="T78" fmla="*/ 2147483647 w 50"/>
              <a:gd name="T79" fmla="*/ 0 h 40"/>
              <a:gd name="T80" fmla="*/ 2147483647 w 50"/>
              <a:gd name="T81" fmla="*/ 2147483647 h 40"/>
              <a:gd name="T82" fmla="*/ 2147483647 w 50"/>
              <a:gd name="T83" fmla="*/ 2147483647 h 40"/>
              <a:gd name="T84" fmla="*/ 2147483647 w 50"/>
              <a:gd name="T85" fmla="*/ 2147483647 h 40"/>
              <a:gd name="T86" fmla="*/ 0 w 50"/>
              <a:gd name="T87" fmla="*/ 2147483647 h 40"/>
              <a:gd name="T88" fmla="*/ 0 w 50"/>
              <a:gd name="T89" fmla="*/ 2147483647 h 40"/>
              <a:gd name="T90" fmla="*/ 0 w 50"/>
              <a:gd name="T91" fmla="*/ 2147483647 h 40"/>
              <a:gd name="T92" fmla="*/ 2147483647 w 50"/>
              <a:gd name="T93" fmla="*/ 2147483647 h 40"/>
              <a:gd name="T94" fmla="*/ 2147483647 w 50"/>
              <a:gd name="T95" fmla="*/ 2147483647 h 40"/>
              <a:gd name="T96" fmla="*/ 2147483647 w 50"/>
              <a:gd name="T97" fmla="*/ 2147483647 h 4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50"/>
              <a:gd name="T148" fmla="*/ 0 h 40"/>
              <a:gd name="T149" fmla="*/ 50 w 50"/>
              <a:gd name="T150" fmla="*/ 40 h 4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50" h="40">
                <a:moveTo>
                  <a:pt x="6" y="30"/>
                </a:moveTo>
                <a:lnTo>
                  <a:pt x="10" y="33"/>
                </a:lnTo>
                <a:lnTo>
                  <a:pt x="13" y="34"/>
                </a:lnTo>
                <a:lnTo>
                  <a:pt x="18" y="37"/>
                </a:lnTo>
                <a:lnTo>
                  <a:pt x="21" y="39"/>
                </a:lnTo>
                <a:lnTo>
                  <a:pt x="25" y="40"/>
                </a:lnTo>
                <a:lnTo>
                  <a:pt x="28" y="40"/>
                </a:lnTo>
                <a:lnTo>
                  <a:pt x="32" y="40"/>
                </a:lnTo>
                <a:lnTo>
                  <a:pt x="37" y="39"/>
                </a:lnTo>
                <a:lnTo>
                  <a:pt x="40" y="37"/>
                </a:lnTo>
                <a:lnTo>
                  <a:pt x="43" y="34"/>
                </a:lnTo>
                <a:lnTo>
                  <a:pt x="43" y="33"/>
                </a:lnTo>
                <a:lnTo>
                  <a:pt x="44" y="30"/>
                </a:lnTo>
                <a:lnTo>
                  <a:pt x="44" y="27"/>
                </a:lnTo>
                <a:lnTo>
                  <a:pt x="46" y="24"/>
                </a:lnTo>
                <a:lnTo>
                  <a:pt x="46" y="21"/>
                </a:lnTo>
                <a:lnTo>
                  <a:pt x="47" y="18"/>
                </a:lnTo>
                <a:lnTo>
                  <a:pt x="49" y="17"/>
                </a:lnTo>
                <a:lnTo>
                  <a:pt x="49" y="15"/>
                </a:lnTo>
                <a:lnTo>
                  <a:pt x="50" y="14"/>
                </a:lnTo>
                <a:lnTo>
                  <a:pt x="50" y="11"/>
                </a:lnTo>
                <a:lnTo>
                  <a:pt x="49" y="9"/>
                </a:lnTo>
                <a:lnTo>
                  <a:pt x="49" y="8"/>
                </a:lnTo>
                <a:lnTo>
                  <a:pt x="47" y="6"/>
                </a:lnTo>
                <a:lnTo>
                  <a:pt x="46" y="5"/>
                </a:lnTo>
                <a:lnTo>
                  <a:pt x="44" y="3"/>
                </a:lnTo>
                <a:lnTo>
                  <a:pt x="43" y="3"/>
                </a:lnTo>
                <a:lnTo>
                  <a:pt x="40" y="3"/>
                </a:lnTo>
                <a:lnTo>
                  <a:pt x="38" y="3"/>
                </a:lnTo>
                <a:lnTo>
                  <a:pt x="37" y="3"/>
                </a:lnTo>
                <a:lnTo>
                  <a:pt x="34" y="5"/>
                </a:lnTo>
                <a:lnTo>
                  <a:pt x="32" y="5"/>
                </a:lnTo>
                <a:lnTo>
                  <a:pt x="31" y="5"/>
                </a:lnTo>
                <a:lnTo>
                  <a:pt x="28" y="3"/>
                </a:lnTo>
                <a:lnTo>
                  <a:pt x="25" y="3"/>
                </a:lnTo>
                <a:lnTo>
                  <a:pt x="22" y="2"/>
                </a:lnTo>
                <a:lnTo>
                  <a:pt x="21" y="2"/>
                </a:lnTo>
                <a:lnTo>
                  <a:pt x="18" y="0"/>
                </a:lnTo>
                <a:lnTo>
                  <a:pt x="15" y="0"/>
                </a:lnTo>
                <a:lnTo>
                  <a:pt x="12" y="0"/>
                </a:lnTo>
                <a:lnTo>
                  <a:pt x="10" y="2"/>
                </a:lnTo>
                <a:lnTo>
                  <a:pt x="6" y="3"/>
                </a:lnTo>
                <a:lnTo>
                  <a:pt x="3" y="8"/>
                </a:lnTo>
                <a:lnTo>
                  <a:pt x="0" y="11"/>
                </a:lnTo>
                <a:lnTo>
                  <a:pt x="0" y="15"/>
                </a:lnTo>
                <a:lnTo>
                  <a:pt x="0" y="20"/>
                </a:lnTo>
                <a:lnTo>
                  <a:pt x="1" y="24"/>
                </a:lnTo>
                <a:lnTo>
                  <a:pt x="3" y="27"/>
                </a:lnTo>
                <a:lnTo>
                  <a:pt x="6" y="30"/>
                </a:lnTo>
              </a:path>
            </a:pathLst>
          </a:custGeom>
          <a:solidFill>
            <a:srgbClr val="FFFF00"/>
          </a:solidFill>
          <a:ln w="4763">
            <a:solidFill>
              <a:srgbClr val="990000"/>
            </a:solidFill>
            <a:round/>
            <a:headEnd/>
            <a:tailEnd/>
          </a:ln>
        </p:spPr>
        <p:txBody>
          <a:bodyPr/>
          <a:lstStyle/>
          <a:p>
            <a:endParaRPr lang="en-US"/>
          </a:p>
        </p:txBody>
      </p:sp>
      <p:sp>
        <p:nvSpPr>
          <p:cNvPr id="53450" name="Freeform 201"/>
          <p:cNvSpPr>
            <a:spLocks/>
          </p:cNvSpPr>
          <p:nvPr/>
        </p:nvSpPr>
        <p:spPr bwMode="auto">
          <a:xfrm>
            <a:off x="6189667" y="4370389"/>
            <a:ext cx="39687" cy="74612"/>
          </a:xfrm>
          <a:custGeom>
            <a:avLst/>
            <a:gdLst>
              <a:gd name="T0" fmla="*/ 0 w 28"/>
              <a:gd name="T1" fmla="*/ 2147483647 h 47"/>
              <a:gd name="T2" fmla="*/ 0 w 28"/>
              <a:gd name="T3" fmla="*/ 2147483647 h 47"/>
              <a:gd name="T4" fmla="*/ 0 w 28"/>
              <a:gd name="T5" fmla="*/ 2147483647 h 47"/>
              <a:gd name="T6" fmla="*/ 2147483647 w 28"/>
              <a:gd name="T7" fmla="*/ 2147483647 h 47"/>
              <a:gd name="T8" fmla="*/ 2147483647 w 28"/>
              <a:gd name="T9" fmla="*/ 2147483647 h 47"/>
              <a:gd name="T10" fmla="*/ 2147483647 w 28"/>
              <a:gd name="T11" fmla="*/ 2147483647 h 47"/>
              <a:gd name="T12" fmla="*/ 2147483647 w 28"/>
              <a:gd name="T13" fmla="*/ 2147483647 h 47"/>
              <a:gd name="T14" fmla="*/ 2147483647 w 28"/>
              <a:gd name="T15" fmla="*/ 2147483647 h 47"/>
              <a:gd name="T16" fmla="*/ 2147483647 w 28"/>
              <a:gd name="T17" fmla="*/ 2147483647 h 47"/>
              <a:gd name="T18" fmla="*/ 2147483647 w 28"/>
              <a:gd name="T19" fmla="*/ 2147483647 h 47"/>
              <a:gd name="T20" fmla="*/ 2147483647 w 28"/>
              <a:gd name="T21" fmla="*/ 2147483647 h 47"/>
              <a:gd name="T22" fmla="*/ 2147483647 w 28"/>
              <a:gd name="T23" fmla="*/ 2147483647 h 47"/>
              <a:gd name="T24" fmla="*/ 2147483647 w 28"/>
              <a:gd name="T25" fmla="*/ 2147483647 h 47"/>
              <a:gd name="T26" fmla="*/ 2147483647 w 28"/>
              <a:gd name="T27" fmla="*/ 2147483647 h 47"/>
              <a:gd name="T28" fmla="*/ 2147483647 w 28"/>
              <a:gd name="T29" fmla="*/ 2147483647 h 47"/>
              <a:gd name="T30" fmla="*/ 2147483647 w 28"/>
              <a:gd name="T31" fmla="*/ 2147483647 h 47"/>
              <a:gd name="T32" fmla="*/ 2147483647 w 28"/>
              <a:gd name="T33" fmla="*/ 2147483647 h 47"/>
              <a:gd name="T34" fmla="*/ 2147483647 w 28"/>
              <a:gd name="T35" fmla="*/ 0 h 47"/>
              <a:gd name="T36" fmla="*/ 2147483647 w 28"/>
              <a:gd name="T37" fmla="*/ 0 h 47"/>
              <a:gd name="T38" fmla="*/ 2147483647 w 28"/>
              <a:gd name="T39" fmla="*/ 2147483647 h 47"/>
              <a:gd name="T40" fmla="*/ 2147483647 w 28"/>
              <a:gd name="T41" fmla="*/ 2147483647 h 47"/>
              <a:gd name="T42" fmla="*/ 0 w 28"/>
              <a:gd name="T43" fmla="*/ 2147483647 h 47"/>
              <a:gd name="T44" fmla="*/ 0 w 28"/>
              <a:gd name="T45" fmla="*/ 2147483647 h 47"/>
              <a:gd name="T46" fmla="*/ 0 w 28"/>
              <a:gd name="T47" fmla="*/ 2147483647 h 47"/>
              <a:gd name="T48" fmla="*/ 0 w 28"/>
              <a:gd name="T49" fmla="*/ 2147483647 h 47"/>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8"/>
              <a:gd name="T76" fmla="*/ 0 h 47"/>
              <a:gd name="T77" fmla="*/ 28 w 28"/>
              <a:gd name="T78" fmla="*/ 47 h 47"/>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8" h="47">
                <a:moveTo>
                  <a:pt x="0" y="18"/>
                </a:moveTo>
                <a:lnTo>
                  <a:pt x="0" y="25"/>
                </a:lnTo>
                <a:lnTo>
                  <a:pt x="0" y="31"/>
                </a:lnTo>
                <a:lnTo>
                  <a:pt x="3" y="37"/>
                </a:lnTo>
                <a:lnTo>
                  <a:pt x="6" y="41"/>
                </a:lnTo>
                <a:lnTo>
                  <a:pt x="9" y="44"/>
                </a:lnTo>
                <a:lnTo>
                  <a:pt x="13" y="47"/>
                </a:lnTo>
                <a:lnTo>
                  <a:pt x="16" y="47"/>
                </a:lnTo>
                <a:lnTo>
                  <a:pt x="21" y="44"/>
                </a:lnTo>
                <a:lnTo>
                  <a:pt x="25" y="40"/>
                </a:lnTo>
                <a:lnTo>
                  <a:pt x="28" y="34"/>
                </a:lnTo>
                <a:lnTo>
                  <a:pt x="28" y="30"/>
                </a:lnTo>
                <a:lnTo>
                  <a:pt x="27" y="24"/>
                </a:lnTo>
                <a:lnTo>
                  <a:pt x="24" y="18"/>
                </a:lnTo>
                <a:lnTo>
                  <a:pt x="21" y="12"/>
                </a:lnTo>
                <a:lnTo>
                  <a:pt x="16" y="7"/>
                </a:lnTo>
                <a:lnTo>
                  <a:pt x="12" y="1"/>
                </a:lnTo>
                <a:lnTo>
                  <a:pt x="7" y="0"/>
                </a:lnTo>
                <a:lnTo>
                  <a:pt x="6" y="0"/>
                </a:lnTo>
                <a:lnTo>
                  <a:pt x="3" y="1"/>
                </a:lnTo>
                <a:lnTo>
                  <a:pt x="1" y="4"/>
                </a:lnTo>
                <a:lnTo>
                  <a:pt x="0" y="9"/>
                </a:lnTo>
                <a:lnTo>
                  <a:pt x="0" y="12"/>
                </a:lnTo>
                <a:lnTo>
                  <a:pt x="0" y="15"/>
                </a:lnTo>
                <a:lnTo>
                  <a:pt x="0" y="18"/>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51" name="Freeform 202"/>
          <p:cNvSpPr>
            <a:spLocks/>
          </p:cNvSpPr>
          <p:nvPr/>
        </p:nvSpPr>
        <p:spPr bwMode="auto">
          <a:xfrm>
            <a:off x="6189667" y="4370389"/>
            <a:ext cx="39687" cy="74612"/>
          </a:xfrm>
          <a:custGeom>
            <a:avLst/>
            <a:gdLst>
              <a:gd name="T0" fmla="*/ 0 w 28"/>
              <a:gd name="T1" fmla="*/ 2147483647 h 47"/>
              <a:gd name="T2" fmla="*/ 0 w 28"/>
              <a:gd name="T3" fmla="*/ 2147483647 h 47"/>
              <a:gd name="T4" fmla="*/ 0 w 28"/>
              <a:gd name="T5" fmla="*/ 2147483647 h 47"/>
              <a:gd name="T6" fmla="*/ 2147483647 w 28"/>
              <a:gd name="T7" fmla="*/ 2147483647 h 47"/>
              <a:gd name="T8" fmla="*/ 2147483647 w 28"/>
              <a:gd name="T9" fmla="*/ 2147483647 h 47"/>
              <a:gd name="T10" fmla="*/ 2147483647 w 28"/>
              <a:gd name="T11" fmla="*/ 2147483647 h 47"/>
              <a:gd name="T12" fmla="*/ 2147483647 w 28"/>
              <a:gd name="T13" fmla="*/ 2147483647 h 47"/>
              <a:gd name="T14" fmla="*/ 2147483647 w 28"/>
              <a:gd name="T15" fmla="*/ 2147483647 h 47"/>
              <a:gd name="T16" fmla="*/ 2147483647 w 28"/>
              <a:gd name="T17" fmla="*/ 2147483647 h 47"/>
              <a:gd name="T18" fmla="*/ 2147483647 w 28"/>
              <a:gd name="T19" fmla="*/ 2147483647 h 47"/>
              <a:gd name="T20" fmla="*/ 2147483647 w 28"/>
              <a:gd name="T21" fmla="*/ 2147483647 h 47"/>
              <a:gd name="T22" fmla="*/ 2147483647 w 28"/>
              <a:gd name="T23" fmla="*/ 2147483647 h 47"/>
              <a:gd name="T24" fmla="*/ 2147483647 w 28"/>
              <a:gd name="T25" fmla="*/ 2147483647 h 47"/>
              <a:gd name="T26" fmla="*/ 2147483647 w 28"/>
              <a:gd name="T27" fmla="*/ 2147483647 h 47"/>
              <a:gd name="T28" fmla="*/ 2147483647 w 28"/>
              <a:gd name="T29" fmla="*/ 2147483647 h 47"/>
              <a:gd name="T30" fmla="*/ 2147483647 w 28"/>
              <a:gd name="T31" fmla="*/ 2147483647 h 47"/>
              <a:gd name="T32" fmla="*/ 2147483647 w 28"/>
              <a:gd name="T33" fmla="*/ 2147483647 h 47"/>
              <a:gd name="T34" fmla="*/ 2147483647 w 28"/>
              <a:gd name="T35" fmla="*/ 0 h 47"/>
              <a:gd name="T36" fmla="*/ 2147483647 w 28"/>
              <a:gd name="T37" fmla="*/ 0 h 47"/>
              <a:gd name="T38" fmla="*/ 2147483647 w 28"/>
              <a:gd name="T39" fmla="*/ 2147483647 h 47"/>
              <a:gd name="T40" fmla="*/ 2147483647 w 28"/>
              <a:gd name="T41" fmla="*/ 2147483647 h 47"/>
              <a:gd name="T42" fmla="*/ 0 w 28"/>
              <a:gd name="T43" fmla="*/ 2147483647 h 47"/>
              <a:gd name="T44" fmla="*/ 0 w 28"/>
              <a:gd name="T45" fmla="*/ 2147483647 h 47"/>
              <a:gd name="T46" fmla="*/ 0 w 28"/>
              <a:gd name="T47" fmla="*/ 2147483647 h 47"/>
              <a:gd name="T48" fmla="*/ 0 w 28"/>
              <a:gd name="T49" fmla="*/ 2147483647 h 47"/>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8"/>
              <a:gd name="T76" fmla="*/ 0 h 47"/>
              <a:gd name="T77" fmla="*/ 28 w 28"/>
              <a:gd name="T78" fmla="*/ 47 h 47"/>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8" h="47">
                <a:moveTo>
                  <a:pt x="0" y="18"/>
                </a:moveTo>
                <a:lnTo>
                  <a:pt x="0" y="25"/>
                </a:lnTo>
                <a:lnTo>
                  <a:pt x="0" y="31"/>
                </a:lnTo>
                <a:lnTo>
                  <a:pt x="3" y="37"/>
                </a:lnTo>
                <a:lnTo>
                  <a:pt x="6" y="41"/>
                </a:lnTo>
                <a:lnTo>
                  <a:pt x="9" y="44"/>
                </a:lnTo>
                <a:lnTo>
                  <a:pt x="13" y="47"/>
                </a:lnTo>
                <a:lnTo>
                  <a:pt x="16" y="47"/>
                </a:lnTo>
                <a:lnTo>
                  <a:pt x="21" y="44"/>
                </a:lnTo>
                <a:lnTo>
                  <a:pt x="25" y="40"/>
                </a:lnTo>
                <a:lnTo>
                  <a:pt x="28" y="34"/>
                </a:lnTo>
                <a:lnTo>
                  <a:pt x="28" y="30"/>
                </a:lnTo>
                <a:lnTo>
                  <a:pt x="27" y="24"/>
                </a:lnTo>
                <a:lnTo>
                  <a:pt x="24" y="18"/>
                </a:lnTo>
                <a:lnTo>
                  <a:pt x="21" y="12"/>
                </a:lnTo>
                <a:lnTo>
                  <a:pt x="16" y="7"/>
                </a:lnTo>
                <a:lnTo>
                  <a:pt x="12" y="1"/>
                </a:lnTo>
                <a:lnTo>
                  <a:pt x="7" y="0"/>
                </a:lnTo>
                <a:lnTo>
                  <a:pt x="6" y="0"/>
                </a:lnTo>
                <a:lnTo>
                  <a:pt x="3" y="1"/>
                </a:lnTo>
                <a:lnTo>
                  <a:pt x="1" y="4"/>
                </a:lnTo>
                <a:lnTo>
                  <a:pt x="0" y="9"/>
                </a:lnTo>
                <a:lnTo>
                  <a:pt x="0" y="12"/>
                </a:lnTo>
                <a:lnTo>
                  <a:pt x="0" y="15"/>
                </a:lnTo>
                <a:lnTo>
                  <a:pt x="0" y="18"/>
                </a:lnTo>
              </a:path>
            </a:pathLst>
          </a:custGeom>
          <a:solidFill>
            <a:srgbClr val="FFFF00"/>
          </a:solidFill>
          <a:ln w="4763">
            <a:solidFill>
              <a:srgbClr val="990000"/>
            </a:solidFill>
            <a:round/>
            <a:headEnd/>
            <a:tailEnd/>
          </a:ln>
        </p:spPr>
        <p:txBody>
          <a:bodyPr/>
          <a:lstStyle/>
          <a:p>
            <a:endParaRPr lang="en-US"/>
          </a:p>
        </p:txBody>
      </p:sp>
      <p:pic>
        <p:nvPicPr>
          <p:cNvPr id="53452" name="Picture 203"/>
          <p:cNvPicPr>
            <a:picLocks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177668" y="4675984"/>
            <a:ext cx="1797051" cy="1457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1290444" name="Rectangle 204"/>
          <p:cNvSpPr>
            <a:spLocks noChangeArrowheads="1"/>
          </p:cNvSpPr>
          <p:nvPr/>
        </p:nvSpPr>
        <p:spPr bwMode="white">
          <a:xfrm>
            <a:off x="1828800" y="3694945"/>
            <a:ext cx="1978025"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nchorCtr="1">
            <a:spAutoFit/>
          </a:bodyPr>
          <a:lstStyle/>
          <a:p>
            <a:pPr algn="ctr"/>
            <a:r>
              <a:rPr lang="en-US" sz="1600" b="1" dirty="0">
                <a:latin typeface="Helvetica" pitchFamily="34" charset="0"/>
              </a:rPr>
              <a:t>Increased glucagon </a:t>
            </a:r>
            <a:r>
              <a:rPr lang="el-GR" sz="1600" b="1" dirty="0">
                <a:latin typeface="Helvetica" pitchFamily="34" charset="0"/>
              </a:rPr>
              <a:t>α</a:t>
            </a:r>
            <a:r>
              <a:rPr lang="en-US" sz="1600" b="1" dirty="0">
                <a:latin typeface="Helvetica" pitchFamily="34" charset="0"/>
              </a:rPr>
              <a:t>-cell secretion </a:t>
            </a:r>
          </a:p>
        </p:txBody>
      </p:sp>
      <p:pic>
        <p:nvPicPr>
          <p:cNvPr id="53454" name="Picture 205"/>
          <p:cNvPicPr>
            <a:picLocks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634036" y="1994964"/>
            <a:ext cx="1524000" cy="1423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53455" name="Picture 206"/>
          <p:cNvPicPr>
            <a:picLocks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352800" y="947705"/>
            <a:ext cx="1620839" cy="8064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53456" name="Rectangle 207"/>
          <p:cNvSpPr>
            <a:spLocks noChangeArrowheads="1"/>
          </p:cNvSpPr>
          <p:nvPr/>
        </p:nvSpPr>
        <p:spPr bwMode="white">
          <a:xfrm>
            <a:off x="5181603" y="2514601"/>
            <a:ext cx="1039813" cy="2744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1" rIns="90488" bIns="44451">
            <a:spAutoFit/>
          </a:bodyPr>
          <a:lstStyle/>
          <a:p>
            <a:endParaRPr lang="en-US" sz="1200" b="1">
              <a:latin typeface="Helvetica" pitchFamily="34" charset="0"/>
            </a:endParaRPr>
          </a:p>
        </p:txBody>
      </p:sp>
      <p:sp>
        <p:nvSpPr>
          <p:cNvPr id="1290458" name="Rectangle 218"/>
          <p:cNvSpPr>
            <a:spLocks noChangeArrowheads="1"/>
          </p:cNvSpPr>
          <p:nvPr/>
        </p:nvSpPr>
        <p:spPr bwMode="auto">
          <a:xfrm>
            <a:off x="3145154" y="1752600"/>
            <a:ext cx="2396491" cy="582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1" rIns="90488" bIns="44451">
            <a:spAutoFit/>
          </a:bodyPr>
          <a:lstStyle/>
          <a:p>
            <a:r>
              <a:rPr lang="en-US" sz="1600" b="1" dirty="0">
                <a:latin typeface="Helvetica" pitchFamily="34" charset="0"/>
              </a:rPr>
              <a:t>     Decreased </a:t>
            </a:r>
            <a:br>
              <a:rPr lang="en-US" sz="1600" b="1" dirty="0">
                <a:latin typeface="Helvetica" pitchFamily="34" charset="0"/>
              </a:rPr>
            </a:br>
            <a:r>
              <a:rPr lang="en-US" sz="1600" b="1" dirty="0">
                <a:latin typeface="Helvetica" pitchFamily="34" charset="0"/>
              </a:rPr>
              <a:t>Insulin </a:t>
            </a:r>
            <a:r>
              <a:rPr lang="en-GB" sz="1600" dirty="0">
                <a:latin typeface="Helvetica" pitchFamily="34" charset="0"/>
                <a:sym typeface="Symbol" pitchFamily="18" charset="2"/>
              </a:rPr>
              <a:t></a:t>
            </a:r>
            <a:r>
              <a:rPr lang="en-US" sz="1600" b="1" dirty="0">
                <a:latin typeface="Helvetica" pitchFamily="34" charset="0"/>
                <a:sym typeface="Symbol" pitchFamily="18" charset="2"/>
              </a:rPr>
              <a:t>-</a:t>
            </a:r>
            <a:r>
              <a:rPr lang="en-US" sz="1600" b="1" dirty="0">
                <a:latin typeface="Helvetica" pitchFamily="34" charset="0"/>
              </a:rPr>
              <a:t>cell secretion</a:t>
            </a:r>
          </a:p>
        </p:txBody>
      </p:sp>
      <p:sp>
        <p:nvSpPr>
          <p:cNvPr id="53458" name="AutoShape 219"/>
          <p:cNvSpPr>
            <a:spLocks noChangeArrowheads="1"/>
          </p:cNvSpPr>
          <p:nvPr/>
        </p:nvSpPr>
        <p:spPr bwMode="auto">
          <a:xfrm rot="13440184">
            <a:off x="4463249" y="1601399"/>
            <a:ext cx="403909" cy="206725"/>
          </a:xfrm>
          <a:prstGeom prst="rightArrow">
            <a:avLst>
              <a:gd name="adj1" fmla="val 50000"/>
              <a:gd name="adj2" fmla="val 96119"/>
            </a:avLst>
          </a:prstGeom>
          <a:solidFill>
            <a:schemeClr val="tx1"/>
          </a:solidFill>
          <a:ln w="12700">
            <a:solidFill>
              <a:schemeClr val="tx1"/>
            </a:solidFill>
            <a:miter lim="800000"/>
            <a:headEnd/>
            <a:tailEnd/>
          </a:ln>
        </p:spPr>
        <p:txBody>
          <a:bodyPr wrap="none" anchor="ctr"/>
          <a:lstStyle/>
          <a:p>
            <a:endParaRPr lang="en-US" dirty="0"/>
          </a:p>
        </p:txBody>
      </p:sp>
      <p:sp>
        <p:nvSpPr>
          <p:cNvPr id="1290460" name="Rectangle 220"/>
          <p:cNvSpPr>
            <a:spLocks noChangeArrowheads="1"/>
          </p:cNvSpPr>
          <p:nvPr/>
        </p:nvSpPr>
        <p:spPr bwMode="auto">
          <a:xfrm>
            <a:off x="609600" y="5357815"/>
            <a:ext cx="1447800" cy="10746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1" rIns="90488" bIns="44451">
            <a:spAutoFit/>
          </a:bodyPr>
          <a:lstStyle/>
          <a:p>
            <a:r>
              <a:rPr lang="en-US" sz="1600" b="1" dirty="0">
                <a:latin typeface="Helvetica" pitchFamily="34" charset="0"/>
              </a:rPr>
              <a:t>Increased hepatic glucose</a:t>
            </a:r>
          </a:p>
          <a:p>
            <a:r>
              <a:rPr lang="en-US" sz="1600" b="1" dirty="0">
                <a:latin typeface="Helvetica" pitchFamily="34" charset="0"/>
              </a:rPr>
              <a:t>production</a:t>
            </a:r>
          </a:p>
        </p:txBody>
      </p:sp>
      <p:sp>
        <p:nvSpPr>
          <p:cNvPr id="53460" name="AutoShape 221"/>
          <p:cNvSpPr>
            <a:spLocks noChangeArrowheads="1"/>
          </p:cNvSpPr>
          <p:nvPr/>
        </p:nvSpPr>
        <p:spPr bwMode="auto">
          <a:xfrm>
            <a:off x="1685925" y="5465767"/>
            <a:ext cx="750888" cy="257175"/>
          </a:xfrm>
          <a:prstGeom prst="rightArrow">
            <a:avLst>
              <a:gd name="adj1" fmla="val 50000"/>
              <a:gd name="adj2" fmla="val 146015"/>
            </a:avLst>
          </a:prstGeom>
          <a:solidFill>
            <a:schemeClr val="tx1"/>
          </a:solidFill>
          <a:ln w="12700">
            <a:solidFill>
              <a:schemeClr val="tx1"/>
            </a:solidFill>
            <a:miter lim="800000"/>
            <a:headEnd/>
            <a:tailEnd/>
          </a:ln>
        </p:spPr>
        <p:txBody>
          <a:bodyPr wrap="none" anchor="ctr"/>
          <a:lstStyle/>
          <a:p>
            <a:endParaRPr lang="en-US"/>
          </a:p>
        </p:txBody>
      </p:sp>
      <p:sp>
        <p:nvSpPr>
          <p:cNvPr id="1290462" name="Rectangle 222"/>
          <p:cNvSpPr>
            <a:spLocks noChangeArrowheads="1"/>
          </p:cNvSpPr>
          <p:nvPr/>
        </p:nvSpPr>
        <p:spPr bwMode="auto">
          <a:xfrm>
            <a:off x="6968220" y="4371381"/>
            <a:ext cx="1570892" cy="582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90488" tIns="44451" rIns="90488" bIns="44451">
            <a:spAutoFit/>
          </a:bodyPr>
          <a:lstStyle/>
          <a:p>
            <a:r>
              <a:rPr lang="en-US" sz="1600" b="1" dirty="0">
                <a:latin typeface="Helvetica" pitchFamily="34" charset="0"/>
              </a:rPr>
              <a:t>Increased lipolysis</a:t>
            </a:r>
          </a:p>
        </p:txBody>
      </p:sp>
      <p:sp>
        <p:nvSpPr>
          <p:cNvPr id="53463" name="AutoShape 228"/>
          <p:cNvSpPr>
            <a:spLocks noChangeArrowheads="1"/>
          </p:cNvSpPr>
          <p:nvPr/>
        </p:nvSpPr>
        <p:spPr bwMode="auto">
          <a:xfrm rot="1160736" flipH="1">
            <a:off x="5943600" y="5943603"/>
            <a:ext cx="914400" cy="163513"/>
          </a:xfrm>
          <a:prstGeom prst="rightArrow">
            <a:avLst>
              <a:gd name="adj1" fmla="val 50000"/>
              <a:gd name="adj2" fmla="val 279663"/>
            </a:avLst>
          </a:prstGeom>
          <a:solidFill>
            <a:schemeClr val="tx1"/>
          </a:solidFill>
          <a:ln w="12700">
            <a:solidFill>
              <a:schemeClr val="tx1"/>
            </a:solidFill>
            <a:miter lim="800000"/>
            <a:headEnd/>
            <a:tailEnd/>
          </a:ln>
        </p:spPr>
        <p:txBody>
          <a:bodyPr wrap="none" anchor="ctr"/>
          <a:lstStyle/>
          <a:p>
            <a:endParaRPr lang="en-US"/>
          </a:p>
        </p:txBody>
      </p:sp>
      <p:sp>
        <p:nvSpPr>
          <p:cNvPr id="1290469" name="Rectangle 229"/>
          <p:cNvSpPr>
            <a:spLocks noChangeArrowheads="1"/>
          </p:cNvSpPr>
          <p:nvPr/>
        </p:nvSpPr>
        <p:spPr bwMode="auto">
          <a:xfrm>
            <a:off x="6290829" y="6116753"/>
            <a:ext cx="2209800" cy="582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1" rIns="90488" bIns="44451">
            <a:spAutoFit/>
          </a:bodyPr>
          <a:lstStyle/>
          <a:p>
            <a:r>
              <a:rPr lang="en-US" sz="1600" b="1" dirty="0">
                <a:latin typeface="Helvetica" pitchFamily="34" charset="0"/>
              </a:rPr>
              <a:t>Decreased muscle glucose uptake</a:t>
            </a:r>
          </a:p>
        </p:txBody>
      </p:sp>
      <p:sp>
        <p:nvSpPr>
          <p:cNvPr id="53465" name="Freeform 231"/>
          <p:cNvSpPr>
            <a:spLocks/>
          </p:cNvSpPr>
          <p:nvPr/>
        </p:nvSpPr>
        <p:spPr bwMode="auto">
          <a:xfrm>
            <a:off x="4945066" y="3259141"/>
            <a:ext cx="1285875" cy="1163637"/>
          </a:xfrm>
          <a:custGeom>
            <a:avLst/>
            <a:gdLst>
              <a:gd name="T0" fmla="*/ 2147483647 w 891"/>
              <a:gd name="T1" fmla="*/ 2147483647 h 806"/>
              <a:gd name="T2" fmla="*/ 2147483647 w 891"/>
              <a:gd name="T3" fmla="*/ 2147483647 h 806"/>
              <a:gd name="T4" fmla="*/ 2147483647 w 891"/>
              <a:gd name="T5" fmla="*/ 2147483647 h 806"/>
              <a:gd name="T6" fmla="*/ 2147483647 w 891"/>
              <a:gd name="T7" fmla="*/ 2147483647 h 806"/>
              <a:gd name="T8" fmla="*/ 2147483647 w 891"/>
              <a:gd name="T9" fmla="*/ 2147483647 h 806"/>
              <a:gd name="T10" fmla="*/ 2147483647 w 891"/>
              <a:gd name="T11" fmla="*/ 2147483647 h 806"/>
              <a:gd name="T12" fmla="*/ 2147483647 w 891"/>
              <a:gd name="T13" fmla="*/ 2147483647 h 806"/>
              <a:gd name="T14" fmla="*/ 2147483647 w 891"/>
              <a:gd name="T15" fmla="*/ 2147483647 h 806"/>
              <a:gd name="T16" fmla="*/ 2147483647 w 891"/>
              <a:gd name="T17" fmla="*/ 2147483647 h 806"/>
              <a:gd name="T18" fmla="*/ 2147483647 w 891"/>
              <a:gd name="T19" fmla="*/ 2147483647 h 806"/>
              <a:gd name="T20" fmla="*/ 2147483647 w 891"/>
              <a:gd name="T21" fmla="*/ 2147483647 h 806"/>
              <a:gd name="T22" fmla="*/ 2147483647 w 891"/>
              <a:gd name="T23" fmla="*/ 2147483647 h 806"/>
              <a:gd name="T24" fmla="*/ 2147483647 w 891"/>
              <a:gd name="T25" fmla="*/ 2147483647 h 806"/>
              <a:gd name="T26" fmla="*/ 2147483647 w 891"/>
              <a:gd name="T27" fmla="*/ 2147483647 h 806"/>
              <a:gd name="T28" fmla="*/ 2147483647 w 891"/>
              <a:gd name="T29" fmla="*/ 2147483647 h 806"/>
              <a:gd name="T30" fmla="*/ 2147483647 w 891"/>
              <a:gd name="T31" fmla="*/ 2147483647 h 806"/>
              <a:gd name="T32" fmla="*/ 0 w 891"/>
              <a:gd name="T33" fmla="*/ 2147483647 h 806"/>
              <a:gd name="T34" fmla="*/ 2147483647 w 891"/>
              <a:gd name="T35" fmla="*/ 2147483647 h 806"/>
              <a:gd name="T36" fmla="*/ 2147483647 w 891"/>
              <a:gd name="T37" fmla="*/ 2147483647 h 806"/>
              <a:gd name="T38" fmla="*/ 2147483647 w 891"/>
              <a:gd name="T39" fmla="*/ 2147483647 h 806"/>
              <a:gd name="T40" fmla="*/ 2147483647 w 891"/>
              <a:gd name="T41" fmla="*/ 2147483647 h 806"/>
              <a:gd name="T42" fmla="*/ 2147483647 w 891"/>
              <a:gd name="T43" fmla="*/ 2147483647 h 806"/>
              <a:gd name="T44" fmla="*/ 2147483647 w 891"/>
              <a:gd name="T45" fmla="*/ 2147483647 h 806"/>
              <a:gd name="T46" fmla="*/ 2147483647 w 891"/>
              <a:gd name="T47" fmla="*/ 2147483647 h 806"/>
              <a:gd name="T48" fmla="*/ 2147483647 w 891"/>
              <a:gd name="T49" fmla="*/ 2147483647 h 806"/>
              <a:gd name="T50" fmla="*/ 2147483647 w 891"/>
              <a:gd name="T51" fmla="*/ 2147483647 h 806"/>
              <a:gd name="T52" fmla="*/ 2147483647 w 891"/>
              <a:gd name="T53" fmla="*/ 2147483647 h 806"/>
              <a:gd name="T54" fmla="*/ 2147483647 w 891"/>
              <a:gd name="T55" fmla="*/ 2147483647 h 806"/>
              <a:gd name="T56" fmla="*/ 2147483647 w 891"/>
              <a:gd name="T57" fmla="*/ 2147483647 h 806"/>
              <a:gd name="T58" fmla="*/ 2147483647 w 891"/>
              <a:gd name="T59" fmla="*/ 2147483647 h 806"/>
              <a:gd name="T60" fmla="*/ 2147483647 w 891"/>
              <a:gd name="T61" fmla="*/ 2147483647 h 806"/>
              <a:gd name="T62" fmla="*/ 2147483647 w 891"/>
              <a:gd name="T63" fmla="*/ 2147483647 h 806"/>
              <a:gd name="T64" fmla="*/ 2147483647 w 891"/>
              <a:gd name="T65" fmla="*/ 2147483647 h 80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891"/>
              <a:gd name="T100" fmla="*/ 0 h 806"/>
              <a:gd name="T101" fmla="*/ 891 w 891"/>
              <a:gd name="T102" fmla="*/ 806 h 80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891" h="806">
                <a:moveTo>
                  <a:pt x="890" y="795"/>
                </a:moveTo>
                <a:lnTo>
                  <a:pt x="806" y="782"/>
                </a:lnTo>
                <a:lnTo>
                  <a:pt x="729" y="767"/>
                </a:lnTo>
                <a:lnTo>
                  <a:pt x="659" y="750"/>
                </a:lnTo>
                <a:lnTo>
                  <a:pt x="594" y="729"/>
                </a:lnTo>
                <a:lnTo>
                  <a:pt x="534" y="708"/>
                </a:lnTo>
                <a:lnTo>
                  <a:pt x="482" y="684"/>
                </a:lnTo>
                <a:lnTo>
                  <a:pt x="433" y="659"/>
                </a:lnTo>
                <a:lnTo>
                  <a:pt x="390" y="632"/>
                </a:lnTo>
                <a:lnTo>
                  <a:pt x="351" y="604"/>
                </a:lnTo>
                <a:lnTo>
                  <a:pt x="316" y="573"/>
                </a:lnTo>
                <a:lnTo>
                  <a:pt x="287" y="543"/>
                </a:lnTo>
                <a:lnTo>
                  <a:pt x="260" y="512"/>
                </a:lnTo>
                <a:lnTo>
                  <a:pt x="235" y="480"/>
                </a:lnTo>
                <a:lnTo>
                  <a:pt x="215" y="447"/>
                </a:lnTo>
                <a:lnTo>
                  <a:pt x="197" y="414"/>
                </a:lnTo>
                <a:lnTo>
                  <a:pt x="182" y="382"/>
                </a:lnTo>
                <a:lnTo>
                  <a:pt x="168" y="350"/>
                </a:lnTo>
                <a:lnTo>
                  <a:pt x="156" y="318"/>
                </a:lnTo>
                <a:lnTo>
                  <a:pt x="147" y="284"/>
                </a:lnTo>
                <a:lnTo>
                  <a:pt x="138" y="254"/>
                </a:lnTo>
                <a:lnTo>
                  <a:pt x="130" y="223"/>
                </a:lnTo>
                <a:lnTo>
                  <a:pt x="122" y="194"/>
                </a:lnTo>
                <a:lnTo>
                  <a:pt x="113" y="166"/>
                </a:lnTo>
                <a:lnTo>
                  <a:pt x="106" y="140"/>
                </a:lnTo>
                <a:lnTo>
                  <a:pt x="98" y="115"/>
                </a:lnTo>
                <a:lnTo>
                  <a:pt x="89" y="91"/>
                </a:lnTo>
                <a:lnTo>
                  <a:pt x="80" y="70"/>
                </a:lnTo>
                <a:lnTo>
                  <a:pt x="70" y="51"/>
                </a:lnTo>
                <a:lnTo>
                  <a:pt x="57" y="34"/>
                </a:lnTo>
                <a:lnTo>
                  <a:pt x="42" y="20"/>
                </a:lnTo>
                <a:lnTo>
                  <a:pt x="24" y="8"/>
                </a:lnTo>
                <a:lnTo>
                  <a:pt x="4" y="0"/>
                </a:lnTo>
                <a:lnTo>
                  <a:pt x="0" y="8"/>
                </a:lnTo>
                <a:lnTo>
                  <a:pt x="17" y="16"/>
                </a:lnTo>
                <a:lnTo>
                  <a:pt x="33" y="26"/>
                </a:lnTo>
                <a:lnTo>
                  <a:pt x="46" y="40"/>
                </a:lnTo>
                <a:lnTo>
                  <a:pt x="58" y="55"/>
                </a:lnTo>
                <a:lnTo>
                  <a:pt x="69" y="74"/>
                </a:lnTo>
                <a:lnTo>
                  <a:pt x="78" y="94"/>
                </a:lnTo>
                <a:lnTo>
                  <a:pt x="87" y="117"/>
                </a:lnTo>
                <a:lnTo>
                  <a:pt x="95" y="142"/>
                </a:lnTo>
                <a:lnTo>
                  <a:pt x="102" y="168"/>
                </a:lnTo>
                <a:lnTo>
                  <a:pt x="110" y="197"/>
                </a:lnTo>
                <a:lnTo>
                  <a:pt x="116" y="226"/>
                </a:lnTo>
                <a:lnTo>
                  <a:pt x="125" y="256"/>
                </a:lnTo>
                <a:lnTo>
                  <a:pt x="134" y="287"/>
                </a:lnTo>
                <a:lnTo>
                  <a:pt x="144" y="320"/>
                </a:lnTo>
                <a:lnTo>
                  <a:pt x="156" y="352"/>
                </a:lnTo>
                <a:lnTo>
                  <a:pt x="170" y="386"/>
                </a:lnTo>
                <a:lnTo>
                  <a:pt x="186" y="419"/>
                </a:lnTo>
                <a:lnTo>
                  <a:pt x="204" y="452"/>
                </a:lnTo>
                <a:lnTo>
                  <a:pt x="225" y="484"/>
                </a:lnTo>
                <a:lnTo>
                  <a:pt x="249" y="518"/>
                </a:lnTo>
                <a:lnTo>
                  <a:pt x="277" y="549"/>
                </a:lnTo>
                <a:lnTo>
                  <a:pt x="307" y="580"/>
                </a:lnTo>
                <a:lnTo>
                  <a:pt x="342" y="611"/>
                </a:lnTo>
                <a:lnTo>
                  <a:pt x="382" y="639"/>
                </a:lnTo>
                <a:lnTo>
                  <a:pt x="427" y="667"/>
                </a:lnTo>
                <a:lnTo>
                  <a:pt x="475" y="693"/>
                </a:lnTo>
                <a:lnTo>
                  <a:pt x="529" y="718"/>
                </a:lnTo>
                <a:lnTo>
                  <a:pt x="589" y="740"/>
                </a:lnTo>
                <a:lnTo>
                  <a:pt x="655" y="759"/>
                </a:lnTo>
                <a:lnTo>
                  <a:pt x="726" y="777"/>
                </a:lnTo>
                <a:lnTo>
                  <a:pt x="803" y="792"/>
                </a:lnTo>
                <a:lnTo>
                  <a:pt x="888" y="805"/>
                </a:lnTo>
                <a:lnTo>
                  <a:pt x="890" y="795"/>
                </a:lnTo>
              </a:path>
            </a:pathLst>
          </a:custGeom>
          <a:solidFill>
            <a:srgbClr val="790015"/>
          </a:solidFill>
          <a:ln w="12700" cap="rnd">
            <a:solidFill>
              <a:srgbClr val="FC0128"/>
            </a:solidFill>
            <a:round/>
            <a:headEnd/>
            <a:tailEnd/>
          </a:ln>
        </p:spPr>
        <p:txBody>
          <a:bodyPr/>
          <a:lstStyle/>
          <a:p>
            <a:endParaRPr lang="en-US"/>
          </a:p>
        </p:txBody>
      </p:sp>
      <p:sp>
        <p:nvSpPr>
          <p:cNvPr id="53466" name="Freeform 232"/>
          <p:cNvSpPr>
            <a:spLocks/>
          </p:cNvSpPr>
          <p:nvPr/>
        </p:nvSpPr>
        <p:spPr bwMode="auto">
          <a:xfrm>
            <a:off x="5156202" y="4068763"/>
            <a:ext cx="971551" cy="468312"/>
          </a:xfrm>
          <a:custGeom>
            <a:avLst/>
            <a:gdLst>
              <a:gd name="T0" fmla="*/ 2147483647 w 674"/>
              <a:gd name="T1" fmla="*/ 2147483647 h 324"/>
              <a:gd name="T2" fmla="*/ 2147483647 w 674"/>
              <a:gd name="T3" fmla="*/ 2147483647 h 324"/>
              <a:gd name="T4" fmla="*/ 2147483647 w 674"/>
              <a:gd name="T5" fmla="*/ 2147483647 h 324"/>
              <a:gd name="T6" fmla="*/ 2147483647 w 674"/>
              <a:gd name="T7" fmla="*/ 2147483647 h 324"/>
              <a:gd name="T8" fmla="*/ 2147483647 w 674"/>
              <a:gd name="T9" fmla="*/ 2147483647 h 324"/>
              <a:gd name="T10" fmla="*/ 2147483647 w 674"/>
              <a:gd name="T11" fmla="*/ 2147483647 h 324"/>
              <a:gd name="T12" fmla="*/ 2147483647 w 674"/>
              <a:gd name="T13" fmla="*/ 2147483647 h 324"/>
              <a:gd name="T14" fmla="*/ 2147483647 w 674"/>
              <a:gd name="T15" fmla="*/ 2147483647 h 324"/>
              <a:gd name="T16" fmla="*/ 2147483647 w 674"/>
              <a:gd name="T17" fmla="*/ 2147483647 h 324"/>
              <a:gd name="T18" fmla="*/ 2147483647 w 674"/>
              <a:gd name="T19" fmla="*/ 2147483647 h 324"/>
              <a:gd name="T20" fmla="*/ 2147483647 w 674"/>
              <a:gd name="T21" fmla="*/ 2147483647 h 324"/>
              <a:gd name="T22" fmla="*/ 2147483647 w 674"/>
              <a:gd name="T23" fmla="*/ 2147483647 h 324"/>
              <a:gd name="T24" fmla="*/ 2147483647 w 674"/>
              <a:gd name="T25" fmla="*/ 2147483647 h 324"/>
              <a:gd name="T26" fmla="*/ 2147483647 w 674"/>
              <a:gd name="T27" fmla="*/ 2147483647 h 324"/>
              <a:gd name="T28" fmla="*/ 2147483647 w 674"/>
              <a:gd name="T29" fmla="*/ 2147483647 h 324"/>
              <a:gd name="T30" fmla="*/ 2147483647 w 674"/>
              <a:gd name="T31" fmla="*/ 2147483647 h 324"/>
              <a:gd name="T32" fmla="*/ 2147483647 w 674"/>
              <a:gd name="T33" fmla="*/ 2147483647 h 324"/>
              <a:gd name="T34" fmla="*/ 2147483647 w 674"/>
              <a:gd name="T35" fmla="*/ 2147483647 h 324"/>
              <a:gd name="T36" fmla="*/ 2147483647 w 674"/>
              <a:gd name="T37" fmla="*/ 2147483647 h 324"/>
              <a:gd name="T38" fmla="*/ 2147483647 w 674"/>
              <a:gd name="T39" fmla="*/ 2147483647 h 324"/>
              <a:gd name="T40" fmla="*/ 2147483647 w 674"/>
              <a:gd name="T41" fmla="*/ 2147483647 h 324"/>
              <a:gd name="T42" fmla="*/ 2147483647 w 674"/>
              <a:gd name="T43" fmla="*/ 2147483647 h 324"/>
              <a:gd name="T44" fmla="*/ 2147483647 w 674"/>
              <a:gd name="T45" fmla="*/ 2147483647 h 324"/>
              <a:gd name="T46" fmla="*/ 2147483647 w 674"/>
              <a:gd name="T47" fmla="*/ 2147483647 h 324"/>
              <a:gd name="T48" fmla="*/ 2147483647 w 674"/>
              <a:gd name="T49" fmla="*/ 2147483647 h 324"/>
              <a:gd name="T50" fmla="*/ 2147483647 w 674"/>
              <a:gd name="T51" fmla="*/ 2147483647 h 324"/>
              <a:gd name="T52" fmla="*/ 2147483647 w 674"/>
              <a:gd name="T53" fmla="*/ 2147483647 h 324"/>
              <a:gd name="T54" fmla="*/ 2147483647 w 674"/>
              <a:gd name="T55" fmla="*/ 2147483647 h 324"/>
              <a:gd name="T56" fmla="*/ 2147483647 w 674"/>
              <a:gd name="T57" fmla="*/ 2147483647 h 324"/>
              <a:gd name="T58" fmla="*/ 2147483647 w 674"/>
              <a:gd name="T59" fmla="*/ 2147483647 h 324"/>
              <a:gd name="T60" fmla="*/ 2147483647 w 674"/>
              <a:gd name="T61" fmla="*/ 2147483647 h 324"/>
              <a:gd name="T62" fmla="*/ 2147483647 w 674"/>
              <a:gd name="T63" fmla="*/ 2147483647 h 324"/>
              <a:gd name="T64" fmla="*/ 2147483647 w 674"/>
              <a:gd name="T65" fmla="*/ 2147483647 h 324"/>
              <a:gd name="T66" fmla="*/ 2147483647 w 674"/>
              <a:gd name="T67" fmla="*/ 2147483647 h 324"/>
              <a:gd name="T68" fmla="*/ 0 w 674"/>
              <a:gd name="T69" fmla="*/ 0 h 324"/>
              <a:gd name="T70" fmla="*/ 2147483647 w 674"/>
              <a:gd name="T71" fmla="*/ 2147483647 h 324"/>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674"/>
              <a:gd name="T109" fmla="*/ 0 h 324"/>
              <a:gd name="T110" fmla="*/ 674 w 674"/>
              <a:gd name="T111" fmla="*/ 324 h 324"/>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674" h="324">
                <a:moveTo>
                  <a:pt x="13" y="19"/>
                </a:moveTo>
                <a:lnTo>
                  <a:pt x="3" y="22"/>
                </a:lnTo>
                <a:lnTo>
                  <a:pt x="16" y="40"/>
                </a:lnTo>
                <a:lnTo>
                  <a:pt x="31" y="58"/>
                </a:lnTo>
                <a:lnTo>
                  <a:pt x="47" y="75"/>
                </a:lnTo>
                <a:lnTo>
                  <a:pt x="62" y="90"/>
                </a:lnTo>
                <a:lnTo>
                  <a:pt x="78" y="105"/>
                </a:lnTo>
                <a:lnTo>
                  <a:pt x="95" y="120"/>
                </a:lnTo>
                <a:lnTo>
                  <a:pt x="113" y="133"/>
                </a:lnTo>
                <a:lnTo>
                  <a:pt x="131" y="147"/>
                </a:lnTo>
                <a:lnTo>
                  <a:pt x="149" y="159"/>
                </a:lnTo>
                <a:lnTo>
                  <a:pt x="167" y="170"/>
                </a:lnTo>
                <a:lnTo>
                  <a:pt x="187" y="182"/>
                </a:lnTo>
                <a:lnTo>
                  <a:pt x="206" y="193"/>
                </a:lnTo>
                <a:lnTo>
                  <a:pt x="226" y="203"/>
                </a:lnTo>
                <a:lnTo>
                  <a:pt x="247" y="212"/>
                </a:lnTo>
                <a:lnTo>
                  <a:pt x="268" y="221"/>
                </a:lnTo>
                <a:lnTo>
                  <a:pt x="289" y="231"/>
                </a:lnTo>
                <a:lnTo>
                  <a:pt x="311" y="238"/>
                </a:lnTo>
                <a:lnTo>
                  <a:pt x="333" y="246"/>
                </a:lnTo>
                <a:lnTo>
                  <a:pt x="355" y="253"/>
                </a:lnTo>
                <a:lnTo>
                  <a:pt x="378" y="260"/>
                </a:lnTo>
                <a:lnTo>
                  <a:pt x="401" y="267"/>
                </a:lnTo>
                <a:lnTo>
                  <a:pt x="423" y="273"/>
                </a:lnTo>
                <a:lnTo>
                  <a:pt x="447" y="279"/>
                </a:lnTo>
                <a:lnTo>
                  <a:pt x="471" y="284"/>
                </a:lnTo>
                <a:lnTo>
                  <a:pt x="495" y="290"/>
                </a:lnTo>
                <a:lnTo>
                  <a:pt x="520" y="295"/>
                </a:lnTo>
                <a:lnTo>
                  <a:pt x="544" y="300"/>
                </a:lnTo>
                <a:lnTo>
                  <a:pt x="569" y="305"/>
                </a:lnTo>
                <a:lnTo>
                  <a:pt x="594" y="309"/>
                </a:lnTo>
                <a:lnTo>
                  <a:pt x="619" y="315"/>
                </a:lnTo>
                <a:lnTo>
                  <a:pt x="644" y="319"/>
                </a:lnTo>
                <a:lnTo>
                  <a:pt x="670" y="323"/>
                </a:lnTo>
                <a:lnTo>
                  <a:pt x="673" y="314"/>
                </a:lnTo>
                <a:lnTo>
                  <a:pt x="648" y="309"/>
                </a:lnTo>
                <a:lnTo>
                  <a:pt x="622" y="304"/>
                </a:lnTo>
                <a:lnTo>
                  <a:pt x="597" y="300"/>
                </a:lnTo>
                <a:lnTo>
                  <a:pt x="571" y="295"/>
                </a:lnTo>
                <a:lnTo>
                  <a:pt x="548" y="290"/>
                </a:lnTo>
                <a:lnTo>
                  <a:pt x="523" y="285"/>
                </a:lnTo>
                <a:lnTo>
                  <a:pt x="498" y="281"/>
                </a:lnTo>
                <a:lnTo>
                  <a:pt x="475" y="275"/>
                </a:lnTo>
                <a:lnTo>
                  <a:pt x="451" y="270"/>
                </a:lnTo>
                <a:lnTo>
                  <a:pt x="428" y="264"/>
                </a:lnTo>
                <a:lnTo>
                  <a:pt x="405" y="257"/>
                </a:lnTo>
                <a:lnTo>
                  <a:pt x="382" y="250"/>
                </a:lnTo>
                <a:lnTo>
                  <a:pt x="360" y="243"/>
                </a:lnTo>
                <a:lnTo>
                  <a:pt x="337" y="237"/>
                </a:lnTo>
                <a:lnTo>
                  <a:pt x="315" y="229"/>
                </a:lnTo>
                <a:lnTo>
                  <a:pt x="294" y="221"/>
                </a:lnTo>
                <a:lnTo>
                  <a:pt x="274" y="212"/>
                </a:lnTo>
                <a:lnTo>
                  <a:pt x="252" y="203"/>
                </a:lnTo>
                <a:lnTo>
                  <a:pt x="233" y="195"/>
                </a:lnTo>
                <a:lnTo>
                  <a:pt x="213" y="185"/>
                </a:lnTo>
                <a:lnTo>
                  <a:pt x="194" y="174"/>
                </a:lnTo>
                <a:lnTo>
                  <a:pt x="175" y="163"/>
                </a:lnTo>
                <a:lnTo>
                  <a:pt x="157" y="152"/>
                </a:lnTo>
                <a:lnTo>
                  <a:pt x="139" y="139"/>
                </a:lnTo>
                <a:lnTo>
                  <a:pt x="121" y="126"/>
                </a:lnTo>
                <a:lnTo>
                  <a:pt x="104" y="114"/>
                </a:lnTo>
                <a:lnTo>
                  <a:pt x="88" y="98"/>
                </a:lnTo>
                <a:lnTo>
                  <a:pt x="72" y="83"/>
                </a:lnTo>
                <a:lnTo>
                  <a:pt x="56" y="69"/>
                </a:lnTo>
                <a:lnTo>
                  <a:pt x="41" y="52"/>
                </a:lnTo>
                <a:lnTo>
                  <a:pt x="26" y="35"/>
                </a:lnTo>
                <a:lnTo>
                  <a:pt x="13" y="17"/>
                </a:lnTo>
                <a:lnTo>
                  <a:pt x="2" y="19"/>
                </a:lnTo>
                <a:lnTo>
                  <a:pt x="13" y="17"/>
                </a:lnTo>
                <a:lnTo>
                  <a:pt x="0" y="0"/>
                </a:lnTo>
                <a:lnTo>
                  <a:pt x="2" y="19"/>
                </a:lnTo>
                <a:lnTo>
                  <a:pt x="13" y="19"/>
                </a:lnTo>
              </a:path>
            </a:pathLst>
          </a:custGeom>
          <a:solidFill>
            <a:srgbClr val="790015"/>
          </a:solidFill>
          <a:ln w="12700" cap="rnd">
            <a:solidFill>
              <a:srgbClr val="FC0128"/>
            </a:solidFill>
            <a:round/>
            <a:headEnd/>
            <a:tailEnd/>
          </a:ln>
        </p:spPr>
        <p:txBody>
          <a:bodyPr/>
          <a:lstStyle/>
          <a:p>
            <a:endParaRPr lang="en-US"/>
          </a:p>
        </p:txBody>
      </p:sp>
      <p:sp>
        <p:nvSpPr>
          <p:cNvPr id="53467" name="Freeform 233"/>
          <p:cNvSpPr>
            <a:spLocks/>
          </p:cNvSpPr>
          <p:nvPr/>
        </p:nvSpPr>
        <p:spPr bwMode="auto">
          <a:xfrm>
            <a:off x="5181603" y="4114802"/>
            <a:ext cx="144463" cy="461963"/>
          </a:xfrm>
          <a:custGeom>
            <a:avLst/>
            <a:gdLst>
              <a:gd name="T0" fmla="*/ 2147483647 w 101"/>
              <a:gd name="T1" fmla="*/ 2147483647 h 320"/>
              <a:gd name="T2" fmla="*/ 2147483647 w 101"/>
              <a:gd name="T3" fmla="*/ 2147483647 h 320"/>
              <a:gd name="T4" fmla="*/ 2147483647 w 101"/>
              <a:gd name="T5" fmla="*/ 2147483647 h 320"/>
              <a:gd name="T6" fmla="*/ 2147483647 w 101"/>
              <a:gd name="T7" fmla="*/ 2147483647 h 320"/>
              <a:gd name="T8" fmla="*/ 2147483647 w 101"/>
              <a:gd name="T9" fmla="*/ 2147483647 h 320"/>
              <a:gd name="T10" fmla="*/ 2147483647 w 101"/>
              <a:gd name="T11" fmla="*/ 2147483647 h 320"/>
              <a:gd name="T12" fmla="*/ 2147483647 w 101"/>
              <a:gd name="T13" fmla="*/ 2147483647 h 320"/>
              <a:gd name="T14" fmla="*/ 2147483647 w 101"/>
              <a:gd name="T15" fmla="*/ 2147483647 h 320"/>
              <a:gd name="T16" fmla="*/ 2147483647 w 101"/>
              <a:gd name="T17" fmla="*/ 2147483647 h 320"/>
              <a:gd name="T18" fmla="*/ 2147483647 w 101"/>
              <a:gd name="T19" fmla="*/ 2147483647 h 320"/>
              <a:gd name="T20" fmla="*/ 2147483647 w 101"/>
              <a:gd name="T21" fmla="*/ 2147483647 h 320"/>
              <a:gd name="T22" fmla="*/ 2147483647 w 101"/>
              <a:gd name="T23" fmla="*/ 2147483647 h 320"/>
              <a:gd name="T24" fmla="*/ 2147483647 w 101"/>
              <a:gd name="T25" fmla="*/ 2147483647 h 320"/>
              <a:gd name="T26" fmla="*/ 2147483647 w 101"/>
              <a:gd name="T27" fmla="*/ 2147483647 h 320"/>
              <a:gd name="T28" fmla="*/ 2147483647 w 101"/>
              <a:gd name="T29" fmla="*/ 2147483647 h 320"/>
              <a:gd name="T30" fmla="*/ 2147483647 w 101"/>
              <a:gd name="T31" fmla="*/ 2147483647 h 320"/>
              <a:gd name="T32" fmla="*/ 2147483647 w 101"/>
              <a:gd name="T33" fmla="*/ 0 h 320"/>
              <a:gd name="T34" fmla="*/ 2147483647 w 101"/>
              <a:gd name="T35" fmla="*/ 2147483647 h 320"/>
              <a:gd name="T36" fmla="*/ 2147483647 w 101"/>
              <a:gd name="T37" fmla="*/ 2147483647 h 320"/>
              <a:gd name="T38" fmla="*/ 2147483647 w 101"/>
              <a:gd name="T39" fmla="*/ 2147483647 h 320"/>
              <a:gd name="T40" fmla="*/ 2147483647 w 101"/>
              <a:gd name="T41" fmla="*/ 2147483647 h 320"/>
              <a:gd name="T42" fmla="*/ 2147483647 w 101"/>
              <a:gd name="T43" fmla="*/ 2147483647 h 320"/>
              <a:gd name="T44" fmla="*/ 2147483647 w 101"/>
              <a:gd name="T45" fmla="*/ 2147483647 h 320"/>
              <a:gd name="T46" fmla="*/ 2147483647 w 101"/>
              <a:gd name="T47" fmla="*/ 2147483647 h 320"/>
              <a:gd name="T48" fmla="*/ 2147483647 w 101"/>
              <a:gd name="T49" fmla="*/ 2147483647 h 320"/>
              <a:gd name="T50" fmla="*/ 2147483647 w 101"/>
              <a:gd name="T51" fmla="*/ 2147483647 h 320"/>
              <a:gd name="T52" fmla="*/ 2147483647 w 101"/>
              <a:gd name="T53" fmla="*/ 2147483647 h 320"/>
              <a:gd name="T54" fmla="*/ 2147483647 w 101"/>
              <a:gd name="T55" fmla="*/ 2147483647 h 320"/>
              <a:gd name="T56" fmla="*/ 2147483647 w 101"/>
              <a:gd name="T57" fmla="*/ 2147483647 h 320"/>
              <a:gd name="T58" fmla="*/ 2147483647 w 101"/>
              <a:gd name="T59" fmla="*/ 2147483647 h 320"/>
              <a:gd name="T60" fmla="*/ 2147483647 w 101"/>
              <a:gd name="T61" fmla="*/ 2147483647 h 320"/>
              <a:gd name="T62" fmla="*/ 2147483647 w 101"/>
              <a:gd name="T63" fmla="*/ 2147483647 h 320"/>
              <a:gd name="T64" fmla="*/ 2147483647 w 101"/>
              <a:gd name="T65" fmla="*/ 2147483647 h 320"/>
              <a:gd name="T66" fmla="*/ 2147483647 w 101"/>
              <a:gd name="T67" fmla="*/ 2147483647 h 320"/>
              <a:gd name="T68" fmla="*/ 2147483647 w 101"/>
              <a:gd name="T69" fmla="*/ 2147483647 h 320"/>
              <a:gd name="T70" fmla="*/ 2147483647 w 101"/>
              <a:gd name="T71" fmla="*/ 2147483647 h 320"/>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01"/>
              <a:gd name="T109" fmla="*/ 0 h 320"/>
              <a:gd name="T110" fmla="*/ 101 w 101"/>
              <a:gd name="T111" fmla="*/ 320 h 320"/>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01" h="320">
                <a:moveTo>
                  <a:pt x="98" y="313"/>
                </a:moveTo>
                <a:lnTo>
                  <a:pt x="100" y="314"/>
                </a:lnTo>
                <a:lnTo>
                  <a:pt x="96" y="305"/>
                </a:lnTo>
                <a:lnTo>
                  <a:pt x="92" y="294"/>
                </a:lnTo>
                <a:lnTo>
                  <a:pt x="87" y="284"/>
                </a:lnTo>
                <a:lnTo>
                  <a:pt x="83" y="276"/>
                </a:lnTo>
                <a:lnTo>
                  <a:pt x="79" y="265"/>
                </a:lnTo>
                <a:lnTo>
                  <a:pt x="76" y="256"/>
                </a:lnTo>
                <a:lnTo>
                  <a:pt x="71" y="246"/>
                </a:lnTo>
                <a:lnTo>
                  <a:pt x="68" y="236"/>
                </a:lnTo>
                <a:lnTo>
                  <a:pt x="65" y="227"/>
                </a:lnTo>
                <a:lnTo>
                  <a:pt x="61" y="217"/>
                </a:lnTo>
                <a:lnTo>
                  <a:pt x="58" y="207"/>
                </a:lnTo>
                <a:lnTo>
                  <a:pt x="54" y="198"/>
                </a:lnTo>
                <a:lnTo>
                  <a:pt x="51" y="188"/>
                </a:lnTo>
                <a:lnTo>
                  <a:pt x="48" y="178"/>
                </a:lnTo>
                <a:lnTo>
                  <a:pt x="46" y="168"/>
                </a:lnTo>
                <a:lnTo>
                  <a:pt x="42" y="158"/>
                </a:lnTo>
                <a:lnTo>
                  <a:pt x="39" y="149"/>
                </a:lnTo>
                <a:lnTo>
                  <a:pt x="38" y="139"/>
                </a:lnTo>
                <a:lnTo>
                  <a:pt x="34" y="128"/>
                </a:lnTo>
                <a:lnTo>
                  <a:pt x="32" y="119"/>
                </a:lnTo>
                <a:lnTo>
                  <a:pt x="29" y="109"/>
                </a:lnTo>
                <a:lnTo>
                  <a:pt x="28" y="100"/>
                </a:lnTo>
                <a:lnTo>
                  <a:pt x="25" y="89"/>
                </a:lnTo>
                <a:lnTo>
                  <a:pt x="23" y="79"/>
                </a:lnTo>
                <a:lnTo>
                  <a:pt x="21" y="70"/>
                </a:lnTo>
                <a:lnTo>
                  <a:pt x="20" y="60"/>
                </a:lnTo>
                <a:lnTo>
                  <a:pt x="19" y="49"/>
                </a:lnTo>
                <a:lnTo>
                  <a:pt x="16" y="39"/>
                </a:lnTo>
                <a:lnTo>
                  <a:pt x="15" y="30"/>
                </a:lnTo>
                <a:lnTo>
                  <a:pt x="13" y="20"/>
                </a:lnTo>
                <a:lnTo>
                  <a:pt x="13" y="9"/>
                </a:lnTo>
                <a:lnTo>
                  <a:pt x="12" y="0"/>
                </a:lnTo>
                <a:lnTo>
                  <a:pt x="0" y="0"/>
                </a:lnTo>
                <a:lnTo>
                  <a:pt x="1" y="10"/>
                </a:lnTo>
                <a:lnTo>
                  <a:pt x="2" y="20"/>
                </a:lnTo>
                <a:lnTo>
                  <a:pt x="3" y="31"/>
                </a:lnTo>
                <a:lnTo>
                  <a:pt x="4" y="40"/>
                </a:lnTo>
                <a:lnTo>
                  <a:pt x="5" y="51"/>
                </a:lnTo>
                <a:lnTo>
                  <a:pt x="7" y="61"/>
                </a:lnTo>
                <a:lnTo>
                  <a:pt x="10" y="71"/>
                </a:lnTo>
                <a:lnTo>
                  <a:pt x="12" y="81"/>
                </a:lnTo>
                <a:lnTo>
                  <a:pt x="13" y="91"/>
                </a:lnTo>
                <a:lnTo>
                  <a:pt x="15" y="101"/>
                </a:lnTo>
                <a:lnTo>
                  <a:pt x="17" y="111"/>
                </a:lnTo>
                <a:lnTo>
                  <a:pt x="20" y="121"/>
                </a:lnTo>
                <a:lnTo>
                  <a:pt x="22" y="131"/>
                </a:lnTo>
                <a:lnTo>
                  <a:pt x="25" y="140"/>
                </a:lnTo>
                <a:lnTo>
                  <a:pt x="28" y="151"/>
                </a:lnTo>
                <a:lnTo>
                  <a:pt x="30" y="160"/>
                </a:lnTo>
                <a:lnTo>
                  <a:pt x="33" y="170"/>
                </a:lnTo>
                <a:lnTo>
                  <a:pt x="37" y="180"/>
                </a:lnTo>
                <a:lnTo>
                  <a:pt x="39" y="191"/>
                </a:lnTo>
                <a:lnTo>
                  <a:pt x="42" y="200"/>
                </a:lnTo>
                <a:lnTo>
                  <a:pt x="46" y="210"/>
                </a:lnTo>
                <a:lnTo>
                  <a:pt x="49" y="219"/>
                </a:lnTo>
                <a:lnTo>
                  <a:pt x="53" y="230"/>
                </a:lnTo>
                <a:lnTo>
                  <a:pt x="56" y="239"/>
                </a:lnTo>
                <a:lnTo>
                  <a:pt x="60" y="248"/>
                </a:lnTo>
                <a:lnTo>
                  <a:pt x="64" y="259"/>
                </a:lnTo>
                <a:lnTo>
                  <a:pt x="68" y="269"/>
                </a:lnTo>
                <a:lnTo>
                  <a:pt x="71" y="279"/>
                </a:lnTo>
                <a:lnTo>
                  <a:pt x="76" y="288"/>
                </a:lnTo>
                <a:lnTo>
                  <a:pt x="79" y="298"/>
                </a:lnTo>
                <a:lnTo>
                  <a:pt x="84" y="308"/>
                </a:lnTo>
                <a:lnTo>
                  <a:pt x="88" y="317"/>
                </a:lnTo>
                <a:lnTo>
                  <a:pt x="88" y="319"/>
                </a:lnTo>
                <a:lnTo>
                  <a:pt x="88" y="317"/>
                </a:lnTo>
                <a:lnTo>
                  <a:pt x="88" y="318"/>
                </a:lnTo>
                <a:lnTo>
                  <a:pt x="88" y="319"/>
                </a:lnTo>
                <a:lnTo>
                  <a:pt x="98" y="313"/>
                </a:lnTo>
              </a:path>
            </a:pathLst>
          </a:custGeom>
          <a:solidFill>
            <a:srgbClr val="790015"/>
          </a:solidFill>
          <a:ln w="12700" cap="rnd">
            <a:solidFill>
              <a:srgbClr val="FC0128"/>
            </a:solidFill>
            <a:round/>
            <a:headEnd/>
            <a:tailEnd/>
          </a:ln>
        </p:spPr>
        <p:txBody>
          <a:bodyPr/>
          <a:lstStyle/>
          <a:p>
            <a:endParaRPr lang="en-US"/>
          </a:p>
        </p:txBody>
      </p:sp>
      <p:sp>
        <p:nvSpPr>
          <p:cNvPr id="53468" name="Freeform 234"/>
          <p:cNvSpPr>
            <a:spLocks/>
          </p:cNvSpPr>
          <p:nvPr/>
        </p:nvSpPr>
        <p:spPr bwMode="auto">
          <a:xfrm>
            <a:off x="5289553" y="4549775"/>
            <a:ext cx="157163" cy="1030288"/>
          </a:xfrm>
          <a:custGeom>
            <a:avLst/>
            <a:gdLst>
              <a:gd name="T0" fmla="*/ 2147483647 w 110"/>
              <a:gd name="T1" fmla="*/ 2147483647 h 714"/>
              <a:gd name="T2" fmla="*/ 2147483647 w 110"/>
              <a:gd name="T3" fmla="*/ 2147483647 h 714"/>
              <a:gd name="T4" fmla="*/ 2147483647 w 110"/>
              <a:gd name="T5" fmla="*/ 2147483647 h 714"/>
              <a:gd name="T6" fmla="*/ 2147483647 w 110"/>
              <a:gd name="T7" fmla="*/ 2147483647 h 714"/>
              <a:gd name="T8" fmla="*/ 2147483647 w 110"/>
              <a:gd name="T9" fmla="*/ 2147483647 h 714"/>
              <a:gd name="T10" fmla="*/ 2147483647 w 110"/>
              <a:gd name="T11" fmla="*/ 2147483647 h 714"/>
              <a:gd name="T12" fmla="*/ 2147483647 w 110"/>
              <a:gd name="T13" fmla="*/ 2147483647 h 714"/>
              <a:gd name="T14" fmla="*/ 2147483647 w 110"/>
              <a:gd name="T15" fmla="*/ 2147483647 h 714"/>
              <a:gd name="T16" fmla="*/ 2147483647 w 110"/>
              <a:gd name="T17" fmla="*/ 2147483647 h 714"/>
              <a:gd name="T18" fmla="*/ 2147483647 w 110"/>
              <a:gd name="T19" fmla="*/ 2147483647 h 714"/>
              <a:gd name="T20" fmla="*/ 2147483647 w 110"/>
              <a:gd name="T21" fmla="*/ 2147483647 h 714"/>
              <a:gd name="T22" fmla="*/ 2147483647 w 110"/>
              <a:gd name="T23" fmla="*/ 2147483647 h 714"/>
              <a:gd name="T24" fmla="*/ 2147483647 w 110"/>
              <a:gd name="T25" fmla="*/ 2147483647 h 714"/>
              <a:gd name="T26" fmla="*/ 2147483647 w 110"/>
              <a:gd name="T27" fmla="*/ 2147483647 h 714"/>
              <a:gd name="T28" fmla="*/ 2147483647 w 110"/>
              <a:gd name="T29" fmla="*/ 2147483647 h 714"/>
              <a:gd name="T30" fmla="*/ 2147483647 w 110"/>
              <a:gd name="T31" fmla="*/ 2147483647 h 714"/>
              <a:gd name="T32" fmla="*/ 0 w 110"/>
              <a:gd name="T33" fmla="*/ 2147483647 h 714"/>
              <a:gd name="T34" fmla="*/ 2147483647 w 110"/>
              <a:gd name="T35" fmla="*/ 2147483647 h 714"/>
              <a:gd name="T36" fmla="*/ 2147483647 w 110"/>
              <a:gd name="T37" fmla="*/ 2147483647 h 714"/>
              <a:gd name="T38" fmla="*/ 2147483647 w 110"/>
              <a:gd name="T39" fmla="*/ 2147483647 h 714"/>
              <a:gd name="T40" fmla="*/ 2147483647 w 110"/>
              <a:gd name="T41" fmla="*/ 2147483647 h 714"/>
              <a:gd name="T42" fmla="*/ 2147483647 w 110"/>
              <a:gd name="T43" fmla="*/ 2147483647 h 714"/>
              <a:gd name="T44" fmla="*/ 2147483647 w 110"/>
              <a:gd name="T45" fmla="*/ 2147483647 h 714"/>
              <a:gd name="T46" fmla="*/ 2147483647 w 110"/>
              <a:gd name="T47" fmla="*/ 2147483647 h 714"/>
              <a:gd name="T48" fmla="*/ 2147483647 w 110"/>
              <a:gd name="T49" fmla="*/ 2147483647 h 714"/>
              <a:gd name="T50" fmla="*/ 2147483647 w 110"/>
              <a:gd name="T51" fmla="*/ 2147483647 h 714"/>
              <a:gd name="T52" fmla="*/ 2147483647 w 110"/>
              <a:gd name="T53" fmla="*/ 2147483647 h 714"/>
              <a:gd name="T54" fmla="*/ 2147483647 w 110"/>
              <a:gd name="T55" fmla="*/ 2147483647 h 714"/>
              <a:gd name="T56" fmla="*/ 2147483647 w 110"/>
              <a:gd name="T57" fmla="*/ 2147483647 h 714"/>
              <a:gd name="T58" fmla="*/ 2147483647 w 110"/>
              <a:gd name="T59" fmla="*/ 2147483647 h 714"/>
              <a:gd name="T60" fmla="*/ 2147483647 w 110"/>
              <a:gd name="T61" fmla="*/ 2147483647 h 714"/>
              <a:gd name="T62" fmla="*/ 2147483647 w 110"/>
              <a:gd name="T63" fmla="*/ 2147483647 h 714"/>
              <a:gd name="T64" fmla="*/ 2147483647 w 110"/>
              <a:gd name="T65" fmla="*/ 2147483647 h 71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10"/>
              <a:gd name="T100" fmla="*/ 0 h 714"/>
              <a:gd name="T101" fmla="*/ 110 w 110"/>
              <a:gd name="T102" fmla="*/ 714 h 714"/>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10" h="714">
                <a:moveTo>
                  <a:pt x="96" y="713"/>
                </a:moveTo>
                <a:lnTo>
                  <a:pt x="96" y="689"/>
                </a:lnTo>
                <a:lnTo>
                  <a:pt x="97" y="667"/>
                </a:lnTo>
                <a:lnTo>
                  <a:pt x="98" y="643"/>
                </a:lnTo>
                <a:lnTo>
                  <a:pt x="100" y="621"/>
                </a:lnTo>
                <a:lnTo>
                  <a:pt x="101" y="596"/>
                </a:lnTo>
                <a:lnTo>
                  <a:pt x="102" y="572"/>
                </a:lnTo>
                <a:lnTo>
                  <a:pt x="103" y="547"/>
                </a:lnTo>
                <a:lnTo>
                  <a:pt x="104" y="523"/>
                </a:lnTo>
                <a:lnTo>
                  <a:pt x="105" y="499"/>
                </a:lnTo>
                <a:lnTo>
                  <a:pt x="106" y="473"/>
                </a:lnTo>
                <a:lnTo>
                  <a:pt x="107" y="448"/>
                </a:lnTo>
                <a:lnTo>
                  <a:pt x="107" y="423"/>
                </a:lnTo>
                <a:lnTo>
                  <a:pt x="109" y="398"/>
                </a:lnTo>
                <a:lnTo>
                  <a:pt x="109" y="375"/>
                </a:lnTo>
                <a:lnTo>
                  <a:pt x="109" y="349"/>
                </a:lnTo>
                <a:lnTo>
                  <a:pt x="107" y="326"/>
                </a:lnTo>
                <a:lnTo>
                  <a:pt x="106" y="301"/>
                </a:lnTo>
                <a:lnTo>
                  <a:pt x="105" y="277"/>
                </a:lnTo>
                <a:lnTo>
                  <a:pt x="104" y="253"/>
                </a:lnTo>
                <a:lnTo>
                  <a:pt x="101" y="231"/>
                </a:lnTo>
                <a:lnTo>
                  <a:pt x="97" y="209"/>
                </a:lnTo>
                <a:lnTo>
                  <a:pt x="94" y="186"/>
                </a:lnTo>
                <a:lnTo>
                  <a:pt x="89" y="164"/>
                </a:lnTo>
                <a:lnTo>
                  <a:pt x="85" y="142"/>
                </a:lnTo>
                <a:lnTo>
                  <a:pt x="79" y="123"/>
                </a:lnTo>
                <a:lnTo>
                  <a:pt x="71" y="103"/>
                </a:lnTo>
                <a:lnTo>
                  <a:pt x="64" y="83"/>
                </a:lnTo>
                <a:lnTo>
                  <a:pt x="55" y="64"/>
                </a:lnTo>
                <a:lnTo>
                  <a:pt x="46" y="47"/>
                </a:lnTo>
                <a:lnTo>
                  <a:pt x="34" y="31"/>
                </a:lnTo>
                <a:lnTo>
                  <a:pt x="22" y="14"/>
                </a:lnTo>
                <a:lnTo>
                  <a:pt x="10" y="0"/>
                </a:lnTo>
                <a:lnTo>
                  <a:pt x="0" y="5"/>
                </a:lnTo>
                <a:lnTo>
                  <a:pt x="13" y="19"/>
                </a:lnTo>
                <a:lnTo>
                  <a:pt x="24" y="36"/>
                </a:lnTo>
                <a:lnTo>
                  <a:pt x="34" y="51"/>
                </a:lnTo>
                <a:lnTo>
                  <a:pt x="43" y="69"/>
                </a:lnTo>
                <a:lnTo>
                  <a:pt x="52" y="86"/>
                </a:lnTo>
                <a:lnTo>
                  <a:pt x="60" y="105"/>
                </a:lnTo>
                <a:lnTo>
                  <a:pt x="66" y="125"/>
                </a:lnTo>
                <a:lnTo>
                  <a:pt x="73" y="145"/>
                </a:lnTo>
                <a:lnTo>
                  <a:pt x="78" y="166"/>
                </a:lnTo>
                <a:lnTo>
                  <a:pt x="82" y="187"/>
                </a:lnTo>
                <a:lnTo>
                  <a:pt x="86" y="209"/>
                </a:lnTo>
                <a:lnTo>
                  <a:pt x="88" y="231"/>
                </a:lnTo>
                <a:lnTo>
                  <a:pt x="91" y="254"/>
                </a:lnTo>
                <a:lnTo>
                  <a:pt x="93" y="278"/>
                </a:lnTo>
                <a:lnTo>
                  <a:pt x="95" y="301"/>
                </a:lnTo>
                <a:lnTo>
                  <a:pt x="96" y="326"/>
                </a:lnTo>
                <a:lnTo>
                  <a:pt x="96" y="349"/>
                </a:lnTo>
                <a:lnTo>
                  <a:pt x="96" y="375"/>
                </a:lnTo>
                <a:lnTo>
                  <a:pt x="96" y="398"/>
                </a:lnTo>
                <a:lnTo>
                  <a:pt x="96" y="423"/>
                </a:lnTo>
                <a:lnTo>
                  <a:pt x="95" y="448"/>
                </a:lnTo>
                <a:lnTo>
                  <a:pt x="94" y="473"/>
                </a:lnTo>
                <a:lnTo>
                  <a:pt x="93" y="499"/>
                </a:lnTo>
                <a:lnTo>
                  <a:pt x="92" y="522"/>
                </a:lnTo>
                <a:lnTo>
                  <a:pt x="91" y="547"/>
                </a:lnTo>
                <a:lnTo>
                  <a:pt x="88" y="571"/>
                </a:lnTo>
                <a:lnTo>
                  <a:pt x="88" y="596"/>
                </a:lnTo>
                <a:lnTo>
                  <a:pt x="87" y="620"/>
                </a:lnTo>
                <a:lnTo>
                  <a:pt x="86" y="643"/>
                </a:lnTo>
                <a:lnTo>
                  <a:pt x="85" y="667"/>
                </a:lnTo>
                <a:lnTo>
                  <a:pt x="85" y="689"/>
                </a:lnTo>
                <a:lnTo>
                  <a:pt x="85" y="713"/>
                </a:lnTo>
                <a:lnTo>
                  <a:pt x="96" y="713"/>
                </a:lnTo>
              </a:path>
            </a:pathLst>
          </a:custGeom>
          <a:solidFill>
            <a:srgbClr val="790015"/>
          </a:solidFill>
          <a:ln w="12700" cap="rnd">
            <a:solidFill>
              <a:srgbClr val="FC0128"/>
            </a:solidFill>
            <a:round/>
            <a:headEnd/>
            <a:tailEnd/>
          </a:ln>
        </p:spPr>
        <p:txBody>
          <a:bodyPr/>
          <a:lstStyle/>
          <a:p>
            <a:endParaRPr lang="en-US"/>
          </a:p>
        </p:txBody>
      </p:sp>
      <p:sp>
        <p:nvSpPr>
          <p:cNvPr id="53469" name="Freeform 235"/>
          <p:cNvSpPr>
            <a:spLocks/>
          </p:cNvSpPr>
          <p:nvPr/>
        </p:nvSpPr>
        <p:spPr bwMode="auto">
          <a:xfrm>
            <a:off x="5230815" y="4891090"/>
            <a:ext cx="57151" cy="768351"/>
          </a:xfrm>
          <a:custGeom>
            <a:avLst/>
            <a:gdLst>
              <a:gd name="T0" fmla="*/ 2147483647 w 39"/>
              <a:gd name="T1" fmla="*/ 2147483647 h 532"/>
              <a:gd name="T2" fmla="*/ 2147483647 w 39"/>
              <a:gd name="T3" fmla="*/ 2147483647 h 532"/>
              <a:gd name="T4" fmla="*/ 2147483647 w 39"/>
              <a:gd name="T5" fmla="*/ 2147483647 h 532"/>
              <a:gd name="T6" fmla="*/ 2147483647 w 39"/>
              <a:gd name="T7" fmla="*/ 2147483647 h 532"/>
              <a:gd name="T8" fmla="*/ 2147483647 w 39"/>
              <a:gd name="T9" fmla="*/ 2147483647 h 532"/>
              <a:gd name="T10" fmla="*/ 2147483647 w 39"/>
              <a:gd name="T11" fmla="*/ 2147483647 h 532"/>
              <a:gd name="T12" fmla="*/ 2147483647 w 39"/>
              <a:gd name="T13" fmla="*/ 2147483647 h 532"/>
              <a:gd name="T14" fmla="*/ 2147483647 w 39"/>
              <a:gd name="T15" fmla="*/ 2147483647 h 532"/>
              <a:gd name="T16" fmla="*/ 2147483647 w 39"/>
              <a:gd name="T17" fmla="*/ 2147483647 h 532"/>
              <a:gd name="T18" fmla="*/ 2147483647 w 39"/>
              <a:gd name="T19" fmla="*/ 2147483647 h 532"/>
              <a:gd name="T20" fmla="*/ 2147483647 w 39"/>
              <a:gd name="T21" fmla="*/ 2147483647 h 532"/>
              <a:gd name="T22" fmla="*/ 2147483647 w 39"/>
              <a:gd name="T23" fmla="*/ 2147483647 h 532"/>
              <a:gd name="T24" fmla="*/ 2147483647 w 39"/>
              <a:gd name="T25" fmla="*/ 2147483647 h 532"/>
              <a:gd name="T26" fmla="*/ 2147483647 w 39"/>
              <a:gd name="T27" fmla="*/ 2147483647 h 532"/>
              <a:gd name="T28" fmla="*/ 2147483647 w 39"/>
              <a:gd name="T29" fmla="*/ 2147483647 h 532"/>
              <a:gd name="T30" fmla="*/ 2147483647 w 39"/>
              <a:gd name="T31" fmla="*/ 2147483647 h 532"/>
              <a:gd name="T32" fmla="*/ 2147483647 w 39"/>
              <a:gd name="T33" fmla="*/ 2147483647 h 532"/>
              <a:gd name="T34" fmla="*/ 2147483647 w 39"/>
              <a:gd name="T35" fmla="*/ 2147483647 h 532"/>
              <a:gd name="T36" fmla="*/ 2147483647 w 39"/>
              <a:gd name="T37" fmla="*/ 2147483647 h 532"/>
              <a:gd name="T38" fmla="*/ 2147483647 w 39"/>
              <a:gd name="T39" fmla="*/ 2147483647 h 532"/>
              <a:gd name="T40" fmla="*/ 2147483647 w 39"/>
              <a:gd name="T41" fmla="*/ 2147483647 h 532"/>
              <a:gd name="T42" fmla="*/ 2147483647 w 39"/>
              <a:gd name="T43" fmla="*/ 2147483647 h 532"/>
              <a:gd name="T44" fmla="*/ 2147483647 w 39"/>
              <a:gd name="T45" fmla="*/ 2147483647 h 532"/>
              <a:gd name="T46" fmla="*/ 2147483647 w 39"/>
              <a:gd name="T47" fmla="*/ 2147483647 h 532"/>
              <a:gd name="T48" fmla="*/ 2147483647 w 39"/>
              <a:gd name="T49" fmla="*/ 2147483647 h 532"/>
              <a:gd name="T50" fmla="*/ 2147483647 w 39"/>
              <a:gd name="T51" fmla="*/ 2147483647 h 532"/>
              <a:gd name="T52" fmla="*/ 2147483647 w 39"/>
              <a:gd name="T53" fmla="*/ 2147483647 h 532"/>
              <a:gd name="T54" fmla="*/ 2147483647 w 39"/>
              <a:gd name="T55" fmla="*/ 2147483647 h 532"/>
              <a:gd name="T56" fmla="*/ 2147483647 w 39"/>
              <a:gd name="T57" fmla="*/ 2147483647 h 532"/>
              <a:gd name="T58" fmla="*/ 2147483647 w 39"/>
              <a:gd name="T59" fmla="*/ 2147483647 h 532"/>
              <a:gd name="T60" fmla="*/ 2147483647 w 39"/>
              <a:gd name="T61" fmla="*/ 2147483647 h 532"/>
              <a:gd name="T62" fmla="*/ 2147483647 w 39"/>
              <a:gd name="T63" fmla="*/ 2147483647 h 532"/>
              <a:gd name="T64" fmla="*/ 2147483647 w 39"/>
              <a:gd name="T65" fmla="*/ 0 h 53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9"/>
              <a:gd name="T100" fmla="*/ 0 h 532"/>
              <a:gd name="T101" fmla="*/ 39 w 39"/>
              <a:gd name="T102" fmla="*/ 532 h 53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9" h="532">
                <a:moveTo>
                  <a:pt x="16" y="0"/>
                </a:moveTo>
                <a:lnTo>
                  <a:pt x="17" y="18"/>
                </a:lnTo>
                <a:lnTo>
                  <a:pt x="19" y="35"/>
                </a:lnTo>
                <a:lnTo>
                  <a:pt x="21" y="51"/>
                </a:lnTo>
                <a:lnTo>
                  <a:pt x="22" y="69"/>
                </a:lnTo>
                <a:lnTo>
                  <a:pt x="23" y="85"/>
                </a:lnTo>
                <a:lnTo>
                  <a:pt x="23" y="102"/>
                </a:lnTo>
                <a:lnTo>
                  <a:pt x="24" y="120"/>
                </a:lnTo>
                <a:lnTo>
                  <a:pt x="24" y="136"/>
                </a:lnTo>
                <a:lnTo>
                  <a:pt x="24" y="153"/>
                </a:lnTo>
                <a:lnTo>
                  <a:pt x="25" y="169"/>
                </a:lnTo>
                <a:lnTo>
                  <a:pt x="25" y="186"/>
                </a:lnTo>
                <a:lnTo>
                  <a:pt x="25" y="203"/>
                </a:lnTo>
                <a:lnTo>
                  <a:pt x="25" y="219"/>
                </a:lnTo>
                <a:lnTo>
                  <a:pt x="25" y="235"/>
                </a:lnTo>
                <a:lnTo>
                  <a:pt x="24" y="251"/>
                </a:lnTo>
                <a:lnTo>
                  <a:pt x="24" y="268"/>
                </a:lnTo>
                <a:lnTo>
                  <a:pt x="24" y="285"/>
                </a:lnTo>
                <a:lnTo>
                  <a:pt x="23" y="301"/>
                </a:lnTo>
                <a:lnTo>
                  <a:pt x="23" y="318"/>
                </a:lnTo>
                <a:lnTo>
                  <a:pt x="22" y="334"/>
                </a:lnTo>
                <a:lnTo>
                  <a:pt x="21" y="350"/>
                </a:lnTo>
                <a:lnTo>
                  <a:pt x="19" y="367"/>
                </a:lnTo>
                <a:lnTo>
                  <a:pt x="17" y="382"/>
                </a:lnTo>
                <a:lnTo>
                  <a:pt x="16" y="399"/>
                </a:lnTo>
                <a:lnTo>
                  <a:pt x="14" y="415"/>
                </a:lnTo>
                <a:lnTo>
                  <a:pt x="13" y="432"/>
                </a:lnTo>
                <a:lnTo>
                  <a:pt x="11" y="449"/>
                </a:lnTo>
                <a:lnTo>
                  <a:pt x="8" y="464"/>
                </a:lnTo>
                <a:lnTo>
                  <a:pt x="6" y="481"/>
                </a:lnTo>
                <a:lnTo>
                  <a:pt x="5" y="496"/>
                </a:lnTo>
                <a:lnTo>
                  <a:pt x="2" y="513"/>
                </a:lnTo>
                <a:lnTo>
                  <a:pt x="0" y="530"/>
                </a:lnTo>
                <a:lnTo>
                  <a:pt x="13" y="531"/>
                </a:lnTo>
                <a:lnTo>
                  <a:pt x="14" y="514"/>
                </a:lnTo>
                <a:lnTo>
                  <a:pt x="16" y="498"/>
                </a:lnTo>
                <a:lnTo>
                  <a:pt x="20" y="482"/>
                </a:lnTo>
                <a:lnTo>
                  <a:pt x="22" y="465"/>
                </a:lnTo>
                <a:lnTo>
                  <a:pt x="24" y="449"/>
                </a:lnTo>
                <a:lnTo>
                  <a:pt x="25" y="432"/>
                </a:lnTo>
                <a:lnTo>
                  <a:pt x="26" y="415"/>
                </a:lnTo>
                <a:lnTo>
                  <a:pt x="29" y="400"/>
                </a:lnTo>
                <a:lnTo>
                  <a:pt x="31" y="383"/>
                </a:lnTo>
                <a:lnTo>
                  <a:pt x="32" y="367"/>
                </a:lnTo>
                <a:lnTo>
                  <a:pt x="33" y="351"/>
                </a:lnTo>
                <a:lnTo>
                  <a:pt x="33" y="334"/>
                </a:lnTo>
                <a:lnTo>
                  <a:pt x="34" y="318"/>
                </a:lnTo>
                <a:lnTo>
                  <a:pt x="35" y="302"/>
                </a:lnTo>
                <a:lnTo>
                  <a:pt x="36" y="285"/>
                </a:lnTo>
                <a:lnTo>
                  <a:pt x="36" y="268"/>
                </a:lnTo>
                <a:lnTo>
                  <a:pt x="38" y="251"/>
                </a:lnTo>
                <a:lnTo>
                  <a:pt x="38" y="235"/>
                </a:lnTo>
                <a:lnTo>
                  <a:pt x="38" y="219"/>
                </a:lnTo>
                <a:lnTo>
                  <a:pt x="38" y="203"/>
                </a:lnTo>
                <a:lnTo>
                  <a:pt x="38" y="186"/>
                </a:lnTo>
                <a:lnTo>
                  <a:pt x="38" y="169"/>
                </a:lnTo>
                <a:lnTo>
                  <a:pt x="38" y="152"/>
                </a:lnTo>
                <a:lnTo>
                  <a:pt x="36" y="135"/>
                </a:lnTo>
                <a:lnTo>
                  <a:pt x="36" y="119"/>
                </a:lnTo>
                <a:lnTo>
                  <a:pt x="35" y="102"/>
                </a:lnTo>
                <a:lnTo>
                  <a:pt x="34" y="85"/>
                </a:lnTo>
                <a:lnTo>
                  <a:pt x="33" y="68"/>
                </a:lnTo>
                <a:lnTo>
                  <a:pt x="33" y="51"/>
                </a:lnTo>
                <a:lnTo>
                  <a:pt x="32" y="34"/>
                </a:lnTo>
                <a:lnTo>
                  <a:pt x="31" y="17"/>
                </a:lnTo>
                <a:lnTo>
                  <a:pt x="29" y="0"/>
                </a:lnTo>
                <a:lnTo>
                  <a:pt x="16" y="0"/>
                </a:lnTo>
              </a:path>
            </a:pathLst>
          </a:custGeom>
          <a:solidFill>
            <a:srgbClr val="790015"/>
          </a:solidFill>
          <a:ln w="12700" cap="rnd">
            <a:solidFill>
              <a:srgbClr val="FC0128"/>
            </a:solidFill>
            <a:round/>
            <a:headEnd/>
            <a:tailEnd/>
          </a:ln>
        </p:spPr>
        <p:txBody>
          <a:bodyPr/>
          <a:lstStyle/>
          <a:p>
            <a:endParaRPr lang="en-US"/>
          </a:p>
        </p:txBody>
      </p:sp>
      <p:sp>
        <p:nvSpPr>
          <p:cNvPr id="53470" name="Freeform 236"/>
          <p:cNvSpPr>
            <a:spLocks/>
          </p:cNvSpPr>
          <p:nvPr/>
        </p:nvSpPr>
        <p:spPr bwMode="auto">
          <a:xfrm>
            <a:off x="5075242" y="4443414"/>
            <a:ext cx="200025" cy="450851"/>
          </a:xfrm>
          <a:custGeom>
            <a:avLst/>
            <a:gdLst>
              <a:gd name="T0" fmla="*/ 2147483647 w 137"/>
              <a:gd name="T1" fmla="*/ 2147483647 h 313"/>
              <a:gd name="T2" fmla="*/ 2147483647 w 137"/>
              <a:gd name="T3" fmla="*/ 2147483647 h 313"/>
              <a:gd name="T4" fmla="*/ 2147483647 w 137"/>
              <a:gd name="T5" fmla="*/ 2147483647 h 313"/>
              <a:gd name="T6" fmla="*/ 2147483647 w 137"/>
              <a:gd name="T7" fmla="*/ 2147483647 h 313"/>
              <a:gd name="T8" fmla="*/ 2147483647 w 137"/>
              <a:gd name="T9" fmla="*/ 2147483647 h 313"/>
              <a:gd name="T10" fmla="*/ 2147483647 w 137"/>
              <a:gd name="T11" fmla="*/ 2147483647 h 313"/>
              <a:gd name="T12" fmla="*/ 2147483647 w 137"/>
              <a:gd name="T13" fmla="*/ 2147483647 h 313"/>
              <a:gd name="T14" fmla="*/ 2147483647 w 137"/>
              <a:gd name="T15" fmla="*/ 2147483647 h 313"/>
              <a:gd name="T16" fmla="*/ 2147483647 w 137"/>
              <a:gd name="T17" fmla="*/ 2147483647 h 313"/>
              <a:gd name="T18" fmla="*/ 2147483647 w 137"/>
              <a:gd name="T19" fmla="*/ 2147483647 h 313"/>
              <a:gd name="T20" fmla="*/ 2147483647 w 137"/>
              <a:gd name="T21" fmla="*/ 2147483647 h 313"/>
              <a:gd name="T22" fmla="*/ 2147483647 w 137"/>
              <a:gd name="T23" fmla="*/ 2147483647 h 313"/>
              <a:gd name="T24" fmla="*/ 2147483647 w 137"/>
              <a:gd name="T25" fmla="*/ 2147483647 h 313"/>
              <a:gd name="T26" fmla="*/ 2147483647 w 137"/>
              <a:gd name="T27" fmla="*/ 2147483647 h 313"/>
              <a:gd name="T28" fmla="*/ 2147483647 w 137"/>
              <a:gd name="T29" fmla="*/ 2147483647 h 313"/>
              <a:gd name="T30" fmla="*/ 2147483647 w 137"/>
              <a:gd name="T31" fmla="*/ 2147483647 h 313"/>
              <a:gd name="T32" fmla="*/ 2147483647 w 137"/>
              <a:gd name="T33" fmla="*/ 2147483647 h 313"/>
              <a:gd name="T34" fmla="*/ 2147483647 w 137"/>
              <a:gd name="T35" fmla="*/ 2147483647 h 313"/>
              <a:gd name="T36" fmla="*/ 2147483647 w 137"/>
              <a:gd name="T37" fmla="*/ 2147483647 h 313"/>
              <a:gd name="T38" fmla="*/ 2147483647 w 137"/>
              <a:gd name="T39" fmla="*/ 2147483647 h 313"/>
              <a:gd name="T40" fmla="*/ 2147483647 w 137"/>
              <a:gd name="T41" fmla="*/ 2147483647 h 313"/>
              <a:gd name="T42" fmla="*/ 2147483647 w 137"/>
              <a:gd name="T43" fmla="*/ 2147483647 h 313"/>
              <a:gd name="T44" fmla="*/ 2147483647 w 137"/>
              <a:gd name="T45" fmla="*/ 2147483647 h 313"/>
              <a:gd name="T46" fmla="*/ 2147483647 w 137"/>
              <a:gd name="T47" fmla="*/ 2147483647 h 313"/>
              <a:gd name="T48" fmla="*/ 2147483647 w 137"/>
              <a:gd name="T49" fmla="*/ 2147483647 h 313"/>
              <a:gd name="T50" fmla="*/ 2147483647 w 137"/>
              <a:gd name="T51" fmla="*/ 2147483647 h 313"/>
              <a:gd name="T52" fmla="*/ 2147483647 w 137"/>
              <a:gd name="T53" fmla="*/ 2147483647 h 313"/>
              <a:gd name="T54" fmla="*/ 2147483647 w 137"/>
              <a:gd name="T55" fmla="*/ 2147483647 h 313"/>
              <a:gd name="T56" fmla="*/ 2147483647 w 137"/>
              <a:gd name="T57" fmla="*/ 2147483647 h 313"/>
              <a:gd name="T58" fmla="*/ 2147483647 w 137"/>
              <a:gd name="T59" fmla="*/ 2147483647 h 313"/>
              <a:gd name="T60" fmla="*/ 2147483647 w 137"/>
              <a:gd name="T61" fmla="*/ 2147483647 h 313"/>
              <a:gd name="T62" fmla="*/ 2147483647 w 137"/>
              <a:gd name="T63" fmla="*/ 2147483647 h 313"/>
              <a:gd name="T64" fmla="*/ 2147483647 w 137"/>
              <a:gd name="T65" fmla="*/ 0 h 31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37"/>
              <a:gd name="T100" fmla="*/ 0 h 313"/>
              <a:gd name="T101" fmla="*/ 137 w 137"/>
              <a:gd name="T102" fmla="*/ 313 h 31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37" h="313">
                <a:moveTo>
                  <a:pt x="0" y="3"/>
                </a:moveTo>
                <a:lnTo>
                  <a:pt x="4" y="13"/>
                </a:lnTo>
                <a:lnTo>
                  <a:pt x="8" y="22"/>
                </a:lnTo>
                <a:lnTo>
                  <a:pt x="13" y="31"/>
                </a:lnTo>
                <a:lnTo>
                  <a:pt x="19" y="41"/>
                </a:lnTo>
                <a:lnTo>
                  <a:pt x="22" y="50"/>
                </a:lnTo>
                <a:lnTo>
                  <a:pt x="28" y="59"/>
                </a:lnTo>
                <a:lnTo>
                  <a:pt x="32" y="68"/>
                </a:lnTo>
                <a:lnTo>
                  <a:pt x="37" y="77"/>
                </a:lnTo>
                <a:lnTo>
                  <a:pt x="41" y="86"/>
                </a:lnTo>
                <a:lnTo>
                  <a:pt x="47" y="95"/>
                </a:lnTo>
                <a:lnTo>
                  <a:pt x="50" y="103"/>
                </a:lnTo>
                <a:lnTo>
                  <a:pt x="55" y="112"/>
                </a:lnTo>
                <a:lnTo>
                  <a:pt x="59" y="122"/>
                </a:lnTo>
                <a:lnTo>
                  <a:pt x="64" y="130"/>
                </a:lnTo>
                <a:lnTo>
                  <a:pt x="68" y="139"/>
                </a:lnTo>
                <a:lnTo>
                  <a:pt x="72" y="148"/>
                </a:lnTo>
                <a:lnTo>
                  <a:pt x="76" y="157"/>
                </a:lnTo>
                <a:lnTo>
                  <a:pt x="80" y="167"/>
                </a:lnTo>
                <a:lnTo>
                  <a:pt x="84" y="176"/>
                </a:lnTo>
                <a:lnTo>
                  <a:pt x="88" y="184"/>
                </a:lnTo>
                <a:lnTo>
                  <a:pt x="91" y="194"/>
                </a:lnTo>
                <a:lnTo>
                  <a:pt x="95" y="204"/>
                </a:lnTo>
                <a:lnTo>
                  <a:pt x="98" y="214"/>
                </a:lnTo>
                <a:lnTo>
                  <a:pt x="102" y="223"/>
                </a:lnTo>
                <a:lnTo>
                  <a:pt x="105" y="233"/>
                </a:lnTo>
                <a:lnTo>
                  <a:pt x="107" y="244"/>
                </a:lnTo>
                <a:lnTo>
                  <a:pt x="111" y="255"/>
                </a:lnTo>
                <a:lnTo>
                  <a:pt x="114" y="266"/>
                </a:lnTo>
                <a:lnTo>
                  <a:pt x="116" y="276"/>
                </a:lnTo>
                <a:lnTo>
                  <a:pt x="119" y="288"/>
                </a:lnTo>
                <a:lnTo>
                  <a:pt x="121" y="300"/>
                </a:lnTo>
                <a:lnTo>
                  <a:pt x="123" y="312"/>
                </a:lnTo>
                <a:lnTo>
                  <a:pt x="136" y="311"/>
                </a:lnTo>
                <a:lnTo>
                  <a:pt x="133" y="298"/>
                </a:lnTo>
                <a:lnTo>
                  <a:pt x="132" y="287"/>
                </a:lnTo>
                <a:lnTo>
                  <a:pt x="129" y="275"/>
                </a:lnTo>
                <a:lnTo>
                  <a:pt x="125" y="265"/>
                </a:lnTo>
                <a:lnTo>
                  <a:pt x="123" y="253"/>
                </a:lnTo>
                <a:lnTo>
                  <a:pt x="120" y="242"/>
                </a:lnTo>
                <a:lnTo>
                  <a:pt x="116" y="231"/>
                </a:lnTo>
                <a:lnTo>
                  <a:pt x="114" y="222"/>
                </a:lnTo>
                <a:lnTo>
                  <a:pt x="111" y="211"/>
                </a:lnTo>
                <a:lnTo>
                  <a:pt x="106" y="201"/>
                </a:lnTo>
                <a:lnTo>
                  <a:pt x="103" y="191"/>
                </a:lnTo>
                <a:lnTo>
                  <a:pt x="100" y="181"/>
                </a:lnTo>
                <a:lnTo>
                  <a:pt x="96" y="172"/>
                </a:lnTo>
                <a:lnTo>
                  <a:pt x="92" y="163"/>
                </a:lnTo>
                <a:lnTo>
                  <a:pt x="88" y="154"/>
                </a:lnTo>
                <a:lnTo>
                  <a:pt x="84" y="144"/>
                </a:lnTo>
                <a:lnTo>
                  <a:pt x="79" y="135"/>
                </a:lnTo>
                <a:lnTo>
                  <a:pt x="75" y="127"/>
                </a:lnTo>
                <a:lnTo>
                  <a:pt x="71" y="118"/>
                </a:lnTo>
                <a:lnTo>
                  <a:pt x="66" y="108"/>
                </a:lnTo>
                <a:lnTo>
                  <a:pt x="62" y="100"/>
                </a:lnTo>
                <a:lnTo>
                  <a:pt x="57" y="90"/>
                </a:lnTo>
                <a:lnTo>
                  <a:pt x="53" y="82"/>
                </a:lnTo>
                <a:lnTo>
                  <a:pt x="48" y="73"/>
                </a:lnTo>
                <a:lnTo>
                  <a:pt x="43" y="64"/>
                </a:lnTo>
                <a:lnTo>
                  <a:pt x="39" y="55"/>
                </a:lnTo>
                <a:lnTo>
                  <a:pt x="34" y="46"/>
                </a:lnTo>
                <a:lnTo>
                  <a:pt x="30" y="37"/>
                </a:lnTo>
                <a:lnTo>
                  <a:pt x="25" y="28"/>
                </a:lnTo>
                <a:lnTo>
                  <a:pt x="21" y="19"/>
                </a:lnTo>
                <a:lnTo>
                  <a:pt x="15" y="9"/>
                </a:lnTo>
                <a:lnTo>
                  <a:pt x="11" y="0"/>
                </a:lnTo>
                <a:lnTo>
                  <a:pt x="0" y="3"/>
                </a:lnTo>
              </a:path>
            </a:pathLst>
          </a:custGeom>
          <a:solidFill>
            <a:srgbClr val="790015"/>
          </a:solidFill>
          <a:ln w="12700" cap="rnd">
            <a:solidFill>
              <a:srgbClr val="FC0128"/>
            </a:solidFill>
            <a:round/>
            <a:headEnd/>
            <a:tailEnd/>
          </a:ln>
        </p:spPr>
        <p:txBody>
          <a:bodyPr/>
          <a:lstStyle/>
          <a:p>
            <a:endParaRPr lang="en-US"/>
          </a:p>
        </p:txBody>
      </p:sp>
      <p:sp>
        <p:nvSpPr>
          <p:cNvPr id="53471" name="Freeform 237"/>
          <p:cNvSpPr>
            <a:spLocks/>
          </p:cNvSpPr>
          <p:nvPr/>
        </p:nvSpPr>
        <p:spPr bwMode="auto">
          <a:xfrm>
            <a:off x="4010028" y="5275263"/>
            <a:ext cx="506413" cy="341312"/>
          </a:xfrm>
          <a:custGeom>
            <a:avLst/>
            <a:gdLst>
              <a:gd name="T0" fmla="*/ 2147483647 w 350"/>
              <a:gd name="T1" fmla="*/ 2147483647 h 236"/>
              <a:gd name="T2" fmla="*/ 2147483647 w 350"/>
              <a:gd name="T3" fmla="*/ 2147483647 h 236"/>
              <a:gd name="T4" fmla="*/ 2147483647 w 350"/>
              <a:gd name="T5" fmla="*/ 2147483647 h 236"/>
              <a:gd name="T6" fmla="*/ 2147483647 w 350"/>
              <a:gd name="T7" fmla="*/ 2147483647 h 236"/>
              <a:gd name="T8" fmla="*/ 2147483647 w 350"/>
              <a:gd name="T9" fmla="*/ 2147483647 h 236"/>
              <a:gd name="T10" fmla="*/ 2147483647 w 350"/>
              <a:gd name="T11" fmla="*/ 2147483647 h 236"/>
              <a:gd name="T12" fmla="*/ 2147483647 w 350"/>
              <a:gd name="T13" fmla="*/ 2147483647 h 236"/>
              <a:gd name="T14" fmla="*/ 2147483647 w 350"/>
              <a:gd name="T15" fmla="*/ 2147483647 h 236"/>
              <a:gd name="T16" fmla="*/ 2147483647 w 350"/>
              <a:gd name="T17" fmla="*/ 2147483647 h 236"/>
              <a:gd name="T18" fmla="*/ 2147483647 w 350"/>
              <a:gd name="T19" fmla="*/ 2147483647 h 236"/>
              <a:gd name="T20" fmla="*/ 2147483647 w 350"/>
              <a:gd name="T21" fmla="*/ 2147483647 h 236"/>
              <a:gd name="T22" fmla="*/ 2147483647 w 350"/>
              <a:gd name="T23" fmla="*/ 2147483647 h 236"/>
              <a:gd name="T24" fmla="*/ 2147483647 w 350"/>
              <a:gd name="T25" fmla="*/ 2147483647 h 236"/>
              <a:gd name="T26" fmla="*/ 2147483647 w 350"/>
              <a:gd name="T27" fmla="*/ 2147483647 h 236"/>
              <a:gd name="T28" fmla="*/ 2147483647 w 350"/>
              <a:gd name="T29" fmla="*/ 2147483647 h 236"/>
              <a:gd name="T30" fmla="*/ 2147483647 w 350"/>
              <a:gd name="T31" fmla="*/ 2147483647 h 236"/>
              <a:gd name="T32" fmla="*/ 2147483647 w 350"/>
              <a:gd name="T33" fmla="*/ 2147483647 h 236"/>
              <a:gd name="T34" fmla="*/ 2147483647 w 350"/>
              <a:gd name="T35" fmla="*/ 2147483647 h 236"/>
              <a:gd name="T36" fmla="*/ 2147483647 w 350"/>
              <a:gd name="T37" fmla="*/ 2147483647 h 236"/>
              <a:gd name="T38" fmla="*/ 2147483647 w 350"/>
              <a:gd name="T39" fmla="*/ 2147483647 h 236"/>
              <a:gd name="T40" fmla="*/ 2147483647 w 350"/>
              <a:gd name="T41" fmla="*/ 2147483647 h 236"/>
              <a:gd name="T42" fmla="*/ 2147483647 w 350"/>
              <a:gd name="T43" fmla="*/ 2147483647 h 236"/>
              <a:gd name="T44" fmla="*/ 2147483647 w 350"/>
              <a:gd name="T45" fmla="*/ 2147483647 h 236"/>
              <a:gd name="T46" fmla="*/ 2147483647 w 350"/>
              <a:gd name="T47" fmla="*/ 2147483647 h 236"/>
              <a:gd name="T48" fmla="*/ 2147483647 w 350"/>
              <a:gd name="T49" fmla="*/ 2147483647 h 236"/>
              <a:gd name="T50" fmla="*/ 2147483647 w 350"/>
              <a:gd name="T51" fmla="*/ 2147483647 h 236"/>
              <a:gd name="T52" fmla="*/ 2147483647 w 350"/>
              <a:gd name="T53" fmla="*/ 2147483647 h 236"/>
              <a:gd name="T54" fmla="*/ 2147483647 w 350"/>
              <a:gd name="T55" fmla="*/ 2147483647 h 236"/>
              <a:gd name="T56" fmla="*/ 2147483647 w 350"/>
              <a:gd name="T57" fmla="*/ 2147483647 h 236"/>
              <a:gd name="T58" fmla="*/ 2147483647 w 350"/>
              <a:gd name="T59" fmla="*/ 2147483647 h 236"/>
              <a:gd name="T60" fmla="*/ 2147483647 w 350"/>
              <a:gd name="T61" fmla="*/ 2147483647 h 236"/>
              <a:gd name="T62" fmla="*/ 2147483647 w 350"/>
              <a:gd name="T63" fmla="*/ 2147483647 h 236"/>
              <a:gd name="T64" fmla="*/ 2147483647 w 350"/>
              <a:gd name="T65" fmla="*/ 2147483647 h 2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50"/>
              <a:gd name="T100" fmla="*/ 0 h 236"/>
              <a:gd name="T101" fmla="*/ 350 w 350"/>
              <a:gd name="T102" fmla="*/ 236 h 2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50" h="236">
                <a:moveTo>
                  <a:pt x="337" y="0"/>
                </a:moveTo>
                <a:lnTo>
                  <a:pt x="333" y="8"/>
                </a:lnTo>
                <a:lnTo>
                  <a:pt x="327" y="16"/>
                </a:lnTo>
                <a:lnTo>
                  <a:pt x="322" y="26"/>
                </a:lnTo>
                <a:lnTo>
                  <a:pt x="316" y="35"/>
                </a:lnTo>
                <a:lnTo>
                  <a:pt x="309" y="43"/>
                </a:lnTo>
                <a:lnTo>
                  <a:pt x="302" y="53"/>
                </a:lnTo>
                <a:lnTo>
                  <a:pt x="295" y="62"/>
                </a:lnTo>
                <a:lnTo>
                  <a:pt x="287" y="72"/>
                </a:lnTo>
                <a:lnTo>
                  <a:pt x="279" y="80"/>
                </a:lnTo>
                <a:lnTo>
                  <a:pt x="271" y="89"/>
                </a:lnTo>
                <a:lnTo>
                  <a:pt x="262" y="99"/>
                </a:lnTo>
                <a:lnTo>
                  <a:pt x="253" y="108"/>
                </a:lnTo>
                <a:lnTo>
                  <a:pt x="245" y="117"/>
                </a:lnTo>
                <a:lnTo>
                  <a:pt x="235" y="125"/>
                </a:lnTo>
                <a:lnTo>
                  <a:pt x="225" y="134"/>
                </a:lnTo>
                <a:lnTo>
                  <a:pt x="213" y="142"/>
                </a:lnTo>
                <a:lnTo>
                  <a:pt x="203" y="151"/>
                </a:lnTo>
                <a:lnTo>
                  <a:pt x="192" y="158"/>
                </a:lnTo>
                <a:lnTo>
                  <a:pt x="180" y="165"/>
                </a:lnTo>
                <a:lnTo>
                  <a:pt x="168" y="172"/>
                </a:lnTo>
                <a:lnTo>
                  <a:pt x="156" y="180"/>
                </a:lnTo>
                <a:lnTo>
                  <a:pt x="144" y="186"/>
                </a:lnTo>
                <a:lnTo>
                  <a:pt x="130" y="192"/>
                </a:lnTo>
                <a:lnTo>
                  <a:pt x="118" y="198"/>
                </a:lnTo>
                <a:lnTo>
                  <a:pt x="104" y="203"/>
                </a:lnTo>
                <a:lnTo>
                  <a:pt x="90" y="207"/>
                </a:lnTo>
                <a:lnTo>
                  <a:pt x="76" y="212"/>
                </a:lnTo>
                <a:lnTo>
                  <a:pt x="61" y="215"/>
                </a:lnTo>
                <a:lnTo>
                  <a:pt x="46" y="219"/>
                </a:lnTo>
                <a:lnTo>
                  <a:pt x="31" y="221"/>
                </a:lnTo>
                <a:lnTo>
                  <a:pt x="15" y="223"/>
                </a:lnTo>
                <a:lnTo>
                  <a:pt x="0" y="225"/>
                </a:lnTo>
                <a:lnTo>
                  <a:pt x="1" y="235"/>
                </a:lnTo>
                <a:lnTo>
                  <a:pt x="17" y="233"/>
                </a:lnTo>
                <a:lnTo>
                  <a:pt x="33" y="232"/>
                </a:lnTo>
                <a:lnTo>
                  <a:pt x="49" y="228"/>
                </a:lnTo>
                <a:lnTo>
                  <a:pt x="65" y="225"/>
                </a:lnTo>
                <a:lnTo>
                  <a:pt x="79" y="221"/>
                </a:lnTo>
                <a:lnTo>
                  <a:pt x="95" y="217"/>
                </a:lnTo>
                <a:lnTo>
                  <a:pt x="109" y="212"/>
                </a:lnTo>
                <a:lnTo>
                  <a:pt x="122" y="206"/>
                </a:lnTo>
                <a:lnTo>
                  <a:pt x="137" y="200"/>
                </a:lnTo>
                <a:lnTo>
                  <a:pt x="150" y="195"/>
                </a:lnTo>
                <a:lnTo>
                  <a:pt x="163" y="188"/>
                </a:lnTo>
                <a:lnTo>
                  <a:pt x="176" y="181"/>
                </a:lnTo>
                <a:lnTo>
                  <a:pt x="188" y="173"/>
                </a:lnTo>
                <a:lnTo>
                  <a:pt x="200" y="165"/>
                </a:lnTo>
                <a:lnTo>
                  <a:pt x="211" y="158"/>
                </a:lnTo>
                <a:lnTo>
                  <a:pt x="222" y="150"/>
                </a:lnTo>
                <a:lnTo>
                  <a:pt x="234" y="140"/>
                </a:lnTo>
                <a:lnTo>
                  <a:pt x="244" y="132"/>
                </a:lnTo>
                <a:lnTo>
                  <a:pt x="253" y="123"/>
                </a:lnTo>
                <a:lnTo>
                  <a:pt x="263" y="114"/>
                </a:lnTo>
                <a:lnTo>
                  <a:pt x="272" y="105"/>
                </a:lnTo>
                <a:lnTo>
                  <a:pt x="281" y="95"/>
                </a:lnTo>
                <a:lnTo>
                  <a:pt x="290" y="86"/>
                </a:lnTo>
                <a:lnTo>
                  <a:pt x="298" y="77"/>
                </a:lnTo>
                <a:lnTo>
                  <a:pt x="305" y="67"/>
                </a:lnTo>
                <a:lnTo>
                  <a:pt x="313" y="58"/>
                </a:lnTo>
                <a:lnTo>
                  <a:pt x="320" y="49"/>
                </a:lnTo>
                <a:lnTo>
                  <a:pt x="326" y="39"/>
                </a:lnTo>
                <a:lnTo>
                  <a:pt x="333" y="31"/>
                </a:lnTo>
                <a:lnTo>
                  <a:pt x="338" y="21"/>
                </a:lnTo>
                <a:lnTo>
                  <a:pt x="344" y="12"/>
                </a:lnTo>
                <a:lnTo>
                  <a:pt x="349" y="3"/>
                </a:lnTo>
                <a:lnTo>
                  <a:pt x="337" y="0"/>
                </a:lnTo>
              </a:path>
            </a:pathLst>
          </a:custGeom>
          <a:solidFill>
            <a:srgbClr val="790015"/>
          </a:solidFill>
          <a:ln w="12700" cap="rnd">
            <a:solidFill>
              <a:srgbClr val="FC0128"/>
            </a:solidFill>
            <a:round/>
            <a:headEnd/>
            <a:tailEnd/>
          </a:ln>
        </p:spPr>
        <p:txBody>
          <a:bodyPr/>
          <a:lstStyle/>
          <a:p>
            <a:endParaRPr lang="en-US"/>
          </a:p>
        </p:txBody>
      </p:sp>
      <p:sp>
        <p:nvSpPr>
          <p:cNvPr id="53472" name="Freeform 238"/>
          <p:cNvSpPr>
            <a:spLocks/>
          </p:cNvSpPr>
          <p:nvPr/>
        </p:nvSpPr>
        <p:spPr bwMode="auto">
          <a:xfrm>
            <a:off x="4497389" y="5021265"/>
            <a:ext cx="171451" cy="263525"/>
          </a:xfrm>
          <a:custGeom>
            <a:avLst/>
            <a:gdLst>
              <a:gd name="T0" fmla="*/ 2147483647 w 119"/>
              <a:gd name="T1" fmla="*/ 2147483647 h 182"/>
              <a:gd name="T2" fmla="*/ 2147483647 w 119"/>
              <a:gd name="T3" fmla="*/ 2147483647 h 182"/>
              <a:gd name="T4" fmla="*/ 2147483647 w 119"/>
              <a:gd name="T5" fmla="*/ 2147483647 h 182"/>
              <a:gd name="T6" fmla="*/ 2147483647 w 119"/>
              <a:gd name="T7" fmla="*/ 2147483647 h 182"/>
              <a:gd name="T8" fmla="*/ 2147483647 w 119"/>
              <a:gd name="T9" fmla="*/ 2147483647 h 182"/>
              <a:gd name="T10" fmla="*/ 2147483647 w 119"/>
              <a:gd name="T11" fmla="*/ 2147483647 h 182"/>
              <a:gd name="T12" fmla="*/ 2147483647 w 119"/>
              <a:gd name="T13" fmla="*/ 2147483647 h 182"/>
              <a:gd name="T14" fmla="*/ 2147483647 w 119"/>
              <a:gd name="T15" fmla="*/ 2147483647 h 182"/>
              <a:gd name="T16" fmla="*/ 2147483647 w 119"/>
              <a:gd name="T17" fmla="*/ 2147483647 h 182"/>
              <a:gd name="T18" fmla="*/ 2147483647 w 119"/>
              <a:gd name="T19" fmla="*/ 2147483647 h 182"/>
              <a:gd name="T20" fmla="*/ 2147483647 w 119"/>
              <a:gd name="T21" fmla="*/ 2147483647 h 182"/>
              <a:gd name="T22" fmla="*/ 2147483647 w 119"/>
              <a:gd name="T23" fmla="*/ 2147483647 h 182"/>
              <a:gd name="T24" fmla="*/ 2147483647 w 119"/>
              <a:gd name="T25" fmla="*/ 2147483647 h 182"/>
              <a:gd name="T26" fmla="*/ 2147483647 w 119"/>
              <a:gd name="T27" fmla="*/ 2147483647 h 182"/>
              <a:gd name="T28" fmla="*/ 2147483647 w 119"/>
              <a:gd name="T29" fmla="*/ 2147483647 h 182"/>
              <a:gd name="T30" fmla="*/ 2147483647 w 119"/>
              <a:gd name="T31" fmla="*/ 2147483647 h 182"/>
              <a:gd name="T32" fmla="*/ 2147483647 w 119"/>
              <a:gd name="T33" fmla="*/ 2147483647 h 182"/>
              <a:gd name="T34" fmla="*/ 2147483647 w 119"/>
              <a:gd name="T35" fmla="*/ 2147483647 h 182"/>
              <a:gd name="T36" fmla="*/ 2147483647 w 119"/>
              <a:gd name="T37" fmla="*/ 2147483647 h 182"/>
              <a:gd name="T38" fmla="*/ 2147483647 w 119"/>
              <a:gd name="T39" fmla="*/ 2147483647 h 182"/>
              <a:gd name="T40" fmla="*/ 2147483647 w 119"/>
              <a:gd name="T41" fmla="*/ 2147483647 h 182"/>
              <a:gd name="T42" fmla="*/ 2147483647 w 119"/>
              <a:gd name="T43" fmla="*/ 2147483647 h 182"/>
              <a:gd name="T44" fmla="*/ 2147483647 w 119"/>
              <a:gd name="T45" fmla="*/ 2147483647 h 182"/>
              <a:gd name="T46" fmla="*/ 2147483647 w 119"/>
              <a:gd name="T47" fmla="*/ 2147483647 h 182"/>
              <a:gd name="T48" fmla="*/ 2147483647 w 119"/>
              <a:gd name="T49" fmla="*/ 2147483647 h 182"/>
              <a:gd name="T50" fmla="*/ 2147483647 w 119"/>
              <a:gd name="T51" fmla="*/ 2147483647 h 182"/>
              <a:gd name="T52" fmla="*/ 2147483647 w 119"/>
              <a:gd name="T53" fmla="*/ 2147483647 h 182"/>
              <a:gd name="T54" fmla="*/ 2147483647 w 119"/>
              <a:gd name="T55" fmla="*/ 2147483647 h 182"/>
              <a:gd name="T56" fmla="*/ 2147483647 w 119"/>
              <a:gd name="T57" fmla="*/ 2147483647 h 182"/>
              <a:gd name="T58" fmla="*/ 2147483647 w 119"/>
              <a:gd name="T59" fmla="*/ 2147483647 h 182"/>
              <a:gd name="T60" fmla="*/ 2147483647 w 119"/>
              <a:gd name="T61" fmla="*/ 2147483647 h 182"/>
              <a:gd name="T62" fmla="*/ 2147483647 w 119"/>
              <a:gd name="T63" fmla="*/ 2147483647 h 182"/>
              <a:gd name="T64" fmla="*/ 2147483647 w 119"/>
              <a:gd name="T65" fmla="*/ 2147483647 h 18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19"/>
              <a:gd name="T100" fmla="*/ 0 h 182"/>
              <a:gd name="T101" fmla="*/ 119 w 119"/>
              <a:gd name="T102" fmla="*/ 182 h 18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19" h="182">
                <a:moveTo>
                  <a:pt x="107" y="0"/>
                </a:moveTo>
                <a:lnTo>
                  <a:pt x="103" y="5"/>
                </a:lnTo>
                <a:lnTo>
                  <a:pt x="98" y="10"/>
                </a:lnTo>
                <a:lnTo>
                  <a:pt x="93" y="15"/>
                </a:lnTo>
                <a:lnTo>
                  <a:pt x="88" y="20"/>
                </a:lnTo>
                <a:lnTo>
                  <a:pt x="84" y="26"/>
                </a:lnTo>
                <a:lnTo>
                  <a:pt x="80" y="32"/>
                </a:lnTo>
                <a:lnTo>
                  <a:pt x="76" y="38"/>
                </a:lnTo>
                <a:lnTo>
                  <a:pt x="73" y="43"/>
                </a:lnTo>
                <a:lnTo>
                  <a:pt x="68" y="47"/>
                </a:lnTo>
                <a:lnTo>
                  <a:pt x="65" y="53"/>
                </a:lnTo>
                <a:lnTo>
                  <a:pt x="61" y="59"/>
                </a:lnTo>
                <a:lnTo>
                  <a:pt x="58" y="64"/>
                </a:lnTo>
                <a:lnTo>
                  <a:pt x="55" y="70"/>
                </a:lnTo>
                <a:lnTo>
                  <a:pt x="51" y="75"/>
                </a:lnTo>
                <a:lnTo>
                  <a:pt x="48" y="81"/>
                </a:lnTo>
                <a:lnTo>
                  <a:pt x="44" y="87"/>
                </a:lnTo>
                <a:lnTo>
                  <a:pt x="42" y="91"/>
                </a:lnTo>
                <a:lnTo>
                  <a:pt x="39" y="97"/>
                </a:lnTo>
                <a:lnTo>
                  <a:pt x="36" y="103"/>
                </a:lnTo>
                <a:lnTo>
                  <a:pt x="34" y="109"/>
                </a:lnTo>
                <a:lnTo>
                  <a:pt x="31" y="114"/>
                </a:lnTo>
                <a:lnTo>
                  <a:pt x="28" y="120"/>
                </a:lnTo>
                <a:lnTo>
                  <a:pt x="25" y="126"/>
                </a:lnTo>
                <a:lnTo>
                  <a:pt x="23" y="132"/>
                </a:lnTo>
                <a:lnTo>
                  <a:pt x="20" y="137"/>
                </a:lnTo>
                <a:lnTo>
                  <a:pt x="17" y="143"/>
                </a:lnTo>
                <a:lnTo>
                  <a:pt x="14" y="149"/>
                </a:lnTo>
                <a:lnTo>
                  <a:pt x="12" y="155"/>
                </a:lnTo>
                <a:lnTo>
                  <a:pt x="8" y="160"/>
                </a:lnTo>
                <a:lnTo>
                  <a:pt x="5" y="166"/>
                </a:lnTo>
                <a:lnTo>
                  <a:pt x="4" y="172"/>
                </a:lnTo>
                <a:lnTo>
                  <a:pt x="0" y="178"/>
                </a:lnTo>
                <a:lnTo>
                  <a:pt x="12" y="181"/>
                </a:lnTo>
                <a:lnTo>
                  <a:pt x="14" y="175"/>
                </a:lnTo>
                <a:lnTo>
                  <a:pt x="17" y="170"/>
                </a:lnTo>
                <a:lnTo>
                  <a:pt x="20" y="164"/>
                </a:lnTo>
                <a:lnTo>
                  <a:pt x="23" y="158"/>
                </a:lnTo>
                <a:lnTo>
                  <a:pt x="26" y="152"/>
                </a:lnTo>
                <a:lnTo>
                  <a:pt x="29" y="146"/>
                </a:lnTo>
                <a:lnTo>
                  <a:pt x="31" y="141"/>
                </a:lnTo>
                <a:lnTo>
                  <a:pt x="34" y="136"/>
                </a:lnTo>
                <a:lnTo>
                  <a:pt x="37" y="130"/>
                </a:lnTo>
                <a:lnTo>
                  <a:pt x="40" y="124"/>
                </a:lnTo>
                <a:lnTo>
                  <a:pt x="43" y="119"/>
                </a:lnTo>
                <a:lnTo>
                  <a:pt x="44" y="113"/>
                </a:lnTo>
                <a:lnTo>
                  <a:pt x="48" y="107"/>
                </a:lnTo>
                <a:lnTo>
                  <a:pt x="51" y="102"/>
                </a:lnTo>
                <a:lnTo>
                  <a:pt x="53" y="96"/>
                </a:lnTo>
                <a:lnTo>
                  <a:pt x="57" y="91"/>
                </a:lnTo>
                <a:lnTo>
                  <a:pt x="59" y="85"/>
                </a:lnTo>
                <a:lnTo>
                  <a:pt x="62" y="79"/>
                </a:lnTo>
                <a:lnTo>
                  <a:pt x="66" y="74"/>
                </a:lnTo>
                <a:lnTo>
                  <a:pt x="68" y="68"/>
                </a:lnTo>
                <a:lnTo>
                  <a:pt x="73" y="63"/>
                </a:lnTo>
                <a:lnTo>
                  <a:pt x="75" y="58"/>
                </a:lnTo>
                <a:lnTo>
                  <a:pt x="79" y="52"/>
                </a:lnTo>
                <a:lnTo>
                  <a:pt x="83" y="47"/>
                </a:lnTo>
                <a:lnTo>
                  <a:pt x="86" y="43"/>
                </a:lnTo>
                <a:lnTo>
                  <a:pt x="90" y="38"/>
                </a:lnTo>
                <a:lnTo>
                  <a:pt x="95" y="32"/>
                </a:lnTo>
                <a:lnTo>
                  <a:pt x="98" y="26"/>
                </a:lnTo>
                <a:lnTo>
                  <a:pt x="103" y="21"/>
                </a:lnTo>
                <a:lnTo>
                  <a:pt x="107" y="16"/>
                </a:lnTo>
                <a:lnTo>
                  <a:pt x="113" y="11"/>
                </a:lnTo>
                <a:lnTo>
                  <a:pt x="118" y="6"/>
                </a:lnTo>
                <a:lnTo>
                  <a:pt x="107" y="0"/>
                </a:lnTo>
              </a:path>
            </a:pathLst>
          </a:custGeom>
          <a:solidFill>
            <a:srgbClr val="790015"/>
          </a:solidFill>
          <a:ln w="12700" cap="rnd">
            <a:solidFill>
              <a:srgbClr val="FC0128"/>
            </a:solidFill>
            <a:round/>
            <a:headEnd/>
            <a:tailEnd/>
          </a:ln>
        </p:spPr>
        <p:txBody>
          <a:bodyPr/>
          <a:lstStyle/>
          <a:p>
            <a:endParaRPr lang="en-US"/>
          </a:p>
        </p:txBody>
      </p:sp>
      <p:sp>
        <p:nvSpPr>
          <p:cNvPr id="53473" name="Freeform 239"/>
          <p:cNvSpPr>
            <a:spLocks/>
          </p:cNvSpPr>
          <p:nvPr/>
        </p:nvSpPr>
        <p:spPr bwMode="auto">
          <a:xfrm>
            <a:off x="4654553" y="4459289"/>
            <a:ext cx="441325" cy="571500"/>
          </a:xfrm>
          <a:custGeom>
            <a:avLst/>
            <a:gdLst>
              <a:gd name="T0" fmla="*/ 2147483647 w 305"/>
              <a:gd name="T1" fmla="*/ 0 h 397"/>
              <a:gd name="T2" fmla="*/ 2147483647 w 305"/>
              <a:gd name="T3" fmla="*/ 2147483647 h 397"/>
              <a:gd name="T4" fmla="*/ 2147483647 w 305"/>
              <a:gd name="T5" fmla="*/ 2147483647 h 397"/>
              <a:gd name="T6" fmla="*/ 2147483647 w 305"/>
              <a:gd name="T7" fmla="*/ 2147483647 h 397"/>
              <a:gd name="T8" fmla="*/ 2147483647 w 305"/>
              <a:gd name="T9" fmla="*/ 2147483647 h 397"/>
              <a:gd name="T10" fmla="*/ 2147483647 w 305"/>
              <a:gd name="T11" fmla="*/ 2147483647 h 397"/>
              <a:gd name="T12" fmla="*/ 2147483647 w 305"/>
              <a:gd name="T13" fmla="*/ 2147483647 h 397"/>
              <a:gd name="T14" fmla="*/ 2147483647 w 305"/>
              <a:gd name="T15" fmla="*/ 2147483647 h 397"/>
              <a:gd name="T16" fmla="*/ 2147483647 w 305"/>
              <a:gd name="T17" fmla="*/ 2147483647 h 397"/>
              <a:gd name="T18" fmla="*/ 2147483647 w 305"/>
              <a:gd name="T19" fmla="*/ 2147483647 h 397"/>
              <a:gd name="T20" fmla="*/ 2147483647 w 305"/>
              <a:gd name="T21" fmla="*/ 2147483647 h 397"/>
              <a:gd name="T22" fmla="*/ 2147483647 w 305"/>
              <a:gd name="T23" fmla="*/ 2147483647 h 397"/>
              <a:gd name="T24" fmla="*/ 2147483647 w 305"/>
              <a:gd name="T25" fmla="*/ 2147483647 h 397"/>
              <a:gd name="T26" fmla="*/ 2147483647 w 305"/>
              <a:gd name="T27" fmla="*/ 2147483647 h 397"/>
              <a:gd name="T28" fmla="*/ 2147483647 w 305"/>
              <a:gd name="T29" fmla="*/ 2147483647 h 397"/>
              <a:gd name="T30" fmla="*/ 2147483647 w 305"/>
              <a:gd name="T31" fmla="*/ 2147483647 h 397"/>
              <a:gd name="T32" fmla="*/ 0 w 305"/>
              <a:gd name="T33" fmla="*/ 2147483647 h 397"/>
              <a:gd name="T34" fmla="*/ 2147483647 w 305"/>
              <a:gd name="T35" fmla="*/ 2147483647 h 397"/>
              <a:gd name="T36" fmla="*/ 2147483647 w 305"/>
              <a:gd name="T37" fmla="*/ 2147483647 h 397"/>
              <a:gd name="T38" fmla="*/ 2147483647 w 305"/>
              <a:gd name="T39" fmla="*/ 2147483647 h 397"/>
              <a:gd name="T40" fmla="*/ 2147483647 w 305"/>
              <a:gd name="T41" fmla="*/ 2147483647 h 397"/>
              <a:gd name="T42" fmla="*/ 2147483647 w 305"/>
              <a:gd name="T43" fmla="*/ 2147483647 h 397"/>
              <a:gd name="T44" fmla="*/ 2147483647 w 305"/>
              <a:gd name="T45" fmla="*/ 2147483647 h 397"/>
              <a:gd name="T46" fmla="*/ 2147483647 w 305"/>
              <a:gd name="T47" fmla="*/ 2147483647 h 397"/>
              <a:gd name="T48" fmla="*/ 2147483647 w 305"/>
              <a:gd name="T49" fmla="*/ 2147483647 h 397"/>
              <a:gd name="T50" fmla="*/ 2147483647 w 305"/>
              <a:gd name="T51" fmla="*/ 2147483647 h 397"/>
              <a:gd name="T52" fmla="*/ 2147483647 w 305"/>
              <a:gd name="T53" fmla="*/ 2147483647 h 397"/>
              <a:gd name="T54" fmla="*/ 2147483647 w 305"/>
              <a:gd name="T55" fmla="*/ 2147483647 h 397"/>
              <a:gd name="T56" fmla="*/ 2147483647 w 305"/>
              <a:gd name="T57" fmla="*/ 2147483647 h 397"/>
              <a:gd name="T58" fmla="*/ 2147483647 w 305"/>
              <a:gd name="T59" fmla="*/ 2147483647 h 397"/>
              <a:gd name="T60" fmla="*/ 2147483647 w 305"/>
              <a:gd name="T61" fmla="*/ 2147483647 h 397"/>
              <a:gd name="T62" fmla="*/ 2147483647 w 305"/>
              <a:gd name="T63" fmla="*/ 2147483647 h 397"/>
              <a:gd name="T64" fmla="*/ 2147483647 w 305"/>
              <a:gd name="T65" fmla="*/ 2147483647 h 397"/>
              <a:gd name="T66" fmla="*/ 2147483647 w 305"/>
              <a:gd name="T67" fmla="*/ 2147483647 h 397"/>
              <a:gd name="T68" fmla="*/ 2147483647 w 305"/>
              <a:gd name="T69" fmla="*/ 2147483647 h 39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305"/>
              <a:gd name="T106" fmla="*/ 0 h 397"/>
              <a:gd name="T107" fmla="*/ 305 w 305"/>
              <a:gd name="T108" fmla="*/ 397 h 397"/>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305" h="397">
                <a:moveTo>
                  <a:pt x="291" y="1"/>
                </a:moveTo>
                <a:lnTo>
                  <a:pt x="291" y="0"/>
                </a:lnTo>
                <a:lnTo>
                  <a:pt x="288" y="9"/>
                </a:lnTo>
                <a:lnTo>
                  <a:pt x="284" y="19"/>
                </a:lnTo>
                <a:lnTo>
                  <a:pt x="281" y="30"/>
                </a:lnTo>
                <a:lnTo>
                  <a:pt x="277" y="40"/>
                </a:lnTo>
                <a:lnTo>
                  <a:pt x="272" y="51"/>
                </a:lnTo>
                <a:lnTo>
                  <a:pt x="267" y="62"/>
                </a:lnTo>
                <a:lnTo>
                  <a:pt x="261" y="73"/>
                </a:lnTo>
                <a:lnTo>
                  <a:pt x="255" y="84"/>
                </a:lnTo>
                <a:lnTo>
                  <a:pt x="249" y="95"/>
                </a:lnTo>
                <a:lnTo>
                  <a:pt x="242" y="107"/>
                </a:lnTo>
                <a:lnTo>
                  <a:pt x="235" y="118"/>
                </a:lnTo>
                <a:lnTo>
                  <a:pt x="227" y="130"/>
                </a:lnTo>
                <a:lnTo>
                  <a:pt x="219" y="142"/>
                </a:lnTo>
                <a:lnTo>
                  <a:pt x="211" y="155"/>
                </a:lnTo>
                <a:lnTo>
                  <a:pt x="203" y="167"/>
                </a:lnTo>
                <a:lnTo>
                  <a:pt x="194" y="179"/>
                </a:lnTo>
                <a:lnTo>
                  <a:pt x="185" y="192"/>
                </a:lnTo>
                <a:lnTo>
                  <a:pt x="175" y="204"/>
                </a:lnTo>
                <a:lnTo>
                  <a:pt x="165" y="217"/>
                </a:lnTo>
                <a:lnTo>
                  <a:pt x="155" y="230"/>
                </a:lnTo>
                <a:lnTo>
                  <a:pt x="144" y="243"/>
                </a:lnTo>
                <a:lnTo>
                  <a:pt x="132" y="256"/>
                </a:lnTo>
                <a:lnTo>
                  <a:pt x="120" y="270"/>
                </a:lnTo>
                <a:lnTo>
                  <a:pt x="109" y="282"/>
                </a:lnTo>
                <a:lnTo>
                  <a:pt x="96" y="295"/>
                </a:lnTo>
                <a:lnTo>
                  <a:pt x="84" y="309"/>
                </a:lnTo>
                <a:lnTo>
                  <a:pt x="70" y="322"/>
                </a:lnTo>
                <a:lnTo>
                  <a:pt x="57" y="336"/>
                </a:lnTo>
                <a:lnTo>
                  <a:pt x="43" y="349"/>
                </a:lnTo>
                <a:lnTo>
                  <a:pt x="29" y="362"/>
                </a:lnTo>
                <a:lnTo>
                  <a:pt x="14" y="376"/>
                </a:lnTo>
                <a:lnTo>
                  <a:pt x="0" y="389"/>
                </a:lnTo>
                <a:lnTo>
                  <a:pt x="10" y="396"/>
                </a:lnTo>
                <a:lnTo>
                  <a:pt x="24" y="382"/>
                </a:lnTo>
                <a:lnTo>
                  <a:pt x="38" y="369"/>
                </a:lnTo>
                <a:lnTo>
                  <a:pt x="53" y="355"/>
                </a:lnTo>
                <a:lnTo>
                  <a:pt x="67" y="342"/>
                </a:lnTo>
                <a:lnTo>
                  <a:pt x="81" y="328"/>
                </a:lnTo>
                <a:lnTo>
                  <a:pt x="94" y="316"/>
                </a:lnTo>
                <a:lnTo>
                  <a:pt x="106" y="302"/>
                </a:lnTo>
                <a:lnTo>
                  <a:pt x="119" y="289"/>
                </a:lnTo>
                <a:lnTo>
                  <a:pt x="131" y="275"/>
                </a:lnTo>
                <a:lnTo>
                  <a:pt x="142" y="262"/>
                </a:lnTo>
                <a:lnTo>
                  <a:pt x="154" y="249"/>
                </a:lnTo>
                <a:lnTo>
                  <a:pt x="165" y="236"/>
                </a:lnTo>
                <a:lnTo>
                  <a:pt x="176" y="223"/>
                </a:lnTo>
                <a:lnTo>
                  <a:pt x="185" y="210"/>
                </a:lnTo>
                <a:lnTo>
                  <a:pt x="195" y="197"/>
                </a:lnTo>
                <a:lnTo>
                  <a:pt x="204" y="184"/>
                </a:lnTo>
                <a:lnTo>
                  <a:pt x="213" y="172"/>
                </a:lnTo>
                <a:lnTo>
                  <a:pt x="222" y="159"/>
                </a:lnTo>
                <a:lnTo>
                  <a:pt x="231" y="147"/>
                </a:lnTo>
                <a:lnTo>
                  <a:pt x="238" y="135"/>
                </a:lnTo>
                <a:lnTo>
                  <a:pt x="246" y="123"/>
                </a:lnTo>
                <a:lnTo>
                  <a:pt x="253" y="111"/>
                </a:lnTo>
                <a:lnTo>
                  <a:pt x="260" y="99"/>
                </a:lnTo>
                <a:lnTo>
                  <a:pt x="267" y="87"/>
                </a:lnTo>
                <a:lnTo>
                  <a:pt x="273" y="77"/>
                </a:lnTo>
                <a:lnTo>
                  <a:pt x="278" y="65"/>
                </a:lnTo>
                <a:lnTo>
                  <a:pt x="283" y="54"/>
                </a:lnTo>
                <a:lnTo>
                  <a:pt x="288" y="43"/>
                </a:lnTo>
                <a:lnTo>
                  <a:pt x="292" y="33"/>
                </a:lnTo>
                <a:lnTo>
                  <a:pt x="297" y="22"/>
                </a:lnTo>
                <a:lnTo>
                  <a:pt x="300" y="12"/>
                </a:lnTo>
                <a:lnTo>
                  <a:pt x="302" y="2"/>
                </a:lnTo>
                <a:lnTo>
                  <a:pt x="304" y="1"/>
                </a:lnTo>
                <a:lnTo>
                  <a:pt x="302" y="2"/>
                </a:lnTo>
                <a:lnTo>
                  <a:pt x="304" y="1"/>
                </a:lnTo>
                <a:lnTo>
                  <a:pt x="291" y="1"/>
                </a:lnTo>
              </a:path>
            </a:pathLst>
          </a:custGeom>
          <a:solidFill>
            <a:srgbClr val="790015"/>
          </a:solidFill>
          <a:ln w="12700" cap="rnd">
            <a:solidFill>
              <a:srgbClr val="FC0128"/>
            </a:solidFill>
            <a:round/>
            <a:headEnd/>
            <a:tailEnd/>
          </a:ln>
        </p:spPr>
        <p:txBody>
          <a:bodyPr/>
          <a:lstStyle/>
          <a:p>
            <a:endParaRPr lang="en-US"/>
          </a:p>
        </p:txBody>
      </p:sp>
      <p:sp>
        <p:nvSpPr>
          <p:cNvPr id="53474" name="Freeform 240"/>
          <p:cNvSpPr>
            <a:spLocks/>
          </p:cNvSpPr>
          <p:nvPr/>
        </p:nvSpPr>
        <p:spPr bwMode="auto">
          <a:xfrm>
            <a:off x="3609978" y="5534027"/>
            <a:ext cx="403225" cy="82551"/>
          </a:xfrm>
          <a:custGeom>
            <a:avLst/>
            <a:gdLst>
              <a:gd name="T0" fmla="*/ 2147483647 w 280"/>
              <a:gd name="T1" fmla="*/ 2147483647 h 57"/>
              <a:gd name="T2" fmla="*/ 2147483647 w 280"/>
              <a:gd name="T3" fmla="*/ 2147483647 h 57"/>
              <a:gd name="T4" fmla="*/ 2147483647 w 280"/>
              <a:gd name="T5" fmla="*/ 2147483647 h 57"/>
              <a:gd name="T6" fmla="*/ 2147483647 w 280"/>
              <a:gd name="T7" fmla="*/ 2147483647 h 57"/>
              <a:gd name="T8" fmla="*/ 2147483647 w 280"/>
              <a:gd name="T9" fmla="*/ 2147483647 h 57"/>
              <a:gd name="T10" fmla="*/ 2147483647 w 280"/>
              <a:gd name="T11" fmla="*/ 2147483647 h 57"/>
              <a:gd name="T12" fmla="*/ 2147483647 w 280"/>
              <a:gd name="T13" fmla="*/ 2147483647 h 57"/>
              <a:gd name="T14" fmla="*/ 2147483647 w 280"/>
              <a:gd name="T15" fmla="*/ 2147483647 h 57"/>
              <a:gd name="T16" fmla="*/ 2147483647 w 280"/>
              <a:gd name="T17" fmla="*/ 2147483647 h 57"/>
              <a:gd name="T18" fmla="*/ 2147483647 w 280"/>
              <a:gd name="T19" fmla="*/ 2147483647 h 57"/>
              <a:gd name="T20" fmla="*/ 2147483647 w 280"/>
              <a:gd name="T21" fmla="*/ 2147483647 h 57"/>
              <a:gd name="T22" fmla="*/ 2147483647 w 280"/>
              <a:gd name="T23" fmla="*/ 2147483647 h 57"/>
              <a:gd name="T24" fmla="*/ 2147483647 w 280"/>
              <a:gd name="T25" fmla="*/ 2147483647 h 57"/>
              <a:gd name="T26" fmla="*/ 2147483647 w 280"/>
              <a:gd name="T27" fmla="*/ 2147483647 h 57"/>
              <a:gd name="T28" fmla="*/ 2147483647 w 280"/>
              <a:gd name="T29" fmla="*/ 2147483647 h 57"/>
              <a:gd name="T30" fmla="*/ 2147483647 w 280"/>
              <a:gd name="T31" fmla="*/ 2147483647 h 57"/>
              <a:gd name="T32" fmla="*/ 0 w 280"/>
              <a:gd name="T33" fmla="*/ 2147483647 h 57"/>
              <a:gd name="T34" fmla="*/ 2147483647 w 280"/>
              <a:gd name="T35" fmla="*/ 2147483647 h 57"/>
              <a:gd name="T36" fmla="*/ 2147483647 w 280"/>
              <a:gd name="T37" fmla="*/ 2147483647 h 57"/>
              <a:gd name="T38" fmla="*/ 2147483647 w 280"/>
              <a:gd name="T39" fmla="*/ 2147483647 h 57"/>
              <a:gd name="T40" fmla="*/ 2147483647 w 280"/>
              <a:gd name="T41" fmla="*/ 2147483647 h 57"/>
              <a:gd name="T42" fmla="*/ 2147483647 w 280"/>
              <a:gd name="T43" fmla="*/ 2147483647 h 57"/>
              <a:gd name="T44" fmla="*/ 2147483647 w 280"/>
              <a:gd name="T45" fmla="*/ 2147483647 h 57"/>
              <a:gd name="T46" fmla="*/ 2147483647 w 280"/>
              <a:gd name="T47" fmla="*/ 2147483647 h 57"/>
              <a:gd name="T48" fmla="*/ 2147483647 w 280"/>
              <a:gd name="T49" fmla="*/ 2147483647 h 57"/>
              <a:gd name="T50" fmla="*/ 2147483647 w 280"/>
              <a:gd name="T51" fmla="*/ 2147483647 h 57"/>
              <a:gd name="T52" fmla="*/ 2147483647 w 280"/>
              <a:gd name="T53" fmla="*/ 2147483647 h 57"/>
              <a:gd name="T54" fmla="*/ 2147483647 w 280"/>
              <a:gd name="T55" fmla="*/ 2147483647 h 57"/>
              <a:gd name="T56" fmla="*/ 2147483647 w 280"/>
              <a:gd name="T57" fmla="*/ 2147483647 h 57"/>
              <a:gd name="T58" fmla="*/ 2147483647 w 280"/>
              <a:gd name="T59" fmla="*/ 2147483647 h 57"/>
              <a:gd name="T60" fmla="*/ 2147483647 w 280"/>
              <a:gd name="T61" fmla="*/ 2147483647 h 57"/>
              <a:gd name="T62" fmla="*/ 2147483647 w 280"/>
              <a:gd name="T63" fmla="*/ 2147483647 h 57"/>
              <a:gd name="T64" fmla="*/ 2147483647 w 280"/>
              <a:gd name="T65" fmla="*/ 2147483647 h 5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80"/>
              <a:gd name="T100" fmla="*/ 0 h 57"/>
              <a:gd name="T101" fmla="*/ 280 w 280"/>
              <a:gd name="T102" fmla="*/ 57 h 5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80" h="57">
                <a:moveTo>
                  <a:pt x="277" y="46"/>
                </a:moveTo>
                <a:lnTo>
                  <a:pt x="268" y="46"/>
                </a:lnTo>
                <a:lnTo>
                  <a:pt x="258" y="46"/>
                </a:lnTo>
                <a:lnTo>
                  <a:pt x="249" y="46"/>
                </a:lnTo>
                <a:lnTo>
                  <a:pt x="240" y="46"/>
                </a:lnTo>
                <a:lnTo>
                  <a:pt x="231" y="46"/>
                </a:lnTo>
                <a:lnTo>
                  <a:pt x="222" y="46"/>
                </a:lnTo>
                <a:lnTo>
                  <a:pt x="212" y="45"/>
                </a:lnTo>
                <a:lnTo>
                  <a:pt x="203" y="45"/>
                </a:lnTo>
                <a:lnTo>
                  <a:pt x="195" y="44"/>
                </a:lnTo>
                <a:lnTo>
                  <a:pt x="186" y="44"/>
                </a:lnTo>
                <a:lnTo>
                  <a:pt x="177" y="43"/>
                </a:lnTo>
                <a:lnTo>
                  <a:pt x="168" y="42"/>
                </a:lnTo>
                <a:lnTo>
                  <a:pt x="160" y="42"/>
                </a:lnTo>
                <a:lnTo>
                  <a:pt x="152" y="41"/>
                </a:lnTo>
                <a:lnTo>
                  <a:pt x="143" y="39"/>
                </a:lnTo>
                <a:lnTo>
                  <a:pt x="135" y="38"/>
                </a:lnTo>
                <a:lnTo>
                  <a:pt x="127" y="36"/>
                </a:lnTo>
                <a:lnTo>
                  <a:pt x="119" y="35"/>
                </a:lnTo>
                <a:lnTo>
                  <a:pt x="111" y="33"/>
                </a:lnTo>
                <a:lnTo>
                  <a:pt x="102" y="31"/>
                </a:lnTo>
                <a:lnTo>
                  <a:pt x="94" y="30"/>
                </a:lnTo>
                <a:lnTo>
                  <a:pt x="86" y="28"/>
                </a:lnTo>
                <a:lnTo>
                  <a:pt x="78" y="26"/>
                </a:lnTo>
                <a:lnTo>
                  <a:pt x="70" y="24"/>
                </a:lnTo>
                <a:lnTo>
                  <a:pt x="61" y="21"/>
                </a:lnTo>
                <a:lnTo>
                  <a:pt x="53" y="19"/>
                </a:lnTo>
                <a:lnTo>
                  <a:pt x="45" y="16"/>
                </a:lnTo>
                <a:lnTo>
                  <a:pt x="37" y="13"/>
                </a:lnTo>
                <a:lnTo>
                  <a:pt x="29" y="10"/>
                </a:lnTo>
                <a:lnTo>
                  <a:pt x="21" y="7"/>
                </a:lnTo>
                <a:lnTo>
                  <a:pt x="13" y="3"/>
                </a:lnTo>
                <a:lnTo>
                  <a:pt x="5" y="0"/>
                </a:lnTo>
                <a:lnTo>
                  <a:pt x="0" y="8"/>
                </a:lnTo>
                <a:lnTo>
                  <a:pt x="7" y="12"/>
                </a:lnTo>
                <a:lnTo>
                  <a:pt x="15" y="15"/>
                </a:lnTo>
                <a:lnTo>
                  <a:pt x="24" y="20"/>
                </a:lnTo>
                <a:lnTo>
                  <a:pt x="32" y="22"/>
                </a:lnTo>
                <a:lnTo>
                  <a:pt x="40" y="25"/>
                </a:lnTo>
                <a:lnTo>
                  <a:pt x="49" y="28"/>
                </a:lnTo>
                <a:lnTo>
                  <a:pt x="57" y="31"/>
                </a:lnTo>
                <a:lnTo>
                  <a:pt x="65" y="33"/>
                </a:lnTo>
                <a:lnTo>
                  <a:pt x="74" y="35"/>
                </a:lnTo>
                <a:lnTo>
                  <a:pt x="82" y="37"/>
                </a:lnTo>
                <a:lnTo>
                  <a:pt x="91" y="40"/>
                </a:lnTo>
                <a:lnTo>
                  <a:pt x="98" y="42"/>
                </a:lnTo>
                <a:lnTo>
                  <a:pt x="107" y="43"/>
                </a:lnTo>
                <a:lnTo>
                  <a:pt x="115" y="45"/>
                </a:lnTo>
                <a:lnTo>
                  <a:pt x="124" y="47"/>
                </a:lnTo>
                <a:lnTo>
                  <a:pt x="133" y="48"/>
                </a:lnTo>
                <a:lnTo>
                  <a:pt x="141" y="49"/>
                </a:lnTo>
                <a:lnTo>
                  <a:pt x="150" y="51"/>
                </a:lnTo>
                <a:lnTo>
                  <a:pt x="159" y="52"/>
                </a:lnTo>
                <a:lnTo>
                  <a:pt x="168" y="53"/>
                </a:lnTo>
                <a:lnTo>
                  <a:pt x="176" y="53"/>
                </a:lnTo>
                <a:lnTo>
                  <a:pt x="185" y="54"/>
                </a:lnTo>
                <a:lnTo>
                  <a:pt x="194" y="54"/>
                </a:lnTo>
                <a:lnTo>
                  <a:pt x="203" y="55"/>
                </a:lnTo>
                <a:lnTo>
                  <a:pt x="212" y="55"/>
                </a:lnTo>
                <a:lnTo>
                  <a:pt x="221" y="56"/>
                </a:lnTo>
                <a:lnTo>
                  <a:pt x="230" y="56"/>
                </a:lnTo>
                <a:lnTo>
                  <a:pt x="240" y="56"/>
                </a:lnTo>
                <a:lnTo>
                  <a:pt x="249" y="56"/>
                </a:lnTo>
                <a:lnTo>
                  <a:pt x="258" y="56"/>
                </a:lnTo>
                <a:lnTo>
                  <a:pt x="268" y="56"/>
                </a:lnTo>
                <a:lnTo>
                  <a:pt x="279" y="56"/>
                </a:lnTo>
                <a:lnTo>
                  <a:pt x="277" y="46"/>
                </a:lnTo>
              </a:path>
            </a:pathLst>
          </a:custGeom>
          <a:solidFill>
            <a:srgbClr val="790015"/>
          </a:solidFill>
          <a:ln w="12700" cap="rnd">
            <a:solidFill>
              <a:srgbClr val="FC0128"/>
            </a:solidFill>
            <a:round/>
            <a:headEnd/>
            <a:tailEnd/>
          </a:ln>
        </p:spPr>
        <p:txBody>
          <a:bodyPr/>
          <a:lstStyle/>
          <a:p>
            <a:endParaRPr lang="en-US"/>
          </a:p>
        </p:txBody>
      </p:sp>
      <p:sp>
        <p:nvSpPr>
          <p:cNvPr id="53475" name="Freeform 241"/>
          <p:cNvSpPr>
            <a:spLocks/>
          </p:cNvSpPr>
          <p:nvPr/>
        </p:nvSpPr>
        <p:spPr bwMode="auto">
          <a:xfrm>
            <a:off x="3676653" y="5418142"/>
            <a:ext cx="379413" cy="58737"/>
          </a:xfrm>
          <a:custGeom>
            <a:avLst/>
            <a:gdLst>
              <a:gd name="T0" fmla="*/ 2147483647 w 263"/>
              <a:gd name="T1" fmla="*/ 2147483647 h 41"/>
              <a:gd name="T2" fmla="*/ 2147483647 w 263"/>
              <a:gd name="T3" fmla="*/ 2147483647 h 41"/>
              <a:gd name="T4" fmla="*/ 2147483647 w 263"/>
              <a:gd name="T5" fmla="*/ 2147483647 h 41"/>
              <a:gd name="T6" fmla="*/ 2147483647 w 263"/>
              <a:gd name="T7" fmla="*/ 2147483647 h 41"/>
              <a:gd name="T8" fmla="*/ 2147483647 w 263"/>
              <a:gd name="T9" fmla="*/ 2147483647 h 41"/>
              <a:gd name="T10" fmla="*/ 2147483647 w 263"/>
              <a:gd name="T11" fmla="*/ 2147483647 h 41"/>
              <a:gd name="T12" fmla="*/ 2147483647 w 263"/>
              <a:gd name="T13" fmla="*/ 2147483647 h 41"/>
              <a:gd name="T14" fmla="*/ 2147483647 w 263"/>
              <a:gd name="T15" fmla="*/ 2147483647 h 41"/>
              <a:gd name="T16" fmla="*/ 2147483647 w 263"/>
              <a:gd name="T17" fmla="*/ 2147483647 h 41"/>
              <a:gd name="T18" fmla="*/ 2147483647 w 263"/>
              <a:gd name="T19" fmla="*/ 2147483647 h 41"/>
              <a:gd name="T20" fmla="*/ 2147483647 w 263"/>
              <a:gd name="T21" fmla="*/ 2147483647 h 41"/>
              <a:gd name="T22" fmla="*/ 2147483647 w 263"/>
              <a:gd name="T23" fmla="*/ 2147483647 h 41"/>
              <a:gd name="T24" fmla="*/ 2147483647 w 263"/>
              <a:gd name="T25" fmla="*/ 2147483647 h 41"/>
              <a:gd name="T26" fmla="*/ 2147483647 w 263"/>
              <a:gd name="T27" fmla="*/ 2147483647 h 41"/>
              <a:gd name="T28" fmla="*/ 2147483647 w 263"/>
              <a:gd name="T29" fmla="*/ 2147483647 h 41"/>
              <a:gd name="T30" fmla="*/ 2147483647 w 263"/>
              <a:gd name="T31" fmla="*/ 2147483647 h 41"/>
              <a:gd name="T32" fmla="*/ 0 w 263"/>
              <a:gd name="T33" fmla="*/ 2147483647 h 41"/>
              <a:gd name="T34" fmla="*/ 2147483647 w 263"/>
              <a:gd name="T35" fmla="*/ 2147483647 h 41"/>
              <a:gd name="T36" fmla="*/ 2147483647 w 263"/>
              <a:gd name="T37" fmla="*/ 2147483647 h 41"/>
              <a:gd name="T38" fmla="*/ 2147483647 w 263"/>
              <a:gd name="T39" fmla="*/ 2147483647 h 41"/>
              <a:gd name="T40" fmla="*/ 2147483647 w 263"/>
              <a:gd name="T41" fmla="*/ 2147483647 h 41"/>
              <a:gd name="T42" fmla="*/ 2147483647 w 263"/>
              <a:gd name="T43" fmla="*/ 2147483647 h 41"/>
              <a:gd name="T44" fmla="*/ 2147483647 w 263"/>
              <a:gd name="T45" fmla="*/ 2147483647 h 41"/>
              <a:gd name="T46" fmla="*/ 2147483647 w 263"/>
              <a:gd name="T47" fmla="*/ 2147483647 h 41"/>
              <a:gd name="T48" fmla="*/ 2147483647 w 263"/>
              <a:gd name="T49" fmla="*/ 2147483647 h 41"/>
              <a:gd name="T50" fmla="*/ 2147483647 w 263"/>
              <a:gd name="T51" fmla="*/ 2147483647 h 41"/>
              <a:gd name="T52" fmla="*/ 2147483647 w 263"/>
              <a:gd name="T53" fmla="*/ 2147483647 h 41"/>
              <a:gd name="T54" fmla="*/ 2147483647 w 263"/>
              <a:gd name="T55" fmla="*/ 2147483647 h 41"/>
              <a:gd name="T56" fmla="*/ 2147483647 w 263"/>
              <a:gd name="T57" fmla="*/ 2147483647 h 41"/>
              <a:gd name="T58" fmla="*/ 2147483647 w 263"/>
              <a:gd name="T59" fmla="*/ 2147483647 h 41"/>
              <a:gd name="T60" fmla="*/ 2147483647 w 263"/>
              <a:gd name="T61" fmla="*/ 2147483647 h 41"/>
              <a:gd name="T62" fmla="*/ 2147483647 w 263"/>
              <a:gd name="T63" fmla="*/ 2147483647 h 41"/>
              <a:gd name="T64" fmla="*/ 2147483647 w 263"/>
              <a:gd name="T65" fmla="*/ 2147483647 h 41"/>
              <a:gd name="T66" fmla="*/ 2147483647 w 263"/>
              <a:gd name="T67" fmla="*/ 2147483647 h 41"/>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63"/>
              <a:gd name="T103" fmla="*/ 0 h 41"/>
              <a:gd name="T104" fmla="*/ 263 w 263"/>
              <a:gd name="T105" fmla="*/ 41 h 41"/>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63" h="41">
                <a:moveTo>
                  <a:pt x="258" y="21"/>
                </a:moveTo>
                <a:lnTo>
                  <a:pt x="249" y="22"/>
                </a:lnTo>
                <a:lnTo>
                  <a:pt x="240" y="24"/>
                </a:lnTo>
                <a:lnTo>
                  <a:pt x="230" y="25"/>
                </a:lnTo>
                <a:lnTo>
                  <a:pt x="221" y="26"/>
                </a:lnTo>
                <a:lnTo>
                  <a:pt x="212" y="26"/>
                </a:lnTo>
                <a:lnTo>
                  <a:pt x="203" y="27"/>
                </a:lnTo>
                <a:lnTo>
                  <a:pt x="194" y="28"/>
                </a:lnTo>
                <a:lnTo>
                  <a:pt x="185" y="29"/>
                </a:lnTo>
                <a:lnTo>
                  <a:pt x="176" y="29"/>
                </a:lnTo>
                <a:lnTo>
                  <a:pt x="168" y="30"/>
                </a:lnTo>
                <a:lnTo>
                  <a:pt x="159" y="30"/>
                </a:lnTo>
                <a:lnTo>
                  <a:pt x="151" y="30"/>
                </a:lnTo>
                <a:lnTo>
                  <a:pt x="143" y="30"/>
                </a:lnTo>
                <a:lnTo>
                  <a:pt x="134" y="29"/>
                </a:lnTo>
                <a:lnTo>
                  <a:pt x="128" y="29"/>
                </a:lnTo>
                <a:lnTo>
                  <a:pt x="120" y="28"/>
                </a:lnTo>
                <a:lnTo>
                  <a:pt x="112" y="27"/>
                </a:lnTo>
                <a:lnTo>
                  <a:pt x="104" y="27"/>
                </a:lnTo>
                <a:lnTo>
                  <a:pt x="97" y="26"/>
                </a:lnTo>
                <a:lnTo>
                  <a:pt x="89" y="25"/>
                </a:lnTo>
                <a:lnTo>
                  <a:pt x="82" y="24"/>
                </a:lnTo>
                <a:lnTo>
                  <a:pt x="74" y="22"/>
                </a:lnTo>
                <a:lnTo>
                  <a:pt x="67" y="20"/>
                </a:lnTo>
                <a:lnTo>
                  <a:pt x="60" y="19"/>
                </a:lnTo>
                <a:lnTo>
                  <a:pt x="53" y="17"/>
                </a:lnTo>
                <a:lnTo>
                  <a:pt x="46" y="14"/>
                </a:lnTo>
                <a:lnTo>
                  <a:pt x="39" y="13"/>
                </a:lnTo>
                <a:lnTo>
                  <a:pt x="32" y="10"/>
                </a:lnTo>
                <a:lnTo>
                  <a:pt x="25" y="8"/>
                </a:lnTo>
                <a:lnTo>
                  <a:pt x="20" y="5"/>
                </a:lnTo>
                <a:lnTo>
                  <a:pt x="13" y="2"/>
                </a:lnTo>
                <a:lnTo>
                  <a:pt x="5" y="0"/>
                </a:lnTo>
                <a:lnTo>
                  <a:pt x="0" y="8"/>
                </a:lnTo>
                <a:lnTo>
                  <a:pt x="6" y="11"/>
                </a:lnTo>
                <a:lnTo>
                  <a:pt x="13" y="14"/>
                </a:lnTo>
                <a:lnTo>
                  <a:pt x="21" y="17"/>
                </a:lnTo>
                <a:lnTo>
                  <a:pt x="28" y="20"/>
                </a:lnTo>
                <a:lnTo>
                  <a:pt x="34" y="22"/>
                </a:lnTo>
                <a:lnTo>
                  <a:pt x="42" y="24"/>
                </a:lnTo>
                <a:lnTo>
                  <a:pt x="49" y="26"/>
                </a:lnTo>
                <a:lnTo>
                  <a:pt x="56" y="29"/>
                </a:lnTo>
                <a:lnTo>
                  <a:pt x="64" y="31"/>
                </a:lnTo>
                <a:lnTo>
                  <a:pt x="71" y="32"/>
                </a:lnTo>
                <a:lnTo>
                  <a:pt x="79" y="33"/>
                </a:lnTo>
                <a:lnTo>
                  <a:pt x="87" y="35"/>
                </a:lnTo>
                <a:lnTo>
                  <a:pt x="95" y="36"/>
                </a:lnTo>
                <a:lnTo>
                  <a:pt x="102" y="37"/>
                </a:lnTo>
                <a:lnTo>
                  <a:pt x="110" y="37"/>
                </a:lnTo>
                <a:lnTo>
                  <a:pt x="118" y="38"/>
                </a:lnTo>
                <a:lnTo>
                  <a:pt x="127" y="39"/>
                </a:lnTo>
                <a:lnTo>
                  <a:pt x="134" y="39"/>
                </a:lnTo>
                <a:lnTo>
                  <a:pt x="142" y="40"/>
                </a:lnTo>
                <a:lnTo>
                  <a:pt x="151" y="40"/>
                </a:lnTo>
                <a:lnTo>
                  <a:pt x="159" y="40"/>
                </a:lnTo>
                <a:lnTo>
                  <a:pt x="168" y="40"/>
                </a:lnTo>
                <a:lnTo>
                  <a:pt x="177" y="39"/>
                </a:lnTo>
                <a:lnTo>
                  <a:pt x="186" y="39"/>
                </a:lnTo>
                <a:lnTo>
                  <a:pt x="195" y="38"/>
                </a:lnTo>
                <a:lnTo>
                  <a:pt x="204" y="37"/>
                </a:lnTo>
                <a:lnTo>
                  <a:pt x="213" y="37"/>
                </a:lnTo>
                <a:lnTo>
                  <a:pt x="222" y="36"/>
                </a:lnTo>
                <a:lnTo>
                  <a:pt x="232" y="35"/>
                </a:lnTo>
                <a:lnTo>
                  <a:pt x="241" y="34"/>
                </a:lnTo>
                <a:lnTo>
                  <a:pt x="250" y="32"/>
                </a:lnTo>
                <a:lnTo>
                  <a:pt x="260" y="31"/>
                </a:lnTo>
                <a:lnTo>
                  <a:pt x="262" y="31"/>
                </a:lnTo>
                <a:lnTo>
                  <a:pt x="258" y="21"/>
                </a:lnTo>
              </a:path>
            </a:pathLst>
          </a:custGeom>
          <a:solidFill>
            <a:srgbClr val="790015"/>
          </a:solidFill>
          <a:ln w="12700" cap="rnd">
            <a:solidFill>
              <a:srgbClr val="FC0128"/>
            </a:solidFill>
            <a:round/>
            <a:headEnd/>
            <a:tailEnd/>
          </a:ln>
        </p:spPr>
        <p:txBody>
          <a:bodyPr/>
          <a:lstStyle/>
          <a:p>
            <a:endParaRPr lang="en-US"/>
          </a:p>
        </p:txBody>
      </p:sp>
      <p:sp>
        <p:nvSpPr>
          <p:cNvPr id="53476" name="Freeform 242"/>
          <p:cNvSpPr>
            <a:spLocks/>
          </p:cNvSpPr>
          <p:nvPr/>
        </p:nvSpPr>
        <p:spPr bwMode="auto">
          <a:xfrm>
            <a:off x="4048125" y="5173663"/>
            <a:ext cx="344488" cy="290512"/>
          </a:xfrm>
          <a:custGeom>
            <a:avLst/>
            <a:gdLst>
              <a:gd name="T0" fmla="*/ 2147483647 w 238"/>
              <a:gd name="T1" fmla="*/ 2147483647 h 202"/>
              <a:gd name="T2" fmla="*/ 2147483647 w 238"/>
              <a:gd name="T3" fmla="*/ 2147483647 h 202"/>
              <a:gd name="T4" fmla="*/ 2147483647 w 238"/>
              <a:gd name="T5" fmla="*/ 2147483647 h 202"/>
              <a:gd name="T6" fmla="*/ 2147483647 w 238"/>
              <a:gd name="T7" fmla="*/ 2147483647 h 202"/>
              <a:gd name="T8" fmla="*/ 2147483647 w 238"/>
              <a:gd name="T9" fmla="*/ 2147483647 h 202"/>
              <a:gd name="T10" fmla="*/ 2147483647 w 238"/>
              <a:gd name="T11" fmla="*/ 2147483647 h 202"/>
              <a:gd name="T12" fmla="*/ 2147483647 w 238"/>
              <a:gd name="T13" fmla="*/ 2147483647 h 202"/>
              <a:gd name="T14" fmla="*/ 2147483647 w 238"/>
              <a:gd name="T15" fmla="*/ 2147483647 h 202"/>
              <a:gd name="T16" fmla="*/ 2147483647 w 238"/>
              <a:gd name="T17" fmla="*/ 2147483647 h 202"/>
              <a:gd name="T18" fmla="*/ 2147483647 w 238"/>
              <a:gd name="T19" fmla="*/ 2147483647 h 202"/>
              <a:gd name="T20" fmla="*/ 2147483647 w 238"/>
              <a:gd name="T21" fmla="*/ 2147483647 h 202"/>
              <a:gd name="T22" fmla="*/ 2147483647 w 238"/>
              <a:gd name="T23" fmla="*/ 2147483647 h 202"/>
              <a:gd name="T24" fmla="*/ 2147483647 w 238"/>
              <a:gd name="T25" fmla="*/ 2147483647 h 202"/>
              <a:gd name="T26" fmla="*/ 2147483647 w 238"/>
              <a:gd name="T27" fmla="*/ 2147483647 h 202"/>
              <a:gd name="T28" fmla="*/ 2147483647 w 238"/>
              <a:gd name="T29" fmla="*/ 2147483647 h 202"/>
              <a:gd name="T30" fmla="*/ 2147483647 w 238"/>
              <a:gd name="T31" fmla="*/ 2147483647 h 202"/>
              <a:gd name="T32" fmla="*/ 2147483647 w 238"/>
              <a:gd name="T33" fmla="*/ 2147483647 h 202"/>
              <a:gd name="T34" fmla="*/ 2147483647 w 238"/>
              <a:gd name="T35" fmla="*/ 2147483647 h 202"/>
              <a:gd name="T36" fmla="*/ 2147483647 w 238"/>
              <a:gd name="T37" fmla="*/ 2147483647 h 202"/>
              <a:gd name="T38" fmla="*/ 2147483647 w 238"/>
              <a:gd name="T39" fmla="*/ 2147483647 h 202"/>
              <a:gd name="T40" fmla="*/ 2147483647 w 238"/>
              <a:gd name="T41" fmla="*/ 2147483647 h 202"/>
              <a:gd name="T42" fmla="*/ 2147483647 w 238"/>
              <a:gd name="T43" fmla="*/ 2147483647 h 202"/>
              <a:gd name="T44" fmla="*/ 2147483647 w 238"/>
              <a:gd name="T45" fmla="*/ 2147483647 h 202"/>
              <a:gd name="T46" fmla="*/ 2147483647 w 238"/>
              <a:gd name="T47" fmla="*/ 2147483647 h 202"/>
              <a:gd name="T48" fmla="*/ 2147483647 w 238"/>
              <a:gd name="T49" fmla="*/ 2147483647 h 202"/>
              <a:gd name="T50" fmla="*/ 2147483647 w 238"/>
              <a:gd name="T51" fmla="*/ 2147483647 h 202"/>
              <a:gd name="T52" fmla="*/ 2147483647 w 238"/>
              <a:gd name="T53" fmla="*/ 2147483647 h 202"/>
              <a:gd name="T54" fmla="*/ 2147483647 w 238"/>
              <a:gd name="T55" fmla="*/ 2147483647 h 202"/>
              <a:gd name="T56" fmla="*/ 2147483647 w 238"/>
              <a:gd name="T57" fmla="*/ 2147483647 h 202"/>
              <a:gd name="T58" fmla="*/ 2147483647 w 238"/>
              <a:gd name="T59" fmla="*/ 2147483647 h 202"/>
              <a:gd name="T60" fmla="*/ 2147483647 w 238"/>
              <a:gd name="T61" fmla="*/ 2147483647 h 202"/>
              <a:gd name="T62" fmla="*/ 2147483647 w 238"/>
              <a:gd name="T63" fmla="*/ 2147483647 h 202"/>
              <a:gd name="T64" fmla="*/ 2147483647 w 238"/>
              <a:gd name="T65" fmla="*/ 2147483647 h 20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38"/>
              <a:gd name="T100" fmla="*/ 0 h 202"/>
              <a:gd name="T101" fmla="*/ 238 w 238"/>
              <a:gd name="T102" fmla="*/ 202 h 20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38" h="202">
                <a:moveTo>
                  <a:pt x="224" y="0"/>
                </a:moveTo>
                <a:lnTo>
                  <a:pt x="221" y="7"/>
                </a:lnTo>
                <a:lnTo>
                  <a:pt x="216" y="14"/>
                </a:lnTo>
                <a:lnTo>
                  <a:pt x="213" y="23"/>
                </a:lnTo>
                <a:lnTo>
                  <a:pt x="207" y="31"/>
                </a:lnTo>
                <a:lnTo>
                  <a:pt x="203" y="38"/>
                </a:lnTo>
                <a:lnTo>
                  <a:pt x="198" y="45"/>
                </a:lnTo>
                <a:lnTo>
                  <a:pt x="193" y="54"/>
                </a:lnTo>
                <a:lnTo>
                  <a:pt x="187" y="61"/>
                </a:lnTo>
                <a:lnTo>
                  <a:pt x="182" y="69"/>
                </a:lnTo>
                <a:lnTo>
                  <a:pt x="176" y="77"/>
                </a:lnTo>
                <a:lnTo>
                  <a:pt x="170" y="83"/>
                </a:lnTo>
                <a:lnTo>
                  <a:pt x="163" y="90"/>
                </a:lnTo>
                <a:lnTo>
                  <a:pt x="157" y="98"/>
                </a:lnTo>
                <a:lnTo>
                  <a:pt x="150" y="105"/>
                </a:lnTo>
                <a:lnTo>
                  <a:pt x="143" y="112"/>
                </a:lnTo>
                <a:lnTo>
                  <a:pt x="137" y="118"/>
                </a:lnTo>
                <a:lnTo>
                  <a:pt x="130" y="124"/>
                </a:lnTo>
                <a:lnTo>
                  <a:pt x="123" y="130"/>
                </a:lnTo>
                <a:lnTo>
                  <a:pt x="114" y="137"/>
                </a:lnTo>
                <a:lnTo>
                  <a:pt x="106" y="143"/>
                </a:lnTo>
                <a:lnTo>
                  <a:pt x="98" y="148"/>
                </a:lnTo>
                <a:lnTo>
                  <a:pt x="91" y="154"/>
                </a:lnTo>
                <a:lnTo>
                  <a:pt x="82" y="159"/>
                </a:lnTo>
                <a:lnTo>
                  <a:pt x="74" y="164"/>
                </a:lnTo>
                <a:lnTo>
                  <a:pt x="65" y="168"/>
                </a:lnTo>
                <a:lnTo>
                  <a:pt x="56" y="172"/>
                </a:lnTo>
                <a:lnTo>
                  <a:pt x="47" y="176"/>
                </a:lnTo>
                <a:lnTo>
                  <a:pt x="38" y="181"/>
                </a:lnTo>
                <a:lnTo>
                  <a:pt x="29" y="183"/>
                </a:lnTo>
                <a:lnTo>
                  <a:pt x="20" y="187"/>
                </a:lnTo>
                <a:lnTo>
                  <a:pt x="10" y="189"/>
                </a:lnTo>
                <a:lnTo>
                  <a:pt x="0" y="192"/>
                </a:lnTo>
                <a:lnTo>
                  <a:pt x="3" y="201"/>
                </a:lnTo>
                <a:lnTo>
                  <a:pt x="13" y="199"/>
                </a:lnTo>
                <a:lnTo>
                  <a:pt x="23" y="196"/>
                </a:lnTo>
                <a:lnTo>
                  <a:pt x="33" y="193"/>
                </a:lnTo>
                <a:lnTo>
                  <a:pt x="43" y="189"/>
                </a:lnTo>
                <a:lnTo>
                  <a:pt x="53" y="186"/>
                </a:lnTo>
                <a:lnTo>
                  <a:pt x="62" y="181"/>
                </a:lnTo>
                <a:lnTo>
                  <a:pt x="72" y="177"/>
                </a:lnTo>
                <a:lnTo>
                  <a:pt x="80" y="172"/>
                </a:lnTo>
                <a:lnTo>
                  <a:pt x="89" y="167"/>
                </a:lnTo>
                <a:lnTo>
                  <a:pt x="98" y="161"/>
                </a:lnTo>
                <a:lnTo>
                  <a:pt x="106" y="156"/>
                </a:lnTo>
                <a:lnTo>
                  <a:pt x="115" y="151"/>
                </a:lnTo>
                <a:lnTo>
                  <a:pt x="123" y="144"/>
                </a:lnTo>
                <a:lnTo>
                  <a:pt x="131" y="138"/>
                </a:lnTo>
                <a:lnTo>
                  <a:pt x="139" y="131"/>
                </a:lnTo>
                <a:lnTo>
                  <a:pt x="147" y="124"/>
                </a:lnTo>
                <a:lnTo>
                  <a:pt x="153" y="118"/>
                </a:lnTo>
                <a:lnTo>
                  <a:pt x="160" y="111"/>
                </a:lnTo>
                <a:lnTo>
                  <a:pt x="167" y="104"/>
                </a:lnTo>
                <a:lnTo>
                  <a:pt x="174" y="96"/>
                </a:lnTo>
                <a:lnTo>
                  <a:pt x="180" y="89"/>
                </a:lnTo>
                <a:lnTo>
                  <a:pt x="186" y="81"/>
                </a:lnTo>
                <a:lnTo>
                  <a:pt x="192" y="74"/>
                </a:lnTo>
                <a:lnTo>
                  <a:pt x="198" y="66"/>
                </a:lnTo>
                <a:lnTo>
                  <a:pt x="204" y="59"/>
                </a:lnTo>
                <a:lnTo>
                  <a:pt x="208" y="50"/>
                </a:lnTo>
                <a:lnTo>
                  <a:pt x="214" y="43"/>
                </a:lnTo>
                <a:lnTo>
                  <a:pt x="219" y="35"/>
                </a:lnTo>
                <a:lnTo>
                  <a:pt x="224" y="26"/>
                </a:lnTo>
                <a:lnTo>
                  <a:pt x="228" y="19"/>
                </a:lnTo>
                <a:lnTo>
                  <a:pt x="233" y="11"/>
                </a:lnTo>
                <a:lnTo>
                  <a:pt x="237" y="3"/>
                </a:lnTo>
                <a:lnTo>
                  <a:pt x="224" y="0"/>
                </a:lnTo>
              </a:path>
            </a:pathLst>
          </a:custGeom>
          <a:solidFill>
            <a:srgbClr val="790015"/>
          </a:solidFill>
          <a:ln w="12700" cap="rnd">
            <a:solidFill>
              <a:srgbClr val="FC0128"/>
            </a:solidFill>
            <a:round/>
            <a:headEnd/>
            <a:tailEnd/>
          </a:ln>
        </p:spPr>
        <p:txBody>
          <a:bodyPr/>
          <a:lstStyle/>
          <a:p>
            <a:endParaRPr lang="en-US"/>
          </a:p>
        </p:txBody>
      </p:sp>
      <p:sp>
        <p:nvSpPr>
          <p:cNvPr id="53477" name="Freeform 243"/>
          <p:cNvSpPr>
            <a:spLocks/>
          </p:cNvSpPr>
          <p:nvPr/>
        </p:nvSpPr>
        <p:spPr bwMode="auto">
          <a:xfrm>
            <a:off x="4375154" y="4829178"/>
            <a:ext cx="257175" cy="352425"/>
          </a:xfrm>
          <a:custGeom>
            <a:avLst/>
            <a:gdLst>
              <a:gd name="T0" fmla="*/ 2147483647 w 179"/>
              <a:gd name="T1" fmla="*/ 0 h 244"/>
              <a:gd name="T2" fmla="*/ 2147483647 w 179"/>
              <a:gd name="T3" fmla="*/ 2147483647 h 244"/>
              <a:gd name="T4" fmla="*/ 2147483647 w 179"/>
              <a:gd name="T5" fmla="*/ 2147483647 h 244"/>
              <a:gd name="T6" fmla="*/ 2147483647 w 179"/>
              <a:gd name="T7" fmla="*/ 2147483647 h 244"/>
              <a:gd name="T8" fmla="*/ 2147483647 w 179"/>
              <a:gd name="T9" fmla="*/ 2147483647 h 244"/>
              <a:gd name="T10" fmla="*/ 2147483647 w 179"/>
              <a:gd name="T11" fmla="*/ 2147483647 h 244"/>
              <a:gd name="T12" fmla="*/ 2147483647 w 179"/>
              <a:gd name="T13" fmla="*/ 2147483647 h 244"/>
              <a:gd name="T14" fmla="*/ 2147483647 w 179"/>
              <a:gd name="T15" fmla="*/ 2147483647 h 244"/>
              <a:gd name="T16" fmla="*/ 2147483647 w 179"/>
              <a:gd name="T17" fmla="*/ 2147483647 h 244"/>
              <a:gd name="T18" fmla="*/ 2147483647 w 179"/>
              <a:gd name="T19" fmla="*/ 2147483647 h 244"/>
              <a:gd name="T20" fmla="*/ 2147483647 w 179"/>
              <a:gd name="T21" fmla="*/ 2147483647 h 244"/>
              <a:gd name="T22" fmla="*/ 2147483647 w 179"/>
              <a:gd name="T23" fmla="*/ 2147483647 h 244"/>
              <a:gd name="T24" fmla="*/ 2147483647 w 179"/>
              <a:gd name="T25" fmla="*/ 2147483647 h 244"/>
              <a:gd name="T26" fmla="*/ 2147483647 w 179"/>
              <a:gd name="T27" fmla="*/ 2147483647 h 244"/>
              <a:gd name="T28" fmla="*/ 2147483647 w 179"/>
              <a:gd name="T29" fmla="*/ 2147483647 h 244"/>
              <a:gd name="T30" fmla="*/ 2147483647 w 179"/>
              <a:gd name="T31" fmla="*/ 2147483647 h 244"/>
              <a:gd name="T32" fmla="*/ 0 w 179"/>
              <a:gd name="T33" fmla="*/ 2147483647 h 244"/>
              <a:gd name="T34" fmla="*/ 2147483647 w 179"/>
              <a:gd name="T35" fmla="*/ 2147483647 h 244"/>
              <a:gd name="T36" fmla="*/ 2147483647 w 179"/>
              <a:gd name="T37" fmla="*/ 2147483647 h 244"/>
              <a:gd name="T38" fmla="*/ 2147483647 w 179"/>
              <a:gd name="T39" fmla="*/ 2147483647 h 244"/>
              <a:gd name="T40" fmla="*/ 2147483647 w 179"/>
              <a:gd name="T41" fmla="*/ 2147483647 h 244"/>
              <a:gd name="T42" fmla="*/ 2147483647 w 179"/>
              <a:gd name="T43" fmla="*/ 2147483647 h 244"/>
              <a:gd name="T44" fmla="*/ 2147483647 w 179"/>
              <a:gd name="T45" fmla="*/ 2147483647 h 244"/>
              <a:gd name="T46" fmla="*/ 2147483647 w 179"/>
              <a:gd name="T47" fmla="*/ 2147483647 h 244"/>
              <a:gd name="T48" fmla="*/ 2147483647 w 179"/>
              <a:gd name="T49" fmla="*/ 2147483647 h 244"/>
              <a:gd name="T50" fmla="*/ 2147483647 w 179"/>
              <a:gd name="T51" fmla="*/ 2147483647 h 244"/>
              <a:gd name="T52" fmla="*/ 2147483647 w 179"/>
              <a:gd name="T53" fmla="*/ 2147483647 h 244"/>
              <a:gd name="T54" fmla="*/ 2147483647 w 179"/>
              <a:gd name="T55" fmla="*/ 2147483647 h 244"/>
              <a:gd name="T56" fmla="*/ 2147483647 w 179"/>
              <a:gd name="T57" fmla="*/ 2147483647 h 244"/>
              <a:gd name="T58" fmla="*/ 2147483647 w 179"/>
              <a:gd name="T59" fmla="*/ 2147483647 h 244"/>
              <a:gd name="T60" fmla="*/ 2147483647 w 179"/>
              <a:gd name="T61" fmla="*/ 2147483647 h 244"/>
              <a:gd name="T62" fmla="*/ 2147483647 w 179"/>
              <a:gd name="T63" fmla="*/ 2147483647 h 244"/>
              <a:gd name="T64" fmla="*/ 2147483647 w 179"/>
              <a:gd name="T65" fmla="*/ 2147483647 h 244"/>
              <a:gd name="T66" fmla="*/ 2147483647 w 179"/>
              <a:gd name="T67" fmla="*/ 2147483647 h 244"/>
              <a:gd name="T68" fmla="*/ 2147483647 w 179"/>
              <a:gd name="T69" fmla="*/ 0 h 24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79"/>
              <a:gd name="T106" fmla="*/ 0 h 244"/>
              <a:gd name="T107" fmla="*/ 179 w 179"/>
              <a:gd name="T108" fmla="*/ 244 h 244"/>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79" h="244">
                <a:moveTo>
                  <a:pt x="170" y="0"/>
                </a:moveTo>
                <a:lnTo>
                  <a:pt x="169" y="0"/>
                </a:lnTo>
                <a:lnTo>
                  <a:pt x="161" y="7"/>
                </a:lnTo>
                <a:lnTo>
                  <a:pt x="153" y="14"/>
                </a:lnTo>
                <a:lnTo>
                  <a:pt x="145" y="22"/>
                </a:lnTo>
                <a:lnTo>
                  <a:pt x="138" y="30"/>
                </a:lnTo>
                <a:lnTo>
                  <a:pt x="131" y="37"/>
                </a:lnTo>
                <a:lnTo>
                  <a:pt x="124" y="43"/>
                </a:lnTo>
                <a:lnTo>
                  <a:pt x="117" y="51"/>
                </a:lnTo>
                <a:lnTo>
                  <a:pt x="111" y="59"/>
                </a:lnTo>
                <a:lnTo>
                  <a:pt x="106" y="67"/>
                </a:lnTo>
                <a:lnTo>
                  <a:pt x="99" y="74"/>
                </a:lnTo>
                <a:lnTo>
                  <a:pt x="94" y="81"/>
                </a:lnTo>
                <a:lnTo>
                  <a:pt x="88" y="89"/>
                </a:lnTo>
                <a:lnTo>
                  <a:pt x="82" y="96"/>
                </a:lnTo>
                <a:lnTo>
                  <a:pt x="78" y="104"/>
                </a:lnTo>
                <a:lnTo>
                  <a:pt x="72" y="112"/>
                </a:lnTo>
                <a:lnTo>
                  <a:pt x="67" y="119"/>
                </a:lnTo>
                <a:lnTo>
                  <a:pt x="62" y="126"/>
                </a:lnTo>
                <a:lnTo>
                  <a:pt x="58" y="134"/>
                </a:lnTo>
                <a:lnTo>
                  <a:pt x="53" y="142"/>
                </a:lnTo>
                <a:lnTo>
                  <a:pt x="49" y="149"/>
                </a:lnTo>
                <a:lnTo>
                  <a:pt x="44" y="157"/>
                </a:lnTo>
                <a:lnTo>
                  <a:pt x="40" y="164"/>
                </a:lnTo>
                <a:lnTo>
                  <a:pt x="36" y="171"/>
                </a:lnTo>
                <a:lnTo>
                  <a:pt x="31" y="179"/>
                </a:lnTo>
                <a:lnTo>
                  <a:pt x="27" y="187"/>
                </a:lnTo>
                <a:lnTo>
                  <a:pt x="23" y="194"/>
                </a:lnTo>
                <a:lnTo>
                  <a:pt x="20" y="202"/>
                </a:lnTo>
                <a:lnTo>
                  <a:pt x="15" y="209"/>
                </a:lnTo>
                <a:lnTo>
                  <a:pt x="12" y="217"/>
                </a:lnTo>
                <a:lnTo>
                  <a:pt x="7" y="224"/>
                </a:lnTo>
                <a:lnTo>
                  <a:pt x="4" y="232"/>
                </a:lnTo>
                <a:lnTo>
                  <a:pt x="0" y="240"/>
                </a:lnTo>
                <a:lnTo>
                  <a:pt x="12" y="243"/>
                </a:lnTo>
                <a:lnTo>
                  <a:pt x="15" y="236"/>
                </a:lnTo>
                <a:lnTo>
                  <a:pt x="20" y="228"/>
                </a:lnTo>
                <a:lnTo>
                  <a:pt x="23" y="221"/>
                </a:lnTo>
                <a:lnTo>
                  <a:pt x="26" y="213"/>
                </a:lnTo>
                <a:lnTo>
                  <a:pt x="30" y="205"/>
                </a:lnTo>
                <a:lnTo>
                  <a:pt x="35" y="199"/>
                </a:lnTo>
                <a:lnTo>
                  <a:pt x="39" y="191"/>
                </a:lnTo>
                <a:lnTo>
                  <a:pt x="42" y="183"/>
                </a:lnTo>
                <a:lnTo>
                  <a:pt x="47" y="176"/>
                </a:lnTo>
                <a:lnTo>
                  <a:pt x="51" y="168"/>
                </a:lnTo>
                <a:lnTo>
                  <a:pt x="55" y="161"/>
                </a:lnTo>
                <a:lnTo>
                  <a:pt x="60" y="153"/>
                </a:lnTo>
                <a:lnTo>
                  <a:pt x="64" y="146"/>
                </a:lnTo>
                <a:lnTo>
                  <a:pt x="69" y="138"/>
                </a:lnTo>
                <a:lnTo>
                  <a:pt x="73" y="131"/>
                </a:lnTo>
                <a:lnTo>
                  <a:pt x="78" y="124"/>
                </a:lnTo>
                <a:lnTo>
                  <a:pt x="82" y="117"/>
                </a:lnTo>
                <a:lnTo>
                  <a:pt x="88" y="109"/>
                </a:lnTo>
                <a:lnTo>
                  <a:pt x="94" y="101"/>
                </a:lnTo>
                <a:lnTo>
                  <a:pt x="98" y="94"/>
                </a:lnTo>
                <a:lnTo>
                  <a:pt x="105" y="86"/>
                </a:lnTo>
                <a:lnTo>
                  <a:pt x="109" y="79"/>
                </a:lnTo>
                <a:lnTo>
                  <a:pt x="115" y="72"/>
                </a:lnTo>
                <a:lnTo>
                  <a:pt x="121" y="65"/>
                </a:lnTo>
                <a:lnTo>
                  <a:pt x="128" y="57"/>
                </a:lnTo>
                <a:lnTo>
                  <a:pt x="134" y="49"/>
                </a:lnTo>
                <a:lnTo>
                  <a:pt x="141" y="43"/>
                </a:lnTo>
                <a:lnTo>
                  <a:pt x="148" y="36"/>
                </a:lnTo>
                <a:lnTo>
                  <a:pt x="155" y="28"/>
                </a:lnTo>
                <a:lnTo>
                  <a:pt x="163" y="21"/>
                </a:lnTo>
                <a:lnTo>
                  <a:pt x="170" y="14"/>
                </a:lnTo>
                <a:lnTo>
                  <a:pt x="178" y="6"/>
                </a:lnTo>
                <a:lnTo>
                  <a:pt x="178" y="7"/>
                </a:lnTo>
                <a:lnTo>
                  <a:pt x="170" y="0"/>
                </a:lnTo>
                <a:lnTo>
                  <a:pt x="169" y="0"/>
                </a:lnTo>
                <a:lnTo>
                  <a:pt x="170" y="0"/>
                </a:lnTo>
              </a:path>
            </a:pathLst>
          </a:custGeom>
          <a:solidFill>
            <a:srgbClr val="790015"/>
          </a:solidFill>
          <a:ln w="12700" cap="rnd">
            <a:solidFill>
              <a:srgbClr val="FC0128"/>
            </a:solidFill>
            <a:round/>
            <a:headEnd/>
            <a:tailEnd/>
          </a:ln>
        </p:spPr>
        <p:txBody>
          <a:bodyPr/>
          <a:lstStyle/>
          <a:p>
            <a:endParaRPr lang="en-US"/>
          </a:p>
        </p:txBody>
      </p:sp>
      <p:sp>
        <p:nvSpPr>
          <p:cNvPr id="53478" name="Freeform 244"/>
          <p:cNvSpPr>
            <a:spLocks/>
          </p:cNvSpPr>
          <p:nvPr/>
        </p:nvSpPr>
        <p:spPr bwMode="auto">
          <a:xfrm>
            <a:off x="4619628" y="4433888"/>
            <a:ext cx="307975" cy="406400"/>
          </a:xfrm>
          <a:custGeom>
            <a:avLst/>
            <a:gdLst>
              <a:gd name="T0" fmla="*/ 2147483647 w 213"/>
              <a:gd name="T1" fmla="*/ 2147483647 h 281"/>
              <a:gd name="T2" fmla="*/ 2147483647 w 213"/>
              <a:gd name="T3" fmla="*/ 2147483647 h 281"/>
              <a:gd name="T4" fmla="*/ 2147483647 w 213"/>
              <a:gd name="T5" fmla="*/ 2147483647 h 281"/>
              <a:gd name="T6" fmla="*/ 2147483647 w 213"/>
              <a:gd name="T7" fmla="*/ 2147483647 h 281"/>
              <a:gd name="T8" fmla="*/ 2147483647 w 213"/>
              <a:gd name="T9" fmla="*/ 2147483647 h 281"/>
              <a:gd name="T10" fmla="*/ 2147483647 w 213"/>
              <a:gd name="T11" fmla="*/ 2147483647 h 281"/>
              <a:gd name="T12" fmla="*/ 2147483647 w 213"/>
              <a:gd name="T13" fmla="*/ 2147483647 h 281"/>
              <a:gd name="T14" fmla="*/ 2147483647 w 213"/>
              <a:gd name="T15" fmla="*/ 2147483647 h 281"/>
              <a:gd name="T16" fmla="*/ 2147483647 w 213"/>
              <a:gd name="T17" fmla="*/ 2147483647 h 281"/>
              <a:gd name="T18" fmla="*/ 2147483647 w 213"/>
              <a:gd name="T19" fmla="*/ 2147483647 h 281"/>
              <a:gd name="T20" fmla="*/ 2147483647 w 213"/>
              <a:gd name="T21" fmla="*/ 2147483647 h 281"/>
              <a:gd name="T22" fmla="*/ 2147483647 w 213"/>
              <a:gd name="T23" fmla="*/ 2147483647 h 281"/>
              <a:gd name="T24" fmla="*/ 2147483647 w 213"/>
              <a:gd name="T25" fmla="*/ 2147483647 h 281"/>
              <a:gd name="T26" fmla="*/ 2147483647 w 213"/>
              <a:gd name="T27" fmla="*/ 2147483647 h 281"/>
              <a:gd name="T28" fmla="*/ 2147483647 w 213"/>
              <a:gd name="T29" fmla="*/ 2147483647 h 281"/>
              <a:gd name="T30" fmla="*/ 2147483647 w 213"/>
              <a:gd name="T31" fmla="*/ 2147483647 h 281"/>
              <a:gd name="T32" fmla="*/ 2147483647 w 213"/>
              <a:gd name="T33" fmla="*/ 2147483647 h 281"/>
              <a:gd name="T34" fmla="*/ 2147483647 w 213"/>
              <a:gd name="T35" fmla="*/ 2147483647 h 281"/>
              <a:gd name="T36" fmla="*/ 2147483647 w 213"/>
              <a:gd name="T37" fmla="*/ 2147483647 h 281"/>
              <a:gd name="T38" fmla="*/ 2147483647 w 213"/>
              <a:gd name="T39" fmla="*/ 2147483647 h 281"/>
              <a:gd name="T40" fmla="*/ 2147483647 w 213"/>
              <a:gd name="T41" fmla="*/ 2147483647 h 281"/>
              <a:gd name="T42" fmla="*/ 2147483647 w 213"/>
              <a:gd name="T43" fmla="*/ 2147483647 h 281"/>
              <a:gd name="T44" fmla="*/ 2147483647 w 213"/>
              <a:gd name="T45" fmla="*/ 2147483647 h 281"/>
              <a:gd name="T46" fmla="*/ 2147483647 w 213"/>
              <a:gd name="T47" fmla="*/ 2147483647 h 281"/>
              <a:gd name="T48" fmla="*/ 2147483647 w 213"/>
              <a:gd name="T49" fmla="*/ 2147483647 h 281"/>
              <a:gd name="T50" fmla="*/ 2147483647 w 213"/>
              <a:gd name="T51" fmla="*/ 2147483647 h 281"/>
              <a:gd name="T52" fmla="*/ 2147483647 w 213"/>
              <a:gd name="T53" fmla="*/ 2147483647 h 281"/>
              <a:gd name="T54" fmla="*/ 2147483647 w 213"/>
              <a:gd name="T55" fmla="*/ 2147483647 h 281"/>
              <a:gd name="T56" fmla="*/ 2147483647 w 213"/>
              <a:gd name="T57" fmla="*/ 2147483647 h 281"/>
              <a:gd name="T58" fmla="*/ 2147483647 w 213"/>
              <a:gd name="T59" fmla="*/ 2147483647 h 281"/>
              <a:gd name="T60" fmla="*/ 2147483647 w 213"/>
              <a:gd name="T61" fmla="*/ 2147483647 h 281"/>
              <a:gd name="T62" fmla="*/ 2147483647 w 213"/>
              <a:gd name="T63" fmla="*/ 2147483647 h 281"/>
              <a:gd name="T64" fmla="*/ 2147483647 w 213"/>
              <a:gd name="T65" fmla="*/ 2147483647 h 281"/>
              <a:gd name="T66" fmla="*/ 2147483647 w 213"/>
              <a:gd name="T67" fmla="*/ 0 h 281"/>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13"/>
              <a:gd name="T103" fmla="*/ 0 h 281"/>
              <a:gd name="T104" fmla="*/ 213 w 213"/>
              <a:gd name="T105" fmla="*/ 281 h 281"/>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13" h="281">
                <a:moveTo>
                  <a:pt x="199" y="0"/>
                </a:moveTo>
                <a:lnTo>
                  <a:pt x="197" y="10"/>
                </a:lnTo>
                <a:lnTo>
                  <a:pt x="195" y="20"/>
                </a:lnTo>
                <a:lnTo>
                  <a:pt x="192" y="31"/>
                </a:lnTo>
                <a:lnTo>
                  <a:pt x="190" y="40"/>
                </a:lnTo>
                <a:lnTo>
                  <a:pt x="187" y="49"/>
                </a:lnTo>
                <a:lnTo>
                  <a:pt x="183" y="59"/>
                </a:lnTo>
                <a:lnTo>
                  <a:pt x="180" y="69"/>
                </a:lnTo>
                <a:lnTo>
                  <a:pt x="177" y="78"/>
                </a:lnTo>
                <a:lnTo>
                  <a:pt x="173" y="87"/>
                </a:lnTo>
                <a:lnTo>
                  <a:pt x="168" y="96"/>
                </a:lnTo>
                <a:lnTo>
                  <a:pt x="164" y="105"/>
                </a:lnTo>
                <a:lnTo>
                  <a:pt x="159" y="114"/>
                </a:lnTo>
                <a:lnTo>
                  <a:pt x="154" y="122"/>
                </a:lnTo>
                <a:lnTo>
                  <a:pt x="148" y="131"/>
                </a:lnTo>
                <a:lnTo>
                  <a:pt x="143" y="140"/>
                </a:lnTo>
                <a:lnTo>
                  <a:pt x="137" y="148"/>
                </a:lnTo>
                <a:lnTo>
                  <a:pt x="131" y="157"/>
                </a:lnTo>
                <a:lnTo>
                  <a:pt x="124" y="165"/>
                </a:lnTo>
                <a:lnTo>
                  <a:pt x="117" y="173"/>
                </a:lnTo>
                <a:lnTo>
                  <a:pt x="111" y="182"/>
                </a:lnTo>
                <a:lnTo>
                  <a:pt x="103" y="190"/>
                </a:lnTo>
                <a:lnTo>
                  <a:pt x="96" y="199"/>
                </a:lnTo>
                <a:lnTo>
                  <a:pt x="87" y="205"/>
                </a:lnTo>
                <a:lnTo>
                  <a:pt x="79" y="213"/>
                </a:lnTo>
                <a:lnTo>
                  <a:pt x="70" y="221"/>
                </a:lnTo>
                <a:lnTo>
                  <a:pt x="61" y="228"/>
                </a:lnTo>
                <a:lnTo>
                  <a:pt x="52" y="237"/>
                </a:lnTo>
                <a:lnTo>
                  <a:pt x="42" y="243"/>
                </a:lnTo>
                <a:lnTo>
                  <a:pt x="32" y="250"/>
                </a:lnTo>
                <a:lnTo>
                  <a:pt x="21" y="258"/>
                </a:lnTo>
                <a:lnTo>
                  <a:pt x="11" y="265"/>
                </a:lnTo>
                <a:lnTo>
                  <a:pt x="0" y="272"/>
                </a:lnTo>
                <a:lnTo>
                  <a:pt x="7" y="280"/>
                </a:lnTo>
                <a:lnTo>
                  <a:pt x="19" y="273"/>
                </a:lnTo>
                <a:lnTo>
                  <a:pt x="30" y="266"/>
                </a:lnTo>
                <a:lnTo>
                  <a:pt x="40" y="258"/>
                </a:lnTo>
                <a:lnTo>
                  <a:pt x="50" y="250"/>
                </a:lnTo>
                <a:lnTo>
                  <a:pt x="60" y="243"/>
                </a:lnTo>
                <a:lnTo>
                  <a:pt x="70" y="236"/>
                </a:lnTo>
                <a:lnTo>
                  <a:pt x="79" y="228"/>
                </a:lnTo>
                <a:lnTo>
                  <a:pt x="88" y="220"/>
                </a:lnTo>
                <a:lnTo>
                  <a:pt x="97" y="212"/>
                </a:lnTo>
                <a:lnTo>
                  <a:pt x="105" y="204"/>
                </a:lnTo>
                <a:lnTo>
                  <a:pt x="113" y="196"/>
                </a:lnTo>
                <a:lnTo>
                  <a:pt x="121" y="188"/>
                </a:lnTo>
                <a:lnTo>
                  <a:pt x="127" y="179"/>
                </a:lnTo>
                <a:lnTo>
                  <a:pt x="135" y="171"/>
                </a:lnTo>
                <a:lnTo>
                  <a:pt x="141" y="161"/>
                </a:lnTo>
                <a:lnTo>
                  <a:pt x="148" y="154"/>
                </a:lnTo>
                <a:lnTo>
                  <a:pt x="154" y="145"/>
                </a:lnTo>
                <a:lnTo>
                  <a:pt x="160" y="136"/>
                </a:lnTo>
                <a:lnTo>
                  <a:pt x="165" y="126"/>
                </a:lnTo>
                <a:lnTo>
                  <a:pt x="170" y="118"/>
                </a:lnTo>
                <a:lnTo>
                  <a:pt x="175" y="109"/>
                </a:lnTo>
                <a:lnTo>
                  <a:pt x="180" y="99"/>
                </a:lnTo>
                <a:lnTo>
                  <a:pt x="183" y="90"/>
                </a:lnTo>
                <a:lnTo>
                  <a:pt x="188" y="81"/>
                </a:lnTo>
                <a:lnTo>
                  <a:pt x="191" y="71"/>
                </a:lnTo>
                <a:lnTo>
                  <a:pt x="196" y="62"/>
                </a:lnTo>
                <a:lnTo>
                  <a:pt x="199" y="52"/>
                </a:lnTo>
                <a:lnTo>
                  <a:pt x="201" y="42"/>
                </a:lnTo>
                <a:lnTo>
                  <a:pt x="205" y="32"/>
                </a:lnTo>
                <a:lnTo>
                  <a:pt x="207" y="22"/>
                </a:lnTo>
                <a:lnTo>
                  <a:pt x="209" y="12"/>
                </a:lnTo>
                <a:lnTo>
                  <a:pt x="212" y="2"/>
                </a:lnTo>
                <a:lnTo>
                  <a:pt x="210" y="2"/>
                </a:lnTo>
                <a:lnTo>
                  <a:pt x="199" y="0"/>
                </a:lnTo>
              </a:path>
            </a:pathLst>
          </a:custGeom>
          <a:solidFill>
            <a:srgbClr val="790015"/>
          </a:solidFill>
          <a:ln w="12700" cap="rnd">
            <a:solidFill>
              <a:srgbClr val="FC0128"/>
            </a:solidFill>
            <a:round/>
            <a:headEnd/>
            <a:tailEnd/>
          </a:ln>
        </p:spPr>
        <p:txBody>
          <a:bodyPr/>
          <a:lstStyle/>
          <a:p>
            <a:endParaRPr lang="en-US"/>
          </a:p>
        </p:txBody>
      </p:sp>
      <p:sp>
        <p:nvSpPr>
          <p:cNvPr id="53479" name="Freeform 245"/>
          <p:cNvSpPr>
            <a:spLocks/>
          </p:cNvSpPr>
          <p:nvPr/>
        </p:nvSpPr>
        <p:spPr bwMode="auto">
          <a:xfrm>
            <a:off x="4908554" y="3560764"/>
            <a:ext cx="112713" cy="881063"/>
          </a:xfrm>
          <a:custGeom>
            <a:avLst/>
            <a:gdLst>
              <a:gd name="T0" fmla="*/ 2147483647 w 78"/>
              <a:gd name="T1" fmla="*/ 2147483647 h 610"/>
              <a:gd name="T2" fmla="*/ 2147483647 w 78"/>
              <a:gd name="T3" fmla="*/ 2147483647 h 610"/>
              <a:gd name="T4" fmla="*/ 2147483647 w 78"/>
              <a:gd name="T5" fmla="*/ 2147483647 h 610"/>
              <a:gd name="T6" fmla="*/ 2147483647 w 78"/>
              <a:gd name="T7" fmla="*/ 2147483647 h 610"/>
              <a:gd name="T8" fmla="*/ 2147483647 w 78"/>
              <a:gd name="T9" fmla="*/ 2147483647 h 610"/>
              <a:gd name="T10" fmla="*/ 2147483647 w 78"/>
              <a:gd name="T11" fmla="*/ 2147483647 h 610"/>
              <a:gd name="T12" fmla="*/ 2147483647 w 78"/>
              <a:gd name="T13" fmla="*/ 2147483647 h 610"/>
              <a:gd name="T14" fmla="*/ 2147483647 w 78"/>
              <a:gd name="T15" fmla="*/ 2147483647 h 610"/>
              <a:gd name="T16" fmla="*/ 2147483647 w 78"/>
              <a:gd name="T17" fmla="*/ 2147483647 h 610"/>
              <a:gd name="T18" fmla="*/ 2147483647 w 78"/>
              <a:gd name="T19" fmla="*/ 2147483647 h 610"/>
              <a:gd name="T20" fmla="*/ 2147483647 w 78"/>
              <a:gd name="T21" fmla="*/ 2147483647 h 610"/>
              <a:gd name="T22" fmla="*/ 2147483647 w 78"/>
              <a:gd name="T23" fmla="*/ 2147483647 h 610"/>
              <a:gd name="T24" fmla="*/ 2147483647 w 78"/>
              <a:gd name="T25" fmla="*/ 2147483647 h 610"/>
              <a:gd name="T26" fmla="*/ 2147483647 w 78"/>
              <a:gd name="T27" fmla="*/ 2147483647 h 610"/>
              <a:gd name="T28" fmla="*/ 2147483647 w 78"/>
              <a:gd name="T29" fmla="*/ 2147483647 h 610"/>
              <a:gd name="T30" fmla="*/ 2147483647 w 78"/>
              <a:gd name="T31" fmla="*/ 2147483647 h 610"/>
              <a:gd name="T32" fmla="*/ 2147483647 w 78"/>
              <a:gd name="T33" fmla="*/ 2147483647 h 610"/>
              <a:gd name="T34" fmla="*/ 2147483647 w 78"/>
              <a:gd name="T35" fmla="*/ 2147483647 h 610"/>
              <a:gd name="T36" fmla="*/ 2147483647 w 78"/>
              <a:gd name="T37" fmla="*/ 2147483647 h 610"/>
              <a:gd name="T38" fmla="*/ 2147483647 w 78"/>
              <a:gd name="T39" fmla="*/ 2147483647 h 610"/>
              <a:gd name="T40" fmla="*/ 2147483647 w 78"/>
              <a:gd name="T41" fmla="*/ 2147483647 h 610"/>
              <a:gd name="T42" fmla="*/ 2147483647 w 78"/>
              <a:gd name="T43" fmla="*/ 2147483647 h 610"/>
              <a:gd name="T44" fmla="*/ 2147483647 w 78"/>
              <a:gd name="T45" fmla="*/ 2147483647 h 610"/>
              <a:gd name="T46" fmla="*/ 2147483647 w 78"/>
              <a:gd name="T47" fmla="*/ 2147483647 h 610"/>
              <a:gd name="T48" fmla="*/ 2147483647 w 78"/>
              <a:gd name="T49" fmla="*/ 2147483647 h 610"/>
              <a:gd name="T50" fmla="*/ 2147483647 w 78"/>
              <a:gd name="T51" fmla="*/ 2147483647 h 610"/>
              <a:gd name="T52" fmla="*/ 2147483647 w 78"/>
              <a:gd name="T53" fmla="*/ 2147483647 h 610"/>
              <a:gd name="T54" fmla="*/ 2147483647 w 78"/>
              <a:gd name="T55" fmla="*/ 2147483647 h 610"/>
              <a:gd name="T56" fmla="*/ 2147483647 w 78"/>
              <a:gd name="T57" fmla="*/ 2147483647 h 610"/>
              <a:gd name="T58" fmla="*/ 2147483647 w 78"/>
              <a:gd name="T59" fmla="*/ 2147483647 h 610"/>
              <a:gd name="T60" fmla="*/ 2147483647 w 78"/>
              <a:gd name="T61" fmla="*/ 2147483647 h 610"/>
              <a:gd name="T62" fmla="*/ 2147483647 w 78"/>
              <a:gd name="T63" fmla="*/ 2147483647 h 610"/>
              <a:gd name="T64" fmla="*/ 2147483647 w 78"/>
              <a:gd name="T65" fmla="*/ 0 h 610"/>
              <a:gd name="T66" fmla="*/ 2147483647 w 78"/>
              <a:gd name="T67" fmla="*/ 2147483647 h 610"/>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78"/>
              <a:gd name="T103" fmla="*/ 0 h 610"/>
              <a:gd name="T104" fmla="*/ 78 w 78"/>
              <a:gd name="T105" fmla="*/ 610 h 610"/>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78" h="610">
                <a:moveTo>
                  <a:pt x="39" y="2"/>
                </a:moveTo>
                <a:lnTo>
                  <a:pt x="43" y="20"/>
                </a:lnTo>
                <a:lnTo>
                  <a:pt x="47" y="40"/>
                </a:lnTo>
                <a:lnTo>
                  <a:pt x="49" y="60"/>
                </a:lnTo>
                <a:lnTo>
                  <a:pt x="53" y="78"/>
                </a:lnTo>
                <a:lnTo>
                  <a:pt x="56" y="98"/>
                </a:lnTo>
                <a:lnTo>
                  <a:pt x="57" y="117"/>
                </a:lnTo>
                <a:lnTo>
                  <a:pt x="60" y="136"/>
                </a:lnTo>
                <a:lnTo>
                  <a:pt x="62" y="156"/>
                </a:lnTo>
                <a:lnTo>
                  <a:pt x="63" y="174"/>
                </a:lnTo>
                <a:lnTo>
                  <a:pt x="64" y="194"/>
                </a:lnTo>
                <a:lnTo>
                  <a:pt x="64" y="213"/>
                </a:lnTo>
                <a:lnTo>
                  <a:pt x="64" y="232"/>
                </a:lnTo>
                <a:lnTo>
                  <a:pt x="64" y="252"/>
                </a:lnTo>
                <a:lnTo>
                  <a:pt x="64" y="270"/>
                </a:lnTo>
                <a:lnTo>
                  <a:pt x="64" y="289"/>
                </a:lnTo>
                <a:lnTo>
                  <a:pt x="63" y="310"/>
                </a:lnTo>
                <a:lnTo>
                  <a:pt x="61" y="327"/>
                </a:lnTo>
                <a:lnTo>
                  <a:pt x="60" y="347"/>
                </a:lnTo>
                <a:lnTo>
                  <a:pt x="57" y="366"/>
                </a:lnTo>
                <a:lnTo>
                  <a:pt x="55" y="385"/>
                </a:lnTo>
                <a:lnTo>
                  <a:pt x="52" y="404"/>
                </a:lnTo>
                <a:lnTo>
                  <a:pt x="48" y="423"/>
                </a:lnTo>
                <a:lnTo>
                  <a:pt x="46" y="441"/>
                </a:lnTo>
                <a:lnTo>
                  <a:pt x="41" y="460"/>
                </a:lnTo>
                <a:lnTo>
                  <a:pt x="38" y="479"/>
                </a:lnTo>
                <a:lnTo>
                  <a:pt x="33" y="497"/>
                </a:lnTo>
                <a:lnTo>
                  <a:pt x="29" y="515"/>
                </a:lnTo>
                <a:lnTo>
                  <a:pt x="23" y="533"/>
                </a:lnTo>
                <a:lnTo>
                  <a:pt x="19" y="552"/>
                </a:lnTo>
                <a:lnTo>
                  <a:pt x="13" y="570"/>
                </a:lnTo>
                <a:lnTo>
                  <a:pt x="6" y="589"/>
                </a:lnTo>
                <a:lnTo>
                  <a:pt x="0" y="606"/>
                </a:lnTo>
                <a:lnTo>
                  <a:pt x="12" y="609"/>
                </a:lnTo>
                <a:lnTo>
                  <a:pt x="19" y="591"/>
                </a:lnTo>
                <a:lnTo>
                  <a:pt x="24" y="572"/>
                </a:lnTo>
                <a:lnTo>
                  <a:pt x="30" y="555"/>
                </a:lnTo>
                <a:lnTo>
                  <a:pt x="36" y="536"/>
                </a:lnTo>
                <a:lnTo>
                  <a:pt x="40" y="518"/>
                </a:lnTo>
                <a:lnTo>
                  <a:pt x="46" y="498"/>
                </a:lnTo>
                <a:lnTo>
                  <a:pt x="49" y="481"/>
                </a:lnTo>
                <a:lnTo>
                  <a:pt x="55" y="462"/>
                </a:lnTo>
                <a:lnTo>
                  <a:pt x="57" y="443"/>
                </a:lnTo>
                <a:lnTo>
                  <a:pt x="62" y="424"/>
                </a:lnTo>
                <a:lnTo>
                  <a:pt x="64" y="406"/>
                </a:lnTo>
                <a:lnTo>
                  <a:pt x="67" y="386"/>
                </a:lnTo>
                <a:lnTo>
                  <a:pt x="70" y="367"/>
                </a:lnTo>
                <a:lnTo>
                  <a:pt x="72" y="348"/>
                </a:lnTo>
                <a:lnTo>
                  <a:pt x="73" y="328"/>
                </a:lnTo>
                <a:lnTo>
                  <a:pt x="74" y="310"/>
                </a:lnTo>
                <a:lnTo>
                  <a:pt x="75" y="290"/>
                </a:lnTo>
                <a:lnTo>
                  <a:pt x="77" y="271"/>
                </a:lnTo>
                <a:lnTo>
                  <a:pt x="77" y="252"/>
                </a:lnTo>
                <a:lnTo>
                  <a:pt x="77" y="232"/>
                </a:lnTo>
                <a:lnTo>
                  <a:pt x="77" y="213"/>
                </a:lnTo>
                <a:lnTo>
                  <a:pt x="75" y="194"/>
                </a:lnTo>
                <a:lnTo>
                  <a:pt x="74" y="174"/>
                </a:lnTo>
                <a:lnTo>
                  <a:pt x="73" y="155"/>
                </a:lnTo>
                <a:lnTo>
                  <a:pt x="72" y="135"/>
                </a:lnTo>
                <a:lnTo>
                  <a:pt x="70" y="117"/>
                </a:lnTo>
                <a:lnTo>
                  <a:pt x="67" y="96"/>
                </a:lnTo>
                <a:lnTo>
                  <a:pt x="65" y="77"/>
                </a:lnTo>
                <a:lnTo>
                  <a:pt x="62" y="58"/>
                </a:lnTo>
                <a:lnTo>
                  <a:pt x="58" y="39"/>
                </a:lnTo>
                <a:lnTo>
                  <a:pt x="56" y="20"/>
                </a:lnTo>
                <a:lnTo>
                  <a:pt x="52" y="0"/>
                </a:lnTo>
                <a:lnTo>
                  <a:pt x="50" y="0"/>
                </a:lnTo>
                <a:lnTo>
                  <a:pt x="39" y="2"/>
                </a:lnTo>
              </a:path>
            </a:pathLst>
          </a:custGeom>
          <a:solidFill>
            <a:srgbClr val="790015"/>
          </a:solidFill>
          <a:ln w="12700" cap="rnd">
            <a:solidFill>
              <a:srgbClr val="FC0128"/>
            </a:solidFill>
            <a:round/>
            <a:headEnd/>
            <a:tailEnd/>
          </a:ln>
        </p:spPr>
        <p:txBody>
          <a:bodyPr/>
          <a:lstStyle/>
          <a:p>
            <a:endParaRPr lang="en-US"/>
          </a:p>
        </p:txBody>
      </p:sp>
      <p:sp>
        <p:nvSpPr>
          <p:cNvPr id="53480" name="Freeform 246"/>
          <p:cNvSpPr>
            <a:spLocks/>
          </p:cNvSpPr>
          <p:nvPr/>
        </p:nvSpPr>
        <p:spPr bwMode="auto">
          <a:xfrm>
            <a:off x="4826002" y="3338513"/>
            <a:ext cx="157163" cy="228600"/>
          </a:xfrm>
          <a:custGeom>
            <a:avLst/>
            <a:gdLst>
              <a:gd name="T0" fmla="*/ 2147483647 w 108"/>
              <a:gd name="T1" fmla="*/ 2147483647 h 158"/>
              <a:gd name="T2" fmla="*/ 2147483647 w 108"/>
              <a:gd name="T3" fmla="*/ 2147483647 h 158"/>
              <a:gd name="T4" fmla="*/ 2147483647 w 108"/>
              <a:gd name="T5" fmla="*/ 2147483647 h 158"/>
              <a:gd name="T6" fmla="*/ 2147483647 w 108"/>
              <a:gd name="T7" fmla="*/ 2147483647 h 158"/>
              <a:gd name="T8" fmla="*/ 2147483647 w 108"/>
              <a:gd name="T9" fmla="*/ 2147483647 h 158"/>
              <a:gd name="T10" fmla="*/ 2147483647 w 108"/>
              <a:gd name="T11" fmla="*/ 2147483647 h 158"/>
              <a:gd name="T12" fmla="*/ 2147483647 w 108"/>
              <a:gd name="T13" fmla="*/ 2147483647 h 158"/>
              <a:gd name="T14" fmla="*/ 2147483647 w 108"/>
              <a:gd name="T15" fmla="*/ 2147483647 h 158"/>
              <a:gd name="T16" fmla="*/ 2147483647 w 108"/>
              <a:gd name="T17" fmla="*/ 2147483647 h 158"/>
              <a:gd name="T18" fmla="*/ 2147483647 w 108"/>
              <a:gd name="T19" fmla="*/ 2147483647 h 158"/>
              <a:gd name="T20" fmla="*/ 2147483647 w 108"/>
              <a:gd name="T21" fmla="*/ 2147483647 h 158"/>
              <a:gd name="T22" fmla="*/ 2147483647 w 108"/>
              <a:gd name="T23" fmla="*/ 2147483647 h 158"/>
              <a:gd name="T24" fmla="*/ 2147483647 w 108"/>
              <a:gd name="T25" fmla="*/ 2147483647 h 158"/>
              <a:gd name="T26" fmla="*/ 2147483647 w 108"/>
              <a:gd name="T27" fmla="*/ 2147483647 h 158"/>
              <a:gd name="T28" fmla="*/ 2147483647 w 108"/>
              <a:gd name="T29" fmla="*/ 2147483647 h 158"/>
              <a:gd name="T30" fmla="*/ 2147483647 w 108"/>
              <a:gd name="T31" fmla="*/ 2147483647 h 158"/>
              <a:gd name="T32" fmla="*/ 2147483647 w 108"/>
              <a:gd name="T33" fmla="*/ 2147483647 h 158"/>
              <a:gd name="T34" fmla="*/ 2147483647 w 108"/>
              <a:gd name="T35" fmla="*/ 2147483647 h 158"/>
              <a:gd name="T36" fmla="*/ 2147483647 w 108"/>
              <a:gd name="T37" fmla="*/ 2147483647 h 158"/>
              <a:gd name="T38" fmla="*/ 2147483647 w 108"/>
              <a:gd name="T39" fmla="*/ 2147483647 h 158"/>
              <a:gd name="T40" fmla="*/ 2147483647 w 108"/>
              <a:gd name="T41" fmla="*/ 2147483647 h 158"/>
              <a:gd name="T42" fmla="*/ 2147483647 w 108"/>
              <a:gd name="T43" fmla="*/ 2147483647 h 158"/>
              <a:gd name="T44" fmla="*/ 2147483647 w 108"/>
              <a:gd name="T45" fmla="*/ 2147483647 h 158"/>
              <a:gd name="T46" fmla="*/ 2147483647 w 108"/>
              <a:gd name="T47" fmla="*/ 2147483647 h 158"/>
              <a:gd name="T48" fmla="*/ 2147483647 w 108"/>
              <a:gd name="T49" fmla="*/ 2147483647 h 158"/>
              <a:gd name="T50" fmla="*/ 2147483647 w 108"/>
              <a:gd name="T51" fmla="*/ 2147483647 h 158"/>
              <a:gd name="T52" fmla="*/ 2147483647 w 108"/>
              <a:gd name="T53" fmla="*/ 2147483647 h 158"/>
              <a:gd name="T54" fmla="*/ 2147483647 w 108"/>
              <a:gd name="T55" fmla="*/ 2147483647 h 158"/>
              <a:gd name="T56" fmla="*/ 2147483647 w 108"/>
              <a:gd name="T57" fmla="*/ 2147483647 h 158"/>
              <a:gd name="T58" fmla="*/ 2147483647 w 108"/>
              <a:gd name="T59" fmla="*/ 2147483647 h 158"/>
              <a:gd name="T60" fmla="*/ 2147483647 w 108"/>
              <a:gd name="T61" fmla="*/ 2147483647 h 158"/>
              <a:gd name="T62" fmla="*/ 2147483647 w 108"/>
              <a:gd name="T63" fmla="*/ 2147483647 h 158"/>
              <a:gd name="T64" fmla="*/ 2147483647 w 108"/>
              <a:gd name="T65" fmla="*/ 0 h 15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08"/>
              <a:gd name="T100" fmla="*/ 0 h 158"/>
              <a:gd name="T101" fmla="*/ 108 w 108"/>
              <a:gd name="T102" fmla="*/ 158 h 158"/>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08" h="158">
                <a:moveTo>
                  <a:pt x="0" y="4"/>
                </a:moveTo>
                <a:lnTo>
                  <a:pt x="4" y="9"/>
                </a:lnTo>
                <a:lnTo>
                  <a:pt x="7" y="14"/>
                </a:lnTo>
                <a:lnTo>
                  <a:pt x="12" y="19"/>
                </a:lnTo>
                <a:lnTo>
                  <a:pt x="15" y="23"/>
                </a:lnTo>
                <a:lnTo>
                  <a:pt x="20" y="28"/>
                </a:lnTo>
                <a:lnTo>
                  <a:pt x="23" y="33"/>
                </a:lnTo>
                <a:lnTo>
                  <a:pt x="27" y="38"/>
                </a:lnTo>
                <a:lnTo>
                  <a:pt x="30" y="42"/>
                </a:lnTo>
                <a:lnTo>
                  <a:pt x="34" y="47"/>
                </a:lnTo>
                <a:lnTo>
                  <a:pt x="37" y="52"/>
                </a:lnTo>
                <a:lnTo>
                  <a:pt x="41" y="55"/>
                </a:lnTo>
                <a:lnTo>
                  <a:pt x="45" y="61"/>
                </a:lnTo>
                <a:lnTo>
                  <a:pt x="48" y="65"/>
                </a:lnTo>
                <a:lnTo>
                  <a:pt x="51" y="70"/>
                </a:lnTo>
                <a:lnTo>
                  <a:pt x="54" y="74"/>
                </a:lnTo>
                <a:lnTo>
                  <a:pt x="57" y="79"/>
                </a:lnTo>
                <a:lnTo>
                  <a:pt x="61" y="84"/>
                </a:lnTo>
                <a:lnTo>
                  <a:pt x="64" y="89"/>
                </a:lnTo>
                <a:lnTo>
                  <a:pt x="67" y="94"/>
                </a:lnTo>
                <a:lnTo>
                  <a:pt x="69" y="99"/>
                </a:lnTo>
                <a:lnTo>
                  <a:pt x="72" y="103"/>
                </a:lnTo>
                <a:lnTo>
                  <a:pt x="75" y="108"/>
                </a:lnTo>
                <a:lnTo>
                  <a:pt x="77" y="113"/>
                </a:lnTo>
                <a:lnTo>
                  <a:pt x="80" y="118"/>
                </a:lnTo>
                <a:lnTo>
                  <a:pt x="82" y="122"/>
                </a:lnTo>
                <a:lnTo>
                  <a:pt x="84" y="127"/>
                </a:lnTo>
                <a:lnTo>
                  <a:pt x="86" y="132"/>
                </a:lnTo>
                <a:lnTo>
                  <a:pt x="87" y="137"/>
                </a:lnTo>
                <a:lnTo>
                  <a:pt x="90" y="142"/>
                </a:lnTo>
                <a:lnTo>
                  <a:pt x="92" y="147"/>
                </a:lnTo>
                <a:lnTo>
                  <a:pt x="94" y="152"/>
                </a:lnTo>
                <a:lnTo>
                  <a:pt x="95" y="157"/>
                </a:lnTo>
                <a:lnTo>
                  <a:pt x="107" y="154"/>
                </a:lnTo>
                <a:lnTo>
                  <a:pt x="105" y="149"/>
                </a:lnTo>
                <a:lnTo>
                  <a:pt x="103" y="144"/>
                </a:lnTo>
                <a:lnTo>
                  <a:pt x="102" y="139"/>
                </a:lnTo>
                <a:lnTo>
                  <a:pt x="101" y="134"/>
                </a:lnTo>
                <a:lnTo>
                  <a:pt x="98" y="129"/>
                </a:lnTo>
                <a:lnTo>
                  <a:pt x="95" y="124"/>
                </a:lnTo>
                <a:lnTo>
                  <a:pt x="94" y="119"/>
                </a:lnTo>
                <a:lnTo>
                  <a:pt x="91" y="113"/>
                </a:lnTo>
                <a:lnTo>
                  <a:pt x="89" y="108"/>
                </a:lnTo>
                <a:lnTo>
                  <a:pt x="86" y="104"/>
                </a:lnTo>
                <a:lnTo>
                  <a:pt x="84" y="100"/>
                </a:lnTo>
                <a:lnTo>
                  <a:pt x="81" y="95"/>
                </a:lnTo>
                <a:lnTo>
                  <a:pt x="78" y="90"/>
                </a:lnTo>
                <a:lnTo>
                  <a:pt x="75" y="84"/>
                </a:lnTo>
                <a:lnTo>
                  <a:pt x="72" y="79"/>
                </a:lnTo>
                <a:lnTo>
                  <a:pt x="69" y="74"/>
                </a:lnTo>
                <a:lnTo>
                  <a:pt x="65" y="70"/>
                </a:lnTo>
                <a:lnTo>
                  <a:pt x="62" y="65"/>
                </a:lnTo>
                <a:lnTo>
                  <a:pt x="59" y="60"/>
                </a:lnTo>
                <a:lnTo>
                  <a:pt x="55" y="55"/>
                </a:lnTo>
                <a:lnTo>
                  <a:pt x="51" y="51"/>
                </a:lnTo>
                <a:lnTo>
                  <a:pt x="48" y="46"/>
                </a:lnTo>
                <a:lnTo>
                  <a:pt x="45" y="41"/>
                </a:lnTo>
                <a:lnTo>
                  <a:pt x="41" y="37"/>
                </a:lnTo>
                <a:lnTo>
                  <a:pt x="37" y="32"/>
                </a:lnTo>
                <a:lnTo>
                  <a:pt x="33" y="27"/>
                </a:lnTo>
                <a:lnTo>
                  <a:pt x="29" y="22"/>
                </a:lnTo>
                <a:lnTo>
                  <a:pt x="25" y="18"/>
                </a:lnTo>
                <a:lnTo>
                  <a:pt x="21" y="13"/>
                </a:lnTo>
                <a:lnTo>
                  <a:pt x="18" y="9"/>
                </a:lnTo>
                <a:lnTo>
                  <a:pt x="13" y="3"/>
                </a:lnTo>
                <a:lnTo>
                  <a:pt x="10" y="0"/>
                </a:lnTo>
                <a:lnTo>
                  <a:pt x="0" y="4"/>
                </a:lnTo>
              </a:path>
            </a:pathLst>
          </a:custGeom>
          <a:solidFill>
            <a:srgbClr val="790015"/>
          </a:solidFill>
          <a:ln w="12700" cap="rnd">
            <a:solidFill>
              <a:srgbClr val="FC0128"/>
            </a:solidFill>
            <a:round/>
            <a:headEnd/>
            <a:tailEnd/>
          </a:ln>
        </p:spPr>
        <p:txBody>
          <a:bodyPr/>
          <a:lstStyle/>
          <a:p>
            <a:endParaRPr lang="en-US"/>
          </a:p>
        </p:txBody>
      </p:sp>
      <p:grpSp>
        <p:nvGrpSpPr>
          <p:cNvPr id="53481" name="Group 247"/>
          <p:cNvGrpSpPr>
            <a:grpSpLocks/>
          </p:cNvGrpSpPr>
          <p:nvPr/>
        </p:nvGrpSpPr>
        <p:grpSpPr bwMode="auto">
          <a:xfrm rot="363424">
            <a:off x="3443289" y="5305429"/>
            <a:ext cx="411163" cy="265113"/>
            <a:chOff x="2440" y="3310"/>
            <a:chExt cx="292" cy="167"/>
          </a:xfrm>
        </p:grpSpPr>
        <p:sp>
          <p:nvSpPr>
            <p:cNvPr id="53510" name="Freeform 248"/>
            <p:cNvSpPr>
              <a:spLocks/>
            </p:cNvSpPr>
            <p:nvPr/>
          </p:nvSpPr>
          <p:spPr bwMode="gray">
            <a:xfrm rot="-900000">
              <a:off x="2490" y="3310"/>
              <a:ext cx="242" cy="167"/>
            </a:xfrm>
            <a:custGeom>
              <a:avLst/>
              <a:gdLst>
                <a:gd name="T0" fmla="*/ 2 w 314"/>
                <a:gd name="T1" fmla="*/ 2147483647 h 83"/>
                <a:gd name="T2" fmla="*/ 2 w 314"/>
                <a:gd name="T3" fmla="*/ 2147483647 h 83"/>
                <a:gd name="T4" fmla="*/ 2 w 314"/>
                <a:gd name="T5" fmla="*/ 2147483647 h 83"/>
                <a:gd name="T6" fmla="*/ 2 w 314"/>
                <a:gd name="T7" fmla="*/ 2147483647 h 83"/>
                <a:gd name="T8" fmla="*/ 2 w 314"/>
                <a:gd name="T9" fmla="*/ 2147483647 h 83"/>
                <a:gd name="T10" fmla="*/ 2 w 314"/>
                <a:gd name="T11" fmla="*/ 2147483647 h 83"/>
                <a:gd name="T12" fmla="*/ 2 w 314"/>
                <a:gd name="T13" fmla="*/ 2147483647 h 83"/>
                <a:gd name="T14" fmla="*/ 2 w 314"/>
                <a:gd name="T15" fmla="*/ 2147483647 h 83"/>
                <a:gd name="T16" fmla="*/ 2 w 314"/>
                <a:gd name="T17" fmla="*/ 2147483647 h 83"/>
                <a:gd name="T18" fmla="*/ 2 w 314"/>
                <a:gd name="T19" fmla="*/ 2147483647 h 83"/>
                <a:gd name="T20" fmla="*/ 2 w 314"/>
                <a:gd name="T21" fmla="*/ 2147483647 h 83"/>
                <a:gd name="T22" fmla="*/ 2 w 314"/>
                <a:gd name="T23" fmla="*/ 2147483647 h 83"/>
                <a:gd name="T24" fmla="*/ 2 w 314"/>
                <a:gd name="T25" fmla="*/ 2147483647 h 83"/>
                <a:gd name="T26" fmla="*/ 2 w 314"/>
                <a:gd name="T27" fmla="*/ 2147483647 h 83"/>
                <a:gd name="T28" fmla="*/ 2 w 314"/>
                <a:gd name="T29" fmla="*/ 2147483647 h 83"/>
                <a:gd name="T30" fmla="*/ 2 w 314"/>
                <a:gd name="T31" fmla="*/ 2147483647 h 83"/>
                <a:gd name="T32" fmla="*/ 2 w 314"/>
                <a:gd name="T33" fmla="*/ 2147483647 h 83"/>
                <a:gd name="T34" fmla="*/ 2 w 314"/>
                <a:gd name="T35" fmla="*/ 2147483647 h 83"/>
                <a:gd name="T36" fmla="*/ 2 w 314"/>
                <a:gd name="T37" fmla="*/ 2147483647 h 83"/>
                <a:gd name="T38" fmla="*/ 2 w 314"/>
                <a:gd name="T39" fmla="*/ 2147483647 h 83"/>
                <a:gd name="T40" fmla="*/ 2 w 314"/>
                <a:gd name="T41" fmla="*/ 2147483647 h 83"/>
                <a:gd name="T42" fmla="*/ 2 w 314"/>
                <a:gd name="T43" fmla="*/ 2147483647 h 83"/>
                <a:gd name="T44" fmla="*/ 2 w 314"/>
                <a:gd name="T45" fmla="*/ 2147483647 h 83"/>
                <a:gd name="T46" fmla="*/ 2 w 314"/>
                <a:gd name="T47" fmla="*/ 2147483647 h 83"/>
                <a:gd name="T48" fmla="*/ 2 w 314"/>
                <a:gd name="T49" fmla="*/ 2147483647 h 83"/>
                <a:gd name="T50" fmla="*/ 2 w 314"/>
                <a:gd name="T51" fmla="*/ 2147483647 h 83"/>
                <a:gd name="T52" fmla="*/ 2 w 314"/>
                <a:gd name="T53" fmla="*/ 2147483647 h 83"/>
                <a:gd name="T54" fmla="*/ 2 w 314"/>
                <a:gd name="T55" fmla="*/ 2147483647 h 83"/>
                <a:gd name="T56" fmla="*/ 2 w 314"/>
                <a:gd name="T57" fmla="*/ 2147483647 h 83"/>
                <a:gd name="T58" fmla="*/ 2 w 314"/>
                <a:gd name="T59" fmla="*/ 2147483647 h 83"/>
                <a:gd name="T60" fmla="*/ 2 w 314"/>
                <a:gd name="T61" fmla="*/ 2147483647 h 83"/>
                <a:gd name="T62" fmla="*/ 2 w 314"/>
                <a:gd name="T63" fmla="*/ 2147483647 h 83"/>
                <a:gd name="T64" fmla="*/ 2 w 314"/>
                <a:gd name="T65" fmla="*/ 0 h 8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14"/>
                <a:gd name="T100" fmla="*/ 0 h 83"/>
                <a:gd name="T101" fmla="*/ 314 w 314"/>
                <a:gd name="T102" fmla="*/ 83 h 8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14" h="83">
                  <a:moveTo>
                    <a:pt x="0" y="7"/>
                  </a:moveTo>
                  <a:lnTo>
                    <a:pt x="7" y="13"/>
                  </a:lnTo>
                  <a:lnTo>
                    <a:pt x="16" y="18"/>
                  </a:lnTo>
                  <a:lnTo>
                    <a:pt x="25" y="23"/>
                  </a:lnTo>
                  <a:lnTo>
                    <a:pt x="33" y="27"/>
                  </a:lnTo>
                  <a:lnTo>
                    <a:pt x="43" y="32"/>
                  </a:lnTo>
                  <a:lnTo>
                    <a:pt x="52" y="36"/>
                  </a:lnTo>
                  <a:lnTo>
                    <a:pt x="61" y="39"/>
                  </a:lnTo>
                  <a:lnTo>
                    <a:pt x="71" y="43"/>
                  </a:lnTo>
                  <a:lnTo>
                    <a:pt x="80" y="46"/>
                  </a:lnTo>
                  <a:lnTo>
                    <a:pt x="89" y="50"/>
                  </a:lnTo>
                  <a:lnTo>
                    <a:pt x="99" y="53"/>
                  </a:lnTo>
                  <a:lnTo>
                    <a:pt x="109" y="56"/>
                  </a:lnTo>
                  <a:lnTo>
                    <a:pt x="120" y="59"/>
                  </a:lnTo>
                  <a:lnTo>
                    <a:pt x="130" y="61"/>
                  </a:lnTo>
                  <a:lnTo>
                    <a:pt x="140" y="64"/>
                  </a:lnTo>
                  <a:lnTo>
                    <a:pt x="150" y="66"/>
                  </a:lnTo>
                  <a:lnTo>
                    <a:pt x="160" y="68"/>
                  </a:lnTo>
                  <a:lnTo>
                    <a:pt x="170" y="70"/>
                  </a:lnTo>
                  <a:lnTo>
                    <a:pt x="181" y="72"/>
                  </a:lnTo>
                  <a:lnTo>
                    <a:pt x="190" y="74"/>
                  </a:lnTo>
                  <a:lnTo>
                    <a:pt x="201" y="75"/>
                  </a:lnTo>
                  <a:lnTo>
                    <a:pt x="212" y="76"/>
                  </a:lnTo>
                  <a:lnTo>
                    <a:pt x="222" y="78"/>
                  </a:lnTo>
                  <a:lnTo>
                    <a:pt x="233" y="79"/>
                  </a:lnTo>
                  <a:lnTo>
                    <a:pt x="242" y="79"/>
                  </a:lnTo>
                  <a:lnTo>
                    <a:pt x="252" y="80"/>
                  </a:lnTo>
                  <a:lnTo>
                    <a:pt x="262" y="81"/>
                  </a:lnTo>
                  <a:lnTo>
                    <a:pt x="272" y="81"/>
                  </a:lnTo>
                  <a:lnTo>
                    <a:pt x="283" y="82"/>
                  </a:lnTo>
                  <a:lnTo>
                    <a:pt x="292" y="82"/>
                  </a:lnTo>
                  <a:lnTo>
                    <a:pt x="302" y="82"/>
                  </a:lnTo>
                  <a:lnTo>
                    <a:pt x="313" y="82"/>
                  </a:lnTo>
                  <a:lnTo>
                    <a:pt x="313" y="72"/>
                  </a:lnTo>
                  <a:lnTo>
                    <a:pt x="302" y="72"/>
                  </a:lnTo>
                  <a:lnTo>
                    <a:pt x="292" y="72"/>
                  </a:lnTo>
                  <a:lnTo>
                    <a:pt x="283" y="72"/>
                  </a:lnTo>
                  <a:lnTo>
                    <a:pt x="273" y="71"/>
                  </a:lnTo>
                  <a:lnTo>
                    <a:pt x="263" y="70"/>
                  </a:lnTo>
                  <a:lnTo>
                    <a:pt x="253" y="70"/>
                  </a:lnTo>
                  <a:lnTo>
                    <a:pt x="243" y="69"/>
                  </a:lnTo>
                  <a:lnTo>
                    <a:pt x="233" y="69"/>
                  </a:lnTo>
                  <a:lnTo>
                    <a:pt x="224" y="68"/>
                  </a:lnTo>
                  <a:lnTo>
                    <a:pt x="214" y="66"/>
                  </a:lnTo>
                  <a:lnTo>
                    <a:pt x="203" y="65"/>
                  </a:lnTo>
                  <a:lnTo>
                    <a:pt x="192" y="64"/>
                  </a:lnTo>
                  <a:lnTo>
                    <a:pt x="182" y="62"/>
                  </a:lnTo>
                  <a:lnTo>
                    <a:pt x="173" y="60"/>
                  </a:lnTo>
                  <a:lnTo>
                    <a:pt x="163" y="59"/>
                  </a:lnTo>
                  <a:lnTo>
                    <a:pt x="153" y="56"/>
                  </a:lnTo>
                  <a:lnTo>
                    <a:pt x="143" y="54"/>
                  </a:lnTo>
                  <a:lnTo>
                    <a:pt x="133" y="52"/>
                  </a:lnTo>
                  <a:lnTo>
                    <a:pt x="123" y="49"/>
                  </a:lnTo>
                  <a:lnTo>
                    <a:pt x="114" y="47"/>
                  </a:lnTo>
                  <a:lnTo>
                    <a:pt x="104" y="44"/>
                  </a:lnTo>
                  <a:lnTo>
                    <a:pt x="95" y="41"/>
                  </a:lnTo>
                  <a:lnTo>
                    <a:pt x="85" y="38"/>
                  </a:lnTo>
                  <a:lnTo>
                    <a:pt x="76" y="34"/>
                  </a:lnTo>
                  <a:lnTo>
                    <a:pt x="67" y="31"/>
                  </a:lnTo>
                  <a:lnTo>
                    <a:pt x="58" y="27"/>
                  </a:lnTo>
                  <a:lnTo>
                    <a:pt x="49" y="23"/>
                  </a:lnTo>
                  <a:lnTo>
                    <a:pt x="40" y="18"/>
                  </a:lnTo>
                  <a:lnTo>
                    <a:pt x="31" y="14"/>
                  </a:lnTo>
                  <a:lnTo>
                    <a:pt x="23" y="9"/>
                  </a:lnTo>
                  <a:lnTo>
                    <a:pt x="15" y="4"/>
                  </a:lnTo>
                  <a:lnTo>
                    <a:pt x="7" y="0"/>
                  </a:lnTo>
                  <a:lnTo>
                    <a:pt x="0" y="7"/>
                  </a:lnTo>
                </a:path>
              </a:pathLst>
            </a:custGeom>
            <a:solidFill>
              <a:schemeClr val="tx1"/>
            </a:solidFill>
            <a:ln w="12700" cap="rnd">
              <a:solidFill>
                <a:schemeClr val="bg2"/>
              </a:solidFill>
              <a:round/>
              <a:headEnd/>
              <a:tailEnd/>
            </a:ln>
          </p:spPr>
          <p:txBody>
            <a:bodyPr/>
            <a:lstStyle/>
            <a:p>
              <a:endParaRPr lang="en-US"/>
            </a:p>
          </p:txBody>
        </p:sp>
        <p:sp>
          <p:nvSpPr>
            <p:cNvPr id="53511" name="Freeform 249"/>
            <p:cNvSpPr>
              <a:spLocks/>
            </p:cNvSpPr>
            <p:nvPr/>
          </p:nvSpPr>
          <p:spPr bwMode="gray">
            <a:xfrm>
              <a:off x="2440" y="3329"/>
              <a:ext cx="87" cy="60"/>
            </a:xfrm>
            <a:custGeom>
              <a:avLst/>
              <a:gdLst>
                <a:gd name="T0" fmla="*/ 0 w 86"/>
                <a:gd name="T1" fmla="*/ 0 h 66"/>
                <a:gd name="T2" fmla="*/ 35 w 86"/>
                <a:gd name="T3" fmla="*/ 5 h 66"/>
                <a:gd name="T4" fmla="*/ 139 w 86"/>
                <a:gd name="T5" fmla="*/ 5 h 66"/>
                <a:gd name="T6" fmla="*/ 0 w 86"/>
                <a:gd name="T7" fmla="*/ 0 h 66"/>
                <a:gd name="T8" fmla="*/ 0 60000 65536"/>
                <a:gd name="T9" fmla="*/ 0 60000 65536"/>
                <a:gd name="T10" fmla="*/ 0 60000 65536"/>
                <a:gd name="T11" fmla="*/ 0 60000 65536"/>
                <a:gd name="T12" fmla="*/ 0 w 86"/>
                <a:gd name="T13" fmla="*/ 0 h 66"/>
                <a:gd name="T14" fmla="*/ 86 w 86"/>
                <a:gd name="T15" fmla="*/ 66 h 66"/>
              </a:gdLst>
              <a:ahLst/>
              <a:cxnLst>
                <a:cxn ang="T8">
                  <a:pos x="T0" y="T1"/>
                </a:cxn>
                <a:cxn ang="T9">
                  <a:pos x="T2" y="T3"/>
                </a:cxn>
                <a:cxn ang="T10">
                  <a:pos x="T4" y="T5"/>
                </a:cxn>
                <a:cxn ang="T11">
                  <a:pos x="T6" y="T7"/>
                </a:cxn>
              </a:cxnLst>
              <a:rect l="T12" t="T13" r="T14" b="T15"/>
              <a:pathLst>
                <a:path w="86" h="66">
                  <a:moveTo>
                    <a:pt x="0" y="0"/>
                  </a:moveTo>
                  <a:lnTo>
                    <a:pt x="35" y="65"/>
                  </a:lnTo>
                  <a:lnTo>
                    <a:pt x="85" y="15"/>
                  </a:lnTo>
                  <a:lnTo>
                    <a:pt x="0" y="0"/>
                  </a:lnTo>
                </a:path>
              </a:pathLst>
            </a:custGeom>
            <a:solidFill>
              <a:srgbClr val="FFFFFF"/>
            </a:solidFill>
            <a:ln w="12700" cap="rnd">
              <a:solidFill>
                <a:schemeClr val="bg2"/>
              </a:solidFill>
              <a:round/>
              <a:headEnd/>
              <a:tailEnd/>
            </a:ln>
          </p:spPr>
          <p:txBody>
            <a:bodyPr/>
            <a:lstStyle/>
            <a:p>
              <a:endParaRPr lang="en-US"/>
            </a:p>
          </p:txBody>
        </p:sp>
      </p:grpSp>
      <p:sp>
        <p:nvSpPr>
          <p:cNvPr id="53482" name="Rectangle 250"/>
          <p:cNvSpPr>
            <a:spLocks noChangeArrowheads="1"/>
          </p:cNvSpPr>
          <p:nvPr/>
        </p:nvSpPr>
        <p:spPr bwMode="gray">
          <a:xfrm>
            <a:off x="5057775" y="3638961"/>
            <a:ext cx="6412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nchorCtr="1">
            <a:spAutoFit/>
          </a:bodyPr>
          <a:lstStyle/>
          <a:p>
            <a:r>
              <a:rPr lang="en-US" b="1">
                <a:latin typeface="Helvetica" pitchFamily="34" charset="0"/>
              </a:rPr>
              <a:t>I</a:t>
            </a:r>
          </a:p>
        </p:txBody>
      </p:sp>
      <p:sp>
        <p:nvSpPr>
          <p:cNvPr id="53483" name="Rectangle 251"/>
          <p:cNvSpPr>
            <a:spLocks noChangeArrowheads="1"/>
          </p:cNvSpPr>
          <p:nvPr/>
        </p:nvSpPr>
        <p:spPr bwMode="gray">
          <a:xfrm rot="1500000">
            <a:off x="4930465" y="4445410"/>
            <a:ext cx="6412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nchorCtr="1">
            <a:spAutoFit/>
          </a:bodyPr>
          <a:lstStyle/>
          <a:p>
            <a:r>
              <a:rPr lang="en-US" b="1">
                <a:latin typeface="Helvetica" pitchFamily="34" charset="0"/>
              </a:rPr>
              <a:t>I</a:t>
            </a:r>
          </a:p>
        </p:txBody>
      </p:sp>
      <p:sp>
        <p:nvSpPr>
          <p:cNvPr id="53484" name="Rectangle 252"/>
          <p:cNvSpPr>
            <a:spLocks noChangeArrowheads="1"/>
          </p:cNvSpPr>
          <p:nvPr/>
        </p:nvSpPr>
        <p:spPr bwMode="gray">
          <a:xfrm rot="2040000">
            <a:off x="4549465" y="4854985"/>
            <a:ext cx="6412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nchorCtr="1">
            <a:spAutoFit/>
          </a:bodyPr>
          <a:lstStyle/>
          <a:p>
            <a:r>
              <a:rPr lang="en-US" b="1">
                <a:latin typeface="Helvetica" pitchFamily="34" charset="0"/>
              </a:rPr>
              <a:t>I</a:t>
            </a:r>
          </a:p>
        </p:txBody>
      </p:sp>
      <p:sp>
        <p:nvSpPr>
          <p:cNvPr id="53485" name="Rectangle 253"/>
          <p:cNvSpPr>
            <a:spLocks noChangeArrowheads="1"/>
          </p:cNvSpPr>
          <p:nvPr/>
        </p:nvSpPr>
        <p:spPr bwMode="gray">
          <a:xfrm rot="-960000">
            <a:off x="5292414" y="4639085"/>
            <a:ext cx="6412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nchorCtr="1">
            <a:spAutoFit/>
          </a:bodyPr>
          <a:lstStyle/>
          <a:p>
            <a:r>
              <a:rPr lang="en-US" b="1">
                <a:latin typeface="Helvetica" pitchFamily="34" charset="0"/>
              </a:rPr>
              <a:t>I</a:t>
            </a:r>
          </a:p>
        </p:txBody>
      </p:sp>
      <p:sp>
        <p:nvSpPr>
          <p:cNvPr id="53486" name="Rectangle 254"/>
          <p:cNvSpPr>
            <a:spLocks noChangeArrowheads="1"/>
          </p:cNvSpPr>
          <p:nvPr/>
        </p:nvSpPr>
        <p:spPr bwMode="gray">
          <a:xfrm>
            <a:off x="5329238" y="5129624"/>
            <a:ext cx="6412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nchorCtr="1">
            <a:spAutoFit/>
          </a:bodyPr>
          <a:lstStyle/>
          <a:p>
            <a:r>
              <a:rPr lang="en-US" b="1">
                <a:latin typeface="Helvetica" pitchFamily="34" charset="0"/>
              </a:rPr>
              <a:t>I</a:t>
            </a:r>
          </a:p>
        </p:txBody>
      </p:sp>
      <p:sp>
        <p:nvSpPr>
          <p:cNvPr id="53487" name="Rectangle 255"/>
          <p:cNvSpPr>
            <a:spLocks noChangeArrowheads="1"/>
          </p:cNvSpPr>
          <p:nvPr/>
        </p:nvSpPr>
        <p:spPr bwMode="gray">
          <a:xfrm rot="-2460000">
            <a:off x="5254314" y="3948524"/>
            <a:ext cx="6412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nchorCtr="1">
            <a:spAutoFit/>
          </a:bodyPr>
          <a:lstStyle/>
          <a:p>
            <a:r>
              <a:rPr lang="en-US" b="1">
                <a:latin typeface="Helvetica" pitchFamily="34" charset="0"/>
              </a:rPr>
              <a:t>I</a:t>
            </a:r>
          </a:p>
        </p:txBody>
      </p:sp>
      <p:sp>
        <p:nvSpPr>
          <p:cNvPr id="53488" name="Rectangle 256"/>
          <p:cNvSpPr>
            <a:spLocks noChangeArrowheads="1"/>
          </p:cNvSpPr>
          <p:nvPr/>
        </p:nvSpPr>
        <p:spPr bwMode="gray">
          <a:xfrm rot="-4320000">
            <a:off x="5705166" y="4230304"/>
            <a:ext cx="6412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nchorCtr="1">
            <a:spAutoFit/>
          </a:bodyPr>
          <a:lstStyle/>
          <a:p>
            <a:r>
              <a:rPr lang="en-US" b="1">
                <a:latin typeface="Helvetica" pitchFamily="34" charset="0"/>
              </a:rPr>
              <a:t>I</a:t>
            </a:r>
          </a:p>
        </p:txBody>
      </p:sp>
      <p:sp>
        <p:nvSpPr>
          <p:cNvPr id="53489" name="Rectangle 257"/>
          <p:cNvSpPr>
            <a:spLocks noChangeArrowheads="1"/>
          </p:cNvSpPr>
          <p:nvPr/>
        </p:nvSpPr>
        <p:spPr bwMode="gray">
          <a:xfrm rot="-600000">
            <a:off x="4971469" y="3416837"/>
            <a:ext cx="120226"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p>
            <a:r>
              <a:rPr lang="en-US" sz="1200" b="1">
                <a:latin typeface="Helvetica" pitchFamily="34" charset="0"/>
              </a:rPr>
              <a:t>G</a:t>
            </a:r>
          </a:p>
        </p:txBody>
      </p:sp>
      <p:sp>
        <p:nvSpPr>
          <p:cNvPr id="53490" name="Rectangle 258"/>
          <p:cNvSpPr>
            <a:spLocks noChangeArrowheads="1"/>
          </p:cNvSpPr>
          <p:nvPr/>
        </p:nvSpPr>
        <p:spPr bwMode="gray">
          <a:xfrm rot="-960000">
            <a:off x="5176256" y="4482051"/>
            <a:ext cx="120226"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p>
            <a:r>
              <a:rPr lang="en-US" sz="1200" b="1">
                <a:latin typeface="Helvetica" pitchFamily="34" charset="0"/>
              </a:rPr>
              <a:t>G</a:t>
            </a:r>
          </a:p>
        </p:txBody>
      </p:sp>
      <p:sp>
        <p:nvSpPr>
          <p:cNvPr id="53491" name="Rectangle 259"/>
          <p:cNvSpPr>
            <a:spLocks noChangeArrowheads="1"/>
          </p:cNvSpPr>
          <p:nvPr/>
        </p:nvSpPr>
        <p:spPr bwMode="gray">
          <a:xfrm rot="180000">
            <a:off x="5031793" y="3980400"/>
            <a:ext cx="120226"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p>
            <a:r>
              <a:rPr lang="en-US" sz="1200" b="1">
                <a:latin typeface="Helvetica" pitchFamily="34" charset="0"/>
              </a:rPr>
              <a:t>G</a:t>
            </a:r>
          </a:p>
        </p:txBody>
      </p:sp>
      <p:sp>
        <p:nvSpPr>
          <p:cNvPr id="53492" name="Rectangle 260"/>
          <p:cNvSpPr>
            <a:spLocks noChangeArrowheads="1"/>
          </p:cNvSpPr>
          <p:nvPr/>
        </p:nvSpPr>
        <p:spPr bwMode="gray">
          <a:xfrm rot="900000">
            <a:off x="4971469" y="4266151"/>
            <a:ext cx="120226"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p>
            <a:r>
              <a:rPr lang="en-US" sz="1200" b="1">
                <a:latin typeface="Helvetica" pitchFamily="34" charset="0"/>
              </a:rPr>
              <a:t>G</a:t>
            </a:r>
          </a:p>
        </p:txBody>
      </p:sp>
      <p:sp>
        <p:nvSpPr>
          <p:cNvPr id="53493" name="Rectangle 261"/>
          <p:cNvSpPr>
            <a:spLocks noChangeArrowheads="1"/>
          </p:cNvSpPr>
          <p:nvPr/>
        </p:nvSpPr>
        <p:spPr bwMode="gray">
          <a:xfrm rot="180000">
            <a:off x="5291349" y="4950363"/>
            <a:ext cx="120226"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p>
            <a:r>
              <a:rPr lang="en-US" sz="1200" b="1">
                <a:latin typeface="Helvetica" pitchFamily="34" charset="0"/>
              </a:rPr>
              <a:t>G</a:t>
            </a:r>
          </a:p>
        </p:txBody>
      </p:sp>
      <p:sp>
        <p:nvSpPr>
          <p:cNvPr id="53494" name="Rectangle 262"/>
          <p:cNvSpPr>
            <a:spLocks noChangeArrowheads="1"/>
          </p:cNvSpPr>
          <p:nvPr/>
        </p:nvSpPr>
        <p:spPr bwMode="gray">
          <a:xfrm rot="-4860000">
            <a:off x="5961275" y="4343937"/>
            <a:ext cx="120226"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p>
            <a:r>
              <a:rPr lang="en-US" sz="1200" b="1">
                <a:latin typeface="Helvetica" pitchFamily="34" charset="0"/>
              </a:rPr>
              <a:t>G</a:t>
            </a:r>
          </a:p>
        </p:txBody>
      </p:sp>
      <p:sp>
        <p:nvSpPr>
          <p:cNvPr id="53495" name="Rectangle 263"/>
          <p:cNvSpPr>
            <a:spLocks noChangeArrowheads="1"/>
          </p:cNvSpPr>
          <p:nvPr/>
        </p:nvSpPr>
        <p:spPr bwMode="gray">
          <a:xfrm rot="-3720000">
            <a:off x="5434225" y="4159787"/>
            <a:ext cx="120226"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p>
            <a:r>
              <a:rPr lang="en-US" sz="1200" b="1">
                <a:latin typeface="Helvetica" pitchFamily="34" charset="0"/>
              </a:rPr>
              <a:t>G</a:t>
            </a:r>
          </a:p>
        </p:txBody>
      </p:sp>
      <p:sp>
        <p:nvSpPr>
          <p:cNvPr id="53496" name="Rectangle 264"/>
          <p:cNvSpPr>
            <a:spLocks noChangeArrowheads="1"/>
          </p:cNvSpPr>
          <p:nvPr/>
        </p:nvSpPr>
        <p:spPr bwMode="gray">
          <a:xfrm rot="180000">
            <a:off x="5277856" y="5396451"/>
            <a:ext cx="120226"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p>
            <a:r>
              <a:rPr lang="en-US" sz="1200" b="1">
                <a:latin typeface="Helvetica" pitchFamily="34" charset="0"/>
              </a:rPr>
              <a:t>G</a:t>
            </a:r>
          </a:p>
        </p:txBody>
      </p:sp>
      <p:sp>
        <p:nvSpPr>
          <p:cNvPr id="53497" name="Rectangle 265"/>
          <p:cNvSpPr>
            <a:spLocks noChangeArrowheads="1"/>
          </p:cNvSpPr>
          <p:nvPr/>
        </p:nvSpPr>
        <p:spPr bwMode="gray">
          <a:xfrm rot="2700000">
            <a:off x="4244666" y="5285992"/>
            <a:ext cx="6412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nchorCtr="1">
            <a:spAutoFit/>
          </a:bodyPr>
          <a:lstStyle/>
          <a:p>
            <a:r>
              <a:rPr lang="en-US" b="1">
                <a:latin typeface="Helvetica" pitchFamily="34" charset="0"/>
              </a:rPr>
              <a:t>I</a:t>
            </a:r>
          </a:p>
        </p:txBody>
      </p:sp>
      <p:sp>
        <p:nvSpPr>
          <p:cNvPr id="53498" name="Rectangle 266"/>
          <p:cNvSpPr>
            <a:spLocks noChangeArrowheads="1"/>
          </p:cNvSpPr>
          <p:nvPr/>
        </p:nvSpPr>
        <p:spPr bwMode="gray">
          <a:xfrm rot="2640000">
            <a:off x="4728581" y="4704300"/>
            <a:ext cx="120226"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p>
            <a:r>
              <a:rPr lang="en-US" sz="1200" b="1">
                <a:latin typeface="Helvetica" pitchFamily="34" charset="0"/>
              </a:rPr>
              <a:t>G</a:t>
            </a:r>
          </a:p>
        </p:txBody>
      </p:sp>
      <p:sp>
        <p:nvSpPr>
          <p:cNvPr id="53499" name="Rectangle 267"/>
          <p:cNvSpPr>
            <a:spLocks noChangeArrowheads="1"/>
          </p:cNvSpPr>
          <p:nvPr/>
        </p:nvSpPr>
        <p:spPr bwMode="gray">
          <a:xfrm rot="1740000">
            <a:off x="4392825" y="5131337"/>
            <a:ext cx="120226"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p>
            <a:r>
              <a:rPr lang="en-US" sz="1200" b="1">
                <a:latin typeface="Helvetica" pitchFamily="34" charset="0"/>
              </a:rPr>
              <a:t>G</a:t>
            </a:r>
          </a:p>
        </p:txBody>
      </p:sp>
      <p:sp>
        <p:nvSpPr>
          <p:cNvPr id="53500" name="Rectangle 268"/>
          <p:cNvSpPr>
            <a:spLocks noChangeArrowheads="1"/>
          </p:cNvSpPr>
          <p:nvPr/>
        </p:nvSpPr>
        <p:spPr bwMode="gray">
          <a:xfrm rot="4560000">
            <a:off x="4013413" y="5436137"/>
            <a:ext cx="120226"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p>
            <a:r>
              <a:rPr lang="en-US" sz="1200" b="1">
                <a:latin typeface="Helvetica" pitchFamily="34" charset="0"/>
              </a:rPr>
              <a:t>G</a:t>
            </a:r>
          </a:p>
        </p:txBody>
      </p:sp>
      <p:sp>
        <p:nvSpPr>
          <p:cNvPr id="1290521" name="Rectangle 281"/>
          <p:cNvSpPr>
            <a:spLocks noChangeArrowheads="1"/>
          </p:cNvSpPr>
          <p:nvPr/>
        </p:nvSpPr>
        <p:spPr bwMode="auto">
          <a:xfrm>
            <a:off x="1714119" y="1127938"/>
            <a:ext cx="1333881" cy="8284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90488" tIns="44451" rIns="90488" bIns="44451">
            <a:spAutoFit/>
          </a:bodyPr>
          <a:lstStyle/>
          <a:p>
            <a:r>
              <a:rPr lang="en-GB" sz="1600" b="1" dirty="0" err="1">
                <a:latin typeface="Helvetica" pitchFamily="34" charset="0"/>
                <a:sym typeface="Symbol" pitchFamily="18" charset="2"/>
              </a:rPr>
              <a:t>Neurotrans</a:t>
            </a:r>
            <a:r>
              <a:rPr lang="en-GB" sz="1600" b="1" dirty="0">
                <a:latin typeface="Helvetica" pitchFamily="34" charset="0"/>
                <a:sym typeface="Symbol" pitchFamily="18" charset="2"/>
              </a:rPr>
              <a:t>-mission dysfunction</a:t>
            </a:r>
            <a:endParaRPr lang="en-US" sz="1600" b="1" dirty="0">
              <a:latin typeface="Helvetica" pitchFamily="34" charset="0"/>
            </a:endParaRPr>
          </a:p>
        </p:txBody>
      </p:sp>
      <p:sp>
        <p:nvSpPr>
          <p:cNvPr id="53503" name="AutoShape 282"/>
          <p:cNvSpPr>
            <a:spLocks noChangeArrowheads="1"/>
          </p:cNvSpPr>
          <p:nvPr/>
        </p:nvSpPr>
        <p:spPr bwMode="auto">
          <a:xfrm rot="70396" flipH="1">
            <a:off x="1830377" y="3347243"/>
            <a:ext cx="914400" cy="163513"/>
          </a:xfrm>
          <a:prstGeom prst="rightArrow">
            <a:avLst>
              <a:gd name="adj1" fmla="val 50000"/>
              <a:gd name="adj2" fmla="val 279663"/>
            </a:avLst>
          </a:prstGeom>
          <a:solidFill>
            <a:schemeClr val="tx1"/>
          </a:solidFill>
          <a:ln w="12700">
            <a:solidFill>
              <a:schemeClr val="tx1"/>
            </a:solidFill>
            <a:miter lim="800000"/>
            <a:headEnd/>
            <a:tailEnd/>
          </a:ln>
        </p:spPr>
        <p:txBody>
          <a:bodyPr wrap="none" anchor="ctr"/>
          <a:lstStyle/>
          <a:p>
            <a:endParaRPr lang="en-US"/>
          </a:p>
        </p:txBody>
      </p:sp>
      <p:sp>
        <p:nvSpPr>
          <p:cNvPr id="1290523" name="Rectangle 283"/>
          <p:cNvSpPr>
            <a:spLocks noChangeArrowheads="1"/>
          </p:cNvSpPr>
          <p:nvPr/>
        </p:nvSpPr>
        <p:spPr bwMode="white">
          <a:xfrm>
            <a:off x="7269158" y="2886128"/>
            <a:ext cx="1874842"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0" tIns="0" rIns="0" bIns="0" anchor="ctr" anchorCtr="1">
            <a:spAutoFit/>
          </a:bodyPr>
          <a:lstStyle/>
          <a:p>
            <a:pPr algn="ctr"/>
            <a:r>
              <a:rPr lang="en-US" sz="1600" b="1" dirty="0">
                <a:latin typeface="Helvetica" pitchFamily="34" charset="0"/>
              </a:rPr>
              <a:t>Increased renal glucose reabsorption</a:t>
            </a:r>
          </a:p>
        </p:txBody>
      </p:sp>
      <p:sp>
        <p:nvSpPr>
          <p:cNvPr id="1290524" name="Rectangle 284"/>
          <p:cNvSpPr>
            <a:spLocks noChangeArrowheads="1"/>
          </p:cNvSpPr>
          <p:nvPr/>
        </p:nvSpPr>
        <p:spPr bwMode="auto">
          <a:xfrm>
            <a:off x="5194866" y="3023735"/>
            <a:ext cx="1585371" cy="8284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1" rIns="90488" bIns="44451">
            <a:spAutoFit/>
          </a:bodyPr>
          <a:lstStyle/>
          <a:p>
            <a:r>
              <a:rPr lang="en-US" sz="1600" b="1" dirty="0">
                <a:latin typeface="Helvetica" pitchFamily="34" charset="0"/>
              </a:rPr>
              <a:t>Decreased </a:t>
            </a:r>
            <a:br>
              <a:rPr lang="en-US" sz="1600" b="1" dirty="0">
                <a:latin typeface="Helvetica" pitchFamily="34" charset="0"/>
              </a:rPr>
            </a:br>
            <a:r>
              <a:rPr lang="en-US" sz="1600" b="1" dirty="0">
                <a:latin typeface="Helvetica" pitchFamily="34" charset="0"/>
              </a:rPr>
              <a:t>incretin effect</a:t>
            </a:r>
            <a:br>
              <a:rPr lang="en-US" sz="1600" b="1" dirty="0">
                <a:latin typeface="Helvetica" pitchFamily="34" charset="0"/>
              </a:rPr>
            </a:br>
            <a:r>
              <a:rPr lang="en-GB" sz="1600" b="1" dirty="0">
                <a:latin typeface="Helvetica" pitchFamily="34" charset="0"/>
                <a:sym typeface="Symbol" pitchFamily="18" charset="2"/>
              </a:rPr>
              <a:t>Gut hormones</a:t>
            </a:r>
            <a:endParaRPr lang="en-US" sz="1600" b="1" dirty="0">
              <a:latin typeface="Helvetica" pitchFamily="34" charset="0"/>
            </a:endParaRPr>
          </a:p>
        </p:txBody>
      </p:sp>
      <p:sp>
        <p:nvSpPr>
          <p:cNvPr id="53506" name="AutoShape 285"/>
          <p:cNvSpPr>
            <a:spLocks noChangeArrowheads="1"/>
          </p:cNvSpPr>
          <p:nvPr/>
        </p:nvSpPr>
        <p:spPr bwMode="auto">
          <a:xfrm rot="12520457">
            <a:off x="8667949" y="2557299"/>
            <a:ext cx="412990" cy="200077"/>
          </a:xfrm>
          <a:prstGeom prst="rightArrow">
            <a:avLst>
              <a:gd name="adj1" fmla="val 50000"/>
              <a:gd name="adj2" fmla="val 103723"/>
            </a:avLst>
          </a:prstGeom>
          <a:solidFill>
            <a:schemeClr val="tx1"/>
          </a:solidFill>
          <a:ln w="12700">
            <a:solidFill>
              <a:schemeClr val="tx1"/>
            </a:solidFill>
            <a:miter lim="800000"/>
            <a:headEnd/>
            <a:tailEnd/>
          </a:ln>
        </p:spPr>
        <p:txBody>
          <a:bodyPr wrap="none" anchor="ctr"/>
          <a:lstStyle/>
          <a:p>
            <a:endParaRPr lang="en-US"/>
          </a:p>
        </p:txBody>
      </p:sp>
      <p:sp>
        <p:nvSpPr>
          <p:cNvPr id="53507" name="AutoShape 286"/>
          <p:cNvSpPr>
            <a:spLocks noChangeArrowheads="1"/>
          </p:cNvSpPr>
          <p:nvPr/>
        </p:nvSpPr>
        <p:spPr bwMode="auto">
          <a:xfrm rot="-9630385">
            <a:off x="6804867" y="5072641"/>
            <a:ext cx="844551" cy="195263"/>
          </a:xfrm>
          <a:prstGeom prst="rightArrow">
            <a:avLst>
              <a:gd name="adj1" fmla="val 50000"/>
              <a:gd name="adj2" fmla="val 216300"/>
            </a:avLst>
          </a:prstGeom>
          <a:solidFill>
            <a:schemeClr val="tx1"/>
          </a:solidFill>
          <a:ln w="12700">
            <a:solidFill>
              <a:schemeClr val="tx1"/>
            </a:solidFill>
            <a:miter lim="800000"/>
            <a:headEnd/>
            <a:tailEnd/>
          </a:ln>
        </p:spPr>
        <p:txBody>
          <a:bodyPr wrap="none" anchor="ctr"/>
          <a:lstStyle/>
          <a:p>
            <a:endParaRPr lang="en-US"/>
          </a:p>
        </p:txBody>
      </p:sp>
      <p:sp>
        <p:nvSpPr>
          <p:cNvPr id="53508" name="AutoShape 287"/>
          <p:cNvSpPr>
            <a:spLocks noChangeArrowheads="1"/>
          </p:cNvSpPr>
          <p:nvPr/>
        </p:nvSpPr>
        <p:spPr bwMode="auto">
          <a:xfrm rot="11330193">
            <a:off x="1762753" y="1919219"/>
            <a:ext cx="691487" cy="185615"/>
          </a:xfrm>
          <a:prstGeom prst="rightArrow">
            <a:avLst>
              <a:gd name="adj1" fmla="val 50000"/>
              <a:gd name="adj2" fmla="val 216300"/>
            </a:avLst>
          </a:prstGeom>
          <a:solidFill>
            <a:schemeClr val="tx1"/>
          </a:solidFill>
          <a:ln w="12700">
            <a:solidFill>
              <a:schemeClr val="tx1"/>
            </a:solidFill>
            <a:miter lim="800000"/>
            <a:headEnd/>
            <a:tailEnd/>
          </a:ln>
        </p:spPr>
        <p:txBody>
          <a:bodyPr wrap="none" anchor="ctr"/>
          <a:lstStyle/>
          <a:p>
            <a:endParaRPr lang="en-US" dirty="0"/>
          </a:p>
        </p:txBody>
      </p:sp>
      <p:pic>
        <p:nvPicPr>
          <p:cNvPr id="5" name="Picture 4">
            <a:extLst>
              <a:ext uri="{FF2B5EF4-FFF2-40B4-BE49-F238E27FC236}">
                <a16:creationId xmlns:a16="http://schemas.microsoft.com/office/drawing/2014/main" id="{4E9749CF-F8D1-07F7-747A-8CCFFCB9921E}"/>
              </a:ext>
            </a:extLst>
          </p:cNvPr>
          <p:cNvPicPr>
            <a:picLocks noChangeAspect="1"/>
          </p:cNvPicPr>
          <p:nvPr/>
        </p:nvPicPr>
        <p:blipFill>
          <a:blip r:embed="rId12"/>
          <a:stretch>
            <a:fillRect/>
          </a:stretch>
        </p:blipFill>
        <p:spPr>
          <a:xfrm>
            <a:off x="7330856" y="1225442"/>
            <a:ext cx="1301271" cy="1658100"/>
          </a:xfrm>
          <a:prstGeom prst="rect">
            <a:avLst/>
          </a:prstGeom>
        </p:spPr>
      </p:pic>
      <p:sp>
        <p:nvSpPr>
          <p:cNvPr id="6" name="Rectangle 222">
            <a:extLst>
              <a:ext uri="{FF2B5EF4-FFF2-40B4-BE49-F238E27FC236}">
                <a16:creationId xmlns:a16="http://schemas.microsoft.com/office/drawing/2014/main" id="{69F3C829-476E-E6E2-85F6-C76D3E0B0759}"/>
              </a:ext>
            </a:extLst>
          </p:cNvPr>
          <p:cNvSpPr>
            <a:spLocks noChangeArrowheads="1"/>
          </p:cNvSpPr>
          <p:nvPr/>
        </p:nvSpPr>
        <p:spPr bwMode="auto">
          <a:xfrm>
            <a:off x="5922963" y="974499"/>
            <a:ext cx="2116198" cy="366769"/>
          </a:xfrm>
          <a:prstGeom prst="rect">
            <a:avLst/>
          </a:prstGeom>
          <a:solidFill>
            <a:schemeClr val="bg1"/>
          </a:solidFill>
          <a:ln>
            <a:noFill/>
          </a:ln>
        </p:spPr>
        <p:txBody>
          <a:bodyPr wrap="square" lIns="90488" tIns="44451" rIns="90488" bIns="44451">
            <a:spAutoFit/>
          </a:bodyPr>
          <a:lstStyle/>
          <a:p>
            <a:r>
              <a:rPr lang="en-US" b="1" dirty="0">
                <a:solidFill>
                  <a:srgbClr val="0070C0"/>
                </a:solidFill>
                <a:latin typeface="Helvetica" pitchFamily="34" charset="0"/>
              </a:rPr>
              <a:t>Hypercortisolism</a:t>
            </a:r>
          </a:p>
        </p:txBody>
      </p:sp>
      <p:sp>
        <p:nvSpPr>
          <p:cNvPr id="7" name="AutoShape 219">
            <a:extLst>
              <a:ext uri="{FF2B5EF4-FFF2-40B4-BE49-F238E27FC236}">
                <a16:creationId xmlns:a16="http://schemas.microsoft.com/office/drawing/2014/main" id="{288EC15D-89CA-A3C5-4A20-F87E2DD13428}"/>
              </a:ext>
            </a:extLst>
          </p:cNvPr>
          <p:cNvSpPr>
            <a:spLocks noChangeArrowheads="1"/>
          </p:cNvSpPr>
          <p:nvPr/>
        </p:nvSpPr>
        <p:spPr bwMode="auto">
          <a:xfrm>
            <a:off x="6699251" y="1281864"/>
            <a:ext cx="524561" cy="270544"/>
          </a:xfrm>
          <a:prstGeom prst="rightArrow">
            <a:avLst>
              <a:gd name="adj1" fmla="val 50000"/>
              <a:gd name="adj2" fmla="val 103723"/>
            </a:avLst>
          </a:prstGeom>
          <a:solidFill>
            <a:schemeClr val="tx1"/>
          </a:solidFill>
          <a:ln w="12700">
            <a:solidFill>
              <a:schemeClr val="tx1"/>
            </a:solidFill>
            <a:miter lim="800000"/>
            <a:headEnd/>
            <a:tailEnd/>
          </a:ln>
        </p:spPr>
        <p:txBody>
          <a:bodyPr wrap="none" anchor="ctr"/>
          <a:lstStyle/>
          <a:p>
            <a:endParaRPr lang="en-US" dirty="0"/>
          </a:p>
        </p:txBody>
      </p:sp>
      <p:sp>
        <p:nvSpPr>
          <p:cNvPr id="2" name="TextBox 1">
            <a:extLst>
              <a:ext uri="{FF2B5EF4-FFF2-40B4-BE49-F238E27FC236}">
                <a16:creationId xmlns:a16="http://schemas.microsoft.com/office/drawing/2014/main" id="{80ED1BC3-3DAC-0877-ADB5-06C4BAC6E41F}"/>
              </a:ext>
            </a:extLst>
          </p:cNvPr>
          <p:cNvSpPr txBox="1"/>
          <p:nvPr/>
        </p:nvSpPr>
        <p:spPr>
          <a:xfrm>
            <a:off x="685800" y="6488668"/>
            <a:ext cx="4800600" cy="369332"/>
          </a:xfrm>
          <a:prstGeom prst="rect">
            <a:avLst/>
          </a:prstGeom>
          <a:noFill/>
        </p:spPr>
        <p:txBody>
          <a:bodyPr wrap="square" rtlCol="0">
            <a:spAutoFit/>
          </a:bodyPr>
          <a:lstStyle/>
          <a:p>
            <a:r>
              <a:rPr lang="en-US" dirty="0"/>
              <a:t>DeFronzo, </a:t>
            </a:r>
            <a:r>
              <a:rPr lang="en-US" dirty="0" err="1"/>
              <a:t>Auchus</a:t>
            </a:r>
            <a:r>
              <a:rPr lang="en-US" dirty="0"/>
              <a:t>-Hypercortisolism June 2025 </a:t>
            </a:r>
          </a:p>
        </p:txBody>
      </p:sp>
    </p:spTree>
    <p:custDataLst>
      <p:tags r:id="rId1"/>
    </p:custDataLst>
    <p:extLst>
      <p:ext uri="{BB962C8B-B14F-4D97-AF65-F5344CB8AC3E}">
        <p14:creationId xmlns:p14="http://schemas.microsoft.com/office/powerpoint/2010/main" val="40708737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9" fill="hold" grpId="0" nodeType="clickEffect">
                                  <p:stCondLst>
                                    <p:cond delay="0"/>
                                  </p:stCondLst>
                                  <p:childTnLst>
                                    <p:set>
                                      <p:cBhvr>
                                        <p:cTn id="6" dur="1" fill="hold">
                                          <p:stCondLst>
                                            <p:cond delay="0"/>
                                          </p:stCondLst>
                                        </p:cTn>
                                        <p:tgtEl>
                                          <p:spTgt spid="1290458"/>
                                        </p:tgtEl>
                                        <p:attrNameLst>
                                          <p:attrName>style.visibility</p:attrName>
                                        </p:attrNameLst>
                                      </p:cBhvr>
                                      <p:to>
                                        <p:strVal val="visible"/>
                                      </p:to>
                                    </p:set>
                                    <p:anim calcmode="lin" valueType="num">
                                      <p:cBhvr additive="base">
                                        <p:cTn id="7" dur="1000" fill="hold"/>
                                        <p:tgtEl>
                                          <p:spTgt spid="1290458"/>
                                        </p:tgtEl>
                                        <p:attrNameLst>
                                          <p:attrName>ppt_x</p:attrName>
                                        </p:attrNameLst>
                                      </p:cBhvr>
                                      <p:tavLst>
                                        <p:tav tm="0">
                                          <p:val>
                                            <p:strVal val="0-#ppt_w/2"/>
                                          </p:val>
                                        </p:tav>
                                        <p:tav tm="100000">
                                          <p:val>
                                            <p:strVal val="#ppt_x"/>
                                          </p:val>
                                        </p:tav>
                                      </p:tavLst>
                                    </p:anim>
                                    <p:anim calcmode="lin" valueType="num">
                                      <p:cBhvr additive="base">
                                        <p:cTn id="8" dur="1000" fill="hold"/>
                                        <p:tgtEl>
                                          <p:spTgt spid="1290458"/>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9" fill="hold" grpId="0" nodeType="clickEffect">
                                  <p:stCondLst>
                                    <p:cond delay="0"/>
                                  </p:stCondLst>
                                  <p:childTnLst>
                                    <p:set>
                                      <p:cBhvr>
                                        <p:cTn id="12" dur="1" fill="hold">
                                          <p:stCondLst>
                                            <p:cond delay="0"/>
                                          </p:stCondLst>
                                        </p:cTn>
                                        <p:tgtEl>
                                          <p:spTgt spid="1290460"/>
                                        </p:tgtEl>
                                        <p:attrNameLst>
                                          <p:attrName>style.visibility</p:attrName>
                                        </p:attrNameLst>
                                      </p:cBhvr>
                                      <p:to>
                                        <p:strVal val="visible"/>
                                      </p:to>
                                    </p:set>
                                    <p:anim calcmode="lin" valueType="num">
                                      <p:cBhvr additive="base">
                                        <p:cTn id="13" dur="1000" fill="hold"/>
                                        <p:tgtEl>
                                          <p:spTgt spid="1290460"/>
                                        </p:tgtEl>
                                        <p:attrNameLst>
                                          <p:attrName>ppt_x</p:attrName>
                                        </p:attrNameLst>
                                      </p:cBhvr>
                                      <p:tavLst>
                                        <p:tav tm="0">
                                          <p:val>
                                            <p:strVal val="0-#ppt_w/2"/>
                                          </p:val>
                                        </p:tav>
                                        <p:tav tm="100000">
                                          <p:val>
                                            <p:strVal val="#ppt_x"/>
                                          </p:val>
                                        </p:tav>
                                      </p:tavLst>
                                    </p:anim>
                                    <p:anim calcmode="lin" valueType="num">
                                      <p:cBhvr additive="base">
                                        <p:cTn id="14" dur="1000" fill="hold"/>
                                        <p:tgtEl>
                                          <p:spTgt spid="1290460"/>
                                        </p:tgtEl>
                                        <p:attrNameLst>
                                          <p:attrName>ppt_y</p:attrName>
                                        </p:attrNameLst>
                                      </p:cBhvr>
                                      <p:tavLst>
                                        <p:tav tm="0">
                                          <p:val>
                                            <p:strVal val="0-#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12" fill="hold" grpId="0" nodeType="clickEffect">
                                  <p:stCondLst>
                                    <p:cond delay="0"/>
                                  </p:stCondLst>
                                  <p:childTnLst>
                                    <p:set>
                                      <p:cBhvr>
                                        <p:cTn id="18" dur="1" fill="hold">
                                          <p:stCondLst>
                                            <p:cond delay="0"/>
                                          </p:stCondLst>
                                        </p:cTn>
                                        <p:tgtEl>
                                          <p:spTgt spid="1290462"/>
                                        </p:tgtEl>
                                        <p:attrNameLst>
                                          <p:attrName>style.visibility</p:attrName>
                                        </p:attrNameLst>
                                      </p:cBhvr>
                                      <p:to>
                                        <p:strVal val="visible"/>
                                      </p:to>
                                    </p:set>
                                    <p:anim calcmode="lin" valueType="num">
                                      <p:cBhvr additive="base">
                                        <p:cTn id="19" dur="2000" fill="hold"/>
                                        <p:tgtEl>
                                          <p:spTgt spid="1290462"/>
                                        </p:tgtEl>
                                        <p:attrNameLst>
                                          <p:attrName>ppt_x</p:attrName>
                                        </p:attrNameLst>
                                      </p:cBhvr>
                                      <p:tavLst>
                                        <p:tav tm="0">
                                          <p:val>
                                            <p:strVal val="0-#ppt_w/2"/>
                                          </p:val>
                                        </p:tav>
                                        <p:tav tm="100000">
                                          <p:val>
                                            <p:strVal val="#ppt_x"/>
                                          </p:val>
                                        </p:tav>
                                      </p:tavLst>
                                    </p:anim>
                                    <p:anim calcmode="lin" valueType="num">
                                      <p:cBhvr additive="base">
                                        <p:cTn id="20" dur="2000" fill="hold"/>
                                        <p:tgtEl>
                                          <p:spTgt spid="1290462"/>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290444"/>
                                        </p:tgtEl>
                                        <p:attrNameLst>
                                          <p:attrName>style.visibility</p:attrName>
                                        </p:attrNameLst>
                                      </p:cBhvr>
                                      <p:to>
                                        <p:strVal val="visible"/>
                                      </p:to>
                                    </p:set>
                                    <p:anim calcmode="lin" valueType="num">
                                      <p:cBhvr additive="base">
                                        <p:cTn id="25" dur="500" fill="hold"/>
                                        <p:tgtEl>
                                          <p:spTgt spid="1290444"/>
                                        </p:tgtEl>
                                        <p:attrNameLst>
                                          <p:attrName>ppt_x</p:attrName>
                                        </p:attrNameLst>
                                      </p:cBhvr>
                                      <p:tavLst>
                                        <p:tav tm="0">
                                          <p:val>
                                            <p:strVal val="#ppt_x"/>
                                          </p:val>
                                        </p:tav>
                                        <p:tav tm="100000">
                                          <p:val>
                                            <p:strVal val="#ppt_x"/>
                                          </p:val>
                                        </p:tav>
                                      </p:tavLst>
                                    </p:anim>
                                    <p:anim calcmode="lin" valueType="num">
                                      <p:cBhvr additive="base">
                                        <p:cTn id="26" dur="500" fill="hold"/>
                                        <p:tgtEl>
                                          <p:spTgt spid="1290444"/>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9" fill="hold" grpId="0" nodeType="clickEffect">
                                  <p:stCondLst>
                                    <p:cond delay="0"/>
                                  </p:stCondLst>
                                  <p:childTnLst>
                                    <p:set>
                                      <p:cBhvr>
                                        <p:cTn id="30" dur="1" fill="hold">
                                          <p:stCondLst>
                                            <p:cond delay="0"/>
                                          </p:stCondLst>
                                        </p:cTn>
                                        <p:tgtEl>
                                          <p:spTgt spid="1290469"/>
                                        </p:tgtEl>
                                        <p:attrNameLst>
                                          <p:attrName>style.visibility</p:attrName>
                                        </p:attrNameLst>
                                      </p:cBhvr>
                                      <p:to>
                                        <p:strVal val="visible"/>
                                      </p:to>
                                    </p:set>
                                    <p:anim calcmode="lin" valueType="num">
                                      <p:cBhvr additive="base">
                                        <p:cTn id="31" dur="2000" fill="hold"/>
                                        <p:tgtEl>
                                          <p:spTgt spid="1290469"/>
                                        </p:tgtEl>
                                        <p:attrNameLst>
                                          <p:attrName>ppt_x</p:attrName>
                                        </p:attrNameLst>
                                      </p:cBhvr>
                                      <p:tavLst>
                                        <p:tav tm="0">
                                          <p:val>
                                            <p:strVal val="0-#ppt_w/2"/>
                                          </p:val>
                                        </p:tav>
                                        <p:tav tm="100000">
                                          <p:val>
                                            <p:strVal val="#ppt_x"/>
                                          </p:val>
                                        </p:tav>
                                      </p:tavLst>
                                    </p:anim>
                                    <p:anim calcmode="lin" valueType="num">
                                      <p:cBhvr additive="base">
                                        <p:cTn id="32" dur="2000" fill="hold"/>
                                        <p:tgtEl>
                                          <p:spTgt spid="1290469"/>
                                        </p:tgtEl>
                                        <p:attrNameLst>
                                          <p:attrName>ppt_y</p:attrName>
                                        </p:attrNameLst>
                                      </p:cBhvr>
                                      <p:tavLst>
                                        <p:tav tm="0">
                                          <p:val>
                                            <p:strVal val="0-#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9" fill="hold" grpId="0" nodeType="clickEffect">
                                  <p:stCondLst>
                                    <p:cond delay="0"/>
                                  </p:stCondLst>
                                  <p:childTnLst>
                                    <p:set>
                                      <p:cBhvr>
                                        <p:cTn id="36" dur="1" fill="hold">
                                          <p:stCondLst>
                                            <p:cond delay="0"/>
                                          </p:stCondLst>
                                        </p:cTn>
                                        <p:tgtEl>
                                          <p:spTgt spid="1290524"/>
                                        </p:tgtEl>
                                        <p:attrNameLst>
                                          <p:attrName>style.visibility</p:attrName>
                                        </p:attrNameLst>
                                      </p:cBhvr>
                                      <p:to>
                                        <p:strVal val="visible"/>
                                      </p:to>
                                    </p:set>
                                    <p:anim calcmode="lin" valueType="num">
                                      <p:cBhvr additive="base">
                                        <p:cTn id="37" dur="1000" fill="hold"/>
                                        <p:tgtEl>
                                          <p:spTgt spid="1290524"/>
                                        </p:tgtEl>
                                        <p:attrNameLst>
                                          <p:attrName>ppt_x</p:attrName>
                                        </p:attrNameLst>
                                      </p:cBhvr>
                                      <p:tavLst>
                                        <p:tav tm="0">
                                          <p:val>
                                            <p:strVal val="0-#ppt_w/2"/>
                                          </p:val>
                                        </p:tav>
                                        <p:tav tm="100000">
                                          <p:val>
                                            <p:strVal val="#ppt_x"/>
                                          </p:val>
                                        </p:tav>
                                      </p:tavLst>
                                    </p:anim>
                                    <p:anim calcmode="lin" valueType="num">
                                      <p:cBhvr additive="base">
                                        <p:cTn id="38" dur="1000" fill="hold"/>
                                        <p:tgtEl>
                                          <p:spTgt spid="1290524"/>
                                        </p:tgtEl>
                                        <p:attrNameLst>
                                          <p:attrName>ppt_y</p:attrName>
                                        </p:attrNameLst>
                                      </p:cBhvr>
                                      <p:tavLst>
                                        <p:tav tm="0">
                                          <p:val>
                                            <p:strVal val="0-#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290521"/>
                                        </p:tgtEl>
                                        <p:attrNameLst>
                                          <p:attrName>style.visibility</p:attrName>
                                        </p:attrNameLst>
                                      </p:cBhvr>
                                      <p:to>
                                        <p:strVal val="visible"/>
                                      </p:to>
                                    </p:set>
                                    <p:anim calcmode="lin" valueType="num">
                                      <p:cBhvr additive="base">
                                        <p:cTn id="43" dur="500" fill="hold"/>
                                        <p:tgtEl>
                                          <p:spTgt spid="1290521"/>
                                        </p:tgtEl>
                                        <p:attrNameLst>
                                          <p:attrName>ppt_x</p:attrName>
                                        </p:attrNameLst>
                                      </p:cBhvr>
                                      <p:tavLst>
                                        <p:tav tm="0">
                                          <p:val>
                                            <p:strVal val="#ppt_x"/>
                                          </p:val>
                                        </p:tav>
                                        <p:tav tm="100000">
                                          <p:val>
                                            <p:strVal val="#ppt_x"/>
                                          </p:val>
                                        </p:tav>
                                      </p:tavLst>
                                    </p:anim>
                                    <p:anim calcmode="lin" valueType="num">
                                      <p:cBhvr additive="base">
                                        <p:cTn id="44" dur="500" fill="hold"/>
                                        <p:tgtEl>
                                          <p:spTgt spid="1290521"/>
                                        </p:tgtEl>
                                        <p:attrNameLst>
                                          <p:attrName>ppt_y</p:attrName>
                                        </p:attrNameLst>
                                      </p:cBhvr>
                                      <p:tavLst>
                                        <p:tav tm="0">
                                          <p:val>
                                            <p:strVal val="1+#ppt_h/2"/>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290523"/>
                                        </p:tgtEl>
                                        <p:attrNameLst>
                                          <p:attrName>style.visibility</p:attrName>
                                        </p:attrNameLst>
                                      </p:cBhvr>
                                      <p:to>
                                        <p:strVal val="visible"/>
                                      </p:to>
                                    </p:set>
                                    <p:anim calcmode="lin" valueType="num">
                                      <p:cBhvr additive="base">
                                        <p:cTn id="49" dur="500" fill="hold"/>
                                        <p:tgtEl>
                                          <p:spTgt spid="1290523"/>
                                        </p:tgtEl>
                                        <p:attrNameLst>
                                          <p:attrName>ppt_x</p:attrName>
                                        </p:attrNameLst>
                                      </p:cBhvr>
                                      <p:tavLst>
                                        <p:tav tm="0">
                                          <p:val>
                                            <p:strVal val="#ppt_x"/>
                                          </p:val>
                                        </p:tav>
                                        <p:tav tm="100000">
                                          <p:val>
                                            <p:strVal val="#ppt_x"/>
                                          </p:val>
                                        </p:tav>
                                      </p:tavLst>
                                    </p:anim>
                                    <p:anim calcmode="lin" valueType="num">
                                      <p:cBhvr additive="base">
                                        <p:cTn id="50" dur="500" fill="hold"/>
                                        <p:tgtEl>
                                          <p:spTgt spid="1290523"/>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12" fill="hold" grpId="0" nodeType="clickEffect">
                                  <p:stCondLst>
                                    <p:cond delay="0"/>
                                  </p:stCondLst>
                                  <p:childTnLst>
                                    <p:set>
                                      <p:cBhvr>
                                        <p:cTn id="54" dur="1" fill="hold">
                                          <p:stCondLst>
                                            <p:cond delay="0"/>
                                          </p:stCondLst>
                                        </p:cTn>
                                        <p:tgtEl>
                                          <p:spTgt spid="6"/>
                                        </p:tgtEl>
                                        <p:attrNameLst>
                                          <p:attrName>style.visibility</p:attrName>
                                        </p:attrNameLst>
                                      </p:cBhvr>
                                      <p:to>
                                        <p:strVal val="visible"/>
                                      </p:to>
                                    </p:set>
                                    <p:anim calcmode="lin" valueType="num">
                                      <p:cBhvr additive="base">
                                        <p:cTn id="55" dur="2000" fill="hold"/>
                                        <p:tgtEl>
                                          <p:spTgt spid="6"/>
                                        </p:tgtEl>
                                        <p:attrNameLst>
                                          <p:attrName>ppt_x</p:attrName>
                                        </p:attrNameLst>
                                      </p:cBhvr>
                                      <p:tavLst>
                                        <p:tav tm="0">
                                          <p:val>
                                            <p:strVal val="0-#ppt_w/2"/>
                                          </p:val>
                                        </p:tav>
                                        <p:tav tm="100000">
                                          <p:val>
                                            <p:strVal val="#ppt_x"/>
                                          </p:val>
                                        </p:tav>
                                      </p:tavLst>
                                    </p:anim>
                                    <p:anim calcmode="lin" valueType="num">
                                      <p:cBhvr additive="base">
                                        <p:cTn id="56" dur="20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p:cTn id="57" fill="hold" display="0">
                  <p:stCondLst>
                    <p:cond delay="indefinite"/>
                  </p:stCondLst>
                  <p:endCondLst>
                    <p:cond evt="onNext" delay="0">
                      <p:tgtEl>
                        <p:sldTgt/>
                      </p:tgtEl>
                    </p:cond>
                    <p:cond evt="onPrev" delay="0">
                      <p:tgtEl>
                        <p:sldTgt/>
                      </p:tgtEl>
                    </p:cond>
                  </p:endCondLst>
                </p:cTn>
                <p:tgtEl>
                  <p:spTgt spid="1290519"/>
                </p:tgtEl>
              </p:cMediaNode>
            </p:video>
          </p:childTnLst>
        </p:cTn>
      </p:par>
    </p:tnLst>
    <p:bldLst>
      <p:bldP spid="1290444" grpId="0"/>
      <p:bldP spid="1290458" grpId="0"/>
      <p:bldP spid="1290460" grpId="0"/>
      <p:bldP spid="1290462" grpId="0"/>
      <p:bldP spid="1290469" grpId="0"/>
      <p:bldP spid="1290521" grpId="0"/>
      <p:bldP spid="1290523" grpId="0"/>
      <p:bldP spid="1290524" grpId="0"/>
      <p:bldP spid="6" grpId="0" animBg="1"/>
    </p:bldLst>
  </p:timing>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7DD420-77B7-9A3D-912D-CA4275D36B21}"/>
            </a:ext>
          </a:extLst>
        </p:cNvPr>
        <p:cNvGrpSpPr/>
        <p:nvPr/>
      </p:nvGrpSpPr>
      <p:grpSpPr>
        <a:xfrm>
          <a:off x="0" y="0"/>
          <a:ext cx="0" cy="0"/>
          <a:chOff x="0" y="0"/>
          <a:chExt cx="0" cy="0"/>
        </a:xfrm>
      </p:grpSpPr>
      <p:pic>
        <p:nvPicPr>
          <p:cNvPr id="119810" name="Picture 2" descr="JL1">
            <a:extLst>
              <a:ext uri="{FF2B5EF4-FFF2-40B4-BE49-F238E27FC236}">
                <a16:creationId xmlns:a16="http://schemas.microsoft.com/office/drawing/2014/main" id="{43444DCC-5CB0-36A3-F847-117EC858C08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2277" y="1299052"/>
            <a:ext cx="4665663" cy="42450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93667" name="Picture 3" descr="JL2">
            <a:extLst>
              <a:ext uri="{FF2B5EF4-FFF2-40B4-BE49-F238E27FC236}">
                <a16:creationId xmlns:a16="http://schemas.microsoft.com/office/drawing/2014/main" id="{2B698CF7-565C-DB02-BDF8-1375B422D85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27869" y="1363477"/>
            <a:ext cx="2924585" cy="42352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9812" name="Text Box 4">
            <a:extLst>
              <a:ext uri="{FF2B5EF4-FFF2-40B4-BE49-F238E27FC236}">
                <a16:creationId xmlns:a16="http://schemas.microsoft.com/office/drawing/2014/main" id="{6092DB26-9D07-3486-A55A-CA2344F60AF7}"/>
              </a:ext>
            </a:extLst>
          </p:cNvPr>
          <p:cNvSpPr txBox="1">
            <a:spLocks noChangeArrowheads="1"/>
          </p:cNvSpPr>
          <p:nvPr/>
        </p:nvSpPr>
        <p:spPr bwMode="auto">
          <a:xfrm>
            <a:off x="422277" y="533400"/>
            <a:ext cx="7197725"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da-DK" sz="3600" b="0" i="0" u="none" strike="noStrike" kern="1200" cap="none" spc="0" normalizeH="0" baseline="0" noProof="0" dirty="0">
                <a:ln>
                  <a:noFill/>
                </a:ln>
                <a:solidFill>
                  <a:prstClr val="black"/>
                </a:solidFill>
                <a:effectLst/>
                <a:uLnTx/>
                <a:uFillTx/>
                <a:latin typeface="Arial" charset="0"/>
                <a:ea typeface="+mn-ea"/>
                <a:cs typeface="+mn-cs"/>
              </a:rPr>
              <a:t>The Miracle of Insulin</a:t>
            </a:r>
            <a:endParaRPr kumimoji="0" lang="en-US" sz="3600" b="0" i="0" u="none" strike="noStrike" kern="1200" cap="none" spc="0" normalizeH="0" baseline="0" noProof="0" dirty="0">
              <a:ln>
                <a:noFill/>
              </a:ln>
              <a:solidFill>
                <a:prstClr val="black"/>
              </a:solidFill>
              <a:effectLst/>
              <a:uLnTx/>
              <a:uFillTx/>
              <a:latin typeface="Arial" charset="0"/>
              <a:ea typeface="+mn-ea"/>
              <a:cs typeface="+mn-cs"/>
            </a:endParaRPr>
          </a:p>
        </p:txBody>
      </p:sp>
      <p:sp>
        <p:nvSpPr>
          <p:cNvPr id="119813" name="Text Box 5">
            <a:extLst>
              <a:ext uri="{FF2B5EF4-FFF2-40B4-BE49-F238E27FC236}">
                <a16:creationId xmlns:a16="http://schemas.microsoft.com/office/drawing/2014/main" id="{8409C0F5-7649-64F2-C796-AEFD7F0EC8B2}"/>
              </a:ext>
            </a:extLst>
          </p:cNvPr>
          <p:cNvSpPr txBox="1">
            <a:spLocks noChangeArrowheads="1"/>
          </p:cNvSpPr>
          <p:nvPr/>
        </p:nvSpPr>
        <p:spPr bwMode="auto">
          <a:xfrm>
            <a:off x="773908" y="5745576"/>
            <a:ext cx="39624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da-DK" sz="2000" b="1" i="0" u="none" strike="noStrike" kern="1200" cap="none" spc="0" normalizeH="0" baseline="0" noProof="0" dirty="0">
                <a:ln>
                  <a:noFill/>
                </a:ln>
                <a:solidFill>
                  <a:prstClr val="black"/>
                </a:solidFill>
                <a:effectLst/>
                <a:uLnTx/>
                <a:uFillTx/>
                <a:latin typeface="Arial" charset="0"/>
                <a:ea typeface="+mn-ea"/>
                <a:cs typeface="+mn-cs"/>
              </a:rPr>
              <a:t>Patient J.L., December 15, 1922</a:t>
            </a:r>
            <a:endParaRPr kumimoji="0" lang="en-US" sz="2000" b="1" i="0" u="none" strike="noStrike" kern="1200" cap="none" spc="0" normalizeH="0" baseline="0" noProof="0" dirty="0">
              <a:ln>
                <a:noFill/>
              </a:ln>
              <a:solidFill>
                <a:prstClr val="black"/>
              </a:solidFill>
              <a:effectLst/>
              <a:uLnTx/>
              <a:uFillTx/>
              <a:latin typeface="Arial" charset="0"/>
              <a:ea typeface="+mn-ea"/>
              <a:cs typeface="+mn-cs"/>
            </a:endParaRPr>
          </a:p>
        </p:txBody>
      </p:sp>
      <p:sp>
        <p:nvSpPr>
          <p:cNvPr id="119814" name="Rectangle 6">
            <a:extLst>
              <a:ext uri="{FF2B5EF4-FFF2-40B4-BE49-F238E27FC236}">
                <a16:creationId xmlns:a16="http://schemas.microsoft.com/office/drawing/2014/main" id="{92A827E5-390D-3ACE-4C66-585DAADDF651}"/>
              </a:ext>
            </a:extLst>
          </p:cNvPr>
          <p:cNvSpPr>
            <a:spLocks noChangeArrowheads="1"/>
          </p:cNvSpPr>
          <p:nvPr/>
        </p:nvSpPr>
        <p:spPr bwMode="auto">
          <a:xfrm>
            <a:off x="5715001" y="5597402"/>
            <a:ext cx="2350323"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2000" b="1" i="0" u="none" strike="noStrike" kern="1200" cap="none" spc="0" normalizeH="0" baseline="0" noProof="0" dirty="0">
                <a:ln>
                  <a:noFill/>
                </a:ln>
                <a:solidFill>
                  <a:prstClr val="black"/>
                </a:solidFill>
                <a:effectLst/>
                <a:uLnTx/>
                <a:uFillTx/>
                <a:latin typeface="Arial" charset="0"/>
                <a:ea typeface="+mn-ea"/>
                <a:cs typeface="+mn-cs"/>
              </a:rPr>
              <a:t>February 15, 1923</a:t>
            </a:r>
            <a:endParaRPr kumimoji="0" lang="en-US" sz="2000" b="1" i="0" u="none" strike="noStrike" kern="1200" cap="none" spc="0" normalizeH="0" baseline="0" noProof="0" dirty="0">
              <a:ln>
                <a:noFill/>
              </a:ln>
              <a:solidFill>
                <a:prstClr val="black"/>
              </a:solidFill>
              <a:effectLst/>
              <a:uLnTx/>
              <a:uFillTx/>
              <a:latin typeface="Arial" charset="0"/>
              <a:ea typeface="+mn-ea"/>
              <a:cs typeface="+mn-cs"/>
            </a:endParaRPr>
          </a:p>
        </p:txBody>
      </p:sp>
      <p:sp>
        <p:nvSpPr>
          <p:cNvPr id="2" name="Title 1">
            <a:extLst>
              <a:ext uri="{FF2B5EF4-FFF2-40B4-BE49-F238E27FC236}">
                <a16:creationId xmlns:a16="http://schemas.microsoft.com/office/drawing/2014/main" id="{099C6D64-A53D-79FD-8C21-52B0B9FB6ADD}"/>
              </a:ext>
            </a:extLst>
          </p:cNvPr>
          <p:cNvSpPr>
            <a:spLocks noGrp="1"/>
          </p:cNvSpPr>
          <p:nvPr>
            <p:ph type="title"/>
          </p:nvPr>
        </p:nvSpPr>
        <p:spPr/>
        <p:txBody>
          <a:bodyPr>
            <a:normAutofit/>
          </a:bodyPr>
          <a:lstStyle/>
          <a:p>
            <a:r>
              <a:rPr lang="en-US" sz="5400" dirty="0"/>
              <a:t>Miracle of Insulin</a:t>
            </a:r>
          </a:p>
        </p:txBody>
      </p:sp>
    </p:spTree>
    <p:custDataLst>
      <p:tags r:id="rId1"/>
    </p:custDataLst>
    <p:extLst>
      <p:ext uri="{BB962C8B-B14F-4D97-AF65-F5344CB8AC3E}">
        <p14:creationId xmlns:p14="http://schemas.microsoft.com/office/powerpoint/2010/main" val="2358679472"/>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9" fill="hold" nodeType="clickEffect">
                                  <p:stCondLst>
                                    <p:cond delay="0"/>
                                  </p:stCondLst>
                                  <p:childTnLst>
                                    <p:set>
                                      <p:cBhvr>
                                        <p:cTn id="6" dur="1" fill="hold">
                                          <p:stCondLst>
                                            <p:cond delay="0"/>
                                          </p:stCondLst>
                                        </p:cTn>
                                        <p:tgtEl>
                                          <p:spTgt spid="1393667"/>
                                        </p:tgtEl>
                                        <p:attrNameLst>
                                          <p:attrName>style.visibility</p:attrName>
                                        </p:attrNameLst>
                                      </p:cBhvr>
                                      <p:to>
                                        <p:strVal val="visible"/>
                                      </p:to>
                                    </p:set>
                                    <p:anim calcmode="lin" valueType="num">
                                      <p:cBhvr additive="base">
                                        <p:cTn id="7" dur="5000" fill="hold"/>
                                        <p:tgtEl>
                                          <p:spTgt spid="1393667"/>
                                        </p:tgtEl>
                                        <p:attrNameLst>
                                          <p:attrName>ppt_x</p:attrName>
                                        </p:attrNameLst>
                                      </p:cBhvr>
                                      <p:tavLst>
                                        <p:tav tm="0">
                                          <p:val>
                                            <p:strVal val="0-#ppt_w/2"/>
                                          </p:val>
                                        </p:tav>
                                        <p:tav tm="100000">
                                          <p:val>
                                            <p:strVal val="#ppt_x"/>
                                          </p:val>
                                        </p:tav>
                                      </p:tavLst>
                                    </p:anim>
                                    <p:anim calcmode="lin" valueType="num">
                                      <p:cBhvr additive="base">
                                        <p:cTn id="8" dur="5000" fill="hold"/>
                                        <p:tgtEl>
                                          <p:spTgt spid="139366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F19310-5E73-8068-6AFF-3819FFD798B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AA5313D-D5F4-080A-5990-514FFEC9043C}"/>
              </a:ext>
            </a:extLst>
          </p:cNvPr>
          <p:cNvSpPr>
            <a:spLocks noGrp="1"/>
          </p:cNvSpPr>
          <p:nvPr>
            <p:ph type="title"/>
          </p:nvPr>
        </p:nvSpPr>
        <p:spPr/>
        <p:txBody>
          <a:bodyPr/>
          <a:lstStyle/>
          <a:p>
            <a:pPr>
              <a:defRPr/>
            </a:pPr>
            <a:r>
              <a:rPr lang="en-US" dirty="0"/>
              <a:t>What kind of Diabetes?</a:t>
            </a:r>
          </a:p>
        </p:txBody>
      </p:sp>
      <p:sp>
        <p:nvSpPr>
          <p:cNvPr id="3" name="Content Placeholder 2">
            <a:extLst>
              <a:ext uri="{FF2B5EF4-FFF2-40B4-BE49-F238E27FC236}">
                <a16:creationId xmlns:a16="http://schemas.microsoft.com/office/drawing/2014/main" id="{004A7543-B7D1-5680-EEA4-B4C6A8CA94D5}"/>
              </a:ext>
            </a:extLst>
          </p:cNvPr>
          <p:cNvSpPr>
            <a:spLocks noGrp="1"/>
          </p:cNvSpPr>
          <p:nvPr>
            <p:ph idx="1"/>
          </p:nvPr>
        </p:nvSpPr>
        <p:spPr>
          <a:xfrm>
            <a:off x="334038" y="1219200"/>
            <a:ext cx="5867400" cy="5486400"/>
          </a:xfrm>
        </p:spPr>
        <p:txBody>
          <a:bodyPr>
            <a:normAutofit fontScale="92500"/>
          </a:bodyPr>
          <a:lstStyle/>
          <a:p>
            <a:pPr>
              <a:defRPr/>
            </a:pPr>
            <a:r>
              <a:rPr lang="en-US" dirty="0"/>
              <a:t>58 </a:t>
            </a:r>
            <a:r>
              <a:rPr lang="en-US" dirty="0" err="1"/>
              <a:t>yr</a:t>
            </a:r>
            <a:r>
              <a:rPr lang="en-US" dirty="0"/>
              <a:t> old, states she has had type 1 diabetes for 18 years. Quit smoking a year ago and gained about 20 lbs. BMI 25.</a:t>
            </a:r>
          </a:p>
          <a:p>
            <a:pPr>
              <a:defRPr/>
            </a:pPr>
            <a:r>
              <a:rPr lang="en-US" sz="3600" dirty="0"/>
              <a:t>Meds</a:t>
            </a:r>
          </a:p>
          <a:p>
            <a:pPr lvl="1">
              <a:defRPr/>
            </a:pPr>
            <a:r>
              <a:rPr lang="en-US" sz="2800" dirty="0"/>
              <a:t>Humalog 18-23 units before each meal</a:t>
            </a:r>
          </a:p>
          <a:p>
            <a:pPr lvl="1">
              <a:defRPr/>
            </a:pPr>
            <a:r>
              <a:rPr lang="en-US" sz="2800" dirty="0"/>
              <a:t>Glargine 28 units at bedtime      </a:t>
            </a:r>
          </a:p>
          <a:p>
            <a:pPr lvl="1">
              <a:defRPr/>
            </a:pPr>
            <a:r>
              <a:rPr lang="en-US" sz="2800" dirty="0"/>
              <a:t>Metformin 500mg TID</a:t>
            </a:r>
          </a:p>
          <a:p>
            <a:pPr>
              <a:defRPr/>
            </a:pPr>
            <a:r>
              <a:rPr lang="en-US" dirty="0"/>
              <a:t>What tests would you recommend?</a:t>
            </a:r>
          </a:p>
          <a:p>
            <a:pPr lvl="1">
              <a:defRPr/>
            </a:pPr>
            <a:endParaRPr lang="en-US" dirty="0"/>
          </a:p>
        </p:txBody>
      </p:sp>
      <p:pic>
        <p:nvPicPr>
          <p:cNvPr id="5" name="Picture 4">
            <a:extLst>
              <a:ext uri="{FF2B5EF4-FFF2-40B4-BE49-F238E27FC236}">
                <a16:creationId xmlns:a16="http://schemas.microsoft.com/office/drawing/2014/main" id="{7F6B498F-CAAF-109F-417C-146914218773}"/>
              </a:ext>
            </a:extLst>
          </p:cNvPr>
          <p:cNvPicPr>
            <a:picLocks noChangeAspect="1"/>
          </p:cNvPicPr>
          <p:nvPr/>
        </p:nvPicPr>
        <p:blipFill>
          <a:blip r:embed="rId3"/>
          <a:stretch>
            <a:fillRect/>
          </a:stretch>
        </p:blipFill>
        <p:spPr>
          <a:xfrm>
            <a:off x="6494128" y="1288470"/>
            <a:ext cx="2074432" cy="2064329"/>
          </a:xfrm>
          <a:prstGeom prst="rect">
            <a:avLst/>
          </a:prstGeom>
        </p:spPr>
      </p:pic>
      <p:sp>
        <p:nvSpPr>
          <p:cNvPr id="4" name="TextBox 3">
            <a:extLst>
              <a:ext uri="{FF2B5EF4-FFF2-40B4-BE49-F238E27FC236}">
                <a16:creationId xmlns:a16="http://schemas.microsoft.com/office/drawing/2014/main" id="{07BCAFC3-30A4-D82F-384B-1C2C058CBAF0}"/>
              </a:ext>
            </a:extLst>
          </p:cNvPr>
          <p:cNvSpPr txBox="1"/>
          <p:nvPr/>
        </p:nvSpPr>
        <p:spPr>
          <a:xfrm>
            <a:off x="6494128" y="3498269"/>
            <a:ext cx="2337288" cy="3293209"/>
          </a:xfrm>
          <a:prstGeom prst="rect">
            <a:avLst/>
          </a:prstGeom>
          <a:solidFill>
            <a:schemeClr val="accent5">
              <a:lumMod val="20000"/>
              <a:lumOff val="80000"/>
            </a:schemeClr>
          </a:solidFill>
        </p:spPr>
        <p:txBody>
          <a:bodyPr wrap="square">
            <a:spAutoFit/>
          </a:body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7030A0"/>
                </a:solidFill>
                <a:effectLst/>
                <a:uLnTx/>
                <a:uFillTx/>
                <a:latin typeface="Arial" charset="0"/>
                <a:ea typeface="+mn-ea"/>
                <a:cs typeface="+mn-cs"/>
              </a:rPr>
              <a:t>25% of </a:t>
            </a:r>
            <a:r>
              <a:rPr kumimoji="0" lang="en-US" sz="3200" b="1" i="0" u="none" strike="noStrike" kern="1200" cap="none" spc="0" normalizeH="0" baseline="0" noProof="0" dirty="0" err="1">
                <a:ln>
                  <a:noFill/>
                </a:ln>
                <a:solidFill>
                  <a:srgbClr val="7030A0"/>
                </a:solidFill>
                <a:effectLst/>
                <a:uLnTx/>
                <a:uFillTx/>
                <a:latin typeface="Arial" charset="0"/>
                <a:ea typeface="+mn-ea"/>
                <a:cs typeface="+mn-cs"/>
              </a:rPr>
              <a:t>ind’s</a:t>
            </a:r>
            <a:r>
              <a:rPr kumimoji="0" lang="en-US" sz="3200" b="1" i="0" u="none" strike="noStrike" kern="1200" cap="none" spc="0" normalizeH="0" baseline="0" noProof="0" dirty="0">
                <a:ln>
                  <a:noFill/>
                </a:ln>
                <a:solidFill>
                  <a:srgbClr val="7030A0"/>
                </a:solidFill>
                <a:effectLst/>
                <a:uLnTx/>
                <a:uFillTx/>
                <a:latin typeface="Arial" charset="0"/>
                <a:ea typeface="+mn-ea"/>
                <a:cs typeface="+mn-cs"/>
              </a:rPr>
              <a:t> with Type 1 also have type 2 diabetes.  </a:t>
            </a: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7030A0"/>
                </a:solidFill>
                <a:effectLst/>
                <a:uLnTx/>
                <a:uFillTx/>
                <a:latin typeface="Arial" charset="0"/>
                <a:ea typeface="+mn-ea"/>
                <a:cs typeface="+mn-cs"/>
              </a:rPr>
              <a:t>ADA Post Grad, 2010</a:t>
            </a:r>
          </a:p>
        </p:txBody>
      </p:sp>
    </p:spTree>
    <p:custDataLst>
      <p:tags r:id="rId1"/>
    </p:custDataLst>
    <p:extLst>
      <p:ext uri="{BB962C8B-B14F-4D97-AF65-F5344CB8AC3E}">
        <p14:creationId xmlns:p14="http://schemas.microsoft.com/office/powerpoint/2010/main" val="38460562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 calcmode="lin" valueType="num">
                                      <p:cBhvr additive="base">
                                        <p:cTn id="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anim calcmode="lin" valueType="num">
                                      <p:cBhvr additive="base">
                                        <p:cTn id="13"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 calcmode="lin" valueType="num">
                                      <p:cBhvr additive="base">
                                        <p:cTn id="19"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anim calcmode="lin" valueType="num">
                                      <p:cBhvr additive="base">
                                        <p:cTn id="25"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6C0A3C-ABE2-2DEF-A54B-B3E84D6B23F6}"/>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AC8C5780-B933-0732-4CB0-B700CD43D2CC}"/>
              </a:ext>
            </a:extLst>
          </p:cNvPr>
          <p:cNvSpPr>
            <a:spLocks noGrp="1"/>
          </p:cNvSpPr>
          <p:nvPr>
            <p:ph type="title"/>
          </p:nvPr>
        </p:nvSpPr>
        <p:spPr/>
        <p:txBody>
          <a:bodyPr/>
          <a:lstStyle/>
          <a:p>
            <a:r>
              <a:rPr lang="en-US" dirty="0"/>
              <a:t>Type 5 Diabetes</a:t>
            </a:r>
          </a:p>
        </p:txBody>
      </p:sp>
      <p:sp>
        <p:nvSpPr>
          <p:cNvPr id="8" name="Content Placeholder 7">
            <a:extLst>
              <a:ext uri="{FF2B5EF4-FFF2-40B4-BE49-F238E27FC236}">
                <a16:creationId xmlns:a16="http://schemas.microsoft.com/office/drawing/2014/main" id="{250306DF-236A-55DA-DF9D-D2A5AA7FC086}"/>
              </a:ext>
            </a:extLst>
          </p:cNvPr>
          <p:cNvSpPr>
            <a:spLocks noGrp="1"/>
          </p:cNvSpPr>
          <p:nvPr>
            <p:ph sz="quarter" idx="1"/>
          </p:nvPr>
        </p:nvSpPr>
        <p:spPr>
          <a:xfrm>
            <a:off x="457200" y="1219200"/>
            <a:ext cx="5410200" cy="5791200"/>
          </a:xfrm>
        </p:spPr>
        <p:txBody>
          <a:bodyPr>
            <a:normAutofit fontScale="40000" lnSpcReduction="20000"/>
          </a:bodyPr>
          <a:lstStyle/>
          <a:p>
            <a:pPr>
              <a:lnSpc>
                <a:spcPct val="120000"/>
              </a:lnSpc>
            </a:pPr>
            <a:r>
              <a:rPr lang="en-US" sz="5100" dirty="0"/>
              <a:t>Form of diabetes linked to chronic malnutrition or prolonged starvation</a:t>
            </a:r>
          </a:p>
          <a:p>
            <a:pPr>
              <a:lnSpc>
                <a:spcPct val="120000"/>
              </a:lnSpc>
            </a:pPr>
            <a:r>
              <a:rPr lang="en-US" sz="5100" dirty="0"/>
              <a:t>This condition primarily affects young, undernourished individuals in low- and middle-income countries, particularly in regions like Asia and Africa.</a:t>
            </a:r>
          </a:p>
          <a:p>
            <a:pPr>
              <a:lnSpc>
                <a:spcPct val="120000"/>
              </a:lnSpc>
            </a:pPr>
            <a:r>
              <a:rPr lang="en-US" sz="5100" dirty="0"/>
              <a:t>Estimates suggest that up to 25 million people worldwide may be affected with type 5 diabetes. </a:t>
            </a:r>
          </a:p>
          <a:p>
            <a:pPr marL="0" indent="0">
              <a:lnSpc>
                <a:spcPct val="120000"/>
              </a:lnSpc>
              <a:buNone/>
            </a:pPr>
            <a:endParaRPr lang="en-US" sz="5100" dirty="0"/>
          </a:p>
          <a:p>
            <a:pPr>
              <a:lnSpc>
                <a:spcPct val="120000"/>
              </a:lnSpc>
            </a:pPr>
            <a:r>
              <a:rPr lang="en-US" sz="6000" dirty="0"/>
              <a:t>Mechanism:</a:t>
            </a:r>
          </a:p>
          <a:p>
            <a:pPr lvl="1">
              <a:lnSpc>
                <a:spcPct val="120000"/>
              </a:lnSpc>
            </a:pPr>
            <a:r>
              <a:rPr lang="en-US" sz="5000" dirty="0"/>
              <a:t>Severe beta-cell dysfunction from malnutrition</a:t>
            </a:r>
          </a:p>
          <a:p>
            <a:pPr lvl="1">
              <a:lnSpc>
                <a:spcPct val="120000"/>
              </a:lnSpc>
            </a:pPr>
            <a:r>
              <a:rPr lang="en-US" sz="5000" dirty="0"/>
              <a:t>Impaired insulin secretion (not autoimmune)</a:t>
            </a:r>
          </a:p>
          <a:p>
            <a:pPr lvl="1">
              <a:lnSpc>
                <a:spcPct val="120000"/>
              </a:lnSpc>
            </a:pPr>
            <a:r>
              <a:rPr lang="en-US" sz="5000" dirty="0"/>
              <a:t>May present with hyperglycemia &amp; ketosis</a:t>
            </a:r>
          </a:p>
          <a:p>
            <a:pPr lvl="1">
              <a:lnSpc>
                <a:spcPct val="120000"/>
              </a:lnSpc>
            </a:pPr>
            <a:r>
              <a:rPr lang="en-US" sz="5000" dirty="0"/>
              <a:t>Genetic component</a:t>
            </a:r>
          </a:p>
          <a:p>
            <a:endParaRPr lang="en-US" dirty="0"/>
          </a:p>
        </p:txBody>
      </p:sp>
      <p:sp>
        <p:nvSpPr>
          <p:cNvPr id="9" name="AutoShape 2">
            <a:extLst>
              <a:ext uri="{FF2B5EF4-FFF2-40B4-BE49-F238E27FC236}">
                <a16:creationId xmlns:a16="http://schemas.microsoft.com/office/drawing/2014/main" id="{8E3078A8-9426-B077-5449-C47A451755F8}"/>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0" name="Picture 9">
            <a:extLst>
              <a:ext uri="{FF2B5EF4-FFF2-40B4-BE49-F238E27FC236}">
                <a16:creationId xmlns:a16="http://schemas.microsoft.com/office/drawing/2014/main" id="{B9A9610A-40F1-3009-44B1-77E0BD629E8E}"/>
              </a:ext>
            </a:extLst>
          </p:cNvPr>
          <p:cNvPicPr>
            <a:picLocks noChangeAspect="1"/>
          </p:cNvPicPr>
          <p:nvPr/>
        </p:nvPicPr>
        <p:blipFill>
          <a:blip r:embed="rId2"/>
          <a:stretch>
            <a:fillRect/>
          </a:stretch>
        </p:blipFill>
        <p:spPr>
          <a:xfrm>
            <a:off x="5891684" y="1371600"/>
            <a:ext cx="3009900" cy="3009900"/>
          </a:xfrm>
          <a:prstGeom prst="rect">
            <a:avLst/>
          </a:prstGeom>
        </p:spPr>
      </p:pic>
    </p:spTree>
    <p:extLst>
      <p:ext uri="{BB962C8B-B14F-4D97-AF65-F5344CB8AC3E}">
        <p14:creationId xmlns:p14="http://schemas.microsoft.com/office/powerpoint/2010/main" val="11443772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92FC90-228F-01AB-C76B-58B74A76A05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6F9DEFA-7CD3-5C3A-ABF6-64ABD5A528C8}"/>
              </a:ext>
            </a:extLst>
          </p:cNvPr>
          <p:cNvSpPr>
            <a:spLocks noGrp="1"/>
          </p:cNvSpPr>
          <p:nvPr>
            <p:ph type="title"/>
          </p:nvPr>
        </p:nvSpPr>
        <p:spPr>
          <a:xfrm>
            <a:off x="457200" y="228600"/>
            <a:ext cx="8229600" cy="914400"/>
          </a:xfrm>
        </p:spPr>
        <p:txBody>
          <a:bodyPr anchor="b">
            <a:normAutofit/>
          </a:bodyPr>
          <a:lstStyle/>
          <a:p>
            <a:r>
              <a:rPr lang="en-US" dirty="0"/>
              <a:t>Features and Management</a:t>
            </a:r>
          </a:p>
        </p:txBody>
      </p:sp>
      <p:sp>
        <p:nvSpPr>
          <p:cNvPr id="3" name="Content Placeholder 2">
            <a:extLst>
              <a:ext uri="{FF2B5EF4-FFF2-40B4-BE49-F238E27FC236}">
                <a16:creationId xmlns:a16="http://schemas.microsoft.com/office/drawing/2014/main" id="{4A9C8043-8522-DEE7-D3D2-260590FD0ABC}"/>
              </a:ext>
            </a:extLst>
          </p:cNvPr>
          <p:cNvSpPr>
            <a:spLocks noGrp="1"/>
          </p:cNvSpPr>
          <p:nvPr>
            <p:ph sz="quarter" idx="1"/>
          </p:nvPr>
        </p:nvSpPr>
        <p:spPr>
          <a:xfrm>
            <a:off x="457200" y="1251321"/>
            <a:ext cx="6096000" cy="5334000"/>
          </a:xfrm>
        </p:spPr>
        <p:txBody>
          <a:bodyPr>
            <a:normAutofit fontScale="92500" lnSpcReduction="10000"/>
          </a:bodyPr>
          <a:lstStyle/>
          <a:p>
            <a:pPr>
              <a:lnSpc>
                <a:spcPct val="110000"/>
              </a:lnSpc>
            </a:pPr>
            <a:r>
              <a:rPr lang="en-US" sz="2400" dirty="0"/>
              <a:t>Typical features:</a:t>
            </a:r>
          </a:p>
          <a:p>
            <a:pPr lvl="1">
              <a:lnSpc>
                <a:spcPct val="110000"/>
              </a:lnSpc>
            </a:pPr>
            <a:r>
              <a:rPr lang="en-US" sz="2400" dirty="0"/>
              <a:t>Onset in adolescents/young adults</a:t>
            </a:r>
          </a:p>
          <a:p>
            <a:pPr lvl="1">
              <a:lnSpc>
                <a:spcPct val="110000"/>
              </a:lnSpc>
            </a:pPr>
            <a:r>
              <a:rPr lang="en-US" sz="2400" dirty="0"/>
              <a:t>History of prolonged malnutrition</a:t>
            </a:r>
          </a:p>
          <a:p>
            <a:pPr lvl="1">
              <a:lnSpc>
                <a:spcPct val="110000"/>
              </a:lnSpc>
            </a:pPr>
            <a:r>
              <a:rPr lang="en-US" sz="2400" dirty="0"/>
              <a:t>Thin body habitus with muscle wasting</a:t>
            </a:r>
          </a:p>
          <a:p>
            <a:pPr lvl="1">
              <a:lnSpc>
                <a:spcPct val="110000"/>
              </a:lnSpc>
            </a:pPr>
            <a:r>
              <a:rPr lang="en-US" sz="2400" dirty="0"/>
              <a:t>Hyperglycemia + recurrent ketosis, but not autoimmune</a:t>
            </a:r>
          </a:p>
          <a:p>
            <a:pPr>
              <a:lnSpc>
                <a:spcPct val="110000"/>
              </a:lnSpc>
            </a:pPr>
            <a:r>
              <a:rPr lang="en-US" sz="2400" dirty="0"/>
              <a:t>Management:</a:t>
            </a:r>
          </a:p>
          <a:p>
            <a:pPr lvl="1">
              <a:lnSpc>
                <a:spcPct val="110000"/>
              </a:lnSpc>
            </a:pPr>
            <a:r>
              <a:rPr lang="en-US" sz="2400" dirty="0"/>
              <a:t>High-protein, low-carbohydrate diet</a:t>
            </a:r>
          </a:p>
          <a:p>
            <a:pPr lvl="1">
              <a:lnSpc>
                <a:spcPct val="110000"/>
              </a:lnSpc>
            </a:pPr>
            <a:r>
              <a:rPr lang="en-US" sz="2400" dirty="0"/>
              <a:t>Micronutrient supplementation</a:t>
            </a:r>
          </a:p>
          <a:p>
            <a:pPr lvl="1">
              <a:lnSpc>
                <a:spcPct val="110000"/>
              </a:lnSpc>
            </a:pPr>
            <a:r>
              <a:rPr lang="en-US" sz="2400" dirty="0"/>
              <a:t>Careful monitoring of insulin therapy, as inappropriate insulin administration can be harmful.</a:t>
            </a:r>
          </a:p>
          <a:p>
            <a:pPr>
              <a:lnSpc>
                <a:spcPct val="110000"/>
              </a:lnSpc>
            </a:pPr>
            <a:r>
              <a:rPr lang="en-US" sz="2400" dirty="0"/>
              <a:t>Improving nutrition and addressing poverty/food insecurity are central to treatment.</a:t>
            </a:r>
          </a:p>
        </p:txBody>
      </p:sp>
      <p:pic>
        <p:nvPicPr>
          <p:cNvPr id="5" name="Picture 4" descr="Hand holding eggs">
            <a:extLst>
              <a:ext uri="{FF2B5EF4-FFF2-40B4-BE49-F238E27FC236}">
                <a16:creationId xmlns:a16="http://schemas.microsoft.com/office/drawing/2014/main" id="{CC69B780-5CE0-871C-A2D5-04611245DE7C}"/>
              </a:ext>
            </a:extLst>
          </p:cNvPr>
          <p:cNvPicPr>
            <a:picLocks noChangeAspect="1"/>
          </p:cNvPicPr>
          <p:nvPr/>
        </p:nvPicPr>
        <p:blipFill>
          <a:blip r:embed="rId2" cstate="print">
            <a:extLst>
              <a:ext uri="{28A0092B-C50C-407E-A947-70E740481C1C}">
                <a14:useLocalDpi xmlns:a14="http://schemas.microsoft.com/office/drawing/2010/main" val="0"/>
              </a:ext>
            </a:extLst>
          </a:blip>
          <a:srcRect l="19522" r="25840" b="-3"/>
          <a:stretch>
            <a:fillRect/>
          </a:stretch>
        </p:blipFill>
        <p:spPr>
          <a:xfrm>
            <a:off x="6019800" y="1216152"/>
            <a:ext cx="2654046" cy="3242500"/>
          </a:xfrm>
          <a:prstGeom prst="rect">
            <a:avLst/>
          </a:prstGeom>
          <a:noFill/>
        </p:spPr>
      </p:pic>
    </p:spTree>
    <p:extLst>
      <p:ext uri="{BB962C8B-B14F-4D97-AF65-F5344CB8AC3E}">
        <p14:creationId xmlns:p14="http://schemas.microsoft.com/office/powerpoint/2010/main" val="17661528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3895DE-6534-1D10-B401-81A56EE744B7}"/>
              </a:ext>
            </a:extLst>
          </p:cNvPr>
          <p:cNvSpPr>
            <a:spLocks noGrp="1"/>
          </p:cNvSpPr>
          <p:nvPr>
            <p:ph type="title"/>
          </p:nvPr>
        </p:nvSpPr>
        <p:spPr/>
        <p:txBody>
          <a:bodyPr>
            <a:normAutofit fontScale="90000"/>
          </a:bodyPr>
          <a:lstStyle/>
          <a:p>
            <a:r>
              <a:rPr lang="en-US" dirty="0"/>
              <a:t>Our Curiosity Makes a Difference</a:t>
            </a:r>
          </a:p>
        </p:txBody>
      </p:sp>
      <p:pic>
        <p:nvPicPr>
          <p:cNvPr id="5" name="Content Placeholder 4" descr="Smiling hospital staff">
            <a:extLst>
              <a:ext uri="{FF2B5EF4-FFF2-40B4-BE49-F238E27FC236}">
                <a16:creationId xmlns:a16="http://schemas.microsoft.com/office/drawing/2014/main" id="{1B75DA9E-4839-8449-22CA-8ED4D755AC9E}"/>
              </a:ext>
            </a:extLst>
          </p:cNvPr>
          <p:cNvPicPr>
            <a:picLocks noGrp="1" noChangeAspect="1"/>
          </p:cNvPicPr>
          <p:nvPr>
            <p:ph sz="quarter" idx="1"/>
          </p:nvPr>
        </p:nvPicPr>
        <p:blipFill>
          <a:blip r:embed="rId2" cstate="print">
            <a:extLst>
              <a:ext uri="{28A0092B-C50C-407E-A947-70E740481C1C}">
                <a14:useLocalDpi xmlns:a14="http://schemas.microsoft.com/office/drawing/2010/main" val="0"/>
              </a:ext>
            </a:extLst>
          </a:blip>
          <a:stretch>
            <a:fillRect/>
          </a:stretch>
        </p:blipFill>
        <p:spPr>
          <a:xfrm>
            <a:off x="457201" y="1219200"/>
            <a:ext cx="7632762" cy="5355927"/>
          </a:xfrm>
        </p:spPr>
      </p:pic>
      <p:pic>
        <p:nvPicPr>
          <p:cNvPr id="7" name="Picture 6" descr="Baby lying on a bed">
            <a:extLst>
              <a:ext uri="{FF2B5EF4-FFF2-40B4-BE49-F238E27FC236}">
                <a16:creationId xmlns:a16="http://schemas.microsoft.com/office/drawing/2014/main" id="{19EA8290-F8C1-9794-EABB-F64A51F1ABD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7200" y="1081432"/>
            <a:ext cx="8229600" cy="5493695"/>
          </a:xfrm>
          <a:prstGeom prst="rect">
            <a:avLst/>
          </a:prstGeom>
        </p:spPr>
      </p:pic>
    </p:spTree>
    <p:extLst>
      <p:ext uri="{BB962C8B-B14F-4D97-AF65-F5344CB8AC3E}">
        <p14:creationId xmlns:p14="http://schemas.microsoft.com/office/powerpoint/2010/main" val="25083430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xit" presetSubtype="0" fill="hold" nodeType="clickEffect">
                                  <p:stCondLst>
                                    <p:cond delay="0"/>
                                  </p:stCondLst>
                                  <p:childTnLst>
                                    <p:anim calcmode="lin" valueType="num">
                                      <p:cBhvr>
                                        <p:cTn id="6" dur="1000"/>
                                        <p:tgtEl>
                                          <p:spTgt spid="7"/>
                                        </p:tgtEl>
                                        <p:attrNameLst>
                                          <p:attrName>ppt_w</p:attrName>
                                        </p:attrNameLst>
                                      </p:cBhvr>
                                      <p:tavLst>
                                        <p:tav tm="0">
                                          <p:val>
                                            <p:strVal val="ppt_w"/>
                                          </p:val>
                                        </p:tav>
                                        <p:tav tm="100000">
                                          <p:val>
                                            <p:fltVal val="0"/>
                                          </p:val>
                                        </p:tav>
                                      </p:tavLst>
                                    </p:anim>
                                    <p:anim calcmode="lin" valueType="num">
                                      <p:cBhvr>
                                        <p:cTn id="7" dur="1000"/>
                                        <p:tgtEl>
                                          <p:spTgt spid="7"/>
                                        </p:tgtEl>
                                        <p:attrNameLst>
                                          <p:attrName>ppt_h</p:attrName>
                                        </p:attrNameLst>
                                      </p:cBhvr>
                                      <p:tavLst>
                                        <p:tav tm="0">
                                          <p:val>
                                            <p:strVal val="ppt_h"/>
                                          </p:val>
                                        </p:tav>
                                        <p:tav tm="100000">
                                          <p:val>
                                            <p:fltVal val="0"/>
                                          </p:val>
                                        </p:tav>
                                      </p:tavLst>
                                    </p:anim>
                                    <p:anim calcmode="lin" valueType="num">
                                      <p:cBhvr>
                                        <p:cTn id="8" dur="1000"/>
                                        <p:tgtEl>
                                          <p:spTgt spid="7"/>
                                        </p:tgtEl>
                                        <p:attrNameLst>
                                          <p:attrName>style.rotation</p:attrName>
                                        </p:attrNameLst>
                                      </p:cBhvr>
                                      <p:tavLst>
                                        <p:tav tm="0">
                                          <p:val>
                                            <p:fltVal val="0"/>
                                          </p:val>
                                        </p:tav>
                                        <p:tav tm="100000">
                                          <p:val>
                                            <p:fltVal val="90"/>
                                          </p:val>
                                        </p:tav>
                                      </p:tavLst>
                                    </p:anim>
                                    <p:animEffect transition="out" filter="fade">
                                      <p:cBhvr>
                                        <p:cTn id="9" dur="1000"/>
                                        <p:tgtEl>
                                          <p:spTgt spid="7"/>
                                        </p:tgtEl>
                                      </p:cBhvr>
                                    </p:animEffect>
                                    <p:set>
                                      <p:cBhvr>
                                        <p:cTn id="10" dur="1" fill="hold">
                                          <p:stCondLst>
                                            <p:cond delay="9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30E8F0-A969-F0D9-432E-C9B23815E169}"/>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1D0D75C4-1BB5-812D-8D3B-B92C822DA827}"/>
              </a:ext>
            </a:extLst>
          </p:cNvPr>
          <p:cNvSpPr>
            <a:spLocks noGrp="1"/>
          </p:cNvSpPr>
          <p:nvPr>
            <p:ph type="title"/>
          </p:nvPr>
        </p:nvSpPr>
        <p:spPr>
          <a:xfrm>
            <a:off x="466129" y="467902"/>
            <a:ext cx="8211741" cy="1063229"/>
          </a:xfrm>
          <a:solidFill>
            <a:srgbClr val="5E3886"/>
          </a:solidFill>
        </p:spPr>
        <p:txBody>
          <a:bodyPr>
            <a:normAutofit/>
          </a:bodyPr>
          <a:lstStyle/>
          <a:p>
            <a:r>
              <a:rPr lang="en-US" dirty="0"/>
              <a:t>Diabetes Visit – Let’s Go </a:t>
            </a:r>
            <a:r>
              <a:rPr lang="en-US" i="1" dirty="0"/>
              <a:t>through</a:t>
            </a:r>
          </a:p>
        </p:txBody>
      </p:sp>
      <p:sp>
        <p:nvSpPr>
          <p:cNvPr id="8" name="Text Placeholder 7">
            <a:extLst>
              <a:ext uri="{FF2B5EF4-FFF2-40B4-BE49-F238E27FC236}">
                <a16:creationId xmlns:a16="http://schemas.microsoft.com/office/drawing/2014/main" id="{CB6CCA24-A1B2-8977-5E46-93BF108FC567}"/>
              </a:ext>
            </a:extLst>
          </p:cNvPr>
          <p:cNvSpPr>
            <a:spLocks noGrp="1"/>
          </p:cNvSpPr>
          <p:nvPr>
            <p:ph type="body" idx="1"/>
          </p:nvPr>
        </p:nvSpPr>
        <p:spPr>
          <a:xfrm>
            <a:off x="427702" y="1763278"/>
            <a:ext cx="4572002" cy="435192"/>
          </a:xfrm>
        </p:spPr>
        <p:txBody>
          <a:bodyPr>
            <a:noAutofit/>
          </a:bodyPr>
          <a:lstStyle/>
          <a:p>
            <a:r>
              <a:rPr lang="en-US" sz="2000" dirty="0">
                <a:solidFill>
                  <a:srgbClr val="7030A0"/>
                </a:solidFill>
              </a:rPr>
              <a:t>A small adjustment can make a BIG Difference</a:t>
            </a:r>
          </a:p>
        </p:txBody>
      </p:sp>
      <p:sp>
        <p:nvSpPr>
          <p:cNvPr id="10" name="Text Placeholder 9">
            <a:extLst>
              <a:ext uri="{FF2B5EF4-FFF2-40B4-BE49-F238E27FC236}">
                <a16:creationId xmlns:a16="http://schemas.microsoft.com/office/drawing/2014/main" id="{C781245A-5F8D-2981-FFDA-1BD3890E14A9}"/>
              </a:ext>
            </a:extLst>
          </p:cNvPr>
          <p:cNvSpPr>
            <a:spLocks noGrp="1"/>
          </p:cNvSpPr>
          <p:nvPr>
            <p:ph type="body" sz="quarter" idx="3"/>
          </p:nvPr>
        </p:nvSpPr>
        <p:spPr>
          <a:xfrm>
            <a:off x="4999704" y="1651704"/>
            <a:ext cx="3391477" cy="378310"/>
          </a:xfrm>
        </p:spPr>
        <p:txBody>
          <a:bodyPr>
            <a:normAutofit fontScale="92500" lnSpcReduction="10000"/>
          </a:bodyPr>
          <a:lstStyle/>
          <a:p>
            <a:r>
              <a:rPr lang="en-US" sz="2000" dirty="0">
                <a:solidFill>
                  <a:srgbClr val="7030A0"/>
                </a:solidFill>
              </a:rPr>
              <a:t>How Does John Feel?</a:t>
            </a:r>
          </a:p>
        </p:txBody>
      </p:sp>
      <p:sp>
        <p:nvSpPr>
          <p:cNvPr id="11" name="Content Placeholder 10">
            <a:extLst>
              <a:ext uri="{FF2B5EF4-FFF2-40B4-BE49-F238E27FC236}">
                <a16:creationId xmlns:a16="http://schemas.microsoft.com/office/drawing/2014/main" id="{AE1388DD-0076-AA9C-0A99-CEA178BC385E}"/>
              </a:ext>
            </a:extLst>
          </p:cNvPr>
          <p:cNvSpPr>
            <a:spLocks noGrp="1"/>
          </p:cNvSpPr>
          <p:nvPr>
            <p:ph sz="quarter" idx="4"/>
          </p:nvPr>
        </p:nvSpPr>
        <p:spPr>
          <a:xfrm>
            <a:off x="5122682" y="2119749"/>
            <a:ext cx="3391477" cy="3189531"/>
          </a:xfrm>
        </p:spPr>
        <p:txBody>
          <a:bodyPr>
            <a:normAutofit fontScale="55000" lnSpcReduction="20000"/>
          </a:bodyPr>
          <a:lstStyle/>
          <a:p>
            <a:r>
              <a:rPr lang="en-US" dirty="0"/>
              <a:t>Reassured</a:t>
            </a:r>
          </a:p>
          <a:p>
            <a:r>
              <a:rPr lang="en-US" dirty="0"/>
              <a:t>Heard &amp; Seen</a:t>
            </a:r>
          </a:p>
          <a:p>
            <a:r>
              <a:rPr lang="en-US" dirty="0"/>
              <a:t>Recognized</a:t>
            </a:r>
          </a:p>
          <a:p>
            <a:r>
              <a:rPr lang="en-US" dirty="0"/>
              <a:t>Confident</a:t>
            </a:r>
          </a:p>
          <a:p>
            <a:r>
              <a:rPr lang="en-US" dirty="0"/>
              <a:t>Connected</a:t>
            </a:r>
          </a:p>
          <a:p>
            <a:pPr marL="0" indent="0">
              <a:buNone/>
            </a:pPr>
            <a:r>
              <a:rPr lang="en-US" b="1" dirty="0">
                <a:solidFill>
                  <a:srgbClr val="7030A0"/>
                </a:solidFill>
              </a:rPr>
              <a:t>How does the HCP feel?</a:t>
            </a:r>
          </a:p>
          <a:p>
            <a:pPr marL="0" indent="0">
              <a:buNone/>
            </a:pPr>
            <a:endParaRPr lang="en-US" b="1" dirty="0">
              <a:solidFill>
                <a:srgbClr val="7030A0"/>
              </a:solidFill>
            </a:endParaRPr>
          </a:p>
          <a:p>
            <a:endParaRPr lang="en-US" dirty="0"/>
          </a:p>
        </p:txBody>
      </p:sp>
      <p:sp>
        <p:nvSpPr>
          <p:cNvPr id="15" name="Content Placeholder 14">
            <a:extLst>
              <a:ext uri="{FF2B5EF4-FFF2-40B4-BE49-F238E27FC236}">
                <a16:creationId xmlns:a16="http://schemas.microsoft.com/office/drawing/2014/main" id="{ACDB2D8E-0C41-7807-5BCE-C71F0DD7DA5C}"/>
              </a:ext>
            </a:extLst>
          </p:cNvPr>
          <p:cNvSpPr>
            <a:spLocks noGrp="1"/>
          </p:cNvSpPr>
          <p:nvPr>
            <p:ph sz="half" idx="2"/>
          </p:nvPr>
        </p:nvSpPr>
        <p:spPr>
          <a:xfrm>
            <a:off x="629841" y="2188637"/>
            <a:ext cx="4074895" cy="4201461"/>
          </a:xfrm>
        </p:spPr>
        <p:txBody>
          <a:bodyPr>
            <a:normAutofit fontScale="55000" lnSpcReduction="20000"/>
          </a:bodyPr>
          <a:lstStyle/>
          <a:p>
            <a:r>
              <a:rPr lang="en-US" sz="4200" dirty="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John arrives at the clinic with a Time in Range slightly above 60%.</a:t>
            </a:r>
          </a:p>
          <a:p>
            <a:r>
              <a:rPr lang="en-US" sz="4200" dirty="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HCP says “You do know that the goal for TIR </a:t>
            </a:r>
            <a:r>
              <a:rPr lang="en-US" sz="4200" dirty="0">
                <a:solidFill>
                  <a:schemeClr val="tx1">
                    <a:lumMod val="75000"/>
                    <a:lumOff val="25000"/>
                  </a:schemeClr>
                </a:solidFill>
                <a:ea typeface="Calibri" panose="020F0502020204030204" pitchFamily="34" charset="0"/>
                <a:cs typeface="Calibri" panose="020F0502020204030204" pitchFamily="34" charset="0"/>
              </a:rPr>
              <a:t>is</a:t>
            </a:r>
            <a:r>
              <a:rPr lang="en-US" sz="4200" dirty="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 70% ” (Door closed)</a:t>
            </a:r>
          </a:p>
          <a:p>
            <a:endParaRPr lang="en-US" sz="4200" dirty="0">
              <a:latin typeface="Calibri" panose="020F0502020204030204" pitchFamily="34" charset="0"/>
              <a:ea typeface="Calibri" panose="020F0502020204030204" pitchFamily="34" charset="0"/>
              <a:cs typeface="Calibri" panose="020F0502020204030204" pitchFamily="34" charset="0"/>
            </a:endParaRPr>
          </a:p>
          <a:p>
            <a:endParaRPr lang="en-US" sz="4200" dirty="0">
              <a:latin typeface="Calibri" panose="020F0502020204030204" pitchFamily="34" charset="0"/>
              <a:ea typeface="Calibri" panose="020F0502020204030204" pitchFamily="34" charset="0"/>
              <a:cs typeface="Calibri" panose="020F0502020204030204" pitchFamily="34" charset="0"/>
            </a:endParaRPr>
          </a:p>
          <a:p>
            <a:r>
              <a:rPr lang="en-US" sz="4200" dirty="0">
                <a:latin typeface="Calibri" panose="020F0502020204030204" pitchFamily="34" charset="0"/>
                <a:ea typeface="Calibri" panose="020F0502020204030204" pitchFamily="34" charset="0"/>
                <a:cs typeface="Calibri" panose="020F0502020204030204" pitchFamily="34" charset="0"/>
              </a:rPr>
              <a:t>HCP smiles and says, “Wow John, I can see you are making an effort to improve your time in range.” </a:t>
            </a:r>
          </a:p>
          <a:p>
            <a:r>
              <a:rPr lang="en-US" sz="4200" dirty="0">
                <a:latin typeface="Calibri" panose="020F0502020204030204" pitchFamily="34" charset="0"/>
                <a:ea typeface="Calibri" panose="020F0502020204030204" pitchFamily="34" charset="0"/>
                <a:cs typeface="Calibri" panose="020F0502020204030204" pitchFamily="34" charset="0"/>
              </a:rPr>
              <a:t>Door Open – Connection made</a:t>
            </a:r>
          </a:p>
          <a:p>
            <a:endParaRPr lang="en-US" dirty="0">
              <a:latin typeface="Calibri" panose="020F0502020204030204" pitchFamily="34" charset="0"/>
              <a:ea typeface="Calibri" panose="020F0502020204030204" pitchFamily="34" charset="0"/>
              <a:cs typeface="Calibri" panose="020F0502020204030204" pitchFamily="34" charset="0"/>
            </a:endParaRPr>
          </a:p>
          <a:p>
            <a:pPr marL="0" indent="0">
              <a:buNone/>
            </a:pPr>
            <a:endParaRPr lang="en-US" dirty="0"/>
          </a:p>
        </p:txBody>
      </p:sp>
      <p:sp>
        <p:nvSpPr>
          <p:cNvPr id="2" name="Arrow: Striped Right 1">
            <a:extLst>
              <a:ext uri="{FF2B5EF4-FFF2-40B4-BE49-F238E27FC236}">
                <a16:creationId xmlns:a16="http://schemas.microsoft.com/office/drawing/2014/main" id="{BD04AB70-60EF-9373-A8B7-A1861ED8F9B9}"/>
              </a:ext>
            </a:extLst>
          </p:cNvPr>
          <p:cNvSpPr/>
          <p:nvPr/>
        </p:nvSpPr>
        <p:spPr>
          <a:xfrm>
            <a:off x="5670989" y="5393991"/>
            <a:ext cx="1749764" cy="617935"/>
          </a:xfrm>
          <a:prstGeom prst="stripedRightArrow">
            <a:avLst/>
          </a:prstGeom>
          <a:solidFill>
            <a:srgbClr val="7030A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350" dirty="0"/>
              <a:t>Healing to Person</a:t>
            </a:r>
          </a:p>
        </p:txBody>
      </p:sp>
      <p:sp>
        <p:nvSpPr>
          <p:cNvPr id="3" name="Arrow: Striped Right 2">
            <a:extLst>
              <a:ext uri="{FF2B5EF4-FFF2-40B4-BE49-F238E27FC236}">
                <a16:creationId xmlns:a16="http://schemas.microsoft.com/office/drawing/2014/main" id="{9E452322-C592-35F1-52B5-617C718EDE12}"/>
              </a:ext>
            </a:extLst>
          </p:cNvPr>
          <p:cNvSpPr/>
          <p:nvPr/>
        </p:nvSpPr>
        <p:spPr>
          <a:xfrm rot="10800000" flipV="1">
            <a:off x="5534944" y="4502166"/>
            <a:ext cx="1749763" cy="573154"/>
          </a:xfrm>
          <a:prstGeom prst="stripedRightArrow">
            <a:avLst/>
          </a:prstGeom>
          <a:solidFill>
            <a:srgbClr val="0070C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350" dirty="0"/>
              <a:t>Healing to HCP</a:t>
            </a:r>
          </a:p>
        </p:txBody>
      </p:sp>
      <p:pic>
        <p:nvPicPr>
          <p:cNvPr id="4" name="Picture 3" descr="Light from open door">
            <a:extLst>
              <a:ext uri="{FF2B5EF4-FFF2-40B4-BE49-F238E27FC236}">
                <a16:creationId xmlns:a16="http://schemas.microsoft.com/office/drawing/2014/main" id="{DB063478-F3B0-32C1-73C1-386B7074160C}"/>
              </a:ext>
            </a:extLst>
          </p:cNvPr>
          <p:cNvPicPr>
            <a:picLocks noChangeAspect="1"/>
          </p:cNvPicPr>
          <p:nvPr/>
        </p:nvPicPr>
        <p:blipFill>
          <a:blip r:embed="rId3" cstate="print">
            <a:extLst>
              <a:ext uri="{28A0092B-C50C-407E-A947-70E740481C1C}">
                <a14:useLocalDpi xmlns:a14="http://schemas.microsoft.com/office/drawing/2010/main" val="0"/>
              </a:ext>
            </a:extLst>
          </a:blip>
          <a:srcRect l="41475" r="1506" b="1"/>
          <a:stretch>
            <a:fillRect/>
          </a:stretch>
        </p:blipFill>
        <p:spPr>
          <a:xfrm>
            <a:off x="7533352" y="2008476"/>
            <a:ext cx="1508065" cy="1560453"/>
          </a:xfrm>
          <a:custGeom>
            <a:avLst/>
            <a:gdLst/>
            <a:ahLst/>
            <a:cxnLst/>
            <a:rect l="l" t="t" r="r" b="b"/>
            <a:pathLst>
              <a:path w="3524888" h="3647338">
                <a:moveTo>
                  <a:pt x="887180" y="60"/>
                </a:moveTo>
                <a:cubicBezTo>
                  <a:pt x="945946" y="-443"/>
                  <a:pt x="1004682" y="2214"/>
                  <a:pt x="1063120" y="9535"/>
                </a:cubicBezTo>
                <a:cubicBezTo>
                  <a:pt x="1192553" y="25206"/>
                  <a:pt x="1324035" y="29312"/>
                  <a:pt x="1454772" y="21769"/>
                </a:cubicBezTo>
                <a:cubicBezTo>
                  <a:pt x="1583729" y="15160"/>
                  <a:pt x="1712924" y="14714"/>
                  <a:pt x="1842239" y="16589"/>
                </a:cubicBezTo>
                <a:cubicBezTo>
                  <a:pt x="1958874" y="18285"/>
                  <a:pt x="2075629" y="18018"/>
                  <a:pt x="2192264" y="13196"/>
                </a:cubicBezTo>
                <a:cubicBezTo>
                  <a:pt x="2323253" y="7660"/>
                  <a:pt x="2454242" y="2928"/>
                  <a:pt x="2585114" y="13911"/>
                </a:cubicBezTo>
                <a:cubicBezTo>
                  <a:pt x="2699008" y="24482"/>
                  <a:pt x="2813668" y="29758"/>
                  <a:pt x="2928437" y="29714"/>
                </a:cubicBezTo>
                <a:cubicBezTo>
                  <a:pt x="3080601" y="28464"/>
                  <a:pt x="3232406" y="19625"/>
                  <a:pt x="3384330" y="14536"/>
                </a:cubicBezTo>
                <a:lnTo>
                  <a:pt x="3481468" y="12130"/>
                </a:lnTo>
                <a:lnTo>
                  <a:pt x="3481325" y="16098"/>
                </a:lnTo>
                <a:lnTo>
                  <a:pt x="3493308" y="84630"/>
                </a:lnTo>
                <a:lnTo>
                  <a:pt x="3493318" y="92959"/>
                </a:lnTo>
                <a:cubicBezTo>
                  <a:pt x="3495695" y="161085"/>
                  <a:pt x="3501168" y="229143"/>
                  <a:pt x="3512114" y="297090"/>
                </a:cubicBezTo>
                <a:cubicBezTo>
                  <a:pt x="3519231" y="340796"/>
                  <a:pt x="3524136" y="384681"/>
                  <a:pt x="3524809" y="428543"/>
                </a:cubicBezTo>
                <a:cubicBezTo>
                  <a:pt x="3525482" y="472405"/>
                  <a:pt x="3521924" y="516245"/>
                  <a:pt x="3512114" y="559861"/>
                </a:cubicBezTo>
                <a:cubicBezTo>
                  <a:pt x="3491119" y="656469"/>
                  <a:pt x="3485618" y="754605"/>
                  <a:pt x="3495724" y="852186"/>
                </a:cubicBezTo>
                <a:cubicBezTo>
                  <a:pt x="3504578" y="948437"/>
                  <a:pt x="3505176" y="1044867"/>
                  <a:pt x="3502664" y="1141386"/>
                </a:cubicBezTo>
                <a:cubicBezTo>
                  <a:pt x="3500391" y="1228440"/>
                  <a:pt x="3500750" y="1315584"/>
                  <a:pt x="3507210" y="1402639"/>
                </a:cubicBezTo>
                <a:cubicBezTo>
                  <a:pt x="3514626" y="1500407"/>
                  <a:pt x="3520966" y="1598176"/>
                  <a:pt x="3506252" y="1695856"/>
                </a:cubicBezTo>
                <a:cubicBezTo>
                  <a:pt x="3492089" y="1780866"/>
                  <a:pt x="3485019" y="1866447"/>
                  <a:pt x="3485079" y="1952109"/>
                </a:cubicBezTo>
                <a:cubicBezTo>
                  <a:pt x="3486753" y="2065682"/>
                  <a:pt x="3498595" y="2178986"/>
                  <a:pt x="3505415" y="2292381"/>
                </a:cubicBezTo>
                <a:cubicBezTo>
                  <a:pt x="3514746" y="2447918"/>
                  <a:pt x="3522761" y="2603544"/>
                  <a:pt x="3508406" y="2759171"/>
                </a:cubicBezTo>
                <a:cubicBezTo>
                  <a:pt x="3497997" y="2866762"/>
                  <a:pt x="3488427" y="2974352"/>
                  <a:pt x="3496442" y="3082389"/>
                </a:cubicBezTo>
                <a:cubicBezTo>
                  <a:pt x="3502066" y="3158639"/>
                  <a:pt x="3510200" y="3234980"/>
                  <a:pt x="3504816" y="3311409"/>
                </a:cubicBezTo>
                <a:lnTo>
                  <a:pt x="3500655" y="3407763"/>
                </a:lnTo>
                <a:lnTo>
                  <a:pt x="3500528" y="3407763"/>
                </a:lnTo>
                <a:lnTo>
                  <a:pt x="3500186" y="3418624"/>
                </a:lnTo>
                <a:lnTo>
                  <a:pt x="3498431" y="3459279"/>
                </a:lnTo>
                <a:lnTo>
                  <a:pt x="3498786" y="3476530"/>
                </a:lnTo>
                <a:lnTo>
                  <a:pt x="3500070" y="3476530"/>
                </a:lnTo>
                <a:lnTo>
                  <a:pt x="3504922" y="3592711"/>
                </a:lnTo>
                <a:lnTo>
                  <a:pt x="3504733" y="3642505"/>
                </a:lnTo>
                <a:lnTo>
                  <a:pt x="3344090" y="3645620"/>
                </a:lnTo>
                <a:cubicBezTo>
                  <a:pt x="3179267" y="3652578"/>
                  <a:pt x="3015642" y="3636699"/>
                  <a:pt x="2851776" y="3628492"/>
                </a:cubicBezTo>
                <a:cubicBezTo>
                  <a:pt x="2716167" y="3622675"/>
                  <a:pt x="2580186" y="3623335"/>
                  <a:pt x="2444683" y="3630454"/>
                </a:cubicBezTo>
                <a:cubicBezTo>
                  <a:pt x="2220221" y="3640802"/>
                  <a:pt x="1995758" y="3642229"/>
                  <a:pt x="1771055" y="3636431"/>
                </a:cubicBezTo>
                <a:cubicBezTo>
                  <a:pt x="1659183" y="3633576"/>
                  <a:pt x="1547429" y="3634736"/>
                  <a:pt x="1435675" y="3638305"/>
                </a:cubicBezTo>
                <a:cubicBezTo>
                  <a:pt x="1179420" y="3646601"/>
                  <a:pt x="923403" y="3637323"/>
                  <a:pt x="667265" y="3634558"/>
                </a:cubicBezTo>
                <a:cubicBezTo>
                  <a:pt x="569736" y="3633488"/>
                  <a:pt x="472205" y="3633665"/>
                  <a:pt x="374794" y="3637679"/>
                </a:cubicBezTo>
                <a:cubicBezTo>
                  <a:pt x="264415" y="3642140"/>
                  <a:pt x="154036" y="3643412"/>
                  <a:pt x="43657" y="3642932"/>
                </a:cubicBezTo>
                <a:lnTo>
                  <a:pt x="11965" y="3642429"/>
                </a:lnTo>
                <a:lnTo>
                  <a:pt x="24360" y="3479541"/>
                </a:lnTo>
                <a:cubicBezTo>
                  <a:pt x="26194" y="3423392"/>
                  <a:pt x="25594" y="3367189"/>
                  <a:pt x="22559" y="3311038"/>
                </a:cubicBezTo>
                <a:cubicBezTo>
                  <a:pt x="16343" y="3197955"/>
                  <a:pt x="-628" y="3084971"/>
                  <a:pt x="13594" y="2971689"/>
                </a:cubicBezTo>
                <a:cubicBezTo>
                  <a:pt x="38335" y="2776712"/>
                  <a:pt x="12519" y="2582431"/>
                  <a:pt x="4272" y="2387950"/>
                </a:cubicBezTo>
                <a:cubicBezTo>
                  <a:pt x="-3262" y="2237604"/>
                  <a:pt x="2250" y="2086990"/>
                  <a:pt x="20765" y="1937298"/>
                </a:cubicBezTo>
                <a:cubicBezTo>
                  <a:pt x="38958" y="1790576"/>
                  <a:pt x="37113" y="1642627"/>
                  <a:pt x="15268" y="1496252"/>
                </a:cubicBezTo>
                <a:cubicBezTo>
                  <a:pt x="7718" y="1430798"/>
                  <a:pt x="7400" y="1364898"/>
                  <a:pt x="14311" y="1299395"/>
                </a:cubicBezTo>
                <a:cubicBezTo>
                  <a:pt x="22640" y="1195064"/>
                  <a:pt x="20682" y="1090348"/>
                  <a:pt x="8455" y="986285"/>
                </a:cubicBezTo>
                <a:cubicBezTo>
                  <a:pt x="-8159" y="849535"/>
                  <a:pt x="3794" y="712390"/>
                  <a:pt x="9890" y="575539"/>
                </a:cubicBezTo>
                <a:cubicBezTo>
                  <a:pt x="14432" y="472556"/>
                  <a:pt x="17180" y="369671"/>
                  <a:pt x="12878" y="266688"/>
                </a:cubicBezTo>
                <a:lnTo>
                  <a:pt x="14418" y="21931"/>
                </a:lnTo>
                <a:lnTo>
                  <a:pt x="163536" y="23733"/>
                </a:lnTo>
                <a:cubicBezTo>
                  <a:pt x="346324" y="25875"/>
                  <a:pt x="528992" y="25875"/>
                  <a:pt x="711062" y="9535"/>
                </a:cubicBezTo>
                <a:cubicBezTo>
                  <a:pt x="769619" y="4223"/>
                  <a:pt x="828415" y="562"/>
                  <a:pt x="887180" y="60"/>
                </a:cubicBezTo>
                <a:close/>
              </a:path>
            </a:pathLst>
          </a:custGeom>
        </p:spPr>
      </p:pic>
      <p:sp>
        <p:nvSpPr>
          <p:cNvPr id="9" name="TextBox 8">
            <a:extLst>
              <a:ext uri="{FF2B5EF4-FFF2-40B4-BE49-F238E27FC236}">
                <a16:creationId xmlns:a16="http://schemas.microsoft.com/office/drawing/2014/main" id="{850E19AB-AE34-0106-0C01-A60F683FC073}"/>
              </a:ext>
            </a:extLst>
          </p:cNvPr>
          <p:cNvSpPr txBox="1"/>
          <p:nvPr/>
        </p:nvSpPr>
        <p:spPr>
          <a:xfrm>
            <a:off x="5558390" y="5075959"/>
            <a:ext cx="1974962" cy="338554"/>
          </a:xfrm>
          <a:prstGeom prst="rect">
            <a:avLst/>
          </a:prstGeom>
          <a:noFill/>
        </p:spPr>
        <p:txBody>
          <a:bodyPr wrap="square" rtlCol="0">
            <a:spAutoFit/>
          </a:bodyPr>
          <a:lstStyle/>
          <a:p>
            <a:r>
              <a:rPr lang="en-US" sz="1600" b="1" dirty="0">
                <a:solidFill>
                  <a:schemeClr val="accent3">
                    <a:lumMod val="75000"/>
                  </a:schemeClr>
                </a:solidFill>
              </a:rPr>
              <a:t>Bidirectional Healing</a:t>
            </a:r>
          </a:p>
        </p:txBody>
      </p:sp>
    </p:spTree>
    <p:extLst>
      <p:ext uri="{BB962C8B-B14F-4D97-AF65-F5344CB8AC3E}">
        <p14:creationId xmlns:p14="http://schemas.microsoft.com/office/powerpoint/2010/main" val="13235283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5">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5">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grpId="0" nodeType="clickEffect">
                                  <p:stCondLst>
                                    <p:cond delay="0"/>
                                  </p:stCondLst>
                                  <p:childTnLst>
                                    <p:set>
                                      <p:cBhvr>
                                        <p:cTn id="22" dur="1" fill="hold">
                                          <p:stCondLst>
                                            <p:cond delay="0"/>
                                          </p:stCondLst>
                                        </p:cTn>
                                        <p:tgtEl>
                                          <p:spTgt spid="11">
                                            <p:txEl>
                                              <p:pRg st="0" end="0"/>
                                            </p:txEl>
                                          </p:spTgt>
                                        </p:tgtEl>
                                        <p:attrNameLst>
                                          <p:attrName>style.visibility</p:attrName>
                                        </p:attrNameLst>
                                      </p:cBhvr>
                                      <p:to>
                                        <p:strVal val="visible"/>
                                      </p:to>
                                    </p:set>
                                    <p:anim calcmode="lin" valueType="num">
                                      <p:cBhvr>
                                        <p:cTn id="23" dur="1000" fill="hold"/>
                                        <p:tgtEl>
                                          <p:spTgt spid="11">
                                            <p:txEl>
                                              <p:pRg st="0" end="0"/>
                                            </p:txEl>
                                          </p:spTgt>
                                        </p:tgtEl>
                                        <p:attrNameLst>
                                          <p:attrName>ppt_w</p:attrName>
                                        </p:attrNameLst>
                                      </p:cBhvr>
                                      <p:tavLst>
                                        <p:tav tm="0">
                                          <p:val>
                                            <p:fltVal val="0"/>
                                          </p:val>
                                        </p:tav>
                                        <p:tav tm="100000">
                                          <p:val>
                                            <p:strVal val="#ppt_w"/>
                                          </p:val>
                                        </p:tav>
                                      </p:tavLst>
                                    </p:anim>
                                    <p:anim calcmode="lin" valueType="num">
                                      <p:cBhvr>
                                        <p:cTn id="24" dur="1000" fill="hold"/>
                                        <p:tgtEl>
                                          <p:spTgt spid="11">
                                            <p:txEl>
                                              <p:pRg st="0" end="0"/>
                                            </p:txEl>
                                          </p:spTgt>
                                        </p:tgtEl>
                                        <p:attrNameLst>
                                          <p:attrName>ppt_h</p:attrName>
                                        </p:attrNameLst>
                                      </p:cBhvr>
                                      <p:tavLst>
                                        <p:tav tm="0">
                                          <p:val>
                                            <p:fltVal val="0"/>
                                          </p:val>
                                        </p:tav>
                                        <p:tav tm="100000">
                                          <p:val>
                                            <p:strVal val="#ppt_h"/>
                                          </p:val>
                                        </p:tav>
                                      </p:tavLst>
                                    </p:anim>
                                    <p:anim calcmode="lin" valueType="num">
                                      <p:cBhvr>
                                        <p:cTn id="25" dur="1000" fill="hold"/>
                                        <p:tgtEl>
                                          <p:spTgt spid="11">
                                            <p:txEl>
                                              <p:pRg st="0" end="0"/>
                                            </p:txEl>
                                          </p:spTgt>
                                        </p:tgtEl>
                                        <p:attrNameLst>
                                          <p:attrName>style.rotation</p:attrName>
                                        </p:attrNameLst>
                                      </p:cBhvr>
                                      <p:tavLst>
                                        <p:tav tm="0">
                                          <p:val>
                                            <p:fltVal val="90"/>
                                          </p:val>
                                        </p:tav>
                                        <p:tav tm="100000">
                                          <p:val>
                                            <p:fltVal val="0"/>
                                          </p:val>
                                        </p:tav>
                                      </p:tavLst>
                                    </p:anim>
                                    <p:animEffect transition="in" filter="fade">
                                      <p:cBhvr>
                                        <p:cTn id="26" dur="1000"/>
                                        <p:tgtEl>
                                          <p:spTgt spid="11">
                                            <p:txEl>
                                              <p:pRg st="0" end="0"/>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31" presetClass="entr" presetSubtype="0" fill="hold" grpId="0" nodeType="clickEffect">
                                  <p:stCondLst>
                                    <p:cond delay="0"/>
                                  </p:stCondLst>
                                  <p:childTnLst>
                                    <p:set>
                                      <p:cBhvr>
                                        <p:cTn id="30" dur="1" fill="hold">
                                          <p:stCondLst>
                                            <p:cond delay="0"/>
                                          </p:stCondLst>
                                        </p:cTn>
                                        <p:tgtEl>
                                          <p:spTgt spid="11">
                                            <p:txEl>
                                              <p:pRg st="1" end="1"/>
                                            </p:txEl>
                                          </p:spTgt>
                                        </p:tgtEl>
                                        <p:attrNameLst>
                                          <p:attrName>style.visibility</p:attrName>
                                        </p:attrNameLst>
                                      </p:cBhvr>
                                      <p:to>
                                        <p:strVal val="visible"/>
                                      </p:to>
                                    </p:set>
                                    <p:anim calcmode="lin" valueType="num">
                                      <p:cBhvr>
                                        <p:cTn id="31" dur="1000" fill="hold"/>
                                        <p:tgtEl>
                                          <p:spTgt spid="11">
                                            <p:txEl>
                                              <p:pRg st="1" end="1"/>
                                            </p:txEl>
                                          </p:spTgt>
                                        </p:tgtEl>
                                        <p:attrNameLst>
                                          <p:attrName>ppt_w</p:attrName>
                                        </p:attrNameLst>
                                      </p:cBhvr>
                                      <p:tavLst>
                                        <p:tav tm="0">
                                          <p:val>
                                            <p:fltVal val="0"/>
                                          </p:val>
                                        </p:tav>
                                        <p:tav tm="100000">
                                          <p:val>
                                            <p:strVal val="#ppt_w"/>
                                          </p:val>
                                        </p:tav>
                                      </p:tavLst>
                                    </p:anim>
                                    <p:anim calcmode="lin" valueType="num">
                                      <p:cBhvr>
                                        <p:cTn id="32" dur="1000" fill="hold"/>
                                        <p:tgtEl>
                                          <p:spTgt spid="11">
                                            <p:txEl>
                                              <p:pRg st="1" end="1"/>
                                            </p:txEl>
                                          </p:spTgt>
                                        </p:tgtEl>
                                        <p:attrNameLst>
                                          <p:attrName>ppt_h</p:attrName>
                                        </p:attrNameLst>
                                      </p:cBhvr>
                                      <p:tavLst>
                                        <p:tav tm="0">
                                          <p:val>
                                            <p:fltVal val="0"/>
                                          </p:val>
                                        </p:tav>
                                        <p:tav tm="100000">
                                          <p:val>
                                            <p:strVal val="#ppt_h"/>
                                          </p:val>
                                        </p:tav>
                                      </p:tavLst>
                                    </p:anim>
                                    <p:anim calcmode="lin" valueType="num">
                                      <p:cBhvr>
                                        <p:cTn id="33" dur="1000" fill="hold"/>
                                        <p:tgtEl>
                                          <p:spTgt spid="11">
                                            <p:txEl>
                                              <p:pRg st="1" end="1"/>
                                            </p:txEl>
                                          </p:spTgt>
                                        </p:tgtEl>
                                        <p:attrNameLst>
                                          <p:attrName>style.rotation</p:attrName>
                                        </p:attrNameLst>
                                      </p:cBhvr>
                                      <p:tavLst>
                                        <p:tav tm="0">
                                          <p:val>
                                            <p:fltVal val="90"/>
                                          </p:val>
                                        </p:tav>
                                        <p:tav tm="100000">
                                          <p:val>
                                            <p:fltVal val="0"/>
                                          </p:val>
                                        </p:tav>
                                      </p:tavLst>
                                    </p:anim>
                                    <p:animEffect transition="in" filter="fade">
                                      <p:cBhvr>
                                        <p:cTn id="34" dur="1000"/>
                                        <p:tgtEl>
                                          <p:spTgt spid="11">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31" presetClass="entr" presetSubtype="0" fill="hold" grpId="0" nodeType="clickEffect">
                                  <p:stCondLst>
                                    <p:cond delay="0"/>
                                  </p:stCondLst>
                                  <p:childTnLst>
                                    <p:set>
                                      <p:cBhvr>
                                        <p:cTn id="38" dur="1" fill="hold">
                                          <p:stCondLst>
                                            <p:cond delay="0"/>
                                          </p:stCondLst>
                                        </p:cTn>
                                        <p:tgtEl>
                                          <p:spTgt spid="11">
                                            <p:txEl>
                                              <p:pRg st="2" end="2"/>
                                            </p:txEl>
                                          </p:spTgt>
                                        </p:tgtEl>
                                        <p:attrNameLst>
                                          <p:attrName>style.visibility</p:attrName>
                                        </p:attrNameLst>
                                      </p:cBhvr>
                                      <p:to>
                                        <p:strVal val="visible"/>
                                      </p:to>
                                    </p:set>
                                    <p:anim calcmode="lin" valueType="num">
                                      <p:cBhvr>
                                        <p:cTn id="39" dur="1000" fill="hold"/>
                                        <p:tgtEl>
                                          <p:spTgt spid="11">
                                            <p:txEl>
                                              <p:pRg st="2" end="2"/>
                                            </p:txEl>
                                          </p:spTgt>
                                        </p:tgtEl>
                                        <p:attrNameLst>
                                          <p:attrName>ppt_w</p:attrName>
                                        </p:attrNameLst>
                                      </p:cBhvr>
                                      <p:tavLst>
                                        <p:tav tm="0">
                                          <p:val>
                                            <p:fltVal val="0"/>
                                          </p:val>
                                        </p:tav>
                                        <p:tav tm="100000">
                                          <p:val>
                                            <p:strVal val="#ppt_w"/>
                                          </p:val>
                                        </p:tav>
                                      </p:tavLst>
                                    </p:anim>
                                    <p:anim calcmode="lin" valueType="num">
                                      <p:cBhvr>
                                        <p:cTn id="40" dur="1000" fill="hold"/>
                                        <p:tgtEl>
                                          <p:spTgt spid="11">
                                            <p:txEl>
                                              <p:pRg st="2" end="2"/>
                                            </p:txEl>
                                          </p:spTgt>
                                        </p:tgtEl>
                                        <p:attrNameLst>
                                          <p:attrName>ppt_h</p:attrName>
                                        </p:attrNameLst>
                                      </p:cBhvr>
                                      <p:tavLst>
                                        <p:tav tm="0">
                                          <p:val>
                                            <p:fltVal val="0"/>
                                          </p:val>
                                        </p:tav>
                                        <p:tav tm="100000">
                                          <p:val>
                                            <p:strVal val="#ppt_h"/>
                                          </p:val>
                                        </p:tav>
                                      </p:tavLst>
                                    </p:anim>
                                    <p:anim calcmode="lin" valueType="num">
                                      <p:cBhvr>
                                        <p:cTn id="41" dur="1000" fill="hold"/>
                                        <p:tgtEl>
                                          <p:spTgt spid="11">
                                            <p:txEl>
                                              <p:pRg st="2" end="2"/>
                                            </p:txEl>
                                          </p:spTgt>
                                        </p:tgtEl>
                                        <p:attrNameLst>
                                          <p:attrName>style.rotation</p:attrName>
                                        </p:attrNameLst>
                                      </p:cBhvr>
                                      <p:tavLst>
                                        <p:tav tm="0">
                                          <p:val>
                                            <p:fltVal val="90"/>
                                          </p:val>
                                        </p:tav>
                                        <p:tav tm="100000">
                                          <p:val>
                                            <p:fltVal val="0"/>
                                          </p:val>
                                        </p:tav>
                                      </p:tavLst>
                                    </p:anim>
                                    <p:animEffect transition="in" filter="fade">
                                      <p:cBhvr>
                                        <p:cTn id="42" dur="1000"/>
                                        <p:tgtEl>
                                          <p:spTgt spid="11">
                                            <p:txEl>
                                              <p:pRg st="2" end="2"/>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31" presetClass="entr" presetSubtype="0" fill="hold" grpId="0" nodeType="clickEffect">
                                  <p:stCondLst>
                                    <p:cond delay="0"/>
                                  </p:stCondLst>
                                  <p:childTnLst>
                                    <p:set>
                                      <p:cBhvr>
                                        <p:cTn id="46" dur="1" fill="hold">
                                          <p:stCondLst>
                                            <p:cond delay="0"/>
                                          </p:stCondLst>
                                        </p:cTn>
                                        <p:tgtEl>
                                          <p:spTgt spid="11">
                                            <p:txEl>
                                              <p:pRg st="3" end="3"/>
                                            </p:txEl>
                                          </p:spTgt>
                                        </p:tgtEl>
                                        <p:attrNameLst>
                                          <p:attrName>style.visibility</p:attrName>
                                        </p:attrNameLst>
                                      </p:cBhvr>
                                      <p:to>
                                        <p:strVal val="visible"/>
                                      </p:to>
                                    </p:set>
                                    <p:anim calcmode="lin" valueType="num">
                                      <p:cBhvr>
                                        <p:cTn id="47" dur="1000" fill="hold"/>
                                        <p:tgtEl>
                                          <p:spTgt spid="11">
                                            <p:txEl>
                                              <p:pRg st="3" end="3"/>
                                            </p:txEl>
                                          </p:spTgt>
                                        </p:tgtEl>
                                        <p:attrNameLst>
                                          <p:attrName>ppt_w</p:attrName>
                                        </p:attrNameLst>
                                      </p:cBhvr>
                                      <p:tavLst>
                                        <p:tav tm="0">
                                          <p:val>
                                            <p:fltVal val="0"/>
                                          </p:val>
                                        </p:tav>
                                        <p:tav tm="100000">
                                          <p:val>
                                            <p:strVal val="#ppt_w"/>
                                          </p:val>
                                        </p:tav>
                                      </p:tavLst>
                                    </p:anim>
                                    <p:anim calcmode="lin" valueType="num">
                                      <p:cBhvr>
                                        <p:cTn id="48" dur="1000" fill="hold"/>
                                        <p:tgtEl>
                                          <p:spTgt spid="11">
                                            <p:txEl>
                                              <p:pRg st="3" end="3"/>
                                            </p:txEl>
                                          </p:spTgt>
                                        </p:tgtEl>
                                        <p:attrNameLst>
                                          <p:attrName>ppt_h</p:attrName>
                                        </p:attrNameLst>
                                      </p:cBhvr>
                                      <p:tavLst>
                                        <p:tav tm="0">
                                          <p:val>
                                            <p:fltVal val="0"/>
                                          </p:val>
                                        </p:tav>
                                        <p:tav tm="100000">
                                          <p:val>
                                            <p:strVal val="#ppt_h"/>
                                          </p:val>
                                        </p:tav>
                                      </p:tavLst>
                                    </p:anim>
                                    <p:anim calcmode="lin" valueType="num">
                                      <p:cBhvr>
                                        <p:cTn id="49" dur="1000" fill="hold"/>
                                        <p:tgtEl>
                                          <p:spTgt spid="11">
                                            <p:txEl>
                                              <p:pRg st="3" end="3"/>
                                            </p:txEl>
                                          </p:spTgt>
                                        </p:tgtEl>
                                        <p:attrNameLst>
                                          <p:attrName>style.rotation</p:attrName>
                                        </p:attrNameLst>
                                      </p:cBhvr>
                                      <p:tavLst>
                                        <p:tav tm="0">
                                          <p:val>
                                            <p:fltVal val="90"/>
                                          </p:val>
                                        </p:tav>
                                        <p:tav tm="100000">
                                          <p:val>
                                            <p:fltVal val="0"/>
                                          </p:val>
                                        </p:tav>
                                      </p:tavLst>
                                    </p:anim>
                                    <p:animEffect transition="in" filter="fade">
                                      <p:cBhvr>
                                        <p:cTn id="50" dur="1000"/>
                                        <p:tgtEl>
                                          <p:spTgt spid="11">
                                            <p:txEl>
                                              <p:pRg st="3" end="3"/>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31" presetClass="entr" presetSubtype="0" fill="hold" grpId="0" nodeType="clickEffect">
                                  <p:stCondLst>
                                    <p:cond delay="0"/>
                                  </p:stCondLst>
                                  <p:childTnLst>
                                    <p:set>
                                      <p:cBhvr>
                                        <p:cTn id="54" dur="1" fill="hold">
                                          <p:stCondLst>
                                            <p:cond delay="0"/>
                                          </p:stCondLst>
                                        </p:cTn>
                                        <p:tgtEl>
                                          <p:spTgt spid="11">
                                            <p:txEl>
                                              <p:pRg st="4" end="4"/>
                                            </p:txEl>
                                          </p:spTgt>
                                        </p:tgtEl>
                                        <p:attrNameLst>
                                          <p:attrName>style.visibility</p:attrName>
                                        </p:attrNameLst>
                                      </p:cBhvr>
                                      <p:to>
                                        <p:strVal val="visible"/>
                                      </p:to>
                                    </p:set>
                                    <p:anim calcmode="lin" valueType="num">
                                      <p:cBhvr>
                                        <p:cTn id="55" dur="1000" fill="hold"/>
                                        <p:tgtEl>
                                          <p:spTgt spid="11">
                                            <p:txEl>
                                              <p:pRg st="4" end="4"/>
                                            </p:txEl>
                                          </p:spTgt>
                                        </p:tgtEl>
                                        <p:attrNameLst>
                                          <p:attrName>ppt_w</p:attrName>
                                        </p:attrNameLst>
                                      </p:cBhvr>
                                      <p:tavLst>
                                        <p:tav tm="0">
                                          <p:val>
                                            <p:fltVal val="0"/>
                                          </p:val>
                                        </p:tav>
                                        <p:tav tm="100000">
                                          <p:val>
                                            <p:strVal val="#ppt_w"/>
                                          </p:val>
                                        </p:tav>
                                      </p:tavLst>
                                    </p:anim>
                                    <p:anim calcmode="lin" valueType="num">
                                      <p:cBhvr>
                                        <p:cTn id="56" dur="1000" fill="hold"/>
                                        <p:tgtEl>
                                          <p:spTgt spid="11">
                                            <p:txEl>
                                              <p:pRg st="4" end="4"/>
                                            </p:txEl>
                                          </p:spTgt>
                                        </p:tgtEl>
                                        <p:attrNameLst>
                                          <p:attrName>ppt_h</p:attrName>
                                        </p:attrNameLst>
                                      </p:cBhvr>
                                      <p:tavLst>
                                        <p:tav tm="0">
                                          <p:val>
                                            <p:fltVal val="0"/>
                                          </p:val>
                                        </p:tav>
                                        <p:tav tm="100000">
                                          <p:val>
                                            <p:strVal val="#ppt_h"/>
                                          </p:val>
                                        </p:tav>
                                      </p:tavLst>
                                    </p:anim>
                                    <p:anim calcmode="lin" valueType="num">
                                      <p:cBhvr>
                                        <p:cTn id="57" dur="1000" fill="hold"/>
                                        <p:tgtEl>
                                          <p:spTgt spid="11">
                                            <p:txEl>
                                              <p:pRg st="4" end="4"/>
                                            </p:txEl>
                                          </p:spTgt>
                                        </p:tgtEl>
                                        <p:attrNameLst>
                                          <p:attrName>style.rotation</p:attrName>
                                        </p:attrNameLst>
                                      </p:cBhvr>
                                      <p:tavLst>
                                        <p:tav tm="0">
                                          <p:val>
                                            <p:fltVal val="90"/>
                                          </p:val>
                                        </p:tav>
                                        <p:tav tm="100000">
                                          <p:val>
                                            <p:fltVal val="0"/>
                                          </p:val>
                                        </p:tav>
                                      </p:tavLst>
                                    </p:anim>
                                    <p:animEffect transition="in" filter="fade">
                                      <p:cBhvr>
                                        <p:cTn id="58" dur="1000"/>
                                        <p:tgtEl>
                                          <p:spTgt spid="11">
                                            <p:txEl>
                                              <p:pRg st="4" end="4"/>
                                            </p:txEl>
                                          </p:spTgt>
                                        </p:tgtEl>
                                      </p:cBhvr>
                                    </p:animEffect>
                                  </p:childTnLst>
                                </p:cTn>
                              </p:par>
                            </p:childTnLst>
                          </p:cTn>
                        </p:par>
                      </p:childTnLst>
                    </p:cTn>
                  </p:par>
                  <p:par>
                    <p:cTn id="59" fill="hold">
                      <p:stCondLst>
                        <p:cond delay="indefinite"/>
                      </p:stCondLst>
                      <p:childTnLst>
                        <p:par>
                          <p:cTn id="60" fill="hold">
                            <p:stCondLst>
                              <p:cond delay="0"/>
                            </p:stCondLst>
                            <p:childTnLst>
                              <p:par>
                                <p:cTn id="61" presetID="31" presetClass="entr" presetSubtype="0" fill="hold" grpId="0" nodeType="clickEffect">
                                  <p:stCondLst>
                                    <p:cond delay="0"/>
                                  </p:stCondLst>
                                  <p:childTnLst>
                                    <p:set>
                                      <p:cBhvr>
                                        <p:cTn id="62" dur="1" fill="hold">
                                          <p:stCondLst>
                                            <p:cond delay="0"/>
                                          </p:stCondLst>
                                        </p:cTn>
                                        <p:tgtEl>
                                          <p:spTgt spid="11">
                                            <p:txEl>
                                              <p:pRg st="5" end="5"/>
                                            </p:txEl>
                                          </p:spTgt>
                                        </p:tgtEl>
                                        <p:attrNameLst>
                                          <p:attrName>style.visibility</p:attrName>
                                        </p:attrNameLst>
                                      </p:cBhvr>
                                      <p:to>
                                        <p:strVal val="visible"/>
                                      </p:to>
                                    </p:set>
                                    <p:anim calcmode="lin" valueType="num">
                                      <p:cBhvr>
                                        <p:cTn id="63" dur="1000" fill="hold"/>
                                        <p:tgtEl>
                                          <p:spTgt spid="11">
                                            <p:txEl>
                                              <p:pRg st="5" end="5"/>
                                            </p:txEl>
                                          </p:spTgt>
                                        </p:tgtEl>
                                        <p:attrNameLst>
                                          <p:attrName>ppt_w</p:attrName>
                                        </p:attrNameLst>
                                      </p:cBhvr>
                                      <p:tavLst>
                                        <p:tav tm="0">
                                          <p:val>
                                            <p:fltVal val="0"/>
                                          </p:val>
                                        </p:tav>
                                        <p:tav tm="100000">
                                          <p:val>
                                            <p:strVal val="#ppt_w"/>
                                          </p:val>
                                        </p:tav>
                                      </p:tavLst>
                                    </p:anim>
                                    <p:anim calcmode="lin" valueType="num">
                                      <p:cBhvr>
                                        <p:cTn id="64" dur="1000" fill="hold"/>
                                        <p:tgtEl>
                                          <p:spTgt spid="11">
                                            <p:txEl>
                                              <p:pRg st="5" end="5"/>
                                            </p:txEl>
                                          </p:spTgt>
                                        </p:tgtEl>
                                        <p:attrNameLst>
                                          <p:attrName>ppt_h</p:attrName>
                                        </p:attrNameLst>
                                      </p:cBhvr>
                                      <p:tavLst>
                                        <p:tav tm="0">
                                          <p:val>
                                            <p:fltVal val="0"/>
                                          </p:val>
                                        </p:tav>
                                        <p:tav tm="100000">
                                          <p:val>
                                            <p:strVal val="#ppt_h"/>
                                          </p:val>
                                        </p:tav>
                                      </p:tavLst>
                                    </p:anim>
                                    <p:anim calcmode="lin" valueType="num">
                                      <p:cBhvr>
                                        <p:cTn id="65" dur="1000" fill="hold"/>
                                        <p:tgtEl>
                                          <p:spTgt spid="11">
                                            <p:txEl>
                                              <p:pRg st="5" end="5"/>
                                            </p:txEl>
                                          </p:spTgt>
                                        </p:tgtEl>
                                        <p:attrNameLst>
                                          <p:attrName>style.rotation</p:attrName>
                                        </p:attrNameLst>
                                      </p:cBhvr>
                                      <p:tavLst>
                                        <p:tav tm="0">
                                          <p:val>
                                            <p:fltVal val="90"/>
                                          </p:val>
                                        </p:tav>
                                        <p:tav tm="100000">
                                          <p:val>
                                            <p:fltVal val="0"/>
                                          </p:val>
                                        </p:tav>
                                      </p:tavLst>
                                    </p:anim>
                                    <p:animEffect transition="in" filter="fade">
                                      <p:cBhvr>
                                        <p:cTn id="66" dur="1000"/>
                                        <p:tgtEl>
                                          <p:spTgt spid="11">
                                            <p:txEl>
                                              <p:pRg st="5" end="5"/>
                                            </p:txEl>
                                          </p:spTgt>
                                        </p:tgtEl>
                                      </p:cBhvr>
                                    </p:animEffect>
                                  </p:childTnLst>
                                </p:cTn>
                              </p:par>
                            </p:childTnLst>
                          </p:cTn>
                        </p:par>
                      </p:childTnLst>
                    </p:cTn>
                  </p:par>
                  <p:par>
                    <p:cTn id="67" fill="hold">
                      <p:stCondLst>
                        <p:cond delay="indefinite"/>
                      </p:stCondLst>
                      <p:childTnLst>
                        <p:par>
                          <p:cTn id="68" fill="hold">
                            <p:stCondLst>
                              <p:cond delay="0"/>
                            </p:stCondLst>
                            <p:childTnLst>
                              <p:par>
                                <p:cTn id="69" presetID="31" presetClass="entr" presetSubtype="0" fill="hold" grpId="0" nodeType="clickEffect">
                                  <p:stCondLst>
                                    <p:cond delay="0"/>
                                  </p:stCondLst>
                                  <p:childTnLst>
                                    <p:set>
                                      <p:cBhvr>
                                        <p:cTn id="70" dur="1" fill="hold">
                                          <p:stCondLst>
                                            <p:cond delay="0"/>
                                          </p:stCondLst>
                                        </p:cTn>
                                        <p:tgtEl>
                                          <p:spTgt spid="3"/>
                                        </p:tgtEl>
                                        <p:attrNameLst>
                                          <p:attrName>style.visibility</p:attrName>
                                        </p:attrNameLst>
                                      </p:cBhvr>
                                      <p:to>
                                        <p:strVal val="visible"/>
                                      </p:to>
                                    </p:set>
                                    <p:anim calcmode="lin" valueType="num">
                                      <p:cBhvr>
                                        <p:cTn id="71" dur="1000" fill="hold"/>
                                        <p:tgtEl>
                                          <p:spTgt spid="3"/>
                                        </p:tgtEl>
                                        <p:attrNameLst>
                                          <p:attrName>ppt_w</p:attrName>
                                        </p:attrNameLst>
                                      </p:cBhvr>
                                      <p:tavLst>
                                        <p:tav tm="0">
                                          <p:val>
                                            <p:fltVal val="0"/>
                                          </p:val>
                                        </p:tav>
                                        <p:tav tm="100000">
                                          <p:val>
                                            <p:strVal val="#ppt_w"/>
                                          </p:val>
                                        </p:tav>
                                      </p:tavLst>
                                    </p:anim>
                                    <p:anim calcmode="lin" valueType="num">
                                      <p:cBhvr>
                                        <p:cTn id="72" dur="1000" fill="hold"/>
                                        <p:tgtEl>
                                          <p:spTgt spid="3"/>
                                        </p:tgtEl>
                                        <p:attrNameLst>
                                          <p:attrName>ppt_h</p:attrName>
                                        </p:attrNameLst>
                                      </p:cBhvr>
                                      <p:tavLst>
                                        <p:tav tm="0">
                                          <p:val>
                                            <p:fltVal val="0"/>
                                          </p:val>
                                        </p:tav>
                                        <p:tav tm="100000">
                                          <p:val>
                                            <p:strVal val="#ppt_h"/>
                                          </p:val>
                                        </p:tav>
                                      </p:tavLst>
                                    </p:anim>
                                    <p:anim calcmode="lin" valueType="num">
                                      <p:cBhvr>
                                        <p:cTn id="73" dur="1000" fill="hold"/>
                                        <p:tgtEl>
                                          <p:spTgt spid="3"/>
                                        </p:tgtEl>
                                        <p:attrNameLst>
                                          <p:attrName>style.rotation</p:attrName>
                                        </p:attrNameLst>
                                      </p:cBhvr>
                                      <p:tavLst>
                                        <p:tav tm="0">
                                          <p:val>
                                            <p:fltVal val="90"/>
                                          </p:val>
                                        </p:tav>
                                        <p:tav tm="100000">
                                          <p:val>
                                            <p:fltVal val="0"/>
                                          </p:val>
                                        </p:tav>
                                      </p:tavLst>
                                    </p:anim>
                                    <p:animEffect transition="in" filter="fade">
                                      <p:cBhvr>
                                        <p:cTn id="74" dur="1000"/>
                                        <p:tgtEl>
                                          <p:spTgt spid="3"/>
                                        </p:tgtEl>
                                      </p:cBhvr>
                                    </p:animEffect>
                                  </p:childTnLst>
                                </p:cTn>
                              </p:par>
                            </p:childTnLst>
                          </p:cTn>
                        </p:par>
                      </p:childTnLst>
                    </p:cTn>
                  </p:par>
                  <p:par>
                    <p:cTn id="75" fill="hold">
                      <p:stCondLst>
                        <p:cond delay="indefinite"/>
                      </p:stCondLst>
                      <p:childTnLst>
                        <p:par>
                          <p:cTn id="76" fill="hold">
                            <p:stCondLst>
                              <p:cond delay="0"/>
                            </p:stCondLst>
                            <p:childTnLst>
                              <p:par>
                                <p:cTn id="77" presetID="31" presetClass="entr" presetSubtype="0" fill="hold" grpId="0" nodeType="clickEffect">
                                  <p:stCondLst>
                                    <p:cond delay="0"/>
                                  </p:stCondLst>
                                  <p:childTnLst>
                                    <p:set>
                                      <p:cBhvr>
                                        <p:cTn id="78" dur="1" fill="hold">
                                          <p:stCondLst>
                                            <p:cond delay="0"/>
                                          </p:stCondLst>
                                        </p:cTn>
                                        <p:tgtEl>
                                          <p:spTgt spid="2"/>
                                        </p:tgtEl>
                                        <p:attrNameLst>
                                          <p:attrName>style.visibility</p:attrName>
                                        </p:attrNameLst>
                                      </p:cBhvr>
                                      <p:to>
                                        <p:strVal val="visible"/>
                                      </p:to>
                                    </p:set>
                                    <p:anim calcmode="lin" valueType="num">
                                      <p:cBhvr>
                                        <p:cTn id="79" dur="1000" fill="hold"/>
                                        <p:tgtEl>
                                          <p:spTgt spid="2"/>
                                        </p:tgtEl>
                                        <p:attrNameLst>
                                          <p:attrName>ppt_w</p:attrName>
                                        </p:attrNameLst>
                                      </p:cBhvr>
                                      <p:tavLst>
                                        <p:tav tm="0">
                                          <p:val>
                                            <p:fltVal val="0"/>
                                          </p:val>
                                        </p:tav>
                                        <p:tav tm="100000">
                                          <p:val>
                                            <p:strVal val="#ppt_w"/>
                                          </p:val>
                                        </p:tav>
                                      </p:tavLst>
                                    </p:anim>
                                    <p:anim calcmode="lin" valueType="num">
                                      <p:cBhvr>
                                        <p:cTn id="80" dur="1000" fill="hold"/>
                                        <p:tgtEl>
                                          <p:spTgt spid="2"/>
                                        </p:tgtEl>
                                        <p:attrNameLst>
                                          <p:attrName>ppt_h</p:attrName>
                                        </p:attrNameLst>
                                      </p:cBhvr>
                                      <p:tavLst>
                                        <p:tav tm="0">
                                          <p:val>
                                            <p:fltVal val="0"/>
                                          </p:val>
                                        </p:tav>
                                        <p:tav tm="100000">
                                          <p:val>
                                            <p:strVal val="#ppt_h"/>
                                          </p:val>
                                        </p:tav>
                                      </p:tavLst>
                                    </p:anim>
                                    <p:anim calcmode="lin" valueType="num">
                                      <p:cBhvr>
                                        <p:cTn id="81" dur="1000" fill="hold"/>
                                        <p:tgtEl>
                                          <p:spTgt spid="2"/>
                                        </p:tgtEl>
                                        <p:attrNameLst>
                                          <p:attrName>style.rotation</p:attrName>
                                        </p:attrNameLst>
                                      </p:cBhvr>
                                      <p:tavLst>
                                        <p:tav tm="0">
                                          <p:val>
                                            <p:fltVal val="90"/>
                                          </p:val>
                                        </p:tav>
                                        <p:tav tm="100000">
                                          <p:val>
                                            <p:fltVal val="0"/>
                                          </p:val>
                                        </p:tav>
                                      </p:tavLst>
                                    </p:anim>
                                    <p:animEffect transition="in" filter="fade">
                                      <p:cBhvr>
                                        <p:cTn id="82" dur="1000"/>
                                        <p:tgtEl>
                                          <p:spTgt spid="2"/>
                                        </p:tgtEl>
                                      </p:cBhvr>
                                    </p:animEffect>
                                  </p:childTnLst>
                                </p:cTn>
                              </p:par>
                            </p:childTnLst>
                          </p:cTn>
                        </p:par>
                      </p:childTnLst>
                    </p:cTn>
                  </p:par>
                  <p:par>
                    <p:cTn id="83" fill="hold">
                      <p:stCondLst>
                        <p:cond delay="indefinite"/>
                      </p:stCondLst>
                      <p:childTnLst>
                        <p:par>
                          <p:cTn id="84" fill="hold">
                            <p:stCondLst>
                              <p:cond delay="0"/>
                            </p:stCondLst>
                            <p:childTnLst>
                              <p:par>
                                <p:cTn id="85" presetID="31" presetClass="entr" presetSubtype="0" fill="hold" grpId="0" nodeType="clickEffect">
                                  <p:stCondLst>
                                    <p:cond delay="0"/>
                                  </p:stCondLst>
                                  <p:childTnLst>
                                    <p:set>
                                      <p:cBhvr>
                                        <p:cTn id="86" dur="1" fill="hold">
                                          <p:stCondLst>
                                            <p:cond delay="0"/>
                                          </p:stCondLst>
                                        </p:cTn>
                                        <p:tgtEl>
                                          <p:spTgt spid="9"/>
                                        </p:tgtEl>
                                        <p:attrNameLst>
                                          <p:attrName>style.visibility</p:attrName>
                                        </p:attrNameLst>
                                      </p:cBhvr>
                                      <p:to>
                                        <p:strVal val="visible"/>
                                      </p:to>
                                    </p:set>
                                    <p:anim calcmode="lin" valueType="num">
                                      <p:cBhvr>
                                        <p:cTn id="87" dur="1000" fill="hold"/>
                                        <p:tgtEl>
                                          <p:spTgt spid="9"/>
                                        </p:tgtEl>
                                        <p:attrNameLst>
                                          <p:attrName>ppt_w</p:attrName>
                                        </p:attrNameLst>
                                      </p:cBhvr>
                                      <p:tavLst>
                                        <p:tav tm="0">
                                          <p:val>
                                            <p:fltVal val="0"/>
                                          </p:val>
                                        </p:tav>
                                        <p:tav tm="100000">
                                          <p:val>
                                            <p:strVal val="#ppt_w"/>
                                          </p:val>
                                        </p:tav>
                                      </p:tavLst>
                                    </p:anim>
                                    <p:anim calcmode="lin" valueType="num">
                                      <p:cBhvr>
                                        <p:cTn id="88" dur="1000" fill="hold"/>
                                        <p:tgtEl>
                                          <p:spTgt spid="9"/>
                                        </p:tgtEl>
                                        <p:attrNameLst>
                                          <p:attrName>ppt_h</p:attrName>
                                        </p:attrNameLst>
                                      </p:cBhvr>
                                      <p:tavLst>
                                        <p:tav tm="0">
                                          <p:val>
                                            <p:fltVal val="0"/>
                                          </p:val>
                                        </p:tav>
                                        <p:tav tm="100000">
                                          <p:val>
                                            <p:strVal val="#ppt_h"/>
                                          </p:val>
                                        </p:tav>
                                      </p:tavLst>
                                    </p:anim>
                                    <p:anim calcmode="lin" valueType="num">
                                      <p:cBhvr>
                                        <p:cTn id="89" dur="1000" fill="hold"/>
                                        <p:tgtEl>
                                          <p:spTgt spid="9"/>
                                        </p:tgtEl>
                                        <p:attrNameLst>
                                          <p:attrName>style.rotation</p:attrName>
                                        </p:attrNameLst>
                                      </p:cBhvr>
                                      <p:tavLst>
                                        <p:tav tm="0">
                                          <p:val>
                                            <p:fltVal val="90"/>
                                          </p:val>
                                        </p:tav>
                                        <p:tav tm="100000">
                                          <p:val>
                                            <p:fltVal val="0"/>
                                          </p:val>
                                        </p:tav>
                                      </p:tavLst>
                                    </p:anim>
                                    <p:animEffect transition="in" filter="fade">
                                      <p:cBhvr>
                                        <p:cTn id="90" dur="1000"/>
                                        <p:tgtEl>
                                          <p:spTgt spid="9"/>
                                        </p:tgtEl>
                                      </p:cBhvr>
                                    </p:animEffect>
                                  </p:childTnLst>
                                </p:cTn>
                              </p:par>
                            </p:childTnLst>
                          </p:cTn>
                        </p:par>
                      </p:childTnLst>
                    </p:cTn>
                  </p:par>
                  <p:par>
                    <p:cTn id="91" fill="hold">
                      <p:stCondLst>
                        <p:cond delay="indefinite"/>
                      </p:stCondLst>
                      <p:childTnLst>
                        <p:par>
                          <p:cTn id="92" fill="hold">
                            <p:stCondLst>
                              <p:cond delay="0"/>
                            </p:stCondLst>
                            <p:childTnLst>
                              <p:par>
                                <p:cTn id="93" presetID="31" presetClass="exit" presetSubtype="0" fill="hold" nodeType="clickEffect">
                                  <p:stCondLst>
                                    <p:cond delay="0"/>
                                  </p:stCondLst>
                                  <p:childTnLst>
                                    <p:anim calcmode="lin" valueType="num">
                                      <p:cBhvr>
                                        <p:cTn id="94" dur="1000"/>
                                        <p:tgtEl>
                                          <p:spTgt spid="15">
                                            <p:txEl>
                                              <p:pRg st="0" end="0"/>
                                            </p:txEl>
                                          </p:spTgt>
                                        </p:tgtEl>
                                        <p:attrNameLst>
                                          <p:attrName>ppt_w</p:attrName>
                                        </p:attrNameLst>
                                      </p:cBhvr>
                                      <p:tavLst>
                                        <p:tav tm="0">
                                          <p:val>
                                            <p:strVal val="ppt_w"/>
                                          </p:val>
                                        </p:tav>
                                        <p:tav tm="100000">
                                          <p:val>
                                            <p:fltVal val="0"/>
                                          </p:val>
                                        </p:tav>
                                      </p:tavLst>
                                    </p:anim>
                                    <p:anim calcmode="lin" valueType="num">
                                      <p:cBhvr>
                                        <p:cTn id="95" dur="1000"/>
                                        <p:tgtEl>
                                          <p:spTgt spid="15">
                                            <p:txEl>
                                              <p:pRg st="0" end="0"/>
                                            </p:txEl>
                                          </p:spTgt>
                                        </p:tgtEl>
                                        <p:attrNameLst>
                                          <p:attrName>ppt_h</p:attrName>
                                        </p:attrNameLst>
                                      </p:cBhvr>
                                      <p:tavLst>
                                        <p:tav tm="0">
                                          <p:val>
                                            <p:strVal val="ppt_h"/>
                                          </p:val>
                                        </p:tav>
                                        <p:tav tm="100000">
                                          <p:val>
                                            <p:fltVal val="0"/>
                                          </p:val>
                                        </p:tav>
                                      </p:tavLst>
                                    </p:anim>
                                    <p:anim calcmode="lin" valueType="num">
                                      <p:cBhvr>
                                        <p:cTn id="96" dur="1000"/>
                                        <p:tgtEl>
                                          <p:spTgt spid="15">
                                            <p:txEl>
                                              <p:pRg st="0" end="0"/>
                                            </p:txEl>
                                          </p:spTgt>
                                        </p:tgtEl>
                                        <p:attrNameLst>
                                          <p:attrName>style.rotation</p:attrName>
                                        </p:attrNameLst>
                                      </p:cBhvr>
                                      <p:tavLst>
                                        <p:tav tm="0">
                                          <p:val>
                                            <p:fltVal val="0"/>
                                          </p:val>
                                        </p:tav>
                                        <p:tav tm="100000">
                                          <p:val>
                                            <p:fltVal val="90"/>
                                          </p:val>
                                        </p:tav>
                                      </p:tavLst>
                                    </p:anim>
                                    <p:animEffect transition="out" filter="fade">
                                      <p:cBhvr>
                                        <p:cTn id="97" dur="1000"/>
                                        <p:tgtEl>
                                          <p:spTgt spid="15">
                                            <p:txEl>
                                              <p:pRg st="0" end="0"/>
                                            </p:txEl>
                                          </p:spTgt>
                                        </p:tgtEl>
                                      </p:cBhvr>
                                    </p:animEffect>
                                    <p:set>
                                      <p:cBhvr>
                                        <p:cTn id="98" dur="1" fill="hold">
                                          <p:stCondLst>
                                            <p:cond delay="999"/>
                                          </p:stCondLst>
                                        </p:cTn>
                                        <p:tgtEl>
                                          <p:spTgt spid="15">
                                            <p:txEl>
                                              <p:pRg st="0" end="0"/>
                                            </p:txEl>
                                          </p:spTgt>
                                        </p:tgtEl>
                                        <p:attrNameLst>
                                          <p:attrName>style.visibility</p:attrName>
                                        </p:attrNameLst>
                                      </p:cBhvr>
                                      <p:to>
                                        <p:strVal val="hidden"/>
                                      </p:to>
                                    </p:set>
                                  </p:childTnLst>
                                </p:cTn>
                              </p:par>
                              <p:par>
                                <p:cTn id="99" presetID="31" presetClass="exit" presetSubtype="0" fill="hold" nodeType="withEffect">
                                  <p:stCondLst>
                                    <p:cond delay="0"/>
                                  </p:stCondLst>
                                  <p:childTnLst>
                                    <p:anim calcmode="lin" valueType="num">
                                      <p:cBhvr>
                                        <p:cTn id="100" dur="1000"/>
                                        <p:tgtEl>
                                          <p:spTgt spid="15">
                                            <p:txEl>
                                              <p:pRg st="1" end="1"/>
                                            </p:txEl>
                                          </p:spTgt>
                                        </p:tgtEl>
                                        <p:attrNameLst>
                                          <p:attrName>ppt_w</p:attrName>
                                        </p:attrNameLst>
                                      </p:cBhvr>
                                      <p:tavLst>
                                        <p:tav tm="0">
                                          <p:val>
                                            <p:strVal val="ppt_w"/>
                                          </p:val>
                                        </p:tav>
                                        <p:tav tm="100000">
                                          <p:val>
                                            <p:fltVal val="0"/>
                                          </p:val>
                                        </p:tav>
                                      </p:tavLst>
                                    </p:anim>
                                    <p:anim calcmode="lin" valueType="num">
                                      <p:cBhvr>
                                        <p:cTn id="101" dur="1000"/>
                                        <p:tgtEl>
                                          <p:spTgt spid="15">
                                            <p:txEl>
                                              <p:pRg st="1" end="1"/>
                                            </p:txEl>
                                          </p:spTgt>
                                        </p:tgtEl>
                                        <p:attrNameLst>
                                          <p:attrName>ppt_h</p:attrName>
                                        </p:attrNameLst>
                                      </p:cBhvr>
                                      <p:tavLst>
                                        <p:tav tm="0">
                                          <p:val>
                                            <p:strVal val="ppt_h"/>
                                          </p:val>
                                        </p:tav>
                                        <p:tav tm="100000">
                                          <p:val>
                                            <p:fltVal val="0"/>
                                          </p:val>
                                        </p:tav>
                                      </p:tavLst>
                                    </p:anim>
                                    <p:anim calcmode="lin" valueType="num">
                                      <p:cBhvr>
                                        <p:cTn id="102" dur="1000"/>
                                        <p:tgtEl>
                                          <p:spTgt spid="15">
                                            <p:txEl>
                                              <p:pRg st="1" end="1"/>
                                            </p:txEl>
                                          </p:spTgt>
                                        </p:tgtEl>
                                        <p:attrNameLst>
                                          <p:attrName>style.rotation</p:attrName>
                                        </p:attrNameLst>
                                      </p:cBhvr>
                                      <p:tavLst>
                                        <p:tav tm="0">
                                          <p:val>
                                            <p:fltVal val="0"/>
                                          </p:val>
                                        </p:tav>
                                        <p:tav tm="100000">
                                          <p:val>
                                            <p:fltVal val="90"/>
                                          </p:val>
                                        </p:tav>
                                      </p:tavLst>
                                    </p:anim>
                                    <p:animEffect transition="out" filter="fade">
                                      <p:cBhvr>
                                        <p:cTn id="103" dur="1000"/>
                                        <p:tgtEl>
                                          <p:spTgt spid="15">
                                            <p:txEl>
                                              <p:pRg st="1" end="1"/>
                                            </p:txEl>
                                          </p:spTgt>
                                        </p:tgtEl>
                                      </p:cBhvr>
                                    </p:animEffect>
                                    <p:set>
                                      <p:cBhvr>
                                        <p:cTn id="104" dur="1" fill="hold">
                                          <p:stCondLst>
                                            <p:cond delay="999"/>
                                          </p:stCondLst>
                                        </p:cTn>
                                        <p:tgtEl>
                                          <p:spTgt spid="15">
                                            <p:txEl>
                                              <p:pRg st="1" end="1"/>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bldP spid="2" grpId="0" animBg="1"/>
      <p:bldP spid="3" grpId="0" animBg="1"/>
      <p:bldP spid="9" grpId="0"/>
    </p:bldLst>
  </p:timing>
</p:sld>
</file>

<file path=ppt/slides/slide236.xml><?xml version="1.0" encoding="utf-8"?>
<p:sld xmlns:a="http://schemas.openxmlformats.org/drawingml/2006/main" xmlns:r="http://schemas.openxmlformats.org/officeDocument/2006/relationships" xmlns:p="http://schemas.openxmlformats.org/presentationml/2006/main" showMasterPhAnim="0">
  <p:cSld>
    <p:spTree>
      <p:nvGrpSpPr>
        <p:cNvPr id="1" name="">
          <a:extLst>
            <a:ext uri="{FF2B5EF4-FFF2-40B4-BE49-F238E27FC236}">
              <a16:creationId xmlns:a16="http://schemas.microsoft.com/office/drawing/2014/main" id="{37650C76-E521-2E08-4058-98C2EDC5DBD0}"/>
            </a:ext>
          </a:extLst>
        </p:cNvPr>
        <p:cNvGrpSpPr/>
        <p:nvPr/>
      </p:nvGrpSpPr>
      <p:grpSpPr>
        <a:xfrm>
          <a:off x="0" y="0"/>
          <a:ext cx="0" cy="0"/>
          <a:chOff x="0" y="0"/>
          <a:chExt cx="0" cy="0"/>
        </a:xfrm>
      </p:grpSpPr>
      <p:sp>
        <p:nvSpPr>
          <p:cNvPr id="154626" name="Rectangle 2">
            <a:extLst>
              <a:ext uri="{FF2B5EF4-FFF2-40B4-BE49-F238E27FC236}">
                <a16:creationId xmlns:a16="http://schemas.microsoft.com/office/drawing/2014/main" id="{61EB5AE5-DF66-77A8-F3A3-D492A56C9231}"/>
              </a:ext>
            </a:extLst>
          </p:cNvPr>
          <p:cNvSpPr>
            <a:spLocks noGrp="1" noChangeArrowheads="1"/>
          </p:cNvSpPr>
          <p:nvPr>
            <p:ph type="body" idx="1"/>
          </p:nvPr>
        </p:nvSpPr>
        <p:spPr>
          <a:xfrm>
            <a:off x="1438275" y="1905000"/>
            <a:ext cx="7467600" cy="4740101"/>
          </a:xfrm>
          <a:noFill/>
          <a:ln/>
          <a:extLst>
            <a:ext uri="{91240B29-F687-4F45-9708-019B960494DF}">
              <a14:hiddenLine xmlns:a14="http://schemas.microsoft.com/office/drawing/2010/main" w="12700">
                <a:solidFill>
                  <a:schemeClr val="tx1"/>
                </a:solidFill>
                <a:miter lim="800000"/>
                <a:headEnd/>
                <a:tailEnd/>
              </a14:hiddenLine>
            </a:ext>
          </a:extLst>
        </p:spPr>
        <p:txBody>
          <a:bodyPr vert="horz" lIns="67858" tIns="33334" rIns="67858" bIns="33334" rtlCol="0">
            <a:normAutofit/>
          </a:bodyPr>
          <a:lstStyle/>
          <a:p>
            <a:pPr>
              <a:lnSpc>
                <a:spcPct val="90000"/>
              </a:lnSpc>
              <a:buFontTx/>
              <a:buBlip>
                <a:blip r:embed="rId2"/>
              </a:buBlip>
            </a:pPr>
            <a:r>
              <a:rPr lang="en-US" altLang="en-US" sz="3600" dirty="0">
                <a:solidFill>
                  <a:srgbClr val="7030A0"/>
                </a:solidFill>
              </a:rPr>
              <a:t>Ask about their life (SDOH)</a:t>
            </a:r>
          </a:p>
          <a:p>
            <a:pPr>
              <a:lnSpc>
                <a:spcPct val="90000"/>
              </a:lnSpc>
              <a:buFontTx/>
              <a:buBlip>
                <a:blip r:embed="rId2"/>
              </a:buBlip>
            </a:pPr>
            <a:r>
              <a:rPr lang="en-US" altLang="en-US" sz="3600" dirty="0">
                <a:solidFill>
                  <a:srgbClr val="7030A0"/>
                </a:solidFill>
              </a:rPr>
              <a:t>Assess current self-management behaviors</a:t>
            </a:r>
          </a:p>
          <a:p>
            <a:pPr>
              <a:lnSpc>
                <a:spcPct val="90000"/>
              </a:lnSpc>
              <a:buFontTx/>
              <a:buBlip>
                <a:blip r:embed="rId2"/>
              </a:buBlip>
            </a:pPr>
            <a:r>
              <a:rPr lang="en-US" altLang="en-US" sz="3600" dirty="0">
                <a:solidFill>
                  <a:srgbClr val="7030A0"/>
                </a:solidFill>
              </a:rPr>
              <a:t>Assess your feelings</a:t>
            </a:r>
          </a:p>
          <a:p>
            <a:pPr>
              <a:lnSpc>
                <a:spcPct val="90000"/>
              </a:lnSpc>
              <a:buFontTx/>
              <a:buBlip>
                <a:blip r:embed="rId2"/>
              </a:buBlip>
            </a:pPr>
            <a:r>
              <a:rPr lang="en-US" altLang="en-US" sz="3600" dirty="0">
                <a:solidFill>
                  <a:srgbClr val="7030A0"/>
                </a:solidFill>
              </a:rPr>
              <a:t>Accept without judgement</a:t>
            </a:r>
          </a:p>
          <a:p>
            <a:pPr>
              <a:lnSpc>
                <a:spcPct val="90000"/>
              </a:lnSpc>
              <a:buFontTx/>
              <a:buBlip>
                <a:blip r:embed="rId2"/>
              </a:buBlip>
            </a:pPr>
            <a:r>
              <a:rPr lang="en-US" altLang="en-US" sz="3600" dirty="0">
                <a:solidFill>
                  <a:srgbClr val="7030A0"/>
                </a:solidFill>
              </a:rPr>
              <a:t>Acknowledge one thing they are doing right</a:t>
            </a:r>
          </a:p>
          <a:p>
            <a:pPr>
              <a:lnSpc>
                <a:spcPct val="90000"/>
              </a:lnSpc>
              <a:buFontTx/>
              <a:buBlip>
                <a:blip r:embed="rId2"/>
              </a:buBlip>
            </a:pPr>
            <a:r>
              <a:rPr lang="en-US" altLang="en-US" sz="3600" dirty="0">
                <a:solidFill>
                  <a:srgbClr val="7030A0"/>
                </a:solidFill>
              </a:rPr>
              <a:t>Advocate for needed resources</a:t>
            </a:r>
          </a:p>
          <a:p>
            <a:pPr marL="0" indent="0">
              <a:buNone/>
            </a:pPr>
            <a:endParaRPr lang="en-US" altLang="en-US" dirty="0"/>
          </a:p>
        </p:txBody>
      </p:sp>
      <p:graphicFrame>
        <p:nvGraphicFramePr>
          <p:cNvPr id="154627" name="Object 3">
            <a:extLst>
              <a:ext uri="{FF2B5EF4-FFF2-40B4-BE49-F238E27FC236}">
                <a16:creationId xmlns:a16="http://schemas.microsoft.com/office/drawing/2014/main" id="{F2A2A6B3-BF4E-40F3-F095-76326AEE4E79}"/>
              </a:ext>
            </a:extLst>
          </p:cNvPr>
          <p:cNvGraphicFramePr>
            <a:graphicFrameLocks noChangeAspect="1"/>
          </p:cNvGraphicFramePr>
          <p:nvPr/>
        </p:nvGraphicFramePr>
        <p:xfrm>
          <a:off x="3581400" y="212899"/>
          <a:ext cx="1438275" cy="1438275"/>
        </p:xfrm>
        <a:graphic>
          <a:graphicData uri="http://schemas.openxmlformats.org/presentationml/2006/ole">
            <mc:AlternateContent xmlns:mc="http://schemas.openxmlformats.org/markup-compatibility/2006">
              <mc:Choice xmlns:v="urn:schemas-microsoft-com:vml" Requires="v">
                <p:oleObj name="Clip" r:id="rId3" imgW="657360" imgH="657360" progId="MS_ClipArt_Gallery.2">
                  <p:embed/>
                </p:oleObj>
              </mc:Choice>
              <mc:Fallback>
                <p:oleObj name="Clip" r:id="rId3" imgW="657360" imgH="657360" progId="MS_ClipArt_Gallery.2">
                  <p:embed/>
                  <p:pic>
                    <p:nvPicPr>
                      <p:cNvPr id="154627" name="Object 3">
                        <a:extLst>
                          <a:ext uri="{FF2B5EF4-FFF2-40B4-BE49-F238E27FC236}">
                            <a16:creationId xmlns:a16="http://schemas.microsoft.com/office/drawing/2014/main" id="{F2A2A6B3-BF4E-40F3-F095-76326AEE4E7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81400" y="212899"/>
                        <a:ext cx="1438275" cy="1438275"/>
                      </a:xfrm>
                      <a:prstGeom prst="rect">
                        <a:avLst/>
                      </a:prstGeom>
                      <a:noFill/>
                      <a:ln>
                        <a:noFill/>
                      </a:ln>
                      <a:effectLst/>
                    </p:spPr>
                  </p:pic>
                </p:oleObj>
              </mc:Fallback>
            </mc:AlternateContent>
          </a:graphicData>
        </a:graphic>
      </p:graphicFrame>
    </p:spTree>
    <p:extLst>
      <p:ext uri="{BB962C8B-B14F-4D97-AF65-F5344CB8AC3E}">
        <p14:creationId xmlns:p14="http://schemas.microsoft.com/office/powerpoint/2010/main" val="1794233841"/>
      </p:ext>
    </p:extLst>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54626">
                                            <p:txEl>
                                              <p:pRg st="0" end="0"/>
                                            </p:txEl>
                                          </p:spTgt>
                                        </p:tgtEl>
                                        <p:attrNameLst>
                                          <p:attrName>style.visibility</p:attrName>
                                        </p:attrNameLst>
                                      </p:cBhvr>
                                      <p:to>
                                        <p:strVal val="visible"/>
                                      </p:to>
                                    </p:set>
                                    <p:animEffect transition="in" filter="wipe(left)">
                                      <p:cBhvr>
                                        <p:cTn id="7" dur="500"/>
                                        <p:tgtEl>
                                          <p:spTgt spid="15462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54626">
                                            <p:txEl>
                                              <p:pRg st="1" end="1"/>
                                            </p:txEl>
                                          </p:spTgt>
                                        </p:tgtEl>
                                        <p:attrNameLst>
                                          <p:attrName>style.visibility</p:attrName>
                                        </p:attrNameLst>
                                      </p:cBhvr>
                                      <p:to>
                                        <p:strVal val="visible"/>
                                      </p:to>
                                    </p:set>
                                    <p:animEffect transition="in" filter="wipe(left)">
                                      <p:cBhvr>
                                        <p:cTn id="12" dur="500"/>
                                        <p:tgtEl>
                                          <p:spTgt spid="15462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54626">
                                            <p:txEl>
                                              <p:pRg st="2" end="2"/>
                                            </p:txEl>
                                          </p:spTgt>
                                        </p:tgtEl>
                                        <p:attrNameLst>
                                          <p:attrName>style.visibility</p:attrName>
                                        </p:attrNameLst>
                                      </p:cBhvr>
                                      <p:to>
                                        <p:strVal val="visible"/>
                                      </p:to>
                                    </p:set>
                                    <p:animEffect transition="in" filter="wipe(left)">
                                      <p:cBhvr>
                                        <p:cTn id="17" dur="500"/>
                                        <p:tgtEl>
                                          <p:spTgt spid="154626">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54626">
                                            <p:txEl>
                                              <p:pRg st="3" end="3"/>
                                            </p:txEl>
                                          </p:spTgt>
                                        </p:tgtEl>
                                        <p:attrNameLst>
                                          <p:attrName>style.visibility</p:attrName>
                                        </p:attrNameLst>
                                      </p:cBhvr>
                                      <p:to>
                                        <p:strVal val="visible"/>
                                      </p:to>
                                    </p:set>
                                    <p:animEffect transition="in" filter="wipe(left)">
                                      <p:cBhvr>
                                        <p:cTn id="22" dur="500"/>
                                        <p:tgtEl>
                                          <p:spTgt spid="154626">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54626">
                                            <p:txEl>
                                              <p:pRg st="4" end="4"/>
                                            </p:txEl>
                                          </p:spTgt>
                                        </p:tgtEl>
                                        <p:attrNameLst>
                                          <p:attrName>style.visibility</p:attrName>
                                        </p:attrNameLst>
                                      </p:cBhvr>
                                      <p:to>
                                        <p:strVal val="visible"/>
                                      </p:to>
                                    </p:set>
                                    <p:animEffect transition="in" filter="wipe(left)">
                                      <p:cBhvr>
                                        <p:cTn id="27" dur="500"/>
                                        <p:tgtEl>
                                          <p:spTgt spid="154626">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154626">
                                            <p:txEl>
                                              <p:pRg st="5" end="5"/>
                                            </p:txEl>
                                          </p:spTgt>
                                        </p:tgtEl>
                                        <p:attrNameLst>
                                          <p:attrName>style.visibility</p:attrName>
                                        </p:attrNameLst>
                                      </p:cBhvr>
                                      <p:to>
                                        <p:strVal val="visible"/>
                                      </p:to>
                                    </p:set>
                                    <p:animEffect transition="in" filter="wipe(left)">
                                      <p:cBhvr>
                                        <p:cTn id="32" dur="500"/>
                                        <p:tgtEl>
                                          <p:spTgt spid="154626">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4626" grpId="0" build="p" autoUpdateAnimBg="0"/>
    </p:bldLst>
  </p:timing>
</p:sld>
</file>

<file path=ppt/slides/slide23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5650" name="Rectangle 2">
            <a:extLst>
              <a:ext uri="{FF2B5EF4-FFF2-40B4-BE49-F238E27FC236}">
                <a16:creationId xmlns:a16="http://schemas.microsoft.com/office/drawing/2014/main" id="{667B0DDE-B6B9-0F69-54EA-7E3F40853FAE}"/>
              </a:ext>
            </a:extLst>
          </p:cNvPr>
          <p:cNvSpPr>
            <a:spLocks noGrp="1" noChangeArrowheads="1"/>
          </p:cNvSpPr>
          <p:nvPr>
            <p:ph type="body" idx="1"/>
          </p:nvPr>
        </p:nvSpPr>
        <p:spPr>
          <a:xfrm>
            <a:off x="914400" y="1905000"/>
            <a:ext cx="7620000" cy="4252452"/>
          </a:xfrm>
          <a:noFill/>
          <a:ln/>
          <a:extLst>
            <a:ext uri="{91240B29-F687-4F45-9708-019B960494DF}">
              <a14:hiddenLine xmlns:a14="http://schemas.microsoft.com/office/drawing/2010/main" w="12700">
                <a:solidFill>
                  <a:schemeClr val="tx1"/>
                </a:solidFill>
                <a:miter lim="800000"/>
                <a:headEnd/>
                <a:tailEnd/>
              </a14:hiddenLine>
            </a:ext>
          </a:extLst>
        </p:spPr>
        <p:txBody>
          <a:bodyPr vert="horz" lIns="67858" tIns="33334" rIns="67858" bIns="33334" rtlCol="0">
            <a:noAutofit/>
          </a:bodyPr>
          <a:lstStyle/>
          <a:p>
            <a:pPr>
              <a:buFontTx/>
              <a:buBlip>
                <a:blip r:embed="rId2"/>
              </a:buBlip>
            </a:pPr>
            <a:r>
              <a:rPr lang="en-US" altLang="en-US" sz="3600" dirty="0">
                <a:solidFill>
                  <a:srgbClr val="0070C0"/>
                </a:solidFill>
              </a:rPr>
              <a:t>Beliefs about health and diabetes</a:t>
            </a:r>
          </a:p>
          <a:p>
            <a:pPr>
              <a:buFontTx/>
              <a:buBlip>
                <a:blip r:embed="rId2"/>
              </a:buBlip>
            </a:pPr>
            <a:r>
              <a:rPr lang="en-US" altLang="en-US" sz="3600" dirty="0">
                <a:solidFill>
                  <a:srgbClr val="0070C0"/>
                </a:solidFill>
              </a:rPr>
              <a:t>Barriers can be confused with non-compliance</a:t>
            </a:r>
          </a:p>
          <a:p>
            <a:pPr>
              <a:buFontTx/>
              <a:buBlip>
                <a:blip r:embed="rId2"/>
              </a:buBlip>
            </a:pPr>
            <a:r>
              <a:rPr lang="en-US" altLang="en-US" sz="3600" dirty="0">
                <a:solidFill>
                  <a:srgbClr val="0070C0"/>
                </a:solidFill>
              </a:rPr>
              <a:t>Burnout lookout. On extended diabetes vacation due to diabetes distress?</a:t>
            </a:r>
          </a:p>
          <a:p>
            <a:pPr>
              <a:buFontTx/>
              <a:buBlip>
                <a:blip r:embed="rId2"/>
              </a:buBlip>
            </a:pPr>
            <a:r>
              <a:rPr lang="en-US" altLang="en-US" sz="3600" dirty="0">
                <a:solidFill>
                  <a:srgbClr val="0070C0"/>
                </a:solidFill>
              </a:rPr>
              <a:t>Bouncing back – leaning into resilience</a:t>
            </a:r>
            <a:endParaRPr lang="en-US" altLang="en-US" sz="4800" dirty="0">
              <a:solidFill>
                <a:srgbClr val="0070C0"/>
              </a:solidFill>
            </a:endParaRPr>
          </a:p>
        </p:txBody>
      </p:sp>
      <p:graphicFrame>
        <p:nvGraphicFramePr>
          <p:cNvPr id="155651" name="Object 3">
            <a:extLst>
              <a:ext uri="{FF2B5EF4-FFF2-40B4-BE49-F238E27FC236}">
                <a16:creationId xmlns:a16="http://schemas.microsoft.com/office/drawing/2014/main" id="{2D07727A-6885-12EA-D65A-C57B60A43282}"/>
              </a:ext>
            </a:extLst>
          </p:cNvPr>
          <p:cNvGraphicFramePr>
            <a:graphicFrameLocks noChangeAspect="1"/>
          </p:cNvGraphicFramePr>
          <p:nvPr/>
        </p:nvGraphicFramePr>
        <p:xfrm>
          <a:off x="3943350" y="381000"/>
          <a:ext cx="1257300" cy="1257300"/>
        </p:xfrm>
        <a:graphic>
          <a:graphicData uri="http://schemas.openxmlformats.org/presentationml/2006/ole">
            <mc:AlternateContent xmlns:mc="http://schemas.openxmlformats.org/markup-compatibility/2006">
              <mc:Choice xmlns:v="urn:schemas-microsoft-com:vml" Requires="v">
                <p:oleObj name="Clip" r:id="rId3" imgW="657360" imgH="657360" progId="MS_ClipArt_Gallery.2">
                  <p:embed/>
                </p:oleObj>
              </mc:Choice>
              <mc:Fallback>
                <p:oleObj name="Clip" r:id="rId3" imgW="657360" imgH="657360" progId="MS_ClipArt_Gallery.2">
                  <p:embed/>
                  <p:pic>
                    <p:nvPicPr>
                      <p:cNvPr id="155651" name="Object 3">
                        <a:extLst>
                          <a:ext uri="{FF2B5EF4-FFF2-40B4-BE49-F238E27FC236}">
                            <a16:creationId xmlns:a16="http://schemas.microsoft.com/office/drawing/2014/main" id="{2D07727A-6885-12EA-D65A-C57B60A4328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43350" y="381000"/>
                        <a:ext cx="1257300" cy="1257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extLst>
      <p:ext uri="{BB962C8B-B14F-4D97-AF65-F5344CB8AC3E}">
        <p14:creationId xmlns:p14="http://schemas.microsoft.com/office/powerpoint/2010/main" val="974362467"/>
      </p:ext>
    </p:extLst>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55650">
                                            <p:txEl>
                                              <p:pRg st="0" end="0"/>
                                            </p:txEl>
                                          </p:spTgt>
                                        </p:tgtEl>
                                        <p:attrNameLst>
                                          <p:attrName>style.visibility</p:attrName>
                                        </p:attrNameLst>
                                      </p:cBhvr>
                                      <p:to>
                                        <p:strVal val="visible"/>
                                      </p:to>
                                    </p:set>
                                    <p:animEffect transition="in" filter="wipe(left)">
                                      <p:cBhvr>
                                        <p:cTn id="7" dur="500"/>
                                        <p:tgtEl>
                                          <p:spTgt spid="155650">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55650">
                                            <p:txEl>
                                              <p:pRg st="1" end="1"/>
                                            </p:txEl>
                                          </p:spTgt>
                                        </p:tgtEl>
                                        <p:attrNameLst>
                                          <p:attrName>style.visibility</p:attrName>
                                        </p:attrNameLst>
                                      </p:cBhvr>
                                      <p:to>
                                        <p:strVal val="visible"/>
                                      </p:to>
                                    </p:set>
                                    <p:animEffect transition="in" filter="wipe(left)">
                                      <p:cBhvr>
                                        <p:cTn id="12" dur="500"/>
                                        <p:tgtEl>
                                          <p:spTgt spid="155650">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55650">
                                            <p:txEl>
                                              <p:pRg st="2" end="2"/>
                                            </p:txEl>
                                          </p:spTgt>
                                        </p:tgtEl>
                                        <p:attrNameLst>
                                          <p:attrName>style.visibility</p:attrName>
                                        </p:attrNameLst>
                                      </p:cBhvr>
                                      <p:to>
                                        <p:strVal val="visible"/>
                                      </p:to>
                                    </p:set>
                                    <p:animEffect transition="in" filter="wipe(left)">
                                      <p:cBhvr>
                                        <p:cTn id="17" dur="500"/>
                                        <p:tgtEl>
                                          <p:spTgt spid="155650">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55650">
                                            <p:txEl>
                                              <p:pRg st="3" end="3"/>
                                            </p:txEl>
                                          </p:spTgt>
                                        </p:tgtEl>
                                        <p:attrNameLst>
                                          <p:attrName>style.visibility</p:attrName>
                                        </p:attrNameLst>
                                      </p:cBhvr>
                                      <p:to>
                                        <p:strVal val="visible"/>
                                      </p:to>
                                    </p:set>
                                    <p:animEffect transition="in" filter="wipe(left)">
                                      <p:cBhvr>
                                        <p:cTn id="22" dur="500"/>
                                        <p:tgtEl>
                                          <p:spTgt spid="155650">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5650" grpId="0" build="p" autoUpdateAnimBg="0"/>
    </p:bldLst>
  </p:timing>
</p:sld>
</file>

<file path=ppt/slides/slide238.xml><?xml version="1.0" encoding="utf-8"?>
<p:sld xmlns:a="http://schemas.openxmlformats.org/drawingml/2006/main" xmlns:r="http://schemas.openxmlformats.org/officeDocument/2006/relationships" xmlns:p="http://schemas.openxmlformats.org/presentationml/2006/main" showMasterPhAnim="0">
  <p:cSld>
    <p:spTree>
      <p:nvGrpSpPr>
        <p:cNvPr id="1" name="">
          <a:extLst>
            <a:ext uri="{FF2B5EF4-FFF2-40B4-BE49-F238E27FC236}">
              <a16:creationId xmlns:a16="http://schemas.microsoft.com/office/drawing/2014/main" id="{F4EE7C50-A24F-69A5-1F3C-1FEEE270EE1C}"/>
            </a:ext>
          </a:extLst>
        </p:cNvPr>
        <p:cNvGrpSpPr/>
        <p:nvPr/>
      </p:nvGrpSpPr>
      <p:grpSpPr>
        <a:xfrm>
          <a:off x="0" y="0"/>
          <a:ext cx="0" cy="0"/>
          <a:chOff x="0" y="0"/>
          <a:chExt cx="0" cy="0"/>
        </a:xfrm>
      </p:grpSpPr>
      <p:sp>
        <p:nvSpPr>
          <p:cNvPr id="156674" name="Rectangle 2">
            <a:extLst>
              <a:ext uri="{FF2B5EF4-FFF2-40B4-BE49-F238E27FC236}">
                <a16:creationId xmlns:a16="http://schemas.microsoft.com/office/drawing/2014/main" id="{0390A5F1-6121-EB34-9A5F-D311C070C5CF}"/>
              </a:ext>
            </a:extLst>
          </p:cNvPr>
          <p:cNvSpPr>
            <a:spLocks noGrp="1" noChangeArrowheads="1"/>
          </p:cNvSpPr>
          <p:nvPr>
            <p:ph type="body" idx="1"/>
          </p:nvPr>
        </p:nvSpPr>
        <p:spPr>
          <a:xfrm>
            <a:off x="990600" y="1905000"/>
            <a:ext cx="7543800" cy="4533053"/>
          </a:xfrm>
          <a:noFill/>
          <a:ln/>
          <a:extLst>
            <a:ext uri="{91240B29-F687-4F45-9708-019B960494DF}">
              <a14:hiddenLine xmlns:a14="http://schemas.microsoft.com/office/drawing/2010/main" w="12700">
                <a:solidFill>
                  <a:schemeClr val="tx1"/>
                </a:solidFill>
                <a:miter lim="800000"/>
                <a:headEnd/>
                <a:tailEnd/>
              </a14:hiddenLine>
            </a:ext>
          </a:extLst>
        </p:spPr>
        <p:txBody>
          <a:bodyPr vert="horz" lIns="67858" tIns="33334" rIns="67858" bIns="33334" rtlCol="0">
            <a:noAutofit/>
          </a:bodyPr>
          <a:lstStyle/>
          <a:p>
            <a:pPr>
              <a:buFontTx/>
              <a:buBlip>
                <a:blip r:embed="rId2"/>
              </a:buBlip>
            </a:pPr>
            <a:r>
              <a:rPr lang="en-US" altLang="en-US" sz="3200" dirty="0">
                <a:solidFill>
                  <a:srgbClr val="7030A0"/>
                </a:solidFill>
              </a:rPr>
              <a:t>Having the Conversation</a:t>
            </a:r>
          </a:p>
          <a:p>
            <a:pPr>
              <a:buFontTx/>
              <a:buBlip>
                <a:blip r:embed="rId2"/>
              </a:buBlip>
            </a:pPr>
            <a:r>
              <a:rPr lang="en-US" altLang="en-US" sz="3200" dirty="0">
                <a:solidFill>
                  <a:srgbClr val="7030A0"/>
                </a:solidFill>
              </a:rPr>
              <a:t>Coaching that highlights </a:t>
            </a:r>
            <a:r>
              <a:rPr lang="en-US" altLang="en-US" sz="3200" i="1" dirty="0">
                <a:solidFill>
                  <a:srgbClr val="7030A0"/>
                </a:solidFill>
              </a:rPr>
              <a:t>their</a:t>
            </a:r>
            <a:r>
              <a:rPr lang="en-US" altLang="en-US" sz="3200" dirty="0">
                <a:solidFill>
                  <a:srgbClr val="7030A0"/>
                </a:solidFill>
              </a:rPr>
              <a:t> knowledge and resilience.</a:t>
            </a:r>
          </a:p>
          <a:p>
            <a:pPr>
              <a:buFontTx/>
              <a:buBlip>
                <a:blip r:embed="rId2"/>
              </a:buBlip>
            </a:pPr>
            <a:r>
              <a:rPr lang="en-US" altLang="en-US" sz="3200" dirty="0">
                <a:solidFill>
                  <a:srgbClr val="7030A0"/>
                </a:solidFill>
              </a:rPr>
              <a:t>Carrots – problem solve together and dig for solutions that are meaningful in everyday life.</a:t>
            </a:r>
          </a:p>
          <a:p>
            <a:pPr>
              <a:buFontTx/>
              <a:buBlip>
                <a:blip r:embed="rId2"/>
              </a:buBlip>
            </a:pPr>
            <a:r>
              <a:rPr lang="en-US" altLang="en-US" sz="3200" dirty="0">
                <a:solidFill>
                  <a:srgbClr val="7030A0"/>
                </a:solidFill>
              </a:rPr>
              <a:t>Compassion for the people in our care and ourselves.</a:t>
            </a:r>
          </a:p>
          <a:p>
            <a:pPr>
              <a:buFontTx/>
              <a:buBlip>
                <a:blip r:embed="rId2"/>
              </a:buBlip>
            </a:pPr>
            <a:r>
              <a:rPr lang="en-US" altLang="en-US" sz="3200" dirty="0">
                <a:solidFill>
                  <a:srgbClr val="7030A0"/>
                </a:solidFill>
              </a:rPr>
              <a:t>Connection through – opening the door.</a:t>
            </a:r>
            <a:endParaRPr lang="en-US" altLang="en-US" sz="5400" dirty="0">
              <a:solidFill>
                <a:srgbClr val="7030A0"/>
              </a:solidFill>
            </a:endParaRPr>
          </a:p>
        </p:txBody>
      </p:sp>
      <p:graphicFrame>
        <p:nvGraphicFramePr>
          <p:cNvPr id="156675" name="Object 3">
            <a:extLst>
              <a:ext uri="{FF2B5EF4-FFF2-40B4-BE49-F238E27FC236}">
                <a16:creationId xmlns:a16="http://schemas.microsoft.com/office/drawing/2014/main" id="{C1BD14C9-355B-8939-BECA-C6F78351F2EB}"/>
              </a:ext>
            </a:extLst>
          </p:cNvPr>
          <p:cNvGraphicFramePr>
            <a:graphicFrameLocks noChangeAspect="1"/>
          </p:cNvGraphicFramePr>
          <p:nvPr/>
        </p:nvGraphicFramePr>
        <p:xfrm>
          <a:off x="3810000" y="485775"/>
          <a:ext cx="1314450" cy="1314450"/>
        </p:xfrm>
        <a:graphic>
          <a:graphicData uri="http://schemas.openxmlformats.org/presentationml/2006/ole">
            <mc:AlternateContent xmlns:mc="http://schemas.openxmlformats.org/markup-compatibility/2006">
              <mc:Choice xmlns:v="urn:schemas-microsoft-com:vml" Requires="v">
                <p:oleObj name="Clip" r:id="rId3" imgW="657360" imgH="657360" progId="MS_ClipArt_Gallery.2">
                  <p:embed/>
                </p:oleObj>
              </mc:Choice>
              <mc:Fallback>
                <p:oleObj name="Clip" r:id="rId3" imgW="657360" imgH="657360" progId="MS_ClipArt_Gallery.2">
                  <p:embed/>
                  <p:pic>
                    <p:nvPicPr>
                      <p:cNvPr id="156675" name="Object 3">
                        <a:extLst>
                          <a:ext uri="{FF2B5EF4-FFF2-40B4-BE49-F238E27FC236}">
                            <a16:creationId xmlns:a16="http://schemas.microsoft.com/office/drawing/2014/main" id="{C1BD14C9-355B-8939-BECA-C6F78351F2E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00" y="485775"/>
                        <a:ext cx="1314450" cy="13144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extLst>
      <p:ext uri="{BB962C8B-B14F-4D97-AF65-F5344CB8AC3E}">
        <p14:creationId xmlns:p14="http://schemas.microsoft.com/office/powerpoint/2010/main" val="2186912873"/>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56674">
                                            <p:txEl>
                                              <p:pRg st="0" end="0"/>
                                            </p:txEl>
                                          </p:spTgt>
                                        </p:tgtEl>
                                        <p:attrNameLst>
                                          <p:attrName>style.visibility</p:attrName>
                                        </p:attrNameLst>
                                      </p:cBhvr>
                                      <p:to>
                                        <p:strVal val="visible"/>
                                      </p:to>
                                    </p:set>
                                    <p:animEffect transition="in" filter="wipe(left)">
                                      <p:cBhvr>
                                        <p:cTn id="7" dur="500"/>
                                        <p:tgtEl>
                                          <p:spTgt spid="15667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56674">
                                            <p:txEl>
                                              <p:pRg st="1" end="1"/>
                                            </p:txEl>
                                          </p:spTgt>
                                        </p:tgtEl>
                                        <p:attrNameLst>
                                          <p:attrName>style.visibility</p:attrName>
                                        </p:attrNameLst>
                                      </p:cBhvr>
                                      <p:to>
                                        <p:strVal val="visible"/>
                                      </p:to>
                                    </p:set>
                                    <p:animEffect transition="in" filter="wipe(left)">
                                      <p:cBhvr>
                                        <p:cTn id="12" dur="500"/>
                                        <p:tgtEl>
                                          <p:spTgt spid="156674">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56674">
                                            <p:txEl>
                                              <p:pRg st="2" end="2"/>
                                            </p:txEl>
                                          </p:spTgt>
                                        </p:tgtEl>
                                        <p:attrNameLst>
                                          <p:attrName>style.visibility</p:attrName>
                                        </p:attrNameLst>
                                      </p:cBhvr>
                                      <p:to>
                                        <p:strVal val="visible"/>
                                      </p:to>
                                    </p:set>
                                    <p:animEffect transition="in" filter="wipe(left)">
                                      <p:cBhvr>
                                        <p:cTn id="17" dur="500"/>
                                        <p:tgtEl>
                                          <p:spTgt spid="156674">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56674">
                                            <p:txEl>
                                              <p:pRg st="3" end="3"/>
                                            </p:txEl>
                                          </p:spTgt>
                                        </p:tgtEl>
                                        <p:attrNameLst>
                                          <p:attrName>style.visibility</p:attrName>
                                        </p:attrNameLst>
                                      </p:cBhvr>
                                      <p:to>
                                        <p:strVal val="visible"/>
                                      </p:to>
                                    </p:set>
                                    <p:animEffect transition="in" filter="wipe(left)">
                                      <p:cBhvr>
                                        <p:cTn id="22" dur="500"/>
                                        <p:tgtEl>
                                          <p:spTgt spid="15667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56674">
                                            <p:txEl>
                                              <p:pRg st="4" end="4"/>
                                            </p:txEl>
                                          </p:spTgt>
                                        </p:tgtEl>
                                        <p:attrNameLst>
                                          <p:attrName>style.visibility</p:attrName>
                                        </p:attrNameLst>
                                      </p:cBhvr>
                                      <p:to>
                                        <p:strVal val="visible"/>
                                      </p:to>
                                    </p:set>
                                    <p:animEffect transition="in" filter="wipe(left)">
                                      <p:cBhvr>
                                        <p:cTn id="27" dur="500"/>
                                        <p:tgtEl>
                                          <p:spTgt spid="15667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6674" grpId="0" build="p" autoUpdateAnimBg="0"/>
    </p:bldLst>
  </p:timing>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23E0CA-16A1-1684-AE8D-B26731540491}"/>
            </a:ext>
          </a:extLst>
        </p:cNvPr>
        <p:cNvGrpSpPr/>
        <p:nvPr/>
      </p:nvGrpSpPr>
      <p:grpSpPr>
        <a:xfrm>
          <a:off x="0" y="0"/>
          <a:ext cx="0" cy="0"/>
          <a:chOff x="0" y="0"/>
          <a:chExt cx="0" cy="0"/>
        </a:xfrm>
      </p:grpSpPr>
      <p:sp>
        <p:nvSpPr>
          <p:cNvPr id="258050" name="Rectangle 2">
            <a:extLst>
              <a:ext uri="{FF2B5EF4-FFF2-40B4-BE49-F238E27FC236}">
                <a16:creationId xmlns:a16="http://schemas.microsoft.com/office/drawing/2014/main" id="{07FAEBF3-6FE7-1B4A-335A-9B1B04EE73DE}"/>
              </a:ext>
            </a:extLst>
          </p:cNvPr>
          <p:cNvSpPr>
            <a:spLocks noGrp="1" noChangeArrowheads="1"/>
          </p:cNvSpPr>
          <p:nvPr>
            <p:ph type="title"/>
          </p:nvPr>
        </p:nvSpPr>
        <p:spPr>
          <a:xfrm>
            <a:off x="457200" y="457200"/>
            <a:ext cx="8229600" cy="1219200"/>
          </a:xfrm>
        </p:spPr>
        <p:txBody>
          <a:bodyPr>
            <a:noAutofit/>
          </a:bodyPr>
          <a:lstStyle/>
          <a:p>
            <a:pPr eaLnBrk="1" hangingPunct="1"/>
            <a:r>
              <a:rPr lang="en-US" sz="4000" dirty="0"/>
              <a:t>Diabetes Bingo</a:t>
            </a:r>
            <a:br>
              <a:rPr lang="en-US" sz="4000" dirty="0"/>
            </a:br>
            <a:r>
              <a:rPr lang="en-US" sz="4000" dirty="0"/>
              <a:t>“</a:t>
            </a:r>
            <a:r>
              <a:rPr lang="en-US" sz="4000" dirty="0" err="1"/>
              <a:t>DiaBingo</a:t>
            </a:r>
            <a:r>
              <a:rPr lang="en-US" sz="4000" dirty="0"/>
              <a:t>”  Shout out Right Answer</a:t>
            </a:r>
          </a:p>
        </p:txBody>
      </p:sp>
      <p:pic>
        <p:nvPicPr>
          <p:cNvPr id="258052" name="Picture 4" descr="MCj03361540000[1]">
            <a:extLst>
              <a:ext uri="{FF2B5EF4-FFF2-40B4-BE49-F238E27FC236}">
                <a16:creationId xmlns:a16="http://schemas.microsoft.com/office/drawing/2014/main" id="{B482948C-D73A-7FE7-FE04-D601986CCEED}"/>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371600" y="1905000"/>
            <a:ext cx="5354108" cy="416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4571567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108C9E-6554-2905-F2D8-B1907446505E}"/>
              </a:ext>
            </a:extLst>
          </p:cNvPr>
          <p:cNvSpPr>
            <a:spLocks noGrp="1"/>
          </p:cNvSpPr>
          <p:nvPr>
            <p:ph type="title"/>
          </p:nvPr>
        </p:nvSpPr>
        <p:spPr/>
        <p:txBody>
          <a:bodyPr/>
          <a:lstStyle/>
          <a:p>
            <a:r>
              <a:rPr lang="en-US" dirty="0"/>
              <a:t>POLL Question #4</a:t>
            </a:r>
          </a:p>
        </p:txBody>
      </p:sp>
      <p:sp>
        <p:nvSpPr>
          <p:cNvPr id="3" name="Content Placeholder 2">
            <a:extLst>
              <a:ext uri="{FF2B5EF4-FFF2-40B4-BE49-F238E27FC236}">
                <a16:creationId xmlns:a16="http://schemas.microsoft.com/office/drawing/2014/main" id="{9777640C-87FD-D3F1-571D-2A68FD8B12DE}"/>
              </a:ext>
            </a:extLst>
          </p:cNvPr>
          <p:cNvSpPr>
            <a:spLocks noGrp="1"/>
          </p:cNvSpPr>
          <p:nvPr>
            <p:ph sz="quarter" idx="1"/>
          </p:nvPr>
        </p:nvSpPr>
        <p:spPr>
          <a:xfrm>
            <a:off x="457200" y="1219200"/>
            <a:ext cx="8458200" cy="5334000"/>
          </a:xfrm>
        </p:spPr>
        <p:txBody>
          <a:bodyPr>
            <a:noAutofit/>
          </a:bodyPr>
          <a:lstStyle/>
          <a:p>
            <a:r>
              <a:rPr lang="en-US" sz="2500" dirty="0"/>
              <a:t>AJ is a 52-year-old with type 2 diabetes presents with worsening hyperglycemia despite taking three diabetes medications.  AJ says, “No matter what I do, I can’t seem to get my blood sugars down”.</a:t>
            </a:r>
          </a:p>
          <a:p>
            <a:r>
              <a:rPr lang="en-US" sz="2500" dirty="0"/>
              <a:t>Which of the following clusters of physical findings would increase your suspicion that AJ is struggling with hypercortisolism?</a:t>
            </a:r>
          </a:p>
          <a:p>
            <a:pPr marL="0" indent="0">
              <a:buNone/>
            </a:pPr>
            <a:r>
              <a:rPr lang="en-US" sz="2500" dirty="0"/>
              <a:t>A. Dorsocervical fat pad, wide purple striae and bruising.</a:t>
            </a:r>
          </a:p>
          <a:p>
            <a:pPr marL="0" indent="0">
              <a:buNone/>
            </a:pPr>
            <a:r>
              <a:rPr lang="en-US" sz="2500" dirty="0"/>
              <a:t>B. Peripheral muscle hypertrophy, thick hair growth, and flushed skin.</a:t>
            </a:r>
          </a:p>
          <a:p>
            <a:pPr marL="0" indent="0">
              <a:buNone/>
            </a:pPr>
            <a:r>
              <a:rPr lang="en-US" sz="2500" dirty="0"/>
              <a:t>C. Weight loss, skin hyperpigmentation, and generalized muscle wasting.</a:t>
            </a:r>
          </a:p>
          <a:p>
            <a:pPr marL="0" indent="0">
              <a:buNone/>
            </a:pPr>
            <a:r>
              <a:rPr lang="en-US" sz="2500" dirty="0"/>
              <a:t>D. Pallor, brittle nails, and spoon-shaped fingernails.</a:t>
            </a:r>
            <a:br>
              <a:rPr lang="en-US" sz="2500" dirty="0"/>
            </a:br>
            <a:endParaRPr lang="en-US" sz="2500" dirty="0"/>
          </a:p>
        </p:txBody>
      </p:sp>
      <p:sp>
        <p:nvSpPr>
          <p:cNvPr id="4" name="Oval 3">
            <a:extLst>
              <a:ext uri="{FF2B5EF4-FFF2-40B4-BE49-F238E27FC236}">
                <a16:creationId xmlns:a16="http://schemas.microsoft.com/office/drawing/2014/main" id="{49C2CB7A-38E9-B0D5-923F-851201511C65}"/>
              </a:ext>
            </a:extLst>
          </p:cNvPr>
          <p:cNvSpPr/>
          <p:nvPr/>
        </p:nvSpPr>
        <p:spPr>
          <a:xfrm>
            <a:off x="262944" y="3886200"/>
            <a:ext cx="7848600" cy="685800"/>
          </a:xfrm>
          <a:prstGeom prst="ellipse">
            <a:avLst/>
          </a:prstGeom>
          <a:noFill/>
          <a:ln>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291798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Rectangle 1026"/>
          <p:cNvSpPr>
            <a:spLocks noGrp="1" noChangeArrowheads="1"/>
          </p:cNvSpPr>
          <p:nvPr>
            <p:ph type="title"/>
          </p:nvPr>
        </p:nvSpPr>
        <p:spPr>
          <a:xfrm>
            <a:off x="311989" y="76200"/>
            <a:ext cx="8305800" cy="609600"/>
          </a:xfrm>
        </p:spPr>
        <p:txBody>
          <a:bodyPr>
            <a:normAutofit fontScale="90000"/>
          </a:bodyPr>
          <a:lstStyle/>
          <a:p>
            <a:pPr eaLnBrk="1" hangingPunct="1"/>
            <a:r>
              <a:rPr lang="en-US" dirty="0" err="1"/>
              <a:t>DiaBingo</a:t>
            </a:r>
            <a:r>
              <a:rPr lang="en-US" dirty="0"/>
              <a:t> - N</a:t>
            </a:r>
          </a:p>
        </p:txBody>
      </p:sp>
      <p:sp>
        <p:nvSpPr>
          <p:cNvPr id="1734659" name="Rectangle 1027"/>
          <p:cNvSpPr>
            <a:spLocks noGrp="1" noChangeArrowheads="1"/>
          </p:cNvSpPr>
          <p:nvPr>
            <p:ph type="body" idx="1"/>
          </p:nvPr>
        </p:nvSpPr>
        <p:spPr>
          <a:xfrm>
            <a:off x="304800" y="685800"/>
            <a:ext cx="8839200" cy="7239000"/>
          </a:xfrm>
        </p:spPr>
        <p:txBody>
          <a:bodyPr>
            <a:noAutofit/>
          </a:bodyPr>
          <a:lstStyle/>
          <a:p>
            <a:pPr marL="609600" indent="-609600" eaLnBrk="1" hangingPunct="1">
              <a:buFont typeface="Wingdings" pitchFamily="2" charset="2"/>
              <a:buNone/>
              <a:defRPr/>
            </a:pPr>
            <a:r>
              <a:rPr lang="en-US" sz="2200" b="1" dirty="0"/>
              <a:t>N</a:t>
            </a:r>
            <a:r>
              <a:rPr lang="en-US" sz="2200" dirty="0"/>
              <a:t> </a:t>
            </a:r>
            <a:r>
              <a:rPr lang="en-US" sz="2300" dirty="0"/>
              <a:t>DPP demonstrated that exercise and diet reduced risk of DM by__%</a:t>
            </a:r>
          </a:p>
          <a:p>
            <a:pPr marL="609600" indent="-609600">
              <a:buNone/>
              <a:defRPr/>
            </a:pPr>
            <a:r>
              <a:rPr lang="en-US" sz="2300" dirty="0"/>
              <a:t>N Average A1c of 7% = </a:t>
            </a:r>
            <a:r>
              <a:rPr lang="en-US" sz="2300" dirty="0" err="1"/>
              <a:t>Avg</a:t>
            </a:r>
            <a:r>
              <a:rPr lang="en-US" sz="2300" dirty="0"/>
              <a:t> BG of ____	 </a:t>
            </a:r>
            <a:endParaRPr lang="en-US" sz="2300" b="1" dirty="0"/>
          </a:p>
          <a:p>
            <a:pPr marL="609600" indent="-609600" eaLnBrk="1" hangingPunct="1">
              <a:buFont typeface="Wingdings" pitchFamily="2" charset="2"/>
              <a:buNone/>
              <a:defRPr/>
            </a:pPr>
            <a:r>
              <a:rPr lang="en-US" sz="2300" b="1" dirty="0"/>
              <a:t>N</a:t>
            </a:r>
            <a:r>
              <a:rPr lang="en-US" sz="2300" dirty="0"/>
              <a:t> The goal is to eat 14 </a:t>
            </a:r>
            <a:r>
              <a:rPr lang="en-US" sz="2300" dirty="0" err="1"/>
              <a:t>gms</a:t>
            </a:r>
            <a:r>
              <a:rPr lang="en-US" sz="2300" dirty="0"/>
              <a:t> per 1000 </a:t>
            </a:r>
            <a:r>
              <a:rPr lang="en-US" sz="2300" dirty="0" err="1"/>
              <a:t>cals</a:t>
            </a:r>
            <a:r>
              <a:rPr lang="en-US" sz="2300" dirty="0"/>
              <a:t> of this nutrient a day	</a:t>
            </a:r>
          </a:p>
          <a:p>
            <a:pPr marL="609600" indent="-609600" eaLnBrk="1" hangingPunct="1">
              <a:buFont typeface="Wingdings" pitchFamily="2" charset="2"/>
              <a:buNone/>
              <a:defRPr/>
            </a:pPr>
            <a:r>
              <a:rPr lang="en-US" sz="2300" b="1" dirty="0"/>
              <a:t>N</a:t>
            </a:r>
            <a:r>
              <a:rPr lang="en-US" sz="2300" dirty="0"/>
              <a:t> Rebound hyperglycemia						 </a:t>
            </a:r>
            <a:endParaRPr lang="en-US" sz="2300" b="1" dirty="0"/>
          </a:p>
          <a:p>
            <a:pPr marL="609600" indent="-609600" eaLnBrk="1" hangingPunct="1">
              <a:buFont typeface="Wingdings" pitchFamily="2" charset="2"/>
              <a:buNone/>
              <a:defRPr/>
            </a:pPr>
            <a:r>
              <a:rPr lang="en-US" sz="2300" b="1" dirty="0"/>
              <a:t>N</a:t>
            </a:r>
            <a:r>
              <a:rPr lang="en-US" sz="2300" dirty="0"/>
              <a:t> Scare tactics are effective at motivating behavior change</a:t>
            </a:r>
            <a:endParaRPr lang="en-US" sz="2300" b="1" dirty="0"/>
          </a:p>
          <a:p>
            <a:pPr marL="609600" indent="-609600" eaLnBrk="1" hangingPunct="1">
              <a:buFont typeface="Wingdings" pitchFamily="2" charset="2"/>
              <a:buNone/>
              <a:defRPr/>
            </a:pPr>
            <a:r>
              <a:rPr lang="en-US" sz="2300" b="1" dirty="0"/>
              <a:t>N</a:t>
            </a:r>
            <a:r>
              <a:rPr lang="en-US" sz="2300" dirty="0"/>
              <a:t>  Get LDL less than ____for most people with diabetes 40 years+</a:t>
            </a:r>
            <a:endParaRPr lang="en-US" sz="2300" b="1" dirty="0"/>
          </a:p>
          <a:p>
            <a:pPr marL="609600" indent="-609600" eaLnBrk="1" hangingPunct="1">
              <a:buFont typeface="Wingdings" pitchFamily="2" charset="2"/>
              <a:buNone/>
              <a:defRPr/>
            </a:pPr>
            <a:r>
              <a:rPr lang="en-US" sz="2300" b="1" dirty="0"/>
              <a:t>N</a:t>
            </a:r>
            <a:r>
              <a:rPr lang="en-US" sz="2300" dirty="0"/>
              <a:t> Drugs that can cause hyperglycemia					  </a:t>
            </a:r>
            <a:endParaRPr lang="en-US" sz="2300" b="1" dirty="0"/>
          </a:p>
          <a:p>
            <a:pPr marL="609600" indent="-609600" eaLnBrk="1" hangingPunct="1">
              <a:buFont typeface="Wingdings" pitchFamily="2" charset="2"/>
              <a:buNone/>
              <a:defRPr/>
            </a:pPr>
            <a:r>
              <a:rPr lang="en-US" sz="2300" b="1" dirty="0"/>
              <a:t>N</a:t>
            </a:r>
            <a:r>
              <a:rPr lang="en-US" sz="2300" dirty="0"/>
              <a:t> 2/3 cups of rice equals ______ serving carbohydrate		 </a:t>
            </a:r>
            <a:endParaRPr lang="en-US" sz="2300" b="1" dirty="0"/>
          </a:p>
          <a:p>
            <a:pPr marL="609600" indent="-609600" eaLnBrk="1" hangingPunct="1">
              <a:buFont typeface="Wingdings" pitchFamily="2" charset="2"/>
              <a:buNone/>
              <a:defRPr/>
            </a:pPr>
            <a:r>
              <a:rPr lang="en-US" sz="2300" b="1" dirty="0"/>
              <a:t>N</a:t>
            </a:r>
            <a:r>
              <a:rPr lang="en-US" sz="2300" dirty="0"/>
              <a:t> 1% A1c = how many points of blood sugar  _____			 </a:t>
            </a:r>
            <a:endParaRPr lang="en-US" sz="2300" b="1" dirty="0"/>
          </a:p>
          <a:p>
            <a:pPr marL="609600" indent="-609600" eaLnBrk="1" hangingPunct="1">
              <a:buFont typeface="Wingdings" pitchFamily="2" charset="2"/>
              <a:buNone/>
              <a:defRPr/>
            </a:pPr>
            <a:r>
              <a:rPr lang="en-US" sz="2300" b="1" dirty="0"/>
              <a:t>N</a:t>
            </a:r>
            <a:r>
              <a:rPr lang="en-US" sz="2300" dirty="0"/>
              <a:t> One % drop in A1c reduces risk of complications by ___ %		 </a:t>
            </a:r>
            <a:endParaRPr lang="en-US" sz="2300" b="1" dirty="0"/>
          </a:p>
          <a:p>
            <a:pPr marL="609600" indent="-609600" eaLnBrk="1" hangingPunct="1">
              <a:buFont typeface="Wingdings" pitchFamily="2" charset="2"/>
              <a:buNone/>
              <a:defRPr/>
            </a:pPr>
            <a:r>
              <a:rPr lang="en-US" sz="2300" b="1" dirty="0"/>
              <a:t>N</a:t>
            </a:r>
            <a:r>
              <a:rPr lang="en-US" sz="2300" dirty="0"/>
              <a:t> 1 gm of fat equal _____kilo/calories</a:t>
            </a:r>
          </a:p>
          <a:p>
            <a:pPr marL="609600" indent="-609600" eaLnBrk="1" hangingPunct="1">
              <a:spcBef>
                <a:spcPct val="0"/>
              </a:spcBef>
              <a:buFont typeface="Wingdings" pitchFamily="2" charset="2"/>
              <a:buNone/>
              <a:defRPr/>
            </a:pPr>
            <a:r>
              <a:rPr lang="en-US" sz="2300" b="1" dirty="0"/>
              <a:t>N</a:t>
            </a:r>
            <a:r>
              <a:rPr lang="en-US" sz="2300" dirty="0"/>
              <a:t> Metabolic syndrome = hyperinsulinemia, hyperlipidemia, hypertension</a:t>
            </a:r>
          </a:p>
          <a:p>
            <a:pPr marL="609600" indent="-609600" eaLnBrk="1" hangingPunct="1">
              <a:spcBef>
                <a:spcPct val="0"/>
              </a:spcBef>
              <a:buFont typeface="Wingdings" pitchFamily="2" charset="2"/>
              <a:buNone/>
              <a:defRPr/>
            </a:pPr>
            <a:r>
              <a:rPr lang="en-US" sz="2300" b="1" dirty="0"/>
              <a:t>N</a:t>
            </a:r>
            <a:r>
              <a:rPr lang="en-US" sz="2300" dirty="0"/>
              <a:t> Average American consumes 15 teaspoons of sugar a day.	</a:t>
            </a:r>
          </a:p>
          <a:p>
            <a:pPr marL="609600" indent="-609600" eaLnBrk="1" hangingPunct="1">
              <a:spcBef>
                <a:spcPct val="0"/>
              </a:spcBef>
              <a:buFont typeface="Wingdings" pitchFamily="2" charset="2"/>
              <a:buNone/>
              <a:defRPr/>
            </a:pPr>
            <a:r>
              <a:rPr lang="en-US" sz="2300" b="1" dirty="0"/>
              <a:t>N</a:t>
            </a:r>
            <a:r>
              <a:rPr lang="en-US" sz="2300" dirty="0"/>
              <a:t> Medication derived from the saliva of the Gila Monster </a:t>
            </a:r>
          </a:p>
          <a:p>
            <a:pPr marL="609600" indent="-609600" eaLnBrk="1" hangingPunct="1">
              <a:lnSpc>
                <a:spcPct val="80000"/>
              </a:lnSpc>
              <a:spcBef>
                <a:spcPct val="0"/>
              </a:spcBef>
              <a:buFont typeface="Wingdings" pitchFamily="2" charset="2"/>
              <a:buNone/>
              <a:defRPr/>
            </a:pPr>
            <a:endParaRPr lang="en-US" sz="2800" dirty="0"/>
          </a:p>
        </p:txBody>
      </p:sp>
    </p:spTree>
    <p:custDataLst>
      <p:tags r:id="rId1"/>
    </p:custDataLst>
    <p:extLst>
      <p:ext uri="{BB962C8B-B14F-4D97-AF65-F5344CB8AC3E}">
        <p14:creationId xmlns:p14="http://schemas.microsoft.com/office/powerpoint/2010/main" val="3565413946"/>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734659">
                                            <p:txEl>
                                              <p:pRg st="0" end="0"/>
                                            </p:txEl>
                                          </p:spTgt>
                                        </p:tgtEl>
                                        <p:attrNameLst>
                                          <p:attrName>style.visibility</p:attrName>
                                        </p:attrNameLst>
                                      </p:cBhvr>
                                      <p:to>
                                        <p:strVal val="visible"/>
                                      </p:to>
                                    </p:set>
                                    <p:anim calcmode="lin" valueType="num">
                                      <p:cBhvr additive="base">
                                        <p:cTn id="7" dur="500" fill="hold"/>
                                        <p:tgtEl>
                                          <p:spTgt spid="173465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73465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734659">
                                            <p:txEl>
                                              <p:pRg st="1" end="1"/>
                                            </p:txEl>
                                          </p:spTgt>
                                        </p:tgtEl>
                                        <p:attrNameLst>
                                          <p:attrName>style.visibility</p:attrName>
                                        </p:attrNameLst>
                                      </p:cBhvr>
                                      <p:to>
                                        <p:strVal val="visible"/>
                                      </p:to>
                                    </p:set>
                                    <p:anim calcmode="lin" valueType="num">
                                      <p:cBhvr additive="base">
                                        <p:cTn id="13" dur="500" fill="hold"/>
                                        <p:tgtEl>
                                          <p:spTgt spid="1734659">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73465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1734659">
                                            <p:txEl>
                                              <p:pRg st="2" end="2"/>
                                            </p:txEl>
                                          </p:spTgt>
                                        </p:tgtEl>
                                        <p:attrNameLst>
                                          <p:attrName>style.visibility</p:attrName>
                                        </p:attrNameLst>
                                      </p:cBhvr>
                                      <p:to>
                                        <p:strVal val="visible"/>
                                      </p:to>
                                    </p:set>
                                    <p:anim calcmode="lin" valueType="num">
                                      <p:cBhvr additive="base">
                                        <p:cTn id="19" dur="500" fill="hold"/>
                                        <p:tgtEl>
                                          <p:spTgt spid="1734659">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734659">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1734659">
                                            <p:txEl>
                                              <p:pRg st="3" end="3"/>
                                            </p:txEl>
                                          </p:spTgt>
                                        </p:tgtEl>
                                        <p:attrNameLst>
                                          <p:attrName>style.visibility</p:attrName>
                                        </p:attrNameLst>
                                      </p:cBhvr>
                                      <p:to>
                                        <p:strVal val="visible"/>
                                      </p:to>
                                    </p:set>
                                    <p:anim calcmode="lin" valueType="num">
                                      <p:cBhvr additive="base">
                                        <p:cTn id="25" dur="500" fill="hold"/>
                                        <p:tgtEl>
                                          <p:spTgt spid="1734659">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734659">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nodeType="clickEffect">
                                  <p:stCondLst>
                                    <p:cond delay="0"/>
                                  </p:stCondLst>
                                  <p:childTnLst>
                                    <p:set>
                                      <p:cBhvr>
                                        <p:cTn id="30" dur="1" fill="hold">
                                          <p:stCondLst>
                                            <p:cond delay="0"/>
                                          </p:stCondLst>
                                        </p:cTn>
                                        <p:tgtEl>
                                          <p:spTgt spid="1734659">
                                            <p:txEl>
                                              <p:pRg st="4" end="4"/>
                                            </p:txEl>
                                          </p:spTgt>
                                        </p:tgtEl>
                                        <p:attrNameLst>
                                          <p:attrName>style.visibility</p:attrName>
                                        </p:attrNameLst>
                                      </p:cBhvr>
                                      <p:to>
                                        <p:strVal val="visible"/>
                                      </p:to>
                                    </p:set>
                                    <p:anim calcmode="lin" valueType="num">
                                      <p:cBhvr additive="base">
                                        <p:cTn id="31" dur="500" fill="hold"/>
                                        <p:tgtEl>
                                          <p:spTgt spid="1734659">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734659">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nodeType="clickEffect">
                                  <p:stCondLst>
                                    <p:cond delay="0"/>
                                  </p:stCondLst>
                                  <p:childTnLst>
                                    <p:set>
                                      <p:cBhvr>
                                        <p:cTn id="36" dur="1" fill="hold">
                                          <p:stCondLst>
                                            <p:cond delay="0"/>
                                          </p:stCondLst>
                                        </p:cTn>
                                        <p:tgtEl>
                                          <p:spTgt spid="1734659">
                                            <p:txEl>
                                              <p:pRg st="5" end="5"/>
                                            </p:txEl>
                                          </p:spTgt>
                                        </p:tgtEl>
                                        <p:attrNameLst>
                                          <p:attrName>style.visibility</p:attrName>
                                        </p:attrNameLst>
                                      </p:cBhvr>
                                      <p:to>
                                        <p:strVal val="visible"/>
                                      </p:to>
                                    </p:set>
                                    <p:anim calcmode="lin" valueType="num">
                                      <p:cBhvr additive="base">
                                        <p:cTn id="37" dur="500" fill="hold"/>
                                        <p:tgtEl>
                                          <p:spTgt spid="1734659">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734659">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4" fill="hold" nodeType="clickEffect">
                                  <p:stCondLst>
                                    <p:cond delay="0"/>
                                  </p:stCondLst>
                                  <p:childTnLst>
                                    <p:set>
                                      <p:cBhvr>
                                        <p:cTn id="42" dur="1" fill="hold">
                                          <p:stCondLst>
                                            <p:cond delay="0"/>
                                          </p:stCondLst>
                                        </p:cTn>
                                        <p:tgtEl>
                                          <p:spTgt spid="1734659">
                                            <p:txEl>
                                              <p:pRg st="6" end="6"/>
                                            </p:txEl>
                                          </p:spTgt>
                                        </p:tgtEl>
                                        <p:attrNameLst>
                                          <p:attrName>style.visibility</p:attrName>
                                        </p:attrNameLst>
                                      </p:cBhvr>
                                      <p:to>
                                        <p:strVal val="visible"/>
                                      </p:to>
                                    </p:set>
                                    <p:anim calcmode="lin" valueType="num">
                                      <p:cBhvr additive="base">
                                        <p:cTn id="43" dur="500" fill="hold"/>
                                        <p:tgtEl>
                                          <p:spTgt spid="1734659">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1734659">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4" fill="hold" nodeType="clickEffect">
                                  <p:stCondLst>
                                    <p:cond delay="0"/>
                                  </p:stCondLst>
                                  <p:childTnLst>
                                    <p:set>
                                      <p:cBhvr>
                                        <p:cTn id="48" dur="1" fill="hold">
                                          <p:stCondLst>
                                            <p:cond delay="0"/>
                                          </p:stCondLst>
                                        </p:cTn>
                                        <p:tgtEl>
                                          <p:spTgt spid="1734659">
                                            <p:txEl>
                                              <p:pRg st="7" end="7"/>
                                            </p:txEl>
                                          </p:spTgt>
                                        </p:tgtEl>
                                        <p:attrNameLst>
                                          <p:attrName>style.visibility</p:attrName>
                                        </p:attrNameLst>
                                      </p:cBhvr>
                                      <p:to>
                                        <p:strVal val="visible"/>
                                      </p:to>
                                    </p:set>
                                    <p:anim calcmode="lin" valueType="num">
                                      <p:cBhvr additive="base">
                                        <p:cTn id="49" dur="500" fill="hold"/>
                                        <p:tgtEl>
                                          <p:spTgt spid="1734659">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1734659">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2" presetClass="entr" presetSubtype="4" fill="hold" nodeType="clickEffect">
                                  <p:stCondLst>
                                    <p:cond delay="0"/>
                                  </p:stCondLst>
                                  <p:childTnLst>
                                    <p:set>
                                      <p:cBhvr>
                                        <p:cTn id="54" dur="1" fill="hold">
                                          <p:stCondLst>
                                            <p:cond delay="0"/>
                                          </p:stCondLst>
                                        </p:cTn>
                                        <p:tgtEl>
                                          <p:spTgt spid="1734659">
                                            <p:txEl>
                                              <p:pRg st="8" end="8"/>
                                            </p:txEl>
                                          </p:spTgt>
                                        </p:tgtEl>
                                        <p:attrNameLst>
                                          <p:attrName>style.visibility</p:attrName>
                                        </p:attrNameLst>
                                      </p:cBhvr>
                                      <p:to>
                                        <p:strVal val="visible"/>
                                      </p:to>
                                    </p:set>
                                    <p:anim calcmode="lin" valueType="num">
                                      <p:cBhvr additive="base">
                                        <p:cTn id="55" dur="500" fill="hold"/>
                                        <p:tgtEl>
                                          <p:spTgt spid="1734659">
                                            <p:txEl>
                                              <p:pRg st="8" end="8"/>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1734659">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57" fill="hold" nodeType="clickPar">
                      <p:stCondLst>
                        <p:cond delay="indefinite"/>
                      </p:stCondLst>
                      <p:childTnLst>
                        <p:par>
                          <p:cTn id="58" fill="hold" nodeType="withGroup">
                            <p:stCondLst>
                              <p:cond delay="0"/>
                            </p:stCondLst>
                            <p:childTnLst>
                              <p:par>
                                <p:cTn id="59" presetID="2" presetClass="entr" presetSubtype="4" fill="hold" nodeType="clickEffect">
                                  <p:stCondLst>
                                    <p:cond delay="0"/>
                                  </p:stCondLst>
                                  <p:childTnLst>
                                    <p:set>
                                      <p:cBhvr>
                                        <p:cTn id="60" dur="1" fill="hold">
                                          <p:stCondLst>
                                            <p:cond delay="0"/>
                                          </p:stCondLst>
                                        </p:cTn>
                                        <p:tgtEl>
                                          <p:spTgt spid="1734659">
                                            <p:txEl>
                                              <p:pRg st="9" end="9"/>
                                            </p:txEl>
                                          </p:spTgt>
                                        </p:tgtEl>
                                        <p:attrNameLst>
                                          <p:attrName>style.visibility</p:attrName>
                                        </p:attrNameLst>
                                      </p:cBhvr>
                                      <p:to>
                                        <p:strVal val="visible"/>
                                      </p:to>
                                    </p:set>
                                    <p:anim calcmode="lin" valueType="num">
                                      <p:cBhvr additive="base">
                                        <p:cTn id="61" dur="500" fill="hold"/>
                                        <p:tgtEl>
                                          <p:spTgt spid="1734659">
                                            <p:txEl>
                                              <p:pRg st="9" end="9"/>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1734659">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63" fill="hold" nodeType="clickPar">
                      <p:stCondLst>
                        <p:cond delay="indefinite"/>
                      </p:stCondLst>
                      <p:childTnLst>
                        <p:par>
                          <p:cTn id="64" fill="hold" nodeType="withGroup">
                            <p:stCondLst>
                              <p:cond delay="0"/>
                            </p:stCondLst>
                            <p:childTnLst>
                              <p:par>
                                <p:cTn id="65" presetID="2" presetClass="entr" presetSubtype="4" fill="hold" nodeType="clickEffect">
                                  <p:stCondLst>
                                    <p:cond delay="0"/>
                                  </p:stCondLst>
                                  <p:childTnLst>
                                    <p:set>
                                      <p:cBhvr>
                                        <p:cTn id="66" dur="1" fill="hold">
                                          <p:stCondLst>
                                            <p:cond delay="0"/>
                                          </p:stCondLst>
                                        </p:cTn>
                                        <p:tgtEl>
                                          <p:spTgt spid="1734659">
                                            <p:txEl>
                                              <p:pRg st="10" end="10"/>
                                            </p:txEl>
                                          </p:spTgt>
                                        </p:tgtEl>
                                        <p:attrNameLst>
                                          <p:attrName>style.visibility</p:attrName>
                                        </p:attrNameLst>
                                      </p:cBhvr>
                                      <p:to>
                                        <p:strVal val="visible"/>
                                      </p:to>
                                    </p:set>
                                    <p:anim calcmode="lin" valueType="num">
                                      <p:cBhvr additive="base">
                                        <p:cTn id="67" dur="500" fill="hold"/>
                                        <p:tgtEl>
                                          <p:spTgt spid="1734659">
                                            <p:txEl>
                                              <p:pRg st="10" end="10"/>
                                            </p:txEl>
                                          </p:spTgt>
                                        </p:tgtEl>
                                        <p:attrNameLst>
                                          <p:attrName>ppt_x</p:attrName>
                                        </p:attrNameLst>
                                      </p:cBhvr>
                                      <p:tavLst>
                                        <p:tav tm="0">
                                          <p:val>
                                            <p:strVal val="#ppt_x"/>
                                          </p:val>
                                        </p:tav>
                                        <p:tav tm="100000">
                                          <p:val>
                                            <p:strVal val="#ppt_x"/>
                                          </p:val>
                                        </p:tav>
                                      </p:tavLst>
                                    </p:anim>
                                    <p:anim calcmode="lin" valueType="num">
                                      <p:cBhvr additive="base">
                                        <p:cTn id="68" dur="500" fill="hold"/>
                                        <p:tgtEl>
                                          <p:spTgt spid="1734659">
                                            <p:txEl>
                                              <p:pRg st="10" end="10"/>
                                            </p:txEl>
                                          </p:spTgt>
                                        </p:tgtEl>
                                        <p:attrNameLst>
                                          <p:attrName>ppt_y</p:attrName>
                                        </p:attrNameLst>
                                      </p:cBhvr>
                                      <p:tavLst>
                                        <p:tav tm="0">
                                          <p:val>
                                            <p:strVal val="1+#ppt_h/2"/>
                                          </p:val>
                                        </p:tav>
                                        <p:tav tm="100000">
                                          <p:val>
                                            <p:strVal val="#ppt_y"/>
                                          </p:val>
                                        </p:tav>
                                      </p:tavLst>
                                    </p:anim>
                                  </p:childTnLst>
                                </p:cTn>
                              </p:par>
                            </p:childTnLst>
                          </p:cTn>
                        </p:par>
                      </p:childTnLst>
                    </p:cTn>
                  </p:par>
                  <p:par>
                    <p:cTn id="69" fill="hold" nodeType="clickPar">
                      <p:stCondLst>
                        <p:cond delay="indefinite"/>
                      </p:stCondLst>
                      <p:childTnLst>
                        <p:par>
                          <p:cTn id="70" fill="hold" nodeType="withGroup">
                            <p:stCondLst>
                              <p:cond delay="0"/>
                            </p:stCondLst>
                            <p:childTnLst>
                              <p:par>
                                <p:cTn id="71" presetID="2" presetClass="entr" presetSubtype="4" fill="hold" nodeType="clickEffect">
                                  <p:stCondLst>
                                    <p:cond delay="0"/>
                                  </p:stCondLst>
                                  <p:childTnLst>
                                    <p:set>
                                      <p:cBhvr>
                                        <p:cTn id="72" dur="1" fill="hold">
                                          <p:stCondLst>
                                            <p:cond delay="0"/>
                                          </p:stCondLst>
                                        </p:cTn>
                                        <p:tgtEl>
                                          <p:spTgt spid="1734659">
                                            <p:txEl>
                                              <p:pRg st="11" end="11"/>
                                            </p:txEl>
                                          </p:spTgt>
                                        </p:tgtEl>
                                        <p:attrNameLst>
                                          <p:attrName>style.visibility</p:attrName>
                                        </p:attrNameLst>
                                      </p:cBhvr>
                                      <p:to>
                                        <p:strVal val="visible"/>
                                      </p:to>
                                    </p:set>
                                    <p:anim calcmode="lin" valueType="num">
                                      <p:cBhvr additive="base">
                                        <p:cTn id="73" dur="500" fill="hold"/>
                                        <p:tgtEl>
                                          <p:spTgt spid="1734659">
                                            <p:txEl>
                                              <p:pRg st="11" end="11"/>
                                            </p:txEl>
                                          </p:spTgt>
                                        </p:tgtEl>
                                        <p:attrNameLst>
                                          <p:attrName>ppt_x</p:attrName>
                                        </p:attrNameLst>
                                      </p:cBhvr>
                                      <p:tavLst>
                                        <p:tav tm="0">
                                          <p:val>
                                            <p:strVal val="#ppt_x"/>
                                          </p:val>
                                        </p:tav>
                                        <p:tav tm="100000">
                                          <p:val>
                                            <p:strVal val="#ppt_x"/>
                                          </p:val>
                                        </p:tav>
                                      </p:tavLst>
                                    </p:anim>
                                    <p:anim calcmode="lin" valueType="num">
                                      <p:cBhvr additive="base">
                                        <p:cTn id="74" dur="500" fill="hold"/>
                                        <p:tgtEl>
                                          <p:spTgt spid="1734659">
                                            <p:txEl>
                                              <p:pRg st="11" end="11"/>
                                            </p:txEl>
                                          </p:spTgt>
                                        </p:tgtEl>
                                        <p:attrNameLst>
                                          <p:attrName>ppt_y</p:attrName>
                                        </p:attrNameLst>
                                      </p:cBhvr>
                                      <p:tavLst>
                                        <p:tav tm="0">
                                          <p:val>
                                            <p:strVal val="1+#ppt_h/2"/>
                                          </p:val>
                                        </p:tav>
                                        <p:tav tm="100000">
                                          <p:val>
                                            <p:strVal val="#ppt_y"/>
                                          </p:val>
                                        </p:tav>
                                      </p:tavLst>
                                    </p:anim>
                                  </p:childTnLst>
                                </p:cTn>
                              </p:par>
                            </p:childTnLst>
                          </p:cTn>
                        </p:par>
                      </p:childTnLst>
                    </p:cTn>
                  </p:par>
                  <p:par>
                    <p:cTn id="75" fill="hold" nodeType="clickPar">
                      <p:stCondLst>
                        <p:cond delay="indefinite"/>
                      </p:stCondLst>
                      <p:childTnLst>
                        <p:par>
                          <p:cTn id="76" fill="hold" nodeType="withGroup">
                            <p:stCondLst>
                              <p:cond delay="0"/>
                            </p:stCondLst>
                            <p:childTnLst>
                              <p:par>
                                <p:cTn id="77" presetID="2" presetClass="entr" presetSubtype="4" fill="hold" nodeType="clickEffect">
                                  <p:stCondLst>
                                    <p:cond delay="0"/>
                                  </p:stCondLst>
                                  <p:childTnLst>
                                    <p:set>
                                      <p:cBhvr>
                                        <p:cTn id="78" dur="1" fill="hold">
                                          <p:stCondLst>
                                            <p:cond delay="0"/>
                                          </p:stCondLst>
                                        </p:cTn>
                                        <p:tgtEl>
                                          <p:spTgt spid="1734659">
                                            <p:txEl>
                                              <p:pRg st="12" end="12"/>
                                            </p:txEl>
                                          </p:spTgt>
                                        </p:tgtEl>
                                        <p:attrNameLst>
                                          <p:attrName>style.visibility</p:attrName>
                                        </p:attrNameLst>
                                      </p:cBhvr>
                                      <p:to>
                                        <p:strVal val="visible"/>
                                      </p:to>
                                    </p:set>
                                    <p:anim calcmode="lin" valueType="num">
                                      <p:cBhvr additive="base">
                                        <p:cTn id="79" dur="500" fill="hold"/>
                                        <p:tgtEl>
                                          <p:spTgt spid="1734659">
                                            <p:txEl>
                                              <p:pRg st="12" end="12"/>
                                            </p:txEl>
                                          </p:spTgt>
                                        </p:tgtEl>
                                        <p:attrNameLst>
                                          <p:attrName>ppt_x</p:attrName>
                                        </p:attrNameLst>
                                      </p:cBhvr>
                                      <p:tavLst>
                                        <p:tav tm="0">
                                          <p:val>
                                            <p:strVal val="#ppt_x"/>
                                          </p:val>
                                        </p:tav>
                                        <p:tav tm="100000">
                                          <p:val>
                                            <p:strVal val="#ppt_x"/>
                                          </p:val>
                                        </p:tav>
                                      </p:tavLst>
                                    </p:anim>
                                    <p:anim calcmode="lin" valueType="num">
                                      <p:cBhvr additive="base">
                                        <p:cTn id="80" dur="500" fill="hold"/>
                                        <p:tgtEl>
                                          <p:spTgt spid="1734659">
                                            <p:txEl>
                                              <p:pRg st="12" end="12"/>
                                            </p:txEl>
                                          </p:spTgt>
                                        </p:tgtEl>
                                        <p:attrNameLst>
                                          <p:attrName>ppt_y</p:attrName>
                                        </p:attrNameLst>
                                      </p:cBhvr>
                                      <p:tavLst>
                                        <p:tav tm="0">
                                          <p:val>
                                            <p:strVal val="1+#ppt_h/2"/>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2" presetClass="entr" presetSubtype="4" fill="hold" nodeType="clickEffect">
                                  <p:stCondLst>
                                    <p:cond delay="0"/>
                                  </p:stCondLst>
                                  <p:childTnLst>
                                    <p:set>
                                      <p:cBhvr>
                                        <p:cTn id="84" dur="1" fill="hold">
                                          <p:stCondLst>
                                            <p:cond delay="0"/>
                                          </p:stCondLst>
                                        </p:cTn>
                                        <p:tgtEl>
                                          <p:spTgt spid="1734659">
                                            <p:txEl>
                                              <p:pRg st="13" end="13"/>
                                            </p:txEl>
                                          </p:spTgt>
                                        </p:tgtEl>
                                        <p:attrNameLst>
                                          <p:attrName>style.visibility</p:attrName>
                                        </p:attrNameLst>
                                      </p:cBhvr>
                                      <p:to>
                                        <p:strVal val="visible"/>
                                      </p:to>
                                    </p:set>
                                    <p:anim calcmode="lin" valueType="num">
                                      <p:cBhvr additive="base">
                                        <p:cTn id="85" dur="500" fill="hold"/>
                                        <p:tgtEl>
                                          <p:spTgt spid="1734659">
                                            <p:txEl>
                                              <p:pRg st="13" end="13"/>
                                            </p:txEl>
                                          </p:spTgt>
                                        </p:tgtEl>
                                        <p:attrNameLst>
                                          <p:attrName>ppt_x</p:attrName>
                                        </p:attrNameLst>
                                      </p:cBhvr>
                                      <p:tavLst>
                                        <p:tav tm="0">
                                          <p:val>
                                            <p:strVal val="#ppt_x"/>
                                          </p:val>
                                        </p:tav>
                                        <p:tav tm="100000">
                                          <p:val>
                                            <p:strVal val="#ppt_x"/>
                                          </p:val>
                                        </p:tav>
                                      </p:tavLst>
                                    </p:anim>
                                    <p:anim calcmode="lin" valueType="num">
                                      <p:cBhvr additive="base">
                                        <p:cTn id="86" dur="500" fill="hold"/>
                                        <p:tgtEl>
                                          <p:spTgt spid="1734659">
                                            <p:txEl>
                                              <p:pRg st="13" end="1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0B5815-F630-4287-9550-1D45DBB880B4}"/>
              </a:ext>
            </a:extLst>
          </p:cNvPr>
          <p:cNvSpPr>
            <a:spLocks noGrp="1"/>
          </p:cNvSpPr>
          <p:nvPr>
            <p:ph type="title"/>
          </p:nvPr>
        </p:nvSpPr>
        <p:spPr/>
        <p:txBody>
          <a:bodyPr/>
          <a:lstStyle/>
          <a:p>
            <a:pPr algn="ctr"/>
            <a:r>
              <a:rPr lang="en-US" dirty="0"/>
              <a:t>BREAK TIME</a:t>
            </a:r>
          </a:p>
        </p:txBody>
      </p:sp>
      <p:pic>
        <p:nvPicPr>
          <p:cNvPr id="8" name="Picture 7">
            <a:extLst>
              <a:ext uri="{FF2B5EF4-FFF2-40B4-BE49-F238E27FC236}">
                <a16:creationId xmlns:a16="http://schemas.microsoft.com/office/drawing/2014/main" id="{F8852CC8-A812-4B38-A7A2-3D217B3FA6AD}"/>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577453" y="1447800"/>
            <a:ext cx="7989094" cy="4648200"/>
          </a:xfrm>
          <a:prstGeom prst="rect">
            <a:avLst/>
          </a:prstGeom>
        </p:spPr>
      </p:pic>
    </p:spTree>
    <p:extLst>
      <p:ext uri="{BB962C8B-B14F-4D97-AF65-F5344CB8AC3E}">
        <p14:creationId xmlns:p14="http://schemas.microsoft.com/office/powerpoint/2010/main" val="17260374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1546" name="Rectangle 10"/>
          <p:cNvSpPr>
            <a:spLocks noGrp="1" noChangeArrowheads="1"/>
          </p:cNvSpPr>
          <p:nvPr>
            <p:ph type="title"/>
          </p:nvPr>
        </p:nvSpPr>
        <p:spPr/>
        <p:txBody>
          <a:bodyPr>
            <a:normAutofit fontScale="90000"/>
          </a:bodyPr>
          <a:lstStyle/>
          <a:p>
            <a:pPr eaLnBrk="1" hangingPunct="1">
              <a:defRPr/>
            </a:pPr>
            <a:r>
              <a:rPr lang="en-US" sz="6000" dirty="0"/>
              <a:t>Thank You </a:t>
            </a:r>
          </a:p>
        </p:txBody>
      </p:sp>
      <p:sp>
        <p:nvSpPr>
          <p:cNvPr id="5" name="Content Placeholder 4"/>
          <p:cNvSpPr>
            <a:spLocks noGrp="1"/>
          </p:cNvSpPr>
          <p:nvPr>
            <p:ph sz="quarter" idx="1"/>
          </p:nvPr>
        </p:nvSpPr>
        <p:spPr>
          <a:xfrm>
            <a:off x="4191000" y="1401038"/>
            <a:ext cx="4495800" cy="4755922"/>
          </a:xfrm>
        </p:spPr>
        <p:txBody>
          <a:bodyPr>
            <a:normAutofit fontScale="92500"/>
          </a:bodyPr>
          <a:lstStyle/>
          <a:p>
            <a:r>
              <a:rPr lang="fr-FR" dirty="0"/>
              <a:t>Questions?</a:t>
            </a:r>
          </a:p>
          <a:p>
            <a:r>
              <a:rPr lang="fr-FR" dirty="0"/>
              <a:t>Email: info@diabetesed.net</a:t>
            </a:r>
          </a:p>
          <a:p>
            <a:r>
              <a:rPr lang="fr-FR" dirty="0"/>
              <a:t>Web: </a:t>
            </a:r>
            <a:r>
              <a:rPr lang="fr-FR" dirty="0">
                <a:hlinkClick r:id="rId4"/>
              </a:rPr>
              <a:t>www.diabetesed.net</a:t>
            </a:r>
            <a:endParaRPr lang="fr-FR" dirty="0"/>
          </a:p>
          <a:p>
            <a:r>
              <a:rPr lang="fr-FR" dirty="0"/>
              <a:t>Phone </a:t>
            </a:r>
            <a:r>
              <a:rPr lang="en-US" dirty="0"/>
              <a:t>530-893-8635</a:t>
            </a:r>
          </a:p>
        </p:txBody>
      </p:sp>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029200" y="5702872"/>
            <a:ext cx="2971800" cy="947487"/>
          </a:xfrm>
          <a:prstGeom prst="rect">
            <a:avLst/>
          </a:prstGeom>
        </p:spPr>
      </p:pic>
      <p:pic>
        <p:nvPicPr>
          <p:cNvPr id="4" name="Content Placeholder 2">
            <a:extLst>
              <a:ext uri="{FF2B5EF4-FFF2-40B4-BE49-F238E27FC236}">
                <a16:creationId xmlns:a16="http://schemas.microsoft.com/office/drawing/2014/main" id="{EC2DA1CC-1135-6A35-46D4-45D9B79874B0}"/>
              </a:ext>
            </a:extLst>
          </p:cNvPr>
          <p:cNvPicPr>
            <a:picLocks noChangeAspect="1"/>
          </p:cNvPicPr>
          <p:nvPr/>
        </p:nvPicPr>
        <p:blipFill rotWithShape="1">
          <a:blip r:embed="rId6"/>
          <a:srcRect l="7851" r="18482"/>
          <a:stretch/>
        </p:blipFill>
        <p:spPr>
          <a:xfrm>
            <a:off x="609600" y="1417765"/>
            <a:ext cx="3367614" cy="4114279"/>
          </a:xfrm>
          <a:prstGeom prst="rect">
            <a:avLst/>
          </a:prstGeom>
          <a:noFill/>
        </p:spPr>
      </p:pic>
    </p:spTree>
    <p:custDataLst>
      <p:tags r:id="rId1"/>
    </p:custDataLst>
    <p:extLst>
      <p:ext uri="{BB962C8B-B14F-4D97-AF65-F5344CB8AC3E}">
        <p14:creationId xmlns:p14="http://schemas.microsoft.com/office/powerpoint/2010/main" val="11412404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6665F7B0-E16C-3613-2236-78F5F5030147}"/>
              </a:ext>
            </a:extLst>
          </p:cNvPr>
          <p:cNvSpPr>
            <a:spLocks noGrp="1"/>
          </p:cNvSpPr>
          <p:nvPr>
            <p:ph type="title"/>
          </p:nvPr>
        </p:nvSpPr>
        <p:spPr/>
        <p:txBody>
          <a:bodyPr/>
          <a:lstStyle/>
          <a:p>
            <a:r>
              <a:rPr lang="en-US" dirty="0"/>
              <a:t>Signs of Hypercortisolism</a:t>
            </a:r>
          </a:p>
        </p:txBody>
      </p:sp>
      <p:sp>
        <p:nvSpPr>
          <p:cNvPr id="10" name="Content Placeholder 9">
            <a:extLst>
              <a:ext uri="{FF2B5EF4-FFF2-40B4-BE49-F238E27FC236}">
                <a16:creationId xmlns:a16="http://schemas.microsoft.com/office/drawing/2014/main" id="{07683175-DDD7-8294-0666-C57BC8483071}"/>
              </a:ext>
            </a:extLst>
          </p:cNvPr>
          <p:cNvSpPr>
            <a:spLocks noGrp="1"/>
          </p:cNvSpPr>
          <p:nvPr>
            <p:ph sz="quarter" idx="1"/>
          </p:nvPr>
        </p:nvSpPr>
        <p:spPr>
          <a:xfrm>
            <a:off x="4724400" y="1282773"/>
            <a:ext cx="4041648" cy="5422827"/>
          </a:xfrm>
        </p:spPr>
        <p:txBody>
          <a:bodyPr>
            <a:normAutofit fontScale="55000" lnSpcReduction="20000"/>
          </a:bodyPr>
          <a:lstStyle/>
          <a:p>
            <a:r>
              <a:rPr lang="en-US" sz="3600" b="1" dirty="0"/>
              <a:t>Other signs</a:t>
            </a:r>
          </a:p>
          <a:p>
            <a:pPr lvl="1"/>
            <a:r>
              <a:rPr lang="en-US" sz="3800" dirty="0">
                <a:solidFill>
                  <a:srgbClr val="0070C0"/>
                </a:solidFill>
              </a:rPr>
              <a:t>High blood pressure</a:t>
            </a:r>
            <a:r>
              <a:rPr lang="en-US" sz="3800" dirty="0"/>
              <a:t>,</a:t>
            </a:r>
          </a:p>
          <a:p>
            <a:pPr lvl="1"/>
            <a:r>
              <a:rPr lang="en-US" sz="3800" dirty="0">
                <a:solidFill>
                  <a:srgbClr val="0070C0"/>
                </a:solidFill>
              </a:rPr>
              <a:t>Hyperglycemia</a:t>
            </a:r>
          </a:p>
          <a:p>
            <a:pPr lvl="1"/>
            <a:r>
              <a:rPr lang="en-US" sz="3800" dirty="0">
                <a:solidFill>
                  <a:srgbClr val="0070C0"/>
                </a:solidFill>
              </a:rPr>
              <a:t>Visceral adiposity</a:t>
            </a:r>
          </a:p>
          <a:p>
            <a:pPr lvl="1"/>
            <a:r>
              <a:rPr lang="en-US" sz="3800" dirty="0">
                <a:solidFill>
                  <a:srgbClr val="0070C0"/>
                </a:solidFill>
              </a:rPr>
              <a:t>Bone loss, fractures </a:t>
            </a:r>
          </a:p>
          <a:p>
            <a:pPr lvl="1"/>
            <a:r>
              <a:rPr lang="en-US" sz="3800" dirty="0"/>
              <a:t>muscle weakness,</a:t>
            </a:r>
          </a:p>
          <a:p>
            <a:pPr lvl="1"/>
            <a:r>
              <a:rPr lang="en-US" sz="3800" dirty="0"/>
              <a:t>excessive hair growth,</a:t>
            </a:r>
          </a:p>
          <a:p>
            <a:pPr lvl="1"/>
            <a:r>
              <a:rPr lang="en-US" sz="3800" dirty="0"/>
              <a:t>acne, </a:t>
            </a:r>
          </a:p>
          <a:p>
            <a:pPr lvl="1"/>
            <a:r>
              <a:rPr lang="en-US" sz="3800" dirty="0"/>
              <a:t>mood changes like irritability and depression. </a:t>
            </a:r>
          </a:p>
          <a:p>
            <a:pPr marL="0" indent="0">
              <a:buNone/>
              <a:defRPr sz="1800"/>
            </a:pPr>
            <a:endParaRPr lang="en-US" sz="3200" dirty="0"/>
          </a:p>
          <a:p>
            <a:pPr marL="0" indent="0">
              <a:buNone/>
              <a:defRPr sz="1800"/>
            </a:pPr>
            <a:endParaRPr lang="en-US" sz="3200" dirty="0"/>
          </a:p>
          <a:p>
            <a:pPr marL="0" indent="0">
              <a:lnSpc>
                <a:spcPct val="120000"/>
              </a:lnSpc>
              <a:buNone/>
              <a:defRPr sz="1800"/>
            </a:pPr>
            <a:br>
              <a:rPr lang="en-US" sz="3200" dirty="0"/>
            </a:br>
            <a:r>
              <a:rPr lang="en-US" sz="3200" dirty="0"/>
              <a:t>Hypothalamus → CRH → Pituitary → ACTH → Adrenal → Cortisol</a:t>
            </a:r>
          </a:p>
          <a:p>
            <a:pPr>
              <a:lnSpc>
                <a:spcPct val="120000"/>
              </a:lnSpc>
              <a:defRPr sz="1800"/>
            </a:pPr>
            <a:r>
              <a:rPr lang="en-US" sz="3200" dirty="0"/>
              <a:t>Cortisol effects: gluconeogenesis, insulin resistance, fat redistribution</a:t>
            </a:r>
          </a:p>
        </p:txBody>
      </p:sp>
      <p:pic>
        <p:nvPicPr>
          <p:cNvPr id="6" name="Content Placeholder 5">
            <a:extLst>
              <a:ext uri="{FF2B5EF4-FFF2-40B4-BE49-F238E27FC236}">
                <a16:creationId xmlns:a16="http://schemas.microsoft.com/office/drawing/2014/main" id="{F8FA839D-DFBD-ABC9-1815-9F6D6EE88347}"/>
              </a:ext>
            </a:extLst>
          </p:cNvPr>
          <p:cNvPicPr>
            <a:picLocks noGrp="1" noChangeAspect="1"/>
          </p:cNvPicPr>
          <p:nvPr>
            <p:ph sz="quarter" idx="2"/>
          </p:nvPr>
        </p:nvPicPr>
        <p:blipFill>
          <a:blip r:embed="rId2"/>
          <a:stretch>
            <a:fillRect/>
          </a:stretch>
        </p:blipFill>
        <p:spPr>
          <a:xfrm>
            <a:off x="564776" y="1282773"/>
            <a:ext cx="3979591" cy="5346627"/>
          </a:xfrm>
          <a:prstGeom prst="rect">
            <a:avLst/>
          </a:prstGeom>
        </p:spPr>
      </p:pic>
    </p:spTree>
    <p:extLst>
      <p:ext uri="{BB962C8B-B14F-4D97-AF65-F5344CB8AC3E}">
        <p14:creationId xmlns:p14="http://schemas.microsoft.com/office/powerpoint/2010/main" val="24432162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A26964-7281-84AB-5B52-6E40C70ABA7A}"/>
              </a:ext>
            </a:extLst>
          </p:cNvPr>
          <p:cNvSpPr>
            <a:spLocks noGrp="1"/>
          </p:cNvSpPr>
          <p:nvPr>
            <p:ph type="title"/>
          </p:nvPr>
        </p:nvSpPr>
        <p:spPr/>
        <p:txBody>
          <a:bodyPr/>
          <a:lstStyle/>
          <a:p>
            <a:r>
              <a:rPr lang="en-US" dirty="0"/>
              <a:t>CATALYST Study Findings</a:t>
            </a:r>
          </a:p>
        </p:txBody>
      </p:sp>
      <p:sp>
        <p:nvSpPr>
          <p:cNvPr id="3" name="Content Placeholder 2">
            <a:extLst>
              <a:ext uri="{FF2B5EF4-FFF2-40B4-BE49-F238E27FC236}">
                <a16:creationId xmlns:a16="http://schemas.microsoft.com/office/drawing/2014/main" id="{9022F09B-1985-4712-FB0C-6F34A0DBBA41}"/>
              </a:ext>
            </a:extLst>
          </p:cNvPr>
          <p:cNvSpPr>
            <a:spLocks noGrp="1"/>
          </p:cNvSpPr>
          <p:nvPr>
            <p:ph sz="quarter" idx="1"/>
          </p:nvPr>
        </p:nvSpPr>
        <p:spPr/>
        <p:txBody>
          <a:bodyPr>
            <a:normAutofit/>
          </a:bodyPr>
          <a:lstStyle/>
          <a:p>
            <a:pPr>
              <a:lnSpc>
                <a:spcPct val="120000"/>
              </a:lnSpc>
            </a:pPr>
            <a:r>
              <a:rPr lang="en-US" dirty="0"/>
              <a:t>Findings from the CATALYST study, the largest prospective trial of its kind, suggest that hypercortisolism may be a significant contributing factor in as many as one in four patients with difficult-to-control type 2 diabetes.</a:t>
            </a:r>
          </a:p>
        </p:txBody>
      </p:sp>
    </p:spTree>
    <p:extLst>
      <p:ext uri="{BB962C8B-B14F-4D97-AF65-F5344CB8AC3E}">
        <p14:creationId xmlns:p14="http://schemas.microsoft.com/office/powerpoint/2010/main" val="3771847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600200"/>
          </a:xfrm>
        </p:spPr>
        <p:txBody>
          <a:bodyPr>
            <a:normAutofit fontScale="90000"/>
          </a:bodyPr>
          <a:lstStyle/>
          <a:p>
            <a:r>
              <a:rPr dirty="0"/>
              <a:t>CATALYST Study: Hypercortisolism &amp; Difficult-to-Control Type 2 Diabetes</a:t>
            </a:r>
          </a:p>
        </p:txBody>
      </p:sp>
      <p:sp>
        <p:nvSpPr>
          <p:cNvPr id="3" name="Content Placeholder 2"/>
          <p:cNvSpPr>
            <a:spLocks noGrp="1"/>
          </p:cNvSpPr>
          <p:nvPr>
            <p:ph idx="1"/>
          </p:nvPr>
        </p:nvSpPr>
        <p:spPr>
          <a:xfrm>
            <a:off x="457200" y="1524000"/>
            <a:ext cx="8229600" cy="4632960"/>
          </a:xfrm>
        </p:spPr>
        <p:txBody>
          <a:bodyPr>
            <a:normAutofit/>
          </a:bodyPr>
          <a:lstStyle/>
          <a:p>
            <a:pPr marL="0" indent="0">
              <a:buNone/>
              <a:defRPr sz="1800"/>
            </a:pPr>
            <a:endParaRPr lang="en-US" dirty="0"/>
          </a:p>
          <a:p>
            <a:pPr>
              <a:lnSpc>
                <a:spcPct val="120000"/>
              </a:lnSpc>
            </a:pPr>
            <a:r>
              <a:rPr lang="en-US" sz="3000" b="1" dirty="0"/>
              <a:t>Study Design Overview </a:t>
            </a:r>
            <a:r>
              <a:rPr lang="en-US" sz="3000" dirty="0"/>
              <a:t>Prospective observational screening of ~1,000 adults with HbA1c 7.5–11.5%, on multiple antihyperglycemic agents.</a:t>
            </a:r>
          </a:p>
          <a:p>
            <a:pPr>
              <a:lnSpc>
                <a:spcPct val="120000"/>
              </a:lnSpc>
            </a:pPr>
            <a:r>
              <a:rPr lang="en-US" sz="3000" dirty="0"/>
              <a:t>Screening tool: Overnight 1 mg dexamethasone suppression test (DST).</a:t>
            </a:r>
          </a:p>
          <a:p>
            <a:pPr>
              <a:lnSpc>
                <a:spcPct val="120000"/>
              </a:lnSpc>
            </a:pPr>
            <a:r>
              <a:rPr lang="en-US" sz="3000" dirty="0"/>
              <a:t>Hypercortisolism defined as post-DST cortisol &gt;1.8 µg/dL with adequate dexamethasone levels.</a:t>
            </a:r>
          </a:p>
          <a:p>
            <a:pPr>
              <a:defRPr sz="1800"/>
            </a:pPr>
            <a:endParaRPr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dirty="0"/>
              <a:t>Study Design </a:t>
            </a:r>
            <a:r>
              <a:rPr lang="en-US" dirty="0"/>
              <a:t>&amp; </a:t>
            </a:r>
            <a:r>
              <a:rPr dirty="0"/>
              <a:t>Prevalence</a:t>
            </a:r>
          </a:p>
        </p:txBody>
      </p:sp>
      <p:sp>
        <p:nvSpPr>
          <p:cNvPr id="4" name="Content Placeholder 3">
            <a:extLst>
              <a:ext uri="{FF2B5EF4-FFF2-40B4-BE49-F238E27FC236}">
                <a16:creationId xmlns:a16="http://schemas.microsoft.com/office/drawing/2014/main" id="{2D7F3516-F340-C3C9-A7AB-CB61F20189A4}"/>
              </a:ext>
            </a:extLst>
          </p:cNvPr>
          <p:cNvSpPr>
            <a:spLocks noGrp="1"/>
          </p:cNvSpPr>
          <p:nvPr>
            <p:ph sz="quarter" idx="2"/>
          </p:nvPr>
        </p:nvSpPr>
        <p:spPr>
          <a:xfrm>
            <a:off x="250697" y="4896907"/>
            <a:ext cx="4397503" cy="1808693"/>
          </a:xfrm>
        </p:spPr>
        <p:txBody>
          <a:bodyPr>
            <a:normAutofit fontScale="85000" lnSpcReduction="20000"/>
          </a:bodyPr>
          <a:lstStyle/>
          <a:p>
            <a:r>
              <a:rPr lang="en-US" sz="3200" b="1" dirty="0"/>
              <a:t>Findings</a:t>
            </a:r>
          </a:p>
          <a:p>
            <a:pPr>
              <a:defRPr sz="1800"/>
            </a:pPr>
            <a:r>
              <a:rPr lang="en-US" sz="2400" dirty="0"/>
              <a:t>23.8% of study participants had hypercortisolism </a:t>
            </a:r>
          </a:p>
          <a:p>
            <a:pPr lvl="1">
              <a:defRPr sz="1800"/>
            </a:pPr>
            <a:r>
              <a:rPr lang="en-US" sz="2400" dirty="0"/>
              <a:t>Prevalence 36.6% in those on ≥3 antihypertensives</a:t>
            </a:r>
          </a:p>
          <a:p>
            <a:pPr lvl="1">
              <a:defRPr sz="1800"/>
            </a:pPr>
            <a:r>
              <a:rPr lang="en-US" sz="2400" dirty="0"/>
              <a:t>34.7% adrenal abnormalities on CT</a:t>
            </a:r>
          </a:p>
          <a:p>
            <a:endParaRPr lang="en-US" dirty="0"/>
          </a:p>
        </p:txBody>
      </p:sp>
      <p:pic>
        <p:nvPicPr>
          <p:cNvPr id="6" name="Picture 5">
            <a:extLst>
              <a:ext uri="{FF2B5EF4-FFF2-40B4-BE49-F238E27FC236}">
                <a16:creationId xmlns:a16="http://schemas.microsoft.com/office/drawing/2014/main" id="{FEB1CF72-1013-185F-43DC-B9EE6D3D826B}"/>
              </a:ext>
            </a:extLst>
          </p:cNvPr>
          <p:cNvPicPr>
            <a:picLocks noChangeAspect="1"/>
          </p:cNvPicPr>
          <p:nvPr/>
        </p:nvPicPr>
        <p:blipFill>
          <a:blip r:embed="rId2"/>
          <a:stretch>
            <a:fillRect/>
          </a:stretch>
        </p:blipFill>
        <p:spPr>
          <a:xfrm>
            <a:off x="130303" y="1133573"/>
            <a:ext cx="8763000" cy="3763334"/>
          </a:xfrm>
          <a:prstGeom prst="rect">
            <a:avLst/>
          </a:prstGeom>
        </p:spPr>
      </p:pic>
      <p:pic>
        <p:nvPicPr>
          <p:cNvPr id="5" name="Picture 4">
            <a:extLst>
              <a:ext uri="{FF2B5EF4-FFF2-40B4-BE49-F238E27FC236}">
                <a16:creationId xmlns:a16="http://schemas.microsoft.com/office/drawing/2014/main" id="{A73D1B44-3924-4885-A09E-11BF9DD5385C}"/>
              </a:ext>
            </a:extLst>
          </p:cNvPr>
          <p:cNvPicPr>
            <a:picLocks noChangeAspect="1"/>
          </p:cNvPicPr>
          <p:nvPr/>
        </p:nvPicPr>
        <p:blipFill>
          <a:blip r:embed="rId3"/>
          <a:stretch>
            <a:fillRect/>
          </a:stretch>
        </p:blipFill>
        <p:spPr>
          <a:xfrm>
            <a:off x="4572000" y="4906334"/>
            <a:ext cx="4078427" cy="1065535"/>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 calcmode="lin" valueType="num">
                                      <p:cBhvr>
                                        <p:cTn id="9" dur="1000" fill="hold"/>
                                        <p:tgtEl>
                                          <p:spTgt spid="6"/>
                                        </p:tgtEl>
                                        <p:attrNameLst>
                                          <p:attrName>style.rotation</p:attrName>
                                        </p:attrNameLst>
                                      </p:cBhvr>
                                      <p:tavLst>
                                        <p:tav tm="0">
                                          <p:val>
                                            <p:fltVal val="90"/>
                                          </p:val>
                                        </p:tav>
                                        <p:tav tm="100000">
                                          <p:val>
                                            <p:fltVal val="0"/>
                                          </p:val>
                                        </p:tav>
                                      </p:tavLst>
                                    </p:anim>
                                    <p:animEffect transition="in" filter="fade">
                                      <p:cBhvr>
                                        <p:cTn id="10"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990600"/>
          </a:xfrm>
        </p:spPr>
        <p:txBody>
          <a:bodyPr anchor="b">
            <a:normAutofit/>
          </a:bodyPr>
          <a:lstStyle/>
          <a:p>
            <a:pPr>
              <a:lnSpc>
                <a:spcPct val="90000"/>
              </a:lnSpc>
            </a:pPr>
            <a:r>
              <a:rPr lang="en-US" sz="4100" dirty="0"/>
              <a:t>Study Design – Part 2 (Intervention)</a:t>
            </a:r>
          </a:p>
        </p:txBody>
      </p:sp>
      <p:graphicFrame>
        <p:nvGraphicFramePr>
          <p:cNvPr id="5" name="Content Placeholder 2">
            <a:extLst>
              <a:ext uri="{FF2B5EF4-FFF2-40B4-BE49-F238E27FC236}">
                <a16:creationId xmlns:a16="http://schemas.microsoft.com/office/drawing/2014/main" id="{EE96898A-C687-4E41-1A35-7296B8872DDA}"/>
              </a:ext>
            </a:extLst>
          </p:cNvPr>
          <p:cNvGraphicFramePr>
            <a:graphicFrameLocks noGrp="1"/>
          </p:cNvGraphicFramePr>
          <p:nvPr>
            <p:ph sz="quarter" idx="1"/>
          </p:nvPr>
        </p:nvGraphicFramePr>
        <p:xfrm>
          <a:off x="457200" y="1219200"/>
          <a:ext cx="8229600" cy="54102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nchor="b">
            <a:normAutofit/>
          </a:bodyPr>
          <a:lstStyle/>
          <a:p>
            <a:pPr>
              <a:lnSpc>
                <a:spcPct val="90000"/>
              </a:lnSpc>
            </a:pPr>
            <a:r>
              <a:rPr lang="en-US" sz="2800" b="1"/>
              <a:t>Diabetes Management: From Fundamentals to Advanced Practice </a:t>
            </a:r>
            <a:r>
              <a:rPr lang="en-US" sz="2800" b="1">
                <a:effectLst/>
              </a:rPr>
              <a:t> </a:t>
            </a:r>
            <a:endParaRPr lang="en-US" sz="2800"/>
          </a:p>
        </p:txBody>
      </p:sp>
      <p:sp>
        <p:nvSpPr>
          <p:cNvPr id="3" name="Content Placeholder 2"/>
          <p:cNvSpPr>
            <a:spLocks noGrp="1"/>
          </p:cNvSpPr>
          <p:nvPr>
            <p:ph sz="quarter" idx="1"/>
          </p:nvPr>
        </p:nvSpPr>
        <p:spPr>
          <a:xfrm>
            <a:off x="457199" y="1219200"/>
            <a:ext cx="6169523" cy="5638800"/>
          </a:xfrm>
        </p:spPr>
        <p:txBody>
          <a:bodyPr>
            <a:normAutofit/>
          </a:bodyPr>
          <a:lstStyle/>
          <a:p>
            <a:pPr marL="0" indent="0">
              <a:lnSpc>
                <a:spcPct val="90000"/>
              </a:lnSpc>
              <a:buNone/>
            </a:pPr>
            <a:r>
              <a:rPr lang="en-US" sz="1900" b="1" dirty="0"/>
              <a:t>Objectives:</a:t>
            </a:r>
            <a:endParaRPr lang="en-US" sz="1900" dirty="0"/>
          </a:p>
          <a:p>
            <a:pPr lvl="0"/>
            <a:r>
              <a:rPr lang="en-US" sz="2400" dirty="0"/>
              <a:t>Review the changes &amp; updates to the annual ADA </a:t>
            </a:r>
            <a:r>
              <a:rPr lang="en-US" sz="2400" i="1" dirty="0"/>
              <a:t>Standards of Medical Care in Diabetes.</a:t>
            </a:r>
            <a:endParaRPr lang="en-US" sz="2400" dirty="0"/>
          </a:p>
          <a:p>
            <a:pPr lvl="0"/>
            <a:r>
              <a:rPr lang="en-US" sz="2400" dirty="0"/>
              <a:t>Identify the key elements of the standards that improve clinical care for people with diabetes.</a:t>
            </a:r>
          </a:p>
          <a:p>
            <a:pPr lvl="0"/>
            <a:r>
              <a:rPr lang="en-US" sz="2400" dirty="0"/>
              <a:t>Review and discuss appropriate use of the latest medications and that address hyperglycemia and cardiorenal health.</a:t>
            </a:r>
          </a:p>
          <a:p>
            <a:pPr lvl="0"/>
            <a:r>
              <a:rPr lang="en-US" sz="2400" dirty="0"/>
              <a:t>Describe strategies to incorporate lifestyle changes into diabetes self-management.</a:t>
            </a:r>
          </a:p>
          <a:p>
            <a:pPr lvl="0"/>
            <a:r>
              <a:rPr lang="en-US" sz="2400" dirty="0"/>
              <a:t>Share practical approaches to assess and address diabetes distress in clinical care.   </a:t>
            </a:r>
            <a:endParaRPr lang="en-US" sz="1900" dirty="0"/>
          </a:p>
        </p:txBody>
      </p:sp>
      <p:pic>
        <p:nvPicPr>
          <p:cNvPr id="1026" name="Picture 2" descr="Diabetes Care Cover Image for Volume 48, Issue Supplement_1">
            <a:extLst>
              <a:ext uri="{FF2B5EF4-FFF2-40B4-BE49-F238E27FC236}">
                <a16:creationId xmlns:a16="http://schemas.microsoft.com/office/drawing/2014/main" id="{2FF870EA-CFA0-54E3-15B1-6047BBF0A07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6584286" y="1245742"/>
            <a:ext cx="2052371" cy="2700487"/>
          </a:xfrm>
          <a:prstGeom prst="rect">
            <a:avLst/>
          </a:prstGeom>
          <a:solidFill>
            <a:srgbClr val="FFFFFF"/>
          </a:solidFill>
        </p:spPr>
      </p:pic>
      <p:pic>
        <p:nvPicPr>
          <p:cNvPr id="6" name="Picture 5" descr="Friends sitting on table">
            <a:extLst>
              <a:ext uri="{FF2B5EF4-FFF2-40B4-BE49-F238E27FC236}">
                <a16:creationId xmlns:a16="http://schemas.microsoft.com/office/drawing/2014/main" id="{3501BA41-C586-E766-EA0E-8CD2FE3A0B9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95608" y="4495800"/>
            <a:ext cx="2514600" cy="1678068"/>
          </a:xfrm>
          <a:prstGeom prst="rect">
            <a:avLst/>
          </a:prstGeom>
        </p:spPr>
      </p:pic>
    </p:spTree>
    <p:extLst>
      <p:ext uri="{BB962C8B-B14F-4D97-AF65-F5344CB8AC3E}">
        <p14:creationId xmlns:p14="http://schemas.microsoft.com/office/powerpoint/2010/main" val="42532229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803502"/>
          </a:xfrm>
        </p:spPr>
        <p:txBody>
          <a:bodyPr>
            <a:normAutofit fontScale="90000"/>
          </a:bodyPr>
          <a:lstStyle/>
          <a:p>
            <a:r>
              <a:rPr lang="en-US" dirty="0"/>
              <a:t>CATALYST Treatment Outcomes</a:t>
            </a:r>
            <a:endParaRPr dirty="0"/>
          </a:p>
        </p:txBody>
      </p:sp>
      <p:pic>
        <p:nvPicPr>
          <p:cNvPr id="4" name="Picture 3">
            <a:extLst>
              <a:ext uri="{FF2B5EF4-FFF2-40B4-BE49-F238E27FC236}">
                <a16:creationId xmlns:a16="http://schemas.microsoft.com/office/drawing/2014/main" id="{F09CBB1F-2536-D565-F98B-FAC783B7E14B}"/>
              </a:ext>
            </a:extLst>
          </p:cNvPr>
          <p:cNvPicPr>
            <a:picLocks noChangeAspect="1"/>
          </p:cNvPicPr>
          <p:nvPr/>
        </p:nvPicPr>
        <p:blipFill>
          <a:blip r:embed="rId2"/>
          <a:stretch>
            <a:fillRect/>
          </a:stretch>
        </p:blipFill>
        <p:spPr>
          <a:xfrm>
            <a:off x="72965" y="1066800"/>
            <a:ext cx="8998070" cy="3657600"/>
          </a:xfrm>
          <a:prstGeom prst="rect">
            <a:avLst/>
          </a:prstGeom>
        </p:spPr>
      </p:pic>
      <p:pic>
        <p:nvPicPr>
          <p:cNvPr id="6" name="Picture 5">
            <a:extLst>
              <a:ext uri="{FF2B5EF4-FFF2-40B4-BE49-F238E27FC236}">
                <a16:creationId xmlns:a16="http://schemas.microsoft.com/office/drawing/2014/main" id="{279AA90F-8851-7BC4-3C34-9AFBA360B61B}"/>
              </a:ext>
            </a:extLst>
          </p:cNvPr>
          <p:cNvPicPr>
            <a:picLocks noChangeAspect="1"/>
          </p:cNvPicPr>
          <p:nvPr/>
        </p:nvPicPr>
        <p:blipFill>
          <a:blip r:embed="rId3"/>
          <a:stretch>
            <a:fillRect/>
          </a:stretch>
        </p:blipFill>
        <p:spPr>
          <a:xfrm>
            <a:off x="5689871" y="5949356"/>
            <a:ext cx="3454129" cy="851703"/>
          </a:xfrm>
          <a:prstGeom prst="rect">
            <a:avLst/>
          </a:prstGeom>
        </p:spPr>
      </p:pic>
      <p:sp>
        <p:nvSpPr>
          <p:cNvPr id="5" name="TextBox 4">
            <a:extLst>
              <a:ext uri="{FF2B5EF4-FFF2-40B4-BE49-F238E27FC236}">
                <a16:creationId xmlns:a16="http://schemas.microsoft.com/office/drawing/2014/main" id="{25AD66D3-4E85-A479-ED8E-CE24DF0B544A}"/>
              </a:ext>
            </a:extLst>
          </p:cNvPr>
          <p:cNvSpPr txBox="1"/>
          <p:nvPr/>
        </p:nvSpPr>
        <p:spPr>
          <a:xfrm>
            <a:off x="304800" y="4851208"/>
            <a:ext cx="8610600" cy="1200329"/>
          </a:xfrm>
          <a:prstGeom prst="rect">
            <a:avLst/>
          </a:prstGeom>
          <a:noFill/>
        </p:spPr>
        <p:txBody>
          <a:bodyPr wrap="square">
            <a:spAutoFit/>
          </a:bodyPr>
          <a:lstStyle/>
          <a:p>
            <a:pPr algn="ctr">
              <a:defRPr sz="1800"/>
            </a:pPr>
            <a:r>
              <a:rPr lang="en-US" sz="2400" dirty="0">
                <a:solidFill>
                  <a:srgbClr val="0070C0"/>
                </a:solidFill>
              </a:rPr>
              <a:t>Mifepristone significantly improves glycemic control and weight</a:t>
            </a:r>
          </a:p>
          <a:p>
            <a:pPr algn="ctr">
              <a:defRPr sz="1800"/>
            </a:pPr>
            <a:r>
              <a:rPr lang="en-US" sz="2400" dirty="0">
                <a:solidFill>
                  <a:srgbClr val="0070C0"/>
                </a:solidFill>
              </a:rPr>
              <a:t>Next steps: broader screening, novel cortisol-targeted therapies, long-term outcomes</a:t>
            </a:r>
            <a:r>
              <a:rPr lang="en-US" dirty="0"/>
              <a:t>.</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24600" y="304800"/>
            <a:ext cx="2514600" cy="838200"/>
          </a:xfrm>
        </p:spPr>
        <p:txBody>
          <a:bodyPr vert="horz" anchor="b" anchorCtr="0">
            <a:normAutofit fontScale="90000"/>
          </a:bodyPr>
          <a:lstStyle/>
          <a:p>
            <a:r>
              <a:rPr kumimoji="0" lang="en-US" sz="2800" b="1" kern="1200" dirty="0">
                <a:latin typeface="Calibri" panose="020F0502020204030204" pitchFamily="34" charset="0"/>
                <a:ea typeface="+mn-ea"/>
                <a:cs typeface="+mn-cs"/>
              </a:rPr>
              <a:t>Intervention Outcomes</a:t>
            </a:r>
          </a:p>
        </p:txBody>
      </p:sp>
      <p:sp>
        <p:nvSpPr>
          <p:cNvPr id="4" name="Content Placeholder 2"/>
          <p:cNvSpPr txBox="1">
            <a:spLocks/>
          </p:cNvSpPr>
          <p:nvPr/>
        </p:nvSpPr>
        <p:spPr>
          <a:xfrm>
            <a:off x="6324600" y="1219203"/>
            <a:ext cx="2514600" cy="4843463"/>
          </a:xfrm>
          <a:prstGeom prst="rect">
            <a:avLst/>
          </a:prstGeom>
        </p:spPr>
        <p:txBody>
          <a:bodyPr vert="horz">
            <a:normAutofit lnSpcReduction="10000"/>
          </a:bodyPr>
          <a:lstStyle>
            <a:lvl1pPr marL="205735" indent="-205735" algn="l" rtl="0" eaLnBrk="1" latinLnBrk="0" hangingPunct="1">
              <a:spcBef>
                <a:spcPts val="450"/>
              </a:spcBef>
              <a:buClr>
                <a:srgbClr val="86AA2C"/>
              </a:buClr>
              <a:buSzPct val="76000"/>
              <a:buFont typeface="Wingdings 3"/>
              <a:buChar char=""/>
              <a:defRPr kumimoji="0" sz="4000" kern="1200">
                <a:solidFill>
                  <a:schemeClr val="tx1"/>
                </a:solidFill>
                <a:latin typeface="Calibri" panose="020F0502020204030204" pitchFamily="34" charset="0"/>
                <a:ea typeface="+mn-ea"/>
                <a:cs typeface="+mn-cs"/>
              </a:defRPr>
            </a:lvl1pPr>
            <a:lvl2pPr marL="411470" indent="-205735" algn="l" rtl="0" eaLnBrk="1" latinLnBrk="0" hangingPunct="1">
              <a:spcBef>
                <a:spcPts val="375"/>
              </a:spcBef>
              <a:buClr>
                <a:srgbClr val="86AA2C"/>
              </a:buClr>
              <a:buSzPct val="76000"/>
              <a:buFont typeface="Wingdings 3"/>
              <a:buChar char=""/>
              <a:defRPr kumimoji="0" sz="3200" kern="1200">
                <a:solidFill>
                  <a:schemeClr val="tx1"/>
                </a:solidFill>
                <a:latin typeface="Calibri" panose="020F0502020204030204" pitchFamily="34" charset="0"/>
                <a:ea typeface="+mn-ea"/>
                <a:cs typeface="+mn-cs"/>
              </a:defRPr>
            </a:lvl2pPr>
            <a:lvl3pPr marL="617204" indent="-171446" algn="l" rtl="0" eaLnBrk="1" latinLnBrk="0" hangingPunct="1">
              <a:spcBef>
                <a:spcPts val="375"/>
              </a:spcBef>
              <a:buClr>
                <a:srgbClr val="86AA2C"/>
              </a:buClr>
              <a:buSzPct val="76000"/>
              <a:buFont typeface="Wingdings 3"/>
              <a:buChar char=""/>
              <a:defRPr kumimoji="0" sz="2800" kern="1200">
                <a:solidFill>
                  <a:schemeClr val="tx1"/>
                </a:solidFill>
                <a:latin typeface="Calibri" panose="020F0502020204030204" pitchFamily="34" charset="0"/>
                <a:ea typeface="+mn-ea"/>
                <a:cs typeface="+mn-cs"/>
              </a:defRPr>
            </a:lvl3pPr>
            <a:lvl4pPr marL="822940" indent="-171446" algn="l" rtl="0" eaLnBrk="1" latinLnBrk="0" hangingPunct="1">
              <a:spcBef>
                <a:spcPts val="300"/>
              </a:spcBef>
              <a:buClr>
                <a:srgbClr val="86AA2C"/>
              </a:buClr>
              <a:buSzPct val="70000"/>
              <a:buFont typeface="Wingdings"/>
              <a:buChar char=""/>
              <a:defRPr kumimoji="0" sz="2000" kern="1200">
                <a:solidFill>
                  <a:schemeClr val="tx1"/>
                </a:solidFill>
                <a:latin typeface="Calibri" panose="020F0502020204030204" pitchFamily="34" charset="0"/>
                <a:ea typeface="+mn-ea"/>
                <a:cs typeface="+mn-cs"/>
              </a:defRPr>
            </a:lvl4pPr>
            <a:lvl5pPr marL="1028675" indent="-171446" algn="l" rtl="0" eaLnBrk="1" latinLnBrk="0" hangingPunct="1">
              <a:spcBef>
                <a:spcPts val="225"/>
              </a:spcBef>
              <a:buClr>
                <a:srgbClr val="86AA2C"/>
              </a:buClr>
              <a:buSzPct val="70000"/>
              <a:buFont typeface="Wingdings"/>
              <a:buChar char=""/>
              <a:defRPr kumimoji="0" sz="2000" kern="1200">
                <a:solidFill>
                  <a:schemeClr val="tx1"/>
                </a:solidFill>
                <a:latin typeface="Calibri" panose="020F0502020204030204" pitchFamily="34" charset="0"/>
                <a:ea typeface="+mn-ea"/>
                <a:cs typeface="+mn-cs"/>
              </a:defRPr>
            </a:lvl5pPr>
            <a:lvl6pPr marL="1234409" indent="-137156" algn="l" rtl="0" eaLnBrk="1" latinLnBrk="0" hangingPunct="1">
              <a:spcBef>
                <a:spcPts val="225"/>
              </a:spcBef>
              <a:buClr>
                <a:srgbClr val="9FB8CD">
                  <a:shade val="75000"/>
                </a:srgbClr>
              </a:buClr>
              <a:buSzPct val="75000"/>
              <a:buFont typeface="Wingdings 3"/>
              <a:buChar char=""/>
              <a:defRPr kumimoji="0" lang="en-US" sz="1200" kern="1200" smtClean="0">
                <a:solidFill>
                  <a:schemeClr val="tx1"/>
                </a:solidFill>
                <a:latin typeface="+mn-lt"/>
                <a:ea typeface="+mn-ea"/>
                <a:cs typeface="+mn-cs"/>
              </a:defRPr>
            </a:lvl6pPr>
            <a:lvl7pPr marL="1371566" indent="-137156" algn="l" rtl="0" eaLnBrk="1" latinLnBrk="0" hangingPunct="1">
              <a:spcBef>
                <a:spcPts val="225"/>
              </a:spcBef>
              <a:buClr>
                <a:srgbClr val="727CA3">
                  <a:shade val="75000"/>
                </a:srgbClr>
              </a:buClr>
              <a:buSzPct val="75000"/>
              <a:buFont typeface="Wingdings 3"/>
              <a:buChar char=""/>
              <a:defRPr kumimoji="0" lang="en-US" sz="1050" kern="1200" smtClean="0">
                <a:solidFill>
                  <a:schemeClr val="tx1"/>
                </a:solidFill>
                <a:latin typeface="+mn-lt"/>
                <a:ea typeface="+mn-ea"/>
                <a:cs typeface="+mn-cs"/>
              </a:defRPr>
            </a:lvl7pPr>
            <a:lvl8pPr marL="1508723" indent="-137156" algn="l" rtl="0" eaLnBrk="1" latinLnBrk="0" hangingPunct="1">
              <a:spcBef>
                <a:spcPts val="225"/>
              </a:spcBef>
              <a:buClr>
                <a:prstClr val="white">
                  <a:shade val="50000"/>
                </a:prstClr>
              </a:buClr>
              <a:buSzPct val="75000"/>
              <a:buFont typeface="Wingdings 3"/>
              <a:buChar char=""/>
              <a:defRPr kumimoji="0" lang="en-US" sz="1050" kern="1200" smtClean="0">
                <a:solidFill>
                  <a:schemeClr val="tx1"/>
                </a:solidFill>
                <a:latin typeface="+mn-lt"/>
                <a:ea typeface="+mn-ea"/>
                <a:cs typeface="+mn-cs"/>
              </a:defRPr>
            </a:lvl8pPr>
            <a:lvl9pPr marL="1645879" indent="-137156" algn="l" rtl="0" eaLnBrk="1" latinLnBrk="0" hangingPunct="1">
              <a:spcBef>
                <a:spcPts val="225"/>
              </a:spcBef>
              <a:buClr>
                <a:srgbClr val="9FB8CD"/>
              </a:buClr>
              <a:buSzPct val="75000"/>
              <a:buFont typeface="Wingdings 3"/>
              <a:buChar char=""/>
              <a:defRPr kumimoji="0" lang="en-US" sz="900" kern="1200" smtClean="0">
                <a:solidFill>
                  <a:schemeClr val="tx1"/>
                </a:solidFill>
                <a:latin typeface="+mn-lt"/>
                <a:ea typeface="+mn-ea"/>
                <a:cs typeface="+mn-cs"/>
              </a:defRPr>
            </a:lvl9pPr>
          </a:lstStyle>
          <a:p>
            <a:pPr marL="0" indent="0">
              <a:spcAft>
                <a:spcPts val="750"/>
              </a:spcAft>
              <a:buNone/>
              <a:defRPr sz="1800"/>
            </a:pPr>
            <a:r>
              <a:rPr kumimoji="0" lang="en-US" sz="2000" kern="1200" dirty="0">
                <a:latin typeface="Calibri" panose="020F0502020204030204" pitchFamily="34" charset="0"/>
                <a:ea typeface="+mn-ea"/>
                <a:cs typeface="+mn-cs"/>
              </a:rPr>
              <a:t>Adverse events mostly mild to moderate (glucocorticoid withdrawal symptoms).</a:t>
            </a:r>
          </a:p>
          <a:p>
            <a:pPr marL="0" indent="0">
              <a:spcAft>
                <a:spcPts val="750"/>
              </a:spcAft>
              <a:buNone/>
              <a:defRPr sz="1800"/>
            </a:pPr>
            <a:r>
              <a:rPr kumimoji="0" lang="en-US" sz="2000" kern="1200" dirty="0">
                <a:latin typeface="Calibri" panose="020F0502020204030204" pitchFamily="34" charset="0"/>
                <a:ea typeface="+mn-ea"/>
                <a:cs typeface="+mn-cs"/>
              </a:rPr>
              <a:t>Hypokalemia observed; manageable clinically.</a:t>
            </a:r>
          </a:p>
          <a:p>
            <a:pPr marL="0" indent="0">
              <a:spcAft>
                <a:spcPts val="750"/>
              </a:spcAft>
              <a:buNone/>
              <a:defRPr sz="1800"/>
            </a:pPr>
            <a:r>
              <a:rPr kumimoji="0" lang="en-US" sz="2000" kern="1200" dirty="0">
                <a:latin typeface="Calibri" panose="020F0502020204030204" pitchFamily="34" charset="0"/>
                <a:ea typeface="+mn-ea"/>
                <a:cs typeface="+mn-cs"/>
              </a:rPr>
              <a:t>Discontinuation ~</a:t>
            </a:r>
            <a:r>
              <a:rPr lang="en-US" sz="2000" dirty="0"/>
              <a:t>40</a:t>
            </a:r>
            <a:r>
              <a:rPr kumimoji="0" lang="en-US" sz="2000" kern="1200" dirty="0">
                <a:latin typeface="Calibri" panose="020F0502020204030204" pitchFamily="34" charset="0"/>
                <a:ea typeface="+mn-ea"/>
                <a:cs typeface="+mn-cs"/>
              </a:rPr>
              <a:t>%, mostly due to tolerability issues.</a:t>
            </a:r>
          </a:p>
          <a:p>
            <a:pPr marL="0" indent="0">
              <a:spcAft>
                <a:spcPts val="750"/>
              </a:spcAft>
              <a:buNone/>
              <a:defRPr sz="1800"/>
            </a:pPr>
            <a:r>
              <a:rPr kumimoji="0" lang="en-US" sz="2000" kern="1200" dirty="0">
                <a:latin typeface="Calibri" panose="020F0502020204030204" pitchFamily="34" charset="0"/>
                <a:ea typeface="+mn-ea"/>
                <a:cs typeface="+mn-cs"/>
              </a:rPr>
              <a:t>Question:</a:t>
            </a:r>
            <a:r>
              <a:rPr lang="en-US" sz="2000" dirty="0"/>
              <a:t> How realistic is this to implement in primary care / Endo settings?</a:t>
            </a:r>
            <a:endParaRPr kumimoji="0" lang="en-US" sz="2000" kern="1200" dirty="0">
              <a:latin typeface="Calibri" panose="020F0502020204030204" pitchFamily="34" charset="0"/>
              <a:ea typeface="+mn-ea"/>
              <a:cs typeface="+mn-cs"/>
            </a:endParaRPr>
          </a:p>
        </p:txBody>
      </p:sp>
      <p:graphicFrame>
        <p:nvGraphicFramePr>
          <p:cNvPr id="6" name="Content Placeholder 2">
            <a:extLst>
              <a:ext uri="{FF2B5EF4-FFF2-40B4-BE49-F238E27FC236}">
                <a16:creationId xmlns:a16="http://schemas.microsoft.com/office/drawing/2014/main" id="{AD2BC20A-00B6-B91D-F1DD-3580BD3A2D1E}"/>
              </a:ext>
            </a:extLst>
          </p:cNvPr>
          <p:cNvGraphicFramePr>
            <a:graphicFrameLocks noGrp="1"/>
          </p:cNvGraphicFramePr>
          <p:nvPr>
            <p:ph sz="quarter" idx="1"/>
          </p:nvPr>
        </p:nvGraphicFramePr>
        <p:xfrm>
          <a:off x="304800" y="304800"/>
          <a:ext cx="5715000" cy="5715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74D6E5-51D0-ABED-0593-24F57B544148}"/>
              </a:ext>
            </a:extLst>
          </p:cNvPr>
          <p:cNvSpPr>
            <a:spLocks noGrp="1"/>
          </p:cNvSpPr>
          <p:nvPr>
            <p:ph type="title"/>
          </p:nvPr>
        </p:nvSpPr>
        <p:spPr>
          <a:xfrm>
            <a:off x="457200" y="228600"/>
            <a:ext cx="8229600" cy="914400"/>
          </a:xfrm>
        </p:spPr>
        <p:txBody>
          <a:bodyPr anchor="b">
            <a:normAutofit/>
          </a:bodyPr>
          <a:lstStyle/>
          <a:p>
            <a:r>
              <a:rPr lang="en-US" dirty="0"/>
              <a:t>Hypercortisolism in Type 2</a:t>
            </a:r>
          </a:p>
        </p:txBody>
      </p:sp>
      <p:sp>
        <p:nvSpPr>
          <p:cNvPr id="4" name="Content Placeholder 3">
            <a:extLst>
              <a:ext uri="{FF2B5EF4-FFF2-40B4-BE49-F238E27FC236}">
                <a16:creationId xmlns:a16="http://schemas.microsoft.com/office/drawing/2014/main" id="{B773A2B6-5385-EE7F-9CA1-45B94B307A77}"/>
              </a:ext>
            </a:extLst>
          </p:cNvPr>
          <p:cNvSpPr>
            <a:spLocks noGrp="1"/>
          </p:cNvSpPr>
          <p:nvPr>
            <p:ph sz="quarter" idx="1"/>
          </p:nvPr>
        </p:nvSpPr>
        <p:spPr>
          <a:xfrm>
            <a:off x="4800600" y="1371600"/>
            <a:ext cx="3886200" cy="4937760"/>
          </a:xfrm>
        </p:spPr>
        <p:txBody>
          <a:bodyPr>
            <a:normAutofit/>
          </a:bodyPr>
          <a:lstStyle/>
          <a:p>
            <a:pPr>
              <a:lnSpc>
                <a:spcPct val="90000"/>
              </a:lnSpc>
            </a:pPr>
            <a:r>
              <a:rPr lang="en-US" sz="2800" dirty="0"/>
              <a:t>Can lead to “Difficult to Control Type 2 Diabetes”</a:t>
            </a:r>
          </a:p>
          <a:p>
            <a:pPr>
              <a:lnSpc>
                <a:spcPct val="90000"/>
              </a:lnSpc>
            </a:pPr>
            <a:r>
              <a:rPr lang="en-US" sz="2800" dirty="0"/>
              <a:t>CATALYST study revealed  about 24% of people with elevated BG despite meds, may be due to hypercortisolism.</a:t>
            </a:r>
          </a:p>
          <a:p>
            <a:pPr>
              <a:lnSpc>
                <a:spcPct val="90000"/>
              </a:lnSpc>
            </a:pPr>
            <a:r>
              <a:rPr lang="en-US" sz="2800" dirty="0"/>
              <a:t>Treatment with mifepristone decreased weight, waistline, BG. </a:t>
            </a:r>
          </a:p>
        </p:txBody>
      </p:sp>
      <p:graphicFrame>
        <p:nvGraphicFramePr>
          <p:cNvPr id="6" name="Content Placeholder 2">
            <a:extLst>
              <a:ext uri="{FF2B5EF4-FFF2-40B4-BE49-F238E27FC236}">
                <a16:creationId xmlns:a16="http://schemas.microsoft.com/office/drawing/2014/main" id="{DB10949A-6F15-F95B-C81A-79D770551703}"/>
              </a:ext>
            </a:extLst>
          </p:cNvPr>
          <p:cNvGraphicFramePr>
            <a:graphicFrameLocks noGrp="1"/>
          </p:cNvGraphicFramePr>
          <p:nvPr>
            <p:ph sz="quarter" idx="2"/>
          </p:nvPr>
        </p:nvGraphicFramePr>
        <p:xfrm>
          <a:off x="530352" y="960120"/>
          <a:ext cx="4041648" cy="493776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 name="Picture 4">
            <a:extLst>
              <a:ext uri="{FF2B5EF4-FFF2-40B4-BE49-F238E27FC236}">
                <a16:creationId xmlns:a16="http://schemas.microsoft.com/office/drawing/2014/main" id="{B85C3DCE-21FB-451C-5888-3DD838B86AAA}"/>
              </a:ext>
            </a:extLst>
          </p:cNvPr>
          <p:cNvPicPr>
            <a:picLocks noChangeAspect="1"/>
          </p:cNvPicPr>
          <p:nvPr/>
        </p:nvPicPr>
        <p:blipFill>
          <a:blip r:embed="rId7"/>
          <a:stretch>
            <a:fillRect/>
          </a:stretch>
        </p:blipFill>
        <p:spPr>
          <a:xfrm>
            <a:off x="7620000" y="1828800"/>
            <a:ext cx="831371" cy="1059346"/>
          </a:xfrm>
          <a:prstGeom prst="rect">
            <a:avLst/>
          </a:prstGeom>
        </p:spPr>
      </p:pic>
      <p:sp>
        <p:nvSpPr>
          <p:cNvPr id="7" name="TextBox 6">
            <a:extLst>
              <a:ext uri="{FF2B5EF4-FFF2-40B4-BE49-F238E27FC236}">
                <a16:creationId xmlns:a16="http://schemas.microsoft.com/office/drawing/2014/main" id="{8F05E84B-1C5F-7520-C0FA-D68F5D5E7C32}"/>
              </a:ext>
            </a:extLst>
          </p:cNvPr>
          <p:cNvSpPr txBox="1"/>
          <p:nvPr/>
        </p:nvSpPr>
        <p:spPr>
          <a:xfrm>
            <a:off x="304800" y="6309360"/>
            <a:ext cx="4800600" cy="369332"/>
          </a:xfrm>
          <a:prstGeom prst="rect">
            <a:avLst/>
          </a:prstGeom>
          <a:noFill/>
        </p:spPr>
        <p:txBody>
          <a:bodyPr wrap="square" rtlCol="0">
            <a:spAutoFit/>
          </a:bodyPr>
          <a:lstStyle/>
          <a:p>
            <a:r>
              <a:rPr lang="en-US" dirty="0"/>
              <a:t>DeFronzo, </a:t>
            </a:r>
            <a:r>
              <a:rPr lang="en-US" dirty="0" err="1"/>
              <a:t>Auchus</a:t>
            </a:r>
            <a:r>
              <a:rPr lang="en-US" dirty="0"/>
              <a:t>-Hypercortisolism June 2025 </a:t>
            </a:r>
          </a:p>
        </p:txBody>
      </p:sp>
      <p:sp>
        <p:nvSpPr>
          <p:cNvPr id="9" name="TextBox 8">
            <a:extLst>
              <a:ext uri="{FF2B5EF4-FFF2-40B4-BE49-F238E27FC236}">
                <a16:creationId xmlns:a16="http://schemas.microsoft.com/office/drawing/2014/main" id="{49952227-33BD-CDD8-F148-947A086A6B57}"/>
              </a:ext>
            </a:extLst>
          </p:cNvPr>
          <p:cNvSpPr txBox="1"/>
          <p:nvPr/>
        </p:nvSpPr>
        <p:spPr>
          <a:xfrm>
            <a:off x="5029200" y="6285468"/>
            <a:ext cx="3429000" cy="369332"/>
          </a:xfrm>
          <a:prstGeom prst="rect">
            <a:avLst/>
          </a:prstGeom>
          <a:noFill/>
        </p:spPr>
        <p:txBody>
          <a:bodyPr wrap="square">
            <a:spAutoFit/>
          </a:bodyPr>
          <a:lstStyle/>
          <a:p>
            <a:r>
              <a:rPr lang="en-US" dirty="0">
                <a:hlinkClick r:id="rId8"/>
              </a:rPr>
              <a:t>pmc.ncbi.nlm.nih.gov+3HCP </a:t>
            </a:r>
            <a:endParaRPr lang="en-US" dirty="0"/>
          </a:p>
        </p:txBody>
      </p:sp>
    </p:spTree>
    <p:extLst>
      <p:ext uri="{BB962C8B-B14F-4D97-AF65-F5344CB8AC3E}">
        <p14:creationId xmlns:p14="http://schemas.microsoft.com/office/powerpoint/2010/main" val="13052941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1371600"/>
          </a:xfrm>
        </p:spPr>
        <p:txBody>
          <a:bodyPr>
            <a:normAutofit fontScale="90000"/>
          </a:bodyPr>
          <a:lstStyle/>
          <a:p>
            <a:r>
              <a:rPr lang="en-US" dirty="0"/>
              <a:t>Step Wise Approach to Hyperglycemia 2025</a:t>
            </a:r>
          </a:p>
        </p:txBody>
      </p:sp>
      <p:sp>
        <p:nvSpPr>
          <p:cNvPr id="3" name="Content Placeholder 2"/>
          <p:cNvSpPr>
            <a:spLocks noGrp="1"/>
          </p:cNvSpPr>
          <p:nvPr>
            <p:ph sz="quarter" idx="1"/>
          </p:nvPr>
        </p:nvSpPr>
        <p:spPr>
          <a:xfrm>
            <a:off x="534024" y="1742902"/>
            <a:ext cx="8229600" cy="4810298"/>
          </a:xfrm>
        </p:spPr>
        <p:txBody>
          <a:bodyPr>
            <a:normAutofit fontScale="85000" lnSpcReduction="20000"/>
          </a:bodyPr>
          <a:lstStyle/>
          <a:p>
            <a:pPr>
              <a:lnSpc>
                <a:spcPct val="120000"/>
              </a:lnSpc>
            </a:pPr>
            <a:r>
              <a:rPr lang="en-US" sz="3500" i="1" dirty="0"/>
              <a:t>Usually, start one medication at a time</a:t>
            </a:r>
          </a:p>
          <a:p>
            <a:pPr>
              <a:lnSpc>
                <a:spcPct val="120000"/>
              </a:lnSpc>
            </a:pPr>
            <a:r>
              <a:rPr lang="en-US" sz="3500" i="1" dirty="0"/>
              <a:t>However, evidence supports initial combo therapy if A1C 8.5% or more, to quickly reach goals and slow decline of glucose control.</a:t>
            </a:r>
            <a:endParaRPr lang="en-US" sz="3500" dirty="0"/>
          </a:p>
          <a:p>
            <a:pPr>
              <a:lnSpc>
                <a:spcPct val="120000"/>
              </a:lnSpc>
            </a:pPr>
            <a:r>
              <a:rPr lang="en-US" sz="3500" dirty="0"/>
              <a:t>Where to start?</a:t>
            </a:r>
          </a:p>
          <a:p>
            <a:pPr lvl="1">
              <a:lnSpc>
                <a:spcPct val="120000"/>
              </a:lnSpc>
            </a:pPr>
            <a:r>
              <a:rPr lang="en-US" sz="3000" dirty="0">
                <a:solidFill>
                  <a:srgbClr val="002060"/>
                </a:solidFill>
              </a:rPr>
              <a:t>Individual values</a:t>
            </a:r>
          </a:p>
          <a:p>
            <a:pPr lvl="1">
              <a:lnSpc>
                <a:spcPct val="120000"/>
              </a:lnSpc>
            </a:pPr>
            <a:r>
              <a:rPr lang="en-US" sz="3000" dirty="0">
                <a:solidFill>
                  <a:srgbClr val="002060"/>
                </a:solidFill>
              </a:rPr>
              <a:t>CVD, Heart failure or Kidney Disease</a:t>
            </a:r>
          </a:p>
          <a:p>
            <a:pPr lvl="1">
              <a:lnSpc>
                <a:spcPct val="120000"/>
              </a:lnSpc>
            </a:pPr>
            <a:r>
              <a:rPr lang="en-US" sz="3000" dirty="0"/>
              <a:t>Minimize Hypoglycemia</a:t>
            </a:r>
          </a:p>
          <a:p>
            <a:pPr lvl="1">
              <a:lnSpc>
                <a:spcPct val="120000"/>
              </a:lnSpc>
            </a:pPr>
            <a:r>
              <a:rPr lang="en-US" sz="3000" dirty="0"/>
              <a:t>Minimize </a:t>
            </a:r>
            <a:r>
              <a:rPr lang="en-US" sz="3000" dirty="0" err="1"/>
              <a:t>wt</a:t>
            </a:r>
            <a:r>
              <a:rPr lang="en-US" sz="3000" dirty="0"/>
              <a:t> gain or promote </a:t>
            </a:r>
            <a:r>
              <a:rPr lang="en-US" sz="3000" dirty="0" err="1"/>
              <a:t>wt</a:t>
            </a:r>
            <a:r>
              <a:rPr lang="en-US" sz="3000" dirty="0"/>
              <a:t> loss</a:t>
            </a:r>
          </a:p>
          <a:p>
            <a:pPr lvl="1">
              <a:lnSpc>
                <a:spcPct val="120000"/>
              </a:lnSpc>
            </a:pPr>
            <a:r>
              <a:rPr lang="en-US" sz="3000" dirty="0"/>
              <a:t>Consider Cost</a:t>
            </a:r>
          </a:p>
          <a:p>
            <a:pPr marL="0" lvl="0" indent="0">
              <a:buNone/>
            </a:pPr>
            <a:endParaRPr lang="en-US" dirty="0"/>
          </a:p>
        </p:txBody>
      </p:sp>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42878" y="4114800"/>
            <a:ext cx="2591424" cy="18163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492614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C79C71-C8F4-51EC-E39B-64BE0F209DB1}"/>
              </a:ext>
            </a:extLst>
          </p:cNvPr>
          <p:cNvSpPr>
            <a:spLocks noGrp="1"/>
          </p:cNvSpPr>
          <p:nvPr>
            <p:ph type="title"/>
          </p:nvPr>
        </p:nvSpPr>
        <p:spPr>
          <a:xfrm>
            <a:off x="457200" y="228600"/>
            <a:ext cx="8229600" cy="702418"/>
          </a:xfrm>
        </p:spPr>
        <p:txBody>
          <a:bodyPr>
            <a:normAutofit fontScale="90000"/>
          </a:bodyPr>
          <a:lstStyle/>
          <a:p>
            <a:r>
              <a:rPr lang="en-US" dirty="0"/>
              <a:t>Let’s Break it Down ADA 2025</a:t>
            </a:r>
          </a:p>
        </p:txBody>
      </p:sp>
      <p:pic>
        <p:nvPicPr>
          <p:cNvPr id="4" name="Picture 3">
            <a:extLst>
              <a:ext uri="{FF2B5EF4-FFF2-40B4-BE49-F238E27FC236}">
                <a16:creationId xmlns:a16="http://schemas.microsoft.com/office/drawing/2014/main" id="{F0B42689-1FF0-546B-447C-0401C6CD28E1}"/>
              </a:ext>
            </a:extLst>
          </p:cNvPr>
          <p:cNvPicPr>
            <a:picLocks noChangeAspect="1"/>
          </p:cNvPicPr>
          <p:nvPr/>
        </p:nvPicPr>
        <p:blipFill>
          <a:blip r:embed="rId2"/>
          <a:stretch>
            <a:fillRect/>
          </a:stretch>
        </p:blipFill>
        <p:spPr>
          <a:xfrm>
            <a:off x="457200" y="0"/>
            <a:ext cx="8245406" cy="6858000"/>
          </a:xfrm>
          <a:prstGeom prst="rect">
            <a:avLst/>
          </a:prstGeom>
        </p:spPr>
      </p:pic>
      <p:pic>
        <p:nvPicPr>
          <p:cNvPr id="8" name="Picture 7">
            <a:extLst>
              <a:ext uri="{FF2B5EF4-FFF2-40B4-BE49-F238E27FC236}">
                <a16:creationId xmlns:a16="http://schemas.microsoft.com/office/drawing/2014/main" id="{82B212EA-86A0-92F0-0A30-D1666322280B}"/>
              </a:ext>
            </a:extLst>
          </p:cNvPr>
          <p:cNvPicPr>
            <a:picLocks noChangeAspect="1"/>
          </p:cNvPicPr>
          <p:nvPr/>
        </p:nvPicPr>
        <p:blipFill>
          <a:blip r:embed="rId3"/>
          <a:stretch>
            <a:fillRect/>
          </a:stretch>
        </p:blipFill>
        <p:spPr>
          <a:xfrm>
            <a:off x="1447800" y="5715000"/>
            <a:ext cx="2133887" cy="568049"/>
          </a:xfrm>
          <a:prstGeom prst="rect">
            <a:avLst/>
          </a:prstGeom>
        </p:spPr>
      </p:pic>
      <p:pic>
        <p:nvPicPr>
          <p:cNvPr id="6" name="Picture 5" descr="Green dinosaur screaming in a jungle">
            <a:extLst>
              <a:ext uri="{FF2B5EF4-FFF2-40B4-BE49-F238E27FC236}">
                <a16:creationId xmlns:a16="http://schemas.microsoft.com/office/drawing/2014/main" id="{74A4643E-BB53-DD9B-004B-919548EF561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400" y="191309"/>
            <a:ext cx="8991600" cy="6587025"/>
          </a:xfrm>
          <a:prstGeom prst="rect">
            <a:avLst/>
          </a:prstGeom>
        </p:spPr>
      </p:pic>
    </p:spTree>
    <p:extLst>
      <p:ext uri="{BB962C8B-B14F-4D97-AF65-F5344CB8AC3E}">
        <p14:creationId xmlns:p14="http://schemas.microsoft.com/office/powerpoint/2010/main" val="28412485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 calcmode="lin" valueType="num">
                                      <p:cBhvr>
                                        <p:cTn id="9" dur="1000" fill="hold"/>
                                        <p:tgtEl>
                                          <p:spTgt spid="6"/>
                                        </p:tgtEl>
                                        <p:attrNameLst>
                                          <p:attrName>style.rotation</p:attrName>
                                        </p:attrNameLst>
                                      </p:cBhvr>
                                      <p:tavLst>
                                        <p:tav tm="0">
                                          <p:val>
                                            <p:fltVal val="90"/>
                                          </p:val>
                                        </p:tav>
                                        <p:tav tm="100000">
                                          <p:val>
                                            <p:fltVal val="0"/>
                                          </p:val>
                                        </p:tav>
                                      </p:tavLst>
                                    </p:anim>
                                    <p:animEffect transition="in" filter="fade">
                                      <p:cBhvr>
                                        <p:cTn id="10" dur="10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xit" presetSubtype="0" fill="hold" nodeType="clickEffect">
                                  <p:stCondLst>
                                    <p:cond delay="0"/>
                                  </p:stCondLst>
                                  <p:childTnLst>
                                    <p:anim calcmode="lin" valueType="num">
                                      <p:cBhvr>
                                        <p:cTn id="14" dur="1000"/>
                                        <p:tgtEl>
                                          <p:spTgt spid="6"/>
                                        </p:tgtEl>
                                        <p:attrNameLst>
                                          <p:attrName>ppt_w</p:attrName>
                                        </p:attrNameLst>
                                      </p:cBhvr>
                                      <p:tavLst>
                                        <p:tav tm="0">
                                          <p:val>
                                            <p:strVal val="ppt_w"/>
                                          </p:val>
                                        </p:tav>
                                        <p:tav tm="100000">
                                          <p:val>
                                            <p:fltVal val="0"/>
                                          </p:val>
                                        </p:tav>
                                      </p:tavLst>
                                    </p:anim>
                                    <p:anim calcmode="lin" valueType="num">
                                      <p:cBhvr>
                                        <p:cTn id="15" dur="1000"/>
                                        <p:tgtEl>
                                          <p:spTgt spid="6"/>
                                        </p:tgtEl>
                                        <p:attrNameLst>
                                          <p:attrName>ppt_h</p:attrName>
                                        </p:attrNameLst>
                                      </p:cBhvr>
                                      <p:tavLst>
                                        <p:tav tm="0">
                                          <p:val>
                                            <p:strVal val="ppt_h"/>
                                          </p:val>
                                        </p:tav>
                                        <p:tav tm="100000">
                                          <p:val>
                                            <p:fltVal val="0"/>
                                          </p:val>
                                        </p:tav>
                                      </p:tavLst>
                                    </p:anim>
                                    <p:anim calcmode="lin" valueType="num">
                                      <p:cBhvr>
                                        <p:cTn id="16" dur="1000"/>
                                        <p:tgtEl>
                                          <p:spTgt spid="6"/>
                                        </p:tgtEl>
                                        <p:attrNameLst>
                                          <p:attrName>style.rotation</p:attrName>
                                        </p:attrNameLst>
                                      </p:cBhvr>
                                      <p:tavLst>
                                        <p:tav tm="0">
                                          <p:val>
                                            <p:fltVal val="0"/>
                                          </p:val>
                                        </p:tav>
                                        <p:tav tm="100000">
                                          <p:val>
                                            <p:fltVal val="90"/>
                                          </p:val>
                                        </p:tav>
                                      </p:tavLst>
                                    </p:anim>
                                    <p:animEffect transition="out" filter="fade">
                                      <p:cBhvr>
                                        <p:cTn id="17" dur="1000"/>
                                        <p:tgtEl>
                                          <p:spTgt spid="6"/>
                                        </p:tgtEl>
                                      </p:cBhvr>
                                    </p:animEffect>
                                    <p:set>
                                      <p:cBhvr>
                                        <p:cTn id="18" dur="1" fill="hold">
                                          <p:stCondLst>
                                            <p:cond delay="9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7822" y="205740"/>
            <a:ext cx="8229600" cy="990600"/>
          </a:xfrm>
        </p:spPr>
        <p:txBody>
          <a:bodyPr/>
          <a:lstStyle/>
          <a:p>
            <a:r>
              <a:rPr lang="en-US" dirty="0"/>
              <a:t>Quick Question 5</a:t>
            </a:r>
          </a:p>
        </p:txBody>
      </p:sp>
      <p:sp>
        <p:nvSpPr>
          <p:cNvPr id="3" name="Content Placeholder 2"/>
          <p:cNvSpPr>
            <a:spLocks noGrp="1"/>
          </p:cNvSpPr>
          <p:nvPr>
            <p:ph sz="quarter" idx="1"/>
          </p:nvPr>
        </p:nvSpPr>
        <p:spPr/>
        <p:txBody>
          <a:bodyPr>
            <a:normAutofit/>
          </a:bodyPr>
          <a:lstStyle/>
          <a:p>
            <a:r>
              <a:rPr lang="en-US" sz="3200" dirty="0"/>
              <a:t>RT, a 61-year-old woman with BMI of 28 and type 2 diabetes 3 months. She wanted to try to manage diabetes with diet and exercise. GFR in 90s, UACR 14mg/gm, A1c 7.4%. Based on this info, which medication would you start?</a:t>
            </a:r>
          </a:p>
          <a:p>
            <a:r>
              <a:rPr lang="en-US" sz="3200" dirty="0"/>
              <a:t>A. Pioglitazone  </a:t>
            </a:r>
          </a:p>
          <a:p>
            <a:r>
              <a:rPr lang="en-US" sz="3200" dirty="0"/>
              <a:t>B. Metformin</a:t>
            </a:r>
          </a:p>
          <a:p>
            <a:r>
              <a:rPr lang="en-US" sz="3200" dirty="0"/>
              <a:t>C. GLP1-RA</a:t>
            </a:r>
          </a:p>
          <a:p>
            <a:r>
              <a:rPr lang="en-US" sz="3200" dirty="0"/>
              <a:t>D. Sulfonylurea</a:t>
            </a:r>
            <a:endParaRPr lang="en-US"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53000" y="4038600"/>
            <a:ext cx="3047553" cy="2030908"/>
          </a:xfrm>
          <a:prstGeom prst="rect">
            <a:avLst/>
          </a:prstGeom>
        </p:spPr>
      </p:pic>
      <p:sp>
        <p:nvSpPr>
          <p:cNvPr id="5" name="Oval 4">
            <a:extLst>
              <a:ext uri="{FF2B5EF4-FFF2-40B4-BE49-F238E27FC236}">
                <a16:creationId xmlns:a16="http://schemas.microsoft.com/office/drawing/2014/main" id="{7728C5C8-748A-21D5-4DB0-967DFC50A1E1}"/>
              </a:ext>
            </a:extLst>
          </p:cNvPr>
          <p:cNvSpPr/>
          <p:nvPr/>
        </p:nvSpPr>
        <p:spPr>
          <a:xfrm>
            <a:off x="412582" y="4191000"/>
            <a:ext cx="2940218" cy="685800"/>
          </a:xfrm>
          <a:prstGeom prst="ellipse">
            <a:avLst/>
          </a:prstGeom>
          <a:noFill/>
          <a:ln w="57150">
            <a:solidFill>
              <a:srgbClr val="7030A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w="38100">
                <a:solidFill>
                  <a:schemeClr val="tx1"/>
                </a:solidFill>
              </a:ln>
            </a:endParaRPr>
          </a:p>
        </p:txBody>
      </p:sp>
    </p:spTree>
    <p:custDataLst>
      <p:tags r:id="rId1"/>
    </p:custDataLst>
    <p:extLst>
      <p:ext uri="{BB962C8B-B14F-4D97-AF65-F5344CB8AC3E}">
        <p14:creationId xmlns:p14="http://schemas.microsoft.com/office/powerpoint/2010/main" val="26425624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Title 1">
            <a:extLst>
              <a:ext uri="{FF2B5EF4-FFF2-40B4-BE49-F238E27FC236}">
                <a16:creationId xmlns:a16="http://schemas.microsoft.com/office/drawing/2014/main" id="{0DE5CB78-86CA-4D2A-BED8-72EC9ACA67D5}"/>
              </a:ext>
            </a:extLst>
          </p:cNvPr>
          <p:cNvSpPr>
            <a:spLocks noGrp="1" noChangeArrowheads="1"/>
          </p:cNvSpPr>
          <p:nvPr>
            <p:ph type="title"/>
          </p:nvPr>
        </p:nvSpPr>
        <p:spPr>
          <a:xfrm>
            <a:off x="3276600" y="104718"/>
            <a:ext cx="5410200" cy="1266882"/>
          </a:xfrm>
        </p:spPr>
        <p:txBody>
          <a:bodyPr>
            <a:noAutofit/>
          </a:bodyPr>
          <a:lstStyle/>
          <a:p>
            <a:pPr eaLnBrk="1" hangingPunct="1"/>
            <a:r>
              <a:rPr lang="en-US" altLang="en-US" sz="4000" dirty="0"/>
              <a:t>Metformin is “Usually” 1</a:t>
            </a:r>
            <a:r>
              <a:rPr lang="en-US" altLang="en-US" sz="4000" baseline="30000" dirty="0"/>
              <a:t>st</a:t>
            </a:r>
            <a:r>
              <a:rPr lang="en-US" altLang="en-US" sz="4000" dirty="0"/>
              <a:t> Line  </a:t>
            </a:r>
          </a:p>
        </p:txBody>
      </p:sp>
      <p:sp>
        <p:nvSpPr>
          <p:cNvPr id="5" name="Rectangle 4">
            <a:extLst>
              <a:ext uri="{FF2B5EF4-FFF2-40B4-BE49-F238E27FC236}">
                <a16:creationId xmlns:a16="http://schemas.microsoft.com/office/drawing/2014/main" id="{C6C5C9AA-69F1-0722-8075-95A230A19C64}"/>
              </a:ext>
            </a:extLst>
          </p:cNvPr>
          <p:cNvSpPr/>
          <p:nvPr/>
        </p:nvSpPr>
        <p:spPr>
          <a:xfrm>
            <a:off x="405196" y="957942"/>
            <a:ext cx="2185603" cy="5725885"/>
          </a:xfrm>
          <a:prstGeom prst="rect">
            <a:avLst/>
          </a:prstGeom>
          <a:noFill/>
          <a:ln w="38100">
            <a:solidFill>
              <a:srgbClr val="7030A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1E80BAD8-8F9F-41A3-92CA-5A44AC7A4BE0}"/>
              </a:ext>
            </a:extLst>
          </p:cNvPr>
          <p:cNvSpPr>
            <a:spLocks noGrp="1"/>
          </p:cNvSpPr>
          <p:nvPr>
            <p:ph sz="quarter" idx="1"/>
          </p:nvPr>
        </p:nvSpPr>
        <p:spPr>
          <a:xfrm>
            <a:off x="3429000" y="1600200"/>
            <a:ext cx="5578780" cy="4920342"/>
          </a:xfrm>
        </p:spPr>
        <p:txBody>
          <a:bodyPr rtlCol="0">
            <a:normAutofit/>
          </a:bodyPr>
          <a:lstStyle/>
          <a:p>
            <a:pPr>
              <a:buFont typeface="Arial"/>
              <a:buChar char="•"/>
              <a:defRPr/>
            </a:pPr>
            <a:r>
              <a:rPr lang="en-US" sz="3200" dirty="0"/>
              <a:t>Why metformin?</a:t>
            </a:r>
          </a:p>
          <a:p>
            <a:pPr lvl="1">
              <a:buFont typeface="Arial"/>
              <a:buChar char="–"/>
              <a:defRPr/>
            </a:pPr>
            <a:r>
              <a:rPr lang="en-US" sz="2400" dirty="0"/>
              <a:t>Longstanding evidence</a:t>
            </a:r>
          </a:p>
          <a:p>
            <a:pPr lvl="1">
              <a:buFont typeface="Arial"/>
              <a:buChar char="–"/>
              <a:defRPr/>
            </a:pPr>
            <a:r>
              <a:rPr lang="en-US" sz="2400" dirty="0"/>
              <a:t>High efficacy and safety</a:t>
            </a:r>
          </a:p>
          <a:p>
            <a:pPr lvl="1">
              <a:buFont typeface="Arial"/>
              <a:buChar char="–"/>
              <a:defRPr/>
            </a:pPr>
            <a:r>
              <a:rPr lang="en-US" sz="2400" dirty="0"/>
              <a:t> Inexpensive - 3 months for $12</a:t>
            </a:r>
          </a:p>
          <a:p>
            <a:pPr lvl="1">
              <a:buFont typeface="Arial"/>
              <a:buChar char="–"/>
              <a:defRPr/>
            </a:pPr>
            <a:r>
              <a:rPr lang="en-US" sz="2400" dirty="0"/>
              <a:t>Weight neutral</a:t>
            </a:r>
          </a:p>
          <a:p>
            <a:pPr lvl="1">
              <a:buFont typeface="Arial"/>
              <a:buChar char="–"/>
              <a:defRPr/>
            </a:pPr>
            <a:r>
              <a:rPr lang="en-US" sz="2400" dirty="0"/>
              <a:t> </a:t>
            </a:r>
            <a:r>
              <a:rPr lang="en-US" sz="2400" dirty="0">
                <a:solidFill>
                  <a:srgbClr val="0070C0"/>
                </a:solidFill>
              </a:rPr>
              <a:t>Check B12 levels at intervals especially if anemia or neuropathy.</a:t>
            </a:r>
          </a:p>
          <a:p>
            <a:pPr marL="205735" lvl="1" indent="0">
              <a:buNone/>
              <a:defRPr/>
            </a:pPr>
            <a:endParaRPr lang="en-US" sz="2400" dirty="0">
              <a:solidFill>
                <a:srgbClr val="0070C0"/>
              </a:solidFill>
            </a:endParaRPr>
          </a:p>
          <a:p>
            <a:pPr>
              <a:buFont typeface="Arial"/>
              <a:buChar char="•"/>
              <a:defRPr/>
            </a:pPr>
            <a:r>
              <a:rPr lang="en-US" sz="2400" dirty="0"/>
              <a:t>If ASCVD, HF or CKD or high ASCVD risk, use SGLT2i or GLP-1 RA +/- metformin</a:t>
            </a:r>
          </a:p>
          <a:p>
            <a:pPr>
              <a:buFont typeface="Arial"/>
              <a:buChar char="•"/>
              <a:defRPr/>
            </a:pPr>
            <a:r>
              <a:rPr lang="en-US" sz="2400" dirty="0"/>
              <a:t>If A1C ≥ 8.5%, consider combo therapy.</a:t>
            </a:r>
          </a:p>
        </p:txBody>
      </p:sp>
      <p:pic>
        <p:nvPicPr>
          <p:cNvPr id="10" name="Picture 9">
            <a:extLst>
              <a:ext uri="{FF2B5EF4-FFF2-40B4-BE49-F238E27FC236}">
                <a16:creationId xmlns:a16="http://schemas.microsoft.com/office/drawing/2014/main" id="{0A86918F-7D2F-5E75-6D19-F002351281A2}"/>
              </a:ext>
            </a:extLst>
          </p:cNvPr>
          <p:cNvPicPr>
            <a:picLocks noChangeAspect="1"/>
          </p:cNvPicPr>
          <p:nvPr/>
        </p:nvPicPr>
        <p:blipFill>
          <a:blip r:embed="rId3"/>
          <a:stretch>
            <a:fillRect/>
          </a:stretch>
        </p:blipFill>
        <p:spPr>
          <a:xfrm>
            <a:off x="4953000" y="6190672"/>
            <a:ext cx="2396469" cy="637949"/>
          </a:xfrm>
          <a:prstGeom prst="rect">
            <a:avLst/>
          </a:prstGeom>
        </p:spPr>
      </p:pic>
      <p:pic>
        <p:nvPicPr>
          <p:cNvPr id="11" name="Picture 10">
            <a:extLst>
              <a:ext uri="{FF2B5EF4-FFF2-40B4-BE49-F238E27FC236}">
                <a16:creationId xmlns:a16="http://schemas.microsoft.com/office/drawing/2014/main" id="{BF7209CA-49B7-D22C-A2A8-E781C08F4F48}"/>
              </a:ext>
            </a:extLst>
          </p:cNvPr>
          <p:cNvPicPr>
            <a:picLocks noChangeAspect="1"/>
          </p:cNvPicPr>
          <p:nvPr/>
        </p:nvPicPr>
        <p:blipFill>
          <a:blip r:embed="rId4"/>
          <a:stretch>
            <a:fillRect/>
          </a:stretch>
        </p:blipFill>
        <p:spPr>
          <a:xfrm>
            <a:off x="120044" y="96095"/>
            <a:ext cx="2927956" cy="6587732"/>
          </a:xfrm>
          <a:prstGeom prst="rect">
            <a:avLst/>
          </a:prstGeom>
        </p:spPr>
      </p:pic>
      <p:sp>
        <p:nvSpPr>
          <p:cNvPr id="12" name="Oval 11">
            <a:extLst>
              <a:ext uri="{FF2B5EF4-FFF2-40B4-BE49-F238E27FC236}">
                <a16:creationId xmlns:a16="http://schemas.microsoft.com/office/drawing/2014/main" id="{61E90929-7E55-DA17-4F1C-B3AA4D65557B}"/>
              </a:ext>
            </a:extLst>
          </p:cNvPr>
          <p:cNvSpPr/>
          <p:nvPr/>
        </p:nvSpPr>
        <p:spPr>
          <a:xfrm>
            <a:off x="914400" y="96094"/>
            <a:ext cx="2514600" cy="4933105"/>
          </a:xfrm>
          <a:prstGeom prst="ellipse">
            <a:avLst/>
          </a:prstGeom>
          <a:no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042800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p:cTn id="15" dur="1000" fill="hold"/>
                                        <p:tgtEl>
                                          <p:spTgt spid="12"/>
                                        </p:tgtEl>
                                        <p:attrNameLst>
                                          <p:attrName>ppt_w</p:attrName>
                                        </p:attrNameLst>
                                      </p:cBhvr>
                                      <p:tavLst>
                                        <p:tav tm="0">
                                          <p:val>
                                            <p:fltVal val="0"/>
                                          </p:val>
                                        </p:tav>
                                        <p:tav tm="100000">
                                          <p:val>
                                            <p:strVal val="#ppt_w"/>
                                          </p:val>
                                        </p:tav>
                                      </p:tavLst>
                                    </p:anim>
                                    <p:anim calcmode="lin" valueType="num">
                                      <p:cBhvr>
                                        <p:cTn id="16" dur="1000" fill="hold"/>
                                        <p:tgtEl>
                                          <p:spTgt spid="12"/>
                                        </p:tgtEl>
                                        <p:attrNameLst>
                                          <p:attrName>ppt_h</p:attrName>
                                        </p:attrNameLst>
                                      </p:cBhvr>
                                      <p:tavLst>
                                        <p:tav tm="0">
                                          <p:val>
                                            <p:fltVal val="0"/>
                                          </p:val>
                                        </p:tav>
                                        <p:tav tm="100000">
                                          <p:val>
                                            <p:strVal val="#ppt_h"/>
                                          </p:val>
                                        </p:tav>
                                      </p:tavLst>
                                    </p:anim>
                                    <p:anim calcmode="lin" valueType="num">
                                      <p:cBhvr>
                                        <p:cTn id="17" dur="1000" fill="hold"/>
                                        <p:tgtEl>
                                          <p:spTgt spid="12"/>
                                        </p:tgtEl>
                                        <p:attrNameLst>
                                          <p:attrName>style.rotation</p:attrName>
                                        </p:attrNameLst>
                                      </p:cBhvr>
                                      <p:tavLst>
                                        <p:tav tm="0">
                                          <p:val>
                                            <p:fltVal val="90"/>
                                          </p:val>
                                        </p:tav>
                                        <p:tav tm="100000">
                                          <p:val>
                                            <p:fltVal val="0"/>
                                          </p:val>
                                        </p:tav>
                                      </p:tavLst>
                                    </p:anim>
                                    <p:animEffect transition="in" filter="fade">
                                      <p:cBhvr>
                                        <p:cTn id="18"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2"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52F64E4-D923-048F-4258-17DA25D2E3A9}"/>
              </a:ext>
            </a:extLst>
          </p:cNvPr>
          <p:cNvPicPr>
            <a:picLocks noChangeAspect="1"/>
          </p:cNvPicPr>
          <p:nvPr/>
        </p:nvPicPr>
        <p:blipFill>
          <a:blip r:embed="rId3"/>
          <a:stretch>
            <a:fillRect/>
          </a:stretch>
        </p:blipFill>
        <p:spPr>
          <a:xfrm>
            <a:off x="304800" y="304800"/>
            <a:ext cx="8769794" cy="5267571"/>
          </a:xfrm>
          <a:prstGeom prst="rect">
            <a:avLst/>
          </a:prstGeom>
        </p:spPr>
      </p:pic>
    </p:spTree>
    <p:extLst>
      <p:ext uri="{BB962C8B-B14F-4D97-AF65-F5344CB8AC3E}">
        <p14:creationId xmlns:p14="http://schemas.microsoft.com/office/powerpoint/2010/main" val="920407438"/>
      </p:ext>
    </p:extLst>
  </p:cSld>
  <p:clrMapOvr>
    <a:masterClrMapping/>
  </p:clrMapOvr>
  <p:transition spd="med">
    <p:fad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Woman in business attire">
            <a:extLst>
              <a:ext uri="{FF2B5EF4-FFF2-40B4-BE49-F238E27FC236}">
                <a16:creationId xmlns:a16="http://schemas.microsoft.com/office/drawing/2014/main" id="{2B9521F7-D6B8-410B-78BE-2E844822B299}"/>
              </a:ext>
            </a:extLst>
          </p:cNvPr>
          <p:cNvPicPr>
            <a:picLocks noChangeAspect="1"/>
          </p:cNvPicPr>
          <p:nvPr/>
        </p:nvPicPr>
        <p:blipFill>
          <a:blip r:embed="rId2" cstate="print">
            <a:extLst>
              <a:ext uri="{28A0092B-C50C-407E-A947-70E740481C1C}">
                <a14:useLocalDpi xmlns:a14="http://schemas.microsoft.com/office/drawing/2010/main" val="0"/>
              </a:ext>
            </a:extLst>
          </a:blip>
          <a:srcRect l="6207" r="55459"/>
          <a:stretch/>
        </p:blipFill>
        <p:spPr>
          <a:xfrm>
            <a:off x="6968469" y="1981200"/>
            <a:ext cx="1828800" cy="3182121"/>
          </a:xfrm>
          <a:prstGeom prst="rect">
            <a:avLst/>
          </a:prstGeom>
        </p:spPr>
      </p:pic>
      <p:sp>
        <p:nvSpPr>
          <p:cNvPr id="2" name="Title 1">
            <a:extLst>
              <a:ext uri="{FF2B5EF4-FFF2-40B4-BE49-F238E27FC236}">
                <a16:creationId xmlns:a16="http://schemas.microsoft.com/office/drawing/2014/main" id="{71E95376-035A-4E11-036D-91229CE24893}"/>
              </a:ext>
            </a:extLst>
          </p:cNvPr>
          <p:cNvSpPr>
            <a:spLocks noGrp="1"/>
          </p:cNvSpPr>
          <p:nvPr>
            <p:ph type="title"/>
          </p:nvPr>
        </p:nvSpPr>
        <p:spPr>
          <a:xfrm>
            <a:off x="457200" y="152400"/>
            <a:ext cx="8229600" cy="1447800"/>
          </a:xfrm>
        </p:spPr>
        <p:txBody>
          <a:bodyPr>
            <a:normAutofit fontScale="90000"/>
          </a:bodyPr>
          <a:lstStyle/>
          <a:p>
            <a:r>
              <a:rPr lang="en-US" dirty="0"/>
              <a:t>Metformin and Kidney Disease – 2025 Update</a:t>
            </a:r>
          </a:p>
        </p:txBody>
      </p:sp>
      <p:sp>
        <p:nvSpPr>
          <p:cNvPr id="3" name="Content Placeholder 2">
            <a:extLst>
              <a:ext uri="{FF2B5EF4-FFF2-40B4-BE49-F238E27FC236}">
                <a16:creationId xmlns:a16="http://schemas.microsoft.com/office/drawing/2014/main" id="{B460E957-CA46-33A5-FA48-32B465287DF8}"/>
              </a:ext>
            </a:extLst>
          </p:cNvPr>
          <p:cNvSpPr>
            <a:spLocks noGrp="1"/>
          </p:cNvSpPr>
          <p:nvPr>
            <p:ph sz="quarter" idx="1"/>
          </p:nvPr>
        </p:nvSpPr>
        <p:spPr>
          <a:xfrm>
            <a:off x="457200" y="1694679"/>
            <a:ext cx="6553200" cy="4462281"/>
          </a:xfrm>
        </p:spPr>
        <p:txBody>
          <a:bodyPr>
            <a:normAutofit fontScale="92500"/>
          </a:bodyPr>
          <a:lstStyle/>
          <a:p>
            <a:r>
              <a:rPr lang="en-US" sz="3200" dirty="0">
                <a:effectLst/>
                <a:ea typeface="Calibri" panose="020F0502020204030204" pitchFamily="34" charset="0"/>
                <a:cs typeface="Calibri" panose="020F0502020204030204" pitchFamily="34" charset="0"/>
              </a:rPr>
              <a:t>Metformin is also a preferred agent in CKD due to well-documented efficacy and safety profile in type 2 diabetes. </a:t>
            </a:r>
          </a:p>
          <a:p>
            <a:pPr lvl="1"/>
            <a:r>
              <a:rPr lang="en-US" dirty="0">
                <a:effectLst/>
                <a:ea typeface="Calibri" panose="020F0502020204030204" pitchFamily="34" charset="0"/>
                <a:cs typeface="Calibri" panose="020F0502020204030204" pitchFamily="34" charset="0"/>
              </a:rPr>
              <a:t>However, there is no documented direct kidney benefit.</a:t>
            </a:r>
          </a:p>
          <a:p>
            <a:r>
              <a:rPr lang="en-US" sz="2800" dirty="0">
                <a:effectLst/>
                <a:ea typeface="Calibri" panose="020F0502020204030204" pitchFamily="34" charset="0"/>
                <a:cs typeface="Calibri" panose="020F0502020204030204" pitchFamily="34" charset="0"/>
              </a:rPr>
              <a:t>Don’t start metformin if eGFR is &lt;45  </a:t>
            </a:r>
          </a:p>
          <a:p>
            <a:r>
              <a:rPr lang="en-US" sz="2800" dirty="0">
                <a:effectLst/>
                <a:ea typeface="Calibri" panose="020F0502020204030204" pitchFamily="34" charset="0"/>
                <a:cs typeface="Calibri" panose="020F0502020204030204" pitchFamily="34" charset="0"/>
              </a:rPr>
              <a:t>Reduce dose of metformin if eGFR is &lt;45 individual is already on metformin.</a:t>
            </a:r>
          </a:p>
          <a:p>
            <a:r>
              <a:rPr lang="en-US" sz="2800" dirty="0">
                <a:effectLst/>
                <a:ea typeface="Calibri" panose="020F0502020204030204" pitchFamily="34" charset="0"/>
                <a:cs typeface="Calibri" panose="020F0502020204030204" pitchFamily="34" charset="0"/>
              </a:rPr>
              <a:t>Stop metformin once eGFR is &lt;30</a:t>
            </a:r>
            <a:endParaRPr lang="en-US" sz="5400" dirty="0">
              <a:ea typeface="Calibri" panose="020F0502020204030204" pitchFamily="34" charset="0"/>
              <a:cs typeface="Calibri" panose="020F0502020204030204" pitchFamily="34" charset="0"/>
            </a:endParaRPr>
          </a:p>
        </p:txBody>
      </p:sp>
      <p:pic>
        <p:nvPicPr>
          <p:cNvPr id="4" name="Picture 3">
            <a:extLst>
              <a:ext uri="{FF2B5EF4-FFF2-40B4-BE49-F238E27FC236}">
                <a16:creationId xmlns:a16="http://schemas.microsoft.com/office/drawing/2014/main" id="{CD44DED9-23CB-6B50-F4A3-BBCC44AE89DA}"/>
              </a:ext>
            </a:extLst>
          </p:cNvPr>
          <p:cNvPicPr>
            <a:picLocks noChangeAspect="1"/>
          </p:cNvPicPr>
          <p:nvPr/>
        </p:nvPicPr>
        <p:blipFill>
          <a:blip r:embed="rId3"/>
          <a:stretch>
            <a:fillRect/>
          </a:stretch>
        </p:blipFill>
        <p:spPr>
          <a:xfrm>
            <a:off x="6400800" y="6032764"/>
            <a:ext cx="2396469" cy="637949"/>
          </a:xfrm>
          <a:prstGeom prst="rect">
            <a:avLst/>
          </a:prstGeom>
        </p:spPr>
      </p:pic>
    </p:spTree>
    <p:extLst>
      <p:ext uri="{BB962C8B-B14F-4D97-AF65-F5344CB8AC3E}">
        <p14:creationId xmlns:p14="http://schemas.microsoft.com/office/powerpoint/2010/main" val="860383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Blue lei on the sand">
            <a:extLst>
              <a:ext uri="{FF2B5EF4-FFF2-40B4-BE49-F238E27FC236}">
                <a16:creationId xmlns:a16="http://schemas.microsoft.com/office/drawing/2014/main" id="{04722071-81BE-721B-7A7B-55AB1CEB585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312" y="152400"/>
            <a:ext cx="9144000" cy="6174854"/>
          </a:xfrm>
          <a:prstGeom prst="rect">
            <a:avLst/>
          </a:prstGeom>
        </p:spPr>
      </p:pic>
      <p:sp>
        <p:nvSpPr>
          <p:cNvPr id="83971" name="Content Placeholder 2">
            <a:extLst>
              <a:ext uri="{FF2B5EF4-FFF2-40B4-BE49-F238E27FC236}">
                <a16:creationId xmlns:a16="http://schemas.microsoft.com/office/drawing/2014/main" id="{F6A1B009-A47B-426B-8D7F-D0EE50F08FEA}"/>
              </a:ext>
            </a:extLst>
          </p:cNvPr>
          <p:cNvSpPr>
            <a:spLocks noGrp="1"/>
          </p:cNvSpPr>
          <p:nvPr>
            <p:ph idx="1"/>
          </p:nvPr>
        </p:nvSpPr>
        <p:spPr>
          <a:xfrm>
            <a:off x="1371600" y="2590800"/>
            <a:ext cx="8229600" cy="3489960"/>
          </a:xfrm>
        </p:spPr>
        <p:txBody>
          <a:bodyPr/>
          <a:lstStyle/>
          <a:p>
            <a:pPr marL="0" indent="0" algn="ctr" eaLnBrk="1" hangingPunct="1">
              <a:buNone/>
            </a:pPr>
            <a:r>
              <a:rPr lang="en-US" altLang="en-US" sz="5225" b="1" dirty="0">
                <a:solidFill>
                  <a:schemeClr val="bg1"/>
                </a:solidFill>
              </a:rPr>
              <a:t>SGLT-2 Inhibitors</a:t>
            </a:r>
          </a:p>
        </p:txBody>
      </p:sp>
    </p:spTree>
    <p:extLst>
      <p:ext uri="{BB962C8B-B14F-4D97-AF65-F5344CB8AC3E}">
        <p14:creationId xmlns:p14="http://schemas.microsoft.com/office/powerpoint/2010/main" val="15955307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17. Diabetes Advocacy</a:t>
            </a:r>
          </a:p>
        </p:txBody>
      </p:sp>
      <p:sp>
        <p:nvSpPr>
          <p:cNvPr id="3" name="Content Placeholder 2"/>
          <p:cNvSpPr>
            <a:spLocks noGrp="1"/>
          </p:cNvSpPr>
          <p:nvPr>
            <p:ph sz="quarter" idx="1"/>
          </p:nvPr>
        </p:nvSpPr>
        <p:spPr>
          <a:xfrm>
            <a:off x="457200" y="1219200"/>
            <a:ext cx="4419600" cy="5295722"/>
          </a:xfrm>
        </p:spPr>
        <p:txBody>
          <a:bodyPr>
            <a:normAutofit fontScale="70000" lnSpcReduction="20000"/>
          </a:bodyPr>
          <a:lstStyle/>
          <a:p>
            <a:pPr>
              <a:lnSpc>
                <a:spcPct val="110000"/>
              </a:lnSpc>
            </a:pPr>
            <a:r>
              <a:rPr lang="en-US" dirty="0"/>
              <a:t>People living with diabetes deserve to be free from the burden of discrimination.</a:t>
            </a:r>
          </a:p>
          <a:p>
            <a:pPr>
              <a:lnSpc>
                <a:spcPct val="110000"/>
              </a:lnSpc>
            </a:pPr>
            <a:r>
              <a:rPr lang="en-US" dirty="0">
                <a:solidFill>
                  <a:srgbClr val="0070C0"/>
                </a:solidFill>
              </a:rPr>
              <a:t>We need to all be a part of advocating to ensure a healthy and productive life for people living with diabetes.</a:t>
            </a:r>
          </a:p>
          <a:p>
            <a:pPr>
              <a:lnSpc>
                <a:spcPct val="110000"/>
              </a:lnSpc>
            </a:pPr>
            <a:r>
              <a:rPr lang="en-US" dirty="0"/>
              <a:t>Decrease barriers to diabetes self-management.</a:t>
            </a:r>
          </a:p>
        </p:txBody>
      </p:sp>
      <p:pic>
        <p:nvPicPr>
          <p:cNvPr id="4" name="Picture 3"/>
          <p:cNvPicPr>
            <a:picLocks noChangeAspect="1"/>
          </p:cNvPicPr>
          <p:nvPr/>
        </p:nvPicPr>
        <p:blipFill>
          <a:blip r:embed="rId3"/>
          <a:stretch>
            <a:fillRect/>
          </a:stretch>
        </p:blipFill>
        <p:spPr>
          <a:xfrm>
            <a:off x="5638799" y="1219201"/>
            <a:ext cx="2801815" cy="2930688"/>
          </a:xfrm>
          <a:prstGeom prst="rect">
            <a:avLst/>
          </a:prstGeom>
        </p:spPr>
      </p:pic>
      <p:sp>
        <p:nvSpPr>
          <p:cNvPr id="5" name="TextBox 4">
            <a:extLst>
              <a:ext uri="{FF2B5EF4-FFF2-40B4-BE49-F238E27FC236}">
                <a16:creationId xmlns:a16="http://schemas.microsoft.com/office/drawing/2014/main" id="{F3CED561-E210-4A92-B3E7-DA63B6FE09D2}"/>
              </a:ext>
            </a:extLst>
          </p:cNvPr>
          <p:cNvSpPr txBox="1"/>
          <p:nvPr/>
        </p:nvSpPr>
        <p:spPr>
          <a:xfrm>
            <a:off x="5401580" y="4197633"/>
            <a:ext cx="3581400" cy="2308324"/>
          </a:xfrm>
          <a:prstGeom prst="rect">
            <a:avLst/>
          </a:prstGeom>
          <a:noFill/>
        </p:spPr>
        <p:txBody>
          <a:bodyPr wrap="square" rtlCol="0">
            <a:spAutoFit/>
          </a:bodyPr>
          <a:lstStyle/>
          <a:p>
            <a:r>
              <a:rPr lang="en-US" dirty="0"/>
              <a:t>Diabetes Care needs to meet outlined standards in all settings.</a:t>
            </a:r>
          </a:p>
          <a:p>
            <a:r>
              <a:rPr lang="en-US" dirty="0"/>
              <a:t>-   In school setting</a:t>
            </a:r>
          </a:p>
          <a:p>
            <a:pPr marL="285750" indent="-285750">
              <a:buFontTx/>
              <a:buChar char="-"/>
            </a:pPr>
            <a:r>
              <a:rPr lang="en-US" dirty="0"/>
              <a:t>Young children in childcare</a:t>
            </a:r>
          </a:p>
          <a:p>
            <a:pPr marL="285750" indent="-285750">
              <a:buFontTx/>
              <a:buChar char="-"/>
            </a:pPr>
            <a:r>
              <a:rPr lang="en-US" dirty="0"/>
              <a:t>For Drivers</a:t>
            </a:r>
          </a:p>
          <a:p>
            <a:pPr marL="285750" indent="-285750">
              <a:buFontTx/>
              <a:buChar char="-"/>
            </a:pPr>
            <a:r>
              <a:rPr lang="en-US" dirty="0"/>
              <a:t>In work settings</a:t>
            </a:r>
          </a:p>
          <a:p>
            <a:pPr marL="285750" indent="-285750">
              <a:buFontTx/>
              <a:buChar char="-"/>
            </a:pPr>
            <a:r>
              <a:rPr lang="en-US" dirty="0"/>
              <a:t>In Detention Facilities</a:t>
            </a:r>
          </a:p>
          <a:p>
            <a:pPr marL="285750" indent="-285750">
              <a:buFontTx/>
              <a:buChar char="-"/>
            </a:pPr>
            <a:r>
              <a:rPr lang="en-US" dirty="0"/>
              <a:t>Insulin Access &amp; Affordability</a:t>
            </a:r>
          </a:p>
        </p:txBody>
      </p:sp>
      <p:pic>
        <p:nvPicPr>
          <p:cNvPr id="7" name="Picture 6">
            <a:extLst>
              <a:ext uri="{FF2B5EF4-FFF2-40B4-BE49-F238E27FC236}">
                <a16:creationId xmlns:a16="http://schemas.microsoft.com/office/drawing/2014/main" id="{179E02A6-0C58-071C-1DBA-9509C64B3417}"/>
              </a:ext>
            </a:extLst>
          </p:cNvPr>
          <p:cNvPicPr>
            <a:picLocks noChangeAspect="1"/>
          </p:cNvPicPr>
          <p:nvPr/>
        </p:nvPicPr>
        <p:blipFill>
          <a:blip r:embed="rId4"/>
          <a:stretch>
            <a:fillRect/>
          </a:stretch>
        </p:blipFill>
        <p:spPr>
          <a:xfrm>
            <a:off x="595809" y="6413314"/>
            <a:ext cx="4249615" cy="355616"/>
          </a:xfrm>
          <a:prstGeom prst="rect">
            <a:avLst/>
          </a:prstGeom>
        </p:spPr>
      </p:pic>
    </p:spTree>
    <p:custDataLst>
      <p:tags r:id="rId1"/>
    </p:custDataLst>
    <p:extLst>
      <p:ext uri="{BB962C8B-B14F-4D97-AF65-F5344CB8AC3E}">
        <p14:creationId xmlns:p14="http://schemas.microsoft.com/office/powerpoint/2010/main" val="8588857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800" dirty="0"/>
              <a:t>Poll Question 6 </a:t>
            </a:r>
          </a:p>
        </p:txBody>
      </p:sp>
      <p:sp>
        <p:nvSpPr>
          <p:cNvPr id="3" name="Content Placeholder 2"/>
          <p:cNvSpPr>
            <a:spLocks noGrp="1"/>
          </p:cNvSpPr>
          <p:nvPr>
            <p:ph sz="quarter" idx="1"/>
          </p:nvPr>
        </p:nvSpPr>
        <p:spPr>
          <a:xfrm>
            <a:off x="457200" y="1219200"/>
            <a:ext cx="8229600" cy="5334000"/>
          </a:xfrm>
        </p:spPr>
        <p:txBody>
          <a:bodyPr>
            <a:normAutofit fontScale="85000" lnSpcReduction="20000"/>
          </a:bodyPr>
          <a:lstStyle/>
          <a:p>
            <a:pPr lvl="0"/>
            <a:r>
              <a:rPr lang="en-US" sz="3600" dirty="0"/>
              <a:t> </a:t>
            </a:r>
            <a:r>
              <a:rPr lang="en-US" sz="4200" dirty="0"/>
              <a:t>RL is a 43 year old who was on insulin after experiencing GDM. She then was started on a GLP-1, Metformin and an SGLT-2, and stopped the insulin completely. Her daughter told her, “Your breath smells funny”. A1C 7.9%. What are you worried about?</a:t>
            </a:r>
          </a:p>
          <a:p>
            <a:pPr marL="385763" indent="-385763">
              <a:buFont typeface="+mj-lt"/>
              <a:buAutoNum type="alphaLcPeriod"/>
            </a:pPr>
            <a:r>
              <a:rPr lang="en-US" sz="4200" dirty="0"/>
              <a:t>Euglycemic DKA</a:t>
            </a:r>
          </a:p>
          <a:p>
            <a:pPr marL="385763" indent="-385763">
              <a:buFont typeface="+mj-lt"/>
              <a:buAutoNum type="alphaLcPeriod"/>
            </a:pPr>
            <a:r>
              <a:rPr lang="en-US" sz="4200" dirty="0"/>
              <a:t>Dental caries</a:t>
            </a:r>
          </a:p>
          <a:p>
            <a:pPr marL="385763" indent="-385763">
              <a:buFont typeface="+mj-lt"/>
              <a:buAutoNum type="alphaLcPeriod"/>
            </a:pPr>
            <a:r>
              <a:rPr lang="en-US" sz="4200" dirty="0"/>
              <a:t>Renal failure</a:t>
            </a:r>
          </a:p>
          <a:p>
            <a:pPr marL="385763" indent="-385763">
              <a:buFont typeface="+mj-lt"/>
              <a:buAutoNum type="alphaLcPeriod"/>
            </a:pPr>
            <a:r>
              <a:rPr lang="en-US" sz="4200" dirty="0"/>
              <a:t>Steatosis</a:t>
            </a:r>
            <a:endParaRPr lang="en-US" dirty="0"/>
          </a:p>
          <a:p>
            <a:pPr marL="0" indent="0">
              <a:buNone/>
            </a:pPr>
            <a:endParaRPr lang="en-US" dirty="0"/>
          </a:p>
        </p:txBody>
      </p:sp>
      <p:pic>
        <p:nvPicPr>
          <p:cNvPr id="4" name="Picture 3"/>
          <p:cNvPicPr>
            <a:picLocks noChangeAspect="1"/>
          </p:cNvPicPr>
          <p:nvPr/>
        </p:nvPicPr>
        <p:blipFill>
          <a:blip r:embed="rId3"/>
          <a:stretch>
            <a:fillRect/>
          </a:stretch>
        </p:blipFill>
        <p:spPr>
          <a:xfrm>
            <a:off x="6324600" y="4199894"/>
            <a:ext cx="1286435" cy="1905000"/>
          </a:xfrm>
          <a:prstGeom prst="rect">
            <a:avLst/>
          </a:prstGeom>
        </p:spPr>
      </p:pic>
      <p:sp>
        <p:nvSpPr>
          <p:cNvPr id="5" name="Oval 4">
            <a:extLst>
              <a:ext uri="{FF2B5EF4-FFF2-40B4-BE49-F238E27FC236}">
                <a16:creationId xmlns:a16="http://schemas.microsoft.com/office/drawing/2014/main" id="{200D35B8-43DE-224E-EBFA-765100A8A4EE}"/>
              </a:ext>
            </a:extLst>
          </p:cNvPr>
          <p:cNvSpPr/>
          <p:nvPr/>
        </p:nvSpPr>
        <p:spPr>
          <a:xfrm>
            <a:off x="533400" y="4267200"/>
            <a:ext cx="3581400" cy="715006"/>
          </a:xfrm>
          <a:prstGeom prst="ellipse">
            <a:avLst/>
          </a:prstGeom>
          <a:noFill/>
          <a:ln w="38100">
            <a:solidFill>
              <a:srgbClr val="7030A0"/>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12757702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SGLT-2 Inhibitors</a:t>
            </a:r>
          </a:p>
        </p:txBody>
      </p:sp>
      <p:sp>
        <p:nvSpPr>
          <p:cNvPr id="4" name="TextBox 3">
            <a:extLst>
              <a:ext uri="{FF2B5EF4-FFF2-40B4-BE49-F238E27FC236}">
                <a16:creationId xmlns:a16="http://schemas.microsoft.com/office/drawing/2014/main" id="{79E69A97-349F-8B43-CA25-5479C52270CE}"/>
              </a:ext>
            </a:extLst>
          </p:cNvPr>
          <p:cNvSpPr txBox="1"/>
          <p:nvPr/>
        </p:nvSpPr>
        <p:spPr>
          <a:xfrm>
            <a:off x="304800" y="4852532"/>
            <a:ext cx="8534400" cy="1938992"/>
          </a:xfrm>
          <a:prstGeom prst="rect">
            <a:avLst/>
          </a:prstGeom>
          <a:noFill/>
        </p:spPr>
        <p:txBody>
          <a:bodyPr wrap="square" rtlCol="0">
            <a:spAutoFit/>
          </a:bodyPr>
          <a:lstStyle/>
          <a:p>
            <a:r>
              <a:rPr lang="en-US" sz="2400" dirty="0">
                <a:solidFill>
                  <a:srgbClr val="C00000"/>
                </a:solidFill>
                <a:latin typeface="Calibri" panose="020F0502020204030204" pitchFamily="34" charset="0"/>
                <a:cs typeface="Calibri" panose="020F0502020204030204" pitchFamily="34" charset="0"/>
              </a:rPr>
              <a:t>FDA Warning of DKA – Not approved for Type 1 (but used off-label)  ~ increases risk of EDKA by 4-6%</a:t>
            </a:r>
          </a:p>
          <a:p>
            <a:r>
              <a:rPr lang="en-US" sz="2400" dirty="0">
                <a:latin typeface="Calibri" panose="020F0502020204030204" pitchFamily="34" charset="0"/>
                <a:cs typeface="Calibri" panose="020F0502020204030204" pitchFamily="34" charset="0"/>
              </a:rPr>
              <a:t>Increased risk for those with type 2 on insulin + SGLT-2 Inhibitor</a:t>
            </a:r>
          </a:p>
          <a:p>
            <a:r>
              <a:rPr lang="en-US" sz="2400" dirty="0">
                <a:latin typeface="Calibri" panose="020F0502020204030204" pitchFamily="34" charset="0"/>
                <a:cs typeface="Calibri" panose="020F0502020204030204" pitchFamily="34" charset="0"/>
              </a:rPr>
              <a:t>Decreased insulin dose due to lower BG on SGLT-2 Inhibitors</a:t>
            </a:r>
          </a:p>
          <a:p>
            <a:r>
              <a:rPr lang="en-US" sz="2400" dirty="0">
                <a:latin typeface="Calibri" panose="020F0502020204030204" pitchFamily="34" charset="0"/>
                <a:cs typeface="Calibri" panose="020F0502020204030204" pitchFamily="34" charset="0"/>
              </a:rPr>
              <a:t>Can lead to insulin deprivation and ketoacidosis</a:t>
            </a:r>
          </a:p>
        </p:txBody>
      </p:sp>
      <p:pic>
        <p:nvPicPr>
          <p:cNvPr id="6" name="Picture 5">
            <a:extLst>
              <a:ext uri="{FF2B5EF4-FFF2-40B4-BE49-F238E27FC236}">
                <a16:creationId xmlns:a16="http://schemas.microsoft.com/office/drawing/2014/main" id="{5A17358B-4C52-08A1-0073-266CF471C0F1}"/>
              </a:ext>
            </a:extLst>
          </p:cNvPr>
          <p:cNvPicPr>
            <a:picLocks noChangeAspect="1"/>
          </p:cNvPicPr>
          <p:nvPr/>
        </p:nvPicPr>
        <p:blipFill>
          <a:blip r:embed="rId3"/>
          <a:stretch>
            <a:fillRect/>
          </a:stretch>
        </p:blipFill>
        <p:spPr>
          <a:xfrm>
            <a:off x="468702" y="1220638"/>
            <a:ext cx="7892137" cy="3510951"/>
          </a:xfrm>
          <a:prstGeom prst="rect">
            <a:avLst/>
          </a:prstGeom>
        </p:spPr>
      </p:pic>
      <mc:AlternateContent xmlns:mc="http://schemas.openxmlformats.org/markup-compatibility/2006" xmlns:p14="http://schemas.microsoft.com/office/powerpoint/2010/main">
        <mc:Choice Requires="p14">
          <p:contentPart p14:bwMode="auto" r:id="rId4">
            <p14:nvContentPartPr>
              <p14:cNvPr id="3" name="Ink 2">
                <a:extLst>
                  <a:ext uri="{FF2B5EF4-FFF2-40B4-BE49-F238E27FC236}">
                    <a16:creationId xmlns:a16="http://schemas.microsoft.com/office/drawing/2014/main" id="{1130BF46-8F88-0F00-3CA8-D1CA9093AAFB}"/>
                  </a:ext>
                </a:extLst>
              </p14:cNvPr>
              <p14:cNvContentPartPr/>
              <p14:nvPr/>
            </p14:nvContentPartPr>
            <p14:xfrm>
              <a:off x="6746869" y="2208196"/>
              <a:ext cx="754560" cy="161280"/>
            </p14:xfrm>
          </p:contentPart>
        </mc:Choice>
        <mc:Fallback xmlns="">
          <p:pic>
            <p:nvPicPr>
              <p:cNvPr id="3" name="Ink 2">
                <a:extLst>
                  <a:ext uri="{FF2B5EF4-FFF2-40B4-BE49-F238E27FC236}">
                    <a16:creationId xmlns:a16="http://schemas.microsoft.com/office/drawing/2014/main" id="{1130BF46-8F88-0F00-3CA8-D1CA9093AAFB}"/>
                  </a:ext>
                </a:extLst>
              </p:cNvPr>
              <p:cNvPicPr/>
              <p:nvPr/>
            </p:nvPicPr>
            <p:blipFill>
              <a:blip r:embed="rId5"/>
              <a:stretch>
                <a:fillRect/>
              </a:stretch>
            </p:blipFill>
            <p:spPr>
              <a:xfrm>
                <a:off x="6711229" y="2136196"/>
                <a:ext cx="826200" cy="30492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5" name="Ink 4">
                <a:extLst>
                  <a:ext uri="{FF2B5EF4-FFF2-40B4-BE49-F238E27FC236}">
                    <a16:creationId xmlns:a16="http://schemas.microsoft.com/office/drawing/2014/main" id="{3E731B6F-DFA8-86FF-6948-AF3ADE265E58}"/>
                  </a:ext>
                </a:extLst>
              </p14:cNvPr>
              <p14:cNvContentPartPr/>
              <p14:nvPr/>
            </p14:nvContentPartPr>
            <p14:xfrm>
              <a:off x="9960949" y="2701396"/>
              <a:ext cx="360" cy="360"/>
            </p14:xfrm>
          </p:contentPart>
        </mc:Choice>
        <mc:Fallback xmlns="">
          <p:pic>
            <p:nvPicPr>
              <p:cNvPr id="5" name="Ink 4">
                <a:extLst>
                  <a:ext uri="{FF2B5EF4-FFF2-40B4-BE49-F238E27FC236}">
                    <a16:creationId xmlns:a16="http://schemas.microsoft.com/office/drawing/2014/main" id="{3E731B6F-DFA8-86FF-6948-AF3ADE265E58}"/>
                  </a:ext>
                </a:extLst>
              </p:cNvPr>
              <p:cNvPicPr/>
              <p:nvPr/>
            </p:nvPicPr>
            <p:blipFill>
              <a:blip r:embed="rId7"/>
              <a:stretch>
                <a:fillRect/>
              </a:stretch>
            </p:blipFill>
            <p:spPr>
              <a:xfrm>
                <a:off x="9925309" y="2629756"/>
                <a:ext cx="72000" cy="144000"/>
              </a:xfrm>
              <a:prstGeom prst="rect">
                <a:avLst/>
              </a:prstGeom>
            </p:spPr>
          </p:pic>
        </mc:Fallback>
      </mc:AlternateContent>
      <p:pic>
        <p:nvPicPr>
          <p:cNvPr id="7" name="Picture 6">
            <a:extLst>
              <a:ext uri="{FF2B5EF4-FFF2-40B4-BE49-F238E27FC236}">
                <a16:creationId xmlns:a16="http://schemas.microsoft.com/office/drawing/2014/main" id="{B79C7C7C-8A78-54B2-4917-60A598826FDC}"/>
              </a:ext>
            </a:extLst>
          </p:cNvPr>
          <p:cNvPicPr>
            <a:picLocks noChangeAspect="1"/>
          </p:cNvPicPr>
          <p:nvPr/>
        </p:nvPicPr>
        <p:blipFill>
          <a:blip r:embed="rId8"/>
          <a:stretch>
            <a:fillRect/>
          </a:stretch>
        </p:blipFill>
        <p:spPr>
          <a:xfrm>
            <a:off x="434586" y="1595981"/>
            <a:ext cx="8228520" cy="3219342"/>
          </a:xfrm>
          <a:prstGeom prst="rect">
            <a:avLst/>
          </a:prstGeom>
        </p:spPr>
      </p:pic>
    </p:spTree>
    <p:extLst>
      <p:ext uri="{BB962C8B-B14F-4D97-AF65-F5344CB8AC3E}">
        <p14:creationId xmlns:p14="http://schemas.microsoft.com/office/powerpoint/2010/main" val="26490598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Title 1">
            <a:extLst>
              <a:ext uri="{FF2B5EF4-FFF2-40B4-BE49-F238E27FC236}">
                <a16:creationId xmlns:a16="http://schemas.microsoft.com/office/drawing/2014/main" id="{87134344-F5D5-435B-A74D-FE1C27A41EDC}"/>
              </a:ext>
            </a:extLst>
          </p:cNvPr>
          <p:cNvSpPr>
            <a:spLocks noGrp="1" noChangeArrowheads="1"/>
          </p:cNvSpPr>
          <p:nvPr>
            <p:ph type="title"/>
          </p:nvPr>
        </p:nvSpPr>
        <p:spPr/>
        <p:txBody>
          <a:bodyPr>
            <a:normAutofit/>
          </a:bodyPr>
          <a:lstStyle/>
          <a:p>
            <a:pPr eaLnBrk="1" hangingPunct="1"/>
            <a:r>
              <a:rPr lang="en-US" altLang="en-US" sz="4400" dirty="0"/>
              <a:t>Benefits of SGLT-2 Inhibitors</a:t>
            </a:r>
          </a:p>
        </p:txBody>
      </p:sp>
      <p:sp>
        <p:nvSpPr>
          <p:cNvPr id="2" name="Content Placeholder 1">
            <a:extLst>
              <a:ext uri="{FF2B5EF4-FFF2-40B4-BE49-F238E27FC236}">
                <a16:creationId xmlns:a16="http://schemas.microsoft.com/office/drawing/2014/main" id="{E33144C4-6370-3579-8382-CEB511D8DECB}"/>
              </a:ext>
            </a:extLst>
          </p:cNvPr>
          <p:cNvSpPr>
            <a:spLocks noGrp="1"/>
          </p:cNvSpPr>
          <p:nvPr>
            <p:ph sz="quarter" idx="1"/>
          </p:nvPr>
        </p:nvSpPr>
        <p:spPr/>
        <p:txBody>
          <a:bodyPr/>
          <a:lstStyle/>
          <a:p>
            <a:endParaRPr lang="en-US"/>
          </a:p>
        </p:txBody>
      </p:sp>
      <p:graphicFrame>
        <p:nvGraphicFramePr>
          <p:cNvPr id="7" name="Diagram 6">
            <a:extLst>
              <a:ext uri="{FF2B5EF4-FFF2-40B4-BE49-F238E27FC236}">
                <a16:creationId xmlns:a16="http://schemas.microsoft.com/office/drawing/2014/main" id="{AFA8AEFE-89C3-4FEE-A2E1-5E81EC4B537E}"/>
              </a:ext>
            </a:extLst>
          </p:cNvPr>
          <p:cNvGraphicFramePr/>
          <p:nvPr/>
        </p:nvGraphicFramePr>
        <p:xfrm>
          <a:off x="350730" y="1740065"/>
          <a:ext cx="8336071" cy="41296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0414500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Title 1">
            <a:extLst>
              <a:ext uri="{FF2B5EF4-FFF2-40B4-BE49-F238E27FC236}">
                <a16:creationId xmlns:a16="http://schemas.microsoft.com/office/drawing/2014/main" id="{B760BF84-C6DA-439D-8E18-43D602B5FD7D}"/>
              </a:ext>
            </a:extLst>
          </p:cNvPr>
          <p:cNvSpPr>
            <a:spLocks noGrp="1" noChangeArrowheads="1"/>
          </p:cNvSpPr>
          <p:nvPr>
            <p:ph type="title"/>
          </p:nvPr>
        </p:nvSpPr>
        <p:spPr/>
        <p:txBody>
          <a:bodyPr>
            <a:normAutofit/>
          </a:bodyPr>
          <a:lstStyle/>
          <a:p>
            <a:pPr eaLnBrk="1" hangingPunct="1"/>
            <a:r>
              <a:rPr lang="en-US" altLang="en-US" sz="4400" dirty="0"/>
              <a:t>Side Effects of SGLT-2 Inhibitors</a:t>
            </a:r>
          </a:p>
        </p:txBody>
      </p:sp>
      <p:sp>
        <p:nvSpPr>
          <p:cNvPr id="3" name="Content Placeholder 2">
            <a:extLst>
              <a:ext uri="{FF2B5EF4-FFF2-40B4-BE49-F238E27FC236}">
                <a16:creationId xmlns:a16="http://schemas.microsoft.com/office/drawing/2014/main" id="{9D70A1F1-1135-DF34-9D42-C50BE4221192}"/>
              </a:ext>
            </a:extLst>
          </p:cNvPr>
          <p:cNvSpPr>
            <a:spLocks noGrp="1"/>
          </p:cNvSpPr>
          <p:nvPr>
            <p:ph sz="quarter" idx="1"/>
          </p:nvPr>
        </p:nvSpPr>
        <p:spPr/>
        <p:txBody>
          <a:bodyPr/>
          <a:lstStyle/>
          <a:p>
            <a:endParaRPr lang="en-US"/>
          </a:p>
        </p:txBody>
      </p:sp>
      <p:graphicFrame>
        <p:nvGraphicFramePr>
          <p:cNvPr id="6" name="Diagram 5">
            <a:extLst>
              <a:ext uri="{FF2B5EF4-FFF2-40B4-BE49-F238E27FC236}">
                <a16:creationId xmlns:a16="http://schemas.microsoft.com/office/drawing/2014/main" id="{44D752B9-D492-4692-A6FC-7DAB2B4231D8}"/>
              </a:ext>
            </a:extLst>
          </p:cNvPr>
          <p:cNvGraphicFramePr/>
          <p:nvPr/>
        </p:nvGraphicFramePr>
        <p:xfrm>
          <a:off x="480647" y="1438315"/>
          <a:ext cx="7983416" cy="488137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0849097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Title 1">
            <a:extLst>
              <a:ext uri="{FF2B5EF4-FFF2-40B4-BE49-F238E27FC236}">
                <a16:creationId xmlns:a16="http://schemas.microsoft.com/office/drawing/2014/main" id="{C91E6876-E1E6-48B2-BE70-A88253617B94}"/>
              </a:ext>
            </a:extLst>
          </p:cNvPr>
          <p:cNvSpPr>
            <a:spLocks noGrp="1" noChangeArrowheads="1"/>
          </p:cNvSpPr>
          <p:nvPr>
            <p:ph type="title"/>
          </p:nvPr>
        </p:nvSpPr>
        <p:spPr>
          <a:xfrm>
            <a:off x="446689" y="123343"/>
            <a:ext cx="8229600" cy="838200"/>
          </a:xfrm>
        </p:spPr>
        <p:txBody>
          <a:bodyPr>
            <a:normAutofit/>
          </a:bodyPr>
          <a:lstStyle/>
          <a:p>
            <a:pPr eaLnBrk="1" hangingPunct="1"/>
            <a:r>
              <a:rPr lang="en-US" altLang="en-US" sz="4000" dirty="0"/>
              <a:t>SGLT-2i Indications Summary</a:t>
            </a:r>
          </a:p>
        </p:txBody>
      </p:sp>
      <p:sp>
        <p:nvSpPr>
          <p:cNvPr id="3" name="Content Placeholder 2">
            <a:extLst>
              <a:ext uri="{FF2B5EF4-FFF2-40B4-BE49-F238E27FC236}">
                <a16:creationId xmlns:a16="http://schemas.microsoft.com/office/drawing/2014/main" id="{B6543F3E-D23D-6891-08DD-2B5B672E4A8E}"/>
              </a:ext>
            </a:extLst>
          </p:cNvPr>
          <p:cNvSpPr>
            <a:spLocks noGrp="1"/>
          </p:cNvSpPr>
          <p:nvPr>
            <p:ph sz="quarter" idx="1"/>
          </p:nvPr>
        </p:nvSpPr>
        <p:spPr/>
        <p:txBody>
          <a:bodyPr/>
          <a:lstStyle/>
          <a:p>
            <a:endParaRPr lang="en-US"/>
          </a:p>
        </p:txBody>
      </p:sp>
      <p:sp>
        <p:nvSpPr>
          <p:cNvPr id="78877" name="TextBox 5">
            <a:extLst>
              <a:ext uri="{FF2B5EF4-FFF2-40B4-BE49-F238E27FC236}">
                <a16:creationId xmlns:a16="http://schemas.microsoft.com/office/drawing/2014/main" id="{958D2FF1-852B-4FC8-9F66-45D1FCC4FBFB}"/>
              </a:ext>
            </a:extLst>
          </p:cNvPr>
          <p:cNvSpPr txBox="1">
            <a:spLocks noChangeArrowheads="1"/>
          </p:cNvSpPr>
          <p:nvPr/>
        </p:nvSpPr>
        <p:spPr bwMode="auto">
          <a:xfrm>
            <a:off x="598124" y="6446939"/>
            <a:ext cx="7947752" cy="2586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600"/>
              </a:spcBef>
              <a:buClr>
                <a:srgbClr val="86AA2C"/>
              </a:buClr>
              <a:buSzPct val="76000"/>
              <a:buFont typeface="Wingdings 3" panose="05040102010807070707" pitchFamily="18" charset="2"/>
              <a:buChar char=""/>
              <a:defRPr sz="3200">
                <a:solidFill>
                  <a:schemeClr val="tx1"/>
                </a:solidFill>
                <a:latin typeface="Calibri" panose="020F0502020204030204" pitchFamily="34" charset="0"/>
              </a:defRPr>
            </a:lvl1pPr>
            <a:lvl2pPr marL="742950" indent="-285750">
              <a:spcBef>
                <a:spcPts val="500"/>
              </a:spcBef>
              <a:buClr>
                <a:srgbClr val="86AA2C"/>
              </a:buClr>
              <a:buSzPct val="76000"/>
              <a:buFont typeface="Wingdings 3" panose="05040102010807070707" pitchFamily="18" charset="2"/>
              <a:buChar char=""/>
              <a:defRPr sz="2600">
                <a:solidFill>
                  <a:schemeClr val="tx1"/>
                </a:solidFill>
                <a:latin typeface="Calibri" panose="020F0502020204030204" pitchFamily="34" charset="0"/>
              </a:defRPr>
            </a:lvl2pPr>
            <a:lvl3pPr marL="1143000" indent="-228600">
              <a:spcBef>
                <a:spcPts val="500"/>
              </a:spcBef>
              <a:buClr>
                <a:srgbClr val="86AA2C"/>
              </a:buClr>
              <a:buSzPct val="76000"/>
              <a:buFont typeface="Wingdings 3" panose="05040102010807070707" pitchFamily="18" charset="2"/>
              <a:buChar char=""/>
              <a:defRPr sz="2200">
                <a:solidFill>
                  <a:schemeClr val="tx1"/>
                </a:solidFill>
                <a:latin typeface="Calibri" panose="020F0502020204030204" pitchFamily="34" charset="0"/>
              </a:defRPr>
            </a:lvl3pPr>
            <a:lvl4pPr marL="1600200" indent="-228600">
              <a:spcBef>
                <a:spcPts val="400"/>
              </a:spcBef>
              <a:buClr>
                <a:srgbClr val="86AA2C"/>
              </a:buClr>
              <a:buSzPct val="70000"/>
              <a:buFont typeface="Wingdings" panose="05000000000000000000" pitchFamily="2" charset="2"/>
              <a:buChar char=""/>
              <a:defRPr>
                <a:solidFill>
                  <a:schemeClr val="tx1"/>
                </a:solidFill>
                <a:latin typeface="Calibri" panose="020F0502020204030204" pitchFamily="34" charset="0"/>
              </a:defRPr>
            </a:lvl4pPr>
            <a:lvl5pPr marL="2057400" indent="-228600">
              <a:spcBef>
                <a:spcPts val="300"/>
              </a:spcBef>
              <a:buClr>
                <a:srgbClr val="86AA2C"/>
              </a:buClr>
              <a:buSzPct val="70000"/>
              <a:buFont typeface="Wingdings" panose="05000000000000000000" pitchFamily="2" charset="2"/>
              <a:buChar char=""/>
              <a:defRPr sz="1600">
                <a:solidFill>
                  <a:schemeClr val="tx1"/>
                </a:solidFill>
                <a:latin typeface="Calibri" panose="020F0502020204030204" pitchFamily="34" charset="0"/>
              </a:defRPr>
            </a:lvl5pPr>
            <a:lvl6pPr marL="2514600" indent="-228600" eaLnBrk="0" fontAlgn="base" hangingPunct="0">
              <a:spcBef>
                <a:spcPts val="300"/>
              </a:spcBef>
              <a:spcAft>
                <a:spcPct val="0"/>
              </a:spcAft>
              <a:buClr>
                <a:srgbClr val="86AA2C"/>
              </a:buClr>
              <a:buSzPct val="70000"/>
              <a:buFont typeface="Wingdings" panose="05000000000000000000" pitchFamily="2" charset="2"/>
              <a:buChar char=""/>
              <a:defRPr sz="1600">
                <a:solidFill>
                  <a:schemeClr val="tx1"/>
                </a:solidFill>
                <a:latin typeface="Calibri" panose="020F0502020204030204" pitchFamily="34" charset="0"/>
              </a:defRPr>
            </a:lvl6pPr>
            <a:lvl7pPr marL="2971800" indent="-228600" eaLnBrk="0" fontAlgn="base" hangingPunct="0">
              <a:spcBef>
                <a:spcPts val="300"/>
              </a:spcBef>
              <a:spcAft>
                <a:spcPct val="0"/>
              </a:spcAft>
              <a:buClr>
                <a:srgbClr val="86AA2C"/>
              </a:buClr>
              <a:buSzPct val="70000"/>
              <a:buFont typeface="Wingdings" panose="05000000000000000000" pitchFamily="2" charset="2"/>
              <a:buChar char=""/>
              <a:defRPr sz="1600">
                <a:solidFill>
                  <a:schemeClr val="tx1"/>
                </a:solidFill>
                <a:latin typeface="Calibri" panose="020F0502020204030204" pitchFamily="34" charset="0"/>
              </a:defRPr>
            </a:lvl7pPr>
            <a:lvl8pPr marL="3429000" indent="-228600" eaLnBrk="0" fontAlgn="base" hangingPunct="0">
              <a:spcBef>
                <a:spcPts val="300"/>
              </a:spcBef>
              <a:spcAft>
                <a:spcPct val="0"/>
              </a:spcAft>
              <a:buClr>
                <a:srgbClr val="86AA2C"/>
              </a:buClr>
              <a:buSzPct val="70000"/>
              <a:buFont typeface="Wingdings" panose="05000000000000000000" pitchFamily="2" charset="2"/>
              <a:buChar char=""/>
              <a:defRPr sz="1600">
                <a:solidFill>
                  <a:schemeClr val="tx1"/>
                </a:solidFill>
                <a:latin typeface="Calibri" panose="020F0502020204030204" pitchFamily="34" charset="0"/>
              </a:defRPr>
            </a:lvl8pPr>
            <a:lvl9pPr marL="3886200" indent="-228600" eaLnBrk="0" fontAlgn="base" hangingPunct="0">
              <a:spcBef>
                <a:spcPts val="300"/>
              </a:spcBef>
              <a:spcAft>
                <a:spcPct val="0"/>
              </a:spcAft>
              <a:buClr>
                <a:srgbClr val="86AA2C"/>
              </a:buClr>
              <a:buSzPct val="70000"/>
              <a:buFont typeface="Wingdings" panose="05000000000000000000" pitchFamily="2" charset="2"/>
              <a:buChar char=""/>
              <a:defRPr sz="1600">
                <a:solidFill>
                  <a:schemeClr val="tx1"/>
                </a:solidFill>
                <a:latin typeface="Calibri" panose="020F0502020204030204" pitchFamily="34" charset="0"/>
              </a:defRPr>
            </a:lvl9pPr>
          </a:lstStyle>
          <a:p>
            <a:pPr marL="0" marR="0" lvl="0" indent="0" algn="l" defTabSz="823692" rtl="0" eaLnBrk="1" fontAlgn="base" latinLnBrk="0" hangingPunct="1">
              <a:lnSpc>
                <a:spcPct val="100000"/>
              </a:lnSpc>
              <a:spcBef>
                <a:spcPct val="0"/>
              </a:spcBef>
              <a:spcAft>
                <a:spcPct val="0"/>
              </a:spcAft>
              <a:buClrTx/>
              <a:buSzTx/>
              <a:buFont typeface="Wingdings 3" panose="05040102010807070707" pitchFamily="18" charset="2"/>
              <a:buNone/>
              <a:tabLst/>
              <a:defRPr/>
            </a:pPr>
            <a:r>
              <a:rPr kumimoji="0" lang="en-US" altLang="en-US" sz="1081" b="0" i="0" u="none" strike="noStrike" kern="1200" cap="none" spc="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rPr>
              <a:t>Package inserts, dailymed.nlm.nih.gov</a:t>
            </a:r>
          </a:p>
        </p:txBody>
      </p:sp>
      <p:graphicFrame>
        <p:nvGraphicFramePr>
          <p:cNvPr id="2" name="Table 2">
            <a:extLst>
              <a:ext uri="{FF2B5EF4-FFF2-40B4-BE49-F238E27FC236}">
                <a16:creationId xmlns:a16="http://schemas.microsoft.com/office/drawing/2014/main" id="{4119B655-8BF8-AF4A-90B6-0A3457986387}"/>
              </a:ext>
            </a:extLst>
          </p:cNvPr>
          <p:cNvGraphicFramePr>
            <a:graphicFrameLocks noGrp="1"/>
          </p:cNvGraphicFramePr>
          <p:nvPr>
            <p:extLst>
              <p:ext uri="{D42A27DB-BD31-4B8C-83A1-F6EECF244321}">
                <p14:modId xmlns:p14="http://schemas.microsoft.com/office/powerpoint/2010/main" val="1312462181"/>
              </p:ext>
            </p:extLst>
          </p:nvPr>
        </p:nvGraphicFramePr>
        <p:xfrm>
          <a:off x="467710" y="961543"/>
          <a:ext cx="8229601" cy="5817069"/>
        </p:xfrm>
        <a:graphic>
          <a:graphicData uri="http://schemas.openxmlformats.org/drawingml/2006/table">
            <a:tbl>
              <a:tblPr firstRow="1" bandRow="1">
                <a:tableStyleId>{5C22544A-7EE6-4342-B048-85BDC9FD1C3A}</a:tableStyleId>
              </a:tblPr>
              <a:tblGrid>
                <a:gridCol w="2124451">
                  <a:extLst>
                    <a:ext uri="{9D8B030D-6E8A-4147-A177-3AD203B41FA5}">
                      <a16:colId xmlns:a16="http://schemas.microsoft.com/office/drawing/2014/main" val="2292604403"/>
                    </a:ext>
                  </a:extLst>
                </a:gridCol>
                <a:gridCol w="1291609">
                  <a:extLst>
                    <a:ext uri="{9D8B030D-6E8A-4147-A177-3AD203B41FA5}">
                      <a16:colId xmlns:a16="http://schemas.microsoft.com/office/drawing/2014/main" val="3799880676"/>
                    </a:ext>
                  </a:extLst>
                </a:gridCol>
                <a:gridCol w="1475117">
                  <a:extLst>
                    <a:ext uri="{9D8B030D-6E8A-4147-A177-3AD203B41FA5}">
                      <a16:colId xmlns:a16="http://schemas.microsoft.com/office/drawing/2014/main" val="1741242859"/>
                    </a:ext>
                  </a:extLst>
                </a:gridCol>
                <a:gridCol w="1785668">
                  <a:extLst>
                    <a:ext uri="{9D8B030D-6E8A-4147-A177-3AD203B41FA5}">
                      <a16:colId xmlns:a16="http://schemas.microsoft.com/office/drawing/2014/main" val="2977410308"/>
                    </a:ext>
                  </a:extLst>
                </a:gridCol>
                <a:gridCol w="1552756">
                  <a:extLst>
                    <a:ext uri="{9D8B030D-6E8A-4147-A177-3AD203B41FA5}">
                      <a16:colId xmlns:a16="http://schemas.microsoft.com/office/drawing/2014/main" val="446227343"/>
                    </a:ext>
                  </a:extLst>
                </a:gridCol>
              </a:tblGrid>
              <a:tr h="992366">
                <a:tc>
                  <a:txBody>
                    <a:bodyPr/>
                    <a:lstStyle/>
                    <a:p>
                      <a:pPr algn="ctr"/>
                      <a:r>
                        <a:rPr lang="en-US" sz="2000" dirty="0"/>
                        <a:t>Drug</a:t>
                      </a:r>
                    </a:p>
                  </a:txBody>
                  <a:tcPr/>
                </a:tc>
                <a:tc>
                  <a:txBody>
                    <a:bodyPr/>
                    <a:lstStyle/>
                    <a:p>
                      <a:pPr algn="ctr"/>
                      <a:r>
                        <a:rPr lang="en-US" sz="2000" dirty="0"/>
                        <a:t>Lower BG</a:t>
                      </a:r>
                    </a:p>
                  </a:txBody>
                  <a:tcPr/>
                </a:tc>
                <a:tc>
                  <a:txBody>
                    <a:bodyPr/>
                    <a:lstStyle/>
                    <a:p>
                      <a:pPr algn="ctr"/>
                      <a:r>
                        <a:rPr lang="en-US" sz="2000" dirty="0"/>
                        <a:t>Reduce CV Risk?</a:t>
                      </a:r>
                    </a:p>
                  </a:txBody>
                  <a:tcPr/>
                </a:tc>
                <a:tc>
                  <a:txBody>
                    <a:bodyPr/>
                    <a:lstStyle/>
                    <a:p>
                      <a:pPr algn="ctr"/>
                      <a:r>
                        <a:rPr lang="en-US" sz="2000" dirty="0"/>
                        <a:t>Use to treat Heart Failure?</a:t>
                      </a:r>
                    </a:p>
                  </a:txBody>
                  <a:tcPr/>
                </a:tc>
                <a:tc>
                  <a:txBody>
                    <a:bodyPr/>
                    <a:lstStyle/>
                    <a:p>
                      <a:pPr algn="ctr"/>
                      <a:r>
                        <a:rPr lang="en-US" sz="2000" dirty="0"/>
                        <a:t>Slow renal disease?</a:t>
                      </a:r>
                    </a:p>
                  </a:txBody>
                  <a:tcPr/>
                </a:tc>
                <a:extLst>
                  <a:ext uri="{0D108BD9-81ED-4DB2-BD59-A6C34878D82A}">
                    <a16:rowId xmlns:a16="http://schemas.microsoft.com/office/drawing/2014/main" val="1793843125"/>
                  </a:ext>
                </a:extLst>
              </a:tr>
              <a:tr h="992366">
                <a:tc>
                  <a:txBody>
                    <a:bodyPr/>
                    <a:lstStyle/>
                    <a:p>
                      <a:pPr algn="ctr"/>
                      <a:r>
                        <a:rPr lang="en-US" sz="2000" b="1" dirty="0">
                          <a:latin typeface="Calibri" panose="020F0502020204030204" pitchFamily="34" charset="0"/>
                          <a:cs typeface="Calibri" panose="020F0502020204030204" pitchFamily="34" charset="0"/>
                        </a:rPr>
                        <a:t>Dapagliflozin</a:t>
                      </a:r>
                    </a:p>
                    <a:p>
                      <a:pPr algn="ctr"/>
                      <a:r>
                        <a:rPr lang="en-US" sz="2000" b="0" dirty="0">
                          <a:latin typeface="Calibri" panose="020F0502020204030204" pitchFamily="34" charset="0"/>
                          <a:cs typeface="Calibri" panose="020F0502020204030204" pitchFamily="34" charset="0"/>
                        </a:rPr>
                        <a:t>(</a:t>
                      </a:r>
                      <a:r>
                        <a:rPr lang="en-US" sz="2000" b="0" dirty="0" err="1">
                          <a:latin typeface="Calibri" panose="020F0502020204030204" pitchFamily="34" charset="0"/>
                          <a:cs typeface="Calibri" panose="020F0502020204030204" pitchFamily="34" charset="0"/>
                        </a:rPr>
                        <a:t>Farxiga</a:t>
                      </a:r>
                      <a:r>
                        <a:rPr lang="en-US" sz="2000" b="0" dirty="0">
                          <a:latin typeface="Calibri" panose="020F0502020204030204" pitchFamily="34" charset="0"/>
                          <a:cs typeface="Calibri" panose="020F0502020204030204" pitchFamily="34" charset="0"/>
                        </a:rPr>
                        <a:t>)</a:t>
                      </a:r>
                    </a:p>
                    <a:p>
                      <a:pPr algn="ctr"/>
                      <a:endParaRPr lang="en-US" sz="2000" dirty="0"/>
                    </a:p>
                  </a:txBody>
                  <a:tcPr/>
                </a:tc>
                <a:tc>
                  <a:txBody>
                    <a:bodyPr/>
                    <a:lstStyle/>
                    <a:p>
                      <a:pPr algn="ctr"/>
                      <a:r>
                        <a:rPr lang="en-US" sz="2000" dirty="0"/>
                        <a:t>Yes</a:t>
                      </a:r>
                    </a:p>
                  </a:txBody>
                  <a:tcPr/>
                </a:tc>
                <a:tc>
                  <a:txBody>
                    <a:bodyPr/>
                    <a:lstStyle/>
                    <a:p>
                      <a:pPr algn="ctr"/>
                      <a:r>
                        <a:rPr lang="en-US" sz="2000" dirty="0"/>
                        <a:t>Yes</a:t>
                      </a:r>
                    </a:p>
                  </a:txBody>
                  <a:tcPr/>
                </a:tc>
                <a:tc>
                  <a:txBody>
                    <a:bodyPr/>
                    <a:lstStyle/>
                    <a:p>
                      <a:pPr algn="ctr"/>
                      <a:r>
                        <a:rPr lang="en-US" sz="2000" dirty="0"/>
                        <a:t>Yes</a:t>
                      </a:r>
                    </a:p>
                    <a:p>
                      <a:pPr algn="ctr"/>
                      <a:r>
                        <a:rPr lang="en-US" sz="2000" dirty="0"/>
                        <a:t>+/- Diabetes</a:t>
                      </a:r>
                    </a:p>
                  </a:txBody>
                  <a:tcPr/>
                </a:tc>
                <a:tc>
                  <a:txBody>
                    <a:bodyPr/>
                    <a:lstStyle/>
                    <a:p>
                      <a:pPr algn="ctr"/>
                      <a:r>
                        <a:rPr lang="en-US" sz="2000" dirty="0"/>
                        <a:t>Yes</a:t>
                      </a:r>
                    </a:p>
                  </a:txBody>
                  <a:tcPr/>
                </a:tc>
                <a:extLst>
                  <a:ext uri="{0D108BD9-81ED-4DB2-BD59-A6C34878D82A}">
                    <a16:rowId xmlns:a16="http://schemas.microsoft.com/office/drawing/2014/main" val="1616548762"/>
                  </a:ext>
                </a:extLst>
              </a:tr>
              <a:tr h="1051903">
                <a:tc>
                  <a:txBody>
                    <a:bodyPr/>
                    <a:lstStyle/>
                    <a:p>
                      <a:pPr algn="ctr"/>
                      <a:r>
                        <a:rPr lang="en-US" sz="2000" b="1" dirty="0">
                          <a:latin typeface="Calibri" panose="020F0502020204030204" pitchFamily="34" charset="0"/>
                          <a:cs typeface="Calibri" panose="020F0502020204030204" pitchFamily="34" charset="0"/>
                        </a:rPr>
                        <a:t>Empagliflozin</a:t>
                      </a:r>
                    </a:p>
                    <a:p>
                      <a:pPr algn="ctr"/>
                      <a:r>
                        <a:rPr lang="en-US" sz="2000" b="0" dirty="0">
                          <a:latin typeface="Calibri" panose="020F0502020204030204" pitchFamily="34" charset="0"/>
                          <a:cs typeface="Calibri" panose="020F0502020204030204" pitchFamily="34" charset="0"/>
                        </a:rPr>
                        <a:t>(Jardiance)</a:t>
                      </a:r>
                    </a:p>
                    <a:p>
                      <a:pPr algn="ctr"/>
                      <a:endParaRPr lang="en-US" sz="2000" dirty="0"/>
                    </a:p>
                  </a:txBody>
                  <a:tcPr/>
                </a:tc>
                <a:tc>
                  <a:txBody>
                    <a:bodyPr/>
                    <a:lstStyle/>
                    <a:p>
                      <a:pPr algn="ctr"/>
                      <a:r>
                        <a:rPr lang="en-US" sz="2000" dirty="0"/>
                        <a:t>Yes</a:t>
                      </a:r>
                    </a:p>
                  </a:txBody>
                  <a:tcPr/>
                </a:tc>
                <a:tc>
                  <a:txBody>
                    <a:bodyPr/>
                    <a:lstStyle/>
                    <a:p>
                      <a:pPr algn="ctr"/>
                      <a:r>
                        <a:rPr lang="en-US" sz="2000" dirty="0"/>
                        <a:t>Yes</a:t>
                      </a:r>
                    </a:p>
                  </a:txBody>
                  <a:tcPr/>
                </a:tc>
                <a:tc>
                  <a:txBody>
                    <a:bodyPr/>
                    <a:lstStyle/>
                    <a:p>
                      <a:pPr algn="ctr"/>
                      <a:r>
                        <a:rPr lang="en-US" sz="2000" dirty="0"/>
                        <a:t> Yes</a:t>
                      </a:r>
                    </a:p>
                    <a:p>
                      <a:pPr algn="ctr"/>
                      <a:r>
                        <a:rPr lang="en-US" sz="2000" dirty="0"/>
                        <a:t>+/- Diabetes</a:t>
                      </a:r>
                    </a:p>
                    <a:p>
                      <a:pPr algn="ctr"/>
                      <a:endParaRPr lang="en-US" sz="2000" dirty="0"/>
                    </a:p>
                  </a:txBody>
                  <a:tcPr/>
                </a:tc>
                <a:tc>
                  <a:txBody>
                    <a:bodyPr/>
                    <a:lstStyle/>
                    <a:p>
                      <a:pPr algn="ctr"/>
                      <a:r>
                        <a:rPr lang="en-US" sz="2000" dirty="0"/>
                        <a:t>Yes</a:t>
                      </a:r>
                    </a:p>
                  </a:txBody>
                  <a:tcPr/>
                </a:tc>
                <a:extLst>
                  <a:ext uri="{0D108BD9-81ED-4DB2-BD59-A6C34878D82A}">
                    <a16:rowId xmlns:a16="http://schemas.microsoft.com/office/drawing/2014/main" val="2882318565"/>
                  </a:ext>
                </a:extLst>
              </a:tr>
              <a:tr h="922320">
                <a:tc>
                  <a:txBody>
                    <a:bodyPr/>
                    <a:lstStyle/>
                    <a:p>
                      <a:pPr algn="ctr"/>
                      <a:r>
                        <a:rPr lang="en-US" sz="2000" b="1" dirty="0">
                          <a:latin typeface="Calibri" panose="020F0502020204030204" pitchFamily="34" charset="0"/>
                          <a:cs typeface="Calibri" panose="020F0502020204030204" pitchFamily="34" charset="0"/>
                        </a:rPr>
                        <a:t>Canagliflozin</a:t>
                      </a:r>
                    </a:p>
                    <a:p>
                      <a:pPr algn="ctr"/>
                      <a:r>
                        <a:rPr lang="en-US" sz="2000" b="0" dirty="0">
                          <a:latin typeface="Calibri" panose="020F0502020204030204" pitchFamily="34" charset="0"/>
                          <a:cs typeface="Calibri" panose="020F0502020204030204" pitchFamily="34" charset="0"/>
                        </a:rPr>
                        <a:t>(Invokana)</a:t>
                      </a:r>
                    </a:p>
                  </a:txBody>
                  <a:tcPr/>
                </a:tc>
                <a:tc>
                  <a:txBody>
                    <a:bodyPr/>
                    <a:lstStyle/>
                    <a:p>
                      <a:pPr algn="ctr"/>
                      <a:r>
                        <a:rPr lang="en-US" sz="2000" dirty="0"/>
                        <a:t>Yes  </a:t>
                      </a:r>
                    </a:p>
                  </a:txBody>
                  <a:tcPr/>
                </a:tc>
                <a:tc>
                  <a:txBody>
                    <a:bodyPr/>
                    <a:lstStyle/>
                    <a:p>
                      <a:pPr algn="ctr"/>
                      <a:r>
                        <a:rPr lang="en-US" sz="2000" dirty="0"/>
                        <a:t>Yes</a:t>
                      </a:r>
                    </a:p>
                  </a:txBody>
                  <a:tcPr/>
                </a:tc>
                <a:tc>
                  <a:txBody>
                    <a:bodyPr/>
                    <a:lstStyle/>
                    <a:p>
                      <a:pPr algn="ctr"/>
                      <a:r>
                        <a:rPr lang="en-US" sz="2000" dirty="0"/>
                        <a:t>Yes</a:t>
                      </a:r>
                      <a:br>
                        <a:rPr lang="en-US" sz="2000" dirty="0"/>
                      </a:br>
                      <a:r>
                        <a:rPr lang="en-US" sz="2000" dirty="0"/>
                        <a:t>w/ Diabetes</a:t>
                      </a:r>
                    </a:p>
                  </a:txBody>
                  <a:tcPr/>
                </a:tc>
                <a:tc>
                  <a:txBody>
                    <a:bodyPr/>
                    <a:lstStyle/>
                    <a:p>
                      <a:pPr algn="ctr"/>
                      <a:r>
                        <a:rPr lang="en-US" sz="2000" dirty="0"/>
                        <a:t>Yes</a:t>
                      </a:r>
                    </a:p>
                  </a:txBody>
                  <a:tcPr/>
                </a:tc>
                <a:extLst>
                  <a:ext uri="{0D108BD9-81ED-4DB2-BD59-A6C34878D82A}">
                    <a16:rowId xmlns:a16="http://schemas.microsoft.com/office/drawing/2014/main" val="3589527904"/>
                  </a:ext>
                </a:extLst>
              </a:tr>
              <a:tr h="922320">
                <a:tc>
                  <a:txBody>
                    <a:bodyPr/>
                    <a:lstStyle/>
                    <a:p>
                      <a:pPr algn="ctr"/>
                      <a:r>
                        <a:rPr lang="en-US" sz="2000" b="1" dirty="0">
                          <a:latin typeface="Calibri" panose="020F0502020204030204" pitchFamily="34" charset="0"/>
                          <a:cs typeface="Calibri" panose="020F0502020204030204" pitchFamily="34" charset="0"/>
                        </a:rPr>
                        <a:t>Ertugliflozin</a:t>
                      </a:r>
                    </a:p>
                    <a:p>
                      <a:pPr algn="ctr"/>
                      <a:r>
                        <a:rPr lang="en-US" sz="2000" b="0" dirty="0">
                          <a:latin typeface="Calibri" panose="020F0502020204030204" pitchFamily="34" charset="0"/>
                          <a:cs typeface="Calibri" panose="020F0502020204030204" pitchFamily="34" charset="0"/>
                        </a:rPr>
                        <a:t>(</a:t>
                      </a:r>
                      <a:r>
                        <a:rPr lang="en-US" sz="2000" b="0" dirty="0" err="1">
                          <a:latin typeface="Calibri" panose="020F0502020204030204" pitchFamily="34" charset="0"/>
                          <a:cs typeface="Calibri" panose="020F0502020204030204" pitchFamily="34" charset="0"/>
                        </a:rPr>
                        <a:t>Steglatro</a:t>
                      </a:r>
                      <a:r>
                        <a:rPr lang="en-US" sz="2000" b="0" dirty="0">
                          <a:latin typeface="Calibri" panose="020F0502020204030204" pitchFamily="34" charset="0"/>
                          <a:cs typeface="Calibri" panose="020F0502020204030204" pitchFamily="34" charset="0"/>
                        </a:rPr>
                        <a:t>)</a:t>
                      </a:r>
                    </a:p>
                  </a:txBody>
                  <a:tcPr/>
                </a:tc>
                <a:tc>
                  <a:txBody>
                    <a:bodyPr/>
                    <a:lstStyle/>
                    <a:p>
                      <a:pPr algn="ctr"/>
                      <a:r>
                        <a:rPr lang="en-US" sz="2000" dirty="0"/>
                        <a:t>Yes</a:t>
                      </a:r>
                    </a:p>
                  </a:txBody>
                  <a:tcPr/>
                </a:tc>
                <a:tc>
                  <a:txBody>
                    <a:bodyPr/>
                    <a:lstStyle/>
                    <a:p>
                      <a:pPr algn="ctr"/>
                      <a:r>
                        <a:rPr lang="en-US" sz="2000" dirty="0"/>
                        <a:t>No</a:t>
                      </a:r>
                    </a:p>
                  </a:txBody>
                  <a:tcPr/>
                </a:tc>
                <a:tc>
                  <a:txBody>
                    <a:bodyPr/>
                    <a:lstStyle/>
                    <a:p>
                      <a:pPr algn="ctr"/>
                      <a:r>
                        <a:rPr lang="en-US" sz="2000" dirty="0"/>
                        <a:t>Yes</a:t>
                      </a:r>
                    </a:p>
                    <a:p>
                      <a:pPr algn="ctr"/>
                      <a:r>
                        <a:rPr lang="en-US" sz="2000" dirty="0"/>
                        <a:t>w/ Diabetes</a:t>
                      </a:r>
                    </a:p>
                  </a:txBody>
                  <a:tcPr/>
                </a:tc>
                <a:tc>
                  <a:txBody>
                    <a:bodyPr/>
                    <a:lstStyle/>
                    <a:p>
                      <a:pPr algn="ctr"/>
                      <a:r>
                        <a:rPr lang="en-US" sz="2000" dirty="0"/>
                        <a:t>Yes</a:t>
                      </a:r>
                    </a:p>
                  </a:txBody>
                  <a:tcPr/>
                </a:tc>
                <a:extLst>
                  <a:ext uri="{0D108BD9-81ED-4DB2-BD59-A6C34878D82A}">
                    <a16:rowId xmlns:a16="http://schemas.microsoft.com/office/drawing/2014/main" val="414190452"/>
                  </a:ext>
                </a:extLst>
              </a:tr>
              <a:tr h="922320">
                <a:tc>
                  <a:txBody>
                    <a:bodyPr/>
                    <a:lstStyle/>
                    <a:p>
                      <a:pPr algn="ctr"/>
                      <a:r>
                        <a:rPr lang="en-US" sz="2000" b="1" dirty="0" err="1">
                          <a:latin typeface="Calibri" panose="020F0502020204030204" pitchFamily="34" charset="0"/>
                          <a:cs typeface="Calibri" panose="020F0502020204030204" pitchFamily="34" charset="0"/>
                        </a:rPr>
                        <a:t>Bexagliflozin</a:t>
                      </a:r>
                      <a:endParaRPr lang="en-US" sz="2000" b="1" dirty="0">
                        <a:latin typeface="Calibri" panose="020F0502020204030204" pitchFamily="34" charset="0"/>
                        <a:cs typeface="Calibri" panose="020F0502020204030204" pitchFamily="34" charset="0"/>
                      </a:endParaRPr>
                    </a:p>
                    <a:p>
                      <a:pPr algn="ctr"/>
                      <a:r>
                        <a:rPr lang="en-US" sz="2000" b="0" dirty="0">
                          <a:latin typeface="Calibri" panose="020F0502020204030204" pitchFamily="34" charset="0"/>
                          <a:cs typeface="Calibri" panose="020F0502020204030204" pitchFamily="34" charset="0"/>
                        </a:rPr>
                        <a:t>(</a:t>
                      </a:r>
                      <a:r>
                        <a:rPr lang="en-US" sz="2000" b="0" dirty="0" err="1">
                          <a:latin typeface="Calibri" panose="020F0502020204030204" pitchFamily="34" charset="0"/>
                          <a:cs typeface="Calibri" panose="020F0502020204030204" pitchFamily="34" charset="0"/>
                        </a:rPr>
                        <a:t>Brenzavvy</a:t>
                      </a:r>
                      <a:r>
                        <a:rPr lang="en-US" sz="2000" b="0" dirty="0">
                          <a:latin typeface="Calibri" panose="020F0502020204030204" pitchFamily="34" charset="0"/>
                          <a:cs typeface="Calibri" panose="020F0502020204030204" pitchFamily="34" charset="0"/>
                        </a:rPr>
                        <a:t>)</a:t>
                      </a:r>
                    </a:p>
                  </a:txBody>
                  <a:tcPr/>
                </a:tc>
                <a:tc>
                  <a:txBody>
                    <a:bodyPr/>
                    <a:lstStyle/>
                    <a:p>
                      <a:pPr algn="ctr"/>
                      <a:r>
                        <a:rPr lang="en-US" sz="2000" dirty="0"/>
                        <a:t>Yes</a:t>
                      </a:r>
                    </a:p>
                  </a:txBody>
                  <a:tcPr/>
                </a:tc>
                <a:tc>
                  <a:txBody>
                    <a:bodyPr/>
                    <a:lstStyle/>
                    <a:p>
                      <a:pPr algn="ctr"/>
                      <a:r>
                        <a:rPr lang="en-US" sz="2000" dirty="0"/>
                        <a:t>NA</a:t>
                      </a:r>
                    </a:p>
                  </a:txBody>
                  <a:tcPr/>
                </a:tc>
                <a:tc>
                  <a:txBody>
                    <a:bodyPr/>
                    <a:lstStyle/>
                    <a:p>
                      <a:pPr algn="ctr"/>
                      <a:r>
                        <a:rPr lang="en-US" sz="2000" dirty="0"/>
                        <a:t>NA</a:t>
                      </a:r>
                    </a:p>
                  </a:txBody>
                  <a:tcPr/>
                </a:tc>
                <a:tc>
                  <a:txBody>
                    <a:bodyPr/>
                    <a:lstStyle/>
                    <a:p>
                      <a:pPr algn="ctr"/>
                      <a:r>
                        <a:rPr lang="en-US" sz="2000" dirty="0"/>
                        <a:t>NA</a:t>
                      </a:r>
                    </a:p>
                  </a:txBody>
                  <a:tcPr/>
                </a:tc>
                <a:extLst>
                  <a:ext uri="{0D108BD9-81ED-4DB2-BD59-A6C34878D82A}">
                    <a16:rowId xmlns:a16="http://schemas.microsoft.com/office/drawing/2014/main" val="3616011206"/>
                  </a:ext>
                </a:extLst>
              </a:tr>
            </a:tbl>
          </a:graphicData>
        </a:graphic>
      </p:graphicFrame>
    </p:spTree>
    <p:extLst>
      <p:ext uri="{BB962C8B-B14F-4D97-AF65-F5344CB8AC3E}">
        <p14:creationId xmlns:p14="http://schemas.microsoft.com/office/powerpoint/2010/main" val="17489438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870408-DBB2-95A8-E846-95CBC98B0ECD}"/>
            </a:ext>
          </a:extLst>
        </p:cNvPr>
        <p:cNvGrpSpPr/>
        <p:nvPr/>
      </p:nvGrpSpPr>
      <p:grpSpPr>
        <a:xfrm>
          <a:off x="0" y="0"/>
          <a:ext cx="0" cy="0"/>
          <a:chOff x="0" y="0"/>
          <a:chExt cx="0" cy="0"/>
        </a:xfrm>
      </p:grpSpPr>
      <p:pic>
        <p:nvPicPr>
          <p:cNvPr id="14" name="Picture 13" descr="A diagram of a work flow&#10;&#10;AI-generated content may be incorrect.">
            <a:extLst>
              <a:ext uri="{FF2B5EF4-FFF2-40B4-BE49-F238E27FC236}">
                <a16:creationId xmlns:a16="http://schemas.microsoft.com/office/drawing/2014/main" id="{E7AED0C2-2C8F-DD1F-5667-7C6DA5F0696F}"/>
              </a:ext>
            </a:extLst>
          </p:cNvPr>
          <p:cNvPicPr>
            <a:picLocks noChangeAspect="1"/>
          </p:cNvPicPr>
          <p:nvPr/>
        </p:nvPicPr>
        <p:blipFill>
          <a:blip r:embed="rId3">
            <a:extLst>
              <a:ext uri="{28A0092B-C50C-407E-A947-70E740481C1C}">
                <a14:useLocalDpi xmlns:a14="http://schemas.microsoft.com/office/drawing/2010/main" val="0"/>
              </a:ext>
            </a:extLst>
          </a:blip>
          <a:srcRect t="687" b="37777"/>
          <a:stretch/>
        </p:blipFill>
        <p:spPr>
          <a:xfrm>
            <a:off x="121178" y="0"/>
            <a:ext cx="8611802" cy="6858000"/>
          </a:xfrm>
          <a:prstGeom prst="rect">
            <a:avLst/>
          </a:prstGeom>
        </p:spPr>
      </p:pic>
      <p:pic>
        <p:nvPicPr>
          <p:cNvPr id="8" name="Picture 7">
            <a:extLst>
              <a:ext uri="{FF2B5EF4-FFF2-40B4-BE49-F238E27FC236}">
                <a16:creationId xmlns:a16="http://schemas.microsoft.com/office/drawing/2014/main" id="{CD8ABF5C-2FC4-76C9-AC94-C03E1F56B1BC}"/>
              </a:ext>
            </a:extLst>
          </p:cNvPr>
          <p:cNvPicPr>
            <a:picLocks noChangeAspect="1"/>
          </p:cNvPicPr>
          <p:nvPr/>
        </p:nvPicPr>
        <p:blipFill>
          <a:blip r:embed="rId4"/>
          <a:stretch>
            <a:fillRect/>
          </a:stretch>
        </p:blipFill>
        <p:spPr>
          <a:xfrm>
            <a:off x="759899" y="5661553"/>
            <a:ext cx="2133887" cy="568049"/>
          </a:xfrm>
          <a:prstGeom prst="rect">
            <a:avLst/>
          </a:prstGeom>
        </p:spPr>
      </p:pic>
      <p:pic>
        <p:nvPicPr>
          <p:cNvPr id="5" name="Picture 4">
            <a:extLst>
              <a:ext uri="{FF2B5EF4-FFF2-40B4-BE49-F238E27FC236}">
                <a16:creationId xmlns:a16="http://schemas.microsoft.com/office/drawing/2014/main" id="{4015C80B-D063-B92E-7AAE-9220AA1F1672}"/>
              </a:ext>
            </a:extLst>
          </p:cNvPr>
          <p:cNvPicPr>
            <a:picLocks noChangeAspect="1"/>
          </p:cNvPicPr>
          <p:nvPr/>
        </p:nvPicPr>
        <p:blipFill>
          <a:blip r:embed="rId5"/>
          <a:stretch>
            <a:fillRect/>
          </a:stretch>
        </p:blipFill>
        <p:spPr>
          <a:xfrm>
            <a:off x="6109798" y="6122057"/>
            <a:ext cx="2592808" cy="321983"/>
          </a:xfrm>
          <a:prstGeom prst="rect">
            <a:avLst/>
          </a:prstGeom>
        </p:spPr>
      </p:pic>
      <p:sp>
        <p:nvSpPr>
          <p:cNvPr id="6" name="Oval 5">
            <a:extLst>
              <a:ext uri="{FF2B5EF4-FFF2-40B4-BE49-F238E27FC236}">
                <a16:creationId xmlns:a16="http://schemas.microsoft.com/office/drawing/2014/main" id="{D1340C9D-7D3B-06A1-2FB0-CFCCF062A5EE}"/>
              </a:ext>
            </a:extLst>
          </p:cNvPr>
          <p:cNvSpPr/>
          <p:nvPr/>
        </p:nvSpPr>
        <p:spPr>
          <a:xfrm flipH="1">
            <a:off x="5638800" y="4419601"/>
            <a:ext cx="1361202" cy="702418"/>
          </a:xfrm>
          <a:prstGeom prst="ellipse">
            <a:avLst/>
          </a:prstGeom>
          <a:no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Oval 6">
            <a:extLst>
              <a:ext uri="{FF2B5EF4-FFF2-40B4-BE49-F238E27FC236}">
                <a16:creationId xmlns:a16="http://schemas.microsoft.com/office/drawing/2014/main" id="{68F5A260-4E13-8750-E383-54619A68C379}"/>
              </a:ext>
            </a:extLst>
          </p:cNvPr>
          <p:cNvSpPr/>
          <p:nvPr/>
        </p:nvSpPr>
        <p:spPr>
          <a:xfrm>
            <a:off x="97450" y="2824053"/>
            <a:ext cx="2743200" cy="1371600"/>
          </a:xfrm>
          <a:prstGeom prst="ellipse">
            <a:avLst/>
          </a:prstGeom>
          <a:noFill/>
          <a:ln>
            <a:solidFill>
              <a:srgbClr val="FF0000"/>
            </a:solid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D13E4376-0784-6AA1-342F-5A82F4D76946}"/>
              </a:ext>
            </a:extLst>
          </p:cNvPr>
          <p:cNvSpPr/>
          <p:nvPr/>
        </p:nvSpPr>
        <p:spPr>
          <a:xfrm>
            <a:off x="3489394" y="3281927"/>
            <a:ext cx="2301806" cy="1671073"/>
          </a:xfrm>
          <a:prstGeom prst="ellipse">
            <a:avLst/>
          </a:prstGeom>
          <a:noFill/>
          <a:ln>
            <a:solidFill>
              <a:srgbClr val="FF0000"/>
            </a:solid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2D0738FF-1C31-41B6-3E5B-D8F7728424FE}"/>
              </a:ext>
            </a:extLst>
          </p:cNvPr>
          <p:cNvSpPr/>
          <p:nvPr/>
        </p:nvSpPr>
        <p:spPr>
          <a:xfrm>
            <a:off x="2590800" y="3276600"/>
            <a:ext cx="1143000" cy="838200"/>
          </a:xfrm>
          <a:prstGeom prst="ellipse">
            <a:avLst/>
          </a:prstGeom>
          <a:noFill/>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1" name="Oval 10">
            <a:extLst>
              <a:ext uri="{FF2B5EF4-FFF2-40B4-BE49-F238E27FC236}">
                <a16:creationId xmlns:a16="http://schemas.microsoft.com/office/drawing/2014/main" id="{31739E85-06C5-CBFB-E057-B8785FD41C0D}"/>
              </a:ext>
            </a:extLst>
          </p:cNvPr>
          <p:cNvSpPr/>
          <p:nvPr/>
        </p:nvSpPr>
        <p:spPr>
          <a:xfrm>
            <a:off x="6553201" y="5257800"/>
            <a:ext cx="1971556" cy="411248"/>
          </a:xfrm>
          <a:prstGeom prst="ellipse">
            <a:avLst/>
          </a:prstGeom>
          <a:noFill/>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11184224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 calcmode="lin" valueType="num">
                                      <p:cBhvr>
                                        <p:cTn id="9" dur="1000" fill="hold"/>
                                        <p:tgtEl>
                                          <p:spTgt spid="6"/>
                                        </p:tgtEl>
                                        <p:attrNameLst>
                                          <p:attrName>style.rotation</p:attrName>
                                        </p:attrNameLst>
                                      </p:cBhvr>
                                      <p:tavLst>
                                        <p:tav tm="0">
                                          <p:val>
                                            <p:fltVal val="90"/>
                                          </p:val>
                                        </p:tav>
                                        <p:tav tm="100000">
                                          <p:val>
                                            <p:fltVal val="0"/>
                                          </p:val>
                                        </p:tav>
                                      </p:tavLst>
                                    </p:anim>
                                    <p:animEffect transition="in" filter="fade">
                                      <p:cBhvr>
                                        <p:cTn id="10"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7B224F-F169-ECF4-0758-12B3FC6AFC6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7E80A38-4807-7ED5-A347-5F3B19533424}"/>
              </a:ext>
            </a:extLst>
          </p:cNvPr>
          <p:cNvSpPr>
            <a:spLocks noGrp="1"/>
          </p:cNvSpPr>
          <p:nvPr>
            <p:ph type="title"/>
          </p:nvPr>
        </p:nvSpPr>
        <p:spPr>
          <a:xfrm>
            <a:off x="457200" y="266700"/>
            <a:ext cx="8229600" cy="990600"/>
          </a:xfrm>
        </p:spPr>
        <p:txBody>
          <a:bodyPr>
            <a:normAutofit/>
          </a:bodyPr>
          <a:lstStyle/>
          <a:p>
            <a:r>
              <a:rPr lang="en-US" dirty="0"/>
              <a:t>Case Study</a:t>
            </a:r>
            <a:r>
              <a:rPr lang="en-US" sz="4800" dirty="0"/>
              <a:t> Question 7</a:t>
            </a:r>
          </a:p>
        </p:txBody>
      </p:sp>
      <p:sp>
        <p:nvSpPr>
          <p:cNvPr id="3" name="Content Placeholder 2">
            <a:extLst>
              <a:ext uri="{FF2B5EF4-FFF2-40B4-BE49-F238E27FC236}">
                <a16:creationId xmlns:a16="http://schemas.microsoft.com/office/drawing/2014/main" id="{713AF170-028A-89B2-25CE-1657E14D92CE}"/>
              </a:ext>
            </a:extLst>
          </p:cNvPr>
          <p:cNvSpPr>
            <a:spLocks noGrp="1"/>
          </p:cNvSpPr>
          <p:nvPr>
            <p:ph sz="quarter" idx="1"/>
          </p:nvPr>
        </p:nvSpPr>
        <p:spPr>
          <a:xfrm>
            <a:off x="457200" y="1295400"/>
            <a:ext cx="5791200" cy="5715000"/>
          </a:xfrm>
        </p:spPr>
        <p:txBody>
          <a:bodyPr>
            <a:normAutofit fontScale="92500" lnSpcReduction="10000"/>
          </a:bodyPr>
          <a:lstStyle/>
          <a:p>
            <a:pPr marL="0" indent="0">
              <a:lnSpc>
                <a:spcPct val="120000"/>
              </a:lnSpc>
              <a:buNone/>
            </a:pPr>
            <a:r>
              <a:rPr lang="en-US" sz="3600" dirty="0"/>
              <a:t>MZ is complaining of nausea, and increased eructation? </a:t>
            </a:r>
          </a:p>
          <a:p>
            <a:pPr marL="0" indent="0">
              <a:lnSpc>
                <a:spcPct val="120000"/>
              </a:lnSpc>
              <a:buNone/>
            </a:pPr>
            <a:r>
              <a:rPr lang="en-US" sz="3600" dirty="0"/>
              <a:t>What class of medication may be causing these side effects?</a:t>
            </a:r>
          </a:p>
          <a:p>
            <a:pPr marL="385763" indent="-385763">
              <a:lnSpc>
                <a:spcPct val="120000"/>
              </a:lnSpc>
              <a:buFont typeface="+mj-lt"/>
              <a:buAutoNum type="alphaLcPeriod"/>
            </a:pPr>
            <a:r>
              <a:rPr lang="en-US" sz="3600" dirty="0"/>
              <a:t>GLP-1/GIP Receptor Agonists</a:t>
            </a:r>
          </a:p>
          <a:p>
            <a:pPr marL="385763" indent="-385763">
              <a:lnSpc>
                <a:spcPct val="120000"/>
              </a:lnSpc>
              <a:buFont typeface="+mj-lt"/>
              <a:buAutoNum type="alphaLcPeriod"/>
            </a:pPr>
            <a:r>
              <a:rPr lang="en-US" sz="3600" dirty="0"/>
              <a:t>Metformin</a:t>
            </a:r>
          </a:p>
          <a:p>
            <a:pPr marL="385763" indent="-385763">
              <a:lnSpc>
                <a:spcPct val="120000"/>
              </a:lnSpc>
              <a:buFont typeface="+mj-lt"/>
              <a:buAutoNum type="alphaLcPeriod"/>
            </a:pPr>
            <a:r>
              <a:rPr lang="en-US" sz="3600" dirty="0"/>
              <a:t>SGLT-2 Inhibitor</a:t>
            </a:r>
          </a:p>
          <a:p>
            <a:pPr marL="385763" indent="-385763">
              <a:lnSpc>
                <a:spcPct val="120000"/>
              </a:lnSpc>
              <a:buFont typeface="+mj-lt"/>
              <a:buAutoNum type="alphaLcPeriod"/>
            </a:pPr>
            <a:r>
              <a:rPr lang="en-US" sz="3600" dirty="0"/>
              <a:t>DPP-IV Inhibitor</a:t>
            </a:r>
            <a:br>
              <a:rPr lang="en-US" sz="3600" dirty="0"/>
            </a:br>
            <a:endParaRPr lang="en-US" sz="3600" dirty="0"/>
          </a:p>
          <a:p>
            <a:pPr marL="385763" indent="-385763">
              <a:buFont typeface="+mj-lt"/>
              <a:buAutoNum type="alphaLcPeriod"/>
            </a:pPr>
            <a:endParaRPr lang="en-US" dirty="0"/>
          </a:p>
          <a:p>
            <a:pPr marL="0" indent="0">
              <a:buNone/>
            </a:pPr>
            <a:endParaRPr lang="en-US" dirty="0"/>
          </a:p>
          <a:p>
            <a:endParaRPr lang="en-US" dirty="0"/>
          </a:p>
        </p:txBody>
      </p:sp>
      <p:pic>
        <p:nvPicPr>
          <p:cNvPr id="7" name="Picture 6" descr="Older adult covering face">
            <a:extLst>
              <a:ext uri="{FF2B5EF4-FFF2-40B4-BE49-F238E27FC236}">
                <a16:creationId xmlns:a16="http://schemas.microsoft.com/office/drawing/2014/main" id="{DCCD56E2-81C1-7ABE-AC98-CC9AB4AD99A5}"/>
              </a:ext>
            </a:extLst>
          </p:cNvPr>
          <p:cNvPicPr>
            <a:picLocks noChangeAspect="1"/>
          </p:cNvPicPr>
          <p:nvPr/>
        </p:nvPicPr>
        <p:blipFill>
          <a:blip r:embed="rId3" cstate="print">
            <a:extLst>
              <a:ext uri="{28A0092B-C50C-407E-A947-70E740481C1C}">
                <a14:useLocalDpi xmlns:a14="http://schemas.microsoft.com/office/drawing/2010/main" val="0"/>
              </a:ext>
            </a:extLst>
          </a:blip>
          <a:srcRect l="33334" t="18750" r="29167" b="17500"/>
          <a:stretch>
            <a:fillRect/>
          </a:stretch>
        </p:blipFill>
        <p:spPr>
          <a:xfrm>
            <a:off x="6050280" y="1447800"/>
            <a:ext cx="2788920" cy="3160776"/>
          </a:xfrm>
          <a:prstGeom prst="rect">
            <a:avLst/>
          </a:prstGeom>
        </p:spPr>
      </p:pic>
      <p:sp>
        <p:nvSpPr>
          <p:cNvPr id="4" name="Oval 3">
            <a:extLst>
              <a:ext uri="{FF2B5EF4-FFF2-40B4-BE49-F238E27FC236}">
                <a16:creationId xmlns:a16="http://schemas.microsoft.com/office/drawing/2014/main" id="{FBCF1422-F25B-B82B-C289-0FD0DC034048}"/>
              </a:ext>
            </a:extLst>
          </p:cNvPr>
          <p:cNvSpPr/>
          <p:nvPr/>
        </p:nvSpPr>
        <p:spPr>
          <a:xfrm>
            <a:off x="212388" y="3581400"/>
            <a:ext cx="5762666" cy="838200"/>
          </a:xfrm>
          <a:prstGeom prst="ellipse">
            <a:avLst/>
          </a:prstGeom>
          <a:noFill/>
          <a:ln w="57150">
            <a:solidFill>
              <a:srgbClr val="7030A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w="38100">
                <a:solidFill>
                  <a:schemeClr val="tx1"/>
                </a:solidFill>
              </a:ln>
            </a:endParaRPr>
          </a:p>
        </p:txBody>
      </p:sp>
    </p:spTree>
    <p:custDataLst>
      <p:tags r:id="rId1"/>
    </p:custDataLst>
    <p:extLst>
      <p:ext uri="{BB962C8B-B14F-4D97-AF65-F5344CB8AC3E}">
        <p14:creationId xmlns:p14="http://schemas.microsoft.com/office/powerpoint/2010/main" val="24911061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1" name="Content Placeholder 2">
            <a:extLst>
              <a:ext uri="{FF2B5EF4-FFF2-40B4-BE49-F238E27FC236}">
                <a16:creationId xmlns:a16="http://schemas.microsoft.com/office/drawing/2014/main" id="{F6A1B009-A47B-426B-8D7F-D0EE50F08FEA}"/>
              </a:ext>
            </a:extLst>
          </p:cNvPr>
          <p:cNvSpPr>
            <a:spLocks noGrp="1"/>
          </p:cNvSpPr>
          <p:nvPr>
            <p:ph type="title"/>
          </p:nvPr>
        </p:nvSpPr>
        <p:spPr>
          <a:xfrm>
            <a:off x="457200" y="152400"/>
            <a:ext cx="8229600" cy="1295400"/>
          </a:xfrm>
        </p:spPr>
        <p:txBody>
          <a:bodyPr anchor="b">
            <a:normAutofit fontScale="90000"/>
          </a:bodyPr>
          <a:lstStyle/>
          <a:p>
            <a:pPr marL="0" indent="0" eaLnBrk="1" hangingPunct="1">
              <a:buNone/>
            </a:pPr>
            <a:r>
              <a:rPr lang="en-US" altLang="en-US" b="1" dirty="0"/>
              <a:t>Incretins: GLP &amp; GIP Receptor Agonists</a:t>
            </a:r>
          </a:p>
        </p:txBody>
      </p:sp>
      <p:pic>
        <p:nvPicPr>
          <p:cNvPr id="4" name="Picture 3" descr="Three red palms on the border of the ocean">
            <a:extLst>
              <a:ext uri="{FF2B5EF4-FFF2-40B4-BE49-F238E27FC236}">
                <a16:creationId xmlns:a16="http://schemas.microsoft.com/office/drawing/2014/main" id="{EDD56CB1-FFF8-5445-9C6E-9F8AF84AD39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10112"/>
          <a:stretch/>
        </p:blipFill>
        <p:spPr>
          <a:xfrm>
            <a:off x="595101" y="1561089"/>
            <a:ext cx="7953797" cy="4772278"/>
          </a:xfrm>
          <a:prstGeom prst="rect">
            <a:avLst/>
          </a:prstGeom>
          <a:noFill/>
        </p:spPr>
      </p:pic>
      <p:sp>
        <p:nvSpPr>
          <p:cNvPr id="3" name="TextBox 2">
            <a:extLst>
              <a:ext uri="{FF2B5EF4-FFF2-40B4-BE49-F238E27FC236}">
                <a16:creationId xmlns:a16="http://schemas.microsoft.com/office/drawing/2014/main" id="{5DAB94EE-537F-1F86-7952-79C06D005AC2}"/>
              </a:ext>
            </a:extLst>
          </p:cNvPr>
          <p:cNvSpPr txBox="1"/>
          <p:nvPr/>
        </p:nvSpPr>
        <p:spPr>
          <a:xfrm>
            <a:off x="2057400" y="6211669"/>
            <a:ext cx="6629400" cy="646331"/>
          </a:xfrm>
          <a:prstGeom prst="rect">
            <a:avLst/>
          </a:prstGeom>
          <a:noFill/>
        </p:spPr>
        <p:txBody>
          <a:bodyPr wrap="square" rtlCol="0">
            <a:spAutoFit/>
          </a:bodyPr>
          <a:lstStyle/>
          <a:p>
            <a:r>
              <a:rPr lang="en-US" dirty="0">
                <a:solidFill>
                  <a:srgbClr val="C00000"/>
                </a:solidFill>
              </a:rPr>
              <a:t>GLP-1: glucagon like peptide 1</a:t>
            </a:r>
          </a:p>
          <a:p>
            <a:r>
              <a:rPr lang="en-US" dirty="0">
                <a:solidFill>
                  <a:srgbClr val="C00000"/>
                </a:solidFill>
              </a:rPr>
              <a:t>GIP: glucose-dependent insulinotropic polypeptide</a:t>
            </a:r>
          </a:p>
        </p:txBody>
      </p:sp>
    </p:spTree>
    <p:extLst>
      <p:ext uri="{BB962C8B-B14F-4D97-AF65-F5344CB8AC3E}">
        <p14:creationId xmlns:p14="http://schemas.microsoft.com/office/powerpoint/2010/main" val="7339829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2" descr="body-sml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06725" y="1023938"/>
            <a:ext cx="2925763" cy="4795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5" name="Rectangle 3"/>
          <p:cNvSpPr>
            <a:spLocks noGrp="1" noChangeArrowheads="1"/>
          </p:cNvSpPr>
          <p:nvPr>
            <p:ph type="title"/>
          </p:nvPr>
        </p:nvSpPr>
        <p:spPr/>
        <p:txBody>
          <a:bodyPr>
            <a:normAutofit/>
          </a:bodyPr>
          <a:lstStyle/>
          <a:p>
            <a:pPr eaLnBrk="1" hangingPunct="1"/>
            <a:r>
              <a:rPr lang="en-US" sz="2800"/>
              <a:t>GLP-1 Effects in Humans</a:t>
            </a:r>
            <a:br>
              <a:rPr lang="en-US" sz="2800"/>
            </a:br>
            <a:r>
              <a:rPr lang="en-US" sz="2800"/>
              <a:t>Understanding the Natural Role of Incretins</a:t>
            </a:r>
          </a:p>
        </p:txBody>
      </p:sp>
      <p:sp>
        <p:nvSpPr>
          <p:cNvPr id="3" name="Content Placeholder 2"/>
          <p:cNvSpPr>
            <a:spLocks noGrp="1"/>
          </p:cNvSpPr>
          <p:nvPr>
            <p:ph sz="quarter" idx="1"/>
          </p:nvPr>
        </p:nvSpPr>
        <p:spPr>
          <a:xfrm>
            <a:off x="435692" y="1185736"/>
            <a:ext cx="8229600" cy="4937760"/>
          </a:xfrm>
        </p:spPr>
        <p:txBody>
          <a:bodyPr/>
          <a:lstStyle/>
          <a:p>
            <a:endParaRPr lang="en-US" dirty="0"/>
          </a:p>
        </p:txBody>
      </p:sp>
      <p:sp>
        <p:nvSpPr>
          <p:cNvPr id="38916" name="Rectangle 4"/>
          <p:cNvSpPr>
            <a:spLocks noChangeArrowheads="1"/>
          </p:cNvSpPr>
          <p:nvPr/>
        </p:nvSpPr>
        <p:spPr bwMode="auto">
          <a:xfrm>
            <a:off x="351286" y="5802028"/>
            <a:ext cx="4199206"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lIns="92075" tIns="46038" rIns="92075" bIns="46038" anchor="b">
            <a:spAutoFit/>
          </a:bodyPr>
          <a:lstStyle/>
          <a:p>
            <a:pPr>
              <a:lnSpc>
                <a:spcPct val="80000"/>
              </a:lnSpc>
              <a:spcBef>
                <a:spcPct val="40000"/>
              </a:spcBef>
            </a:pPr>
            <a:r>
              <a:rPr lang="fr-FR" sz="1000" dirty="0" err="1">
                <a:ea typeface="Times New Roman" pitchFamily="18" charset="0"/>
                <a:cs typeface="Arial Narrow" pitchFamily="34" charset="0"/>
              </a:rPr>
              <a:t>Adapted</a:t>
            </a:r>
            <a:r>
              <a:rPr lang="fr-FR" sz="1000" dirty="0">
                <a:ea typeface="Times New Roman" pitchFamily="18" charset="0"/>
                <a:cs typeface="Arial Narrow" pitchFamily="34" charset="0"/>
              </a:rPr>
              <a:t> </a:t>
            </a:r>
            <a:r>
              <a:rPr lang="fr-FR" sz="1000" dirty="0" err="1">
                <a:ea typeface="Times New Roman" pitchFamily="18" charset="0"/>
                <a:cs typeface="Arial Narrow" pitchFamily="34" charset="0"/>
              </a:rPr>
              <a:t>from</a:t>
            </a:r>
            <a:r>
              <a:rPr lang="fr-FR" sz="1000" dirty="0">
                <a:ea typeface="Times New Roman" pitchFamily="18" charset="0"/>
                <a:cs typeface="Arial Narrow" pitchFamily="34" charset="0"/>
              </a:rPr>
              <a:t> Flint A, et al. </a:t>
            </a:r>
            <a:r>
              <a:rPr lang="fr-FR" sz="1000" i="1" dirty="0">
                <a:ea typeface="Times New Roman" pitchFamily="18" charset="0"/>
                <a:cs typeface="Arial Narrow" pitchFamily="34" charset="0"/>
              </a:rPr>
              <a:t>J Clin </a:t>
            </a:r>
            <a:r>
              <a:rPr lang="fr-FR" sz="1000" i="1" dirty="0" err="1">
                <a:ea typeface="Times New Roman" pitchFamily="18" charset="0"/>
                <a:cs typeface="Arial Narrow" pitchFamily="34" charset="0"/>
              </a:rPr>
              <a:t>Invest</a:t>
            </a:r>
            <a:r>
              <a:rPr lang="fr-FR" sz="1000" dirty="0">
                <a:ea typeface="Times New Roman" pitchFamily="18" charset="0"/>
                <a:cs typeface="Arial Narrow" pitchFamily="34" charset="0"/>
              </a:rPr>
              <a:t>. 1998;101:515-520</a:t>
            </a:r>
            <a:br>
              <a:rPr lang="fr-FR" sz="1000" dirty="0">
                <a:ea typeface="Times New Roman" pitchFamily="18" charset="0"/>
                <a:cs typeface="Arial Narrow" pitchFamily="34" charset="0"/>
              </a:rPr>
            </a:br>
            <a:r>
              <a:rPr lang="fr-FR" sz="1000" dirty="0" err="1">
                <a:ea typeface="Times New Roman" pitchFamily="18" charset="0"/>
                <a:cs typeface="Arial Narrow" pitchFamily="34" charset="0"/>
              </a:rPr>
              <a:t>Adapted</a:t>
            </a:r>
            <a:r>
              <a:rPr lang="fr-FR" sz="1000" dirty="0">
                <a:ea typeface="Times New Roman" pitchFamily="18" charset="0"/>
                <a:cs typeface="Arial Narrow" pitchFamily="34" charset="0"/>
              </a:rPr>
              <a:t> </a:t>
            </a:r>
            <a:r>
              <a:rPr lang="fr-FR" sz="1000" dirty="0" err="1">
                <a:ea typeface="Times New Roman" pitchFamily="18" charset="0"/>
                <a:cs typeface="Arial Narrow" pitchFamily="34" charset="0"/>
              </a:rPr>
              <a:t>from</a:t>
            </a:r>
            <a:r>
              <a:rPr lang="fr-FR" sz="1000" dirty="0">
                <a:ea typeface="Times New Roman" pitchFamily="18" charset="0"/>
                <a:cs typeface="Arial Narrow" pitchFamily="34" charset="0"/>
              </a:rPr>
              <a:t> </a:t>
            </a:r>
            <a:r>
              <a:rPr lang="fr-FR" sz="1000" dirty="0" err="1">
                <a:ea typeface="Times New Roman" pitchFamily="18" charset="0"/>
                <a:cs typeface="Arial Narrow" pitchFamily="34" charset="0"/>
              </a:rPr>
              <a:t>Larsson</a:t>
            </a:r>
            <a:r>
              <a:rPr lang="fr-FR" sz="1000" dirty="0">
                <a:ea typeface="Times New Roman" pitchFamily="18" charset="0"/>
                <a:cs typeface="Arial Narrow" pitchFamily="34" charset="0"/>
              </a:rPr>
              <a:t> H, et al. </a:t>
            </a:r>
            <a:r>
              <a:rPr lang="fr-FR" sz="1000" i="1" dirty="0">
                <a:ea typeface="Times New Roman" pitchFamily="18" charset="0"/>
                <a:cs typeface="Arial Narrow" pitchFamily="34" charset="0"/>
              </a:rPr>
              <a:t>Acta </a:t>
            </a:r>
            <a:r>
              <a:rPr lang="fr-FR" sz="1000" i="1" dirty="0" err="1">
                <a:ea typeface="Times New Roman" pitchFamily="18" charset="0"/>
                <a:cs typeface="Arial Narrow" pitchFamily="34" charset="0"/>
              </a:rPr>
              <a:t>Physiol</a:t>
            </a:r>
            <a:r>
              <a:rPr lang="fr-FR" sz="1000" i="1" dirty="0">
                <a:ea typeface="Times New Roman" pitchFamily="18" charset="0"/>
                <a:cs typeface="Arial Narrow" pitchFamily="34" charset="0"/>
              </a:rPr>
              <a:t> </a:t>
            </a:r>
            <a:r>
              <a:rPr lang="fr-FR" sz="1000" i="1" dirty="0" err="1">
                <a:ea typeface="Times New Roman" pitchFamily="18" charset="0"/>
                <a:cs typeface="Arial Narrow" pitchFamily="34" charset="0"/>
              </a:rPr>
              <a:t>Scand</a:t>
            </a:r>
            <a:r>
              <a:rPr lang="fr-FR" sz="1000" i="1" dirty="0">
                <a:ea typeface="Times New Roman" pitchFamily="18" charset="0"/>
                <a:cs typeface="Arial Narrow" pitchFamily="34" charset="0"/>
              </a:rPr>
              <a:t>.</a:t>
            </a:r>
            <a:r>
              <a:rPr lang="fr-FR" sz="1000" dirty="0">
                <a:ea typeface="Times New Roman" pitchFamily="18" charset="0"/>
                <a:cs typeface="Arial Narrow" pitchFamily="34" charset="0"/>
              </a:rPr>
              <a:t> 1997;160:413-422</a:t>
            </a:r>
            <a:br>
              <a:rPr lang="fr-FR" sz="1000" dirty="0">
                <a:ea typeface="Times New Roman" pitchFamily="18" charset="0"/>
                <a:cs typeface="Arial Narrow" pitchFamily="34" charset="0"/>
              </a:rPr>
            </a:br>
            <a:r>
              <a:rPr lang="fr-FR" sz="1000" dirty="0" err="1">
                <a:ea typeface="Times New Roman" pitchFamily="18" charset="0"/>
                <a:cs typeface="Arial Narrow" pitchFamily="34" charset="0"/>
              </a:rPr>
              <a:t>Adapted</a:t>
            </a:r>
            <a:r>
              <a:rPr lang="fr-FR" sz="1000" dirty="0">
                <a:ea typeface="Times New Roman" pitchFamily="18" charset="0"/>
                <a:cs typeface="Arial Narrow" pitchFamily="34" charset="0"/>
              </a:rPr>
              <a:t> </a:t>
            </a:r>
            <a:r>
              <a:rPr lang="fr-FR" sz="1000" dirty="0" err="1">
                <a:ea typeface="Times New Roman" pitchFamily="18" charset="0"/>
                <a:cs typeface="Arial Narrow" pitchFamily="34" charset="0"/>
              </a:rPr>
              <a:t>from</a:t>
            </a:r>
            <a:r>
              <a:rPr lang="fr-FR" sz="1000" dirty="0">
                <a:ea typeface="Times New Roman" pitchFamily="18" charset="0"/>
                <a:cs typeface="Arial Narrow" pitchFamily="34" charset="0"/>
              </a:rPr>
              <a:t> </a:t>
            </a:r>
            <a:r>
              <a:rPr lang="it-IT" sz="1000" dirty="0">
                <a:ea typeface="Times New Roman" pitchFamily="18" charset="0"/>
                <a:cs typeface="Arial Narrow" pitchFamily="34" charset="0"/>
              </a:rPr>
              <a:t>Nauck MA, et al.</a:t>
            </a:r>
            <a:r>
              <a:rPr lang="it-IT" sz="1000" i="1" dirty="0">
                <a:ea typeface="Times New Roman" pitchFamily="18" charset="0"/>
                <a:cs typeface="Arial Narrow" pitchFamily="34" charset="0"/>
              </a:rPr>
              <a:t> Diabetologia</a:t>
            </a:r>
            <a:r>
              <a:rPr lang="it-IT" sz="1000" dirty="0">
                <a:ea typeface="Times New Roman" pitchFamily="18" charset="0"/>
                <a:cs typeface="Arial Narrow" pitchFamily="34" charset="0"/>
              </a:rPr>
              <a:t>. 1996;39:1546-1553</a:t>
            </a:r>
            <a:br>
              <a:rPr lang="it-IT" sz="1000" dirty="0">
                <a:ea typeface="Times New Roman" pitchFamily="18" charset="0"/>
                <a:cs typeface="Arial Narrow" pitchFamily="34" charset="0"/>
              </a:rPr>
            </a:br>
            <a:r>
              <a:rPr lang="it-IT" sz="1000" dirty="0">
                <a:ea typeface="Times New Roman" pitchFamily="18" charset="0"/>
                <a:cs typeface="Arial Narrow" pitchFamily="34" charset="0"/>
              </a:rPr>
              <a:t>Adapted from </a:t>
            </a:r>
            <a:r>
              <a:rPr lang="pt-BR" sz="1000" dirty="0">
                <a:ea typeface="Times New Roman" pitchFamily="18" charset="0"/>
                <a:cs typeface="Arial Narrow" pitchFamily="34" charset="0"/>
              </a:rPr>
              <a:t>Drucker DJ. </a:t>
            </a:r>
            <a:r>
              <a:rPr lang="pt-BR" sz="1000" i="1" dirty="0">
                <a:ea typeface="Times New Roman" pitchFamily="18" charset="0"/>
                <a:cs typeface="Arial Narrow" pitchFamily="34" charset="0"/>
              </a:rPr>
              <a:t>Diabetes</a:t>
            </a:r>
            <a:r>
              <a:rPr lang="pt-BR" sz="1000" dirty="0">
                <a:ea typeface="Times New Roman" pitchFamily="18" charset="0"/>
                <a:cs typeface="Arial Narrow" pitchFamily="34" charset="0"/>
              </a:rPr>
              <a:t>. </a:t>
            </a:r>
            <a:r>
              <a:rPr lang="fr-FR" sz="1000" dirty="0">
                <a:ea typeface="Times New Roman" pitchFamily="18" charset="0"/>
                <a:cs typeface="Arial Narrow" pitchFamily="34" charset="0"/>
              </a:rPr>
              <a:t>1998;47:159-169</a:t>
            </a:r>
            <a:endParaRPr lang="en-US" sz="1000" dirty="0">
              <a:ea typeface="Times New Roman" pitchFamily="18" charset="0"/>
              <a:cs typeface="Arial Narrow" pitchFamily="34" charset="0"/>
            </a:endParaRPr>
          </a:p>
        </p:txBody>
      </p:sp>
      <p:sp>
        <p:nvSpPr>
          <p:cNvPr id="1507333" name="Text Box 5"/>
          <p:cNvSpPr txBox="1">
            <a:spLocks noChangeArrowheads="1"/>
          </p:cNvSpPr>
          <p:nvPr/>
        </p:nvSpPr>
        <p:spPr bwMode="auto">
          <a:xfrm>
            <a:off x="6248400" y="4953000"/>
            <a:ext cx="2066925" cy="460375"/>
          </a:xfrm>
          <a:prstGeom prst="rect">
            <a:avLst/>
          </a:prstGeom>
          <a:noFill/>
          <a:ln w="9525">
            <a:noFill/>
            <a:miter lim="800000"/>
            <a:headEnd/>
            <a:tailEnd/>
          </a:ln>
        </p:spPr>
        <p:txBody>
          <a:bodyPr/>
          <a:lstStyle/>
          <a:p>
            <a:pPr algn="ctr">
              <a:defRPr/>
            </a:pPr>
            <a:r>
              <a:rPr lang="en-US" sz="1600" b="1" dirty="0">
                <a:solidFill>
                  <a:schemeClr val="tx2"/>
                </a:solidFill>
                <a:latin typeface="Arial" charset="0"/>
              </a:rPr>
              <a:t>Stomach:</a:t>
            </a:r>
            <a:r>
              <a:rPr lang="en-US" sz="1400" b="1" dirty="0">
                <a:latin typeface="Arial" charset="0"/>
              </a:rPr>
              <a:t> </a:t>
            </a:r>
            <a:br>
              <a:rPr lang="en-US" sz="1400" b="1" dirty="0">
                <a:latin typeface="Arial" charset="0"/>
              </a:rPr>
            </a:br>
            <a:r>
              <a:rPr lang="en-US" sz="1400" b="1" dirty="0">
                <a:latin typeface="Arial" charset="0"/>
              </a:rPr>
              <a:t> Helps regulate gastric emptying</a:t>
            </a:r>
          </a:p>
        </p:txBody>
      </p:sp>
      <p:sp>
        <p:nvSpPr>
          <p:cNvPr id="1507334" name="Text Box 6"/>
          <p:cNvSpPr txBox="1">
            <a:spLocks noChangeArrowheads="1"/>
          </p:cNvSpPr>
          <p:nvPr/>
        </p:nvSpPr>
        <p:spPr bwMode="auto">
          <a:xfrm>
            <a:off x="5249863" y="1984375"/>
            <a:ext cx="2420937" cy="646113"/>
          </a:xfrm>
          <a:prstGeom prst="rect">
            <a:avLst/>
          </a:prstGeom>
          <a:noFill/>
          <a:ln w="9525">
            <a:noFill/>
            <a:miter lim="800000"/>
            <a:headEnd/>
            <a:tailEnd/>
          </a:ln>
        </p:spPr>
        <p:txBody>
          <a:bodyPr/>
          <a:lstStyle/>
          <a:p>
            <a:pPr>
              <a:defRPr/>
            </a:pPr>
            <a:r>
              <a:rPr lang="en-US" sz="1400" b="1" dirty="0">
                <a:latin typeface="Arial" charset="0"/>
              </a:rPr>
              <a:t>Promotes satiety and </a:t>
            </a:r>
            <a:br>
              <a:rPr lang="en-US" sz="1400" b="1" dirty="0">
                <a:latin typeface="Arial" charset="0"/>
              </a:rPr>
            </a:br>
            <a:r>
              <a:rPr lang="en-US" sz="1400" b="1" dirty="0">
                <a:latin typeface="Arial" charset="0"/>
              </a:rPr>
              <a:t>reduces appetite</a:t>
            </a:r>
          </a:p>
        </p:txBody>
      </p:sp>
      <p:sp>
        <p:nvSpPr>
          <p:cNvPr id="1507335" name="Line 7"/>
          <p:cNvSpPr>
            <a:spLocks noChangeShapeType="1"/>
          </p:cNvSpPr>
          <p:nvPr/>
        </p:nvSpPr>
        <p:spPr bwMode="auto">
          <a:xfrm flipH="1" flipV="1">
            <a:off x="4719638" y="1916113"/>
            <a:ext cx="466725" cy="209550"/>
          </a:xfrm>
          <a:prstGeom prst="line">
            <a:avLst/>
          </a:prstGeom>
          <a:noFill/>
          <a:ln w="28575">
            <a:solidFill>
              <a:schemeClr val="tx1"/>
            </a:solidFill>
            <a:round/>
            <a:headEnd/>
            <a:tailEnd type="oval" w="sm" len="sm"/>
          </a:ln>
          <a:effectLst>
            <a:outerShdw dist="35921" dir="2700000" algn="ctr" rotWithShape="0">
              <a:schemeClr val="bg2"/>
            </a:outerShdw>
          </a:effectLst>
        </p:spPr>
        <p:txBody>
          <a:bodyPr/>
          <a:lstStyle/>
          <a:p>
            <a:pPr>
              <a:defRPr/>
            </a:pPr>
            <a:endParaRPr lang="en-US">
              <a:latin typeface="Arial" charset="0"/>
            </a:endParaRPr>
          </a:p>
        </p:txBody>
      </p:sp>
      <p:sp>
        <p:nvSpPr>
          <p:cNvPr id="1507336" name="Text Box 8"/>
          <p:cNvSpPr txBox="1">
            <a:spLocks noChangeArrowheads="1"/>
          </p:cNvSpPr>
          <p:nvPr/>
        </p:nvSpPr>
        <p:spPr bwMode="auto">
          <a:xfrm>
            <a:off x="5484813" y="4017963"/>
            <a:ext cx="2408237" cy="976312"/>
          </a:xfrm>
          <a:prstGeom prst="rect">
            <a:avLst/>
          </a:prstGeom>
          <a:noFill/>
          <a:ln w="9525">
            <a:noFill/>
            <a:miter lim="800000"/>
            <a:headEnd/>
            <a:tailEnd/>
          </a:ln>
        </p:spPr>
        <p:txBody>
          <a:bodyPr/>
          <a:lstStyle/>
          <a:p>
            <a:pPr algn="ctr">
              <a:defRPr/>
            </a:pPr>
            <a:r>
              <a:rPr lang="en-US" sz="1600" b="1" dirty="0">
                <a:solidFill>
                  <a:schemeClr val="tx2"/>
                </a:solidFill>
                <a:latin typeface="Arial" charset="0"/>
              </a:rPr>
              <a:t>Liver:</a:t>
            </a:r>
            <a:br>
              <a:rPr lang="en-US" sz="1600" b="1" dirty="0">
                <a:solidFill>
                  <a:schemeClr val="tx2"/>
                </a:solidFill>
                <a:latin typeface="Arial" charset="0"/>
              </a:rPr>
            </a:br>
            <a:r>
              <a:rPr lang="en-US" sz="1600" b="1" dirty="0">
                <a:solidFill>
                  <a:schemeClr val="tx2"/>
                </a:solidFill>
                <a:latin typeface="Arial" charset="0"/>
              </a:rPr>
              <a:t> </a:t>
            </a:r>
            <a:r>
              <a:rPr lang="en-US" sz="1400" b="1" dirty="0">
                <a:latin typeface="Arial" charset="0"/>
                <a:ea typeface="SimSun" pitchFamily="2" charset="-122"/>
                <a:sym typeface="Symbol" pitchFamily="18" charset="2"/>
              </a:rPr>
              <a:t></a:t>
            </a:r>
            <a:r>
              <a:rPr lang="en-US" sz="1400" b="1" dirty="0">
                <a:solidFill>
                  <a:schemeClr val="tx2"/>
                </a:solidFill>
                <a:latin typeface="Arial" charset="0"/>
              </a:rPr>
              <a:t> Glucagon </a:t>
            </a:r>
            <a:r>
              <a:rPr lang="en-US" sz="1400" b="1" dirty="0">
                <a:latin typeface="Arial" charset="0"/>
              </a:rPr>
              <a:t>reduces hepatic glucose output</a:t>
            </a:r>
          </a:p>
        </p:txBody>
      </p:sp>
      <p:sp>
        <p:nvSpPr>
          <p:cNvPr id="1507337" name="Text Box 9"/>
          <p:cNvSpPr txBox="1">
            <a:spLocks noChangeArrowheads="1"/>
          </p:cNvSpPr>
          <p:nvPr/>
        </p:nvSpPr>
        <p:spPr bwMode="auto">
          <a:xfrm>
            <a:off x="439738" y="4498975"/>
            <a:ext cx="2698750" cy="523875"/>
          </a:xfrm>
          <a:prstGeom prst="rect">
            <a:avLst/>
          </a:prstGeom>
          <a:noFill/>
          <a:ln w="9525">
            <a:noFill/>
            <a:miter lim="800000"/>
            <a:headEnd/>
            <a:tailEnd/>
          </a:ln>
        </p:spPr>
        <p:txBody>
          <a:bodyPr/>
          <a:lstStyle/>
          <a:p>
            <a:pPr algn="ctr">
              <a:defRPr/>
            </a:pPr>
            <a:r>
              <a:rPr lang="en-US" sz="1600" b="1" dirty="0">
                <a:solidFill>
                  <a:schemeClr val="tx2"/>
                </a:solidFill>
                <a:latin typeface="Arial" charset="0"/>
              </a:rPr>
              <a:t>Beta cells:</a:t>
            </a:r>
            <a:br>
              <a:rPr lang="en-US" sz="1600" b="1" dirty="0">
                <a:solidFill>
                  <a:schemeClr val="tx2"/>
                </a:solidFill>
                <a:latin typeface="Arial" charset="0"/>
              </a:rPr>
            </a:br>
            <a:r>
              <a:rPr lang="en-US" sz="1400" b="1" dirty="0">
                <a:solidFill>
                  <a:schemeClr val="tx2"/>
                </a:solidFill>
                <a:latin typeface="Arial" charset="0"/>
              </a:rPr>
              <a:t>Enhances</a:t>
            </a:r>
            <a:r>
              <a:rPr lang="en-US" sz="1400" b="1" dirty="0">
                <a:latin typeface="Arial" charset="0"/>
              </a:rPr>
              <a:t> glucose-dependent </a:t>
            </a:r>
            <a:r>
              <a:rPr lang="en-US" sz="1400" b="1" dirty="0">
                <a:solidFill>
                  <a:schemeClr val="tx2"/>
                </a:solidFill>
                <a:latin typeface="Arial" charset="0"/>
              </a:rPr>
              <a:t>insulin secretion</a:t>
            </a:r>
            <a:endParaRPr lang="en-US" sz="1400" b="1" dirty="0">
              <a:latin typeface="Arial" charset="0"/>
            </a:endParaRPr>
          </a:p>
        </p:txBody>
      </p:sp>
      <p:sp>
        <p:nvSpPr>
          <p:cNvPr id="1507338" name="Line 10"/>
          <p:cNvSpPr>
            <a:spLocks noChangeShapeType="1"/>
          </p:cNvSpPr>
          <p:nvPr/>
        </p:nvSpPr>
        <p:spPr bwMode="auto">
          <a:xfrm rot="10916269" flipH="1">
            <a:off x="2452688" y="4654550"/>
            <a:ext cx="1830387" cy="61913"/>
          </a:xfrm>
          <a:prstGeom prst="line">
            <a:avLst/>
          </a:prstGeom>
          <a:noFill/>
          <a:ln w="28575">
            <a:solidFill>
              <a:schemeClr val="tx1"/>
            </a:solidFill>
            <a:round/>
            <a:headEnd/>
            <a:tailEnd type="oval" w="sm" len="sm"/>
          </a:ln>
          <a:effectLst>
            <a:outerShdw dist="35921" dir="2700000" algn="ctr" rotWithShape="0">
              <a:schemeClr val="bg2"/>
            </a:outerShdw>
          </a:effectLst>
        </p:spPr>
        <p:txBody>
          <a:bodyPr/>
          <a:lstStyle/>
          <a:p>
            <a:pPr>
              <a:defRPr/>
            </a:pPr>
            <a:endParaRPr lang="en-US">
              <a:latin typeface="Arial" charset="0"/>
            </a:endParaRPr>
          </a:p>
        </p:txBody>
      </p:sp>
      <p:sp>
        <p:nvSpPr>
          <p:cNvPr id="1507339" name="Text Box 11"/>
          <p:cNvSpPr txBox="1">
            <a:spLocks noChangeArrowheads="1"/>
          </p:cNvSpPr>
          <p:nvPr/>
        </p:nvSpPr>
        <p:spPr bwMode="auto">
          <a:xfrm>
            <a:off x="5813425" y="2960688"/>
            <a:ext cx="2120900" cy="655637"/>
          </a:xfrm>
          <a:prstGeom prst="rect">
            <a:avLst/>
          </a:prstGeom>
          <a:noFill/>
          <a:ln w="9525">
            <a:noFill/>
            <a:miter lim="800000"/>
            <a:headEnd/>
            <a:tailEnd/>
          </a:ln>
        </p:spPr>
        <p:txBody>
          <a:bodyPr/>
          <a:lstStyle/>
          <a:p>
            <a:pPr algn="ctr">
              <a:defRPr/>
            </a:pPr>
            <a:r>
              <a:rPr lang="en-US" sz="1600" b="1" dirty="0">
                <a:solidFill>
                  <a:schemeClr val="tx2"/>
                </a:solidFill>
                <a:latin typeface="Arial" charset="0"/>
              </a:rPr>
              <a:t>Alpha cells:</a:t>
            </a:r>
          </a:p>
          <a:p>
            <a:pPr algn="ctr">
              <a:defRPr/>
            </a:pPr>
            <a:r>
              <a:rPr lang="en-US" sz="1400" b="1" dirty="0">
                <a:latin typeface="Arial" charset="0"/>
                <a:ea typeface="SimSun" pitchFamily="2" charset="-122"/>
                <a:sym typeface="Symbol" pitchFamily="18" charset="2"/>
              </a:rPr>
              <a:t></a:t>
            </a:r>
            <a:r>
              <a:rPr lang="en-US" sz="1400" b="1" dirty="0">
                <a:latin typeface="Arial" charset="0"/>
              </a:rPr>
              <a:t> Postprandial</a:t>
            </a:r>
            <a:br>
              <a:rPr lang="en-US" sz="1400" b="1" dirty="0">
                <a:latin typeface="Arial" charset="0"/>
              </a:rPr>
            </a:br>
            <a:r>
              <a:rPr lang="en-US" sz="1400" b="1" dirty="0">
                <a:latin typeface="Arial" charset="0"/>
              </a:rPr>
              <a:t>glucagon secretion</a:t>
            </a:r>
          </a:p>
        </p:txBody>
      </p:sp>
      <p:grpSp>
        <p:nvGrpSpPr>
          <p:cNvPr id="2" name="Group 12"/>
          <p:cNvGrpSpPr>
            <a:grpSpLocks/>
          </p:cNvGrpSpPr>
          <p:nvPr/>
        </p:nvGrpSpPr>
        <p:grpSpPr bwMode="auto">
          <a:xfrm>
            <a:off x="4395788" y="3179763"/>
            <a:ext cx="1606550" cy="1490662"/>
            <a:chOff x="2769" y="2003"/>
            <a:chExt cx="1012" cy="939"/>
          </a:xfrm>
        </p:grpSpPr>
        <p:sp>
          <p:nvSpPr>
            <p:cNvPr id="1507341" name="Line 13"/>
            <p:cNvSpPr>
              <a:spLocks noChangeShapeType="1"/>
            </p:cNvSpPr>
            <p:nvPr/>
          </p:nvSpPr>
          <p:spPr bwMode="auto">
            <a:xfrm rot="5400000" flipV="1">
              <a:off x="2310" y="2474"/>
              <a:ext cx="936" cy="0"/>
            </a:xfrm>
            <a:prstGeom prst="line">
              <a:avLst/>
            </a:prstGeom>
            <a:noFill/>
            <a:ln w="28575">
              <a:solidFill>
                <a:schemeClr val="tx1"/>
              </a:solidFill>
              <a:round/>
              <a:headEnd/>
              <a:tailEnd type="oval" w="sm" len="sm"/>
            </a:ln>
            <a:effectLst>
              <a:outerShdw dist="35921" dir="2700000" algn="ctr" rotWithShape="0">
                <a:schemeClr val="bg2"/>
              </a:outerShdw>
            </a:effectLst>
          </p:spPr>
          <p:txBody>
            <a:bodyPr/>
            <a:lstStyle/>
            <a:p>
              <a:pPr>
                <a:defRPr/>
              </a:pPr>
              <a:endParaRPr lang="en-US">
                <a:latin typeface="Arial" charset="0"/>
              </a:endParaRPr>
            </a:p>
          </p:txBody>
        </p:sp>
        <p:sp>
          <p:nvSpPr>
            <p:cNvPr id="1507342" name="Line 14"/>
            <p:cNvSpPr>
              <a:spLocks noChangeShapeType="1"/>
            </p:cNvSpPr>
            <p:nvPr/>
          </p:nvSpPr>
          <p:spPr bwMode="auto">
            <a:xfrm flipH="1">
              <a:off x="2769" y="2003"/>
              <a:ext cx="1012" cy="1"/>
            </a:xfrm>
            <a:prstGeom prst="line">
              <a:avLst/>
            </a:prstGeom>
            <a:noFill/>
            <a:ln w="28575">
              <a:solidFill>
                <a:schemeClr val="tx1"/>
              </a:solidFill>
              <a:round/>
              <a:headEnd/>
              <a:tailEnd/>
            </a:ln>
            <a:effectLst>
              <a:outerShdw dist="35921" dir="2700000" algn="ctr" rotWithShape="0">
                <a:schemeClr val="bg2"/>
              </a:outerShdw>
            </a:effectLst>
          </p:spPr>
          <p:txBody>
            <a:bodyPr/>
            <a:lstStyle/>
            <a:p>
              <a:pPr>
                <a:defRPr/>
              </a:pPr>
              <a:endParaRPr lang="en-US">
                <a:latin typeface="Arial" charset="0"/>
              </a:endParaRPr>
            </a:p>
          </p:txBody>
        </p:sp>
      </p:grpSp>
      <p:sp>
        <p:nvSpPr>
          <p:cNvPr id="1507343" name="Text Box 15"/>
          <p:cNvSpPr txBox="1">
            <a:spLocks noChangeArrowheads="1"/>
          </p:cNvSpPr>
          <p:nvPr/>
        </p:nvSpPr>
        <p:spPr bwMode="blackWhite">
          <a:xfrm>
            <a:off x="725757" y="1277938"/>
            <a:ext cx="2884488" cy="742950"/>
          </a:xfrm>
          <a:prstGeom prst="rect">
            <a:avLst/>
          </a:prstGeom>
          <a:solidFill>
            <a:schemeClr val="bg2"/>
          </a:solidFill>
          <a:ln w="9525">
            <a:solidFill>
              <a:schemeClr val="bg2"/>
            </a:solidFill>
            <a:miter lim="800000"/>
            <a:headEnd/>
            <a:tailEnd/>
          </a:ln>
        </p:spPr>
        <p:txBody>
          <a:bodyPr>
            <a:spAutoFit/>
          </a:bodyPr>
          <a:lstStyle>
            <a:lvl1pPr marL="109538" indent="-109538">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lnSpc>
                <a:spcPct val="110000"/>
              </a:lnSpc>
            </a:pPr>
            <a:r>
              <a:rPr lang="en-US" altLang="en-US" sz="2000" b="1" dirty="0">
                <a:cs typeface="Arial" pitchFamily="34" charset="0"/>
              </a:rPr>
              <a:t>GLP-1 secreted upon the ingestion of food</a:t>
            </a:r>
          </a:p>
        </p:txBody>
      </p:sp>
      <p:sp>
        <p:nvSpPr>
          <p:cNvPr id="1507344" name="Line 16"/>
          <p:cNvSpPr>
            <a:spLocks noChangeShapeType="1"/>
          </p:cNvSpPr>
          <p:nvPr/>
        </p:nvSpPr>
        <p:spPr bwMode="auto">
          <a:xfrm rot="-24380" flipH="1" flipV="1">
            <a:off x="4573588" y="4427538"/>
            <a:ext cx="1995487" cy="827087"/>
          </a:xfrm>
          <a:prstGeom prst="line">
            <a:avLst/>
          </a:prstGeom>
          <a:noFill/>
          <a:ln w="28575">
            <a:solidFill>
              <a:schemeClr val="tx1"/>
            </a:solidFill>
            <a:round/>
            <a:headEnd/>
            <a:tailEnd type="oval" w="sm" len="sm"/>
          </a:ln>
          <a:effectLst>
            <a:outerShdw dist="35921" dir="2700000" algn="ctr" rotWithShape="0">
              <a:schemeClr val="bg2"/>
            </a:outerShdw>
          </a:effectLst>
        </p:spPr>
        <p:txBody>
          <a:bodyPr/>
          <a:lstStyle/>
          <a:p>
            <a:pPr>
              <a:defRPr/>
            </a:pPr>
            <a:endParaRPr lang="en-US">
              <a:latin typeface="Arial" charset="0"/>
            </a:endParaRPr>
          </a:p>
        </p:txBody>
      </p:sp>
      <p:sp>
        <p:nvSpPr>
          <p:cNvPr id="1507345" name="Freeform 17"/>
          <p:cNvSpPr>
            <a:spLocks/>
          </p:cNvSpPr>
          <p:nvPr/>
        </p:nvSpPr>
        <p:spPr bwMode="auto">
          <a:xfrm rot="2855784">
            <a:off x="7335045" y="3574256"/>
            <a:ext cx="442912" cy="942975"/>
          </a:xfrm>
          <a:custGeom>
            <a:avLst/>
            <a:gdLst/>
            <a:ahLst/>
            <a:cxnLst>
              <a:cxn ang="0">
                <a:pos x="33" y="0"/>
              </a:cxn>
              <a:cxn ang="0">
                <a:pos x="592" y="189"/>
              </a:cxn>
              <a:cxn ang="0">
                <a:pos x="0" y="469"/>
              </a:cxn>
            </a:cxnLst>
            <a:rect l="0" t="0" r="r" b="b"/>
            <a:pathLst>
              <a:path w="597" h="469">
                <a:moveTo>
                  <a:pt x="33" y="0"/>
                </a:moveTo>
                <a:cubicBezTo>
                  <a:pt x="315" y="55"/>
                  <a:pt x="597" y="111"/>
                  <a:pt x="592" y="189"/>
                </a:cubicBezTo>
                <a:cubicBezTo>
                  <a:pt x="587" y="267"/>
                  <a:pt x="99" y="422"/>
                  <a:pt x="0" y="469"/>
                </a:cubicBezTo>
              </a:path>
            </a:pathLst>
          </a:custGeom>
          <a:noFill/>
          <a:ln w="28575" cap="flat" cmpd="sng">
            <a:solidFill>
              <a:schemeClr val="tx1"/>
            </a:solidFill>
            <a:prstDash val="dash"/>
            <a:round/>
            <a:headEnd type="none" w="med" len="med"/>
            <a:tailEnd type="triangle" w="med" len="med"/>
          </a:ln>
          <a:effectLst>
            <a:outerShdw dist="35921" dir="2700000" algn="ctr" rotWithShape="0">
              <a:schemeClr val="bg2"/>
            </a:outerShdw>
          </a:effectLst>
        </p:spPr>
        <p:txBody>
          <a:bodyPr/>
          <a:lstStyle/>
          <a:p>
            <a:pPr>
              <a:defRPr/>
            </a:pPr>
            <a:endParaRPr lang="en-US">
              <a:latin typeface="Arial" charset="0"/>
            </a:endParaRPr>
          </a:p>
        </p:txBody>
      </p:sp>
      <p:sp>
        <p:nvSpPr>
          <p:cNvPr id="1507346" name="Oval 18"/>
          <p:cNvSpPr>
            <a:spLocks noChangeArrowheads="1"/>
          </p:cNvSpPr>
          <p:nvPr/>
        </p:nvSpPr>
        <p:spPr bwMode="blackWhite">
          <a:xfrm>
            <a:off x="4469606" y="5699402"/>
            <a:ext cx="3657600" cy="1128436"/>
          </a:xfrm>
          <a:prstGeom prst="ellipse">
            <a:avLst/>
          </a:prstGeom>
          <a:solidFill>
            <a:srgbClr val="790015"/>
          </a:solidFill>
          <a:ln w="12700">
            <a:noFill/>
            <a:round/>
            <a:headEnd type="none" w="sm" len="sm"/>
            <a:tailEnd type="none" w="sm" len="sm"/>
          </a:ln>
          <a:effectLst>
            <a:outerShdw dist="74053" dir="3542175" algn="ctr" rotWithShape="0">
              <a:schemeClr val="bg2"/>
            </a:outerShdw>
          </a:effectLst>
        </p:spPr>
        <p:txBody>
          <a:bodyPr wrap="none" anchor="ctr"/>
          <a:lstStyle/>
          <a:p>
            <a:pPr algn="ctr">
              <a:defRPr/>
            </a:pPr>
            <a:endParaRPr lang="en-US" sz="400" b="1">
              <a:latin typeface="Arial" charset="0"/>
            </a:endParaRPr>
          </a:p>
          <a:p>
            <a:pPr algn="ctr">
              <a:defRPr/>
            </a:pPr>
            <a:endParaRPr lang="en-US" sz="1600" b="1">
              <a:solidFill>
                <a:srgbClr val="6AEE60"/>
              </a:solidFill>
              <a:latin typeface="Arial" charset="0"/>
            </a:endParaRPr>
          </a:p>
        </p:txBody>
      </p:sp>
      <p:sp>
        <p:nvSpPr>
          <p:cNvPr id="1507347" name="Oval 19"/>
          <p:cNvSpPr>
            <a:spLocks noChangeArrowheads="1"/>
          </p:cNvSpPr>
          <p:nvPr/>
        </p:nvSpPr>
        <p:spPr bwMode="blackWhite">
          <a:xfrm>
            <a:off x="985838" y="3190875"/>
            <a:ext cx="1646237" cy="876300"/>
          </a:xfrm>
          <a:prstGeom prst="ellipse">
            <a:avLst/>
          </a:prstGeom>
          <a:gradFill rotWithShape="1">
            <a:gsLst>
              <a:gs pos="0">
                <a:srgbClr val="009900">
                  <a:gamma/>
                  <a:shade val="46275"/>
                  <a:invGamma/>
                </a:srgbClr>
              </a:gs>
              <a:gs pos="50000">
                <a:srgbClr val="009900"/>
              </a:gs>
              <a:gs pos="100000">
                <a:srgbClr val="009900">
                  <a:gamma/>
                  <a:shade val="46275"/>
                  <a:invGamma/>
                </a:srgbClr>
              </a:gs>
            </a:gsLst>
            <a:lin ang="2700000" scaled="1"/>
          </a:gradFill>
          <a:ln w="12700">
            <a:noFill/>
            <a:round/>
            <a:headEnd type="none" w="sm" len="sm"/>
            <a:tailEnd type="none" w="sm" len="sm"/>
          </a:ln>
          <a:effectLst>
            <a:outerShdw dist="74053" dir="3542175" algn="ctr" rotWithShape="0">
              <a:schemeClr val="bg2"/>
            </a:outerShdw>
          </a:effectLst>
        </p:spPr>
        <p:txBody>
          <a:bodyPr wrap="none" anchor="ctr"/>
          <a:lstStyle/>
          <a:p>
            <a:pPr algn="ctr">
              <a:defRPr/>
            </a:pPr>
            <a:r>
              <a:rPr lang="en-US" b="1">
                <a:effectLst>
                  <a:outerShdw blurRad="38100" dist="38100" dir="2700000" algn="tl">
                    <a:srgbClr val="000000"/>
                  </a:outerShdw>
                </a:effectLst>
                <a:latin typeface="Arial" charset="0"/>
                <a:sym typeface="Symbol" pitchFamily="18" charset="2"/>
              </a:rPr>
              <a:t></a:t>
            </a:r>
            <a:r>
              <a:rPr lang="en-US" sz="2000" b="1">
                <a:latin typeface="Arial" charset="0"/>
              </a:rPr>
              <a:t> Beta-cell</a:t>
            </a:r>
          </a:p>
          <a:p>
            <a:pPr algn="ctr">
              <a:defRPr/>
            </a:pPr>
            <a:r>
              <a:rPr lang="en-US" sz="2000" b="1">
                <a:latin typeface="Arial" charset="0"/>
              </a:rPr>
              <a:t>response</a:t>
            </a:r>
          </a:p>
        </p:txBody>
      </p:sp>
      <p:sp>
        <p:nvSpPr>
          <p:cNvPr id="1507348" name="Line 20"/>
          <p:cNvSpPr>
            <a:spLocks noChangeShapeType="1"/>
          </p:cNvSpPr>
          <p:nvPr/>
        </p:nvSpPr>
        <p:spPr bwMode="auto">
          <a:xfrm flipH="1">
            <a:off x="4178300" y="4192588"/>
            <a:ext cx="1997075" cy="0"/>
          </a:xfrm>
          <a:prstGeom prst="line">
            <a:avLst/>
          </a:prstGeom>
          <a:noFill/>
          <a:ln w="28575">
            <a:solidFill>
              <a:schemeClr val="tx1"/>
            </a:solidFill>
            <a:prstDash val="dash"/>
            <a:round/>
            <a:headEnd/>
            <a:tailEnd type="oval" w="sm" len="sm"/>
          </a:ln>
          <a:effectLst>
            <a:outerShdw dist="35921" dir="2700000" algn="ctr" rotWithShape="0">
              <a:schemeClr val="bg2"/>
            </a:outerShdw>
          </a:effectLst>
        </p:spPr>
        <p:txBody>
          <a:bodyPr/>
          <a:lstStyle/>
          <a:p>
            <a:pPr>
              <a:defRPr/>
            </a:pPr>
            <a:endParaRPr lang="en-US">
              <a:latin typeface="Arial" charset="0"/>
            </a:endParaRPr>
          </a:p>
        </p:txBody>
      </p:sp>
      <p:sp>
        <p:nvSpPr>
          <p:cNvPr id="1507349" name="Line 21"/>
          <p:cNvSpPr>
            <a:spLocks noChangeShapeType="1"/>
          </p:cNvSpPr>
          <p:nvPr/>
        </p:nvSpPr>
        <p:spPr bwMode="auto">
          <a:xfrm rot="-10824380" flipH="1" flipV="1">
            <a:off x="2216150" y="1917700"/>
            <a:ext cx="2019300" cy="3341688"/>
          </a:xfrm>
          <a:prstGeom prst="line">
            <a:avLst/>
          </a:prstGeom>
          <a:noFill/>
          <a:ln w="38100">
            <a:solidFill>
              <a:schemeClr val="tx1"/>
            </a:solidFill>
            <a:round/>
            <a:headEnd/>
            <a:tailEnd type="oval" w="sm" len="sm"/>
          </a:ln>
          <a:effectLst>
            <a:outerShdw dist="35921" dir="2700000" algn="ctr" rotWithShape="0">
              <a:schemeClr val="bg2"/>
            </a:outerShdw>
          </a:effectLst>
        </p:spPr>
        <p:txBody>
          <a:bodyPr/>
          <a:lstStyle/>
          <a:p>
            <a:pPr>
              <a:defRPr/>
            </a:pPr>
            <a:endParaRPr lang="en-US">
              <a:latin typeface="Arial" charset="0"/>
            </a:endParaRPr>
          </a:p>
        </p:txBody>
      </p:sp>
      <p:sp>
        <p:nvSpPr>
          <p:cNvPr id="1507350" name="Text Box 22"/>
          <p:cNvSpPr txBox="1">
            <a:spLocks noChangeArrowheads="1"/>
          </p:cNvSpPr>
          <p:nvPr/>
        </p:nvSpPr>
        <p:spPr bwMode="blackWhite">
          <a:xfrm>
            <a:off x="4953000" y="5895975"/>
            <a:ext cx="2819400" cy="708025"/>
          </a:xfrm>
          <a:prstGeom prst="rect">
            <a:avLst/>
          </a:prstGeom>
          <a:solidFill>
            <a:schemeClr val="bg2"/>
          </a:solidFill>
          <a:ln w="9525">
            <a:solidFill>
              <a:schemeClr val="bg2"/>
            </a:solidFill>
            <a:miter lim="800000"/>
            <a:headEnd/>
            <a:tailEnd/>
          </a:ln>
        </p:spPr>
        <p:txBody>
          <a:bodyPr>
            <a:spAutoFit/>
          </a:bodyPr>
          <a:lstStyle>
            <a:lvl1pPr marL="109538" indent="-109538">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r>
              <a:rPr lang="en-US" altLang="en-US" sz="2000" b="1" dirty="0">
                <a:cs typeface="Arial" pitchFamily="34" charset="0"/>
              </a:rPr>
              <a:t>GLP-1 degraded by </a:t>
            </a:r>
          </a:p>
          <a:p>
            <a:pPr algn="ctr"/>
            <a:r>
              <a:rPr lang="en-US" altLang="en-US" sz="2000" b="1" dirty="0">
                <a:cs typeface="Arial" pitchFamily="34" charset="0"/>
              </a:rPr>
              <a:t>DPP-4 w/in minutes</a:t>
            </a:r>
          </a:p>
        </p:txBody>
      </p:sp>
    </p:spTree>
    <p:custDataLst>
      <p:tags r:id="rId1"/>
    </p:custDataLst>
    <p:extLst>
      <p:ext uri="{BB962C8B-B14F-4D97-AF65-F5344CB8AC3E}">
        <p14:creationId xmlns:p14="http://schemas.microsoft.com/office/powerpoint/2010/main" val="3761361085"/>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1507343"/>
                                        </p:tgtEl>
                                        <p:attrNameLst>
                                          <p:attrName>style.visibility</p:attrName>
                                        </p:attrNameLst>
                                      </p:cBhvr>
                                      <p:to>
                                        <p:strVal val="visible"/>
                                      </p:to>
                                    </p:set>
                                    <p:animEffect transition="in" filter="dissolve">
                                      <p:cBhvr>
                                        <p:cTn id="7" dur="500"/>
                                        <p:tgtEl>
                                          <p:spTgt spid="1507343"/>
                                        </p:tgtEl>
                                      </p:cBhvr>
                                    </p:animEffect>
                                  </p:childTnLst>
                                </p:cTn>
                              </p:par>
                            </p:childTnLst>
                          </p:cTn>
                        </p:par>
                        <p:par>
                          <p:cTn id="8" fill="hold" nodeType="afterGroup">
                            <p:stCondLst>
                              <p:cond delay="500"/>
                            </p:stCondLst>
                            <p:childTnLst>
                              <p:par>
                                <p:cTn id="9" presetID="22" presetClass="entr" presetSubtype="1" fill="hold" nodeType="afterEffect">
                                  <p:stCondLst>
                                    <p:cond delay="0"/>
                                  </p:stCondLst>
                                  <p:childTnLst>
                                    <p:set>
                                      <p:cBhvr>
                                        <p:cTn id="10" dur="1" fill="hold">
                                          <p:stCondLst>
                                            <p:cond delay="0"/>
                                          </p:stCondLst>
                                        </p:cTn>
                                        <p:tgtEl>
                                          <p:spTgt spid="1507349"/>
                                        </p:tgtEl>
                                        <p:attrNameLst>
                                          <p:attrName>style.visibility</p:attrName>
                                        </p:attrNameLst>
                                      </p:cBhvr>
                                      <p:to>
                                        <p:strVal val="visible"/>
                                      </p:to>
                                    </p:set>
                                    <p:animEffect transition="in" filter="wipe(up)">
                                      <p:cBhvr>
                                        <p:cTn id="11" dur="500"/>
                                        <p:tgtEl>
                                          <p:spTgt spid="1507349"/>
                                        </p:tgtEl>
                                      </p:cBhvr>
                                    </p:animEffect>
                                  </p:childTnLst>
                                  <p:subTnLst>
                                    <p:set>
                                      <p:cBhvr override="childStyle">
                                        <p:cTn dur="1" fill="hold" display="0" masterRel="nextClick" afterEffect="1"/>
                                        <p:tgtEl>
                                          <p:spTgt spid="1507349"/>
                                        </p:tgtEl>
                                        <p:attrNameLst>
                                          <p:attrName>style.visibility</p:attrName>
                                        </p:attrNameLst>
                                      </p:cBhvr>
                                      <p:to>
                                        <p:strVal val="hidden"/>
                                      </p:to>
                                    </p:set>
                                  </p:subTnLst>
                                </p:cTn>
                              </p:par>
                            </p:childTnLst>
                          </p:cTn>
                        </p:par>
                      </p:childTnLst>
                    </p:cTn>
                  </p:par>
                  <p:par>
                    <p:cTn id="12" fill="hold" nodeType="clickPar">
                      <p:stCondLst>
                        <p:cond delay="indefinite"/>
                      </p:stCondLst>
                      <p:childTnLst>
                        <p:par>
                          <p:cTn id="13" fill="hold" nodeType="withGroup">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1507337"/>
                                        </p:tgtEl>
                                        <p:attrNameLst>
                                          <p:attrName>style.visibility</p:attrName>
                                        </p:attrNameLst>
                                      </p:cBhvr>
                                      <p:to>
                                        <p:strVal val="visible"/>
                                      </p:to>
                                    </p:set>
                                    <p:animEffect transition="in" filter="wipe(left)">
                                      <p:cBhvr>
                                        <p:cTn id="16" dur="500"/>
                                        <p:tgtEl>
                                          <p:spTgt spid="1507337"/>
                                        </p:tgtEl>
                                      </p:cBhvr>
                                    </p:animEffect>
                                  </p:childTnLst>
                                </p:cTn>
                              </p:par>
                            </p:childTnLst>
                          </p:cTn>
                        </p:par>
                        <p:par>
                          <p:cTn id="17" fill="hold" nodeType="afterGroup">
                            <p:stCondLst>
                              <p:cond delay="500"/>
                            </p:stCondLst>
                            <p:childTnLst>
                              <p:par>
                                <p:cTn id="18" presetID="22" presetClass="entr" presetSubtype="8" fill="hold" nodeType="afterEffect">
                                  <p:stCondLst>
                                    <p:cond delay="0"/>
                                  </p:stCondLst>
                                  <p:childTnLst>
                                    <p:set>
                                      <p:cBhvr>
                                        <p:cTn id="19" dur="1" fill="hold">
                                          <p:stCondLst>
                                            <p:cond delay="0"/>
                                          </p:stCondLst>
                                        </p:cTn>
                                        <p:tgtEl>
                                          <p:spTgt spid="1507338"/>
                                        </p:tgtEl>
                                        <p:attrNameLst>
                                          <p:attrName>style.visibility</p:attrName>
                                        </p:attrNameLst>
                                      </p:cBhvr>
                                      <p:to>
                                        <p:strVal val="visible"/>
                                      </p:to>
                                    </p:set>
                                    <p:animEffect transition="in" filter="wipe(left)">
                                      <p:cBhvr>
                                        <p:cTn id="20" dur="500"/>
                                        <p:tgtEl>
                                          <p:spTgt spid="1507338"/>
                                        </p:tgtEl>
                                      </p:cBhvr>
                                    </p:animEffect>
                                  </p:childTnLst>
                                </p:cTn>
                              </p:par>
                            </p:childTnLst>
                          </p:cTn>
                        </p:par>
                        <p:par>
                          <p:cTn id="21" fill="hold" nodeType="afterGroup">
                            <p:stCondLst>
                              <p:cond delay="1000"/>
                            </p:stCondLst>
                            <p:childTnLst>
                              <p:par>
                                <p:cTn id="22" presetID="4" presetClass="entr" presetSubtype="32" fill="hold" grpId="0" nodeType="afterEffect">
                                  <p:stCondLst>
                                    <p:cond delay="1000"/>
                                  </p:stCondLst>
                                  <p:childTnLst>
                                    <p:set>
                                      <p:cBhvr>
                                        <p:cTn id="23" dur="1" fill="hold">
                                          <p:stCondLst>
                                            <p:cond delay="0"/>
                                          </p:stCondLst>
                                        </p:cTn>
                                        <p:tgtEl>
                                          <p:spTgt spid="1507347"/>
                                        </p:tgtEl>
                                        <p:attrNameLst>
                                          <p:attrName>style.visibility</p:attrName>
                                        </p:attrNameLst>
                                      </p:cBhvr>
                                      <p:to>
                                        <p:strVal val="visible"/>
                                      </p:to>
                                    </p:set>
                                    <p:animEffect transition="in" filter="box(out)">
                                      <p:cBhvr>
                                        <p:cTn id="24" dur="500"/>
                                        <p:tgtEl>
                                          <p:spTgt spid="1507347"/>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4" presetClass="entr" presetSubtype="32" fill="hold" grpId="0" nodeType="clickEffect">
                                  <p:stCondLst>
                                    <p:cond delay="0"/>
                                  </p:stCondLst>
                                  <p:childTnLst>
                                    <p:set>
                                      <p:cBhvr>
                                        <p:cTn id="28" dur="1" fill="hold">
                                          <p:stCondLst>
                                            <p:cond delay="0"/>
                                          </p:stCondLst>
                                        </p:cTn>
                                        <p:tgtEl>
                                          <p:spTgt spid="1507346"/>
                                        </p:tgtEl>
                                        <p:attrNameLst>
                                          <p:attrName>style.visibility</p:attrName>
                                        </p:attrNameLst>
                                      </p:cBhvr>
                                      <p:to>
                                        <p:strVal val="visible"/>
                                      </p:to>
                                    </p:set>
                                    <p:animEffect transition="in" filter="box(out)">
                                      <p:cBhvr>
                                        <p:cTn id="29" dur="500"/>
                                        <p:tgtEl>
                                          <p:spTgt spid="1507346"/>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22" presetClass="entr" presetSubtype="2" fill="hold" grpId="0" nodeType="clickEffect">
                                  <p:stCondLst>
                                    <p:cond delay="0"/>
                                  </p:stCondLst>
                                  <p:childTnLst>
                                    <p:set>
                                      <p:cBhvr>
                                        <p:cTn id="33" dur="1" fill="hold">
                                          <p:stCondLst>
                                            <p:cond delay="0"/>
                                          </p:stCondLst>
                                        </p:cTn>
                                        <p:tgtEl>
                                          <p:spTgt spid="1507339"/>
                                        </p:tgtEl>
                                        <p:attrNameLst>
                                          <p:attrName>style.visibility</p:attrName>
                                        </p:attrNameLst>
                                      </p:cBhvr>
                                      <p:to>
                                        <p:strVal val="visible"/>
                                      </p:to>
                                    </p:set>
                                    <p:animEffect transition="in" filter="wipe(right)">
                                      <p:cBhvr>
                                        <p:cTn id="34" dur="500"/>
                                        <p:tgtEl>
                                          <p:spTgt spid="1507339"/>
                                        </p:tgtEl>
                                      </p:cBhvr>
                                    </p:animEffect>
                                  </p:childTnLst>
                                </p:cTn>
                              </p:par>
                            </p:childTnLst>
                          </p:cTn>
                        </p:par>
                        <p:par>
                          <p:cTn id="35" fill="hold" nodeType="afterGroup">
                            <p:stCondLst>
                              <p:cond delay="500"/>
                            </p:stCondLst>
                            <p:childTnLst>
                              <p:par>
                                <p:cTn id="36" presetID="22" presetClass="entr" presetSubtype="2" fill="hold" nodeType="afterEffect">
                                  <p:stCondLst>
                                    <p:cond delay="0"/>
                                  </p:stCondLst>
                                  <p:childTnLst>
                                    <p:set>
                                      <p:cBhvr>
                                        <p:cTn id="37" dur="1" fill="hold">
                                          <p:stCondLst>
                                            <p:cond delay="0"/>
                                          </p:stCondLst>
                                        </p:cTn>
                                        <p:tgtEl>
                                          <p:spTgt spid="2"/>
                                        </p:tgtEl>
                                        <p:attrNameLst>
                                          <p:attrName>style.visibility</p:attrName>
                                        </p:attrNameLst>
                                      </p:cBhvr>
                                      <p:to>
                                        <p:strVal val="visible"/>
                                      </p:to>
                                    </p:set>
                                    <p:animEffect transition="in" filter="wipe(right)">
                                      <p:cBhvr>
                                        <p:cTn id="38" dur="500"/>
                                        <p:tgtEl>
                                          <p:spTgt spid="2"/>
                                        </p:tgtEl>
                                      </p:cBhvr>
                                    </p:animEffect>
                                  </p:childTnLst>
                                </p:cTn>
                              </p:par>
                            </p:childTnLst>
                          </p:cTn>
                        </p:par>
                      </p:childTnLst>
                    </p:cTn>
                  </p:par>
                  <p:par>
                    <p:cTn id="39" fill="hold" nodeType="clickPar">
                      <p:stCondLst>
                        <p:cond delay="indefinite"/>
                      </p:stCondLst>
                      <p:childTnLst>
                        <p:par>
                          <p:cTn id="40" fill="hold" nodeType="withGroup">
                            <p:stCondLst>
                              <p:cond delay="0"/>
                            </p:stCondLst>
                            <p:childTnLst>
                              <p:par>
                                <p:cTn id="41" presetID="22" presetClass="entr" presetSubtype="2" fill="hold" nodeType="clickEffect">
                                  <p:stCondLst>
                                    <p:cond delay="0"/>
                                  </p:stCondLst>
                                  <p:childTnLst>
                                    <p:set>
                                      <p:cBhvr>
                                        <p:cTn id="42" dur="1" fill="hold">
                                          <p:stCondLst>
                                            <p:cond delay="0"/>
                                          </p:stCondLst>
                                        </p:cTn>
                                        <p:tgtEl>
                                          <p:spTgt spid="1507345"/>
                                        </p:tgtEl>
                                        <p:attrNameLst>
                                          <p:attrName>style.visibility</p:attrName>
                                        </p:attrNameLst>
                                      </p:cBhvr>
                                      <p:to>
                                        <p:strVal val="visible"/>
                                      </p:to>
                                    </p:set>
                                    <p:animEffect transition="in" filter="wipe(right)">
                                      <p:cBhvr>
                                        <p:cTn id="43" dur="500"/>
                                        <p:tgtEl>
                                          <p:spTgt spid="1507345"/>
                                        </p:tgtEl>
                                      </p:cBhvr>
                                    </p:animEffect>
                                  </p:childTnLst>
                                </p:cTn>
                              </p:par>
                            </p:childTnLst>
                          </p:cTn>
                        </p:par>
                        <p:par>
                          <p:cTn id="44" fill="hold" nodeType="afterGroup">
                            <p:stCondLst>
                              <p:cond delay="500"/>
                            </p:stCondLst>
                            <p:childTnLst>
                              <p:par>
                                <p:cTn id="45" presetID="22" presetClass="entr" presetSubtype="2" fill="hold" grpId="0" nodeType="afterEffect">
                                  <p:stCondLst>
                                    <p:cond delay="0"/>
                                  </p:stCondLst>
                                  <p:childTnLst>
                                    <p:set>
                                      <p:cBhvr>
                                        <p:cTn id="46" dur="1" fill="hold">
                                          <p:stCondLst>
                                            <p:cond delay="0"/>
                                          </p:stCondLst>
                                        </p:cTn>
                                        <p:tgtEl>
                                          <p:spTgt spid="1507336"/>
                                        </p:tgtEl>
                                        <p:attrNameLst>
                                          <p:attrName>style.visibility</p:attrName>
                                        </p:attrNameLst>
                                      </p:cBhvr>
                                      <p:to>
                                        <p:strVal val="visible"/>
                                      </p:to>
                                    </p:set>
                                    <p:animEffect transition="in" filter="wipe(right)">
                                      <p:cBhvr>
                                        <p:cTn id="47" dur="500"/>
                                        <p:tgtEl>
                                          <p:spTgt spid="1507336"/>
                                        </p:tgtEl>
                                      </p:cBhvr>
                                    </p:animEffect>
                                  </p:childTnLst>
                                </p:cTn>
                              </p:par>
                            </p:childTnLst>
                          </p:cTn>
                        </p:par>
                        <p:par>
                          <p:cTn id="48" fill="hold" nodeType="afterGroup">
                            <p:stCondLst>
                              <p:cond delay="1000"/>
                            </p:stCondLst>
                            <p:childTnLst>
                              <p:par>
                                <p:cTn id="49" presetID="22" presetClass="entr" presetSubtype="2" fill="hold" nodeType="afterEffect">
                                  <p:stCondLst>
                                    <p:cond delay="0"/>
                                  </p:stCondLst>
                                  <p:childTnLst>
                                    <p:set>
                                      <p:cBhvr>
                                        <p:cTn id="50" dur="1" fill="hold">
                                          <p:stCondLst>
                                            <p:cond delay="0"/>
                                          </p:stCondLst>
                                        </p:cTn>
                                        <p:tgtEl>
                                          <p:spTgt spid="1507348"/>
                                        </p:tgtEl>
                                        <p:attrNameLst>
                                          <p:attrName>style.visibility</p:attrName>
                                        </p:attrNameLst>
                                      </p:cBhvr>
                                      <p:to>
                                        <p:strVal val="visible"/>
                                      </p:to>
                                    </p:set>
                                    <p:animEffect transition="in" filter="wipe(right)">
                                      <p:cBhvr>
                                        <p:cTn id="51" dur="500"/>
                                        <p:tgtEl>
                                          <p:spTgt spid="1507348"/>
                                        </p:tgtEl>
                                      </p:cBhvr>
                                    </p:animEffect>
                                  </p:childTnLst>
                                </p:cTn>
                              </p:par>
                            </p:childTnLst>
                          </p:cTn>
                        </p:par>
                      </p:childTnLst>
                    </p:cTn>
                  </p:par>
                  <p:par>
                    <p:cTn id="52" fill="hold" nodeType="clickPar">
                      <p:stCondLst>
                        <p:cond delay="indefinite"/>
                      </p:stCondLst>
                      <p:childTnLst>
                        <p:par>
                          <p:cTn id="53" fill="hold" nodeType="withGroup">
                            <p:stCondLst>
                              <p:cond delay="0"/>
                            </p:stCondLst>
                            <p:childTnLst>
                              <p:par>
                                <p:cTn id="54" presetID="22" presetClass="entr" presetSubtype="2" fill="hold" grpId="0" nodeType="clickEffect">
                                  <p:stCondLst>
                                    <p:cond delay="0"/>
                                  </p:stCondLst>
                                  <p:childTnLst>
                                    <p:set>
                                      <p:cBhvr>
                                        <p:cTn id="55" dur="1" fill="hold">
                                          <p:stCondLst>
                                            <p:cond delay="0"/>
                                          </p:stCondLst>
                                        </p:cTn>
                                        <p:tgtEl>
                                          <p:spTgt spid="1507333"/>
                                        </p:tgtEl>
                                        <p:attrNameLst>
                                          <p:attrName>style.visibility</p:attrName>
                                        </p:attrNameLst>
                                      </p:cBhvr>
                                      <p:to>
                                        <p:strVal val="visible"/>
                                      </p:to>
                                    </p:set>
                                    <p:animEffect transition="in" filter="wipe(right)">
                                      <p:cBhvr>
                                        <p:cTn id="56" dur="500"/>
                                        <p:tgtEl>
                                          <p:spTgt spid="1507333"/>
                                        </p:tgtEl>
                                      </p:cBhvr>
                                    </p:animEffect>
                                  </p:childTnLst>
                                </p:cTn>
                              </p:par>
                            </p:childTnLst>
                          </p:cTn>
                        </p:par>
                        <p:par>
                          <p:cTn id="57" fill="hold" nodeType="afterGroup">
                            <p:stCondLst>
                              <p:cond delay="500"/>
                            </p:stCondLst>
                            <p:childTnLst>
                              <p:par>
                                <p:cTn id="58" presetID="22" presetClass="entr" presetSubtype="2" fill="hold" nodeType="afterEffect">
                                  <p:stCondLst>
                                    <p:cond delay="0"/>
                                  </p:stCondLst>
                                  <p:childTnLst>
                                    <p:set>
                                      <p:cBhvr>
                                        <p:cTn id="59" dur="1" fill="hold">
                                          <p:stCondLst>
                                            <p:cond delay="0"/>
                                          </p:stCondLst>
                                        </p:cTn>
                                        <p:tgtEl>
                                          <p:spTgt spid="1507344"/>
                                        </p:tgtEl>
                                        <p:attrNameLst>
                                          <p:attrName>style.visibility</p:attrName>
                                        </p:attrNameLst>
                                      </p:cBhvr>
                                      <p:to>
                                        <p:strVal val="visible"/>
                                      </p:to>
                                    </p:set>
                                    <p:animEffect transition="in" filter="wipe(right)">
                                      <p:cBhvr>
                                        <p:cTn id="60" dur="500"/>
                                        <p:tgtEl>
                                          <p:spTgt spid="1507344"/>
                                        </p:tgtEl>
                                      </p:cBhvr>
                                    </p:animEffect>
                                  </p:childTnLst>
                                </p:cTn>
                              </p:par>
                            </p:childTnLst>
                          </p:cTn>
                        </p:par>
                      </p:childTnLst>
                    </p:cTn>
                  </p:par>
                  <p:par>
                    <p:cTn id="61" fill="hold" nodeType="clickPar">
                      <p:stCondLst>
                        <p:cond delay="indefinite"/>
                      </p:stCondLst>
                      <p:childTnLst>
                        <p:par>
                          <p:cTn id="62" fill="hold" nodeType="withGroup">
                            <p:stCondLst>
                              <p:cond delay="0"/>
                            </p:stCondLst>
                            <p:childTnLst>
                              <p:par>
                                <p:cTn id="63" presetID="22" presetClass="entr" presetSubtype="2" fill="hold" grpId="0" nodeType="clickEffect">
                                  <p:stCondLst>
                                    <p:cond delay="0"/>
                                  </p:stCondLst>
                                  <p:childTnLst>
                                    <p:set>
                                      <p:cBhvr>
                                        <p:cTn id="64" dur="1" fill="hold">
                                          <p:stCondLst>
                                            <p:cond delay="0"/>
                                          </p:stCondLst>
                                        </p:cTn>
                                        <p:tgtEl>
                                          <p:spTgt spid="1507334"/>
                                        </p:tgtEl>
                                        <p:attrNameLst>
                                          <p:attrName>style.visibility</p:attrName>
                                        </p:attrNameLst>
                                      </p:cBhvr>
                                      <p:to>
                                        <p:strVal val="visible"/>
                                      </p:to>
                                    </p:set>
                                    <p:animEffect transition="in" filter="wipe(right)">
                                      <p:cBhvr>
                                        <p:cTn id="65" dur="500"/>
                                        <p:tgtEl>
                                          <p:spTgt spid="1507334"/>
                                        </p:tgtEl>
                                      </p:cBhvr>
                                    </p:animEffect>
                                  </p:childTnLst>
                                </p:cTn>
                              </p:par>
                            </p:childTnLst>
                          </p:cTn>
                        </p:par>
                        <p:par>
                          <p:cTn id="66" fill="hold" nodeType="afterGroup">
                            <p:stCondLst>
                              <p:cond delay="500"/>
                            </p:stCondLst>
                            <p:childTnLst>
                              <p:par>
                                <p:cTn id="67" presetID="22" presetClass="entr" presetSubtype="2" fill="hold" nodeType="afterEffect">
                                  <p:stCondLst>
                                    <p:cond delay="0"/>
                                  </p:stCondLst>
                                  <p:childTnLst>
                                    <p:set>
                                      <p:cBhvr>
                                        <p:cTn id="68" dur="1" fill="hold">
                                          <p:stCondLst>
                                            <p:cond delay="0"/>
                                          </p:stCondLst>
                                        </p:cTn>
                                        <p:tgtEl>
                                          <p:spTgt spid="1507335"/>
                                        </p:tgtEl>
                                        <p:attrNameLst>
                                          <p:attrName>style.visibility</p:attrName>
                                        </p:attrNameLst>
                                      </p:cBhvr>
                                      <p:to>
                                        <p:strVal val="visible"/>
                                      </p:to>
                                    </p:set>
                                    <p:animEffect transition="in" filter="wipe(right)">
                                      <p:cBhvr>
                                        <p:cTn id="69" dur="500"/>
                                        <p:tgtEl>
                                          <p:spTgt spid="1507335"/>
                                        </p:tgtEl>
                                      </p:cBhvr>
                                    </p:animEffect>
                                  </p:childTnLst>
                                </p:cTn>
                              </p:par>
                            </p:childTnLst>
                          </p:cTn>
                        </p:par>
                        <p:par>
                          <p:cTn id="70" fill="hold" nodeType="afterGroup">
                            <p:stCondLst>
                              <p:cond delay="1000"/>
                            </p:stCondLst>
                            <p:childTnLst>
                              <p:par>
                                <p:cTn id="71" presetID="9" presetClass="entr" presetSubtype="0" fill="hold" grpId="0" nodeType="afterEffect">
                                  <p:stCondLst>
                                    <p:cond delay="0"/>
                                  </p:stCondLst>
                                  <p:childTnLst>
                                    <p:set>
                                      <p:cBhvr>
                                        <p:cTn id="72" dur="1" fill="hold">
                                          <p:stCondLst>
                                            <p:cond delay="0"/>
                                          </p:stCondLst>
                                        </p:cTn>
                                        <p:tgtEl>
                                          <p:spTgt spid="1507350"/>
                                        </p:tgtEl>
                                        <p:attrNameLst>
                                          <p:attrName>style.visibility</p:attrName>
                                        </p:attrNameLst>
                                      </p:cBhvr>
                                      <p:to>
                                        <p:strVal val="visible"/>
                                      </p:to>
                                    </p:set>
                                    <p:animEffect transition="in" filter="dissolve">
                                      <p:cBhvr>
                                        <p:cTn id="73" dur="500"/>
                                        <p:tgtEl>
                                          <p:spTgt spid="15073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07333" grpId="0" autoUpdateAnimBg="0"/>
      <p:bldP spid="1507334" grpId="0" autoUpdateAnimBg="0"/>
      <p:bldP spid="1507336" grpId="0" autoUpdateAnimBg="0"/>
      <p:bldP spid="1507337" grpId="0" autoUpdateAnimBg="0"/>
      <p:bldP spid="1507339" grpId="0" autoUpdateAnimBg="0"/>
      <p:bldP spid="1507343" grpId="0" animBg="1" autoUpdateAnimBg="0"/>
      <p:bldP spid="1507346" grpId="0" animBg="1" autoUpdateAnimBg="0"/>
      <p:bldP spid="1507347" grpId="0" animBg="1" autoUpdateAnimBg="0"/>
      <p:bldP spid="1507350" grpId="0" animBg="1" autoUpdateAnimBg="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9730636-51E5-4BD4-A551-2E049CBCC232}"/>
              </a:ext>
            </a:extLst>
          </p:cNvPr>
          <p:cNvSpPr>
            <a:spLocks noGrp="1"/>
          </p:cNvSpPr>
          <p:nvPr>
            <p:ph type="title"/>
          </p:nvPr>
        </p:nvSpPr>
        <p:spPr>
          <a:xfrm>
            <a:off x="457200" y="152400"/>
            <a:ext cx="8229600" cy="885682"/>
          </a:xfrm>
        </p:spPr>
        <p:txBody>
          <a:bodyPr>
            <a:normAutofit/>
          </a:bodyPr>
          <a:lstStyle/>
          <a:p>
            <a:r>
              <a:rPr lang="en-US" sz="4400" dirty="0"/>
              <a:t>Pocket Card: GLP-1 &amp; GIP RA  </a:t>
            </a:r>
          </a:p>
        </p:txBody>
      </p:sp>
      <p:sp>
        <p:nvSpPr>
          <p:cNvPr id="2" name="Arrow: Right 1">
            <a:extLst>
              <a:ext uri="{FF2B5EF4-FFF2-40B4-BE49-F238E27FC236}">
                <a16:creationId xmlns:a16="http://schemas.microsoft.com/office/drawing/2014/main" id="{F22A78BF-7D23-4589-950C-82CE93C18BA3}"/>
              </a:ext>
            </a:extLst>
          </p:cNvPr>
          <p:cNvSpPr/>
          <p:nvPr/>
        </p:nvSpPr>
        <p:spPr>
          <a:xfrm>
            <a:off x="23992" y="2971800"/>
            <a:ext cx="517857" cy="678888"/>
          </a:xfrm>
          <a:prstGeom prst="rightArrow">
            <a:avLst/>
          </a:prstGeom>
        </p:spPr>
        <p:style>
          <a:lnRef idx="2">
            <a:schemeClr val="accent4">
              <a:shade val="50000"/>
            </a:schemeClr>
          </a:lnRef>
          <a:fillRef idx="1">
            <a:schemeClr val="accent4"/>
          </a:fillRef>
          <a:effectRef idx="0">
            <a:schemeClr val="accent4"/>
          </a:effectRef>
          <a:fontRef idx="minor">
            <a:schemeClr val="lt1"/>
          </a:fontRef>
        </p:style>
        <p:txBody>
          <a:bodyPr anchor="ctr"/>
          <a:lstStyle/>
          <a:p>
            <a:pPr algn="ctr" defTabSz="823692" eaLnBrk="0" fontAlgn="base" hangingPunct="0">
              <a:spcBef>
                <a:spcPct val="0"/>
              </a:spcBef>
              <a:spcAft>
                <a:spcPct val="0"/>
              </a:spcAft>
              <a:defRPr/>
            </a:pPr>
            <a:endParaRPr lang="en-US" sz="1621">
              <a:solidFill>
                <a:prstClr val="white"/>
              </a:solidFill>
              <a:latin typeface="Gill Sans MT"/>
            </a:endParaRPr>
          </a:p>
        </p:txBody>
      </p:sp>
      <p:sp>
        <p:nvSpPr>
          <p:cNvPr id="4" name="Arrow: Right 3">
            <a:extLst>
              <a:ext uri="{FF2B5EF4-FFF2-40B4-BE49-F238E27FC236}">
                <a16:creationId xmlns:a16="http://schemas.microsoft.com/office/drawing/2014/main" id="{A4434E48-200F-5F3F-FD5C-EED2A9E375D7}"/>
              </a:ext>
            </a:extLst>
          </p:cNvPr>
          <p:cNvSpPr/>
          <p:nvPr/>
        </p:nvSpPr>
        <p:spPr>
          <a:xfrm>
            <a:off x="23992" y="4988792"/>
            <a:ext cx="517857" cy="678888"/>
          </a:xfrm>
          <a:prstGeom prst="rightArrow">
            <a:avLst/>
          </a:prstGeom>
        </p:spPr>
        <p:style>
          <a:lnRef idx="2">
            <a:schemeClr val="accent4">
              <a:shade val="50000"/>
            </a:schemeClr>
          </a:lnRef>
          <a:fillRef idx="1">
            <a:schemeClr val="accent4"/>
          </a:fillRef>
          <a:effectRef idx="0">
            <a:schemeClr val="accent4"/>
          </a:effectRef>
          <a:fontRef idx="minor">
            <a:schemeClr val="lt1"/>
          </a:fontRef>
        </p:style>
        <p:txBody>
          <a:bodyPr anchor="ctr"/>
          <a:lstStyle/>
          <a:p>
            <a:pPr algn="ctr" defTabSz="823692" eaLnBrk="0" fontAlgn="base" hangingPunct="0">
              <a:spcBef>
                <a:spcPct val="0"/>
              </a:spcBef>
              <a:spcAft>
                <a:spcPct val="0"/>
              </a:spcAft>
              <a:defRPr/>
            </a:pPr>
            <a:endParaRPr lang="en-US" sz="1621">
              <a:solidFill>
                <a:prstClr val="white"/>
              </a:solidFill>
              <a:latin typeface="Gill Sans MT"/>
            </a:endParaRPr>
          </a:p>
        </p:txBody>
      </p:sp>
      <p:pic>
        <p:nvPicPr>
          <p:cNvPr id="6" name="Picture 5">
            <a:extLst>
              <a:ext uri="{FF2B5EF4-FFF2-40B4-BE49-F238E27FC236}">
                <a16:creationId xmlns:a16="http://schemas.microsoft.com/office/drawing/2014/main" id="{E0B86BDB-569D-E857-D5B7-51F47B6D993A}"/>
              </a:ext>
            </a:extLst>
          </p:cNvPr>
          <p:cNvPicPr>
            <a:picLocks noChangeAspect="1"/>
          </p:cNvPicPr>
          <p:nvPr/>
        </p:nvPicPr>
        <p:blipFill>
          <a:blip r:embed="rId3"/>
          <a:stretch>
            <a:fillRect/>
          </a:stretch>
        </p:blipFill>
        <p:spPr>
          <a:xfrm>
            <a:off x="572831" y="1183621"/>
            <a:ext cx="8279647" cy="5358114"/>
          </a:xfrm>
          <a:prstGeom prst="rect">
            <a:avLst/>
          </a:prstGeom>
        </p:spPr>
      </p:pic>
    </p:spTree>
    <p:extLst>
      <p:ext uri="{BB962C8B-B14F-4D97-AF65-F5344CB8AC3E}">
        <p14:creationId xmlns:p14="http://schemas.microsoft.com/office/powerpoint/2010/main" val="25384845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CDC Announces</a:t>
            </a:r>
          </a:p>
        </p:txBody>
      </p:sp>
      <p:sp>
        <p:nvSpPr>
          <p:cNvPr id="1885187" name="Rectangle 3"/>
          <p:cNvSpPr>
            <a:spLocks noGrp="1" noChangeArrowheads="1"/>
          </p:cNvSpPr>
          <p:nvPr>
            <p:ph sz="quarter" idx="1"/>
          </p:nvPr>
        </p:nvSpPr>
        <p:spPr>
          <a:xfrm>
            <a:off x="4645152" y="1219200"/>
            <a:ext cx="4041648" cy="4937760"/>
          </a:xfrm>
        </p:spPr>
        <p:txBody>
          <a:bodyPr>
            <a:normAutofit/>
          </a:bodyPr>
          <a:lstStyle/>
          <a:p>
            <a:pPr eaLnBrk="1" hangingPunct="1">
              <a:buFont typeface="Wingdings" pitchFamily="2" charset="2"/>
              <a:buNone/>
            </a:pPr>
            <a:endParaRPr lang="en-US" sz="2800" dirty="0"/>
          </a:p>
          <a:p>
            <a:pPr algn="ctr" eaLnBrk="1" hangingPunct="1">
              <a:buFont typeface="Wingdings" pitchFamily="2" charset="2"/>
              <a:buNone/>
            </a:pPr>
            <a:r>
              <a:rPr lang="en-US" sz="4800" dirty="0"/>
              <a:t>35% of Americans will have Diabetes by 2050</a:t>
            </a:r>
            <a:endParaRPr lang="en-US" sz="4400" dirty="0"/>
          </a:p>
          <a:p>
            <a:pPr algn="ctr" eaLnBrk="1" hangingPunct="1">
              <a:buFont typeface="Wingdings" pitchFamily="2" charset="2"/>
              <a:buNone/>
            </a:pPr>
            <a:endParaRPr lang="en-US" sz="2000" i="1" dirty="0">
              <a:solidFill>
                <a:schemeClr val="hlink"/>
              </a:solidFill>
            </a:endParaRPr>
          </a:p>
          <a:p>
            <a:pPr algn="r" eaLnBrk="1" hangingPunct="1">
              <a:buFont typeface="Wingdings" pitchFamily="2" charset="2"/>
              <a:buNone/>
            </a:pPr>
            <a:r>
              <a:rPr lang="en-US" sz="1600" i="1" dirty="0"/>
              <a:t>Boyle, Thompson, Barker, Williamson </a:t>
            </a:r>
          </a:p>
          <a:p>
            <a:pPr algn="r" eaLnBrk="1" hangingPunct="1">
              <a:buFont typeface="Wingdings" pitchFamily="2" charset="2"/>
              <a:buNone/>
            </a:pPr>
            <a:r>
              <a:rPr lang="en-US" sz="1600" i="1" dirty="0"/>
              <a:t>2010, Oct 22:8(1)29</a:t>
            </a:r>
          </a:p>
          <a:p>
            <a:pPr algn="r" eaLnBrk="1" hangingPunct="1">
              <a:buFont typeface="Wingdings" pitchFamily="2" charset="2"/>
              <a:buNone/>
            </a:pPr>
            <a:r>
              <a:rPr lang="en-US" sz="1600" i="1" dirty="0"/>
              <a:t>www.pophealthmetrics.co</a:t>
            </a:r>
            <a:r>
              <a:rPr lang="en-US" sz="2000" i="1" dirty="0"/>
              <a:t>m</a:t>
            </a:r>
          </a:p>
        </p:txBody>
      </p:sp>
      <p:pic>
        <p:nvPicPr>
          <p:cNvPr id="24580" name="Picture 4" descr="j0351647[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43000" y="1057807"/>
            <a:ext cx="3124200" cy="5122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8983676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Title 1">
            <a:extLst>
              <a:ext uri="{FF2B5EF4-FFF2-40B4-BE49-F238E27FC236}">
                <a16:creationId xmlns:a16="http://schemas.microsoft.com/office/drawing/2014/main" id="{80A972A5-4D2E-424E-8F41-AFB5377E84EA}"/>
              </a:ext>
            </a:extLst>
          </p:cNvPr>
          <p:cNvSpPr>
            <a:spLocks noGrp="1" noChangeArrowheads="1"/>
          </p:cNvSpPr>
          <p:nvPr>
            <p:ph type="title"/>
          </p:nvPr>
        </p:nvSpPr>
        <p:spPr/>
        <p:txBody>
          <a:bodyPr>
            <a:noAutofit/>
          </a:bodyPr>
          <a:lstStyle/>
          <a:p>
            <a:pPr eaLnBrk="1" hangingPunct="1"/>
            <a:r>
              <a:rPr lang="en-US" altLang="en-US" sz="3600" dirty="0"/>
              <a:t>Counseling Points: GLP-1 RA &amp; GLP-1/GIP</a:t>
            </a:r>
          </a:p>
        </p:txBody>
      </p:sp>
      <p:sp>
        <p:nvSpPr>
          <p:cNvPr id="4" name="Content Placeholder 3">
            <a:extLst>
              <a:ext uri="{FF2B5EF4-FFF2-40B4-BE49-F238E27FC236}">
                <a16:creationId xmlns:a16="http://schemas.microsoft.com/office/drawing/2014/main" id="{86CC6F0C-FBA9-43DD-A3E5-F8522880B776}"/>
              </a:ext>
            </a:extLst>
          </p:cNvPr>
          <p:cNvSpPr>
            <a:spLocks noGrp="1"/>
          </p:cNvSpPr>
          <p:nvPr>
            <p:ph sz="quarter" idx="1"/>
          </p:nvPr>
        </p:nvSpPr>
        <p:spPr>
          <a:xfrm>
            <a:off x="457200" y="1295400"/>
            <a:ext cx="6477000" cy="3810000"/>
          </a:xfrm>
        </p:spPr>
        <p:txBody>
          <a:bodyPr rtlCol="0">
            <a:normAutofit fontScale="85000" lnSpcReduction="20000"/>
          </a:bodyPr>
          <a:lstStyle/>
          <a:p>
            <a:pPr eaLnBrk="1" fontAlgn="auto" hangingPunct="1">
              <a:spcAft>
                <a:spcPts val="0"/>
              </a:spcAft>
              <a:defRPr/>
            </a:pPr>
            <a:r>
              <a:rPr lang="en-US" sz="2800" dirty="0"/>
              <a:t>Avoid if personal or family history of medullary thyroid cancer</a:t>
            </a:r>
          </a:p>
          <a:p>
            <a:pPr eaLnBrk="1" fontAlgn="auto" hangingPunct="1">
              <a:spcAft>
                <a:spcPts val="0"/>
              </a:spcAft>
              <a:defRPr/>
            </a:pPr>
            <a:r>
              <a:rPr lang="en-US" sz="2800" dirty="0"/>
              <a:t>Avoid in combo with DPP-4 inhibitors</a:t>
            </a:r>
          </a:p>
          <a:p>
            <a:pPr eaLnBrk="1" fontAlgn="auto" hangingPunct="1">
              <a:spcAft>
                <a:spcPts val="0"/>
              </a:spcAft>
              <a:defRPr/>
            </a:pPr>
            <a:r>
              <a:rPr lang="en-US" sz="2800" dirty="0"/>
              <a:t>Watch for intestinal obstruction</a:t>
            </a:r>
          </a:p>
          <a:p>
            <a:pPr eaLnBrk="1" fontAlgn="auto" hangingPunct="1">
              <a:spcAft>
                <a:spcPts val="0"/>
              </a:spcAft>
              <a:defRPr/>
            </a:pPr>
            <a:r>
              <a:rPr lang="en-US" sz="2800" dirty="0">
                <a:solidFill>
                  <a:srgbClr val="0070C0"/>
                </a:solidFill>
              </a:rPr>
              <a:t>Use of non-FDA </a:t>
            </a:r>
            <a:r>
              <a:rPr lang="en-US" sz="2800" i="1" dirty="0">
                <a:solidFill>
                  <a:srgbClr val="0070C0"/>
                </a:solidFill>
              </a:rPr>
              <a:t>compounded</a:t>
            </a:r>
            <a:r>
              <a:rPr lang="en-US" sz="2800" dirty="0">
                <a:solidFill>
                  <a:srgbClr val="0070C0"/>
                </a:solidFill>
              </a:rPr>
              <a:t> products not recommended</a:t>
            </a:r>
          </a:p>
          <a:p>
            <a:pPr eaLnBrk="1" fontAlgn="auto" hangingPunct="1">
              <a:spcAft>
                <a:spcPts val="0"/>
              </a:spcAft>
              <a:defRPr/>
            </a:pPr>
            <a:r>
              <a:rPr lang="en-US" sz="2800" dirty="0">
                <a:solidFill>
                  <a:srgbClr val="0070C0"/>
                </a:solidFill>
              </a:rPr>
              <a:t>Avoid with history pancreatitis</a:t>
            </a:r>
          </a:p>
          <a:p>
            <a:pPr eaLnBrk="1" fontAlgn="auto" hangingPunct="1">
              <a:spcAft>
                <a:spcPts val="0"/>
              </a:spcAft>
              <a:defRPr/>
            </a:pPr>
            <a:r>
              <a:rPr lang="en-US" sz="2800" dirty="0">
                <a:solidFill>
                  <a:srgbClr val="0070C0"/>
                </a:solidFill>
              </a:rPr>
              <a:t>If on tirzepitide, use back up contraception for first 4 weeks</a:t>
            </a:r>
          </a:p>
          <a:p>
            <a:pPr eaLnBrk="1" fontAlgn="auto" hangingPunct="1">
              <a:spcAft>
                <a:spcPts val="0"/>
              </a:spcAft>
              <a:defRPr/>
            </a:pPr>
            <a:r>
              <a:rPr lang="en-US" sz="2800" dirty="0"/>
              <a:t>Ask about recent eye exam</a:t>
            </a:r>
          </a:p>
          <a:p>
            <a:pPr lvl="1" eaLnBrk="1" fontAlgn="auto" hangingPunct="1">
              <a:spcAft>
                <a:spcPts val="0"/>
              </a:spcAft>
              <a:defRPr/>
            </a:pPr>
            <a:r>
              <a:rPr lang="en-US" sz="2000" dirty="0"/>
              <a:t>Potential increase in diabetes retinopathy</a:t>
            </a:r>
          </a:p>
          <a:p>
            <a:pPr eaLnBrk="1" fontAlgn="auto" hangingPunct="1">
              <a:spcAft>
                <a:spcPts val="0"/>
              </a:spcAft>
              <a:defRPr/>
            </a:pPr>
            <a:endParaRPr lang="en-US" dirty="0"/>
          </a:p>
        </p:txBody>
      </p:sp>
      <p:pic>
        <p:nvPicPr>
          <p:cNvPr id="6" name="Picture 5">
            <a:extLst>
              <a:ext uri="{FF2B5EF4-FFF2-40B4-BE49-F238E27FC236}">
                <a16:creationId xmlns:a16="http://schemas.microsoft.com/office/drawing/2014/main" id="{ACA42EBB-26C7-4904-BBD1-61A731CD66BF}"/>
              </a:ext>
            </a:extLst>
          </p:cNvPr>
          <p:cNvPicPr>
            <a:picLocks noChangeAspect="1"/>
          </p:cNvPicPr>
          <p:nvPr/>
        </p:nvPicPr>
        <p:blipFill>
          <a:blip r:embed="rId3"/>
          <a:stretch>
            <a:fillRect/>
          </a:stretch>
        </p:blipFill>
        <p:spPr>
          <a:xfrm>
            <a:off x="6779758" y="1447800"/>
            <a:ext cx="1928813" cy="2667000"/>
          </a:xfrm>
          <a:prstGeom prst="rect">
            <a:avLst/>
          </a:prstGeom>
        </p:spPr>
      </p:pic>
      <p:pic>
        <p:nvPicPr>
          <p:cNvPr id="2" name="Picture 1">
            <a:extLst>
              <a:ext uri="{FF2B5EF4-FFF2-40B4-BE49-F238E27FC236}">
                <a16:creationId xmlns:a16="http://schemas.microsoft.com/office/drawing/2014/main" id="{9AAE6078-C889-4AE4-5566-83D11C58C791}"/>
              </a:ext>
            </a:extLst>
          </p:cNvPr>
          <p:cNvPicPr>
            <a:picLocks noChangeAspect="1"/>
          </p:cNvPicPr>
          <p:nvPr/>
        </p:nvPicPr>
        <p:blipFill>
          <a:blip r:embed="rId4"/>
          <a:stretch>
            <a:fillRect/>
          </a:stretch>
        </p:blipFill>
        <p:spPr>
          <a:xfrm>
            <a:off x="6545929" y="4191000"/>
            <a:ext cx="2396469" cy="637949"/>
          </a:xfrm>
          <a:prstGeom prst="rect">
            <a:avLst/>
          </a:prstGeom>
        </p:spPr>
      </p:pic>
      <p:sp>
        <p:nvSpPr>
          <p:cNvPr id="5" name="TextBox 4">
            <a:extLst>
              <a:ext uri="{FF2B5EF4-FFF2-40B4-BE49-F238E27FC236}">
                <a16:creationId xmlns:a16="http://schemas.microsoft.com/office/drawing/2014/main" id="{D5594EAF-5AFA-04A9-31E4-11AC0FA0FB35}"/>
              </a:ext>
            </a:extLst>
          </p:cNvPr>
          <p:cNvSpPr txBox="1"/>
          <p:nvPr/>
        </p:nvSpPr>
        <p:spPr>
          <a:xfrm>
            <a:off x="609600" y="5235597"/>
            <a:ext cx="7924800" cy="1323439"/>
          </a:xfrm>
          <a:prstGeom prst="rect">
            <a:avLst/>
          </a:prstGeom>
          <a:solidFill>
            <a:schemeClr val="bg2"/>
          </a:solidFill>
        </p:spPr>
        <p:txBody>
          <a:bodyPr wrap="square">
            <a:spAutoFit/>
          </a:bodyPr>
          <a:lstStyle/>
          <a:p>
            <a:pPr marL="0" marR="0"/>
            <a:r>
              <a:rPr lang="en-US" sz="2000" dirty="0">
                <a:effectLst/>
                <a:latin typeface="Aptos" panose="020B0004020202020204" pitchFamily="34" charset="0"/>
                <a:ea typeface="Aptos" panose="020B0004020202020204" pitchFamily="34" charset="0"/>
                <a:cs typeface="Aptos" panose="020B0004020202020204" pitchFamily="34" charset="0"/>
              </a:rPr>
              <a:t>Sudden discontinuation of semaglutide and tirzepitide results in regain of one-half to two-thirds of the weight loss within 1 year. </a:t>
            </a:r>
            <a:r>
              <a:rPr lang="en-US" sz="2000" dirty="0">
                <a:latin typeface="Aptos" panose="020B0004020202020204" pitchFamily="34" charset="0"/>
                <a:ea typeface="Aptos" panose="020B0004020202020204" pitchFamily="34" charset="0"/>
                <a:cs typeface="Aptos" panose="020B0004020202020204" pitchFamily="34" charset="0"/>
              </a:rPr>
              <a:t>Consider trying </a:t>
            </a:r>
            <a:r>
              <a:rPr lang="en-US" sz="2000" dirty="0">
                <a:effectLst/>
                <a:latin typeface="Aptos" panose="020B0004020202020204" pitchFamily="34" charset="0"/>
                <a:ea typeface="Aptos" panose="020B0004020202020204" pitchFamily="34" charset="0"/>
                <a:cs typeface="Aptos" panose="020B0004020202020204" pitchFamily="34" charset="0"/>
              </a:rPr>
              <a:t>lowest effective dose, using intermittent therapy, or stopping medication followed by close weight monitoring.</a:t>
            </a:r>
          </a:p>
        </p:txBody>
      </p:sp>
    </p:spTree>
    <p:extLst>
      <p:ext uri="{BB962C8B-B14F-4D97-AF65-F5344CB8AC3E}">
        <p14:creationId xmlns:p14="http://schemas.microsoft.com/office/powerpoint/2010/main" val="21151135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C01240-C9E2-049B-EF4E-55491EAC2F58}"/>
            </a:ext>
          </a:extLst>
        </p:cNvPr>
        <p:cNvGrpSpPr/>
        <p:nvPr/>
      </p:nvGrpSpPr>
      <p:grpSpPr>
        <a:xfrm>
          <a:off x="0" y="0"/>
          <a:ext cx="0" cy="0"/>
          <a:chOff x="0" y="0"/>
          <a:chExt cx="0" cy="0"/>
        </a:xfrm>
      </p:grpSpPr>
      <p:pic>
        <p:nvPicPr>
          <p:cNvPr id="14" name="Picture 13" descr="A diagram of a work flow&#10;&#10;AI-generated content may be incorrect.">
            <a:extLst>
              <a:ext uri="{FF2B5EF4-FFF2-40B4-BE49-F238E27FC236}">
                <a16:creationId xmlns:a16="http://schemas.microsoft.com/office/drawing/2014/main" id="{57CB3C4D-9B60-00E2-0EB9-EB8C1D88B143}"/>
              </a:ext>
            </a:extLst>
          </p:cNvPr>
          <p:cNvPicPr>
            <a:picLocks noChangeAspect="1"/>
          </p:cNvPicPr>
          <p:nvPr/>
        </p:nvPicPr>
        <p:blipFill>
          <a:blip r:embed="rId3">
            <a:extLst>
              <a:ext uri="{28A0092B-C50C-407E-A947-70E740481C1C}">
                <a14:useLocalDpi xmlns:a14="http://schemas.microsoft.com/office/drawing/2010/main" val="0"/>
              </a:ext>
            </a:extLst>
          </a:blip>
          <a:srcRect t="687" b="37777"/>
          <a:stretch/>
        </p:blipFill>
        <p:spPr>
          <a:xfrm>
            <a:off x="109173" y="0"/>
            <a:ext cx="8611802" cy="6858000"/>
          </a:xfrm>
          <a:prstGeom prst="rect">
            <a:avLst/>
          </a:prstGeom>
        </p:spPr>
      </p:pic>
      <p:pic>
        <p:nvPicPr>
          <p:cNvPr id="8" name="Picture 7">
            <a:extLst>
              <a:ext uri="{FF2B5EF4-FFF2-40B4-BE49-F238E27FC236}">
                <a16:creationId xmlns:a16="http://schemas.microsoft.com/office/drawing/2014/main" id="{408AD42D-33F5-90C2-2701-4529513F75E7}"/>
              </a:ext>
            </a:extLst>
          </p:cNvPr>
          <p:cNvPicPr>
            <a:picLocks noChangeAspect="1"/>
          </p:cNvPicPr>
          <p:nvPr/>
        </p:nvPicPr>
        <p:blipFill>
          <a:blip r:embed="rId4"/>
          <a:stretch>
            <a:fillRect/>
          </a:stretch>
        </p:blipFill>
        <p:spPr>
          <a:xfrm>
            <a:off x="759899" y="5661553"/>
            <a:ext cx="2133887" cy="568049"/>
          </a:xfrm>
          <a:prstGeom prst="rect">
            <a:avLst/>
          </a:prstGeom>
        </p:spPr>
      </p:pic>
      <p:pic>
        <p:nvPicPr>
          <p:cNvPr id="5" name="Picture 4">
            <a:extLst>
              <a:ext uri="{FF2B5EF4-FFF2-40B4-BE49-F238E27FC236}">
                <a16:creationId xmlns:a16="http://schemas.microsoft.com/office/drawing/2014/main" id="{6B1ABCDF-803C-8652-205E-284BEABD3777}"/>
              </a:ext>
            </a:extLst>
          </p:cNvPr>
          <p:cNvPicPr>
            <a:picLocks noChangeAspect="1"/>
          </p:cNvPicPr>
          <p:nvPr/>
        </p:nvPicPr>
        <p:blipFill>
          <a:blip r:embed="rId5"/>
          <a:stretch>
            <a:fillRect/>
          </a:stretch>
        </p:blipFill>
        <p:spPr>
          <a:xfrm>
            <a:off x="6109798" y="6122057"/>
            <a:ext cx="2592808" cy="321983"/>
          </a:xfrm>
          <a:prstGeom prst="rect">
            <a:avLst/>
          </a:prstGeom>
        </p:spPr>
      </p:pic>
      <p:sp>
        <p:nvSpPr>
          <p:cNvPr id="6" name="Oval 5">
            <a:extLst>
              <a:ext uri="{FF2B5EF4-FFF2-40B4-BE49-F238E27FC236}">
                <a16:creationId xmlns:a16="http://schemas.microsoft.com/office/drawing/2014/main" id="{C0DA2E1D-9C11-6844-41FF-643DC1601ABE}"/>
              </a:ext>
            </a:extLst>
          </p:cNvPr>
          <p:cNvSpPr/>
          <p:nvPr/>
        </p:nvSpPr>
        <p:spPr>
          <a:xfrm flipH="1">
            <a:off x="5638800" y="3581400"/>
            <a:ext cx="1361202" cy="1540619"/>
          </a:xfrm>
          <a:prstGeom prst="ellipse">
            <a:avLst/>
          </a:prstGeom>
          <a:no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Oval 6">
            <a:extLst>
              <a:ext uri="{FF2B5EF4-FFF2-40B4-BE49-F238E27FC236}">
                <a16:creationId xmlns:a16="http://schemas.microsoft.com/office/drawing/2014/main" id="{0ED26C9E-C9E5-EDA6-06E0-4AC5BDFACB1A}"/>
              </a:ext>
            </a:extLst>
          </p:cNvPr>
          <p:cNvSpPr/>
          <p:nvPr/>
        </p:nvSpPr>
        <p:spPr>
          <a:xfrm>
            <a:off x="97450" y="2824053"/>
            <a:ext cx="2743200" cy="1371600"/>
          </a:xfrm>
          <a:prstGeom prst="ellipse">
            <a:avLst/>
          </a:prstGeom>
          <a:noFill/>
          <a:ln>
            <a:solidFill>
              <a:srgbClr val="FF0000"/>
            </a:solid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00E055CC-7BB8-5E7A-426D-142B1C71848C}"/>
              </a:ext>
            </a:extLst>
          </p:cNvPr>
          <p:cNvSpPr/>
          <p:nvPr/>
        </p:nvSpPr>
        <p:spPr>
          <a:xfrm>
            <a:off x="3421097" y="4966630"/>
            <a:ext cx="2301806" cy="411248"/>
          </a:xfrm>
          <a:prstGeom prst="ellipse">
            <a:avLst/>
          </a:prstGeom>
          <a:noFill/>
          <a:ln>
            <a:solidFill>
              <a:srgbClr val="FF0000"/>
            </a:solid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CD00798D-99F4-06C4-6D70-18A8E7CE702C}"/>
              </a:ext>
            </a:extLst>
          </p:cNvPr>
          <p:cNvSpPr/>
          <p:nvPr/>
        </p:nvSpPr>
        <p:spPr>
          <a:xfrm>
            <a:off x="6553201" y="4572000"/>
            <a:ext cx="1971556" cy="1097048"/>
          </a:xfrm>
          <a:prstGeom prst="ellipse">
            <a:avLst/>
          </a:prstGeom>
          <a:noFill/>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40833480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 calcmode="lin" valueType="num">
                                      <p:cBhvr>
                                        <p:cTn id="9" dur="1000" fill="hold"/>
                                        <p:tgtEl>
                                          <p:spTgt spid="6"/>
                                        </p:tgtEl>
                                        <p:attrNameLst>
                                          <p:attrName>style.rotation</p:attrName>
                                        </p:attrNameLst>
                                      </p:cBhvr>
                                      <p:tavLst>
                                        <p:tav tm="0">
                                          <p:val>
                                            <p:fltVal val="90"/>
                                          </p:val>
                                        </p:tav>
                                        <p:tav tm="100000">
                                          <p:val>
                                            <p:fltVal val="0"/>
                                          </p:val>
                                        </p:tav>
                                      </p:tavLst>
                                    </p:anim>
                                    <p:animEffect transition="in" filter="fade">
                                      <p:cBhvr>
                                        <p:cTn id="10"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Title 1">
            <a:extLst>
              <a:ext uri="{FF2B5EF4-FFF2-40B4-BE49-F238E27FC236}">
                <a16:creationId xmlns:a16="http://schemas.microsoft.com/office/drawing/2014/main" id="{C91E6876-E1E6-48B2-BE70-A88253617B94}"/>
              </a:ext>
            </a:extLst>
          </p:cNvPr>
          <p:cNvSpPr>
            <a:spLocks noGrp="1" noChangeArrowheads="1"/>
          </p:cNvSpPr>
          <p:nvPr>
            <p:ph type="title"/>
          </p:nvPr>
        </p:nvSpPr>
        <p:spPr/>
        <p:txBody>
          <a:bodyPr>
            <a:normAutofit fontScale="90000"/>
          </a:bodyPr>
          <a:lstStyle/>
          <a:p>
            <a:pPr eaLnBrk="1" hangingPunct="1"/>
            <a:r>
              <a:rPr lang="en-US" altLang="en-US" sz="4000" dirty="0"/>
              <a:t>GLP-1/GIP Receptor Agonist Indications</a:t>
            </a:r>
          </a:p>
        </p:txBody>
      </p:sp>
      <p:sp>
        <p:nvSpPr>
          <p:cNvPr id="78877" name="TextBox 5">
            <a:extLst>
              <a:ext uri="{FF2B5EF4-FFF2-40B4-BE49-F238E27FC236}">
                <a16:creationId xmlns:a16="http://schemas.microsoft.com/office/drawing/2014/main" id="{958D2FF1-852B-4FC8-9F66-45D1FCC4FBFB}"/>
              </a:ext>
            </a:extLst>
          </p:cNvPr>
          <p:cNvSpPr txBox="1">
            <a:spLocks noChangeArrowheads="1"/>
          </p:cNvSpPr>
          <p:nvPr/>
        </p:nvSpPr>
        <p:spPr bwMode="auto">
          <a:xfrm>
            <a:off x="762000" y="6446939"/>
            <a:ext cx="7947752" cy="2586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600"/>
              </a:spcBef>
              <a:buClr>
                <a:srgbClr val="86AA2C"/>
              </a:buClr>
              <a:buSzPct val="76000"/>
              <a:buFont typeface="Wingdings 3" panose="05040102010807070707" pitchFamily="18" charset="2"/>
              <a:buChar char=""/>
              <a:defRPr sz="3200">
                <a:solidFill>
                  <a:schemeClr val="tx1"/>
                </a:solidFill>
                <a:latin typeface="Calibri" panose="020F0502020204030204" pitchFamily="34" charset="0"/>
              </a:defRPr>
            </a:lvl1pPr>
            <a:lvl2pPr marL="742950" indent="-285750">
              <a:spcBef>
                <a:spcPts val="500"/>
              </a:spcBef>
              <a:buClr>
                <a:srgbClr val="86AA2C"/>
              </a:buClr>
              <a:buSzPct val="76000"/>
              <a:buFont typeface="Wingdings 3" panose="05040102010807070707" pitchFamily="18" charset="2"/>
              <a:buChar char=""/>
              <a:defRPr sz="2600">
                <a:solidFill>
                  <a:schemeClr val="tx1"/>
                </a:solidFill>
                <a:latin typeface="Calibri" panose="020F0502020204030204" pitchFamily="34" charset="0"/>
              </a:defRPr>
            </a:lvl2pPr>
            <a:lvl3pPr marL="1143000" indent="-228600">
              <a:spcBef>
                <a:spcPts val="500"/>
              </a:spcBef>
              <a:buClr>
                <a:srgbClr val="86AA2C"/>
              </a:buClr>
              <a:buSzPct val="76000"/>
              <a:buFont typeface="Wingdings 3" panose="05040102010807070707" pitchFamily="18" charset="2"/>
              <a:buChar char=""/>
              <a:defRPr sz="2200">
                <a:solidFill>
                  <a:schemeClr val="tx1"/>
                </a:solidFill>
                <a:latin typeface="Calibri" panose="020F0502020204030204" pitchFamily="34" charset="0"/>
              </a:defRPr>
            </a:lvl3pPr>
            <a:lvl4pPr marL="1600200" indent="-228600">
              <a:spcBef>
                <a:spcPts val="400"/>
              </a:spcBef>
              <a:buClr>
                <a:srgbClr val="86AA2C"/>
              </a:buClr>
              <a:buSzPct val="70000"/>
              <a:buFont typeface="Wingdings" panose="05000000000000000000" pitchFamily="2" charset="2"/>
              <a:buChar char=""/>
              <a:defRPr>
                <a:solidFill>
                  <a:schemeClr val="tx1"/>
                </a:solidFill>
                <a:latin typeface="Calibri" panose="020F0502020204030204" pitchFamily="34" charset="0"/>
              </a:defRPr>
            </a:lvl4pPr>
            <a:lvl5pPr marL="2057400" indent="-228600">
              <a:spcBef>
                <a:spcPts val="300"/>
              </a:spcBef>
              <a:buClr>
                <a:srgbClr val="86AA2C"/>
              </a:buClr>
              <a:buSzPct val="70000"/>
              <a:buFont typeface="Wingdings" panose="05000000000000000000" pitchFamily="2" charset="2"/>
              <a:buChar char=""/>
              <a:defRPr sz="1600">
                <a:solidFill>
                  <a:schemeClr val="tx1"/>
                </a:solidFill>
                <a:latin typeface="Calibri" panose="020F0502020204030204" pitchFamily="34" charset="0"/>
              </a:defRPr>
            </a:lvl5pPr>
            <a:lvl6pPr marL="2514600" indent="-228600" eaLnBrk="0" fontAlgn="base" hangingPunct="0">
              <a:spcBef>
                <a:spcPts val="300"/>
              </a:spcBef>
              <a:spcAft>
                <a:spcPct val="0"/>
              </a:spcAft>
              <a:buClr>
                <a:srgbClr val="86AA2C"/>
              </a:buClr>
              <a:buSzPct val="70000"/>
              <a:buFont typeface="Wingdings" panose="05000000000000000000" pitchFamily="2" charset="2"/>
              <a:buChar char=""/>
              <a:defRPr sz="1600">
                <a:solidFill>
                  <a:schemeClr val="tx1"/>
                </a:solidFill>
                <a:latin typeface="Calibri" panose="020F0502020204030204" pitchFamily="34" charset="0"/>
              </a:defRPr>
            </a:lvl6pPr>
            <a:lvl7pPr marL="2971800" indent="-228600" eaLnBrk="0" fontAlgn="base" hangingPunct="0">
              <a:spcBef>
                <a:spcPts val="300"/>
              </a:spcBef>
              <a:spcAft>
                <a:spcPct val="0"/>
              </a:spcAft>
              <a:buClr>
                <a:srgbClr val="86AA2C"/>
              </a:buClr>
              <a:buSzPct val="70000"/>
              <a:buFont typeface="Wingdings" panose="05000000000000000000" pitchFamily="2" charset="2"/>
              <a:buChar char=""/>
              <a:defRPr sz="1600">
                <a:solidFill>
                  <a:schemeClr val="tx1"/>
                </a:solidFill>
                <a:latin typeface="Calibri" panose="020F0502020204030204" pitchFamily="34" charset="0"/>
              </a:defRPr>
            </a:lvl7pPr>
            <a:lvl8pPr marL="3429000" indent="-228600" eaLnBrk="0" fontAlgn="base" hangingPunct="0">
              <a:spcBef>
                <a:spcPts val="300"/>
              </a:spcBef>
              <a:spcAft>
                <a:spcPct val="0"/>
              </a:spcAft>
              <a:buClr>
                <a:srgbClr val="86AA2C"/>
              </a:buClr>
              <a:buSzPct val="70000"/>
              <a:buFont typeface="Wingdings" panose="05000000000000000000" pitchFamily="2" charset="2"/>
              <a:buChar char=""/>
              <a:defRPr sz="1600">
                <a:solidFill>
                  <a:schemeClr val="tx1"/>
                </a:solidFill>
                <a:latin typeface="Calibri" panose="020F0502020204030204" pitchFamily="34" charset="0"/>
              </a:defRPr>
            </a:lvl8pPr>
            <a:lvl9pPr marL="3886200" indent="-228600" eaLnBrk="0" fontAlgn="base" hangingPunct="0">
              <a:spcBef>
                <a:spcPts val="300"/>
              </a:spcBef>
              <a:spcAft>
                <a:spcPct val="0"/>
              </a:spcAft>
              <a:buClr>
                <a:srgbClr val="86AA2C"/>
              </a:buClr>
              <a:buSzPct val="70000"/>
              <a:buFont typeface="Wingdings" panose="05000000000000000000" pitchFamily="2" charset="2"/>
              <a:buChar char=""/>
              <a:defRPr sz="1600">
                <a:solidFill>
                  <a:schemeClr val="tx1"/>
                </a:solidFill>
                <a:latin typeface="Calibri" panose="020F0502020204030204" pitchFamily="34" charset="0"/>
              </a:defRPr>
            </a:lvl9pPr>
          </a:lstStyle>
          <a:p>
            <a:pPr defTabSz="823692" fontAlgn="base">
              <a:spcBef>
                <a:spcPct val="0"/>
              </a:spcBef>
              <a:spcAft>
                <a:spcPct val="0"/>
              </a:spcAft>
              <a:buClrTx/>
              <a:buSzTx/>
              <a:buNone/>
            </a:pPr>
            <a:r>
              <a:rPr lang="en-US" altLang="en-US" sz="1081" dirty="0">
                <a:solidFill>
                  <a:prstClr val="black"/>
                </a:solidFill>
                <a:cs typeface="Arial" panose="020B0604020202020204" pitchFamily="34" charset="0"/>
              </a:rPr>
              <a:t>Package inserts, dailymed.nlm.nih.gov</a:t>
            </a:r>
          </a:p>
        </p:txBody>
      </p:sp>
      <p:graphicFrame>
        <p:nvGraphicFramePr>
          <p:cNvPr id="2" name="Table 2">
            <a:extLst>
              <a:ext uri="{FF2B5EF4-FFF2-40B4-BE49-F238E27FC236}">
                <a16:creationId xmlns:a16="http://schemas.microsoft.com/office/drawing/2014/main" id="{4119B655-8BF8-AF4A-90B6-0A3457986387}"/>
              </a:ext>
            </a:extLst>
          </p:cNvPr>
          <p:cNvGraphicFramePr>
            <a:graphicFrameLocks noGrp="1"/>
          </p:cNvGraphicFramePr>
          <p:nvPr/>
        </p:nvGraphicFramePr>
        <p:xfrm>
          <a:off x="457200" y="648556"/>
          <a:ext cx="8229600" cy="5577054"/>
        </p:xfrm>
        <a:graphic>
          <a:graphicData uri="http://schemas.openxmlformats.org/drawingml/2006/table">
            <a:tbl>
              <a:tblPr firstRow="1" bandRow="1">
                <a:tableStyleId>{5C22544A-7EE6-4342-B048-85BDC9FD1C3A}</a:tableStyleId>
              </a:tblPr>
              <a:tblGrid>
                <a:gridCol w="2514600">
                  <a:extLst>
                    <a:ext uri="{9D8B030D-6E8A-4147-A177-3AD203B41FA5}">
                      <a16:colId xmlns:a16="http://schemas.microsoft.com/office/drawing/2014/main" val="2292604403"/>
                    </a:ext>
                  </a:extLst>
                </a:gridCol>
                <a:gridCol w="1828800">
                  <a:extLst>
                    <a:ext uri="{9D8B030D-6E8A-4147-A177-3AD203B41FA5}">
                      <a16:colId xmlns:a16="http://schemas.microsoft.com/office/drawing/2014/main" val="3799880676"/>
                    </a:ext>
                  </a:extLst>
                </a:gridCol>
                <a:gridCol w="1524000">
                  <a:extLst>
                    <a:ext uri="{9D8B030D-6E8A-4147-A177-3AD203B41FA5}">
                      <a16:colId xmlns:a16="http://schemas.microsoft.com/office/drawing/2014/main" val="1741242859"/>
                    </a:ext>
                  </a:extLst>
                </a:gridCol>
                <a:gridCol w="2362200">
                  <a:extLst>
                    <a:ext uri="{9D8B030D-6E8A-4147-A177-3AD203B41FA5}">
                      <a16:colId xmlns:a16="http://schemas.microsoft.com/office/drawing/2014/main" val="2977410308"/>
                    </a:ext>
                  </a:extLst>
                </a:gridCol>
              </a:tblGrid>
              <a:tr h="745974">
                <a:tc>
                  <a:txBody>
                    <a:bodyPr/>
                    <a:lstStyle/>
                    <a:p>
                      <a:pPr algn="ctr"/>
                      <a:r>
                        <a:rPr lang="en-US" dirty="0"/>
                        <a:t>Drug</a:t>
                      </a:r>
                    </a:p>
                  </a:txBody>
                  <a:tcPr/>
                </a:tc>
                <a:tc>
                  <a:txBody>
                    <a:bodyPr/>
                    <a:lstStyle/>
                    <a:p>
                      <a:pPr algn="ctr"/>
                      <a:r>
                        <a:rPr lang="en-US" dirty="0"/>
                        <a:t>Lower BG</a:t>
                      </a:r>
                    </a:p>
                  </a:txBody>
                  <a:tcPr/>
                </a:tc>
                <a:tc>
                  <a:txBody>
                    <a:bodyPr/>
                    <a:lstStyle/>
                    <a:p>
                      <a:pPr algn="ctr"/>
                      <a:r>
                        <a:rPr lang="en-US" dirty="0"/>
                        <a:t>Reduce CV / Kidney Risk?</a:t>
                      </a:r>
                    </a:p>
                  </a:txBody>
                  <a:tcPr/>
                </a:tc>
                <a:tc>
                  <a:txBody>
                    <a:bodyPr/>
                    <a:lstStyle/>
                    <a:p>
                      <a:pPr algn="ctr"/>
                      <a:r>
                        <a:rPr lang="en-US" dirty="0" err="1"/>
                        <a:t>Wt</a:t>
                      </a:r>
                      <a:r>
                        <a:rPr lang="en-US" dirty="0"/>
                        <a:t> loss /other approved?</a:t>
                      </a:r>
                    </a:p>
                  </a:txBody>
                  <a:tcPr/>
                </a:tc>
                <a:extLst>
                  <a:ext uri="{0D108BD9-81ED-4DB2-BD59-A6C34878D82A}">
                    <a16:rowId xmlns:a16="http://schemas.microsoft.com/office/drawing/2014/main" val="1793843125"/>
                  </a:ext>
                </a:extLst>
              </a:tr>
              <a:tr h="106567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latin typeface="Calibri" panose="020F0502020204030204" pitchFamily="34" charset="0"/>
                          <a:cs typeface="Calibri" panose="020F0502020204030204" pitchFamily="34" charset="0"/>
                        </a:rPr>
                        <a:t>Exenatide IR</a:t>
                      </a:r>
                      <a:r>
                        <a:rPr lang="en-US" sz="1800" baseline="0" dirty="0">
                          <a:latin typeface="Calibri" panose="020F0502020204030204" pitchFamily="34" charset="0"/>
                          <a:cs typeface="Calibri" panose="020F0502020204030204" pitchFamily="34" charset="0"/>
                        </a:rPr>
                        <a:t> </a:t>
                      </a:r>
                      <a:r>
                        <a:rPr lang="en-US" sz="1800" b="1" dirty="0">
                          <a:latin typeface="Calibri" panose="020F0502020204030204" pitchFamily="34" charset="0"/>
                          <a:cs typeface="Calibri" panose="020F0502020204030204" pitchFamily="34" charset="0"/>
                        </a:rPr>
                        <a:t>(</a:t>
                      </a:r>
                      <a:r>
                        <a:rPr lang="en-US" sz="1800" b="1" dirty="0" err="1">
                          <a:latin typeface="Calibri" panose="020F0502020204030204" pitchFamily="34" charset="0"/>
                          <a:cs typeface="Calibri" panose="020F0502020204030204" pitchFamily="34" charset="0"/>
                        </a:rPr>
                        <a:t>Byetta</a:t>
                      </a:r>
                      <a:r>
                        <a:rPr lang="en-US" sz="1800" b="1" dirty="0">
                          <a:latin typeface="Calibri" panose="020F0502020204030204" pitchFamily="34" charset="0"/>
                          <a:cs typeface="Calibri" panose="020F050202020403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err="1">
                          <a:latin typeface="Calibri" panose="020F0502020204030204" pitchFamily="34" charset="0"/>
                          <a:cs typeface="Calibri" panose="020F0502020204030204" pitchFamily="34" charset="0"/>
                        </a:rPr>
                        <a:t>Lixisenatide</a:t>
                      </a:r>
                      <a:r>
                        <a:rPr lang="en-US" sz="1800" baseline="0" dirty="0">
                          <a:latin typeface="Calibri" panose="020F0502020204030204" pitchFamily="34" charset="0"/>
                          <a:cs typeface="Calibri" panose="020F0502020204030204" pitchFamily="34" charset="0"/>
                        </a:rPr>
                        <a:t> </a:t>
                      </a:r>
                      <a:r>
                        <a:rPr lang="en-US" sz="1800" b="1" dirty="0">
                          <a:latin typeface="Calibri" panose="020F0502020204030204" pitchFamily="34" charset="0"/>
                          <a:cs typeface="Calibri" panose="020F0502020204030204" pitchFamily="34" charset="0"/>
                        </a:rPr>
                        <a:t>(</a:t>
                      </a:r>
                      <a:r>
                        <a:rPr lang="en-US" sz="1800" b="1" dirty="0" err="1">
                          <a:latin typeface="Calibri" panose="020F0502020204030204" pitchFamily="34" charset="0"/>
                          <a:cs typeface="Calibri" panose="020F0502020204030204" pitchFamily="34" charset="0"/>
                        </a:rPr>
                        <a:t>Adlyxin</a:t>
                      </a:r>
                      <a:r>
                        <a:rPr lang="en-US" sz="1800" b="1" dirty="0">
                          <a:latin typeface="Calibri" panose="020F0502020204030204" pitchFamily="34" charset="0"/>
                          <a:cs typeface="Calibri" panose="020F050202020403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dirty="0">
                          <a:latin typeface="Calibri" panose="020F0502020204030204" pitchFamily="34" charset="0"/>
                          <a:cs typeface="Calibri" panose="020F0502020204030204" pitchFamily="34" charset="0"/>
                        </a:rPr>
                        <a:t>Semaglutide</a:t>
                      </a:r>
                      <a:r>
                        <a:rPr lang="en-US" sz="1800" b="1" dirty="0">
                          <a:latin typeface="Calibri" panose="020F0502020204030204" pitchFamily="34" charset="0"/>
                          <a:cs typeface="Calibri" panose="020F0502020204030204" pitchFamily="34" charset="0"/>
                        </a:rPr>
                        <a:t> (Rybelsus)</a:t>
                      </a:r>
                    </a:p>
                  </a:txBody>
                  <a:tcPr/>
                </a:tc>
                <a:tc>
                  <a:txBody>
                    <a:bodyPr/>
                    <a:lstStyle/>
                    <a:p>
                      <a:pPr algn="ctr"/>
                      <a:r>
                        <a:rPr lang="en-US" dirty="0"/>
                        <a:t>Yes</a:t>
                      </a:r>
                    </a:p>
                  </a:txBody>
                  <a:tcPr/>
                </a:tc>
                <a:tc>
                  <a:txBody>
                    <a:bodyPr/>
                    <a:lstStyle/>
                    <a:p>
                      <a:pPr algn="ctr"/>
                      <a:endParaRPr lang="en-US" dirty="0"/>
                    </a:p>
                  </a:txBody>
                  <a:tcPr/>
                </a:tc>
                <a:tc>
                  <a:txBody>
                    <a:bodyPr/>
                    <a:lstStyle/>
                    <a:p>
                      <a:pPr algn="ctr"/>
                      <a:endParaRPr lang="en-US" dirty="0"/>
                    </a:p>
                  </a:txBody>
                  <a:tcPr/>
                </a:tc>
                <a:extLst>
                  <a:ext uri="{0D108BD9-81ED-4DB2-BD59-A6C34878D82A}">
                    <a16:rowId xmlns:a16="http://schemas.microsoft.com/office/drawing/2014/main" val="2838577011"/>
                  </a:ext>
                </a:extLst>
              </a:tr>
              <a:tr h="74597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latin typeface="Calibri" panose="020F0502020204030204" pitchFamily="34" charset="0"/>
                          <a:cs typeface="Calibri" panose="020F0502020204030204" pitchFamily="34" charset="0"/>
                        </a:rPr>
                        <a:t>Exenatide ER</a:t>
                      </a:r>
                      <a:r>
                        <a:rPr lang="en-US" sz="1800" baseline="0" dirty="0">
                          <a:latin typeface="Calibri" panose="020F0502020204030204" pitchFamily="34" charset="0"/>
                          <a:cs typeface="Calibri" panose="020F0502020204030204" pitchFamily="34" charset="0"/>
                        </a:rPr>
                        <a:t> </a:t>
                      </a:r>
                      <a:r>
                        <a:rPr lang="en-US" sz="1800" b="1" dirty="0">
                          <a:latin typeface="Calibri" panose="020F0502020204030204" pitchFamily="34" charset="0"/>
                          <a:cs typeface="Calibri" panose="020F0502020204030204" pitchFamily="34" charset="0"/>
                        </a:rPr>
                        <a:t>(</a:t>
                      </a:r>
                      <a:r>
                        <a:rPr lang="en-US" sz="1800" b="1" dirty="0" err="1">
                          <a:latin typeface="Calibri" panose="020F0502020204030204" pitchFamily="34" charset="0"/>
                          <a:cs typeface="Calibri" panose="020F0502020204030204" pitchFamily="34" charset="0"/>
                        </a:rPr>
                        <a:t>Bydureon</a:t>
                      </a:r>
                      <a:r>
                        <a:rPr lang="en-US" sz="1800" b="1" dirty="0">
                          <a:latin typeface="Calibri" panose="020F0502020204030204" pitchFamily="34" charset="0"/>
                          <a:cs typeface="Calibri" panose="020F0502020204030204" pitchFamily="34" charset="0"/>
                        </a:rPr>
                        <a:t>)</a:t>
                      </a:r>
                    </a:p>
                    <a:p>
                      <a:endParaRPr lang="en-US" dirty="0"/>
                    </a:p>
                  </a:txBody>
                  <a:tcPr/>
                </a:tc>
                <a:tc>
                  <a:txBody>
                    <a:bodyPr/>
                    <a:lstStyle/>
                    <a:p>
                      <a:pPr algn="ctr"/>
                      <a:r>
                        <a:rPr lang="en-US" dirty="0"/>
                        <a:t>Yes for 10 </a:t>
                      </a:r>
                      <a:r>
                        <a:rPr lang="en-US" dirty="0" err="1"/>
                        <a:t>yrs</a:t>
                      </a:r>
                      <a:r>
                        <a:rPr lang="en-US" dirty="0"/>
                        <a:t> and older</a:t>
                      </a:r>
                    </a:p>
                  </a:txBody>
                  <a:tcPr/>
                </a:tc>
                <a:tc>
                  <a:txBody>
                    <a:bodyPr/>
                    <a:lstStyle/>
                    <a:p>
                      <a:pPr algn="ctr"/>
                      <a:endParaRPr lang="en-US" dirty="0"/>
                    </a:p>
                  </a:txBody>
                  <a:tcPr/>
                </a:tc>
                <a:tc>
                  <a:txBody>
                    <a:bodyPr/>
                    <a:lstStyle/>
                    <a:p>
                      <a:pPr algn="ctr"/>
                      <a:endParaRPr lang="en-US"/>
                    </a:p>
                  </a:txBody>
                  <a:tcPr/>
                </a:tc>
                <a:extLst>
                  <a:ext uri="{0D108BD9-81ED-4DB2-BD59-A6C34878D82A}">
                    <a16:rowId xmlns:a16="http://schemas.microsoft.com/office/drawing/2014/main" val="2279302179"/>
                  </a:ext>
                </a:extLst>
              </a:tr>
              <a:tr h="71897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latin typeface="Calibri" panose="020F0502020204030204" pitchFamily="34" charset="0"/>
                          <a:cs typeface="Calibri" panose="020F0502020204030204" pitchFamily="34" charset="0"/>
                        </a:rPr>
                        <a:t>Dulaglutide</a:t>
                      </a:r>
                      <a:r>
                        <a:rPr lang="en-US" sz="1800" baseline="0" dirty="0">
                          <a:latin typeface="Calibri" panose="020F0502020204030204" pitchFamily="34" charset="0"/>
                          <a:cs typeface="Calibri" panose="020F0502020204030204" pitchFamily="34" charset="0"/>
                        </a:rPr>
                        <a:t> </a:t>
                      </a:r>
                      <a:r>
                        <a:rPr lang="en-US" sz="1800" b="1" dirty="0">
                          <a:latin typeface="Calibri" panose="020F0502020204030204" pitchFamily="34" charset="0"/>
                          <a:cs typeface="Calibri" panose="020F0502020204030204" pitchFamily="34" charset="0"/>
                        </a:rPr>
                        <a:t>(Trulicity)</a:t>
                      </a:r>
                    </a:p>
                    <a:p>
                      <a:endParaRPr lang="en-US" dirty="0"/>
                    </a:p>
                  </a:txBody>
                  <a:tcPr/>
                </a:tc>
                <a:tc>
                  <a:txBody>
                    <a:bodyPr/>
                    <a:lstStyle/>
                    <a:p>
                      <a:pPr algn="ctr"/>
                      <a:r>
                        <a:rPr lang="en-US" dirty="0"/>
                        <a:t>Yes for 10 </a:t>
                      </a:r>
                      <a:r>
                        <a:rPr lang="en-US" dirty="0" err="1"/>
                        <a:t>yrs</a:t>
                      </a:r>
                      <a:r>
                        <a:rPr lang="en-US" dirty="0"/>
                        <a:t> and older</a:t>
                      </a:r>
                    </a:p>
                  </a:txBody>
                  <a:tcPr/>
                </a:tc>
                <a:tc>
                  <a:txBody>
                    <a:bodyPr/>
                    <a:lstStyle/>
                    <a:p>
                      <a:pPr algn="ctr"/>
                      <a:r>
                        <a:rPr lang="en-US" dirty="0"/>
                        <a:t>Yes</a:t>
                      </a:r>
                    </a:p>
                  </a:txBody>
                  <a:tcPr/>
                </a:tc>
                <a:tc>
                  <a:txBody>
                    <a:bodyPr/>
                    <a:lstStyle/>
                    <a:p>
                      <a:pPr algn="ctr"/>
                      <a:endParaRPr lang="en-US" dirty="0"/>
                    </a:p>
                  </a:txBody>
                  <a:tcPr/>
                </a:tc>
                <a:extLst>
                  <a:ext uri="{0D108BD9-81ED-4DB2-BD59-A6C34878D82A}">
                    <a16:rowId xmlns:a16="http://schemas.microsoft.com/office/drawing/2014/main" val="1616548762"/>
                  </a:ext>
                </a:extLst>
              </a:tr>
              <a:tr h="74597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t>Semaglutide</a:t>
                      </a:r>
                      <a:r>
                        <a:rPr lang="en-US" sz="1800" baseline="0" dirty="0"/>
                        <a:t> </a:t>
                      </a:r>
                      <a:r>
                        <a:rPr lang="en-US" sz="1800" b="1" dirty="0"/>
                        <a:t>(Ozempic)</a:t>
                      </a:r>
                    </a:p>
                    <a:p>
                      <a:endParaRPr lang="en-US" dirty="0"/>
                    </a:p>
                  </a:txBody>
                  <a:tcPr/>
                </a:tc>
                <a:tc>
                  <a:txBody>
                    <a:bodyPr/>
                    <a:lstStyle/>
                    <a:p>
                      <a:pPr algn="ctr"/>
                      <a:r>
                        <a:rPr lang="en-US" dirty="0"/>
                        <a:t>Yes</a:t>
                      </a:r>
                    </a:p>
                  </a:txBody>
                  <a:tcPr/>
                </a:tc>
                <a:tc>
                  <a:txBody>
                    <a:bodyPr/>
                    <a:lstStyle/>
                    <a:p>
                      <a:pPr algn="ctr"/>
                      <a:r>
                        <a:rPr lang="en-US" dirty="0"/>
                        <a:t>Yes</a:t>
                      </a:r>
                      <a:br>
                        <a:rPr lang="en-US" dirty="0"/>
                      </a:br>
                      <a:r>
                        <a:rPr lang="en-US" dirty="0">
                          <a:solidFill>
                            <a:schemeClr val="tx1"/>
                          </a:solidFill>
                        </a:rPr>
                        <a:t>Approved for CKD</a:t>
                      </a:r>
                    </a:p>
                  </a:txBody>
                  <a:tcPr/>
                </a:tc>
                <a:tc>
                  <a:txBody>
                    <a:bodyPr/>
                    <a:lstStyle/>
                    <a:p>
                      <a:pPr algn="ctr"/>
                      <a:r>
                        <a:rPr lang="en-US" dirty="0"/>
                        <a:t>Wegovy 2.4mg</a:t>
                      </a:r>
                    </a:p>
                    <a:p>
                      <a:pPr algn="ctr"/>
                      <a:r>
                        <a:rPr lang="en-US" dirty="0"/>
                        <a:t>Approved for Steatosis/CV disease</a:t>
                      </a:r>
                    </a:p>
                  </a:txBody>
                  <a:tcPr/>
                </a:tc>
                <a:extLst>
                  <a:ext uri="{0D108BD9-81ED-4DB2-BD59-A6C34878D82A}">
                    <a16:rowId xmlns:a16="http://schemas.microsoft.com/office/drawing/2014/main" val="2882318565"/>
                  </a:ext>
                </a:extLst>
              </a:tr>
              <a:tr h="74597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t>Liraglutide</a:t>
                      </a:r>
                      <a:r>
                        <a:rPr lang="en-US" sz="1800" baseline="0" dirty="0"/>
                        <a:t> </a:t>
                      </a:r>
                      <a:r>
                        <a:rPr lang="en-US" sz="1800" b="1" dirty="0"/>
                        <a:t>(Victoza)</a:t>
                      </a:r>
                    </a:p>
                    <a:p>
                      <a:endParaRPr lang="en-US" dirty="0"/>
                    </a:p>
                  </a:txBody>
                  <a:tcPr/>
                </a:tc>
                <a:tc>
                  <a:txBody>
                    <a:bodyPr/>
                    <a:lstStyle/>
                    <a:p>
                      <a:pPr algn="ctr"/>
                      <a:r>
                        <a:rPr lang="en-US" dirty="0"/>
                        <a:t>Yes for 10 </a:t>
                      </a:r>
                      <a:r>
                        <a:rPr lang="en-US" dirty="0" err="1"/>
                        <a:t>yrs</a:t>
                      </a:r>
                      <a:r>
                        <a:rPr lang="en-US" dirty="0"/>
                        <a:t> and older</a:t>
                      </a:r>
                    </a:p>
                  </a:txBody>
                  <a:tcPr/>
                </a:tc>
                <a:tc>
                  <a:txBody>
                    <a:bodyPr/>
                    <a:lstStyle/>
                    <a:p>
                      <a:pPr algn="ctr"/>
                      <a:r>
                        <a:rPr lang="en-US" dirty="0"/>
                        <a:t>Yes</a:t>
                      </a:r>
                    </a:p>
                  </a:txBody>
                  <a:tcPr/>
                </a:tc>
                <a:tc>
                  <a:txBody>
                    <a:bodyPr/>
                    <a:lstStyle/>
                    <a:p>
                      <a:pPr algn="ctr"/>
                      <a:r>
                        <a:rPr lang="en-US" dirty="0"/>
                        <a:t>Yes</a:t>
                      </a:r>
                    </a:p>
                    <a:p>
                      <a:pPr algn="ctr"/>
                      <a:r>
                        <a:rPr lang="en-US" dirty="0" err="1"/>
                        <a:t>Saxenda</a:t>
                      </a:r>
                      <a:r>
                        <a:rPr lang="en-US" dirty="0"/>
                        <a:t> 3mg</a:t>
                      </a:r>
                    </a:p>
                  </a:txBody>
                  <a:tcPr/>
                </a:tc>
                <a:extLst>
                  <a:ext uri="{0D108BD9-81ED-4DB2-BD59-A6C34878D82A}">
                    <a16:rowId xmlns:a16="http://schemas.microsoft.com/office/drawing/2014/main" val="1554863235"/>
                  </a:ext>
                </a:extLst>
              </a:tr>
              <a:tr h="432191">
                <a:tc>
                  <a:txBody>
                    <a:bodyPr/>
                    <a:lstStyle/>
                    <a:p>
                      <a:r>
                        <a:rPr lang="en-US" dirty="0" err="1"/>
                        <a:t>Tirzepatide</a:t>
                      </a:r>
                      <a:r>
                        <a:rPr lang="en-US" dirty="0"/>
                        <a:t> </a:t>
                      </a:r>
                      <a:r>
                        <a:rPr lang="en-US" b="1" dirty="0"/>
                        <a:t>(Mounjaro)</a:t>
                      </a:r>
                    </a:p>
                  </a:txBody>
                  <a:tcPr/>
                </a:tc>
                <a:tc>
                  <a:txBody>
                    <a:bodyPr/>
                    <a:lstStyle/>
                    <a:p>
                      <a:pPr algn="ctr"/>
                      <a:r>
                        <a:rPr lang="en-US" dirty="0"/>
                        <a:t>Yes</a:t>
                      </a:r>
                    </a:p>
                  </a:txBody>
                  <a:tcPr/>
                </a:tc>
                <a:tc>
                  <a:txBody>
                    <a:bodyPr/>
                    <a:lstStyle/>
                    <a:p>
                      <a:pPr algn="ctr"/>
                      <a:r>
                        <a:rPr lang="en-US" dirty="0"/>
                        <a:t>?</a:t>
                      </a:r>
                    </a:p>
                  </a:txBody>
                  <a:tcPr/>
                </a:tc>
                <a:tc>
                  <a:txBody>
                    <a:bodyPr/>
                    <a:lstStyle/>
                    <a:p>
                      <a:pPr algn="ctr"/>
                      <a:r>
                        <a:rPr lang="en-US" dirty="0" err="1"/>
                        <a:t>Zepbound</a:t>
                      </a:r>
                      <a:r>
                        <a:rPr lang="en-US" dirty="0"/>
                        <a:t> up to 15 mg</a:t>
                      </a:r>
                    </a:p>
                    <a:p>
                      <a:pPr algn="ctr"/>
                      <a:r>
                        <a:rPr lang="en-US" dirty="0"/>
                        <a:t>Sleep apnea approved</a:t>
                      </a:r>
                    </a:p>
                  </a:txBody>
                  <a:tcPr/>
                </a:tc>
                <a:extLst>
                  <a:ext uri="{0D108BD9-81ED-4DB2-BD59-A6C34878D82A}">
                    <a16:rowId xmlns:a16="http://schemas.microsoft.com/office/drawing/2014/main" val="226750381"/>
                  </a:ext>
                </a:extLst>
              </a:tr>
            </a:tbl>
          </a:graphicData>
        </a:graphic>
      </p:graphicFrame>
      <p:pic>
        <p:nvPicPr>
          <p:cNvPr id="3" name="Picture 2">
            <a:extLst>
              <a:ext uri="{FF2B5EF4-FFF2-40B4-BE49-F238E27FC236}">
                <a16:creationId xmlns:a16="http://schemas.microsoft.com/office/drawing/2014/main" id="{C9040758-61D3-DE41-C02D-F51B66D62182}"/>
              </a:ext>
            </a:extLst>
          </p:cNvPr>
          <p:cNvPicPr>
            <a:picLocks noChangeAspect="1"/>
          </p:cNvPicPr>
          <p:nvPr/>
        </p:nvPicPr>
        <p:blipFill>
          <a:blip r:embed="rId3"/>
          <a:stretch>
            <a:fillRect/>
          </a:stretch>
        </p:blipFill>
        <p:spPr>
          <a:xfrm>
            <a:off x="6332563" y="2133600"/>
            <a:ext cx="2396469" cy="637949"/>
          </a:xfrm>
          <a:prstGeom prst="rect">
            <a:avLst/>
          </a:prstGeom>
        </p:spPr>
      </p:pic>
      <p:pic>
        <p:nvPicPr>
          <p:cNvPr id="5" name="Picture 4">
            <a:extLst>
              <a:ext uri="{FF2B5EF4-FFF2-40B4-BE49-F238E27FC236}">
                <a16:creationId xmlns:a16="http://schemas.microsoft.com/office/drawing/2014/main" id="{1716EC29-BE1E-A3DC-DA5B-3B700AD455C0}"/>
              </a:ext>
            </a:extLst>
          </p:cNvPr>
          <p:cNvPicPr>
            <a:picLocks noChangeAspect="1"/>
          </p:cNvPicPr>
          <p:nvPr/>
        </p:nvPicPr>
        <p:blipFill>
          <a:blip r:embed="rId4"/>
          <a:stretch>
            <a:fillRect/>
          </a:stretch>
        </p:blipFill>
        <p:spPr>
          <a:xfrm>
            <a:off x="97325" y="0"/>
            <a:ext cx="8949349" cy="6660886"/>
          </a:xfrm>
          <a:prstGeom prst="rect">
            <a:avLst/>
          </a:prstGeom>
        </p:spPr>
      </p:pic>
    </p:spTree>
    <p:extLst>
      <p:ext uri="{BB962C8B-B14F-4D97-AF65-F5344CB8AC3E}">
        <p14:creationId xmlns:p14="http://schemas.microsoft.com/office/powerpoint/2010/main" val="21217825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44E5FC-5B87-0FF9-4C24-E941A56AE8C6}"/>
            </a:ext>
          </a:extLst>
        </p:cNvPr>
        <p:cNvGrpSpPr/>
        <p:nvPr/>
      </p:nvGrpSpPr>
      <p:grpSpPr>
        <a:xfrm>
          <a:off x="0" y="0"/>
          <a:ext cx="0" cy="0"/>
          <a:chOff x="0" y="0"/>
          <a:chExt cx="0" cy="0"/>
        </a:xfrm>
      </p:grpSpPr>
      <p:sp>
        <p:nvSpPr>
          <p:cNvPr id="258050" name="Rectangle 2">
            <a:extLst>
              <a:ext uri="{FF2B5EF4-FFF2-40B4-BE49-F238E27FC236}">
                <a16:creationId xmlns:a16="http://schemas.microsoft.com/office/drawing/2014/main" id="{C3F9D8F1-F62C-9648-E5E5-11DAEE3C6F74}"/>
              </a:ext>
            </a:extLst>
          </p:cNvPr>
          <p:cNvSpPr>
            <a:spLocks noGrp="1" noChangeArrowheads="1"/>
          </p:cNvSpPr>
          <p:nvPr>
            <p:ph type="title"/>
          </p:nvPr>
        </p:nvSpPr>
        <p:spPr>
          <a:xfrm>
            <a:off x="457200" y="457200"/>
            <a:ext cx="8229600" cy="1219200"/>
          </a:xfrm>
        </p:spPr>
        <p:txBody>
          <a:bodyPr>
            <a:noAutofit/>
          </a:bodyPr>
          <a:lstStyle/>
          <a:p>
            <a:pPr eaLnBrk="1" hangingPunct="1"/>
            <a:r>
              <a:rPr lang="en-US" sz="4000" dirty="0"/>
              <a:t>Diabetes Bingo</a:t>
            </a:r>
            <a:br>
              <a:rPr lang="en-US" sz="4000" dirty="0"/>
            </a:br>
            <a:r>
              <a:rPr lang="en-US" sz="4000" dirty="0"/>
              <a:t>“</a:t>
            </a:r>
            <a:r>
              <a:rPr lang="en-US" sz="4000" dirty="0" err="1"/>
              <a:t>DiaBingo</a:t>
            </a:r>
            <a:r>
              <a:rPr lang="en-US" sz="4000" dirty="0"/>
              <a:t>”  Shout out Right Answer</a:t>
            </a:r>
          </a:p>
        </p:txBody>
      </p:sp>
      <p:pic>
        <p:nvPicPr>
          <p:cNvPr id="258052" name="Picture 4" descr="MCj03361540000[1]">
            <a:extLst>
              <a:ext uri="{FF2B5EF4-FFF2-40B4-BE49-F238E27FC236}">
                <a16:creationId xmlns:a16="http://schemas.microsoft.com/office/drawing/2014/main" id="{25833700-69F4-4E82-6CF2-888FEB59D93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371600" y="1905000"/>
            <a:ext cx="5354108" cy="416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4424554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7BF465-2F2F-767E-0B43-351F202064FB}"/>
            </a:ext>
          </a:extLst>
        </p:cNvPr>
        <p:cNvGrpSpPr/>
        <p:nvPr/>
      </p:nvGrpSpPr>
      <p:grpSpPr>
        <a:xfrm>
          <a:off x="0" y="0"/>
          <a:ext cx="0" cy="0"/>
          <a:chOff x="0" y="0"/>
          <a:chExt cx="0" cy="0"/>
        </a:xfrm>
      </p:grpSpPr>
      <p:sp>
        <p:nvSpPr>
          <p:cNvPr id="54274" name="Rectangle 2">
            <a:extLst>
              <a:ext uri="{FF2B5EF4-FFF2-40B4-BE49-F238E27FC236}">
                <a16:creationId xmlns:a16="http://schemas.microsoft.com/office/drawing/2014/main" id="{A54EAC3A-5431-3766-7EB4-C038078B16F0}"/>
              </a:ext>
            </a:extLst>
          </p:cNvPr>
          <p:cNvSpPr>
            <a:spLocks noGrp="1" noChangeArrowheads="1"/>
          </p:cNvSpPr>
          <p:nvPr>
            <p:ph type="title"/>
          </p:nvPr>
        </p:nvSpPr>
        <p:spPr>
          <a:xfrm>
            <a:off x="457200" y="152400"/>
            <a:ext cx="8229600" cy="685800"/>
          </a:xfrm>
        </p:spPr>
        <p:txBody>
          <a:bodyPr/>
          <a:lstStyle/>
          <a:p>
            <a:pPr eaLnBrk="1" hangingPunct="1"/>
            <a:r>
              <a:rPr lang="en-US" sz="3800" dirty="0" err="1"/>
              <a:t>DiaBingo</a:t>
            </a:r>
            <a:endParaRPr lang="en-US" sz="1500" dirty="0"/>
          </a:p>
        </p:txBody>
      </p:sp>
      <p:sp>
        <p:nvSpPr>
          <p:cNvPr id="1679363" name="Rectangle 3">
            <a:extLst>
              <a:ext uri="{FF2B5EF4-FFF2-40B4-BE49-F238E27FC236}">
                <a16:creationId xmlns:a16="http://schemas.microsoft.com/office/drawing/2014/main" id="{EBEDE52F-EF81-589A-F62D-B481646D7B0B}"/>
              </a:ext>
            </a:extLst>
          </p:cNvPr>
          <p:cNvSpPr>
            <a:spLocks noGrp="1" noChangeArrowheads="1"/>
          </p:cNvSpPr>
          <p:nvPr>
            <p:ph sz="quarter" idx="1"/>
          </p:nvPr>
        </p:nvSpPr>
        <p:spPr/>
        <p:txBody>
          <a:bodyPr/>
          <a:lstStyle/>
          <a:p>
            <a:pPr algn="r" eaLnBrk="1" hangingPunct="1">
              <a:defRPr/>
            </a:pPr>
            <a:endParaRPr lang="en-US" sz="1800"/>
          </a:p>
          <a:p>
            <a:pPr algn="r" eaLnBrk="1" hangingPunct="1">
              <a:defRPr/>
            </a:pPr>
            <a:endParaRPr lang="en-US" sz="2400"/>
          </a:p>
        </p:txBody>
      </p:sp>
      <p:sp>
        <p:nvSpPr>
          <p:cNvPr id="54276" name="Text Box 4">
            <a:extLst>
              <a:ext uri="{FF2B5EF4-FFF2-40B4-BE49-F238E27FC236}">
                <a16:creationId xmlns:a16="http://schemas.microsoft.com/office/drawing/2014/main" id="{2AC00F3F-A831-E287-2EEA-9B9691559DF8}"/>
              </a:ext>
            </a:extLst>
          </p:cNvPr>
          <p:cNvSpPr txBox="1">
            <a:spLocks noChangeArrowheads="1"/>
          </p:cNvSpPr>
          <p:nvPr/>
        </p:nvSpPr>
        <p:spPr bwMode="auto">
          <a:xfrm>
            <a:off x="685800" y="2438400"/>
            <a:ext cx="7696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1429" tIns="45714" rIns="91429" bIns="45714">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endParaRPr lang="en-US">
              <a:solidFill>
                <a:prstClr val="black"/>
              </a:solidFill>
              <a:latin typeface="Tahoma" pitchFamily="34" charset="0"/>
            </a:endParaRPr>
          </a:p>
        </p:txBody>
      </p:sp>
      <p:sp>
        <p:nvSpPr>
          <p:cNvPr id="54277" name="Rectangle 5">
            <a:extLst>
              <a:ext uri="{FF2B5EF4-FFF2-40B4-BE49-F238E27FC236}">
                <a16:creationId xmlns:a16="http://schemas.microsoft.com/office/drawing/2014/main" id="{D76610EB-5962-5211-BFC2-25E58F7A0F25}"/>
              </a:ext>
            </a:extLst>
          </p:cNvPr>
          <p:cNvSpPr>
            <a:spLocks noChangeArrowheads="1"/>
          </p:cNvSpPr>
          <p:nvPr/>
        </p:nvSpPr>
        <p:spPr bwMode="auto">
          <a:xfrm>
            <a:off x="-609600" y="2590800"/>
            <a:ext cx="9753600" cy="426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nchorCtr="1"/>
          <a:lstStyle/>
          <a:p>
            <a:pPr marL="1028700" indent="-1028700"/>
            <a:r>
              <a:rPr lang="en-US" sz="1200" b="1">
                <a:solidFill>
                  <a:prstClr val="white"/>
                </a:solidFill>
                <a:latin typeface="Arial Black" pitchFamily="34" charset="0"/>
              </a:rPr>
              <a:t>	</a:t>
            </a:r>
            <a:endParaRPr lang="en-US" sz="1200">
              <a:solidFill>
                <a:prstClr val="white"/>
              </a:solidFill>
              <a:latin typeface="Arial Black" pitchFamily="34" charset="0"/>
            </a:endParaRPr>
          </a:p>
        </p:txBody>
      </p:sp>
      <p:sp>
        <p:nvSpPr>
          <p:cNvPr id="1679366" name="Text Box 6">
            <a:extLst>
              <a:ext uri="{FF2B5EF4-FFF2-40B4-BE49-F238E27FC236}">
                <a16:creationId xmlns:a16="http://schemas.microsoft.com/office/drawing/2014/main" id="{AE906D5B-74F6-A0CB-960B-A8B14659DC12}"/>
              </a:ext>
            </a:extLst>
          </p:cNvPr>
          <p:cNvSpPr txBox="1">
            <a:spLocks noChangeArrowheads="1"/>
          </p:cNvSpPr>
          <p:nvPr/>
        </p:nvSpPr>
        <p:spPr bwMode="auto">
          <a:xfrm>
            <a:off x="457200" y="870156"/>
            <a:ext cx="8305800" cy="5835444"/>
          </a:xfrm>
          <a:prstGeom prst="rect">
            <a:avLst/>
          </a:prstGeom>
          <a:noFill/>
          <a:ln w="12700">
            <a:noFill/>
            <a:miter lim="800000"/>
            <a:headEnd/>
            <a:tailEnd/>
          </a:ln>
          <a:effectLst/>
        </p:spPr>
        <p:txBody>
          <a:bodyPr>
            <a:spAutoFit/>
          </a:bodyPr>
          <a:lstStyle/>
          <a:p>
            <a:pPr>
              <a:spcBef>
                <a:spcPct val="5000"/>
              </a:spcBef>
              <a:defRPr/>
            </a:pPr>
            <a:r>
              <a:rPr lang="en-US" b="1" dirty="0">
                <a:solidFill>
                  <a:prstClr val="black"/>
                </a:solidFill>
                <a:latin typeface="Calibri" panose="020F0502020204030204" pitchFamily="34" charset="0"/>
                <a:ea typeface="Calibri" panose="020F0502020204030204" pitchFamily="34" charset="0"/>
                <a:cs typeface="Calibri" panose="020F0502020204030204" pitchFamily="34" charset="0"/>
              </a:rPr>
              <a:t>B</a:t>
            </a:r>
            <a:r>
              <a:rPr lang="en-US" dirty="0">
                <a:solidFill>
                  <a:prstClr val="black"/>
                </a:solidFill>
                <a:latin typeface="Calibri" panose="020F0502020204030204" pitchFamily="34" charset="0"/>
                <a:ea typeface="Calibri" panose="020F0502020204030204" pitchFamily="34" charset="0"/>
                <a:cs typeface="Calibri" panose="020F0502020204030204" pitchFamily="34" charset="0"/>
              </a:rPr>
              <a:t> </a:t>
            </a:r>
            <a:r>
              <a:rPr lang="en-US" sz="2400" dirty="0">
                <a:solidFill>
                  <a:prstClr val="black"/>
                </a:solidFill>
                <a:latin typeface="Calibri" panose="020F0502020204030204" pitchFamily="34" charset="0"/>
                <a:ea typeface="Calibri" panose="020F0502020204030204" pitchFamily="34" charset="0"/>
                <a:cs typeface="Calibri" panose="020F0502020204030204" pitchFamily="34" charset="0"/>
              </a:rPr>
              <a:t>Frequent skin and yeast infections			</a:t>
            </a:r>
          </a:p>
          <a:p>
            <a:pPr>
              <a:spcBef>
                <a:spcPct val="5000"/>
              </a:spcBef>
              <a:defRPr/>
            </a:pPr>
            <a:r>
              <a:rPr lang="en-US" sz="2400" b="1" dirty="0">
                <a:solidFill>
                  <a:prstClr val="black"/>
                </a:solidFill>
                <a:latin typeface="Calibri" panose="020F0502020204030204" pitchFamily="34" charset="0"/>
                <a:ea typeface="Calibri" panose="020F0502020204030204" pitchFamily="34" charset="0"/>
                <a:cs typeface="Calibri" panose="020F0502020204030204" pitchFamily="34" charset="0"/>
              </a:rPr>
              <a:t>B</a:t>
            </a:r>
            <a:r>
              <a:rPr lang="en-US" sz="2400" dirty="0">
                <a:solidFill>
                  <a:prstClr val="black"/>
                </a:solidFill>
                <a:latin typeface="Calibri" panose="020F0502020204030204" pitchFamily="34" charset="0"/>
                <a:ea typeface="Calibri" panose="020F0502020204030204" pitchFamily="34" charset="0"/>
                <a:cs typeface="Calibri" panose="020F0502020204030204" pitchFamily="34" charset="0"/>
              </a:rPr>
              <a:t> A BMI of ____ or greater indicates increased pre/diabetes risk?</a:t>
            </a:r>
          </a:p>
          <a:p>
            <a:pPr>
              <a:spcBef>
                <a:spcPct val="5000"/>
              </a:spcBef>
              <a:defRPr/>
            </a:pPr>
            <a:r>
              <a:rPr lang="en-US" sz="2400" b="1" dirty="0">
                <a:solidFill>
                  <a:prstClr val="black"/>
                </a:solidFill>
                <a:latin typeface="Calibri" panose="020F0502020204030204" pitchFamily="34" charset="0"/>
                <a:ea typeface="Calibri" panose="020F0502020204030204" pitchFamily="34" charset="0"/>
                <a:cs typeface="Calibri" panose="020F0502020204030204" pitchFamily="34" charset="0"/>
              </a:rPr>
              <a:t>B</a:t>
            </a:r>
            <a:r>
              <a:rPr lang="en-US" sz="2400" dirty="0">
                <a:solidFill>
                  <a:prstClr val="black"/>
                </a:solidFill>
                <a:latin typeface="Calibri" panose="020F0502020204030204" pitchFamily="34" charset="0"/>
                <a:ea typeface="Calibri" panose="020F0502020204030204" pitchFamily="34" charset="0"/>
                <a:cs typeface="Calibri" panose="020F0502020204030204" pitchFamily="34" charset="0"/>
              </a:rPr>
              <a:t> To reduce complications, control </a:t>
            </a:r>
            <a:r>
              <a:rPr lang="en-US" sz="2400" b="1" dirty="0">
                <a:solidFill>
                  <a:prstClr val="black"/>
                </a:solidFill>
                <a:latin typeface="Calibri" panose="020F0502020204030204" pitchFamily="34" charset="0"/>
                <a:ea typeface="Calibri" panose="020F0502020204030204" pitchFamily="34" charset="0"/>
                <a:cs typeface="Calibri" panose="020F0502020204030204" pitchFamily="34" charset="0"/>
              </a:rPr>
              <a:t>A</a:t>
            </a:r>
            <a:r>
              <a:rPr lang="en-US" sz="2400" dirty="0">
                <a:solidFill>
                  <a:prstClr val="black"/>
                </a:solidFill>
                <a:latin typeface="Calibri" panose="020F0502020204030204" pitchFamily="34" charset="0"/>
                <a:ea typeface="Calibri" panose="020F0502020204030204" pitchFamily="34" charset="0"/>
                <a:cs typeface="Calibri" panose="020F0502020204030204" pitchFamily="34" charset="0"/>
              </a:rPr>
              <a:t>1c, </a:t>
            </a:r>
            <a:r>
              <a:rPr lang="en-US" sz="2400" b="1" dirty="0">
                <a:solidFill>
                  <a:prstClr val="black"/>
                </a:solidFill>
                <a:latin typeface="Calibri" panose="020F0502020204030204" pitchFamily="34" charset="0"/>
                <a:ea typeface="Calibri" panose="020F0502020204030204" pitchFamily="34" charset="0"/>
                <a:cs typeface="Calibri" panose="020F0502020204030204" pitchFamily="34" charset="0"/>
              </a:rPr>
              <a:t>B</a:t>
            </a:r>
            <a:r>
              <a:rPr lang="en-US" sz="2400" dirty="0">
                <a:solidFill>
                  <a:prstClr val="black"/>
                </a:solidFill>
                <a:latin typeface="Calibri" panose="020F0502020204030204" pitchFamily="34" charset="0"/>
                <a:ea typeface="Calibri" panose="020F0502020204030204" pitchFamily="34" charset="0"/>
                <a:cs typeface="Calibri" panose="020F0502020204030204" pitchFamily="34" charset="0"/>
              </a:rPr>
              <a:t>lood pressure, </a:t>
            </a:r>
            <a:r>
              <a:rPr lang="en-US" sz="2400" b="1" dirty="0">
                <a:solidFill>
                  <a:prstClr val="black"/>
                </a:solidFill>
                <a:latin typeface="Calibri" panose="020F0502020204030204" pitchFamily="34" charset="0"/>
                <a:ea typeface="Calibri" panose="020F0502020204030204" pitchFamily="34" charset="0"/>
                <a:cs typeface="Calibri" panose="020F0502020204030204" pitchFamily="34" charset="0"/>
              </a:rPr>
              <a:t>C</a:t>
            </a:r>
            <a:r>
              <a:rPr lang="en-US" sz="2400" dirty="0">
                <a:solidFill>
                  <a:prstClr val="black"/>
                </a:solidFill>
                <a:latin typeface="Calibri" panose="020F0502020204030204" pitchFamily="34" charset="0"/>
                <a:ea typeface="Calibri" panose="020F0502020204030204" pitchFamily="34" charset="0"/>
                <a:cs typeface="Calibri" panose="020F0502020204030204" pitchFamily="34" charset="0"/>
              </a:rPr>
              <a:t>holesterol	 </a:t>
            </a:r>
          </a:p>
          <a:p>
            <a:pPr>
              <a:spcBef>
                <a:spcPct val="5000"/>
              </a:spcBef>
              <a:defRPr/>
            </a:pPr>
            <a:r>
              <a:rPr lang="en-US" sz="2400" b="1" dirty="0">
                <a:solidFill>
                  <a:prstClr val="black"/>
                </a:solidFill>
                <a:latin typeface="Calibri" panose="020F0502020204030204" pitchFamily="34" charset="0"/>
                <a:ea typeface="Calibri" panose="020F0502020204030204" pitchFamily="34" charset="0"/>
                <a:cs typeface="Calibri" panose="020F0502020204030204" pitchFamily="34" charset="0"/>
              </a:rPr>
              <a:t>B</a:t>
            </a:r>
            <a:r>
              <a:rPr lang="en-US" sz="2400" dirty="0">
                <a:solidFill>
                  <a:prstClr val="black"/>
                </a:solidFill>
                <a:latin typeface="Calibri" panose="020F0502020204030204" pitchFamily="34" charset="0"/>
                <a:ea typeface="Calibri" panose="020F0502020204030204" pitchFamily="34" charset="0"/>
                <a:cs typeface="Calibri" panose="020F0502020204030204" pitchFamily="34" charset="0"/>
              </a:rPr>
              <a:t> </a:t>
            </a:r>
            <a:r>
              <a:rPr lang="en-US" sz="2400" dirty="0" err="1">
                <a:solidFill>
                  <a:prstClr val="black"/>
                </a:solidFill>
                <a:latin typeface="Calibri" panose="020F0502020204030204" pitchFamily="34" charset="0"/>
                <a:ea typeface="Calibri" panose="020F0502020204030204" pitchFamily="34" charset="0"/>
                <a:cs typeface="Calibri" panose="020F0502020204030204" pitchFamily="34" charset="0"/>
              </a:rPr>
              <a:t>PreDiabetes</a:t>
            </a:r>
            <a:r>
              <a:rPr lang="en-US" sz="2400" dirty="0">
                <a:solidFill>
                  <a:prstClr val="black"/>
                </a:solidFill>
                <a:latin typeface="Calibri" panose="020F0502020204030204" pitchFamily="34" charset="0"/>
                <a:ea typeface="Calibri" panose="020F0502020204030204" pitchFamily="34" charset="0"/>
                <a:cs typeface="Calibri" panose="020F0502020204030204" pitchFamily="34" charset="0"/>
              </a:rPr>
              <a:t> – fasting glucose level of ___ to ____	 </a:t>
            </a:r>
          </a:p>
          <a:p>
            <a:pPr>
              <a:spcBef>
                <a:spcPct val="5000"/>
              </a:spcBef>
              <a:defRPr/>
            </a:pPr>
            <a:r>
              <a:rPr lang="en-US" sz="2400" b="1" dirty="0">
                <a:solidFill>
                  <a:prstClr val="black"/>
                </a:solidFill>
                <a:latin typeface="Calibri" panose="020F0502020204030204" pitchFamily="34" charset="0"/>
                <a:ea typeface="Calibri" panose="020F0502020204030204" pitchFamily="34" charset="0"/>
                <a:cs typeface="Calibri" panose="020F0502020204030204" pitchFamily="34" charset="0"/>
              </a:rPr>
              <a:t>B</a:t>
            </a:r>
            <a:r>
              <a:rPr lang="en-US" sz="2400" dirty="0">
                <a:solidFill>
                  <a:prstClr val="black"/>
                </a:solidFill>
                <a:latin typeface="Calibri" panose="020F0502020204030204" pitchFamily="34" charset="0"/>
                <a:ea typeface="Calibri" panose="020F0502020204030204" pitchFamily="34" charset="0"/>
                <a:cs typeface="Calibri" panose="020F0502020204030204" pitchFamily="34" charset="0"/>
              </a:rPr>
              <a:t> Erectile dysfunction indicates greater risk for ____	 </a:t>
            </a:r>
          </a:p>
          <a:p>
            <a:pPr>
              <a:spcBef>
                <a:spcPct val="5000"/>
              </a:spcBef>
              <a:defRPr/>
            </a:pPr>
            <a:r>
              <a:rPr lang="en-US" sz="2400" b="1" dirty="0">
                <a:solidFill>
                  <a:prstClr val="black"/>
                </a:solidFill>
                <a:latin typeface="Calibri" panose="020F0502020204030204" pitchFamily="34" charset="0"/>
                <a:ea typeface="Calibri" panose="020F0502020204030204" pitchFamily="34" charset="0"/>
                <a:cs typeface="Calibri" panose="020F0502020204030204" pitchFamily="34" charset="0"/>
              </a:rPr>
              <a:t>B</a:t>
            </a:r>
            <a:r>
              <a:rPr lang="en-US" sz="2400" dirty="0">
                <a:solidFill>
                  <a:prstClr val="black"/>
                </a:solidFill>
                <a:latin typeface="Calibri" panose="020F0502020204030204" pitchFamily="34" charset="0"/>
                <a:ea typeface="Calibri" panose="020F0502020204030204" pitchFamily="34" charset="0"/>
                <a:cs typeface="Calibri" panose="020F0502020204030204" pitchFamily="34" charset="0"/>
              </a:rPr>
              <a:t> Diabetes – fasting glucose level____ or greater	</a:t>
            </a:r>
          </a:p>
          <a:p>
            <a:pPr>
              <a:spcBef>
                <a:spcPct val="5000"/>
              </a:spcBef>
              <a:defRPr/>
            </a:pPr>
            <a:r>
              <a:rPr lang="en-US" sz="2400" b="1" dirty="0">
                <a:solidFill>
                  <a:prstClr val="black"/>
                </a:solidFill>
                <a:latin typeface="Calibri" panose="020F0502020204030204" pitchFamily="34" charset="0"/>
                <a:ea typeface="Calibri" panose="020F0502020204030204" pitchFamily="34" charset="0"/>
                <a:cs typeface="Calibri" panose="020F0502020204030204" pitchFamily="34" charset="0"/>
              </a:rPr>
              <a:t>B</a:t>
            </a:r>
            <a:r>
              <a:rPr lang="en-US" sz="2400" dirty="0">
                <a:solidFill>
                  <a:prstClr val="black"/>
                </a:solidFill>
                <a:latin typeface="Calibri" panose="020F0502020204030204" pitchFamily="34" charset="0"/>
                <a:ea typeface="Calibri" panose="020F0502020204030204" pitchFamily="34" charset="0"/>
                <a:cs typeface="Calibri" panose="020F0502020204030204" pitchFamily="34" charset="0"/>
              </a:rPr>
              <a:t> Type 1 diabetes is best described as an ______ disease</a:t>
            </a:r>
          </a:p>
          <a:p>
            <a:pPr>
              <a:spcBef>
                <a:spcPct val="5000"/>
              </a:spcBef>
              <a:defRPr/>
            </a:pPr>
            <a:r>
              <a:rPr lang="en-US" sz="2400" b="1" dirty="0">
                <a:solidFill>
                  <a:prstClr val="black"/>
                </a:solidFill>
                <a:latin typeface="Calibri" panose="020F0502020204030204" pitchFamily="34" charset="0"/>
                <a:ea typeface="Calibri" panose="020F0502020204030204" pitchFamily="34" charset="0"/>
                <a:cs typeface="Calibri" panose="020F0502020204030204" pitchFamily="34" charset="0"/>
              </a:rPr>
              <a:t>B</a:t>
            </a:r>
            <a:r>
              <a:rPr lang="en-US" sz="2400" dirty="0">
                <a:solidFill>
                  <a:prstClr val="black"/>
                </a:solidFill>
                <a:latin typeface="Calibri" panose="020F0502020204030204" pitchFamily="34" charset="0"/>
                <a:ea typeface="Calibri" panose="020F0502020204030204" pitchFamily="34" charset="0"/>
                <a:cs typeface="Calibri" panose="020F0502020204030204" pitchFamily="34" charset="0"/>
              </a:rPr>
              <a:t> People with diabetes are ______ times more likely to die of heart dx	</a:t>
            </a:r>
          </a:p>
          <a:p>
            <a:pPr>
              <a:spcBef>
                <a:spcPct val="5000"/>
              </a:spcBef>
              <a:defRPr/>
            </a:pPr>
            <a:r>
              <a:rPr lang="en-US" sz="2400" b="1" dirty="0">
                <a:solidFill>
                  <a:prstClr val="black"/>
                </a:solidFill>
                <a:latin typeface="Calibri" panose="020F0502020204030204" pitchFamily="34" charset="0"/>
                <a:ea typeface="Calibri" panose="020F0502020204030204" pitchFamily="34" charset="0"/>
                <a:cs typeface="Calibri" panose="020F0502020204030204" pitchFamily="34" charset="0"/>
              </a:rPr>
              <a:t>B</a:t>
            </a:r>
            <a:r>
              <a:rPr lang="en-US" sz="2400" dirty="0">
                <a:solidFill>
                  <a:prstClr val="black"/>
                </a:solidFill>
                <a:latin typeface="Calibri" panose="020F0502020204030204" pitchFamily="34" charset="0"/>
                <a:ea typeface="Calibri" panose="020F0502020204030204" pitchFamily="34" charset="0"/>
                <a:cs typeface="Calibri" panose="020F0502020204030204" pitchFamily="34" charset="0"/>
              </a:rPr>
              <a:t> Elevated triglycerides, &lt; HDL, smaller dense LDL</a:t>
            </a:r>
          </a:p>
          <a:p>
            <a:pPr>
              <a:spcBef>
                <a:spcPct val="5000"/>
              </a:spcBef>
              <a:defRPr/>
            </a:pPr>
            <a:r>
              <a:rPr lang="en-US" sz="2400" b="1" dirty="0">
                <a:solidFill>
                  <a:prstClr val="black"/>
                </a:solidFill>
                <a:latin typeface="Calibri" panose="020F0502020204030204" pitchFamily="34" charset="0"/>
                <a:ea typeface="Calibri" panose="020F0502020204030204" pitchFamily="34" charset="0"/>
                <a:cs typeface="Calibri" panose="020F0502020204030204" pitchFamily="34" charset="0"/>
              </a:rPr>
              <a:t>B</a:t>
            </a:r>
            <a:r>
              <a:rPr lang="en-US" sz="2400" dirty="0">
                <a:solidFill>
                  <a:prstClr val="black"/>
                </a:solidFill>
                <a:latin typeface="Calibri" panose="020F0502020204030204" pitchFamily="34" charset="0"/>
                <a:ea typeface="Calibri" panose="020F0502020204030204" pitchFamily="34" charset="0"/>
                <a:cs typeface="Calibri" panose="020F0502020204030204" pitchFamily="34" charset="0"/>
              </a:rPr>
              <a:t> Each percentage point of A1C =   _____ mg/dl glucose </a:t>
            </a:r>
            <a:endParaRPr lang="en-US" sz="2400" b="1" dirty="0">
              <a:solidFill>
                <a:prstClr val="black"/>
              </a:solidFill>
              <a:latin typeface="Calibri" panose="020F0502020204030204" pitchFamily="34" charset="0"/>
              <a:ea typeface="Calibri" panose="020F0502020204030204" pitchFamily="34" charset="0"/>
              <a:cs typeface="Calibri" panose="020F0502020204030204" pitchFamily="34" charset="0"/>
            </a:endParaRPr>
          </a:p>
          <a:p>
            <a:pPr>
              <a:spcBef>
                <a:spcPct val="5000"/>
              </a:spcBef>
              <a:defRPr/>
            </a:pPr>
            <a:r>
              <a:rPr lang="en-US" sz="2400" b="1" dirty="0">
                <a:solidFill>
                  <a:prstClr val="black"/>
                </a:solidFill>
                <a:latin typeface="Calibri" panose="020F0502020204030204" pitchFamily="34" charset="0"/>
                <a:ea typeface="Calibri" panose="020F0502020204030204" pitchFamily="34" charset="0"/>
                <a:cs typeface="Calibri" panose="020F0502020204030204" pitchFamily="34" charset="0"/>
              </a:rPr>
              <a:t>B</a:t>
            </a:r>
            <a:r>
              <a:rPr lang="en-US" sz="2400" dirty="0">
                <a:solidFill>
                  <a:prstClr val="black"/>
                </a:solidFill>
                <a:latin typeface="Calibri" panose="020F0502020204030204" pitchFamily="34" charset="0"/>
                <a:ea typeface="Calibri" panose="020F0502020204030204" pitchFamily="34" charset="0"/>
                <a:cs typeface="Calibri" panose="020F0502020204030204" pitchFamily="34" charset="0"/>
              </a:rPr>
              <a:t> At dx of type 2, about __% of the beta cell function is lost</a:t>
            </a:r>
          </a:p>
          <a:p>
            <a:pPr>
              <a:spcBef>
                <a:spcPct val="5000"/>
              </a:spcBef>
              <a:defRPr/>
            </a:pPr>
            <a:r>
              <a:rPr lang="en-US" sz="2400" b="1" dirty="0">
                <a:solidFill>
                  <a:prstClr val="black"/>
                </a:solidFill>
                <a:latin typeface="Calibri" panose="020F0502020204030204" pitchFamily="34" charset="0"/>
                <a:ea typeface="Calibri" panose="020F0502020204030204" pitchFamily="34" charset="0"/>
                <a:cs typeface="Calibri" panose="020F0502020204030204" pitchFamily="34" charset="0"/>
              </a:rPr>
              <a:t>B</a:t>
            </a:r>
            <a:r>
              <a:rPr lang="en-US" sz="2400" dirty="0">
                <a:solidFill>
                  <a:prstClr val="black"/>
                </a:solidFill>
                <a:latin typeface="Calibri" panose="020F0502020204030204" pitchFamily="34" charset="0"/>
                <a:ea typeface="Calibri" panose="020F0502020204030204" pitchFamily="34" charset="0"/>
                <a:cs typeface="Calibri" panose="020F0502020204030204" pitchFamily="34" charset="0"/>
              </a:rPr>
              <a:t> Diabetes – random glucose ____ or greater					</a:t>
            </a:r>
          </a:p>
        </p:txBody>
      </p:sp>
    </p:spTree>
    <p:custDataLst>
      <p:tags r:id="rId1"/>
    </p:custDataLst>
    <p:extLst>
      <p:ext uri="{BB962C8B-B14F-4D97-AF65-F5344CB8AC3E}">
        <p14:creationId xmlns:p14="http://schemas.microsoft.com/office/powerpoint/2010/main" val="33664839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679366">
                                            <p:txEl>
                                              <p:pRg st="0" end="0"/>
                                            </p:txEl>
                                          </p:spTgt>
                                        </p:tgtEl>
                                        <p:attrNameLst>
                                          <p:attrName>style.visibility</p:attrName>
                                        </p:attrNameLst>
                                      </p:cBhvr>
                                      <p:to>
                                        <p:strVal val="visible"/>
                                      </p:to>
                                    </p:set>
                                    <p:anim calcmode="lin" valueType="num">
                                      <p:cBhvr additive="base">
                                        <p:cTn id="7" dur="500" fill="hold"/>
                                        <p:tgtEl>
                                          <p:spTgt spid="167936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67936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1679366">
                                            <p:txEl>
                                              <p:pRg st="1" end="1"/>
                                            </p:txEl>
                                          </p:spTgt>
                                        </p:tgtEl>
                                        <p:attrNameLst>
                                          <p:attrName>style.visibility</p:attrName>
                                        </p:attrNameLst>
                                      </p:cBhvr>
                                      <p:to>
                                        <p:strVal val="visible"/>
                                      </p:to>
                                    </p:set>
                                    <p:anim calcmode="lin" valueType="num">
                                      <p:cBhvr additive="base">
                                        <p:cTn id="13" dur="500" fill="hold"/>
                                        <p:tgtEl>
                                          <p:spTgt spid="1679366">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679366">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1679366">
                                            <p:txEl>
                                              <p:pRg st="2" end="2"/>
                                            </p:txEl>
                                          </p:spTgt>
                                        </p:tgtEl>
                                        <p:attrNameLst>
                                          <p:attrName>style.visibility</p:attrName>
                                        </p:attrNameLst>
                                      </p:cBhvr>
                                      <p:to>
                                        <p:strVal val="visible"/>
                                      </p:to>
                                    </p:set>
                                    <p:anim calcmode="lin" valueType="num">
                                      <p:cBhvr additive="base">
                                        <p:cTn id="19" dur="500" fill="hold"/>
                                        <p:tgtEl>
                                          <p:spTgt spid="1679366">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679366">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1679366">
                                            <p:txEl>
                                              <p:pRg st="3" end="3"/>
                                            </p:txEl>
                                          </p:spTgt>
                                        </p:tgtEl>
                                        <p:attrNameLst>
                                          <p:attrName>style.visibility</p:attrName>
                                        </p:attrNameLst>
                                      </p:cBhvr>
                                      <p:to>
                                        <p:strVal val="visible"/>
                                      </p:to>
                                    </p:set>
                                    <p:anim calcmode="lin" valueType="num">
                                      <p:cBhvr additive="base">
                                        <p:cTn id="25" dur="500" fill="hold"/>
                                        <p:tgtEl>
                                          <p:spTgt spid="1679366">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679366">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nodeType="clickEffect">
                                  <p:stCondLst>
                                    <p:cond delay="0"/>
                                  </p:stCondLst>
                                  <p:childTnLst>
                                    <p:set>
                                      <p:cBhvr>
                                        <p:cTn id="30" dur="1" fill="hold">
                                          <p:stCondLst>
                                            <p:cond delay="0"/>
                                          </p:stCondLst>
                                        </p:cTn>
                                        <p:tgtEl>
                                          <p:spTgt spid="1679366">
                                            <p:txEl>
                                              <p:pRg st="4" end="4"/>
                                            </p:txEl>
                                          </p:spTgt>
                                        </p:tgtEl>
                                        <p:attrNameLst>
                                          <p:attrName>style.visibility</p:attrName>
                                        </p:attrNameLst>
                                      </p:cBhvr>
                                      <p:to>
                                        <p:strVal val="visible"/>
                                      </p:to>
                                    </p:set>
                                    <p:anim calcmode="lin" valueType="num">
                                      <p:cBhvr additive="base">
                                        <p:cTn id="31" dur="500" fill="hold"/>
                                        <p:tgtEl>
                                          <p:spTgt spid="1679366">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679366">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nodeType="clickEffect">
                                  <p:stCondLst>
                                    <p:cond delay="0"/>
                                  </p:stCondLst>
                                  <p:childTnLst>
                                    <p:set>
                                      <p:cBhvr>
                                        <p:cTn id="36" dur="1" fill="hold">
                                          <p:stCondLst>
                                            <p:cond delay="0"/>
                                          </p:stCondLst>
                                        </p:cTn>
                                        <p:tgtEl>
                                          <p:spTgt spid="1679366">
                                            <p:txEl>
                                              <p:pRg st="5" end="5"/>
                                            </p:txEl>
                                          </p:spTgt>
                                        </p:tgtEl>
                                        <p:attrNameLst>
                                          <p:attrName>style.visibility</p:attrName>
                                        </p:attrNameLst>
                                      </p:cBhvr>
                                      <p:to>
                                        <p:strVal val="visible"/>
                                      </p:to>
                                    </p:set>
                                    <p:anim calcmode="lin" valueType="num">
                                      <p:cBhvr additive="base">
                                        <p:cTn id="37" dur="500" fill="hold"/>
                                        <p:tgtEl>
                                          <p:spTgt spid="1679366">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679366">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4" fill="hold" nodeType="clickEffect">
                                  <p:stCondLst>
                                    <p:cond delay="0"/>
                                  </p:stCondLst>
                                  <p:childTnLst>
                                    <p:set>
                                      <p:cBhvr>
                                        <p:cTn id="42" dur="1" fill="hold">
                                          <p:stCondLst>
                                            <p:cond delay="0"/>
                                          </p:stCondLst>
                                        </p:cTn>
                                        <p:tgtEl>
                                          <p:spTgt spid="1679366">
                                            <p:txEl>
                                              <p:pRg st="6" end="6"/>
                                            </p:txEl>
                                          </p:spTgt>
                                        </p:tgtEl>
                                        <p:attrNameLst>
                                          <p:attrName>style.visibility</p:attrName>
                                        </p:attrNameLst>
                                      </p:cBhvr>
                                      <p:to>
                                        <p:strVal val="visible"/>
                                      </p:to>
                                    </p:set>
                                    <p:anim calcmode="lin" valueType="num">
                                      <p:cBhvr additive="base">
                                        <p:cTn id="43" dur="500" fill="hold"/>
                                        <p:tgtEl>
                                          <p:spTgt spid="1679366">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1679366">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4" fill="hold" nodeType="clickEffect">
                                  <p:stCondLst>
                                    <p:cond delay="0"/>
                                  </p:stCondLst>
                                  <p:childTnLst>
                                    <p:set>
                                      <p:cBhvr>
                                        <p:cTn id="48" dur="1" fill="hold">
                                          <p:stCondLst>
                                            <p:cond delay="0"/>
                                          </p:stCondLst>
                                        </p:cTn>
                                        <p:tgtEl>
                                          <p:spTgt spid="1679366">
                                            <p:txEl>
                                              <p:pRg st="7" end="7"/>
                                            </p:txEl>
                                          </p:spTgt>
                                        </p:tgtEl>
                                        <p:attrNameLst>
                                          <p:attrName>style.visibility</p:attrName>
                                        </p:attrNameLst>
                                      </p:cBhvr>
                                      <p:to>
                                        <p:strVal val="visible"/>
                                      </p:to>
                                    </p:set>
                                    <p:anim calcmode="lin" valueType="num">
                                      <p:cBhvr additive="base">
                                        <p:cTn id="49" dur="500" fill="hold"/>
                                        <p:tgtEl>
                                          <p:spTgt spid="1679366">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1679366">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2" presetClass="entr" presetSubtype="4" fill="hold" nodeType="clickEffect">
                                  <p:stCondLst>
                                    <p:cond delay="0"/>
                                  </p:stCondLst>
                                  <p:childTnLst>
                                    <p:set>
                                      <p:cBhvr>
                                        <p:cTn id="54" dur="1" fill="hold">
                                          <p:stCondLst>
                                            <p:cond delay="0"/>
                                          </p:stCondLst>
                                        </p:cTn>
                                        <p:tgtEl>
                                          <p:spTgt spid="1679366">
                                            <p:txEl>
                                              <p:pRg st="8" end="8"/>
                                            </p:txEl>
                                          </p:spTgt>
                                        </p:tgtEl>
                                        <p:attrNameLst>
                                          <p:attrName>style.visibility</p:attrName>
                                        </p:attrNameLst>
                                      </p:cBhvr>
                                      <p:to>
                                        <p:strVal val="visible"/>
                                      </p:to>
                                    </p:set>
                                    <p:anim calcmode="lin" valueType="num">
                                      <p:cBhvr additive="base">
                                        <p:cTn id="55" dur="500" fill="hold"/>
                                        <p:tgtEl>
                                          <p:spTgt spid="1679366">
                                            <p:txEl>
                                              <p:pRg st="8" end="8"/>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1679366">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57" fill="hold" nodeType="clickPar">
                      <p:stCondLst>
                        <p:cond delay="indefinite"/>
                      </p:stCondLst>
                      <p:childTnLst>
                        <p:par>
                          <p:cTn id="58" fill="hold" nodeType="withGroup">
                            <p:stCondLst>
                              <p:cond delay="0"/>
                            </p:stCondLst>
                            <p:childTnLst>
                              <p:par>
                                <p:cTn id="59" presetID="2" presetClass="entr" presetSubtype="4" fill="hold" nodeType="clickEffect">
                                  <p:stCondLst>
                                    <p:cond delay="0"/>
                                  </p:stCondLst>
                                  <p:childTnLst>
                                    <p:set>
                                      <p:cBhvr>
                                        <p:cTn id="60" dur="1" fill="hold">
                                          <p:stCondLst>
                                            <p:cond delay="0"/>
                                          </p:stCondLst>
                                        </p:cTn>
                                        <p:tgtEl>
                                          <p:spTgt spid="1679366">
                                            <p:txEl>
                                              <p:pRg st="9" end="9"/>
                                            </p:txEl>
                                          </p:spTgt>
                                        </p:tgtEl>
                                        <p:attrNameLst>
                                          <p:attrName>style.visibility</p:attrName>
                                        </p:attrNameLst>
                                      </p:cBhvr>
                                      <p:to>
                                        <p:strVal val="visible"/>
                                      </p:to>
                                    </p:set>
                                    <p:anim calcmode="lin" valueType="num">
                                      <p:cBhvr additive="base">
                                        <p:cTn id="61" dur="500" fill="hold"/>
                                        <p:tgtEl>
                                          <p:spTgt spid="1679366">
                                            <p:txEl>
                                              <p:pRg st="9" end="9"/>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1679366">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63" fill="hold" nodeType="clickPar">
                      <p:stCondLst>
                        <p:cond delay="indefinite"/>
                      </p:stCondLst>
                      <p:childTnLst>
                        <p:par>
                          <p:cTn id="64" fill="hold" nodeType="withGroup">
                            <p:stCondLst>
                              <p:cond delay="0"/>
                            </p:stCondLst>
                            <p:childTnLst>
                              <p:par>
                                <p:cTn id="65" presetID="2" presetClass="entr" presetSubtype="4" fill="hold" nodeType="clickEffect">
                                  <p:stCondLst>
                                    <p:cond delay="0"/>
                                  </p:stCondLst>
                                  <p:childTnLst>
                                    <p:set>
                                      <p:cBhvr>
                                        <p:cTn id="66" dur="1" fill="hold">
                                          <p:stCondLst>
                                            <p:cond delay="0"/>
                                          </p:stCondLst>
                                        </p:cTn>
                                        <p:tgtEl>
                                          <p:spTgt spid="1679366">
                                            <p:txEl>
                                              <p:pRg st="10" end="10"/>
                                            </p:txEl>
                                          </p:spTgt>
                                        </p:tgtEl>
                                        <p:attrNameLst>
                                          <p:attrName>style.visibility</p:attrName>
                                        </p:attrNameLst>
                                      </p:cBhvr>
                                      <p:to>
                                        <p:strVal val="visible"/>
                                      </p:to>
                                    </p:set>
                                    <p:anim calcmode="lin" valueType="num">
                                      <p:cBhvr additive="base">
                                        <p:cTn id="67" dur="500" fill="hold"/>
                                        <p:tgtEl>
                                          <p:spTgt spid="1679366">
                                            <p:txEl>
                                              <p:pRg st="10" end="10"/>
                                            </p:txEl>
                                          </p:spTgt>
                                        </p:tgtEl>
                                        <p:attrNameLst>
                                          <p:attrName>ppt_x</p:attrName>
                                        </p:attrNameLst>
                                      </p:cBhvr>
                                      <p:tavLst>
                                        <p:tav tm="0">
                                          <p:val>
                                            <p:strVal val="#ppt_x"/>
                                          </p:val>
                                        </p:tav>
                                        <p:tav tm="100000">
                                          <p:val>
                                            <p:strVal val="#ppt_x"/>
                                          </p:val>
                                        </p:tav>
                                      </p:tavLst>
                                    </p:anim>
                                    <p:anim calcmode="lin" valueType="num">
                                      <p:cBhvr additive="base">
                                        <p:cTn id="68" dur="500" fill="hold"/>
                                        <p:tgtEl>
                                          <p:spTgt spid="1679366">
                                            <p:txEl>
                                              <p:pRg st="10" end="10"/>
                                            </p:txEl>
                                          </p:spTgt>
                                        </p:tgtEl>
                                        <p:attrNameLst>
                                          <p:attrName>ppt_y</p:attrName>
                                        </p:attrNameLst>
                                      </p:cBhvr>
                                      <p:tavLst>
                                        <p:tav tm="0">
                                          <p:val>
                                            <p:strVal val="1+#ppt_h/2"/>
                                          </p:val>
                                        </p:tav>
                                        <p:tav tm="100000">
                                          <p:val>
                                            <p:strVal val="#ppt_y"/>
                                          </p:val>
                                        </p:tav>
                                      </p:tavLst>
                                    </p:anim>
                                  </p:childTnLst>
                                </p:cTn>
                              </p:par>
                            </p:childTnLst>
                          </p:cTn>
                        </p:par>
                      </p:childTnLst>
                    </p:cTn>
                  </p:par>
                  <p:par>
                    <p:cTn id="69" fill="hold" nodeType="clickPar">
                      <p:stCondLst>
                        <p:cond delay="indefinite"/>
                      </p:stCondLst>
                      <p:childTnLst>
                        <p:par>
                          <p:cTn id="70" fill="hold" nodeType="withGroup">
                            <p:stCondLst>
                              <p:cond delay="0"/>
                            </p:stCondLst>
                            <p:childTnLst>
                              <p:par>
                                <p:cTn id="71" presetID="2" presetClass="entr" presetSubtype="4" fill="hold" nodeType="clickEffect">
                                  <p:stCondLst>
                                    <p:cond delay="0"/>
                                  </p:stCondLst>
                                  <p:childTnLst>
                                    <p:set>
                                      <p:cBhvr>
                                        <p:cTn id="72" dur="1" fill="hold">
                                          <p:stCondLst>
                                            <p:cond delay="0"/>
                                          </p:stCondLst>
                                        </p:cTn>
                                        <p:tgtEl>
                                          <p:spTgt spid="1679366">
                                            <p:txEl>
                                              <p:pRg st="11" end="11"/>
                                            </p:txEl>
                                          </p:spTgt>
                                        </p:tgtEl>
                                        <p:attrNameLst>
                                          <p:attrName>style.visibility</p:attrName>
                                        </p:attrNameLst>
                                      </p:cBhvr>
                                      <p:to>
                                        <p:strVal val="visible"/>
                                      </p:to>
                                    </p:set>
                                    <p:anim calcmode="lin" valueType="num">
                                      <p:cBhvr additive="base">
                                        <p:cTn id="73" dur="500" fill="hold"/>
                                        <p:tgtEl>
                                          <p:spTgt spid="1679366">
                                            <p:txEl>
                                              <p:pRg st="11" end="11"/>
                                            </p:txEl>
                                          </p:spTgt>
                                        </p:tgtEl>
                                        <p:attrNameLst>
                                          <p:attrName>ppt_x</p:attrName>
                                        </p:attrNameLst>
                                      </p:cBhvr>
                                      <p:tavLst>
                                        <p:tav tm="0">
                                          <p:val>
                                            <p:strVal val="#ppt_x"/>
                                          </p:val>
                                        </p:tav>
                                        <p:tav tm="100000">
                                          <p:val>
                                            <p:strVal val="#ppt_x"/>
                                          </p:val>
                                        </p:tav>
                                      </p:tavLst>
                                    </p:anim>
                                    <p:anim calcmode="lin" valueType="num">
                                      <p:cBhvr additive="base">
                                        <p:cTn id="74" dur="500" fill="hold"/>
                                        <p:tgtEl>
                                          <p:spTgt spid="1679366">
                                            <p:txEl>
                                              <p:pRg st="11" end="1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t>Medication Taking Behaviors</a:t>
            </a:r>
          </a:p>
        </p:txBody>
      </p:sp>
      <p:sp>
        <p:nvSpPr>
          <p:cNvPr id="3" name="Content Placeholder 2"/>
          <p:cNvSpPr>
            <a:spLocks noGrp="1"/>
          </p:cNvSpPr>
          <p:nvPr>
            <p:ph sz="quarter" idx="1"/>
          </p:nvPr>
        </p:nvSpPr>
        <p:spPr>
          <a:xfrm>
            <a:off x="457200" y="1219200"/>
            <a:ext cx="4724400" cy="5486400"/>
          </a:xfrm>
        </p:spPr>
        <p:txBody>
          <a:bodyPr>
            <a:normAutofit/>
          </a:bodyPr>
          <a:lstStyle/>
          <a:p>
            <a:r>
              <a:rPr lang="en-US" sz="3200" dirty="0"/>
              <a:t>Adequate medication taking is defined as 80%</a:t>
            </a:r>
          </a:p>
          <a:p>
            <a:r>
              <a:rPr lang="en-US" sz="3200" dirty="0"/>
              <a:t>23% of time, if A1c, B/P, lipids above target - due to med taking behavior</a:t>
            </a:r>
          </a:p>
          <a:p>
            <a:r>
              <a:rPr lang="en-US" sz="3200" dirty="0"/>
              <a:t>Assess for barriers</a:t>
            </a:r>
          </a:p>
          <a:p>
            <a:r>
              <a:rPr lang="en-US" sz="3200" dirty="0"/>
              <a:t>If taking meds 80% of time and goals not met, consider medication intensification</a:t>
            </a:r>
          </a:p>
        </p:txBody>
      </p:sp>
      <p:pic>
        <p:nvPicPr>
          <p:cNvPr id="4" name="Picture 3"/>
          <p:cNvPicPr>
            <a:picLocks noChangeAspect="1"/>
          </p:cNvPicPr>
          <p:nvPr/>
        </p:nvPicPr>
        <p:blipFill>
          <a:blip r:embed="rId3"/>
          <a:stretch>
            <a:fillRect/>
          </a:stretch>
        </p:blipFill>
        <p:spPr>
          <a:xfrm>
            <a:off x="5706610" y="1249630"/>
            <a:ext cx="2065790" cy="1506161"/>
          </a:xfrm>
          <a:prstGeom prst="rect">
            <a:avLst/>
          </a:prstGeom>
        </p:spPr>
      </p:pic>
      <p:sp>
        <p:nvSpPr>
          <p:cNvPr id="5" name="TextBox 4">
            <a:extLst>
              <a:ext uri="{FF2B5EF4-FFF2-40B4-BE49-F238E27FC236}">
                <a16:creationId xmlns:a16="http://schemas.microsoft.com/office/drawing/2014/main" id="{58B93189-3CEF-4BD5-9679-42736D3E7162}"/>
              </a:ext>
            </a:extLst>
          </p:cNvPr>
          <p:cNvSpPr txBox="1"/>
          <p:nvPr/>
        </p:nvSpPr>
        <p:spPr>
          <a:xfrm>
            <a:off x="5257800" y="2887482"/>
            <a:ext cx="3660347" cy="3354765"/>
          </a:xfrm>
          <a:prstGeom prst="rect">
            <a:avLst/>
          </a:prstGeom>
          <a:noFill/>
        </p:spPr>
        <p:txBody>
          <a:bodyPr wrap="square" rtlCol="0">
            <a:spAutoFit/>
          </a:bodyPr>
          <a:lstStyle/>
          <a:p>
            <a:r>
              <a:rPr lang="en-US" sz="2000" dirty="0"/>
              <a:t>Barriers include:</a:t>
            </a:r>
          </a:p>
          <a:p>
            <a:r>
              <a:rPr lang="en-US" sz="2000" dirty="0"/>
              <a:t>Forgetting to fill Rx, forgetting to take, fear, depression, health beliefs, med complexity, cost, knowledge gap, system factors, etc.</a:t>
            </a:r>
          </a:p>
          <a:p>
            <a:endParaRPr lang="en-US" sz="2000" dirty="0"/>
          </a:p>
          <a:p>
            <a:pPr algn="ctr"/>
            <a:r>
              <a:rPr lang="en-US" sz="2400" b="1" dirty="0"/>
              <a:t>Work on targeted approach for specific barrier</a:t>
            </a:r>
          </a:p>
        </p:txBody>
      </p:sp>
    </p:spTree>
    <p:extLst>
      <p:ext uri="{BB962C8B-B14F-4D97-AF65-F5344CB8AC3E}">
        <p14:creationId xmlns:p14="http://schemas.microsoft.com/office/powerpoint/2010/main" val="32336535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811BE3-9600-ECD4-8F6D-65E37ACB0AB0}"/>
              </a:ext>
            </a:extLst>
          </p:cNvPr>
          <p:cNvSpPr>
            <a:spLocks noGrp="1"/>
          </p:cNvSpPr>
          <p:nvPr>
            <p:ph type="title"/>
          </p:nvPr>
        </p:nvSpPr>
        <p:spPr/>
        <p:txBody>
          <a:bodyPr/>
          <a:lstStyle/>
          <a:p>
            <a:r>
              <a:rPr lang="en-US" dirty="0"/>
              <a:t>Wait, What About Emotions?</a:t>
            </a:r>
          </a:p>
        </p:txBody>
      </p:sp>
      <p:pic>
        <p:nvPicPr>
          <p:cNvPr id="13" name="Content Placeholder 12" descr="A close-up of a book&#10;&#10;AI-generated content may be incorrect.">
            <a:extLst>
              <a:ext uri="{FF2B5EF4-FFF2-40B4-BE49-F238E27FC236}">
                <a16:creationId xmlns:a16="http://schemas.microsoft.com/office/drawing/2014/main" id="{A74502FF-D4A6-A926-7293-136FA887AD1D}"/>
              </a:ext>
            </a:extLst>
          </p:cNvPr>
          <p:cNvPicPr>
            <a:picLocks noGrp="1" noChangeAspect="1"/>
          </p:cNvPicPr>
          <p:nvPr>
            <p:ph sz="quarter" idx="1"/>
          </p:nvPr>
        </p:nvPicPr>
        <p:blipFill>
          <a:blip r:embed="rId2">
            <a:extLst>
              <a:ext uri="{28A0092B-C50C-407E-A947-70E740481C1C}">
                <a14:useLocalDpi xmlns:a14="http://schemas.microsoft.com/office/drawing/2010/main" val="0"/>
              </a:ext>
            </a:extLst>
          </a:blip>
          <a:stretch>
            <a:fillRect/>
          </a:stretch>
        </p:blipFill>
        <p:spPr>
          <a:xfrm>
            <a:off x="1524000" y="1202176"/>
            <a:ext cx="5257800" cy="5370067"/>
          </a:xfrm>
        </p:spPr>
      </p:pic>
    </p:spTree>
    <p:extLst>
      <p:ext uri="{BB962C8B-B14F-4D97-AF65-F5344CB8AC3E}">
        <p14:creationId xmlns:p14="http://schemas.microsoft.com/office/powerpoint/2010/main" val="39829849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30E8F0-A969-F0D9-432E-C9B23815E169}"/>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1D0D75C4-1BB5-812D-8D3B-B92C822DA827}"/>
              </a:ext>
            </a:extLst>
          </p:cNvPr>
          <p:cNvSpPr>
            <a:spLocks noGrp="1"/>
          </p:cNvSpPr>
          <p:nvPr>
            <p:ph type="title"/>
          </p:nvPr>
        </p:nvSpPr>
        <p:spPr>
          <a:xfrm>
            <a:off x="466129" y="467902"/>
            <a:ext cx="8211741" cy="1063229"/>
          </a:xfrm>
          <a:solidFill>
            <a:srgbClr val="5E3886"/>
          </a:solidFill>
        </p:spPr>
        <p:txBody>
          <a:bodyPr>
            <a:normAutofit/>
          </a:bodyPr>
          <a:lstStyle/>
          <a:p>
            <a:r>
              <a:rPr lang="en-US" dirty="0"/>
              <a:t>Diabetes Admit for Hyperglycemia</a:t>
            </a:r>
            <a:endParaRPr lang="en-US" i="1" dirty="0"/>
          </a:p>
        </p:txBody>
      </p:sp>
      <p:sp>
        <p:nvSpPr>
          <p:cNvPr id="10" name="Text Placeholder 9">
            <a:extLst>
              <a:ext uri="{FF2B5EF4-FFF2-40B4-BE49-F238E27FC236}">
                <a16:creationId xmlns:a16="http://schemas.microsoft.com/office/drawing/2014/main" id="{C781245A-5F8D-2981-FFDA-1BD3890E14A9}"/>
              </a:ext>
            </a:extLst>
          </p:cNvPr>
          <p:cNvSpPr>
            <a:spLocks noGrp="1"/>
          </p:cNvSpPr>
          <p:nvPr>
            <p:ph type="body" sz="quarter" idx="3"/>
          </p:nvPr>
        </p:nvSpPr>
        <p:spPr>
          <a:xfrm>
            <a:off x="4735216" y="1651705"/>
            <a:ext cx="2696496" cy="481896"/>
          </a:xfrm>
        </p:spPr>
        <p:txBody>
          <a:bodyPr>
            <a:normAutofit/>
          </a:bodyPr>
          <a:lstStyle/>
          <a:p>
            <a:r>
              <a:rPr lang="en-US" sz="2200" dirty="0">
                <a:solidFill>
                  <a:srgbClr val="7030A0"/>
                </a:solidFill>
              </a:rPr>
              <a:t>How Does John Feel?</a:t>
            </a:r>
          </a:p>
        </p:txBody>
      </p:sp>
      <p:sp>
        <p:nvSpPr>
          <p:cNvPr id="11" name="Content Placeholder 10">
            <a:extLst>
              <a:ext uri="{FF2B5EF4-FFF2-40B4-BE49-F238E27FC236}">
                <a16:creationId xmlns:a16="http://schemas.microsoft.com/office/drawing/2014/main" id="{AE1388DD-0076-AA9C-0A99-CEA178BC385E}"/>
              </a:ext>
            </a:extLst>
          </p:cNvPr>
          <p:cNvSpPr>
            <a:spLocks noGrp="1"/>
          </p:cNvSpPr>
          <p:nvPr>
            <p:ph sz="quarter" idx="4"/>
          </p:nvPr>
        </p:nvSpPr>
        <p:spPr>
          <a:xfrm>
            <a:off x="4908958" y="2151889"/>
            <a:ext cx="2522753" cy="4238209"/>
          </a:xfrm>
        </p:spPr>
        <p:txBody>
          <a:bodyPr>
            <a:normAutofit fontScale="47500" lnSpcReduction="20000"/>
          </a:bodyPr>
          <a:lstStyle/>
          <a:p>
            <a:r>
              <a:rPr lang="en-US" sz="5100" dirty="0"/>
              <a:t>Embarrassed</a:t>
            </a:r>
          </a:p>
          <a:p>
            <a:r>
              <a:rPr lang="en-US" sz="5100" dirty="0"/>
              <a:t>Ashamed</a:t>
            </a:r>
          </a:p>
          <a:p>
            <a:r>
              <a:rPr lang="en-US" sz="5100" dirty="0"/>
              <a:t>Defeated</a:t>
            </a:r>
          </a:p>
          <a:p>
            <a:r>
              <a:rPr lang="en-US" sz="5100" dirty="0"/>
              <a:t>Angry</a:t>
            </a:r>
          </a:p>
          <a:p>
            <a:r>
              <a:rPr lang="en-US" sz="5100" dirty="0"/>
              <a:t>Unheard</a:t>
            </a:r>
          </a:p>
          <a:p>
            <a:endParaRPr lang="en-US" dirty="0"/>
          </a:p>
          <a:p>
            <a:pPr marL="0" indent="0">
              <a:buNone/>
            </a:pPr>
            <a:r>
              <a:rPr lang="en-US" b="1" dirty="0">
                <a:solidFill>
                  <a:srgbClr val="7030A0"/>
                </a:solidFill>
              </a:rPr>
              <a:t>How does HCP feel?</a:t>
            </a:r>
          </a:p>
          <a:p>
            <a:r>
              <a:rPr lang="en-US" sz="5900" dirty="0"/>
              <a:t>Frustrated</a:t>
            </a:r>
          </a:p>
          <a:p>
            <a:r>
              <a:rPr lang="en-US" sz="5900" dirty="0"/>
              <a:t>Defeated</a:t>
            </a:r>
          </a:p>
          <a:p>
            <a:r>
              <a:rPr lang="en-US" sz="5900" dirty="0"/>
              <a:t>Worried</a:t>
            </a:r>
          </a:p>
          <a:p>
            <a:endParaRPr lang="en-US" dirty="0"/>
          </a:p>
        </p:txBody>
      </p:sp>
      <p:sp>
        <p:nvSpPr>
          <p:cNvPr id="15" name="Content Placeholder 14">
            <a:extLst>
              <a:ext uri="{FF2B5EF4-FFF2-40B4-BE49-F238E27FC236}">
                <a16:creationId xmlns:a16="http://schemas.microsoft.com/office/drawing/2014/main" id="{ACDB2D8E-0C41-7807-5BCE-C71F0DD7DA5C}"/>
              </a:ext>
            </a:extLst>
          </p:cNvPr>
          <p:cNvSpPr>
            <a:spLocks noGrp="1"/>
          </p:cNvSpPr>
          <p:nvPr>
            <p:ph sz="half" idx="2"/>
          </p:nvPr>
        </p:nvSpPr>
        <p:spPr>
          <a:xfrm>
            <a:off x="629841" y="1651705"/>
            <a:ext cx="4074895" cy="4738393"/>
          </a:xfrm>
        </p:spPr>
        <p:txBody>
          <a:bodyPr>
            <a:normAutofit fontScale="47500" lnSpcReduction="20000"/>
          </a:bodyPr>
          <a:lstStyle/>
          <a:p>
            <a:pPr>
              <a:lnSpc>
                <a:spcPct val="120000"/>
              </a:lnSpc>
            </a:pPr>
            <a:r>
              <a:rPr lang="en-US" sz="5100" dirty="0">
                <a:solidFill>
                  <a:schemeClr val="tx1">
                    <a:lumMod val="75000"/>
                    <a:lumOff val="25000"/>
                  </a:schemeClr>
                </a:solidFill>
                <a:ea typeface="Calibri" panose="020F0502020204030204" pitchFamily="34" charset="0"/>
                <a:cs typeface="Calibri" panose="020F0502020204030204" pitchFamily="34" charset="0"/>
              </a:rPr>
              <a:t>John is admitted for hyperglycemia because he stopped taking his diabetes meds. </a:t>
            </a:r>
          </a:p>
          <a:p>
            <a:pPr>
              <a:lnSpc>
                <a:spcPct val="120000"/>
              </a:lnSpc>
            </a:pPr>
            <a:r>
              <a:rPr lang="en-US" sz="5100" dirty="0">
                <a:solidFill>
                  <a:schemeClr val="tx1">
                    <a:lumMod val="75000"/>
                    <a:lumOff val="25000"/>
                  </a:schemeClr>
                </a:solidFill>
                <a:ea typeface="Calibri" panose="020F0502020204030204" pitchFamily="34" charset="0"/>
                <a:cs typeface="Calibri" panose="020F0502020204030204" pitchFamily="34" charset="0"/>
              </a:rPr>
              <a:t>HCP says, “Don’t you realize you are going to get complications, like kidney disease or amputation if you don’t take your medications?”</a:t>
            </a:r>
          </a:p>
          <a:p>
            <a:pPr>
              <a:lnSpc>
                <a:spcPct val="120000"/>
              </a:lnSpc>
            </a:pPr>
            <a:r>
              <a:rPr lang="en-US" sz="5100" dirty="0">
                <a:ea typeface="Calibri" panose="020F0502020204030204" pitchFamily="34" charset="0"/>
                <a:cs typeface="Calibri" panose="020F0502020204030204" pitchFamily="34" charset="0"/>
              </a:rPr>
              <a:t>Door Closed – No Connection made</a:t>
            </a:r>
          </a:p>
          <a:p>
            <a:pPr marL="0" indent="0">
              <a:buNone/>
            </a:pPr>
            <a:endParaRPr lang="en-US" sz="5100" dirty="0">
              <a:ea typeface="Calibri" panose="020F0502020204030204" pitchFamily="34" charset="0"/>
              <a:cs typeface="Calibri" panose="020F0502020204030204" pitchFamily="34" charset="0"/>
            </a:endParaRPr>
          </a:p>
          <a:p>
            <a:pPr marL="0" indent="0">
              <a:buNone/>
            </a:pPr>
            <a:endParaRPr lang="en-US" dirty="0">
              <a:latin typeface="Calibri" panose="020F0502020204030204" pitchFamily="34" charset="0"/>
              <a:ea typeface="Calibri" panose="020F0502020204030204" pitchFamily="34" charset="0"/>
              <a:cs typeface="Calibri" panose="020F0502020204030204" pitchFamily="34" charset="0"/>
            </a:endParaRPr>
          </a:p>
        </p:txBody>
      </p:sp>
      <p:pic>
        <p:nvPicPr>
          <p:cNvPr id="4" name="Picture 3" descr="Light from open door">
            <a:extLst>
              <a:ext uri="{FF2B5EF4-FFF2-40B4-BE49-F238E27FC236}">
                <a16:creationId xmlns:a16="http://schemas.microsoft.com/office/drawing/2014/main" id="{DB063478-F3B0-32C1-73C1-386B7074160C}"/>
              </a:ext>
            </a:extLst>
          </p:cNvPr>
          <p:cNvPicPr>
            <a:picLocks noChangeAspect="1"/>
          </p:cNvPicPr>
          <p:nvPr/>
        </p:nvPicPr>
        <p:blipFill>
          <a:blip r:embed="rId3" cstate="print">
            <a:extLst>
              <a:ext uri="{28A0092B-C50C-407E-A947-70E740481C1C}">
                <a14:useLocalDpi xmlns:a14="http://schemas.microsoft.com/office/drawing/2010/main" val="0"/>
              </a:ext>
            </a:extLst>
          </a:blip>
          <a:srcRect l="41475" r="1506" b="1"/>
          <a:stretch>
            <a:fillRect/>
          </a:stretch>
        </p:blipFill>
        <p:spPr>
          <a:xfrm>
            <a:off x="7169805" y="2229791"/>
            <a:ext cx="1508065" cy="1560453"/>
          </a:xfrm>
          <a:custGeom>
            <a:avLst/>
            <a:gdLst/>
            <a:ahLst/>
            <a:cxnLst/>
            <a:rect l="l" t="t" r="r" b="b"/>
            <a:pathLst>
              <a:path w="3524888" h="3647338">
                <a:moveTo>
                  <a:pt x="887180" y="60"/>
                </a:moveTo>
                <a:cubicBezTo>
                  <a:pt x="945946" y="-443"/>
                  <a:pt x="1004682" y="2214"/>
                  <a:pt x="1063120" y="9535"/>
                </a:cubicBezTo>
                <a:cubicBezTo>
                  <a:pt x="1192553" y="25206"/>
                  <a:pt x="1324035" y="29312"/>
                  <a:pt x="1454772" y="21769"/>
                </a:cubicBezTo>
                <a:cubicBezTo>
                  <a:pt x="1583729" y="15160"/>
                  <a:pt x="1712924" y="14714"/>
                  <a:pt x="1842239" y="16589"/>
                </a:cubicBezTo>
                <a:cubicBezTo>
                  <a:pt x="1958874" y="18285"/>
                  <a:pt x="2075629" y="18018"/>
                  <a:pt x="2192264" y="13196"/>
                </a:cubicBezTo>
                <a:cubicBezTo>
                  <a:pt x="2323253" y="7660"/>
                  <a:pt x="2454242" y="2928"/>
                  <a:pt x="2585114" y="13911"/>
                </a:cubicBezTo>
                <a:cubicBezTo>
                  <a:pt x="2699008" y="24482"/>
                  <a:pt x="2813668" y="29758"/>
                  <a:pt x="2928437" y="29714"/>
                </a:cubicBezTo>
                <a:cubicBezTo>
                  <a:pt x="3080601" y="28464"/>
                  <a:pt x="3232406" y="19625"/>
                  <a:pt x="3384330" y="14536"/>
                </a:cubicBezTo>
                <a:lnTo>
                  <a:pt x="3481468" y="12130"/>
                </a:lnTo>
                <a:lnTo>
                  <a:pt x="3481325" y="16098"/>
                </a:lnTo>
                <a:lnTo>
                  <a:pt x="3493308" y="84630"/>
                </a:lnTo>
                <a:lnTo>
                  <a:pt x="3493318" y="92959"/>
                </a:lnTo>
                <a:cubicBezTo>
                  <a:pt x="3495695" y="161085"/>
                  <a:pt x="3501168" y="229143"/>
                  <a:pt x="3512114" y="297090"/>
                </a:cubicBezTo>
                <a:cubicBezTo>
                  <a:pt x="3519231" y="340796"/>
                  <a:pt x="3524136" y="384681"/>
                  <a:pt x="3524809" y="428543"/>
                </a:cubicBezTo>
                <a:cubicBezTo>
                  <a:pt x="3525482" y="472405"/>
                  <a:pt x="3521924" y="516245"/>
                  <a:pt x="3512114" y="559861"/>
                </a:cubicBezTo>
                <a:cubicBezTo>
                  <a:pt x="3491119" y="656469"/>
                  <a:pt x="3485618" y="754605"/>
                  <a:pt x="3495724" y="852186"/>
                </a:cubicBezTo>
                <a:cubicBezTo>
                  <a:pt x="3504578" y="948437"/>
                  <a:pt x="3505176" y="1044867"/>
                  <a:pt x="3502664" y="1141386"/>
                </a:cubicBezTo>
                <a:cubicBezTo>
                  <a:pt x="3500391" y="1228440"/>
                  <a:pt x="3500750" y="1315584"/>
                  <a:pt x="3507210" y="1402639"/>
                </a:cubicBezTo>
                <a:cubicBezTo>
                  <a:pt x="3514626" y="1500407"/>
                  <a:pt x="3520966" y="1598176"/>
                  <a:pt x="3506252" y="1695856"/>
                </a:cubicBezTo>
                <a:cubicBezTo>
                  <a:pt x="3492089" y="1780866"/>
                  <a:pt x="3485019" y="1866447"/>
                  <a:pt x="3485079" y="1952109"/>
                </a:cubicBezTo>
                <a:cubicBezTo>
                  <a:pt x="3486753" y="2065682"/>
                  <a:pt x="3498595" y="2178986"/>
                  <a:pt x="3505415" y="2292381"/>
                </a:cubicBezTo>
                <a:cubicBezTo>
                  <a:pt x="3514746" y="2447918"/>
                  <a:pt x="3522761" y="2603544"/>
                  <a:pt x="3508406" y="2759171"/>
                </a:cubicBezTo>
                <a:cubicBezTo>
                  <a:pt x="3497997" y="2866762"/>
                  <a:pt x="3488427" y="2974352"/>
                  <a:pt x="3496442" y="3082389"/>
                </a:cubicBezTo>
                <a:cubicBezTo>
                  <a:pt x="3502066" y="3158639"/>
                  <a:pt x="3510200" y="3234980"/>
                  <a:pt x="3504816" y="3311409"/>
                </a:cubicBezTo>
                <a:lnTo>
                  <a:pt x="3500655" y="3407763"/>
                </a:lnTo>
                <a:lnTo>
                  <a:pt x="3500528" y="3407763"/>
                </a:lnTo>
                <a:lnTo>
                  <a:pt x="3500186" y="3418624"/>
                </a:lnTo>
                <a:lnTo>
                  <a:pt x="3498431" y="3459279"/>
                </a:lnTo>
                <a:lnTo>
                  <a:pt x="3498786" y="3476530"/>
                </a:lnTo>
                <a:lnTo>
                  <a:pt x="3500070" y="3476530"/>
                </a:lnTo>
                <a:lnTo>
                  <a:pt x="3504922" y="3592711"/>
                </a:lnTo>
                <a:lnTo>
                  <a:pt x="3504733" y="3642505"/>
                </a:lnTo>
                <a:lnTo>
                  <a:pt x="3344090" y="3645620"/>
                </a:lnTo>
                <a:cubicBezTo>
                  <a:pt x="3179267" y="3652578"/>
                  <a:pt x="3015642" y="3636699"/>
                  <a:pt x="2851776" y="3628492"/>
                </a:cubicBezTo>
                <a:cubicBezTo>
                  <a:pt x="2716167" y="3622675"/>
                  <a:pt x="2580186" y="3623335"/>
                  <a:pt x="2444683" y="3630454"/>
                </a:cubicBezTo>
                <a:cubicBezTo>
                  <a:pt x="2220221" y="3640802"/>
                  <a:pt x="1995758" y="3642229"/>
                  <a:pt x="1771055" y="3636431"/>
                </a:cubicBezTo>
                <a:cubicBezTo>
                  <a:pt x="1659183" y="3633576"/>
                  <a:pt x="1547429" y="3634736"/>
                  <a:pt x="1435675" y="3638305"/>
                </a:cubicBezTo>
                <a:cubicBezTo>
                  <a:pt x="1179420" y="3646601"/>
                  <a:pt x="923403" y="3637323"/>
                  <a:pt x="667265" y="3634558"/>
                </a:cubicBezTo>
                <a:cubicBezTo>
                  <a:pt x="569736" y="3633488"/>
                  <a:pt x="472205" y="3633665"/>
                  <a:pt x="374794" y="3637679"/>
                </a:cubicBezTo>
                <a:cubicBezTo>
                  <a:pt x="264415" y="3642140"/>
                  <a:pt x="154036" y="3643412"/>
                  <a:pt x="43657" y="3642932"/>
                </a:cubicBezTo>
                <a:lnTo>
                  <a:pt x="11965" y="3642429"/>
                </a:lnTo>
                <a:lnTo>
                  <a:pt x="24360" y="3479541"/>
                </a:lnTo>
                <a:cubicBezTo>
                  <a:pt x="26194" y="3423392"/>
                  <a:pt x="25594" y="3367189"/>
                  <a:pt x="22559" y="3311038"/>
                </a:cubicBezTo>
                <a:cubicBezTo>
                  <a:pt x="16343" y="3197955"/>
                  <a:pt x="-628" y="3084971"/>
                  <a:pt x="13594" y="2971689"/>
                </a:cubicBezTo>
                <a:cubicBezTo>
                  <a:pt x="38335" y="2776712"/>
                  <a:pt x="12519" y="2582431"/>
                  <a:pt x="4272" y="2387950"/>
                </a:cubicBezTo>
                <a:cubicBezTo>
                  <a:pt x="-3262" y="2237604"/>
                  <a:pt x="2250" y="2086990"/>
                  <a:pt x="20765" y="1937298"/>
                </a:cubicBezTo>
                <a:cubicBezTo>
                  <a:pt x="38958" y="1790576"/>
                  <a:pt x="37113" y="1642627"/>
                  <a:pt x="15268" y="1496252"/>
                </a:cubicBezTo>
                <a:cubicBezTo>
                  <a:pt x="7718" y="1430798"/>
                  <a:pt x="7400" y="1364898"/>
                  <a:pt x="14311" y="1299395"/>
                </a:cubicBezTo>
                <a:cubicBezTo>
                  <a:pt x="22640" y="1195064"/>
                  <a:pt x="20682" y="1090348"/>
                  <a:pt x="8455" y="986285"/>
                </a:cubicBezTo>
                <a:cubicBezTo>
                  <a:pt x="-8159" y="849535"/>
                  <a:pt x="3794" y="712390"/>
                  <a:pt x="9890" y="575539"/>
                </a:cubicBezTo>
                <a:cubicBezTo>
                  <a:pt x="14432" y="472556"/>
                  <a:pt x="17180" y="369671"/>
                  <a:pt x="12878" y="266688"/>
                </a:cubicBezTo>
                <a:lnTo>
                  <a:pt x="14418" y="21931"/>
                </a:lnTo>
                <a:lnTo>
                  <a:pt x="163536" y="23733"/>
                </a:lnTo>
                <a:cubicBezTo>
                  <a:pt x="346324" y="25875"/>
                  <a:pt x="528992" y="25875"/>
                  <a:pt x="711062" y="9535"/>
                </a:cubicBezTo>
                <a:cubicBezTo>
                  <a:pt x="769619" y="4223"/>
                  <a:pt x="828415" y="562"/>
                  <a:pt x="887180" y="60"/>
                </a:cubicBezTo>
                <a:close/>
              </a:path>
            </a:pathLst>
          </a:custGeom>
        </p:spPr>
      </p:pic>
    </p:spTree>
    <p:extLst>
      <p:ext uri="{BB962C8B-B14F-4D97-AF65-F5344CB8AC3E}">
        <p14:creationId xmlns:p14="http://schemas.microsoft.com/office/powerpoint/2010/main" val="30415994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31" presetClass="entr" presetSubtype="0" fill="hold" grpId="0" nodeType="clickEffect">
                                  <p:stCondLst>
                                    <p:cond delay="0"/>
                                  </p:stCondLst>
                                  <p:childTnLst>
                                    <p:set>
                                      <p:cBhvr>
                                        <p:cTn id="18" dur="1" fill="hold">
                                          <p:stCondLst>
                                            <p:cond delay="0"/>
                                          </p:stCondLst>
                                        </p:cTn>
                                        <p:tgtEl>
                                          <p:spTgt spid="11">
                                            <p:txEl>
                                              <p:pRg st="0" end="0"/>
                                            </p:txEl>
                                          </p:spTgt>
                                        </p:tgtEl>
                                        <p:attrNameLst>
                                          <p:attrName>style.visibility</p:attrName>
                                        </p:attrNameLst>
                                      </p:cBhvr>
                                      <p:to>
                                        <p:strVal val="visible"/>
                                      </p:to>
                                    </p:set>
                                    <p:anim calcmode="lin" valueType="num">
                                      <p:cBhvr>
                                        <p:cTn id="19" dur="1000" fill="hold"/>
                                        <p:tgtEl>
                                          <p:spTgt spid="11">
                                            <p:txEl>
                                              <p:pRg st="0" end="0"/>
                                            </p:txEl>
                                          </p:spTgt>
                                        </p:tgtEl>
                                        <p:attrNameLst>
                                          <p:attrName>ppt_w</p:attrName>
                                        </p:attrNameLst>
                                      </p:cBhvr>
                                      <p:tavLst>
                                        <p:tav tm="0">
                                          <p:val>
                                            <p:fltVal val="0"/>
                                          </p:val>
                                        </p:tav>
                                        <p:tav tm="100000">
                                          <p:val>
                                            <p:strVal val="#ppt_w"/>
                                          </p:val>
                                        </p:tav>
                                      </p:tavLst>
                                    </p:anim>
                                    <p:anim calcmode="lin" valueType="num">
                                      <p:cBhvr>
                                        <p:cTn id="20" dur="1000" fill="hold"/>
                                        <p:tgtEl>
                                          <p:spTgt spid="11">
                                            <p:txEl>
                                              <p:pRg st="0" end="0"/>
                                            </p:txEl>
                                          </p:spTgt>
                                        </p:tgtEl>
                                        <p:attrNameLst>
                                          <p:attrName>ppt_h</p:attrName>
                                        </p:attrNameLst>
                                      </p:cBhvr>
                                      <p:tavLst>
                                        <p:tav tm="0">
                                          <p:val>
                                            <p:fltVal val="0"/>
                                          </p:val>
                                        </p:tav>
                                        <p:tav tm="100000">
                                          <p:val>
                                            <p:strVal val="#ppt_h"/>
                                          </p:val>
                                        </p:tav>
                                      </p:tavLst>
                                    </p:anim>
                                    <p:anim calcmode="lin" valueType="num">
                                      <p:cBhvr>
                                        <p:cTn id="21" dur="1000" fill="hold"/>
                                        <p:tgtEl>
                                          <p:spTgt spid="11">
                                            <p:txEl>
                                              <p:pRg st="0" end="0"/>
                                            </p:txEl>
                                          </p:spTgt>
                                        </p:tgtEl>
                                        <p:attrNameLst>
                                          <p:attrName>style.rotation</p:attrName>
                                        </p:attrNameLst>
                                      </p:cBhvr>
                                      <p:tavLst>
                                        <p:tav tm="0">
                                          <p:val>
                                            <p:fltVal val="90"/>
                                          </p:val>
                                        </p:tav>
                                        <p:tav tm="100000">
                                          <p:val>
                                            <p:fltVal val="0"/>
                                          </p:val>
                                        </p:tav>
                                      </p:tavLst>
                                    </p:anim>
                                    <p:animEffect transition="in" filter="fade">
                                      <p:cBhvr>
                                        <p:cTn id="22" dur="1000"/>
                                        <p:tgtEl>
                                          <p:spTgt spid="11">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1" presetClass="entr" presetSubtype="0" fill="hold" grpId="0" nodeType="clickEffect">
                                  <p:stCondLst>
                                    <p:cond delay="0"/>
                                  </p:stCondLst>
                                  <p:childTnLst>
                                    <p:set>
                                      <p:cBhvr>
                                        <p:cTn id="26" dur="1" fill="hold">
                                          <p:stCondLst>
                                            <p:cond delay="0"/>
                                          </p:stCondLst>
                                        </p:cTn>
                                        <p:tgtEl>
                                          <p:spTgt spid="11">
                                            <p:txEl>
                                              <p:pRg st="1" end="1"/>
                                            </p:txEl>
                                          </p:spTgt>
                                        </p:tgtEl>
                                        <p:attrNameLst>
                                          <p:attrName>style.visibility</p:attrName>
                                        </p:attrNameLst>
                                      </p:cBhvr>
                                      <p:to>
                                        <p:strVal val="visible"/>
                                      </p:to>
                                    </p:set>
                                    <p:anim calcmode="lin" valueType="num">
                                      <p:cBhvr>
                                        <p:cTn id="27" dur="1000" fill="hold"/>
                                        <p:tgtEl>
                                          <p:spTgt spid="11">
                                            <p:txEl>
                                              <p:pRg st="1" end="1"/>
                                            </p:txEl>
                                          </p:spTgt>
                                        </p:tgtEl>
                                        <p:attrNameLst>
                                          <p:attrName>ppt_w</p:attrName>
                                        </p:attrNameLst>
                                      </p:cBhvr>
                                      <p:tavLst>
                                        <p:tav tm="0">
                                          <p:val>
                                            <p:fltVal val="0"/>
                                          </p:val>
                                        </p:tav>
                                        <p:tav tm="100000">
                                          <p:val>
                                            <p:strVal val="#ppt_w"/>
                                          </p:val>
                                        </p:tav>
                                      </p:tavLst>
                                    </p:anim>
                                    <p:anim calcmode="lin" valueType="num">
                                      <p:cBhvr>
                                        <p:cTn id="28" dur="1000" fill="hold"/>
                                        <p:tgtEl>
                                          <p:spTgt spid="11">
                                            <p:txEl>
                                              <p:pRg st="1" end="1"/>
                                            </p:txEl>
                                          </p:spTgt>
                                        </p:tgtEl>
                                        <p:attrNameLst>
                                          <p:attrName>ppt_h</p:attrName>
                                        </p:attrNameLst>
                                      </p:cBhvr>
                                      <p:tavLst>
                                        <p:tav tm="0">
                                          <p:val>
                                            <p:fltVal val="0"/>
                                          </p:val>
                                        </p:tav>
                                        <p:tav tm="100000">
                                          <p:val>
                                            <p:strVal val="#ppt_h"/>
                                          </p:val>
                                        </p:tav>
                                      </p:tavLst>
                                    </p:anim>
                                    <p:anim calcmode="lin" valueType="num">
                                      <p:cBhvr>
                                        <p:cTn id="29" dur="1000" fill="hold"/>
                                        <p:tgtEl>
                                          <p:spTgt spid="11">
                                            <p:txEl>
                                              <p:pRg st="1" end="1"/>
                                            </p:txEl>
                                          </p:spTgt>
                                        </p:tgtEl>
                                        <p:attrNameLst>
                                          <p:attrName>style.rotation</p:attrName>
                                        </p:attrNameLst>
                                      </p:cBhvr>
                                      <p:tavLst>
                                        <p:tav tm="0">
                                          <p:val>
                                            <p:fltVal val="90"/>
                                          </p:val>
                                        </p:tav>
                                        <p:tav tm="100000">
                                          <p:val>
                                            <p:fltVal val="0"/>
                                          </p:val>
                                        </p:tav>
                                      </p:tavLst>
                                    </p:anim>
                                    <p:animEffect transition="in" filter="fade">
                                      <p:cBhvr>
                                        <p:cTn id="30" dur="1000"/>
                                        <p:tgtEl>
                                          <p:spTgt spid="11">
                                            <p:txEl>
                                              <p:pRg st="1" end="1"/>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31" presetClass="entr" presetSubtype="0" fill="hold" grpId="0" nodeType="clickEffect">
                                  <p:stCondLst>
                                    <p:cond delay="0"/>
                                  </p:stCondLst>
                                  <p:childTnLst>
                                    <p:set>
                                      <p:cBhvr>
                                        <p:cTn id="34" dur="1" fill="hold">
                                          <p:stCondLst>
                                            <p:cond delay="0"/>
                                          </p:stCondLst>
                                        </p:cTn>
                                        <p:tgtEl>
                                          <p:spTgt spid="11">
                                            <p:txEl>
                                              <p:pRg st="2" end="2"/>
                                            </p:txEl>
                                          </p:spTgt>
                                        </p:tgtEl>
                                        <p:attrNameLst>
                                          <p:attrName>style.visibility</p:attrName>
                                        </p:attrNameLst>
                                      </p:cBhvr>
                                      <p:to>
                                        <p:strVal val="visible"/>
                                      </p:to>
                                    </p:set>
                                    <p:anim calcmode="lin" valueType="num">
                                      <p:cBhvr>
                                        <p:cTn id="35" dur="1000" fill="hold"/>
                                        <p:tgtEl>
                                          <p:spTgt spid="11">
                                            <p:txEl>
                                              <p:pRg st="2" end="2"/>
                                            </p:txEl>
                                          </p:spTgt>
                                        </p:tgtEl>
                                        <p:attrNameLst>
                                          <p:attrName>ppt_w</p:attrName>
                                        </p:attrNameLst>
                                      </p:cBhvr>
                                      <p:tavLst>
                                        <p:tav tm="0">
                                          <p:val>
                                            <p:fltVal val="0"/>
                                          </p:val>
                                        </p:tav>
                                        <p:tav tm="100000">
                                          <p:val>
                                            <p:strVal val="#ppt_w"/>
                                          </p:val>
                                        </p:tav>
                                      </p:tavLst>
                                    </p:anim>
                                    <p:anim calcmode="lin" valueType="num">
                                      <p:cBhvr>
                                        <p:cTn id="36" dur="1000" fill="hold"/>
                                        <p:tgtEl>
                                          <p:spTgt spid="11">
                                            <p:txEl>
                                              <p:pRg st="2" end="2"/>
                                            </p:txEl>
                                          </p:spTgt>
                                        </p:tgtEl>
                                        <p:attrNameLst>
                                          <p:attrName>ppt_h</p:attrName>
                                        </p:attrNameLst>
                                      </p:cBhvr>
                                      <p:tavLst>
                                        <p:tav tm="0">
                                          <p:val>
                                            <p:fltVal val="0"/>
                                          </p:val>
                                        </p:tav>
                                        <p:tav tm="100000">
                                          <p:val>
                                            <p:strVal val="#ppt_h"/>
                                          </p:val>
                                        </p:tav>
                                      </p:tavLst>
                                    </p:anim>
                                    <p:anim calcmode="lin" valueType="num">
                                      <p:cBhvr>
                                        <p:cTn id="37" dur="1000" fill="hold"/>
                                        <p:tgtEl>
                                          <p:spTgt spid="11">
                                            <p:txEl>
                                              <p:pRg st="2" end="2"/>
                                            </p:txEl>
                                          </p:spTgt>
                                        </p:tgtEl>
                                        <p:attrNameLst>
                                          <p:attrName>style.rotation</p:attrName>
                                        </p:attrNameLst>
                                      </p:cBhvr>
                                      <p:tavLst>
                                        <p:tav tm="0">
                                          <p:val>
                                            <p:fltVal val="90"/>
                                          </p:val>
                                        </p:tav>
                                        <p:tav tm="100000">
                                          <p:val>
                                            <p:fltVal val="0"/>
                                          </p:val>
                                        </p:tav>
                                      </p:tavLst>
                                    </p:anim>
                                    <p:animEffect transition="in" filter="fade">
                                      <p:cBhvr>
                                        <p:cTn id="38" dur="1000"/>
                                        <p:tgtEl>
                                          <p:spTgt spid="11">
                                            <p:txEl>
                                              <p:pRg st="2" end="2"/>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31" presetClass="entr" presetSubtype="0" fill="hold" grpId="0" nodeType="clickEffect">
                                  <p:stCondLst>
                                    <p:cond delay="0"/>
                                  </p:stCondLst>
                                  <p:childTnLst>
                                    <p:set>
                                      <p:cBhvr>
                                        <p:cTn id="42" dur="1" fill="hold">
                                          <p:stCondLst>
                                            <p:cond delay="0"/>
                                          </p:stCondLst>
                                        </p:cTn>
                                        <p:tgtEl>
                                          <p:spTgt spid="11">
                                            <p:txEl>
                                              <p:pRg st="3" end="3"/>
                                            </p:txEl>
                                          </p:spTgt>
                                        </p:tgtEl>
                                        <p:attrNameLst>
                                          <p:attrName>style.visibility</p:attrName>
                                        </p:attrNameLst>
                                      </p:cBhvr>
                                      <p:to>
                                        <p:strVal val="visible"/>
                                      </p:to>
                                    </p:set>
                                    <p:anim calcmode="lin" valueType="num">
                                      <p:cBhvr>
                                        <p:cTn id="43" dur="1000" fill="hold"/>
                                        <p:tgtEl>
                                          <p:spTgt spid="11">
                                            <p:txEl>
                                              <p:pRg st="3" end="3"/>
                                            </p:txEl>
                                          </p:spTgt>
                                        </p:tgtEl>
                                        <p:attrNameLst>
                                          <p:attrName>ppt_w</p:attrName>
                                        </p:attrNameLst>
                                      </p:cBhvr>
                                      <p:tavLst>
                                        <p:tav tm="0">
                                          <p:val>
                                            <p:fltVal val="0"/>
                                          </p:val>
                                        </p:tav>
                                        <p:tav tm="100000">
                                          <p:val>
                                            <p:strVal val="#ppt_w"/>
                                          </p:val>
                                        </p:tav>
                                      </p:tavLst>
                                    </p:anim>
                                    <p:anim calcmode="lin" valueType="num">
                                      <p:cBhvr>
                                        <p:cTn id="44" dur="1000" fill="hold"/>
                                        <p:tgtEl>
                                          <p:spTgt spid="11">
                                            <p:txEl>
                                              <p:pRg st="3" end="3"/>
                                            </p:txEl>
                                          </p:spTgt>
                                        </p:tgtEl>
                                        <p:attrNameLst>
                                          <p:attrName>ppt_h</p:attrName>
                                        </p:attrNameLst>
                                      </p:cBhvr>
                                      <p:tavLst>
                                        <p:tav tm="0">
                                          <p:val>
                                            <p:fltVal val="0"/>
                                          </p:val>
                                        </p:tav>
                                        <p:tav tm="100000">
                                          <p:val>
                                            <p:strVal val="#ppt_h"/>
                                          </p:val>
                                        </p:tav>
                                      </p:tavLst>
                                    </p:anim>
                                    <p:anim calcmode="lin" valueType="num">
                                      <p:cBhvr>
                                        <p:cTn id="45" dur="1000" fill="hold"/>
                                        <p:tgtEl>
                                          <p:spTgt spid="11">
                                            <p:txEl>
                                              <p:pRg st="3" end="3"/>
                                            </p:txEl>
                                          </p:spTgt>
                                        </p:tgtEl>
                                        <p:attrNameLst>
                                          <p:attrName>style.rotation</p:attrName>
                                        </p:attrNameLst>
                                      </p:cBhvr>
                                      <p:tavLst>
                                        <p:tav tm="0">
                                          <p:val>
                                            <p:fltVal val="90"/>
                                          </p:val>
                                        </p:tav>
                                        <p:tav tm="100000">
                                          <p:val>
                                            <p:fltVal val="0"/>
                                          </p:val>
                                        </p:tav>
                                      </p:tavLst>
                                    </p:anim>
                                    <p:animEffect transition="in" filter="fade">
                                      <p:cBhvr>
                                        <p:cTn id="46" dur="1000"/>
                                        <p:tgtEl>
                                          <p:spTgt spid="11">
                                            <p:txEl>
                                              <p:pRg st="3" end="3"/>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31" presetClass="entr" presetSubtype="0" fill="hold" grpId="0" nodeType="clickEffect">
                                  <p:stCondLst>
                                    <p:cond delay="0"/>
                                  </p:stCondLst>
                                  <p:childTnLst>
                                    <p:set>
                                      <p:cBhvr>
                                        <p:cTn id="50" dur="1" fill="hold">
                                          <p:stCondLst>
                                            <p:cond delay="0"/>
                                          </p:stCondLst>
                                        </p:cTn>
                                        <p:tgtEl>
                                          <p:spTgt spid="11">
                                            <p:txEl>
                                              <p:pRg st="4" end="4"/>
                                            </p:txEl>
                                          </p:spTgt>
                                        </p:tgtEl>
                                        <p:attrNameLst>
                                          <p:attrName>style.visibility</p:attrName>
                                        </p:attrNameLst>
                                      </p:cBhvr>
                                      <p:to>
                                        <p:strVal val="visible"/>
                                      </p:to>
                                    </p:set>
                                    <p:anim calcmode="lin" valueType="num">
                                      <p:cBhvr>
                                        <p:cTn id="51" dur="1000" fill="hold"/>
                                        <p:tgtEl>
                                          <p:spTgt spid="11">
                                            <p:txEl>
                                              <p:pRg st="4" end="4"/>
                                            </p:txEl>
                                          </p:spTgt>
                                        </p:tgtEl>
                                        <p:attrNameLst>
                                          <p:attrName>ppt_w</p:attrName>
                                        </p:attrNameLst>
                                      </p:cBhvr>
                                      <p:tavLst>
                                        <p:tav tm="0">
                                          <p:val>
                                            <p:fltVal val="0"/>
                                          </p:val>
                                        </p:tav>
                                        <p:tav tm="100000">
                                          <p:val>
                                            <p:strVal val="#ppt_w"/>
                                          </p:val>
                                        </p:tav>
                                      </p:tavLst>
                                    </p:anim>
                                    <p:anim calcmode="lin" valueType="num">
                                      <p:cBhvr>
                                        <p:cTn id="52" dur="1000" fill="hold"/>
                                        <p:tgtEl>
                                          <p:spTgt spid="11">
                                            <p:txEl>
                                              <p:pRg st="4" end="4"/>
                                            </p:txEl>
                                          </p:spTgt>
                                        </p:tgtEl>
                                        <p:attrNameLst>
                                          <p:attrName>ppt_h</p:attrName>
                                        </p:attrNameLst>
                                      </p:cBhvr>
                                      <p:tavLst>
                                        <p:tav tm="0">
                                          <p:val>
                                            <p:fltVal val="0"/>
                                          </p:val>
                                        </p:tav>
                                        <p:tav tm="100000">
                                          <p:val>
                                            <p:strVal val="#ppt_h"/>
                                          </p:val>
                                        </p:tav>
                                      </p:tavLst>
                                    </p:anim>
                                    <p:anim calcmode="lin" valueType="num">
                                      <p:cBhvr>
                                        <p:cTn id="53" dur="1000" fill="hold"/>
                                        <p:tgtEl>
                                          <p:spTgt spid="11">
                                            <p:txEl>
                                              <p:pRg st="4" end="4"/>
                                            </p:txEl>
                                          </p:spTgt>
                                        </p:tgtEl>
                                        <p:attrNameLst>
                                          <p:attrName>style.rotation</p:attrName>
                                        </p:attrNameLst>
                                      </p:cBhvr>
                                      <p:tavLst>
                                        <p:tav tm="0">
                                          <p:val>
                                            <p:fltVal val="90"/>
                                          </p:val>
                                        </p:tav>
                                        <p:tav tm="100000">
                                          <p:val>
                                            <p:fltVal val="0"/>
                                          </p:val>
                                        </p:tav>
                                      </p:tavLst>
                                    </p:anim>
                                    <p:animEffect transition="in" filter="fade">
                                      <p:cBhvr>
                                        <p:cTn id="54" dur="1000"/>
                                        <p:tgtEl>
                                          <p:spTgt spid="11">
                                            <p:txEl>
                                              <p:pRg st="4" end="4"/>
                                            </p:txEl>
                                          </p:spTgt>
                                        </p:tgtEl>
                                      </p:cBhvr>
                                    </p:animEffect>
                                  </p:childTnLst>
                                </p:cTn>
                              </p:par>
                            </p:childTnLst>
                          </p:cTn>
                        </p:par>
                      </p:childTnLst>
                    </p:cTn>
                  </p:par>
                  <p:par>
                    <p:cTn id="55" fill="hold">
                      <p:stCondLst>
                        <p:cond delay="indefinite"/>
                      </p:stCondLst>
                      <p:childTnLst>
                        <p:par>
                          <p:cTn id="56" fill="hold">
                            <p:stCondLst>
                              <p:cond delay="0"/>
                            </p:stCondLst>
                            <p:childTnLst>
                              <p:par>
                                <p:cTn id="57" presetID="31" presetClass="entr" presetSubtype="0" fill="hold" grpId="0" nodeType="clickEffect">
                                  <p:stCondLst>
                                    <p:cond delay="0"/>
                                  </p:stCondLst>
                                  <p:childTnLst>
                                    <p:set>
                                      <p:cBhvr>
                                        <p:cTn id="58" dur="1" fill="hold">
                                          <p:stCondLst>
                                            <p:cond delay="0"/>
                                          </p:stCondLst>
                                        </p:cTn>
                                        <p:tgtEl>
                                          <p:spTgt spid="11">
                                            <p:txEl>
                                              <p:pRg st="6" end="6"/>
                                            </p:txEl>
                                          </p:spTgt>
                                        </p:tgtEl>
                                        <p:attrNameLst>
                                          <p:attrName>style.visibility</p:attrName>
                                        </p:attrNameLst>
                                      </p:cBhvr>
                                      <p:to>
                                        <p:strVal val="visible"/>
                                      </p:to>
                                    </p:set>
                                    <p:anim calcmode="lin" valueType="num">
                                      <p:cBhvr>
                                        <p:cTn id="59" dur="1000" fill="hold"/>
                                        <p:tgtEl>
                                          <p:spTgt spid="11">
                                            <p:txEl>
                                              <p:pRg st="6" end="6"/>
                                            </p:txEl>
                                          </p:spTgt>
                                        </p:tgtEl>
                                        <p:attrNameLst>
                                          <p:attrName>ppt_w</p:attrName>
                                        </p:attrNameLst>
                                      </p:cBhvr>
                                      <p:tavLst>
                                        <p:tav tm="0">
                                          <p:val>
                                            <p:fltVal val="0"/>
                                          </p:val>
                                        </p:tav>
                                        <p:tav tm="100000">
                                          <p:val>
                                            <p:strVal val="#ppt_w"/>
                                          </p:val>
                                        </p:tav>
                                      </p:tavLst>
                                    </p:anim>
                                    <p:anim calcmode="lin" valueType="num">
                                      <p:cBhvr>
                                        <p:cTn id="60" dur="1000" fill="hold"/>
                                        <p:tgtEl>
                                          <p:spTgt spid="11">
                                            <p:txEl>
                                              <p:pRg st="6" end="6"/>
                                            </p:txEl>
                                          </p:spTgt>
                                        </p:tgtEl>
                                        <p:attrNameLst>
                                          <p:attrName>ppt_h</p:attrName>
                                        </p:attrNameLst>
                                      </p:cBhvr>
                                      <p:tavLst>
                                        <p:tav tm="0">
                                          <p:val>
                                            <p:fltVal val="0"/>
                                          </p:val>
                                        </p:tav>
                                        <p:tav tm="100000">
                                          <p:val>
                                            <p:strVal val="#ppt_h"/>
                                          </p:val>
                                        </p:tav>
                                      </p:tavLst>
                                    </p:anim>
                                    <p:anim calcmode="lin" valueType="num">
                                      <p:cBhvr>
                                        <p:cTn id="61" dur="1000" fill="hold"/>
                                        <p:tgtEl>
                                          <p:spTgt spid="11">
                                            <p:txEl>
                                              <p:pRg st="6" end="6"/>
                                            </p:txEl>
                                          </p:spTgt>
                                        </p:tgtEl>
                                        <p:attrNameLst>
                                          <p:attrName>style.rotation</p:attrName>
                                        </p:attrNameLst>
                                      </p:cBhvr>
                                      <p:tavLst>
                                        <p:tav tm="0">
                                          <p:val>
                                            <p:fltVal val="90"/>
                                          </p:val>
                                        </p:tav>
                                        <p:tav tm="100000">
                                          <p:val>
                                            <p:fltVal val="0"/>
                                          </p:val>
                                        </p:tav>
                                      </p:tavLst>
                                    </p:anim>
                                    <p:animEffect transition="in" filter="fade">
                                      <p:cBhvr>
                                        <p:cTn id="62" dur="1000"/>
                                        <p:tgtEl>
                                          <p:spTgt spid="11">
                                            <p:txEl>
                                              <p:pRg st="6" end="6"/>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31" presetClass="entr" presetSubtype="0" fill="hold" grpId="0" nodeType="clickEffect">
                                  <p:stCondLst>
                                    <p:cond delay="0"/>
                                  </p:stCondLst>
                                  <p:childTnLst>
                                    <p:set>
                                      <p:cBhvr>
                                        <p:cTn id="66" dur="1" fill="hold">
                                          <p:stCondLst>
                                            <p:cond delay="0"/>
                                          </p:stCondLst>
                                        </p:cTn>
                                        <p:tgtEl>
                                          <p:spTgt spid="11">
                                            <p:txEl>
                                              <p:pRg st="7" end="7"/>
                                            </p:txEl>
                                          </p:spTgt>
                                        </p:tgtEl>
                                        <p:attrNameLst>
                                          <p:attrName>style.visibility</p:attrName>
                                        </p:attrNameLst>
                                      </p:cBhvr>
                                      <p:to>
                                        <p:strVal val="visible"/>
                                      </p:to>
                                    </p:set>
                                    <p:anim calcmode="lin" valueType="num">
                                      <p:cBhvr>
                                        <p:cTn id="67" dur="1000" fill="hold"/>
                                        <p:tgtEl>
                                          <p:spTgt spid="11">
                                            <p:txEl>
                                              <p:pRg st="7" end="7"/>
                                            </p:txEl>
                                          </p:spTgt>
                                        </p:tgtEl>
                                        <p:attrNameLst>
                                          <p:attrName>ppt_w</p:attrName>
                                        </p:attrNameLst>
                                      </p:cBhvr>
                                      <p:tavLst>
                                        <p:tav tm="0">
                                          <p:val>
                                            <p:fltVal val="0"/>
                                          </p:val>
                                        </p:tav>
                                        <p:tav tm="100000">
                                          <p:val>
                                            <p:strVal val="#ppt_w"/>
                                          </p:val>
                                        </p:tav>
                                      </p:tavLst>
                                    </p:anim>
                                    <p:anim calcmode="lin" valueType="num">
                                      <p:cBhvr>
                                        <p:cTn id="68" dur="1000" fill="hold"/>
                                        <p:tgtEl>
                                          <p:spTgt spid="11">
                                            <p:txEl>
                                              <p:pRg st="7" end="7"/>
                                            </p:txEl>
                                          </p:spTgt>
                                        </p:tgtEl>
                                        <p:attrNameLst>
                                          <p:attrName>ppt_h</p:attrName>
                                        </p:attrNameLst>
                                      </p:cBhvr>
                                      <p:tavLst>
                                        <p:tav tm="0">
                                          <p:val>
                                            <p:fltVal val="0"/>
                                          </p:val>
                                        </p:tav>
                                        <p:tav tm="100000">
                                          <p:val>
                                            <p:strVal val="#ppt_h"/>
                                          </p:val>
                                        </p:tav>
                                      </p:tavLst>
                                    </p:anim>
                                    <p:anim calcmode="lin" valueType="num">
                                      <p:cBhvr>
                                        <p:cTn id="69" dur="1000" fill="hold"/>
                                        <p:tgtEl>
                                          <p:spTgt spid="11">
                                            <p:txEl>
                                              <p:pRg st="7" end="7"/>
                                            </p:txEl>
                                          </p:spTgt>
                                        </p:tgtEl>
                                        <p:attrNameLst>
                                          <p:attrName>style.rotation</p:attrName>
                                        </p:attrNameLst>
                                      </p:cBhvr>
                                      <p:tavLst>
                                        <p:tav tm="0">
                                          <p:val>
                                            <p:fltVal val="90"/>
                                          </p:val>
                                        </p:tav>
                                        <p:tav tm="100000">
                                          <p:val>
                                            <p:fltVal val="0"/>
                                          </p:val>
                                        </p:tav>
                                      </p:tavLst>
                                    </p:anim>
                                    <p:animEffect transition="in" filter="fade">
                                      <p:cBhvr>
                                        <p:cTn id="70" dur="1000"/>
                                        <p:tgtEl>
                                          <p:spTgt spid="11">
                                            <p:txEl>
                                              <p:pRg st="7" end="7"/>
                                            </p:txEl>
                                          </p:spTgt>
                                        </p:tgtEl>
                                      </p:cBhvr>
                                    </p:animEffect>
                                  </p:childTnLst>
                                </p:cTn>
                              </p:par>
                            </p:childTnLst>
                          </p:cTn>
                        </p:par>
                      </p:childTnLst>
                    </p:cTn>
                  </p:par>
                  <p:par>
                    <p:cTn id="71" fill="hold">
                      <p:stCondLst>
                        <p:cond delay="indefinite"/>
                      </p:stCondLst>
                      <p:childTnLst>
                        <p:par>
                          <p:cTn id="72" fill="hold">
                            <p:stCondLst>
                              <p:cond delay="0"/>
                            </p:stCondLst>
                            <p:childTnLst>
                              <p:par>
                                <p:cTn id="73" presetID="31" presetClass="entr" presetSubtype="0" fill="hold" grpId="0" nodeType="clickEffect">
                                  <p:stCondLst>
                                    <p:cond delay="0"/>
                                  </p:stCondLst>
                                  <p:childTnLst>
                                    <p:set>
                                      <p:cBhvr>
                                        <p:cTn id="74" dur="1" fill="hold">
                                          <p:stCondLst>
                                            <p:cond delay="0"/>
                                          </p:stCondLst>
                                        </p:cTn>
                                        <p:tgtEl>
                                          <p:spTgt spid="11">
                                            <p:txEl>
                                              <p:pRg st="8" end="8"/>
                                            </p:txEl>
                                          </p:spTgt>
                                        </p:tgtEl>
                                        <p:attrNameLst>
                                          <p:attrName>style.visibility</p:attrName>
                                        </p:attrNameLst>
                                      </p:cBhvr>
                                      <p:to>
                                        <p:strVal val="visible"/>
                                      </p:to>
                                    </p:set>
                                    <p:anim calcmode="lin" valueType="num">
                                      <p:cBhvr>
                                        <p:cTn id="75" dur="1000" fill="hold"/>
                                        <p:tgtEl>
                                          <p:spTgt spid="11">
                                            <p:txEl>
                                              <p:pRg st="8" end="8"/>
                                            </p:txEl>
                                          </p:spTgt>
                                        </p:tgtEl>
                                        <p:attrNameLst>
                                          <p:attrName>ppt_w</p:attrName>
                                        </p:attrNameLst>
                                      </p:cBhvr>
                                      <p:tavLst>
                                        <p:tav tm="0">
                                          <p:val>
                                            <p:fltVal val="0"/>
                                          </p:val>
                                        </p:tav>
                                        <p:tav tm="100000">
                                          <p:val>
                                            <p:strVal val="#ppt_w"/>
                                          </p:val>
                                        </p:tav>
                                      </p:tavLst>
                                    </p:anim>
                                    <p:anim calcmode="lin" valueType="num">
                                      <p:cBhvr>
                                        <p:cTn id="76" dur="1000" fill="hold"/>
                                        <p:tgtEl>
                                          <p:spTgt spid="11">
                                            <p:txEl>
                                              <p:pRg st="8" end="8"/>
                                            </p:txEl>
                                          </p:spTgt>
                                        </p:tgtEl>
                                        <p:attrNameLst>
                                          <p:attrName>ppt_h</p:attrName>
                                        </p:attrNameLst>
                                      </p:cBhvr>
                                      <p:tavLst>
                                        <p:tav tm="0">
                                          <p:val>
                                            <p:fltVal val="0"/>
                                          </p:val>
                                        </p:tav>
                                        <p:tav tm="100000">
                                          <p:val>
                                            <p:strVal val="#ppt_h"/>
                                          </p:val>
                                        </p:tav>
                                      </p:tavLst>
                                    </p:anim>
                                    <p:anim calcmode="lin" valueType="num">
                                      <p:cBhvr>
                                        <p:cTn id="77" dur="1000" fill="hold"/>
                                        <p:tgtEl>
                                          <p:spTgt spid="11">
                                            <p:txEl>
                                              <p:pRg st="8" end="8"/>
                                            </p:txEl>
                                          </p:spTgt>
                                        </p:tgtEl>
                                        <p:attrNameLst>
                                          <p:attrName>style.rotation</p:attrName>
                                        </p:attrNameLst>
                                      </p:cBhvr>
                                      <p:tavLst>
                                        <p:tav tm="0">
                                          <p:val>
                                            <p:fltVal val="90"/>
                                          </p:val>
                                        </p:tav>
                                        <p:tav tm="100000">
                                          <p:val>
                                            <p:fltVal val="0"/>
                                          </p:val>
                                        </p:tav>
                                      </p:tavLst>
                                    </p:anim>
                                    <p:animEffect transition="in" filter="fade">
                                      <p:cBhvr>
                                        <p:cTn id="78" dur="1000"/>
                                        <p:tgtEl>
                                          <p:spTgt spid="11">
                                            <p:txEl>
                                              <p:pRg st="8" end="8"/>
                                            </p:txEl>
                                          </p:spTgt>
                                        </p:tgtEl>
                                      </p:cBhvr>
                                    </p:animEffect>
                                  </p:childTnLst>
                                </p:cTn>
                              </p:par>
                            </p:childTnLst>
                          </p:cTn>
                        </p:par>
                      </p:childTnLst>
                    </p:cTn>
                  </p:par>
                  <p:par>
                    <p:cTn id="79" fill="hold">
                      <p:stCondLst>
                        <p:cond delay="indefinite"/>
                      </p:stCondLst>
                      <p:childTnLst>
                        <p:par>
                          <p:cTn id="80" fill="hold">
                            <p:stCondLst>
                              <p:cond delay="0"/>
                            </p:stCondLst>
                            <p:childTnLst>
                              <p:par>
                                <p:cTn id="81" presetID="31" presetClass="entr" presetSubtype="0" fill="hold" grpId="0" nodeType="clickEffect">
                                  <p:stCondLst>
                                    <p:cond delay="0"/>
                                  </p:stCondLst>
                                  <p:childTnLst>
                                    <p:set>
                                      <p:cBhvr>
                                        <p:cTn id="82" dur="1" fill="hold">
                                          <p:stCondLst>
                                            <p:cond delay="0"/>
                                          </p:stCondLst>
                                        </p:cTn>
                                        <p:tgtEl>
                                          <p:spTgt spid="11">
                                            <p:txEl>
                                              <p:pRg st="9" end="9"/>
                                            </p:txEl>
                                          </p:spTgt>
                                        </p:tgtEl>
                                        <p:attrNameLst>
                                          <p:attrName>style.visibility</p:attrName>
                                        </p:attrNameLst>
                                      </p:cBhvr>
                                      <p:to>
                                        <p:strVal val="visible"/>
                                      </p:to>
                                    </p:set>
                                    <p:anim calcmode="lin" valueType="num">
                                      <p:cBhvr>
                                        <p:cTn id="83" dur="1000" fill="hold"/>
                                        <p:tgtEl>
                                          <p:spTgt spid="11">
                                            <p:txEl>
                                              <p:pRg st="9" end="9"/>
                                            </p:txEl>
                                          </p:spTgt>
                                        </p:tgtEl>
                                        <p:attrNameLst>
                                          <p:attrName>ppt_w</p:attrName>
                                        </p:attrNameLst>
                                      </p:cBhvr>
                                      <p:tavLst>
                                        <p:tav tm="0">
                                          <p:val>
                                            <p:fltVal val="0"/>
                                          </p:val>
                                        </p:tav>
                                        <p:tav tm="100000">
                                          <p:val>
                                            <p:strVal val="#ppt_w"/>
                                          </p:val>
                                        </p:tav>
                                      </p:tavLst>
                                    </p:anim>
                                    <p:anim calcmode="lin" valueType="num">
                                      <p:cBhvr>
                                        <p:cTn id="84" dur="1000" fill="hold"/>
                                        <p:tgtEl>
                                          <p:spTgt spid="11">
                                            <p:txEl>
                                              <p:pRg st="9" end="9"/>
                                            </p:txEl>
                                          </p:spTgt>
                                        </p:tgtEl>
                                        <p:attrNameLst>
                                          <p:attrName>ppt_h</p:attrName>
                                        </p:attrNameLst>
                                      </p:cBhvr>
                                      <p:tavLst>
                                        <p:tav tm="0">
                                          <p:val>
                                            <p:fltVal val="0"/>
                                          </p:val>
                                        </p:tav>
                                        <p:tav tm="100000">
                                          <p:val>
                                            <p:strVal val="#ppt_h"/>
                                          </p:val>
                                        </p:tav>
                                      </p:tavLst>
                                    </p:anim>
                                    <p:anim calcmode="lin" valueType="num">
                                      <p:cBhvr>
                                        <p:cTn id="85" dur="1000" fill="hold"/>
                                        <p:tgtEl>
                                          <p:spTgt spid="11">
                                            <p:txEl>
                                              <p:pRg st="9" end="9"/>
                                            </p:txEl>
                                          </p:spTgt>
                                        </p:tgtEl>
                                        <p:attrNameLst>
                                          <p:attrName>style.rotation</p:attrName>
                                        </p:attrNameLst>
                                      </p:cBhvr>
                                      <p:tavLst>
                                        <p:tav tm="0">
                                          <p:val>
                                            <p:fltVal val="90"/>
                                          </p:val>
                                        </p:tav>
                                        <p:tav tm="100000">
                                          <p:val>
                                            <p:fltVal val="0"/>
                                          </p:val>
                                        </p:tav>
                                      </p:tavLst>
                                    </p:anim>
                                    <p:animEffect transition="in" filter="fade">
                                      <p:cBhvr>
                                        <p:cTn id="86" dur="1000"/>
                                        <p:tgtEl>
                                          <p:spTgt spid="11">
                                            <p:txEl>
                                              <p:pRg st="9" end="9"/>
                                            </p:txEl>
                                          </p:spTgt>
                                        </p:tgtEl>
                                      </p:cBhvr>
                                    </p:animEffect>
                                  </p:childTnLst>
                                </p:cTn>
                              </p:par>
                            </p:childTnLst>
                          </p:cTn>
                        </p:par>
                      </p:childTnLst>
                    </p:cTn>
                  </p:par>
                  <p:par>
                    <p:cTn id="87" fill="hold">
                      <p:stCondLst>
                        <p:cond delay="indefinite"/>
                      </p:stCondLst>
                      <p:childTnLst>
                        <p:par>
                          <p:cTn id="88" fill="hold">
                            <p:stCondLst>
                              <p:cond delay="0"/>
                            </p:stCondLst>
                            <p:childTnLst>
                              <p:par>
                                <p:cTn id="89" presetID="31" presetClass="exit" presetSubtype="0" fill="hold" nodeType="clickEffect">
                                  <p:stCondLst>
                                    <p:cond delay="0"/>
                                  </p:stCondLst>
                                  <p:childTnLst>
                                    <p:anim calcmode="lin" valueType="num">
                                      <p:cBhvr>
                                        <p:cTn id="90" dur="1000"/>
                                        <p:tgtEl>
                                          <p:spTgt spid="15">
                                            <p:txEl>
                                              <p:pRg st="0" end="0"/>
                                            </p:txEl>
                                          </p:spTgt>
                                        </p:tgtEl>
                                        <p:attrNameLst>
                                          <p:attrName>ppt_w</p:attrName>
                                        </p:attrNameLst>
                                      </p:cBhvr>
                                      <p:tavLst>
                                        <p:tav tm="0">
                                          <p:val>
                                            <p:strVal val="ppt_w"/>
                                          </p:val>
                                        </p:tav>
                                        <p:tav tm="100000">
                                          <p:val>
                                            <p:fltVal val="0"/>
                                          </p:val>
                                        </p:tav>
                                      </p:tavLst>
                                    </p:anim>
                                    <p:anim calcmode="lin" valueType="num">
                                      <p:cBhvr>
                                        <p:cTn id="91" dur="1000"/>
                                        <p:tgtEl>
                                          <p:spTgt spid="15">
                                            <p:txEl>
                                              <p:pRg st="0" end="0"/>
                                            </p:txEl>
                                          </p:spTgt>
                                        </p:tgtEl>
                                        <p:attrNameLst>
                                          <p:attrName>ppt_h</p:attrName>
                                        </p:attrNameLst>
                                      </p:cBhvr>
                                      <p:tavLst>
                                        <p:tav tm="0">
                                          <p:val>
                                            <p:strVal val="ppt_h"/>
                                          </p:val>
                                        </p:tav>
                                        <p:tav tm="100000">
                                          <p:val>
                                            <p:fltVal val="0"/>
                                          </p:val>
                                        </p:tav>
                                      </p:tavLst>
                                    </p:anim>
                                    <p:anim calcmode="lin" valueType="num">
                                      <p:cBhvr>
                                        <p:cTn id="92" dur="1000"/>
                                        <p:tgtEl>
                                          <p:spTgt spid="15">
                                            <p:txEl>
                                              <p:pRg st="0" end="0"/>
                                            </p:txEl>
                                          </p:spTgt>
                                        </p:tgtEl>
                                        <p:attrNameLst>
                                          <p:attrName>style.rotation</p:attrName>
                                        </p:attrNameLst>
                                      </p:cBhvr>
                                      <p:tavLst>
                                        <p:tav tm="0">
                                          <p:val>
                                            <p:fltVal val="0"/>
                                          </p:val>
                                        </p:tav>
                                        <p:tav tm="100000">
                                          <p:val>
                                            <p:fltVal val="90"/>
                                          </p:val>
                                        </p:tav>
                                      </p:tavLst>
                                    </p:anim>
                                    <p:animEffect transition="out" filter="fade">
                                      <p:cBhvr>
                                        <p:cTn id="93" dur="1000"/>
                                        <p:tgtEl>
                                          <p:spTgt spid="15">
                                            <p:txEl>
                                              <p:pRg st="0" end="0"/>
                                            </p:txEl>
                                          </p:spTgt>
                                        </p:tgtEl>
                                      </p:cBhvr>
                                    </p:animEffect>
                                    <p:set>
                                      <p:cBhvr>
                                        <p:cTn id="94" dur="1" fill="hold">
                                          <p:stCondLst>
                                            <p:cond delay="999"/>
                                          </p:stCondLst>
                                        </p:cTn>
                                        <p:tgtEl>
                                          <p:spTgt spid="15">
                                            <p:txEl>
                                              <p:pRg st="0" end="0"/>
                                            </p:txEl>
                                          </p:spTgt>
                                        </p:tgtEl>
                                        <p:attrNameLst>
                                          <p:attrName>style.visibility</p:attrName>
                                        </p:attrNameLst>
                                      </p:cBhvr>
                                      <p:to>
                                        <p:strVal val="hidden"/>
                                      </p:to>
                                    </p:set>
                                  </p:childTnLst>
                                </p:cTn>
                              </p:par>
                            </p:childTnLst>
                          </p:cTn>
                        </p:par>
                      </p:childTnLst>
                    </p:cTn>
                  </p:par>
                  <p:par>
                    <p:cTn id="95" fill="hold">
                      <p:stCondLst>
                        <p:cond delay="indefinite"/>
                      </p:stCondLst>
                      <p:childTnLst>
                        <p:par>
                          <p:cTn id="96" fill="hold">
                            <p:stCondLst>
                              <p:cond delay="0"/>
                            </p:stCondLst>
                            <p:childTnLst>
                              <p:par>
                                <p:cTn id="97" presetID="31" presetClass="exit" presetSubtype="0" fill="hold" nodeType="clickEffect">
                                  <p:stCondLst>
                                    <p:cond delay="0"/>
                                  </p:stCondLst>
                                  <p:childTnLst>
                                    <p:anim calcmode="lin" valueType="num">
                                      <p:cBhvr>
                                        <p:cTn id="98" dur="1000"/>
                                        <p:tgtEl>
                                          <p:spTgt spid="15">
                                            <p:txEl>
                                              <p:pRg st="1" end="1"/>
                                            </p:txEl>
                                          </p:spTgt>
                                        </p:tgtEl>
                                        <p:attrNameLst>
                                          <p:attrName>ppt_w</p:attrName>
                                        </p:attrNameLst>
                                      </p:cBhvr>
                                      <p:tavLst>
                                        <p:tav tm="0">
                                          <p:val>
                                            <p:strVal val="ppt_w"/>
                                          </p:val>
                                        </p:tav>
                                        <p:tav tm="100000">
                                          <p:val>
                                            <p:fltVal val="0"/>
                                          </p:val>
                                        </p:tav>
                                      </p:tavLst>
                                    </p:anim>
                                    <p:anim calcmode="lin" valueType="num">
                                      <p:cBhvr>
                                        <p:cTn id="99" dur="1000"/>
                                        <p:tgtEl>
                                          <p:spTgt spid="15">
                                            <p:txEl>
                                              <p:pRg st="1" end="1"/>
                                            </p:txEl>
                                          </p:spTgt>
                                        </p:tgtEl>
                                        <p:attrNameLst>
                                          <p:attrName>ppt_h</p:attrName>
                                        </p:attrNameLst>
                                      </p:cBhvr>
                                      <p:tavLst>
                                        <p:tav tm="0">
                                          <p:val>
                                            <p:strVal val="ppt_h"/>
                                          </p:val>
                                        </p:tav>
                                        <p:tav tm="100000">
                                          <p:val>
                                            <p:fltVal val="0"/>
                                          </p:val>
                                        </p:tav>
                                      </p:tavLst>
                                    </p:anim>
                                    <p:anim calcmode="lin" valueType="num">
                                      <p:cBhvr>
                                        <p:cTn id="100" dur="1000"/>
                                        <p:tgtEl>
                                          <p:spTgt spid="15">
                                            <p:txEl>
                                              <p:pRg st="1" end="1"/>
                                            </p:txEl>
                                          </p:spTgt>
                                        </p:tgtEl>
                                        <p:attrNameLst>
                                          <p:attrName>style.rotation</p:attrName>
                                        </p:attrNameLst>
                                      </p:cBhvr>
                                      <p:tavLst>
                                        <p:tav tm="0">
                                          <p:val>
                                            <p:fltVal val="0"/>
                                          </p:val>
                                        </p:tav>
                                        <p:tav tm="100000">
                                          <p:val>
                                            <p:fltVal val="90"/>
                                          </p:val>
                                        </p:tav>
                                      </p:tavLst>
                                    </p:anim>
                                    <p:animEffect transition="out" filter="fade">
                                      <p:cBhvr>
                                        <p:cTn id="101" dur="1000"/>
                                        <p:tgtEl>
                                          <p:spTgt spid="15">
                                            <p:txEl>
                                              <p:pRg st="1" end="1"/>
                                            </p:txEl>
                                          </p:spTgt>
                                        </p:tgtEl>
                                      </p:cBhvr>
                                    </p:animEffect>
                                    <p:set>
                                      <p:cBhvr>
                                        <p:cTn id="102" dur="1" fill="hold">
                                          <p:stCondLst>
                                            <p:cond delay="999"/>
                                          </p:stCondLst>
                                        </p:cTn>
                                        <p:tgtEl>
                                          <p:spTgt spid="15">
                                            <p:txEl>
                                              <p:pRg st="1" end="1"/>
                                            </p:txEl>
                                          </p:spTgt>
                                        </p:tgtEl>
                                        <p:attrNameLst>
                                          <p:attrName>style.visibility</p:attrName>
                                        </p:attrNameLst>
                                      </p:cBhvr>
                                      <p:to>
                                        <p:strVal val="hidden"/>
                                      </p:to>
                                    </p:set>
                                  </p:childTnLst>
                                </p:cTn>
                              </p:par>
                            </p:childTnLst>
                          </p:cTn>
                        </p:par>
                      </p:childTnLst>
                    </p:cTn>
                  </p:par>
                  <p:par>
                    <p:cTn id="103" fill="hold">
                      <p:stCondLst>
                        <p:cond delay="indefinite"/>
                      </p:stCondLst>
                      <p:childTnLst>
                        <p:par>
                          <p:cTn id="104" fill="hold">
                            <p:stCondLst>
                              <p:cond delay="0"/>
                            </p:stCondLst>
                            <p:childTnLst>
                              <p:par>
                                <p:cTn id="105" presetID="31" presetClass="exit" presetSubtype="0" fill="hold" nodeType="clickEffect">
                                  <p:stCondLst>
                                    <p:cond delay="0"/>
                                  </p:stCondLst>
                                  <p:childTnLst>
                                    <p:anim calcmode="lin" valueType="num">
                                      <p:cBhvr>
                                        <p:cTn id="106" dur="1000"/>
                                        <p:tgtEl>
                                          <p:spTgt spid="15">
                                            <p:txEl>
                                              <p:pRg st="2" end="2"/>
                                            </p:txEl>
                                          </p:spTgt>
                                        </p:tgtEl>
                                        <p:attrNameLst>
                                          <p:attrName>ppt_w</p:attrName>
                                        </p:attrNameLst>
                                      </p:cBhvr>
                                      <p:tavLst>
                                        <p:tav tm="0">
                                          <p:val>
                                            <p:strVal val="ppt_w"/>
                                          </p:val>
                                        </p:tav>
                                        <p:tav tm="100000">
                                          <p:val>
                                            <p:fltVal val="0"/>
                                          </p:val>
                                        </p:tav>
                                      </p:tavLst>
                                    </p:anim>
                                    <p:anim calcmode="lin" valueType="num">
                                      <p:cBhvr>
                                        <p:cTn id="107" dur="1000"/>
                                        <p:tgtEl>
                                          <p:spTgt spid="15">
                                            <p:txEl>
                                              <p:pRg st="2" end="2"/>
                                            </p:txEl>
                                          </p:spTgt>
                                        </p:tgtEl>
                                        <p:attrNameLst>
                                          <p:attrName>ppt_h</p:attrName>
                                        </p:attrNameLst>
                                      </p:cBhvr>
                                      <p:tavLst>
                                        <p:tav tm="0">
                                          <p:val>
                                            <p:strVal val="ppt_h"/>
                                          </p:val>
                                        </p:tav>
                                        <p:tav tm="100000">
                                          <p:val>
                                            <p:fltVal val="0"/>
                                          </p:val>
                                        </p:tav>
                                      </p:tavLst>
                                    </p:anim>
                                    <p:anim calcmode="lin" valueType="num">
                                      <p:cBhvr>
                                        <p:cTn id="108" dur="1000"/>
                                        <p:tgtEl>
                                          <p:spTgt spid="15">
                                            <p:txEl>
                                              <p:pRg st="2" end="2"/>
                                            </p:txEl>
                                          </p:spTgt>
                                        </p:tgtEl>
                                        <p:attrNameLst>
                                          <p:attrName>style.rotation</p:attrName>
                                        </p:attrNameLst>
                                      </p:cBhvr>
                                      <p:tavLst>
                                        <p:tav tm="0">
                                          <p:val>
                                            <p:fltVal val="0"/>
                                          </p:val>
                                        </p:tav>
                                        <p:tav tm="100000">
                                          <p:val>
                                            <p:fltVal val="90"/>
                                          </p:val>
                                        </p:tav>
                                      </p:tavLst>
                                    </p:anim>
                                    <p:animEffect transition="out" filter="fade">
                                      <p:cBhvr>
                                        <p:cTn id="109" dur="1000"/>
                                        <p:tgtEl>
                                          <p:spTgt spid="15">
                                            <p:txEl>
                                              <p:pRg st="2" end="2"/>
                                            </p:txEl>
                                          </p:spTgt>
                                        </p:tgtEl>
                                      </p:cBhvr>
                                    </p:animEffect>
                                    <p:set>
                                      <p:cBhvr>
                                        <p:cTn id="110" dur="1" fill="hold">
                                          <p:stCondLst>
                                            <p:cond delay="999"/>
                                          </p:stCondLst>
                                        </p:cTn>
                                        <p:tgtEl>
                                          <p:spTgt spid="15">
                                            <p:txEl>
                                              <p:pRg st="2" end="2"/>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C6EA06-064E-D129-D9CE-6DD76DCCC6D4}"/>
              </a:ext>
            </a:extLst>
          </p:cNvPr>
          <p:cNvSpPr>
            <a:spLocks noGrp="1"/>
          </p:cNvSpPr>
          <p:nvPr>
            <p:ph type="title"/>
          </p:nvPr>
        </p:nvSpPr>
        <p:spPr>
          <a:xfrm>
            <a:off x="2057400" y="304800"/>
            <a:ext cx="6858000" cy="2083308"/>
          </a:xfrm>
        </p:spPr>
        <p:txBody>
          <a:bodyPr anchor="b">
            <a:normAutofit/>
          </a:bodyPr>
          <a:lstStyle/>
          <a:p>
            <a:pPr algn="r"/>
            <a:r>
              <a:rPr lang="en-US" sz="3600" dirty="0"/>
              <a:t>Missed Appointments due to </a:t>
            </a:r>
            <a:br>
              <a:rPr lang="en-US" sz="3600" dirty="0"/>
            </a:br>
            <a:r>
              <a:rPr lang="en-US" sz="3600" dirty="0"/>
              <a:t>Stigma and Shame</a:t>
            </a:r>
          </a:p>
        </p:txBody>
      </p:sp>
      <p:pic>
        <p:nvPicPr>
          <p:cNvPr id="12" name="Picture 11" descr="Person with orange hair">
            <a:extLst>
              <a:ext uri="{FF2B5EF4-FFF2-40B4-BE49-F238E27FC236}">
                <a16:creationId xmlns:a16="http://schemas.microsoft.com/office/drawing/2014/main" id="{2796FE1B-F489-6D30-84D0-CEA12AF23CC3}"/>
              </a:ext>
            </a:extLst>
          </p:cNvPr>
          <p:cNvPicPr>
            <a:picLocks noChangeAspect="1"/>
          </p:cNvPicPr>
          <p:nvPr/>
        </p:nvPicPr>
        <p:blipFill>
          <a:blip r:embed="rId3" cstate="print">
            <a:extLst>
              <a:ext uri="{28A0092B-C50C-407E-A947-70E740481C1C}">
                <a14:useLocalDpi xmlns:a14="http://schemas.microsoft.com/office/drawing/2010/main" val="0"/>
              </a:ext>
            </a:extLst>
          </a:blip>
          <a:srcRect l="42210" r="12458" b="-1"/>
          <a:stretch>
            <a:fillRect/>
          </a:stretch>
        </p:blipFill>
        <p:spPr>
          <a:xfrm>
            <a:off x="30709" y="288878"/>
            <a:ext cx="3493008" cy="5143493"/>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8" name="Content Placeholder 7">
            <a:extLst>
              <a:ext uri="{FF2B5EF4-FFF2-40B4-BE49-F238E27FC236}">
                <a16:creationId xmlns:a16="http://schemas.microsoft.com/office/drawing/2014/main" id="{03D3C261-E2CF-D390-05C0-A4DCCAD052DB}"/>
              </a:ext>
            </a:extLst>
          </p:cNvPr>
          <p:cNvSpPr>
            <a:spLocks noGrp="1"/>
          </p:cNvSpPr>
          <p:nvPr>
            <p:ph idx="1"/>
          </p:nvPr>
        </p:nvSpPr>
        <p:spPr>
          <a:xfrm>
            <a:off x="3962400" y="2794452"/>
            <a:ext cx="4688333" cy="2612898"/>
          </a:xfrm>
        </p:spPr>
        <p:txBody>
          <a:bodyPr>
            <a:normAutofit lnSpcReduction="10000"/>
          </a:bodyPr>
          <a:lstStyle/>
          <a:p>
            <a:pPr marL="0" indent="0">
              <a:buNone/>
            </a:pPr>
            <a:r>
              <a:rPr lang="en-US" sz="2800" dirty="0"/>
              <a:t>A recent survey of over 2,600 people with diabetes across eight countries revealed that nearly 40% of missed doctor’s appointments are due to stigma or shame. </a:t>
            </a:r>
          </a:p>
        </p:txBody>
      </p:sp>
      <p:sp>
        <p:nvSpPr>
          <p:cNvPr id="10" name="TextBox 9">
            <a:extLst>
              <a:ext uri="{FF2B5EF4-FFF2-40B4-BE49-F238E27FC236}">
                <a16:creationId xmlns:a16="http://schemas.microsoft.com/office/drawing/2014/main" id="{D03E0D89-28EB-C8EF-2751-D71E7AA3D729}"/>
              </a:ext>
            </a:extLst>
          </p:cNvPr>
          <p:cNvSpPr txBox="1"/>
          <p:nvPr/>
        </p:nvSpPr>
        <p:spPr>
          <a:xfrm>
            <a:off x="553063" y="6215687"/>
            <a:ext cx="8590936" cy="461665"/>
          </a:xfrm>
          <a:prstGeom prst="rect">
            <a:avLst/>
          </a:prstGeom>
          <a:noFill/>
        </p:spPr>
        <p:txBody>
          <a:bodyPr wrap="square">
            <a:spAutoFit/>
          </a:bodyPr>
          <a:lstStyle/>
          <a:p>
            <a:pPr>
              <a:spcAft>
                <a:spcPts val="450"/>
              </a:spcAft>
            </a:pPr>
            <a:r>
              <a:rPr lang="en-US" sz="1200" dirty="0"/>
              <a:t>Abbott. (2025, February 4). Abbott’s Above the Bias film reveals misconceptions can impact diabetes care. https://abbott. mediaroom.com/2025-02-04-Abbotts-Above-the-Bias-FilmReveals-Misconceptions-Can-Impact-Diabetes-Care</a:t>
            </a:r>
          </a:p>
        </p:txBody>
      </p:sp>
    </p:spTree>
    <p:extLst>
      <p:ext uri="{BB962C8B-B14F-4D97-AF65-F5344CB8AC3E}">
        <p14:creationId xmlns:p14="http://schemas.microsoft.com/office/powerpoint/2010/main" val="25661701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1F671C-1495-8AAE-D370-1C75DC98CFFC}"/>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CF580B98-D55B-FEAC-00C2-9DE53FC8F38F}"/>
              </a:ext>
            </a:extLst>
          </p:cNvPr>
          <p:cNvSpPr>
            <a:spLocks noGrp="1"/>
          </p:cNvSpPr>
          <p:nvPr>
            <p:ph type="title"/>
          </p:nvPr>
        </p:nvSpPr>
        <p:spPr>
          <a:xfrm>
            <a:off x="466129" y="467902"/>
            <a:ext cx="8211741" cy="1063229"/>
          </a:xfrm>
          <a:solidFill>
            <a:srgbClr val="5E3886"/>
          </a:solidFill>
        </p:spPr>
        <p:txBody>
          <a:bodyPr>
            <a:normAutofit/>
          </a:bodyPr>
          <a:lstStyle/>
          <a:p>
            <a:r>
              <a:rPr lang="en-US" dirty="0"/>
              <a:t>Diabetes Visit – Let’s Go </a:t>
            </a:r>
            <a:r>
              <a:rPr lang="en-US" i="1" dirty="0"/>
              <a:t>through</a:t>
            </a:r>
          </a:p>
        </p:txBody>
      </p:sp>
      <p:sp>
        <p:nvSpPr>
          <p:cNvPr id="8" name="Text Placeholder 7">
            <a:extLst>
              <a:ext uri="{FF2B5EF4-FFF2-40B4-BE49-F238E27FC236}">
                <a16:creationId xmlns:a16="http://schemas.microsoft.com/office/drawing/2014/main" id="{EB4E7036-3134-CAD8-2F17-DCBFF1DE7958}"/>
              </a:ext>
            </a:extLst>
          </p:cNvPr>
          <p:cNvSpPr>
            <a:spLocks noGrp="1"/>
          </p:cNvSpPr>
          <p:nvPr>
            <p:ph type="body" idx="1"/>
          </p:nvPr>
        </p:nvSpPr>
        <p:spPr>
          <a:xfrm>
            <a:off x="406763" y="1995603"/>
            <a:ext cx="3789759" cy="435192"/>
          </a:xfrm>
        </p:spPr>
        <p:txBody>
          <a:bodyPr>
            <a:noAutofit/>
          </a:bodyPr>
          <a:lstStyle/>
          <a:p>
            <a:r>
              <a:rPr lang="en-US" sz="2800" dirty="0">
                <a:solidFill>
                  <a:srgbClr val="7030A0"/>
                </a:solidFill>
              </a:rPr>
              <a:t>A small adjustment can make a BIG Difference</a:t>
            </a:r>
          </a:p>
        </p:txBody>
      </p:sp>
      <p:sp>
        <p:nvSpPr>
          <p:cNvPr id="10" name="Text Placeholder 9">
            <a:extLst>
              <a:ext uri="{FF2B5EF4-FFF2-40B4-BE49-F238E27FC236}">
                <a16:creationId xmlns:a16="http://schemas.microsoft.com/office/drawing/2014/main" id="{E4E4146C-7A12-CADE-5299-7FD43485B8DB}"/>
              </a:ext>
            </a:extLst>
          </p:cNvPr>
          <p:cNvSpPr>
            <a:spLocks noGrp="1"/>
          </p:cNvSpPr>
          <p:nvPr>
            <p:ph type="body" sz="quarter" idx="3"/>
          </p:nvPr>
        </p:nvSpPr>
        <p:spPr>
          <a:xfrm>
            <a:off x="4724400" y="1452289"/>
            <a:ext cx="3666781" cy="573155"/>
          </a:xfrm>
        </p:spPr>
        <p:txBody>
          <a:bodyPr>
            <a:normAutofit/>
          </a:bodyPr>
          <a:lstStyle/>
          <a:p>
            <a:r>
              <a:rPr lang="en-US" dirty="0">
                <a:solidFill>
                  <a:srgbClr val="7030A0"/>
                </a:solidFill>
              </a:rPr>
              <a:t>How Does John Feel?</a:t>
            </a:r>
          </a:p>
        </p:txBody>
      </p:sp>
      <p:sp>
        <p:nvSpPr>
          <p:cNvPr id="11" name="Content Placeholder 10">
            <a:extLst>
              <a:ext uri="{FF2B5EF4-FFF2-40B4-BE49-F238E27FC236}">
                <a16:creationId xmlns:a16="http://schemas.microsoft.com/office/drawing/2014/main" id="{2346DEDD-0C49-11CE-7F4C-31D702CC5386}"/>
              </a:ext>
            </a:extLst>
          </p:cNvPr>
          <p:cNvSpPr>
            <a:spLocks noGrp="1"/>
          </p:cNvSpPr>
          <p:nvPr>
            <p:ph sz="quarter" idx="4"/>
          </p:nvPr>
        </p:nvSpPr>
        <p:spPr>
          <a:xfrm>
            <a:off x="4821899" y="2032179"/>
            <a:ext cx="3407701" cy="3189531"/>
          </a:xfrm>
        </p:spPr>
        <p:txBody>
          <a:bodyPr>
            <a:normAutofit fontScale="62500" lnSpcReduction="20000"/>
          </a:bodyPr>
          <a:lstStyle/>
          <a:p>
            <a:r>
              <a:rPr lang="en-US" sz="3800" dirty="0"/>
              <a:t>Heard &amp; Seen</a:t>
            </a:r>
          </a:p>
          <a:p>
            <a:r>
              <a:rPr lang="en-US" sz="3800" dirty="0"/>
              <a:t>Recognized</a:t>
            </a:r>
          </a:p>
          <a:p>
            <a:r>
              <a:rPr lang="en-US" sz="3800" dirty="0"/>
              <a:t>Connected</a:t>
            </a:r>
          </a:p>
          <a:p>
            <a:r>
              <a:rPr lang="en-US" sz="3800" dirty="0"/>
              <a:t>Engaged</a:t>
            </a:r>
          </a:p>
          <a:p>
            <a:pPr marL="0" indent="0">
              <a:buNone/>
            </a:pPr>
            <a:r>
              <a:rPr lang="en-US" sz="3800" b="1" dirty="0">
                <a:solidFill>
                  <a:srgbClr val="7030A0"/>
                </a:solidFill>
              </a:rPr>
              <a:t>How does the HCP feel?</a:t>
            </a:r>
          </a:p>
          <a:p>
            <a:r>
              <a:rPr lang="en-US" sz="3800" dirty="0"/>
              <a:t>Connected</a:t>
            </a:r>
          </a:p>
          <a:p>
            <a:r>
              <a:rPr lang="en-US" sz="3800" dirty="0"/>
              <a:t>Concerned</a:t>
            </a:r>
          </a:p>
          <a:p>
            <a:r>
              <a:rPr lang="en-US" sz="3800" dirty="0"/>
              <a:t>Collaborative</a:t>
            </a:r>
          </a:p>
          <a:p>
            <a:endParaRPr lang="en-US" dirty="0"/>
          </a:p>
        </p:txBody>
      </p:sp>
      <p:sp>
        <p:nvSpPr>
          <p:cNvPr id="15" name="Content Placeholder 14">
            <a:extLst>
              <a:ext uri="{FF2B5EF4-FFF2-40B4-BE49-F238E27FC236}">
                <a16:creationId xmlns:a16="http://schemas.microsoft.com/office/drawing/2014/main" id="{9153770D-3BAA-D321-E71F-598C9DAD1358}"/>
              </a:ext>
            </a:extLst>
          </p:cNvPr>
          <p:cNvSpPr>
            <a:spLocks noGrp="1"/>
          </p:cNvSpPr>
          <p:nvPr>
            <p:ph sz="half" idx="2"/>
          </p:nvPr>
        </p:nvSpPr>
        <p:spPr>
          <a:xfrm>
            <a:off x="406763" y="2440767"/>
            <a:ext cx="3789759" cy="3799298"/>
          </a:xfrm>
        </p:spPr>
        <p:txBody>
          <a:bodyPr>
            <a:normAutofit fontScale="62500" lnSpcReduction="20000"/>
          </a:bodyPr>
          <a:lstStyle/>
          <a:p>
            <a:pPr>
              <a:lnSpc>
                <a:spcPct val="120000"/>
              </a:lnSpc>
            </a:pPr>
            <a:r>
              <a:rPr lang="en-US" sz="4600" dirty="0">
                <a:ea typeface="Calibri" panose="020F0502020204030204" pitchFamily="34" charset="0"/>
                <a:cs typeface="Calibri" panose="020F0502020204030204" pitchFamily="34" charset="0"/>
              </a:rPr>
              <a:t>HCP says, “John, I am worried about you and your elevated blood glucose. Can you share what is going on in your life?”</a:t>
            </a:r>
          </a:p>
          <a:p>
            <a:pPr>
              <a:lnSpc>
                <a:spcPct val="120000"/>
              </a:lnSpc>
            </a:pPr>
            <a:r>
              <a:rPr lang="en-US" sz="4600" dirty="0">
                <a:ea typeface="Calibri" panose="020F0502020204030204" pitchFamily="34" charset="0"/>
                <a:cs typeface="Calibri" panose="020F0502020204030204" pitchFamily="34" charset="0"/>
              </a:rPr>
              <a:t>Door Open – Connection made</a:t>
            </a:r>
          </a:p>
          <a:p>
            <a:pPr marL="0" indent="0">
              <a:buNone/>
            </a:pPr>
            <a:endParaRPr lang="en-US" dirty="0">
              <a:latin typeface="Calibri" panose="020F0502020204030204" pitchFamily="34" charset="0"/>
              <a:ea typeface="Calibri" panose="020F0502020204030204" pitchFamily="34" charset="0"/>
              <a:cs typeface="Calibri" panose="020F0502020204030204" pitchFamily="34" charset="0"/>
            </a:endParaRPr>
          </a:p>
        </p:txBody>
      </p:sp>
      <p:sp>
        <p:nvSpPr>
          <p:cNvPr id="2" name="Arrow: Striped Right 1">
            <a:extLst>
              <a:ext uri="{FF2B5EF4-FFF2-40B4-BE49-F238E27FC236}">
                <a16:creationId xmlns:a16="http://schemas.microsoft.com/office/drawing/2014/main" id="{B4B3210E-09CE-43A5-8F0B-A147507F0EC8}"/>
              </a:ext>
            </a:extLst>
          </p:cNvPr>
          <p:cNvSpPr/>
          <p:nvPr/>
        </p:nvSpPr>
        <p:spPr>
          <a:xfrm>
            <a:off x="5943538" y="6240065"/>
            <a:ext cx="1749764" cy="617935"/>
          </a:xfrm>
          <a:prstGeom prst="stripedRightArrow">
            <a:avLst/>
          </a:prstGeom>
          <a:solidFill>
            <a:srgbClr val="7030A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350" dirty="0"/>
              <a:t>Healing to Person</a:t>
            </a:r>
          </a:p>
        </p:txBody>
      </p:sp>
      <p:sp>
        <p:nvSpPr>
          <p:cNvPr id="3" name="Arrow: Striped Right 2">
            <a:extLst>
              <a:ext uri="{FF2B5EF4-FFF2-40B4-BE49-F238E27FC236}">
                <a16:creationId xmlns:a16="http://schemas.microsoft.com/office/drawing/2014/main" id="{4421C303-4959-8A48-2734-B6A687DCE66B}"/>
              </a:ext>
            </a:extLst>
          </p:cNvPr>
          <p:cNvSpPr/>
          <p:nvPr/>
        </p:nvSpPr>
        <p:spPr>
          <a:xfrm rot="10800000" flipV="1">
            <a:off x="5753109" y="5189312"/>
            <a:ext cx="1749763" cy="573154"/>
          </a:xfrm>
          <a:prstGeom prst="stripedRightArrow">
            <a:avLst/>
          </a:prstGeom>
          <a:solidFill>
            <a:srgbClr val="0070C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350" dirty="0"/>
              <a:t>Healing to HCP</a:t>
            </a:r>
          </a:p>
        </p:txBody>
      </p:sp>
      <p:pic>
        <p:nvPicPr>
          <p:cNvPr id="4" name="Picture 3" descr="Light from open door">
            <a:extLst>
              <a:ext uri="{FF2B5EF4-FFF2-40B4-BE49-F238E27FC236}">
                <a16:creationId xmlns:a16="http://schemas.microsoft.com/office/drawing/2014/main" id="{56DF1113-6672-DD7A-84B0-75900F43FB36}"/>
              </a:ext>
            </a:extLst>
          </p:cNvPr>
          <p:cNvPicPr>
            <a:picLocks noChangeAspect="1"/>
          </p:cNvPicPr>
          <p:nvPr/>
        </p:nvPicPr>
        <p:blipFill>
          <a:blip r:embed="rId3" cstate="print">
            <a:extLst>
              <a:ext uri="{28A0092B-C50C-407E-A947-70E740481C1C}">
                <a14:useLocalDpi xmlns:a14="http://schemas.microsoft.com/office/drawing/2010/main" val="0"/>
              </a:ext>
            </a:extLst>
          </a:blip>
          <a:srcRect l="41475" r="1506" b="1"/>
          <a:stretch>
            <a:fillRect/>
          </a:stretch>
        </p:blipFill>
        <p:spPr>
          <a:xfrm>
            <a:off x="4125568" y="5123952"/>
            <a:ext cx="1508065" cy="1560453"/>
          </a:xfrm>
          <a:custGeom>
            <a:avLst/>
            <a:gdLst/>
            <a:ahLst/>
            <a:cxnLst/>
            <a:rect l="l" t="t" r="r" b="b"/>
            <a:pathLst>
              <a:path w="3524888" h="3647338">
                <a:moveTo>
                  <a:pt x="887180" y="60"/>
                </a:moveTo>
                <a:cubicBezTo>
                  <a:pt x="945946" y="-443"/>
                  <a:pt x="1004682" y="2214"/>
                  <a:pt x="1063120" y="9535"/>
                </a:cubicBezTo>
                <a:cubicBezTo>
                  <a:pt x="1192553" y="25206"/>
                  <a:pt x="1324035" y="29312"/>
                  <a:pt x="1454772" y="21769"/>
                </a:cubicBezTo>
                <a:cubicBezTo>
                  <a:pt x="1583729" y="15160"/>
                  <a:pt x="1712924" y="14714"/>
                  <a:pt x="1842239" y="16589"/>
                </a:cubicBezTo>
                <a:cubicBezTo>
                  <a:pt x="1958874" y="18285"/>
                  <a:pt x="2075629" y="18018"/>
                  <a:pt x="2192264" y="13196"/>
                </a:cubicBezTo>
                <a:cubicBezTo>
                  <a:pt x="2323253" y="7660"/>
                  <a:pt x="2454242" y="2928"/>
                  <a:pt x="2585114" y="13911"/>
                </a:cubicBezTo>
                <a:cubicBezTo>
                  <a:pt x="2699008" y="24482"/>
                  <a:pt x="2813668" y="29758"/>
                  <a:pt x="2928437" y="29714"/>
                </a:cubicBezTo>
                <a:cubicBezTo>
                  <a:pt x="3080601" y="28464"/>
                  <a:pt x="3232406" y="19625"/>
                  <a:pt x="3384330" y="14536"/>
                </a:cubicBezTo>
                <a:lnTo>
                  <a:pt x="3481468" y="12130"/>
                </a:lnTo>
                <a:lnTo>
                  <a:pt x="3481325" y="16098"/>
                </a:lnTo>
                <a:lnTo>
                  <a:pt x="3493308" y="84630"/>
                </a:lnTo>
                <a:lnTo>
                  <a:pt x="3493318" y="92959"/>
                </a:lnTo>
                <a:cubicBezTo>
                  <a:pt x="3495695" y="161085"/>
                  <a:pt x="3501168" y="229143"/>
                  <a:pt x="3512114" y="297090"/>
                </a:cubicBezTo>
                <a:cubicBezTo>
                  <a:pt x="3519231" y="340796"/>
                  <a:pt x="3524136" y="384681"/>
                  <a:pt x="3524809" y="428543"/>
                </a:cubicBezTo>
                <a:cubicBezTo>
                  <a:pt x="3525482" y="472405"/>
                  <a:pt x="3521924" y="516245"/>
                  <a:pt x="3512114" y="559861"/>
                </a:cubicBezTo>
                <a:cubicBezTo>
                  <a:pt x="3491119" y="656469"/>
                  <a:pt x="3485618" y="754605"/>
                  <a:pt x="3495724" y="852186"/>
                </a:cubicBezTo>
                <a:cubicBezTo>
                  <a:pt x="3504578" y="948437"/>
                  <a:pt x="3505176" y="1044867"/>
                  <a:pt x="3502664" y="1141386"/>
                </a:cubicBezTo>
                <a:cubicBezTo>
                  <a:pt x="3500391" y="1228440"/>
                  <a:pt x="3500750" y="1315584"/>
                  <a:pt x="3507210" y="1402639"/>
                </a:cubicBezTo>
                <a:cubicBezTo>
                  <a:pt x="3514626" y="1500407"/>
                  <a:pt x="3520966" y="1598176"/>
                  <a:pt x="3506252" y="1695856"/>
                </a:cubicBezTo>
                <a:cubicBezTo>
                  <a:pt x="3492089" y="1780866"/>
                  <a:pt x="3485019" y="1866447"/>
                  <a:pt x="3485079" y="1952109"/>
                </a:cubicBezTo>
                <a:cubicBezTo>
                  <a:pt x="3486753" y="2065682"/>
                  <a:pt x="3498595" y="2178986"/>
                  <a:pt x="3505415" y="2292381"/>
                </a:cubicBezTo>
                <a:cubicBezTo>
                  <a:pt x="3514746" y="2447918"/>
                  <a:pt x="3522761" y="2603544"/>
                  <a:pt x="3508406" y="2759171"/>
                </a:cubicBezTo>
                <a:cubicBezTo>
                  <a:pt x="3497997" y="2866762"/>
                  <a:pt x="3488427" y="2974352"/>
                  <a:pt x="3496442" y="3082389"/>
                </a:cubicBezTo>
                <a:cubicBezTo>
                  <a:pt x="3502066" y="3158639"/>
                  <a:pt x="3510200" y="3234980"/>
                  <a:pt x="3504816" y="3311409"/>
                </a:cubicBezTo>
                <a:lnTo>
                  <a:pt x="3500655" y="3407763"/>
                </a:lnTo>
                <a:lnTo>
                  <a:pt x="3500528" y="3407763"/>
                </a:lnTo>
                <a:lnTo>
                  <a:pt x="3500186" y="3418624"/>
                </a:lnTo>
                <a:lnTo>
                  <a:pt x="3498431" y="3459279"/>
                </a:lnTo>
                <a:lnTo>
                  <a:pt x="3498786" y="3476530"/>
                </a:lnTo>
                <a:lnTo>
                  <a:pt x="3500070" y="3476530"/>
                </a:lnTo>
                <a:lnTo>
                  <a:pt x="3504922" y="3592711"/>
                </a:lnTo>
                <a:lnTo>
                  <a:pt x="3504733" y="3642505"/>
                </a:lnTo>
                <a:lnTo>
                  <a:pt x="3344090" y="3645620"/>
                </a:lnTo>
                <a:cubicBezTo>
                  <a:pt x="3179267" y="3652578"/>
                  <a:pt x="3015642" y="3636699"/>
                  <a:pt x="2851776" y="3628492"/>
                </a:cubicBezTo>
                <a:cubicBezTo>
                  <a:pt x="2716167" y="3622675"/>
                  <a:pt x="2580186" y="3623335"/>
                  <a:pt x="2444683" y="3630454"/>
                </a:cubicBezTo>
                <a:cubicBezTo>
                  <a:pt x="2220221" y="3640802"/>
                  <a:pt x="1995758" y="3642229"/>
                  <a:pt x="1771055" y="3636431"/>
                </a:cubicBezTo>
                <a:cubicBezTo>
                  <a:pt x="1659183" y="3633576"/>
                  <a:pt x="1547429" y="3634736"/>
                  <a:pt x="1435675" y="3638305"/>
                </a:cubicBezTo>
                <a:cubicBezTo>
                  <a:pt x="1179420" y="3646601"/>
                  <a:pt x="923403" y="3637323"/>
                  <a:pt x="667265" y="3634558"/>
                </a:cubicBezTo>
                <a:cubicBezTo>
                  <a:pt x="569736" y="3633488"/>
                  <a:pt x="472205" y="3633665"/>
                  <a:pt x="374794" y="3637679"/>
                </a:cubicBezTo>
                <a:cubicBezTo>
                  <a:pt x="264415" y="3642140"/>
                  <a:pt x="154036" y="3643412"/>
                  <a:pt x="43657" y="3642932"/>
                </a:cubicBezTo>
                <a:lnTo>
                  <a:pt x="11965" y="3642429"/>
                </a:lnTo>
                <a:lnTo>
                  <a:pt x="24360" y="3479541"/>
                </a:lnTo>
                <a:cubicBezTo>
                  <a:pt x="26194" y="3423392"/>
                  <a:pt x="25594" y="3367189"/>
                  <a:pt x="22559" y="3311038"/>
                </a:cubicBezTo>
                <a:cubicBezTo>
                  <a:pt x="16343" y="3197955"/>
                  <a:pt x="-628" y="3084971"/>
                  <a:pt x="13594" y="2971689"/>
                </a:cubicBezTo>
                <a:cubicBezTo>
                  <a:pt x="38335" y="2776712"/>
                  <a:pt x="12519" y="2582431"/>
                  <a:pt x="4272" y="2387950"/>
                </a:cubicBezTo>
                <a:cubicBezTo>
                  <a:pt x="-3262" y="2237604"/>
                  <a:pt x="2250" y="2086990"/>
                  <a:pt x="20765" y="1937298"/>
                </a:cubicBezTo>
                <a:cubicBezTo>
                  <a:pt x="38958" y="1790576"/>
                  <a:pt x="37113" y="1642627"/>
                  <a:pt x="15268" y="1496252"/>
                </a:cubicBezTo>
                <a:cubicBezTo>
                  <a:pt x="7718" y="1430798"/>
                  <a:pt x="7400" y="1364898"/>
                  <a:pt x="14311" y="1299395"/>
                </a:cubicBezTo>
                <a:cubicBezTo>
                  <a:pt x="22640" y="1195064"/>
                  <a:pt x="20682" y="1090348"/>
                  <a:pt x="8455" y="986285"/>
                </a:cubicBezTo>
                <a:cubicBezTo>
                  <a:pt x="-8159" y="849535"/>
                  <a:pt x="3794" y="712390"/>
                  <a:pt x="9890" y="575539"/>
                </a:cubicBezTo>
                <a:cubicBezTo>
                  <a:pt x="14432" y="472556"/>
                  <a:pt x="17180" y="369671"/>
                  <a:pt x="12878" y="266688"/>
                </a:cubicBezTo>
                <a:lnTo>
                  <a:pt x="14418" y="21931"/>
                </a:lnTo>
                <a:lnTo>
                  <a:pt x="163536" y="23733"/>
                </a:lnTo>
                <a:cubicBezTo>
                  <a:pt x="346324" y="25875"/>
                  <a:pt x="528992" y="25875"/>
                  <a:pt x="711062" y="9535"/>
                </a:cubicBezTo>
                <a:cubicBezTo>
                  <a:pt x="769619" y="4223"/>
                  <a:pt x="828415" y="562"/>
                  <a:pt x="887180" y="60"/>
                </a:cubicBezTo>
                <a:close/>
              </a:path>
            </a:pathLst>
          </a:custGeom>
        </p:spPr>
      </p:pic>
      <p:sp>
        <p:nvSpPr>
          <p:cNvPr id="9" name="TextBox 8">
            <a:extLst>
              <a:ext uri="{FF2B5EF4-FFF2-40B4-BE49-F238E27FC236}">
                <a16:creationId xmlns:a16="http://schemas.microsoft.com/office/drawing/2014/main" id="{AEDD80AC-C03C-315C-CE7F-82241BEB02BF}"/>
              </a:ext>
            </a:extLst>
          </p:cNvPr>
          <p:cNvSpPr txBox="1"/>
          <p:nvPr/>
        </p:nvSpPr>
        <p:spPr>
          <a:xfrm>
            <a:off x="5830939" y="5818591"/>
            <a:ext cx="1974962" cy="338554"/>
          </a:xfrm>
          <a:prstGeom prst="rect">
            <a:avLst/>
          </a:prstGeom>
          <a:noFill/>
        </p:spPr>
        <p:txBody>
          <a:bodyPr wrap="square" rtlCol="0">
            <a:spAutoFit/>
          </a:bodyPr>
          <a:lstStyle/>
          <a:p>
            <a:r>
              <a:rPr lang="en-US" sz="1600" b="1" dirty="0">
                <a:solidFill>
                  <a:schemeClr val="accent3">
                    <a:lumMod val="75000"/>
                  </a:schemeClr>
                </a:solidFill>
              </a:rPr>
              <a:t>Bidirectional Healing</a:t>
            </a:r>
          </a:p>
        </p:txBody>
      </p:sp>
    </p:spTree>
    <p:extLst>
      <p:ext uri="{BB962C8B-B14F-4D97-AF65-F5344CB8AC3E}">
        <p14:creationId xmlns:p14="http://schemas.microsoft.com/office/powerpoint/2010/main" val="5132808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11">
                                            <p:txEl>
                                              <p:pRg st="0" end="0"/>
                                            </p:txEl>
                                          </p:spTgt>
                                        </p:tgtEl>
                                        <p:attrNameLst>
                                          <p:attrName>style.visibility</p:attrName>
                                        </p:attrNameLst>
                                      </p:cBhvr>
                                      <p:to>
                                        <p:strVal val="visible"/>
                                      </p:to>
                                    </p:set>
                                    <p:anim calcmode="lin" valueType="num">
                                      <p:cBhvr>
                                        <p:cTn id="15" dur="1000" fill="hold"/>
                                        <p:tgtEl>
                                          <p:spTgt spid="11">
                                            <p:txEl>
                                              <p:pRg st="0" end="0"/>
                                            </p:txEl>
                                          </p:spTgt>
                                        </p:tgtEl>
                                        <p:attrNameLst>
                                          <p:attrName>ppt_w</p:attrName>
                                        </p:attrNameLst>
                                      </p:cBhvr>
                                      <p:tavLst>
                                        <p:tav tm="0">
                                          <p:val>
                                            <p:fltVal val="0"/>
                                          </p:val>
                                        </p:tav>
                                        <p:tav tm="100000">
                                          <p:val>
                                            <p:strVal val="#ppt_w"/>
                                          </p:val>
                                        </p:tav>
                                      </p:tavLst>
                                    </p:anim>
                                    <p:anim calcmode="lin" valueType="num">
                                      <p:cBhvr>
                                        <p:cTn id="16" dur="1000" fill="hold"/>
                                        <p:tgtEl>
                                          <p:spTgt spid="11">
                                            <p:txEl>
                                              <p:pRg st="0" end="0"/>
                                            </p:txEl>
                                          </p:spTgt>
                                        </p:tgtEl>
                                        <p:attrNameLst>
                                          <p:attrName>ppt_h</p:attrName>
                                        </p:attrNameLst>
                                      </p:cBhvr>
                                      <p:tavLst>
                                        <p:tav tm="0">
                                          <p:val>
                                            <p:fltVal val="0"/>
                                          </p:val>
                                        </p:tav>
                                        <p:tav tm="100000">
                                          <p:val>
                                            <p:strVal val="#ppt_h"/>
                                          </p:val>
                                        </p:tav>
                                      </p:tavLst>
                                    </p:anim>
                                    <p:anim calcmode="lin" valueType="num">
                                      <p:cBhvr>
                                        <p:cTn id="17" dur="1000" fill="hold"/>
                                        <p:tgtEl>
                                          <p:spTgt spid="11">
                                            <p:txEl>
                                              <p:pRg st="0" end="0"/>
                                            </p:txEl>
                                          </p:spTgt>
                                        </p:tgtEl>
                                        <p:attrNameLst>
                                          <p:attrName>style.rotation</p:attrName>
                                        </p:attrNameLst>
                                      </p:cBhvr>
                                      <p:tavLst>
                                        <p:tav tm="0">
                                          <p:val>
                                            <p:fltVal val="90"/>
                                          </p:val>
                                        </p:tav>
                                        <p:tav tm="100000">
                                          <p:val>
                                            <p:fltVal val="0"/>
                                          </p:val>
                                        </p:tav>
                                      </p:tavLst>
                                    </p:anim>
                                    <p:animEffect transition="in" filter="fade">
                                      <p:cBhvr>
                                        <p:cTn id="18" dur="1000"/>
                                        <p:tgtEl>
                                          <p:spTgt spid="11">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grpId="0" nodeType="clickEffect">
                                  <p:stCondLst>
                                    <p:cond delay="0"/>
                                  </p:stCondLst>
                                  <p:childTnLst>
                                    <p:set>
                                      <p:cBhvr>
                                        <p:cTn id="22" dur="1" fill="hold">
                                          <p:stCondLst>
                                            <p:cond delay="0"/>
                                          </p:stCondLst>
                                        </p:cTn>
                                        <p:tgtEl>
                                          <p:spTgt spid="11">
                                            <p:txEl>
                                              <p:pRg st="1" end="1"/>
                                            </p:txEl>
                                          </p:spTgt>
                                        </p:tgtEl>
                                        <p:attrNameLst>
                                          <p:attrName>style.visibility</p:attrName>
                                        </p:attrNameLst>
                                      </p:cBhvr>
                                      <p:to>
                                        <p:strVal val="visible"/>
                                      </p:to>
                                    </p:set>
                                    <p:anim calcmode="lin" valueType="num">
                                      <p:cBhvr>
                                        <p:cTn id="23" dur="1000" fill="hold"/>
                                        <p:tgtEl>
                                          <p:spTgt spid="11">
                                            <p:txEl>
                                              <p:pRg st="1" end="1"/>
                                            </p:txEl>
                                          </p:spTgt>
                                        </p:tgtEl>
                                        <p:attrNameLst>
                                          <p:attrName>ppt_w</p:attrName>
                                        </p:attrNameLst>
                                      </p:cBhvr>
                                      <p:tavLst>
                                        <p:tav tm="0">
                                          <p:val>
                                            <p:fltVal val="0"/>
                                          </p:val>
                                        </p:tav>
                                        <p:tav tm="100000">
                                          <p:val>
                                            <p:strVal val="#ppt_w"/>
                                          </p:val>
                                        </p:tav>
                                      </p:tavLst>
                                    </p:anim>
                                    <p:anim calcmode="lin" valueType="num">
                                      <p:cBhvr>
                                        <p:cTn id="24" dur="1000" fill="hold"/>
                                        <p:tgtEl>
                                          <p:spTgt spid="11">
                                            <p:txEl>
                                              <p:pRg st="1" end="1"/>
                                            </p:txEl>
                                          </p:spTgt>
                                        </p:tgtEl>
                                        <p:attrNameLst>
                                          <p:attrName>ppt_h</p:attrName>
                                        </p:attrNameLst>
                                      </p:cBhvr>
                                      <p:tavLst>
                                        <p:tav tm="0">
                                          <p:val>
                                            <p:fltVal val="0"/>
                                          </p:val>
                                        </p:tav>
                                        <p:tav tm="100000">
                                          <p:val>
                                            <p:strVal val="#ppt_h"/>
                                          </p:val>
                                        </p:tav>
                                      </p:tavLst>
                                    </p:anim>
                                    <p:anim calcmode="lin" valueType="num">
                                      <p:cBhvr>
                                        <p:cTn id="25" dur="1000" fill="hold"/>
                                        <p:tgtEl>
                                          <p:spTgt spid="11">
                                            <p:txEl>
                                              <p:pRg st="1" end="1"/>
                                            </p:txEl>
                                          </p:spTgt>
                                        </p:tgtEl>
                                        <p:attrNameLst>
                                          <p:attrName>style.rotation</p:attrName>
                                        </p:attrNameLst>
                                      </p:cBhvr>
                                      <p:tavLst>
                                        <p:tav tm="0">
                                          <p:val>
                                            <p:fltVal val="90"/>
                                          </p:val>
                                        </p:tav>
                                        <p:tav tm="100000">
                                          <p:val>
                                            <p:fltVal val="0"/>
                                          </p:val>
                                        </p:tav>
                                      </p:tavLst>
                                    </p:anim>
                                    <p:animEffect transition="in" filter="fade">
                                      <p:cBhvr>
                                        <p:cTn id="26" dur="1000"/>
                                        <p:tgtEl>
                                          <p:spTgt spid="11">
                                            <p:txEl>
                                              <p:pRg st="1" end="1"/>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31" presetClass="entr" presetSubtype="0" fill="hold" grpId="0" nodeType="clickEffect">
                                  <p:stCondLst>
                                    <p:cond delay="0"/>
                                  </p:stCondLst>
                                  <p:childTnLst>
                                    <p:set>
                                      <p:cBhvr>
                                        <p:cTn id="30" dur="1" fill="hold">
                                          <p:stCondLst>
                                            <p:cond delay="0"/>
                                          </p:stCondLst>
                                        </p:cTn>
                                        <p:tgtEl>
                                          <p:spTgt spid="11">
                                            <p:txEl>
                                              <p:pRg st="2" end="2"/>
                                            </p:txEl>
                                          </p:spTgt>
                                        </p:tgtEl>
                                        <p:attrNameLst>
                                          <p:attrName>style.visibility</p:attrName>
                                        </p:attrNameLst>
                                      </p:cBhvr>
                                      <p:to>
                                        <p:strVal val="visible"/>
                                      </p:to>
                                    </p:set>
                                    <p:anim calcmode="lin" valueType="num">
                                      <p:cBhvr>
                                        <p:cTn id="31" dur="1000" fill="hold"/>
                                        <p:tgtEl>
                                          <p:spTgt spid="11">
                                            <p:txEl>
                                              <p:pRg st="2" end="2"/>
                                            </p:txEl>
                                          </p:spTgt>
                                        </p:tgtEl>
                                        <p:attrNameLst>
                                          <p:attrName>ppt_w</p:attrName>
                                        </p:attrNameLst>
                                      </p:cBhvr>
                                      <p:tavLst>
                                        <p:tav tm="0">
                                          <p:val>
                                            <p:fltVal val="0"/>
                                          </p:val>
                                        </p:tav>
                                        <p:tav tm="100000">
                                          <p:val>
                                            <p:strVal val="#ppt_w"/>
                                          </p:val>
                                        </p:tav>
                                      </p:tavLst>
                                    </p:anim>
                                    <p:anim calcmode="lin" valueType="num">
                                      <p:cBhvr>
                                        <p:cTn id="32" dur="1000" fill="hold"/>
                                        <p:tgtEl>
                                          <p:spTgt spid="11">
                                            <p:txEl>
                                              <p:pRg st="2" end="2"/>
                                            </p:txEl>
                                          </p:spTgt>
                                        </p:tgtEl>
                                        <p:attrNameLst>
                                          <p:attrName>ppt_h</p:attrName>
                                        </p:attrNameLst>
                                      </p:cBhvr>
                                      <p:tavLst>
                                        <p:tav tm="0">
                                          <p:val>
                                            <p:fltVal val="0"/>
                                          </p:val>
                                        </p:tav>
                                        <p:tav tm="100000">
                                          <p:val>
                                            <p:strVal val="#ppt_h"/>
                                          </p:val>
                                        </p:tav>
                                      </p:tavLst>
                                    </p:anim>
                                    <p:anim calcmode="lin" valueType="num">
                                      <p:cBhvr>
                                        <p:cTn id="33" dur="1000" fill="hold"/>
                                        <p:tgtEl>
                                          <p:spTgt spid="11">
                                            <p:txEl>
                                              <p:pRg st="2" end="2"/>
                                            </p:txEl>
                                          </p:spTgt>
                                        </p:tgtEl>
                                        <p:attrNameLst>
                                          <p:attrName>style.rotation</p:attrName>
                                        </p:attrNameLst>
                                      </p:cBhvr>
                                      <p:tavLst>
                                        <p:tav tm="0">
                                          <p:val>
                                            <p:fltVal val="90"/>
                                          </p:val>
                                        </p:tav>
                                        <p:tav tm="100000">
                                          <p:val>
                                            <p:fltVal val="0"/>
                                          </p:val>
                                        </p:tav>
                                      </p:tavLst>
                                    </p:anim>
                                    <p:animEffect transition="in" filter="fade">
                                      <p:cBhvr>
                                        <p:cTn id="34" dur="1000"/>
                                        <p:tgtEl>
                                          <p:spTgt spid="11">
                                            <p:txEl>
                                              <p:pRg st="2" end="2"/>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31" presetClass="entr" presetSubtype="0" fill="hold" grpId="0" nodeType="clickEffect">
                                  <p:stCondLst>
                                    <p:cond delay="0"/>
                                  </p:stCondLst>
                                  <p:childTnLst>
                                    <p:set>
                                      <p:cBhvr>
                                        <p:cTn id="38" dur="1" fill="hold">
                                          <p:stCondLst>
                                            <p:cond delay="0"/>
                                          </p:stCondLst>
                                        </p:cTn>
                                        <p:tgtEl>
                                          <p:spTgt spid="11">
                                            <p:txEl>
                                              <p:pRg st="3" end="3"/>
                                            </p:txEl>
                                          </p:spTgt>
                                        </p:tgtEl>
                                        <p:attrNameLst>
                                          <p:attrName>style.visibility</p:attrName>
                                        </p:attrNameLst>
                                      </p:cBhvr>
                                      <p:to>
                                        <p:strVal val="visible"/>
                                      </p:to>
                                    </p:set>
                                    <p:anim calcmode="lin" valueType="num">
                                      <p:cBhvr>
                                        <p:cTn id="39" dur="1000" fill="hold"/>
                                        <p:tgtEl>
                                          <p:spTgt spid="11">
                                            <p:txEl>
                                              <p:pRg st="3" end="3"/>
                                            </p:txEl>
                                          </p:spTgt>
                                        </p:tgtEl>
                                        <p:attrNameLst>
                                          <p:attrName>ppt_w</p:attrName>
                                        </p:attrNameLst>
                                      </p:cBhvr>
                                      <p:tavLst>
                                        <p:tav tm="0">
                                          <p:val>
                                            <p:fltVal val="0"/>
                                          </p:val>
                                        </p:tav>
                                        <p:tav tm="100000">
                                          <p:val>
                                            <p:strVal val="#ppt_w"/>
                                          </p:val>
                                        </p:tav>
                                      </p:tavLst>
                                    </p:anim>
                                    <p:anim calcmode="lin" valueType="num">
                                      <p:cBhvr>
                                        <p:cTn id="40" dur="1000" fill="hold"/>
                                        <p:tgtEl>
                                          <p:spTgt spid="11">
                                            <p:txEl>
                                              <p:pRg st="3" end="3"/>
                                            </p:txEl>
                                          </p:spTgt>
                                        </p:tgtEl>
                                        <p:attrNameLst>
                                          <p:attrName>ppt_h</p:attrName>
                                        </p:attrNameLst>
                                      </p:cBhvr>
                                      <p:tavLst>
                                        <p:tav tm="0">
                                          <p:val>
                                            <p:fltVal val="0"/>
                                          </p:val>
                                        </p:tav>
                                        <p:tav tm="100000">
                                          <p:val>
                                            <p:strVal val="#ppt_h"/>
                                          </p:val>
                                        </p:tav>
                                      </p:tavLst>
                                    </p:anim>
                                    <p:anim calcmode="lin" valueType="num">
                                      <p:cBhvr>
                                        <p:cTn id="41" dur="1000" fill="hold"/>
                                        <p:tgtEl>
                                          <p:spTgt spid="11">
                                            <p:txEl>
                                              <p:pRg st="3" end="3"/>
                                            </p:txEl>
                                          </p:spTgt>
                                        </p:tgtEl>
                                        <p:attrNameLst>
                                          <p:attrName>style.rotation</p:attrName>
                                        </p:attrNameLst>
                                      </p:cBhvr>
                                      <p:tavLst>
                                        <p:tav tm="0">
                                          <p:val>
                                            <p:fltVal val="90"/>
                                          </p:val>
                                        </p:tav>
                                        <p:tav tm="100000">
                                          <p:val>
                                            <p:fltVal val="0"/>
                                          </p:val>
                                        </p:tav>
                                      </p:tavLst>
                                    </p:anim>
                                    <p:animEffect transition="in" filter="fade">
                                      <p:cBhvr>
                                        <p:cTn id="42" dur="1000"/>
                                        <p:tgtEl>
                                          <p:spTgt spid="11">
                                            <p:txEl>
                                              <p:pRg st="3" end="3"/>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31" presetClass="entr" presetSubtype="0" fill="hold" grpId="0" nodeType="clickEffect">
                                  <p:stCondLst>
                                    <p:cond delay="0"/>
                                  </p:stCondLst>
                                  <p:childTnLst>
                                    <p:set>
                                      <p:cBhvr>
                                        <p:cTn id="46" dur="1" fill="hold">
                                          <p:stCondLst>
                                            <p:cond delay="0"/>
                                          </p:stCondLst>
                                        </p:cTn>
                                        <p:tgtEl>
                                          <p:spTgt spid="11">
                                            <p:txEl>
                                              <p:pRg st="4" end="4"/>
                                            </p:txEl>
                                          </p:spTgt>
                                        </p:tgtEl>
                                        <p:attrNameLst>
                                          <p:attrName>style.visibility</p:attrName>
                                        </p:attrNameLst>
                                      </p:cBhvr>
                                      <p:to>
                                        <p:strVal val="visible"/>
                                      </p:to>
                                    </p:set>
                                    <p:anim calcmode="lin" valueType="num">
                                      <p:cBhvr>
                                        <p:cTn id="47" dur="1000" fill="hold"/>
                                        <p:tgtEl>
                                          <p:spTgt spid="11">
                                            <p:txEl>
                                              <p:pRg st="4" end="4"/>
                                            </p:txEl>
                                          </p:spTgt>
                                        </p:tgtEl>
                                        <p:attrNameLst>
                                          <p:attrName>ppt_w</p:attrName>
                                        </p:attrNameLst>
                                      </p:cBhvr>
                                      <p:tavLst>
                                        <p:tav tm="0">
                                          <p:val>
                                            <p:fltVal val="0"/>
                                          </p:val>
                                        </p:tav>
                                        <p:tav tm="100000">
                                          <p:val>
                                            <p:strVal val="#ppt_w"/>
                                          </p:val>
                                        </p:tav>
                                      </p:tavLst>
                                    </p:anim>
                                    <p:anim calcmode="lin" valueType="num">
                                      <p:cBhvr>
                                        <p:cTn id="48" dur="1000" fill="hold"/>
                                        <p:tgtEl>
                                          <p:spTgt spid="11">
                                            <p:txEl>
                                              <p:pRg st="4" end="4"/>
                                            </p:txEl>
                                          </p:spTgt>
                                        </p:tgtEl>
                                        <p:attrNameLst>
                                          <p:attrName>ppt_h</p:attrName>
                                        </p:attrNameLst>
                                      </p:cBhvr>
                                      <p:tavLst>
                                        <p:tav tm="0">
                                          <p:val>
                                            <p:fltVal val="0"/>
                                          </p:val>
                                        </p:tav>
                                        <p:tav tm="100000">
                                          <p:val>
                                            <p:strVal val="#ppt_h"/>
                                          </p:val>
                                        </p:tav>
                                      </p:tavLst>
                                    </p:anim>
                                    <p:anim calcmode="lin" valueType="num">
                                      <p:cBhvr>
                                        <p:cTn id="49" dur="1000" fill="hold"/>
                                        <p:tgtEl>
                                          <p:spTgt spid="11">
                                            <p:txEl>
                                              <p:pRg st="4" end="4"/>
                                            </p:txEl>
                                          </p:spTgt>
                                        </p:tgtEl>
                                        <p:attrNameLst>
                                          <p:attrName>style.rotation</p:attrName>
                                        </p:attrNameLst>
                                      </p:cBhvr>
                                      <p:tavLst>
                                        <p:tav tm="0">
                                          <p:val>
                                            <p:fltVal val="90"/>
                                          </p:val>
                                        </p:tav>
                                        <p:tav tm="100000">
                                          <p:val>
                                            <p:fltVal val="0"/>
                                          </p:val>
                                        </p:tav>
                                      </p:tavLst>
                                    </p:anim>
                                    <p:animEffect transition="in" filter="fade">
                                      <p:cBhvr>
                                        <p:cTn id="50" dur="1000"/>
                                        <p:tgtEl>
                                          <p:spTgt spid="11">
                                            <p:txEl>
                                              <p:pRg st="4" end="4"/>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31" presetClass="entr" presetSubtype="0" fill="hold" grpId="0" nodeType="clickEffect">
                                  <p:stCondLst>
                                    <p:cond delay="0"/>
                                  </p:stCondLst>
                                  <p:childTnLst>
                                    <p:set>
                                      <p:cBhvr>
                                        <p:cTn id="54" dur="1" fill="hold">
                                          <p:stCondLst>
                                            <p:cond delay="0"/>
                                          </p:stCondLst>
                                        </p:cTn>
                                        <p:tgtEl>
                                          <p:spTgt spid="11">
                                            <p:txEl>
                                              <p:pRg st="5" end="5"/>
                                            </p:txEl>
                                          </p:spTgt>
                                        </p:tgtEl>
                                        <p:attrNameLst>
                                          <p:attrName>style.visibility</p:attrName>
                                        </p:attrNameLst>
                                      </p:cBhvr>
                                      <p:to>
                                        <p:strVal val="visible"/>
                                      </p:to>
                                    </p:set>
                                    <p:anim calcmode="lin" valueType="num">
                                      <p:cBhvr>
                                        <p:cTn id="55" dur="1000" fill="hold"/>
                                        <p:tgtEl>
                                          <p:spTgt spid="11">
                                            <p:txEl>
                                              <p:pRg st="5" end="5"/>
                                            </p:txEl>
                                          </p:spTgt>
                                        </p:tgtEl>
                                        <p:attrNameLst>
                                          <p:attrName>ppt_w</p:attrName>
                                        </p:attrNameLst>
                                      </p:cBhvr>
                                      <p:tavLst>
                                        <p:tav tm="0">
                                          <p:val>
                                            <p:fltVal val="0"/>
                                          </p:val>
                                        </p:tav>
                                        <p:tav tm="100000">
                                          <p:val>
                                            <p:strVal val="#ppt_w"/>
                                          </p:val>
                                        </p:tav>
                                      </p:tavLst>
                                    </p:anim>
                                    <p:anim calcmode="lin" valueType="num">
                                      <p:cBhvr>
                                        <p:cTn id="56" dur="1000" fill="hold"/>
                                        <p:tgtEl>
                                          <p:spTgt spid="11">
                                            <p:txEl>
                                              <p:pRg st="5" end="5"/>
                                            </p:txEl>
                                          </p:spTgt>
                                        </p:tgtEl>
                                        <p:attrNameLst>
                                          <p:attrName>ppt_h</p:attrName>
                                        </p:attrNameLst>
                                      </p:cBhvr>
                                      <p:tavLst>
                                        <p:tav tm="0">
                                          <p:val>
                                            <p:fltVal val="0"/>
                                          </p:val>
                                        </p:tav>
                                        <p:tav tm="100000">
                                          <p:val>
                                            <p:strVal val="#ppt_h"/>
                                          </p:val>
                                        </p:tav>
                                      </p:tavLst>
                                    </p:anim>
                                    <p:anim calcmode="lin" valueType="num">
                                      <p:cBhvr>
                                        <p:cTn id="57" dur="1000" fill="hold"/>
                                        <p:tgtEl>
                                          <p:spTgt spid="11">
                                            <p:txEl>
                                              <p:pRg st="5" end="5"/>
                                            </p:txEl>
                                          </p:spTgt>
                                        </p:tgtEl>
                                        <p:attrNameLst>
                                          <p:attrName>style.rotation</p:attrName>
                                        </p:attrNameLst>
                                      </p:cBhvr>
                                      <p:tavLst>
                                        <p:tav tm="0">
                                          <p:val>
                                            <p:fltVal val="90"/>
                                          </p:val>
                                        </p:tav>
                                        <p:tav tm="100000">
                                          <p:val>
                                            <p:fltVal val="0"/>
                                          </p:val>
                                        </p:tav>
                                      </p:tavLst>
                                    </p:anim>
                                    <p:animEffect transition="in" filter="fade">
                                      <p:cBhvr>
                                        <p:cTn id="58" dur="1000"/>
                                        <p:tgtEl>
                                          <p:spTgt spid="11">
                                            <p:txEl>
                                              <p:pRg st="5" end="5"/>
                                            </p:txEl>
                                          </p:spTgt>
                                        </p:tgtEl>
                                      </p:cBhvr>
                                    </p:animEffect>
                                  </p:childTnLst>
                                </p:cTn>
                              </p:par>
                            </p:childTnLst>
                          </p:cTn>
                        </p:par>
                      </p:childTnLst>
                    </p:cTn>
                  </p:par>
                  <p:par>
                    <p:cTn id="59" fill="hold">
                      <p:stCondLst>
                        <p:cond delay="indefinite"/>
                      </p:stCondLst>
                      <p:childTnLst>
                        <p:par>
                          <p:cTn id="60" fill="hold">
                            <p:stCondLst>
                              <p:cond delay="0"/>
                            </p:stCondLst>
                            <p:childTnLst>
                              <p:par>
                                <p:cTn id="61" presetID="31" presetClass="entr" presetSubtype="0" fill="hold" grpId="0" nodeType="clickEffect">
                                  <p:stCondLst>
                                    <p:cond delay="0"/>
                                  </p:stCondLst>
                                  <p:childTnLst>
                                    <p:set>
                                      <p:cBhvr>
                                        <p:cTn id="62" dur="1" fill="hold">
                                          <p:stCondLst>
                                            <p:cond delay="0"/>
                                          </p:stCondLst>
                                        </p:cTn>
                                        <p:tgtEl>
                                          <p:spTgt spid="11">
                                            <p:txEl>
                                              <p:pRg st="6" end="6"/>
                                            </p:txEl>
                                          </p:spTgt>
                                        </p:tgtEl>
                                        <p:attrNameLst>
                                          <p:attrName>style.visibility</p:attrName>
                                        </p:attrNameLst>
                                      </p:cBhvr>
                                      <p:to>
                                        <p:strVal val="visible"/>
                                      </p:to>
                                    </p:set>
                                    <p:anim calcmode="lin" valueType="num">
                                      <p:cBhvr>
                                        <p:cTn id="63" dur="1000" fill="hold"/>
                                        <p:tgtEl>
                                          <p:spTgt spid="11">
                                            <p:txEl>
                                              <p:pRg st="6" end="6"/>
                                            </p:txEl>
                                          </p:spTgt>
                                        </p:tgtEl>
                                        <p:attrNameLst>
                                          <p:attrName>ppt_w</p:attrName>
                                        </p:attrNameLst>
                                      </p:cBhvr>
                                      <p:tavLst>
                                        <p:tav tm="0">
                                          <p:val>
                                            <p:fltVal val="0"/>
                                          </p:val>
                                        </p:tav>
                                        <p:tav tm="100000">
                                          <p:val>
                                            <p:strVal val="#ppt_w"/>
                                          </p:val>
                                        </p:tav>
                                      </p:tavLst>
                                    </p:anim>
                                    <p:anim calcmode="lin" valueType="num">
                                      <p:cBhvr>
                                        <p:cTn id="64" dur="1000" fill="hold"/>
                                        <p:tgtEl>
                                          <p:spTgt spid="11">
                                            <p:txEl>
                                              <p:pRg st="6" end="6"/>
                                            </p:txEl>
                                          </p:spTgt>
                                        </p:tgtEl>
                                        <p:attrNameLst>
                                          <p:attrName>ppt_h</p:attrName>
                                        </p:attrNameLst>
                                      </p:cBhvr>
                                      <p:tavLst>
                                        <p:tav tm="0">
                                          <p:val>
                                            <p:fltVal val="0"/>
                                          </p:val>
                                        </p:tav>
                                        <p:tav tm="100000">
                                          <p:val>
                                            <p:strVal val="#ppt_h"/>
                                          </p:val>
                                        </p:tav>
                                      </p:tavLst>
                                    </p:anim>
                                    <p:anim calcmode="lin" valueType="num">
                                      <p:cBhvr>
                                        <p:cTn id="65" dur="1000" fill="hold"/>
                                        <p:tgtEl>
                                          <p:spTgt spid="11">
                                            <p:txEl>
                                              <p:pRg st="6" end="6"/>
                                            </p:txEl>
                                          </p:spTgt>
                                        </p:tgtEl>
                                        <p:attrNameLst>
                                          <p:attrName>style.rotation</p:attrName>
                                        </p:attrNameLst>
                                      </p:cBhvr>
                                      <p:tavLst>
                                        <p:tav tm="0">
                                          <p:val>
                                            <p:fltVal val="90"/>
                                          </p:val>
                                        </p:tav>
                                        <p:tav tm="100000">
                                          <p:val>
                                            <p:fltVal val="0"/>
                                          </p:val>
                                        </p:tav>
                                      </p:tavLst>
                                    </p:anim>
                                    <p:animEffect transition="in" filter="fade">
                                      <p:cBhvr>
                                        <p:cTn id="66" dur="1000"/>
                                        <p:tgtEl>
                                          <p:spTgt spid="11">
                                            <p:txEl>
                                              <p:pRg st="6" end="6"/>
                                            </p:txEl>
                                          </p:spTgt>
                                        </p:tgtEl>
                                      </p:cBhvr>
                                    </p:animEffect>
                                  </p:childTnLst>
                                </p:cTn>
                              </p:par>
                            </p:childTnLst>
                          </p:cTn>
                        </p:par>
                      </p:childTnLst>
                    </p:cTn>
                  </p:par>
                  <p:par>
                    <p:cTn id="67" fill="hold">
                      <p:stCondLst>
                        <p:cond delay="indefinite"/>
                      </p:stCondLst>
                      <p:childTnLst>
                        <p:par>
                          <p:cTn id="68" fill="hold">
                            <p:stCondLst>
                              <p:cond delay="0"/>
                            </p:stCondLst>
                            <p:childTnLst>
                              <p:par>
                                <p:cTn id="69" presetID="31" presetClass="entr" presetSubtype="0" fill="hold" grpId="0" nodeType="clickEffect">
                                  <p:stCondLst>
                                    <p:cond delay="0"/>
                                  </p:stCondLst>
                                  <p:childTnLst>
                                    <p:set>
                                      <p:cBhvr>
                                        <p:cTn id="70" dur="1" fill="hold">
                                          <p:stCondLst>
                                            <p:cond delay="0"/>
                                          </p:stCondLst>
                                        </p:cTn>
                                        <p:tgtEl>
                                          <p:spTgt spid="11">
                                            <p:txEl>
                                              <p:pRg st="7" end="7"/>
                                            </p:txEl>
                                          </p:spTgt>
                                        </p:tgtEl>
                                        <p:attrNameLst>
                                          <p:attrName>style.visibility</p:attrName>
                                        </p:attrNameLst>
                                      </p:cBhvr>
                                      <p:to>
                                        <p:strVal val="visible"/>
                                      </p:to>
                                    </p:set>
                                    <p:anim calcmode="lin" valueType="num">
                                      <p:cBhvr>
                                        <p:cTn id="71" dur="1000" fill="hold"/>
                                        <p:tgtEl>
                                          <p:spTgt spid="11">
                                            <p:txEl>
                                              <p:pRg st="7" end="7"/>
                                            </p:txEl>
                                          </p:spTgt>
                                        </p:tgtEl>
                                        <p:attrNameLst>
                                          <p:attrName>ppt_w</p:attrName>
                                        </p:attrNameLst>
                                      </p:cBhvr>
                                      <p:tavLst>
                                        <p:tav tm="0">
                                          <p:val>
                                            <p:fltVal val="0"/>
                                          </p:val>
                                        </p:tav>
                                        <p:tav tm="100000">
                                          <p:val>
                                            <p:strVal val="#ppt_w"/>
                                          </p:val>
                                        </p:tav>
                                      </p:tavLst>
                                    </p:anim>
                                    <p:anim calcmode="lin" valueType="num">
                                      <p:cBhvr>
                                        <p:cTn id="72" dur="1000" fill="hold"/>
                                        <p:tgtEl>
                                          <p:spTgt spid="11">
                                            <p:txEl>
                                              <p:pRg st="7" end="7"/>
                                            </p:txEl>
                                          </p:spTgt>
                                        </p:tgtEl>
                                        <p:attrNameLst>
                                          <p:attrName>ppt_h</p:attrName>
                                        </p:attrNameLst>
                                      </p:cBhvr>
                                      <p:tavLst>
                                        <p:tav tm="0">
                                          <p:val>
                                            <p:fltVal val="0"/>
                                          </p:val>
                                        </p:tav>
                                        <p:tav tm="100000">
                                          <p:val>
                                            <p:strVal val="#ppt_h"/>
                                          </p:val>
                                        </p:tav>
                                      </p:tavLst>
                                    </p:anim>
                                    <p:anim calcmode="lin" valueType="num">
                                      <p:cBhvr>
                                        <p:cTn id="73" dur="1000" fill="hold"/>
                                        <p:tgtEl>
                                          <p:spTgt spid="11">
                                            <p:txEl>
                                              <p:pRg st="7" end="7"/>
                                            </p:txEl>
                                          </p:spTgt>
                                        </p:tgtEl>
                                        <p:attrNameLst>
                                          <p:attrName>style.rotation</p:attrName>
                                        </p:attrNameLst>
                                      </p:cBhvr>
                                      <p:tavLst>
                                        <p:tav tm="0">
                                          <p:val>
                                            <p:fltVal val="90"/>
                                          </p:val>
                                        </p:tav>
                                        <p:tav tm="100000">
                                          <p:val>
                                            <p:fltVal val="0"/>
                                          </p:val>
                                        </p:tav>
                                      </p:tavLst>
                                    </p:anim>
                                    <p:animEffect transition="in" filter="fade">
                                      <p:cBhvr>
                                        <p:cTn id="74" dur="1000"/>
                                        <p:tgtEl>
                                          <p:spTgt spid="11">
                                            <p:txEl>
                                              <p:pRg st="7" end="7"/>
                                            </p:txEl>
                                          </p:spTgt>
                                        </p:tgtEl>
                                      </p:cBhvr>
                                    </p:animEffect>
                                  </p:childTnLst>
                                </p:cTn>
                              </p:par>
                            </p:childTnLst>
                          </p:cTn>
                        </p:par>
                      </p:childTnLst>
                    </p:cTn>
                  </p:par>
                  <p:par>
                    <p:cTn id="75" fill="hold">
                      <p:stCondLst>
                        <p:cond delay="indefinite"/>
                      </p:stCondLst>
                      <p:childTnLst>
                        <p:par>
                          <p:cTn id="76" fill="hold">
                            <p:stCondLst>
                              <p:cond delay="0"/>
                            </p:stCondLst>
                            <p:childTnLst>
                              <p:par>
                                <p:cTn id="77" presetID="31" presetClass="entr" presetSubtype="0" fill="hold" grpId="0" nodeType="clickEffect">
                                  <p:stCondLst>
                                    <p:cond delay="0"/>
                                  </p:stCondLst>
                                  <p:childTnLst>
                                    <p:set>
                                      <p:cBhvr>
                                        <p:cTn id="78" dur="1" fill="hold">
                                          <p:stCondLst>
                                            <p:cond delay="0"/>
                                          </p:stCondLst>
                                        </p:cTn>
                                        <p:tgtEl>
                                          <p:spTgt spid="3"/>
                                        </p:tgtEl>
                                        <p:attrNameLst>
                                          <p:attrName>style.visibility</p:attrName>
                                        </p:attrNameLst>
                                      </p:cBhvr>
                                      <p:to>
                                        <p:strVal val="visible"/>
                                      </p:to>
                                    </p:set>
                                    <p:anim calcmode="lin" valueType="num">
                                      <p:cBhvr>
                                        <p:cTn id="79" dur="1000" fill="hold"/>
                                        <p:tgtEl>
                                          <p:spTgt spid="3"/>
                                        </p:tgtEl>
                                        <p:attrNameLst>
                                          <p:attrName>ppt_w</p:attrName>
                                        </p:attrNameLst>
                                      </p:cBhvr>
                                      <p:tavLst>
                                        <p:tav tm="0">
                                          <p:val>
                                            <p:fltVal val="0"/>
                                          </p:val>
                                        </p:tav>
                                        <p:tav tm="100000">
                                          <p:val>
                                            <p:strVal val="#ppt_w"/>
                                          </p:val>
                                        </p:tav>
                                      </p:tavLst>
                                    </p:anim>
                                    <p:anim calcmode="lin" valueType="num">
                                      <p:cBhvr>
                                        <p:cTn id="80" dur="1000" fill="hold"/>
                                        <p:tgtEl>
                                          <p:spTgt spid="3"/>
                                        </p:tgtEl>
                                        <p:attrNameLst>
                                          <p:attrName>ppt_h</p:attrName>
                                        </p:attrNameLst>
                                      </p:cBhvr>
                                      <p:tavLst>
                                        <p:tav tm="0">
                                          <p:val>
                                            <p:fltVal val="0"/>
                                          </p:val>
                                        </p:tav>
                                        <p:tav tm="100000">
                                          <p:val>
                                            <p:strVal val="#ppt_h"/>
                                          </p:val>
                                        </p:tav>
                                      </p:tavLst>
                                    </p:anim>
                                    <p:anim calcmode="lin" valueType="num">
                                      <p:cBhvr>
                                        <p:cTn id="81" dur="1000" fill="hold"/>
                                        <p:tgtEl>
                                          <p:spTgt spid="3"/>
                                        </p:tgtEl>
                                        <p:attrNameLst>
                                          <p:attrName>style.rotation</p:attrName>
                                        </p:attrNameLst>
                                      </p:cBhvr>
                                      <p:tavLst>
                                        <p:tav tm="0">
                                          <p:val>
                                            <p:fltVal val="90"/>
                                          </p:val>
                                        </p:tav>
                                        <p:tav tm="100000">
                                          <p:val>
                                            <p:fltVal val="0"/>
                                          </p:val>
                                        </p:tav>
                                      </p:tavLst>
                                    </p:anim>
                                    <p:animEffect transition="in" filter="fade">
                                      <p:cBhvr>
                                        <p:cTn id="82" dur="1000"/>
                                        <p:tgtEl>
                                          <p:spTgt spid="3"/>
                                        </p:tgtEl>
                                      </p:cBhvr>
                                    </p:animEffect>
                                  </p:childTnLst>
                                </p:cTn>
                              </p:par>
                            </p:childTnLst>
                          </p:cTn>
                        </p:par>
                      </p:childTnLst>
                    </p:cTn>
                  </p:par>
                  <p:par>
                    <p:cTn id="83" fill="hold">
                      <p:stCondLst>
                        <p:cond delay="indefinite"/>
                      </p:stCondLst>
                      <p:childTnLst>
                        <p:par>
                          <p:cTn id="84" fill="hold">
                            <p:stCondLst>
                              <p:cond delay="0"/>
                            </p:stCondLst>
                            <p:childTnLst>
                              <p:par>
                                <p:cTn id="85" presetID="31" presetClass="entr" presetSubtype="0" fill="hold" grpId="0" nodeType="clickEffect">
                                  <p:stCondLst>
                                    <p:cond delay="0"/>
                                  </p:stCondLst>
                                  <p:childTnLst>
                                    <p:set>
                                      <p:cBhvr>
                                        <p:cTn id="86" dur="1" fill="hold">
                                          <p:stCondLst>
                                            <p:cond delay="0"/>
                                          </p:stCondLst>
                                        </p:cTn>
                                        <p:tgtEl>
                                          <p:spTgt spid="2"/>
                                        </p:tgtEl>
                                        <p:attrNameLst>
                                          <p:attrName>style.visibility</p:attrName>
                                        </p:attrNameLst>
                                      </p:cBhvr>
                                      <p:to>
                                        <p:strVal val="visible"/>
                                      </p:to>
                                    </p:set>
                                    <p:anim calcmode="lin" valueType="num">
                                      <p:cBhvr>
                                        <p:cTn id="87" dur="1000" fill="hold"/>
                                        <p:tgtEl>
                                          <p:spTgt spid="2"/>
                                        </p:tgtEl>
                                        <p:attrNameLst>
                                          <p:attrName>ppt_w</p:attrName>
                                        </p:attrNameLst>
                                      </p:cBhvr>
                                      <p:tavLst>
                                        <p:tav tm="0">
                                          <p:val>
                                            <p:fltVal val="0"/>
                                          </p:val>
                                        </p:tav>
                                        <p:tav tm="100000">
                                          <p:val>
                                            <p:strVal val="#ppt_w"/>
                                          </p:val>
                                        </p:tav>
                                      </p:tavLst>
                                    </p:anim>
                                    <p:anim calcmode="lin" valueType="num">
                                      <p:cBhvr>
                                        <p:cTn id="88" dur="1000" fill="hold"/>
                                        <p:tgtEl>
                                          <p:spTgt spid="2"/>
                                        </p:tgtEl>
                                        <p:attrNameLst>
                                          <p:attrName>ppt_h</p:attrName>
                                        </p:attrNameLst>
                                      </p:cBhvr>
                                      <p:tavLst>
                                        <p:tav tm="0">
                                          <p:val>
                                            <p:fltVal val="0"/>
                                          </p:val>
                                        </p:tav>
                                        <p:tav tm="100000">
                                          <p:val>
                                            <p:strVal val="#ppt_h"/>
                                          </p:val>
                                        </p:tav>
                                      </p:tavLst>
                                    </p:anim>
                                    <p:anim calcmode="lin" valueType="num">
                                      <p:cBhvr>
                                        <p:cTn id="89" dur="1000" fill="hold"/>
                                        <p:tgtEl>
                                          <p:spTgt spid="2"/>
                                        </p:tgtEl>
                                        <p:attrNameLst>
                                          <p:attrName>style.rotation</p:attrName>
                                        </p:attrNameLst>
                                      </p:cBhvr>
                                      <p:tavLst>
                                        <p:tav tm="0">
                                          <p:val>
                                            <p:fltVal val="90"/>
                                          </p:val>
                                        </p:tav>
                                        <p:tav tm="100000">
                                          <p:val>
                                            <p:fltVal val="0"/>
                                          </p:val>
                                        </p:tav>
                                      </p:tavLst>
                                    </p:anim>
                                    <p:animEffect transition="in" filter="fade">
                                      <p:cBhvr>
                                        <p:cTn id="90" dur="1000"/>
                                        <p:tgtEl>
                                          <p:spTgt spid="2"/>
                                        </p:tgtEl>
                                      </p:cBhvr>
                                    </p:animEffect>
                                  </p:childTnLst>
                                </p:cTn>
                              </p:par>
                            </p:childTnLst>
                          </p:cTn>
                        </p:par>
                      </p:childTnLst>
                    </p:cTn>
                  </p:par>
                  <p:par>
                    <p:cTn id="91" fill="hold">
                      <p:stCondLst>
                        <p:cond delay="indefinite"/>
                      </p:stCondLst>
                      <p:childTnLst>
                        <p:par>
                          <p:cTn id="92" fill="hold">
                            <p:stCondLst>
                              <p:cond delay="0"/>
                            </p:stCondLst>
                            <p:childTnLst>
                              <p:par>
                                <p:cTn id="93" presetID="31" presetClass="entr" presetSubtype="0" fill="hold" grpId="0" nodeType="clickEffect">
                                  <p:stCondLst>
                                    <p:cond delay="0"/>
                                  </p:stCondLst>
                                  <p:childTnLst>
                                    <p:set>
                                      <p:cBhvr>
                                        <p:cTn id="94" dur="1" fill="hold">
                                          <p:stCondLst>
                                            <p:cond delay="0"/>
                                          </p:stCondLst>
                                        </p:cTn>
                                        <p:tgtEl>
                                          <p:spTgt spid="9"/>
                                        </p:tgtEl>
                                        <p:attrNameLst>
                                          <p:attrName>style.visibility</p:attrName>
                                        </p:attrNameLst>
                                      </p:cBhvr>
                                      <p:to>
                                        <p:strVal val="visible"/>
                                      </p:to>
                                    </p:set>
                                    <p:anim calcmode="lin" valueType="num">
                                      <p:cBhvr>
                                        <p:cTn id="95" dur="1000" fill="hold"/>
                                        <p:tgtEl>
                                          <p:spTgt spid="9"/>
                                        </p:tgtEl>
                                        <p:attrNameLst>
                                          <p:attrName>ppt_w</p:attrName>
                                        </p:attrNameLst>
                                      </p:cBhvr>
                                      <p:tavLst>
                                        <p:tav tm="0">
                                          <p:val>
                                            <p:fltVal val="0"/>
                                          </p:val>
                                        </p:tav>
                                        <p:tav tm="100000">
                                          <p:val>
                                            <p:strVal val="#ppt_w"/>
                                          </p:val>
                                        </p:tav>
                                      </p:tavLst>
                                    </p:anim>
                                    <p:anim calcmode="lin" valueType="num">
                                      <p:cBhvr>
                                        <p:cTn id="96" dur="1000" fill="hold"/>
                                        <p:tgtEl>
                                          <p:spTgt spid="9"/>
                                        </p:tgtEl>
                                        <p:attrNameLst>
                                          <p:attrName>ppt_h</p:attrName>
                                        </p:attrNameLst>
                                      </p:cBhvr>
                                      <p:tavLst>
                                        <p:tav tm="0">
                                          <p:val>
                                            <p:fltVal val="0"/>
                                          </p:val>
                                        </p:tav>
                                        <p:tav tm="100000">
                                          <p:val>
                                            <p:strVal val="#ppt_h"/>
                                          </p:val>
                                        </p:tav>
                                      </p:tavLst>
                                    </p:anim>
                                    <p:anim calcmode="lin" valueType="num">
                                      <p:cBhvr>
                                        <p:cTn id="97" dur="1000" fill="hold"/>
                                        <p:tgtEl>
                                          <p:spTgt spid="9"/>
                                        </p:tgtEl>
                                        <p:attrNameLst>
                                          <p:attrName>style.rotation</p:attrName>
                                        </p:attrNameLst>
                                      </p:cBhvr>
                                      <p:tavLst>
                                        <p:tav tm="0">
                                          <p:val>
                                            <p:fltVal val="90"/>
                                          </p:val>
                                        </p:tav>
                                        <p:tav tm="100000">
                                          <p:val>
                                            <p:fltVal val="0"/>
                                          </p:val>
                                        </p:tav>
                                      </p:tavLst>
                                    </p:anim>
                                    <p:animEffect transition="in" filter="fade">
                                      <p:cBhvr>
                                        <p:cTn id="98"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bldP spid="2" grpId="0" animBg="1"/>
      <p:bldP spid="3" grpId="0" animBg="1"/>
      <p:bldP spid="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Poll Question 1</a:t>
            </a:r>
          </a:p>
        </p:txBody>
      </p:sp>
      <p:sp>
        <p:nvSpPr>
          <p:cNvPr id="3" name="Content Placeholder 2"/>
          <p:cNvSpPr>
            <a:spLocks noGrp="1"/>
          </p:cNvSpPr>
          <p:nvPr>
            <p:ph sz="quarter" idx="1"/>
          </p:nvPr>
        </p:nvSpPr>
        <p:spPr>
          <a:xfrm>
            <a:off x="457200" y="1219200"/>
            <a:ext cx="6858000" cy="5486400"/>
          </a:xfrm>
        </p:spPr>
        <p:txBody>
          <a:bodyPr>
            <a:normAutofit fontScale="92500" lnSpcReduction="10000"/>
          </a:bodyPr>
          <a:lstStyle/>
          <a:p>
            <a:pPr lvl="0" fontAlgn="base"/>
            <a:r>
              <a:rPr lang="en-US" dirty="0"/>
              <a:t>According to the CDC, what best describes the current prevalence of prediabetes and diabetes in the U.S.?     </a:t>
            </a:r>
          </a:p>
          <a:p>
            <a:pPr marL="731520" lvl="1" indent="-457200" fontAlgn="base">
              <a:buFont typeface="+mj-lt"/>
              <a:buAutoNum type="alphaLcPeriod"/>
            </a:pPr>
            <a:r>
              <a:rPr lang="en-US" sz="2800" dirty="0"/>
              <a:t>30% of people above the age of 20 have type 2 diabetes.</a:t>
            </a:r>
          </a:p>
          <a:p>
            <a:pPr marL="731520" lvl="1" indent="-457200" fontAlgn="base">
              <a:buFont typeface="+mj-lt"/>
              <a:buAutoNum type="alphaLcPeriod"/>
            </a:pPr>
            <a:r>
              <a:rPr lang="en-US" sz="2800" dirty="0"/>
              <a:t>The rate of type 1 and type 2 diabetes have tripled since 2010.</a:t>
            </a:r>
          </a:p>
          <a:p>
            <a:pPr marL="731520" lvl="1" indent="-457200" fontAlgn="base">
              <a:buFont typeface="+mj-lt"/>
              <a:buAutoNum type="alphaLcPeriod"/>
            </a:pPr>
            <a:r>
              <a:rPr lang="en-US" sz="2800" dirty="0"/>
              <a:t>A total of 50% of people have prediabetes or diabetes.</a:t>
            </a:r>
          </a:p>
          <a:p>
            <a:pPr marL="731520" lvl="1" indent="-457200" fontAlgn="base">
              <a:buFont typeface="+mj-lt"/>
              <a:buAutoNum type="alphaLcPeriod"/>
            </a:pPr>
            <a:r>
              <a:rPr lang="en-US" sz="2800" dirty="0"/>
              <a:t>1 out of 2 persons above age 20 have prediabetes.</a:t>
            </a:r>
          </a:p>
          <a:p>
            <a:endParaRPr lang="en-US" dirty="0"/>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467600" y="1371600"/>
            <a:ext cx="1219200" cy="1208912"/>
          </a:xfrm>
          <a:prstGeom prst="rect">
            <a:avLst/>
          </a:prstGeom>
        </p:spPr>
      </p:pic>
      <p:sp>
        <p:nvSpPr>
          <p:cNvPr id="5" name="Oval 4">
            <a:extLst>
              <a:ext uri="{FF2B5EF4-FFF2-40B4-BE49-F238E27FC236}">
                <a16:creationId xmlns:a16="http://schemas.microsoft.com/office/drawing/2014/main" id="{EDB6C080-F68E-5CB4-592F-7341BFDCF454}"/>
              </a:ext>
            </a:extLst>
          </p:cNvPr>
          <p:cNvSpPr/>
          <p:nvPr/>
        </p:nvSpPr>
        <p:spPr>
          <a:xfrm>
            <a:off x="609600" y="4572000"/>
            <a:ext cx="6400800" cy="1295400"/>
          </a:xfrm>
          <a:prstGeom prst="ellipse">
            <a:avLst/>
          </a:prstGeom>
          <a:noFill/>
          <a:ln w="38100">
            <a:solidFill>
              <a:srgbClr val="7030A0"/>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25094806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21BE25F-E715-FA75-5FB3-E5A88F1D9645}"/>
              </a:ext>
            </a:extLst>
          </p:cNvPr>
          <p:cNvPicPr>
            <a:picLocks noChangeAspect="1"/>
          </p:cNvPicPr>
          <p:nvPr/>
        </p:nvPicPr>
        <p:blipFill>
          <a:blip r:embed="rId2"/>
          <a:stretch>
            <a:fillRect/>
          </a:stretch>
        </p:blipFill>
        <p:spPr>
          <a:xfrm>
            <a:off x="685800" y="372278"/>
            <a:ext cx="7628830" cy="6113443"/>
          </a:xfrm>
          <a:prstGeom prst="rect">
            <a:avLst/>
          </a:prstGeom>
        </p:spPr>
      </p:pic>
    </p:spTree>
    <p:extLst>
      <p:ext uri="{BB962C8B-B14F-4D97-AF65-F5344CB8AC3E}">
        <p14:creationId xmlns:p14="http://schemas.microsoft.com/office/powerpoint/2010/main" val="31158649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EFAD37-30C2-5B3B-4364-27F741C93F1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8CC3DFF-E258-EE3F-71BC-02A1EB00B062}"/>
              </a:ext>
            </a:extLst>
          </p:cNvPr>
          <p:cNvSpPr>
            <a:spLocks noGrp="1"/>
          </p:cNvSpPr>
          <p:nvPr>
            <p:ph type="title"/>
          </p:nvPr>
        </p:nvSpPr>
        <p:spPr>
          <a:xfrm>
            <a:off x="304800" y="304800"/>
            <a:ext cx="8458200" cy="1016038"/>
          </a:xfrm>
        </p:spPr>
        <p:txBody>
          <a:bodyPr/>
          <a:lstStyle/>
          <a:p>
            <a:r>
              <a:rPr lang="en-US" dirty="0"/>
              <a:t>EMBARK Trial</a:t>
            </a:r>
          </a:p>
        </p:txBody>
      </p:sp>
      <p:pic>
        <p:nvPicPr>
          <p:cNvPr id="1026" name="Picture 2">
            <a:extLst>
              <a:ext uri="{FF2B5EF4-FFF2-40B4-BE49-F238E27FC236}">
                <a16:creationId xmlns:a16="http://schemas.microsoft.com/office/drawing/2014/main" id="{695184E2-090E-CB4E-364D-EE19A0A1FFC5}"/>
              </a:ext>
            </a:extLst>
          </p:cNvPr>
          <p:cNvPicPr>
            <a:picLocks noGrp="1" noChangeAspect="1" noChangeArrowheads="1"/>
          </p:cNvPicPr>
          <p:nvPr>
            <p:ph sz="quarter" idx="1"/>
          </p:nvPr>
        </p:nvPicPr>
        <p:blipFill>
          <a:blip r:embed="rId2">
            <a:extLst>
              <a:ext uri="{28A0092B-C50C-407E-A947-70E740481C1C}">
                <a14:useLocalDpi xmlns:a14="http://schemas.microsoft.com/office/drawing/2010/main" val="0"/>
              </a:ext>
            </a:extLst>
          </a:blip>
          <a:srcRect/>
          <a:stretch>
            <a:fillRect/>
          </a:stretch>
        </p:blipFill>
        <p:spPr bwMode="auto">
          <a:xfrm>
            <a:off x="284703" y="1477977"/>
            <a:ext cx="8379735" cy="4733418"/>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E53CAEE9-4D17-F583-393F-FEAF1E976F72}"/>
              </a:ext>
            </a:extLst>
          </p:cNvPr>
          <p:cNvSpPr txBox="1"/>
          <p:nvPr/>
        </p:nvSpPr>
        <p:spPr>
          <a:xfrm>
            <a:off x="1274290" y="6368534"/>
            <a:ext cx="6595419" cy="369332"/>
          </a:xfrm>
          <a:prstGeom prst="rect">
            <a:avLst/>
          </a:prstGeom>
          <a:noFill/>
        </p:spPr>
        <p:txBody>
          <a:bodyPr wrap="square">
            <a:spAutoFit/>
          </a:bodyPr>
          <a:lstStyle/>
          <a:p>
            <a:r>
              <a:rPr lang="en-US" sz="900" dirty="0">
                <a:solidFill>
                  <a:srgbClr val="000000"/>
                </a:solidFill>
                <a:latin typeface="signika_negativeregular"/>
              </a:rPr>
              <a:t>EMBARK: A Randomized, Controlled Trial Comparing Three Approaches to Reducing Diabetes Distress and Improving HbA</a:t>
            </a:r>
            <a:r>
              <a:rPr lang="en-US" sz="900" baseline="-25000" dirty="0">
                <a:solidFill>
                  <a:srgbClr val="000000"/>
                </a:solidFill>
                <a:latin typeface="signika_negativeregular"/>
              </a:rPr>
              <a:t>1c</a:t>
            </a:r>
            <a:r>
              <a:rPr lang="en-US" sz="900" dirty="0">
                <a:solidFill>
                  <a:srgbClr val="000000"/>
                </a:solidFill>
                <a:latin typeface="signika_negativeregular"/>
              </a:rPr>
              <a:t> in Adults With Type 1 Diabetes. </a:t>
            </a:r>
            <a:r>
              <a:rPr lang="en-US" sz="900" i="1" dirty="0">
                <a:solidFill>
                  <a:srgbClr val="000000"/>
                </a:solidFill>
                <a:latin typeface="signika_negativeregular"/>
              </a:rPr>
              <a:t>Diabetes Care</a:t>
            </a:r>
            <a:r>
              <a:rPr lang="en-US" sz="900" dirty="0">
                <a:solidFill>
                  <a:srgbClr val="000000"/>
                </a:solidFill>
                <a:latin typeface="signika_negativeregular"/>
              </a:rPr>
              <a:t> 2024; dc232452. </a:t>
            </a:r>
            <a:r>
              <a:rPr lang="en-US" sz="900" b="1" dirty="0">
                <a:solidFill>
                  <a:srgbClr val="5D2CA8"/>
                </a:solidFill>
                <a:latin typeface="signika_negativeregular"/>
                <a:hlinkClick r:id="rId3"/>
              </a:rPr>
              <a:t>https://doi.org/10.2337/dc23-2452</a:t>
            </a:r>
            <a:endParaRPr lang="en-US" sz="900" dirty="0"/>
          </a:p>
        </p:txBody>
      </p:sp>
      <p:sp>
        <p:nvSpPr>
          <p:cNvPr id="3" name="Oval 2">
            <a:extLst>
              <a:ext uri="{FF2B5EF4-FFF2-40B4-BE49-F238E27FC236}">
                <a16:creationId xmlns:a16="http://schemas.microsoft.com/office/drawing/2014/main" id="{89E505E9-9C81-64B1-6BC8-0804E01ED8A1}"/>
              </a:ext>
            </a:extLst>
          </p:cNvPr>
          <p:cNvSpPr/>
          <p:nvPr/>
        </p:nvSpPr>
        <p:spPr>
          <a:xfrm>
            <a:off x="6172200" y="2895600"/>
            <a:ext cx="2492238" cy="1905000"/>
          </a:xfrm>
          <a:prstGeom prst="ellipse">
            <a:avLst/>
          </a:prstGeom>
          <a:noFill/>
          <a:ln w="57150">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13451487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og with red heart on nose">
            <a:extLst>
              <a:ext uri="{FF2B5EF4-FFF2-40B4-BE49-F238E27FC236}">
                <a16:creationId xmlns:a16="http://schemas.microsoft.com/office/drawing/2014/main" id="{C780BC46-0F64-27C0-02BB-89A72D7D46DB}"/>
              </a:ext>
            </a:extLst>
          </p:cNvPr>
          <p:cNvPicPr>
            <a:picLocks noChangeAspect="1"/>
          </p:cNvPicPr>
          <p:nvPr/>
        </p:nvPicPr>
        <p:blipFill>
          <a:blip r:embed="rId2" cstate="print">
            <a:extLst>
              <a:ext uri="{28A0092B-C50C-407E-A947-70E740481C1C}">
                <a14:useLocalDpi xmlns:a14="http://schemas.microsoft.com/office/drawing/2010/main" val="0"/>
              </a:ext>
            </a:extLst>
          </a:blip>
          <a:srcRect l="2833" r="3050" b="-1"/>
          <a:stretch>
            <a:fillRect/>
          </a:stretch>
        </p:blipFill>
        <p:spPr>
          <a:xfrm>
            <a:off x="3395480" y="1780233"/>
            <a:ext cx="5751870" cy="4079393"/>
          </a:xfrm>
          <a:prstGeom prst="rect">
            <a:avLst/>
          </a:prstGeom>
          <a:noFill/>
        </p:spPr>
      </p:pic>
      <p:sp>
        <p:nvSpPr>
          <p:cNvPr id="2" name="Title 1">
            <a:extLst>
              <a:ext uri="{FF2B5EF4-FFF2-40B4-BE49-F238E27FC236}">
                <a16:creationId xmlns:a16="http://schemas.microsoft.com/office/drawing/2014/main" id="{EB1AE79C-5716-D226-E5DA-34D5ACC7FAC7}"/>
              </a:ext>
            </a:extLst>
          </p:cNvPr>
          <p:cNvSpPr>
            <a:spLocks noGrp="1"/>
          </p:cNvSpPr>
          <p:nvPr>
            <p:ph type="title"/>
          </p:nvPr>
        </p:nvSpPr>
        <p:spPr>
          <a:xfrm>
            <a:off x="381000" y="144783"/>
            <a:ext cx="8915400" cy="1424934"/>
          </a:xfrm>
        </p:spPr>
        <p:txBody>
          <a:bodyPr vert="horz" lIns="68580" tIns="34290" rIns="68580" bIns="34290" rtlCol="0" anchor="ctr" anchorCtr="0">
            <a:normAutofit/>
          </a:bodyPr>
          <a:lstStyle/>
          <a:p>
            <a:r>
              <a:rPr lang="en-US" dirty="0"/>
              <a:t>Embark Trial – Emotions as Priority</a:t>
            </a:r>
          </a:p>
        </p:txBody>
      </p:sp>
      <p:sp>
        <p:nvSpPr>
          <p:cNvPr id="3" name="Content Placeholder 2">
            <a:extLst>
              <a:ext uri="{FF2B5EF4-FFF2-40B4-BE49-F238E27FC236}">
                <a16:creationId xmlns:a16="http://schemas.microsoft.com/office/drawing/2014/main" id="{6AA5559E-8096-A23E-D9EE-19CB240232A0}"/>
              </a:ext>
            </a:extLst>
          </p:cNvPr>
          <p:cNvSpPr>
            <a:spLocks noGrp="1"/>
          </p:cNvSpPr>
          <p:nvPr>
            <p:ph type="body" sz="half" idx="1"/>
          </p:nvPr>
        </p:nvSpPr>
        <p:spPr>
          <a:xfrm>
            <a:off x="381001" y="1905000"/>
            <a:ext cx="3011130" cy="3584973"/>
          </a:xfrm>
        </p:spPr>
        <p:txBody>
          <a:bodyPr vert="horz" lIns="68580" tIns="34290" rIns="68580" bIns="34290" rtlCol="0">
            <a:normAutofit/>
          </a:bodyPr>
          <a:lstStyle/>
          <a:p>
            <a:pPr marL="0" indent="0">
              <a:buNone/>
            </a:pPr>
            <a:r>
              <a:rPr lang="en-US" sz="2400" b="1" dirty="0">
                <a:solidFill>
                  <a:srgbClr val="0070C0"/>
                </a:solidFill>
              </a:rPr>
              <a:t>I have finally given myself permission to make addressing the emotional aspects of diabetes a priority. </a:t>
            </a:r>
            <a:br>
              <a:rPr lang="en-US" sz="2400" b="1" dirty="0">
                <a:solidFill>
                  <a:srgbClr val="0070C0"/>
                </a:solidFill>
              </a:rPr>
            </a:br>
            <a:endParaRPr lang="en-US" sz="2400" b="1" dirty="0">
              <a:solidFill>
                <a:srgbClr val="0070C0"/>
              </a:solidFill>
            </a:endParaRPr>
          </a:p>
          <a:p>
            <a:pPr marL="0" indent="0">
              <a:buNone/>
            </a:pPr>
            <a:r>
              <a:rPr lang="en-US" sz="2000" b="1" dirty="0"/>
              <a:t>~Coach Beverly</a:t>
            </a:r>
          </a:p>
          <a:p>
            <a:endParaRPr lang="en-US" sz="1500" dirty="0"/>
          </a:p>
        </p:txBody>
      </p:sp>
    </p:spTree>
    <p:extLst>
      <p:ext uri="{BB962C8B-B14F-4D97-AF65-F5344CB8AC3E}">
        <p14:creationId xmlns:p14="http://schemas.microsoft.com/office/powerpoint/2010/main" val="23908553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806A4C-97CB-DC61-C4F1-B09C946AC9A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D723614-1E38-CA6C-FFD2-7F2D7031AA86}"/>
              </a:ext>
            </a:extLst>
          </p:cNvPr>
          <p:cNvSpPr>
            <a:spLocks noGrp="1"/>
          </p:cNvSpPr>
          <p:nvPr>
            <p:ph type="title"/>
          </p:nvPr>
        </p:nvSpPr>
        <p:spPr>
          <a:xfrm>
            <a:off x="457200" y="228600"/>
            <a:ext cx="8229600" cy="914400"/>
          </a:xfrm>
        </p:spPr>
        <p:txBody>
          <a:bodyPr anchor="b">
            <a:normAutofit/>
          </a:bodyPr>
          <a:lstStyle/>
          <a:p>
            <a:r>
              <a:rPr lang="en-US" sz="4100" dirty="0"/>
              <a:t>Releasing the Brake </a:t>
            </a:r>
          </a:p>
        </p:txBody>
      </p:sp>
      <p:sp>
        <p:nvSpPr>
          <p:cNvPr id="3" name="Content Placeholder 2">
            <a:extLst>
              <a:ext uri="{FF2B5EF4-FFF2-40B4-BE49-F238E27FC236}">
                <a16:creationId xmlns:a16="http://schemas.microsoft.com/office/drawing/2014/main" id="{46F5C435-1DBA-93DE-694A-AD9E27DC7748}"/>
              </a:ext>
            </a:extLst>
          </p:cNvPr>
          <p:cNvSpPr>
            <a:spLocks noGrp="1"/>
          </p:cNvSpPr>
          <p:nvPr>
            <p:ph sz="quarter" idx="1"/>
          </p:nvPr>
        </p:nvSpPr>
        <p:spPr>
          <a:xfrm>
            <a:off x="457200" y="1219200"/>
            <a:ext cx="4041648" cy="4937760"/>
          </a:xfrm>
        </p:spPr>
        <p:txBody>
          <a:bodyPr>
            <a:normAutofit/>
          </a:bodyPr>
          <a:lstStyle/>
          <a:p>
            <a:pPr>
              <a:lnSpc>
                <a:spcPct val="90000"/>
              </a:lnSpc>
            </a:pPr>
            <a:r>
              <a:rPr lang="en-US" sz="2800" b="0" i="0" dirty="0">
                <a:effectLst/>
              </a:rPr>
              <a:t>This strategy recognizes that diabetes distress acts as a brake on the application of existing diabetes knowledge and skills.</a:t>
            </a:r>
          </a:p>
          <a:p>
            <a:pPr>
              <a:lnSpc>
                <a:spcPct val="90000"/>
              </a:lnSpc>
            </a:pPr>
            <a:r>
              <a:rPr lang="en-US" sz="2800" b="0" i="0" dirty="0">
                <a:effectLst/>
              </a:rPr>
              <a:t>By releasing the diabetes distress brake through emotion-focused intervention, the negative cycle can be efficiently ended.</a:t>
            </a:r>
          </a:p>
          <a:p>
            <a:pPr>
              <a:lnSpc>
                <a:spcPct val="90000"/>
              </a:lnSpc>
            </a:pPr>
            <a:endParaRPr lang="en-US" sz="2200" dirty="0"/>
          </a:p>
        </p:txBody>
      </p:sp>
      <p:pic>
        <p:nvPicPr>
          <p:cNvPr id="5" name="Picture 4" descr="Dandelion seeds are blown by the wind">
            <a:extLst>
              <a:ext uri="{FF2B5EF4-FFF2-40B4-BE49-F238E27FC236}">
                <a16:creationId xmlns:a16="http://schemas.microsoft.com/office/drawing/2014/main" id="{318E1B0E-C191-D0C7-7C84-92E2773FA997}"/>
              </a:ext>
            </a:extLst>
          </p:cNvPr>
          <p:cNvPicPr>
            <a:picLocks noChangeAspect="1"/>
          </p:cNvPicPr>
          <p:nvPr/>
        </p:nvPicPr>
        <p:blipFill>
          <a:blip r:embed="rId2" cstate="print">
            <a:extLst>
              <a:ext uri="{28A0092B-C50C-407E-A947-70E740481C1C}">
                <a14:useLocalDpi xmlns:a14="http://schemas.microsoft.com/office/drawing/2010/main" val="0"/>
              </a:ext>
            </a:extLst>
          </a:blip>
          <a:srcRect l="44616" r="953"/>
          <a:stretch/>
        </p:blipFill>
        <p:spPr>
          <a:xfrm>
            <a:off x="4632198" y="1216152"/>
            <a:ext cx="4041648" cy="4937760"/>
          </a:xfrm>
          <a:prstGeom prst="rect">
            <a:avLst/>
          </a:prstGeom>
          <a:noFill/>
        </p:spPr>
      </p:pic>
    </p:spTree>
    <p:extLst>
      <p:ext uri="{BB962C8B-B14F-4D97-AF65-F5344CB8AC3E}">
        <p14:creationId xmlns:p14="http://schemas.microsoft.com/office/powerpoint/2010/main" val="34302329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64C5A6-9396-FBB8-491B-D58CA2980FB1}"/>
              </a:ext>
            </a:extLst>
          </p:cNvPr>
          <p:cNvSpPr>
            <a:spLocks noGrp="1"/>
          </p:cNvSpPr>
          <p:nvPr>
            <p:ph type="title"/>
          </p:nvPr>
        </p:nvSpPr>
        <p:spPr>
          <a:xfrm>
            <a:off x="457200" y="152400"/>
            <a:ext cx="8229600" cy="990600"/>
          </a:xfrm>
        </p:spPr>
        <p:txBody>
          <a:bodyPr vert="horz" lIns="68580" tIns="34290" rIns="68580" bIns="34290" rtlCol="0" anchor="b" anchorCtr="0">
            <a:normAutofit/>
          </a:bodyPr>
          <a:lstStyle/>
          <a:p>
            <a:pPr>
              <a:lnSpc>
                <a:spcPct val="90000"/>
              </a:lnSpc>
            </a:pPr>
            <a:r>
              <a:rPr lang="en-US" sz="3400" dirty="0"/>
              <a:t>Commit to Listening at least Half of the Time</a:t>
            </a:r>
          </a:p>
        </p:txBody>
      </p:sp>
      <p:pic>
        <p:nvPicPr>
          <p:cNvPr id="5" name="Picture 4" descr="Happy doctor examining girl with stethoscope">
            <a:extLst>
              <a:ext uri="{FF2B5EF4-FFF2-40B4-BE49-F238E27FC236}">
                <a16:creationId xmlns:a16="http://schemas.microsoft.com/office/drawing/2014/main" id="{D66A2427-D4D6-0907-C14F-442B474D0F0D}"/>
              </a:ext>
            </a:extLst>
          </p:cNvPr>
          <p:cNvPicPr>
            <a:picLocks noChangeAspect="1"/>
          </p:cNvPicPr>
          <p:nvPr/>
        </p:nvPicPr>
        <p:blipFill>
          <a:blip r:embed="rId2" cstate="print">
            <a:extLst>
              <a:ext uri="{28A0092B-C50C-407E-A947-70E740481C1C}">
                <a14:useLocalDpi xmlns:a14="http://schemas.microsoft.com/office/drawing/2010/main" val="0"/>
              </a:ext>
            </a:extLst>
          </a:blip>
          <a:srcRect b="10112"/>
          <a:stretch>
            <a:fillRect/>
          </a:stretch>
        </p:blipFill>
        <p:spPr>
          <a:xfrm>
            <a:off x="457200" y="1219200"/>
            <a:ext cx="8229600" cy="4937760"/>
          </a:xfrm>
          <a:prstGeom prst="rect">
            <a:avLst/>
          </a:prstGeom>
          <a:noFill/>
        </p:spPr>
      </p:pic>
    </p:spTree>
    <p:extLst>
      <p:ext uri="{BB962C8B-B14F-4D97-AF65-F5344CB8AC3E}">
        <p14:creationId xmlns:p14="http://schemas.microsoft.com/office/powerpoint/2010/main" val="35104321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Language of Diabetes Education</a:t>
            </a:r>
          </a:p>
        </p:txBody>
      </p:sp>
      <p:sp>
        <p:nvSpPr>
          <p:cNvPr id="6" name="Text Placeholder 5"/>
          <p:cNvSpPr>
            <a:spLocks noGrp="1"/>
          </p:cNvSpPr>
          <p:nvPr>
            <p:ph type="body" idx="1"/>
          </p:nvPr>
        </p:nvSpPr>
        <p:spPr>
          <a:xfrm>
            <a:off x="457200" y="1200150"/>
            <a:ext cx="4040188" cy="685800"/>
          </a:xfrm>
        </p:spPr>
        <p:txBody>
          <a:bodyPr/>
          <a:lstStyle/>
          <a:p>
            <a:r>
              <a:rPr lang="en-US" dirty="0"/>
              <a:t>Old Way			</a:t>
            </a:r>
          </a:p>
        </p:txBody>
      </p:sp>
      <p:sp>
        <p:nvSpPr>
          <p:cNvPr id="8" name="Text Placeholder 7"/>
          <p:cNvSpPr>
            <a:spLocks noGrp="1"/>
          </p:cNvSpPr>
          <p:nvPr>
            <p:ph type="body" sz="half" idx="3"/>
          </p:nvPr>
        </p:nvSpPr>
        <p:spPr>
          <a:xfrm>
            <a:off x="4502252" y="1121454"/>
            <a:ext cx="4041775" cy="685800"/>
          </a:xfrm>
        </p:spPr>
        <p:txBody>
          <a:bodyPr/>
          <a:lstStyle/>
          <a:p>
            <a:r>
              <a:rPr lang="en-US" dirty="0"/>
              <a:t>New Way</a:t>
            </a:r>
          </a:p>
        </p:txBody>
      </p:sp>
      <p:sp>
        <p:nvSpPr>
          <p:cNvPr id="7" name="Content Placeholder 6"/>
          <p:cNvSpPr>
            <a:spLocks noGrp="1"/>
          </p:cNvSpPr>
          <p:nvPr>
            <p:ph sz="quarter" idx="2"/>
          </p:nvPr>
        </p:nvSpPr>
        <p:spPr>
          <a:xfrm>
            <a:off x="306388" y="1828800"/>
            <a:ext cx="4038600" cy="4038600"/>
          </a:xfrm>
        </p:spPr>
        <p:txBody>
          <a:bodyPr/>
          <a:lstStyle/>
          <a:p>
            <a:r>
              <a:rPr lang="en-US" dirty="0"/>
              <a:t>Control diabetes</a:t>
            </a:r>
          </a:p>
          <a:p>
            <a:r>
              <a:rPr lang="en-US" dirty="0"/>
              <a:t>Test BG	</a:t>
            </a:r>
          </a:p>
          <a:p>
            <a:r>
              <a:rPr lang="en-US" dirty="0"/>
              <a:t>Patient</a:t>
            </a:r>
          </a:p>
          <a:p>
            <a:r>
              <a:rPr lang="en-US" dirty="0"/>
              <a:t>Normal BG</a:t>
            </a:r>
          </a:p>
          <a:p>
            <a:r>
              <a:rPr lang="en-US" dirty="0"/>
              <a:t>Non-adherent, compliant</a:t>
            </a:r>
          </a:p>
          <a:p>
            <a:r>
              <a:rPr lang="en-US" dirty="0"/>
              <a:t>Refuse</a:t>
            </a:r>
          </a:p>
        </p:txBody>
      </p:sp>
      <p:sp>
        <p:nvSpPr>
          <p:cNvPr id="9" name="Content Placeholder 8"/>
          <p:cNvSpPr>
            <a:spLocks noGrp="1"/>
          </p:cNvSpPr>
          <p:nvPr>
            <p:ph sz="quarter" idx="4"/>
          </p:nvPr>
        </p:nvSpPr>
        <p:spPr>
          <a:xfrm>
            <a:off x="4572000" y="1827584"/>
            <a:ext cx="4038600" cy="4038600"/>
          </a:xfrm>
        </p:spPr>
        <p:txBody>
          <a:bodyPr/>
          <a:lstStyle/>
          <a:p>
            <a:r>
              <a:rPr lang="en-US" dirty="0"/>
              <a:t>Manage</a:t>
            </a:r>
          </a:p>
          <a:p>
            <a:r>
              <a:rPr lang="en-US" dirty="0"/>
              <a:t>Check</a:t>
            </a:r>
          </a:p>
          <a:p>
            <a:r>
              <a:rPr lang="en-US" dirty="0"/>
              <a:t>Participant</a:t>
            </a:r>
          </a:p>
          <a:p>
            <a:r>
              <a:rPr lang="en-US" dirty="0"/>
              <a:t>BG in target range</a:t>
            </a:r>
          </a:p>
          <a:p>
            <a:r>
              <a:rPr lang="en-US" dirty="0"/>
              <a:t>Focus on what they are accomplishing</a:t>
            </a:r>
          </a:p>
          <a:p>
            <a:r>
              <a:rPr lang="en-US" dirty="0"/>
              <a:t>Decided, chose</a:t>
            </a:r>
          </a:p>
        </p:txBody>
      </p:sp>
      <p:pic>
        <p:nvPicPr>
          <p:cNvPr id="3" name="Picture 2">
            <a:extLst>
              <a:ext uri="{FF2B5EF4-FFF2-40B4-BE49-F238E27FC236}">
                <a16:creationId xmlns:a16="http://schemas.microsoft.com/office/drawing/2014/main" id="{F69395DF-026A-42EB-9384-DC59D30A2FC0}"/>
              </a:ext>
            </a:extLst>
          </p:cNvPr>
          <p:cNvPicPr>
            <a:picLocks noChangeAspect="1"/>
          </p:cNvPicPr>
          <p:nvPr/>
        </p:nvPicPr>
        <p:blipFill>
          <a:blip r:embed="rId2"/>
          <a:stretch>
            <a:fillRect/>
          </a:stretch>
        </p:blipFill>
        <p:spPr>
          <a:xfrm>
            <a:off x="306388" y="5907005"/>
            <a:ext cx="7273158" cy="768163"/>
          </a:xfrm>
          <a:prstGeom prst="rect">
            <a:avLst/>
          </a:prstGeom>
        </p:spPr>
      </p:pic>
    </p:spTree>
    <p:extLst>
      <p:ext uri="{BB962C8B-B14F-4D97-AF65-F5344CB8AC3E}">
        <p14:creationId xmlns:p14="http://schemas.microsoft.com/office/powerpoint/2010/main" val="31564152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le 1"/>
          <p:cNvSpPr>
            <a:spLocks noGrp="1"/>
          </p:cNvSpPr>
          <p:nvPr>
            <p:ph type="title"/>
          </p:nvPr>
        </p:nvSpPr>
        <p:spPr/>
        <p:txBody>
          <a:bodyPr/>
          <a:lstStyle/>
          <a:p>
            <a:pPr eaLnBrk="1" hangingPunct="1"/>
            <a:r>
              <a:rPr lang="en-US" altLang="en-US" dirty="0"/>
              <a:t>Diabetes is Complex</a:t>
            </a:r>
          </a:p>
        </p:txBody>
      </p:sp>
      <p:sp>
        <p:nvSpPr>
          <p:cNvPr id="33795" name="Content Placeholder 2"/>
          <p:cNvSpPr>
            <a:spLocks noGrp="1"/>
          </p:cNvSpPr>
          <p:nvPr>
            <p:ph sz="quarter" idx="1"/>
          </p:nvPr>
        </p:nvSpPr>
        <p:spPr>
          <a:xfrm>
            <a:off x="457200" y="1219200"/>
            <a:ext cx="5029200" cy="5638800"/>
          </a:xfrm>
        </p:spPr>
        <p:txBody>
          <a:bodyPr>
            <a:normAutofit fontScale="92500"/>
          </a:bodyPr>
          <a:lstStyle/>
          <a:p>
            <a:pPr eaLnBrk="1" hangingPunct="1">
              <a:lnSpc>
                <a:spcPct val="120000"/>
              </a:lnSpc>
            </a:pPr>
            <a:r>
              <a:rPr lang="en-US" altLang="en-US" sz="3200" dirty="0"/>
              <a:t>Goal – achieve well being and negotiated outcomes</a:t>
            </a:r>
          </a:p>
          <a:p>
            <a:pPr eaLnBrk="1" hangingPunct="1">
              <a:lnSpc>
                <a:spcPct val="120000"/>
              </a:lnSpc>
            </a:pPr>
            <a:r>
              <a:rPr lang="en-US" altLang="en-US" sz="3200" dirty="0"/>
              <a:t>Psychological factors:</a:t>
            </a:r>
          </a:p>
          <a:p>
            <a:pPr lvl="1" eaLnBrk="1" hangingPunct="1">
              <a:lnSpc>
                <a:spcPct val="120000"/>
              </a:lnSpc>
            </a:pPr>
            <a:r>
              <a:rPr lang="en-US" altLang="en-US" sz="2800" dirty="0"/>
              <a:t>Environmental</a:t>
            </a:r>
          </a:p>
          <a:p>
            <a:pPr lvl="1" eaLnBrk="1" hangingPunct="1">
              <a:lnSpc>
                <a:spcPct val="120000"/>
              </a:lnSpc>
            </a:pPr>
            <a:r>
              <a:rPr lang="en-US" altLang="en-US" sz="2800" dirty="0"/>
              <a:t>Social</a:t>
            </a:r>
          </a:p>
          <a:p>
            <a:pPr lvl="1" eaLnBrk="1" hangingPunct="1">
              <a:lnSpc>
                <a:spcPct val="120000"/>
              </a:lnSpc>
            </a:pPr>
            <a:r>
              <a:rPr lang="en-US" altLang="en-US" sz="2800" dirty="0"/>
              <a:t>Behavioral</a:t>
            </a:r>
          </a:p>
          <a:p>
            <a:pPr lvl="1" eaLnBrk="1" hangingPunct="1">
              <a:lnSpc>
                <a:spcPct val="120000"/>
              </a:lnSpc>
            </a:pPr>
            <a:r>
              <a:rPr lang="en-US" altLang="en-US" sz="2800" dirty="0"/>
              <a:t>Emotional</a:t>
            </a:r>
          </a:p>
          <a:p>
            <a:pPr eaLnBrk="1" hangingPunct="1">
              <a:lnSpc>
                <a:spcPct val="120000"/>
              </a:lnSpc>
            </a:pPr>
            <a:r>
              <a:rPr lang="en-US" altLang="en-US" sz="3200" dirty="0"/>
              <a:t>Keep it person centered while integrating care into daily life</a:t>
            </a:r>
          </a:p>
          <a:p>
            <a:pPr lvl="1" eaLnBrk="1" hangingPunct="1">
              <a:lnSpc>
                <a:spcPct val="120000"/>
              </a:lnSpc>
            </a:pPr>
            <a:r>
              <a:rPr lang="en-US" altLang="en-US" sz="2800" dirty="0"/>
              <a:t>Consider the individual</a:t>
            </a:r>
          </a:p>
        </p:txBody>
      </p:sp>
      <p:pic>
        <p:nvPicPr>
          <p:cNvPr id="2" name="Picture 1"/>
          <p:cNvPicPr>
            <a:picLocks noChangeAspect="1"/>
          </p:cNvPicPr>
          <p:nvPr/>
        </p:nvPicPr>
        <p:blipFill>
          <a:blip r:embed="rId3"/>
          <a:stretch>
            <a:fillRect/>
          </a:stretch>
        </p:blipFill>
        <p:spPr>
          <a:xfrm>
            <a:off x="5638800" y="1676400"/>
            <a:ext cx="2888673" cy="1905000"/>
          </a:xfrm>
          <a:prstGeom prst="rect">
            <a:avLst/>
          </a:prstGeom>
        </p:spPr>
      </p:pic>
    </p:spTree>
    <p:custDataLst>
      <p:tags r:id="rId1"/>
    </p:custDataLst>
    <p:extLst>
      <p:ext uri="{BB962C8B-B14F-4D97-AF65-F5344CB8AC3E}">
        <p14:creationId xmlns:p14="http://schemas.microsoft.com/office/powerpoint/2010/main" val="11951898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dirty="0"/>
              <a:t>4. Comprehensive Medical Evaluation and Assessment of Comorbidities</a:t>
            </a:r>
          </a:p>
        </p:txBody>
      </p:sp>
      <p:sp>
        <p:nvSpPr>
          <p:cNvPr id="3" name="Content Placeholder 2"/>
          <p:cNvSpPr>
            <a:spLocks noGrp="1"/>
          </p:cNvSpPr>
          <p:nvPr>
            <p:ph sz="quarter" idx="1"/>
          </p:nvPr>
        </p:nvSpPr>
        <p:spPr>
          <a:xfrm>
            <a:off x="457200" y="1219200"/>
            <a:ext cx="6324600" cy="5791200"/>
          </a:xfrm>
        </p:spPr>
        <p:txBody>
          <a:bodyPr>
            <a:normAutofit fontScale="92500" lnSpcReduction="10000"/>
          </a:bodyPr>
          <a:lstStyle/>
          <a:p>
            <a:pPr>
              <a:lnSpc>
                <a:spcPct val="110000"/>
              </a:lnSpc>
            </a:pPr>
            <a:r>
              <a:rPr lang="en-US" sz="3300" dirty="0"/>
              <a:t>Person centered communication, strength-based language, active listening, literacy, quality of life</a:t>
            </a:r>
          </a:p>
          <a:p>
            <a:pPr>
              <a:lnSpc>
                <a:spcPct val="110000"/>
              </a:lnSpc>
            </a:pPr>
            <a:r>
              <a:rPr lang="en-US" sz="3300" dirty="0"/>
              <a:t>It is necessary to take into account all aspects of a person’s life circumstance (SDOH)</a:t>
            </a:r>
          </a:p>
          <a:p>
            <a:pPr>
              <a:lnSpc>
                <a:spcPct val="110000"/>
              </a:lnSpc>
            </a:pPr>
            <a:r>
              <a:rPr lang="en-US" sz="3300" dirty="0"/>
              <a:t>It is important to integrate medical eval, engagement and lifestyle changes</a:t>
            </a:r>
            <a:r>
              <a:rPr lang="en-US" dirty="0"/>
              <a:t>.</a:t>
            </a:r>
          </a:p>
          <a:p>
            <a:pPr>
              <a:lnSpc>
                <a:spcPct val="110000"/>
              </a:lnSpc>
            </a:pPr>
            <a:r>
              <a:rPr lang="en-US" dirty="0"/>
              <a:t>Interdisciplinary teams provide best care</a:t>
            </a:r>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54132" y="1154723"/>
            <a:ext cx="2146968" cy="16646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3">
            <a:extLst>
              <a:ext uri="{FF2B5EF4-FFF2-40B4-BE49-F238E27FC236}">
                <a16:creationId xmlns:a16="http://schemas.microsoft.com/office/drawing/2014/main" id="{C8511F0F-9BA4-C0AE-E28C-612FF4E3A9FC}"/>
              </a:ext>
            </a:extLst>
          </p:cNvPr>
          <p:cNvPicPr>
            <a:picLocks noChangeAspect="1"/>
          </p:cNvPicPr>
          <p:nvPr/>
        </p:nvPicPr>
        <p:blipFill>
          <a:blip r:embed="rId4"/>
          <a:stretch>
            <a:fillRect/>
          </a:stretch>
        </p:blipFill>
        <p:spPr>
          <a:xfrm>
            <a:off x="5029200" y="6362546"/>
            <a:ext cx="3353310" cy="406065"/>
          </a:xfrm>
          <a:prstGeom prst="rect">
            <a:avLst/>
          </a:prstGeom>
        </p:spPr>
      </p:pic>
      <p:pic>
        <p:nvPicPr>
          <p:cNvPr id="5" name="Picture 4">
            <a:extLst>
              <a:ext uri="{FF2B5EF4-FFF2-40B4-BE49-F238E27FC236}">
                <a16:creationId xmlns:a16="http://schemas.microsoft.com/office/drawing/2014/main" id="{D8AFFEF5-87A3-D1DD-1E45-D81ACFD489FC}"/>
              </a:ext>
            </a:extLst>
          </p:cNvPr>
          <p:cNvPicPr>
            <a:picLocks noChangeAspect="1"/>
          </p:cNvPicPr>
          <p:nvPr/>
        </p:nvPicPr>
        <p:blipFill>
          <a:blip r:embed="rId5"/>
          <a:stretch>
            <a:fillRect/>
          </a:stretch>
        </p:blipFill>
        <p:spPr>
          <a:xfrm>
            <a:off x="5029200" y="6238669"/>
            <a:ext cx="3776596" cy="529942"/>
          </a:xfrm>
          <a:prstGeom prst="rect">
            <a:avLst/>
          </a:prstGeom>
        </p:spPr>
      </p:pic>
    </p:spTree>
    <p:custDataLst>
      <p:tags r:id="rId1"/>
    </p:custDataLst>
    <p:extLst>
      <p:ext uri="{BB962C8B-B14F-4D97-AF65-F5344CB8AC3E}">
        <p14:creationId xmlns:p14="http://schemas.microsoft.com/office/powerpoint/2010/main" val="10086666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1" name="Title 1">
            <a:extLst>
              <a:ext uri="{FF2B5EF4-FFF2-40B4-BE49-F238E27FC236}">
                <a16:creationId xmlns:a16="http://schemas.microsoft.com/office/drawing/2014/main" id="{1B84EAFA-1DE8-CEC7-87F0-455A21BA5702}"/>
              </a:ext>
            </a:extLst>
          </p:cNvPr>
          <p:cNvSpPr>
            <a:spLocks noGrp="1"/>
          </p:cNvSpPr>
          <p:nvPr>
            <p:ph type="title"/>
          </p:nvPr>
        </p:nvSpPr>
        <p:spPr>
          <a:xfrm>
            <a:off x="457200" y="152400"/>
            <a:ext cx="8229600" cy="990600"/>
          </a:xfrm>
        </p:spPr>
        <p:txBody>
          <a:bodyPr/>
          <a:lstStyle/>
          <a:p>
            <a:endParaRPr lang="en-US" dirty="0"/>
          </a:p>
        </p:txBody>
      </p:sp>
      <p:pic>
        <p:nvPicPr>
          <p:cNvPr id="2" name="Picture 1">
            <a:extLst>
              <a:ext uri="{FF2B5EF4-FFF2-40B4-BE49-F238E27FC236}">
                <a16:creationId xmlns:a16="http://schemas.microsoft.com/office/drawing/2014/main" id="{F1D6079E-1279-3871-5D89-1FC728A8F61C}"/>
              </a:ext>
            </a:extLst>
          </p:cNvPr>
          <p:cNvPicPr>
            <a:picLocks noChangeAspect="1"/>
          </p:cNvPicPr>
          <p:nvPr/>
        </p:nvPicPr>
        <p:blipFill>
          <a:blip r:embed="rId2"/>
          <a:stretch>
            <a:fillRect/>
          </a:stretch>
        </p:blipFill>
        <p:spPr>
          <a:xfrm>
            <a:off x="5638800" y="1157771"/>
            <a:ext cx="3291840" cy="241724"/>
          </a:xfrm>
          <a:prstGeom prst="rect">
            <a:avLst/>
          </a:prstGeom>
        </p:spPr>
      </p:pic>
      <p:pic>
        <p:nvPicPr>
          <p:cNvPr id="1026" name="Picture 2" descr="Decision cycle for person-centered glycemic management in type 2 diabetes. BGM, blood glucose monitoring; BP, blood pressure; CGM, continuous glucose monitoring; CKD, chronic kidney disease; CVD, cardiovascular disease; DSMES, diabetes self-management education and support; HF, heart failure. Adapted from Davies et al. (324).">
            <a:extLst>
              <a:ext uri="{FF2B5EF4-FFF2-40B4-BE49-F238E27FC236}">
                <a16:creationId xmlns:a16="http://schemas.microsoft.com/office/drawing/2014/main" id="{671C59D8-FF4F-62BA-61E5-F497C692034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128451"/>
            <a:ext cx="9144000" cy="627062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0DD38616-0687-E9A7-A918-C82756F0E71C}"/>
              </a:ext>
            </a:extLst>
          </p:cNvPr>
          <p:cNvPicPr>
            <a:picLocks noChangeAspect="1"/>
          </p:cNvPicPr>
          <p:nvPr/>
        </p:nvPicPr>
        <p:blipFill>
          <a:blip r:embed="rId4"/>
          <a:stretch>
            <a:fillRect/>
          </a:stretch>
        </p:blipFill>
        <p:spPr>
          <a:xfrm>
            <a:off x="5638800" y="6355430"/>
            <a:ext cx="3276600" cy="425719"/>
          </a:xfrm>
          <a:prstGeom prst="rect">
            <a:avLst/>
          </a:prstGeom>
        </p:spPr>
      </p:pic>
    </p:spTree>
    <p:extLst>
      <p:ext uri="{BB962C8B-B14F-4D97-AF65-F5344CB8AC3E}">
        <p14:creationId xmlns:p14="http://schemas.microsoft.com/office/powerpoint/2010/main" val="5647238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DA0A9E-7439-C1B1-36EC-F9EEDA3FCDE8}"/>
              </a:ext>
            </a:extLst>
          </p:cNvPr>
          <p:cNvSpPr>
            <a:spLocks noGrp="1"/>
          </p:cNvSpPr>
          <p:nvPr>
            <p:ph type="title"/>
          </p:nvPr>
        </p:nvSpPr>
        <p:spPr>
          <a:xfrm>
            <a:off x="457200" y="152400"/>
            <a:ext cx="8229600" cy="990600"/>
          </a:xfrm>
        </p:spPr>
        <p:txBody>
          <a:bodyPr anchor="b">
            <a:normAutofit/>
          </a:bodyPr>
          <a:lstStyle/>
          <a:p>
            <a:r>
              <a:rPr lang="en-US" dirty="0"/>
              <a:t>Diabetes Goals and Treatment Plan</a:t>
            </a:r>
          </a:p>
        </p:txBody>
      </p:sp>
      <p:graphicFrame>
        <p:nvGraphicFramePr>
          <p:cNvPr id="5" name="Content Placeholder 2">
            <a:extLst>
              <a:ext uri="{FF2B5EF4-FFF2-40B4-BE49-F238E27FC236}">
                <a16:creationId xmlns:a16="http://schemas.microsoft.com/office/drawing/2014/main" id="{AE6C261D-2841-7F50-BE69-6D278A33D699}"/>
              </a:ext>
            </a:extLst>
          </p:cNvPr>
          <p:cNvGraphicFramePr>
            <a:graphicFrameLocks noGrp="1"/>
          </p:cNvGraphicFramePr>
          <p:nvPr>
            <p:ph sz="quarter" idx="1"/>
          </p:nvPr>
        </p:nvGraphicFramePr>
        <p:xfrm>
          <a:off x="457200" y="1219200"/>
          <a:ext cx="8229600" cy="493776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3" name="Picture 2">
            <a:extLst>
              <a:ext uri="{FF2B5EF4-FFF2-40B4-BE49-F238E27FC236}">
                <a16:creationId xmlns:a16="http://schemas.microsoft.com/office/drawing/2014/main" id="{C8F331AB-E7E4-AB4C-2E6E-A398E5A47ADE}"/>
              </a:ext>
            </a:extLst>
          </p:cNvPr>
          <p:cNvPicPr>
            <a:picLocks noChangeAspect="1"/>
          </p:cNvPicPr>
          <p:nvPr/>
        </p:nvPicPr>
        <p:blipFill>
          <a:blip r:embed="rId7"/>
          <a:stretch>
            <a:fillRect/>
          </a:stretch>
        </p:blipFill>
        <p:spPr>
          <a:xfrm>
            <a:off x="5638800" y="6344349"/>
            <a:ext cx="2948771" cy="383125"/>
          </a:xfrm>
          <a:prstGeom prst="rect">
            <a:avLst/>
          </a:prstGeom>
        </p:spPr>
      </p:pic>
    </p:spTree>
    <p:extLst>
      <p:ext uri="{BB962C8B-B14F-4D97-AF65-F5344CB8AC3E}">
        <p14:creationId xmlns:p14="http://schemas.microsoft.com/office/powerpoint/2010/main" val="42507489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EC52253-A5DC-BDBD-5264-499EE3F03641}"/>
              </a:ext>
            </a:extLst>
          </p:cNvPr>
          <p:cNvSpPr txBox="1"/>
          <p:nvPr/>
        </p:nvSpPr>
        <p:spPr>
          <a:xfrm>
            <a:off x="391189" y="5919312"/>
            <a:ext cx="8871734"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Segoe UI" panose="020B0502040204020203" pitchFamily="34" charset="0"/>
                <a:ea typeface="+mn-ea"/>
                <a:cs typeface="+mn-cs"/>
              </a:rPr>
              <a:t>Centers for Disease Control and Prevention. National Diabetes Stats Report   https://www.cdc.gov/diabetes/data/statistics-report/index.html. Accessed 1/23</a:t>
            </a:r>
            <a:endParaRPr kumimoji="0" lang="en-US" sz="1800" b="0" i="0" u="none" strike="noStrike" kern="1200" cap="none" spc="0" normalizeH="0" baseline="0" noProof="0" dirty="0">
              <a:ln>
                <a:noFill/>
              </a:ln>
              <a:solidFill>
                <a:prstClr val="black"/>
              </a:solidFill>
              <a:effectLst/>
              <a:uLnTx/>
              <a:uFillTx/>
              <a:latin typeface="Gill Sans MT"/>
              <a:ea typeface="+mn-ea"/>
              <a:cs typeface="+mn-cs"/>
            </a:endParaRPr>
          </a:p>
        </p:txBody>
      </p:sp>
      <p:sp>
        <p:nvSpPr>
          <p:cNvPr id="2" name="Title 1"/>
          <p:cNvSpPr>
            <a:spLocks noGrp="1"/>
          </p:cNvSpPr>
          <p:nvPr>
            <p:ph type="title"/>
          </p:nvPr>
        </p:nvSpPr>
        <p:spPr>
          <a:xfrm>
            <a:off x="432370" y="107531"/>
            <a:ext cx="8229600" cy="918418"/>
          </a:xfrm>
        </p:spPr>
        <p:txBody>
          <a:bodyPr/>
          <a:lstStyle/>
          <a:p>
            <a:r>
              <a:rPr lang="en-US" dirty="0"/>
              <a:t>Type 2 Diabetes in America 2025 </a:t>
            </a:r>
          </a:p>
        </p:txBody>
      </p:sp>
      <p:sp>
        <p:nvSpPr>
          <p:cNvPr id="3" name="Content Placeholder 2"/>
          <p:cNvSpPr>
            <a:spLocks noGrp="1"/>
          </p:cNvSpPr>
          <p:nvPr>
            <p:ph sz="quarter" idx="1"/>
          </p:nvPr>
        </p:nvSpPr>
        <p:spPr>
          <a:xfrm>
            <a:off x="457200" y="1025949"/>
            <a:ext cx="8229600" cy="5131011"/>
          </a:xfrm>
        </p:spPr>
        <p:txBody>
          <a:bodyPr/>
          <a:lstStyle/>
          <a:p>
            <a:r>
              <a:rPr lang="en-US" dirty="0"/>
              <a:t>16.8% with Diabetes </a:t>
            </a:r>
          </a:p>
          <a:p>
            <a:pPr lvl="1"/>
            <a:r>
              <a:rPr lang="en-US" dirty="0"/>
              <a:t>11% don’t know they have it </a:t>
            </a:r>
          </a:p>
          <a:p>
            <a:r>
              <a:rPr lang="en-US" dirty="0"/>
              <a:t>38% with Prediabetes – 97 million adults</a:t>
            </a:r>
          </a:p>
        </p:txBody>
      </p:sp>
      <p:pic>
        <p:nvPicPr>
          <p:cNvPr id="5" name="Picture 4">
            <a:extLst>
              <a:ext uri="{FF2B5EF4-FFF2-40B4-BE49-F238E27FC236}">
                <a16:creationId xmlns:a16="http://schemas.microsoft.com/office/drawing/2014/main" id="{8DF0A88E-25B4-245F-76CE-4080E3FD2BE9}"/>
              </a:ext>
            </a:extLst>
          </p:cNvPr>
          <p:cNvPicPr>
            <a:picLocks noChangeAspect="1"/>
          </p:cNvPicPr>
          <p:nvPr/>
        </p:nvPicPr>
        <p:blipFill>
          <a:blip r:embed="rId3"/>
          <a:stretch>
            <a:fillRect/>
          </a:stretch>
        </p:blipFill>
        <p:spPr>
          <a:xfrm>
            <a:off x="232231" y="2603823"/>
            <a:ext cx="8629877" cy="3961820"/>
          </a:xfrm>
          <a:prstGeom prst="rect">
            <a:avLst/>
          </a:prstGeom>
        </p:spPr>
      </p:pic>
      <p:pic>
        <p:nvPicPr>
          <p:cNvPr id="7" name="Picture 6">
            <a:extLst>
              <a:ext uri="{FF2B5EF4-FFF2-40B4-BE49-F238E27FC236}">
                <a16:creationId xmlns:a16="http://schemas.microsoft.com/office/drawing/2014/main" id="{1E215442-A39B-BBBB-ACD2-AAD33061FC38}"/>
              </a:ext>
            </a:extLst>
          </p:cNvPr>
          <p:cNvPicPr>
            <a:picLocks noChangeAspect="1"/>
          </p:cNvPicPr>
          <p:nvPr/>
        </p:nvPicPr>
        <p:blipFill>
          <a:blip r:embed="rId4"/>
          <a:stretch>
            <a:fillRect/>
          </a:stretch>
        </p:blipFill>
        <p:spPr>
          <a:xfrm>
            <a:off x="6061651" y="5958489"/>
            <a:ext cx="2820122" cy="749156"/>
          </a:xfrm>
          <a:prstGeom prst="rect">
            <a:avLst/>
          </a:prstGeom>
        </p:spPr>
      </p:pic>
      <p:sp>
        <p:nvSpPr>
          <p:cNvPr id="9" name="TextBox 8">
            <a:extLst>
              <a:ext uri="{FF2B5EF4-FFF2-40B4-BE49-F238E27FC236}">
                <a16:creationId xmlns:a16="http://schemas.microsoft.com/office/drawing/2014/main" id="{50588356-2280-EB09-6124-1D7E2BE79768}"/>
              </a:ext>
            </a:extLst>
          </p:cNvPr>
          <p:cNvSpPr txBox="1"/>
          <p:nvPr/>
        </p:nvSpPr>
        <p:spPr>
          <a:xfrm>
            <a:off x="3886200" y="3022824"/>
            <a:ext cx="6034035"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Gill Sans MT"/>
                <a:ea typeface="+mn-ea"/>
                <a:cs typeface="+mn-cs"/>
              </a:rPr>
              <a:t>https://www.cdc.gov/nchs/data/databriefs/db516.pdf</a:t>
            </a:r>
          </a:p>
        </p:txBody>
      </p:sp>
    </p:spTree>
    <p:custDataLst>
      <p:tags r:id="rId1"/>
    </p:custDataLst>
    <p:extLst>
      <p:ext uri="{BB962C8B-B14F-4D97-AF65-F5344CB8AC3E}">
        <p14:creationId xmlns:p14="http://schemas.microsoft.com/office/powerpoint/2010/main" val="32006176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DC63B3-1D13-4371-BECB-B25E53C12624}"/>
              </a:ext>
            </a:extLst>
          </p:cNvPr>
          <p:cNvSpPr>
            <a:spLocks noGrp="1"/>
          </p:cNvSpPr>
          <p:nvPr>
            <p:ph type="title"/>
          </p:nvPr>
        </p:nvSpPr>
        <p:spPr/>
        <p:txBody>
          <a:bodyPr/>
          <a:lstStyle/>
          <a:p>
            <a:r>
              <a:rPr lang="en-US" dirty="0"/>
              <a:t>Case Study - JR</a:t>
            </a:r>
          </a:p>
        </p:txBody>
      </p:sp>
      <p:sp>
        <p:nvSpPr>
          <p:cNvPr id="3" name="Content Placeholder 2">
            <a:extLst>
              <a:ext uri="{FF2B5EF4-FFF2-40B4-BE49-F238E27FC236}">
                <a16:creationId xmlns:a16="http://schemas.microsoft.com/office/drawing/2014/main" id="{CE5818E5-B0E5-4C29-BFE1-256BDAECF783}"/>
              </a:ext>
            </a:extLst>
          </p:cNvPr>
          <p:cNvSpPr>
            <a:spLocks noGrp="1"/>
          </p:cNvSpPr>
          <p:nvPr>
            <p:ph sz="quarter" idx="1"/>
          </p:nvPr>
        </p:nvSpPr>
        <p:spPr>
          <a:xfrm>
            <a:off x="457200" y="1219200"/>
            <a:ext cx="5410200" cy="5181600"/>
          </a:xfrm>
        </p:spPr>
        <p:txBody>
          <a:bodyPr>
            <a:normAutofit fontScale="92500" lnSpcReduction="20000"/>
          </a:bodyPr>
          <a:lstStyle/>
          <a:p>
            <a:r>
              <a:rPr lang="en-US" dirty="0"/>
              <a:t>38 </a:t>
            </a:r>
            <a:r>
              <a:rPr lang="en-US" dirty="0" err="1"/>
              <a:t>yr</a:t>
            </a:r>
            <a:r>
              <a:rPr lang="en-US" dirty="0"/>
              <a:t> old male, BMI 28, arrives in clinic for physical. Says he has been feeling tired lately, but attributes that to his job. In office fingerstick reads 228 mg/dl.  </a:t>
            </a:r>
          </a:p>
          <a:p>
            <a:r>
              <a:rPr lang="en-US" dirty="0">
                <a:solidFill>
                  <a:srgbClr val="0070C0"/>
                </a:solidFill>
              </a:rPr>
              <a:t>1. What lab tests are needed?</a:t>
            </a:r>
          </a:p>
          <a:p>
            <a:r>
              <a:rPr lang="en-US" dirty="0"/>
              <a:t>2. What would you include in your physical exam?</a:t>
            </a:r>
          </a:p>
          <a:p>
            <a:r>
              <a:rPr lang="en-US" dirty="0"/>
              <a:t>What vaccinations?</a:t>
            </a:r>
          </a:p>
          <a:p>
            <a:r>
              <a:rPr lang="en-US" dirty="0"/>
              <a:t>What referrals?</a:t>
            </a:r>
          </a:p>
          <a:p>
            <a:r>
              <a:rPr lang="en-US" dirty="0"/>
              <a:t>What tools?</a:t>
            </a:r>
          </a:p>
          <a:p>
            <a:endParaRPr lang="en-US" dirty="0"/>
          </a:p>
        </p:txBody>
      </p:sp>
      <p:pic>
        <p:nvPicPr>
          <p:cNvPr id="7" name="Picture 6" descr="Businessman hand on forehead">
            <a:extLst>
              <a:ext uri="{FF2B5EF4-FFF2-40B4-BE49-F238E27FC236}">
                <a16:creationId xmlns:a16="http://schemas.microsoft.com/office/drawing/2014/main" id="{0C2C8D3E-81EC-41F7-ACD2-326AF2E98BA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400800" y="1219200"/>
            <a:ext cx="2057400" cy="5592160"/>
          </a:xfrm>
          <a:prstGeom prst="rect">
            <a:avLst/>
          </a:prstGeom>
        </p:spPr>
      </p:pic>
    </p:spTree>
    <p:extLst>
      <p:ext uri="{BB962C8B-B14F-4D97-AF65-F5344CB8AC3E}">
        <p14:creationId xmlns:p14="http://schemas.microsoft.com/office/powerpoint/2010/main" val="10005138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9" presetClass="emph" presetSubtype="0" fill="hold" nodeType="clickEffect">
                                  <p:stCondLst>
                                    <p:cond delay="0"/>
                                  </p:stCondLst>
                                  <p:childTnLst>
                                    <p:animClr clrSpc="rgb" dir="cw">
                                      <p:cBhvr override="childStyle">
                                        <p:cTn id="6" dur="500" fill="hold"/>
                                        <p:tgtEl>
                                          <p:spTgt spid="3">
                                            <p:txEl>
                                              <p:pRg st="1" end="1"/>
                                            </p:txEl>
                                          </p:spTgt>
                                        </p:tgtEl>
                                        <p:attrNameLst>
                                          <p:attrName>style.color</p:attrName>
                                        </p:attrNameLst>
                                      </p:cBhvr>
                                      <p:to>
                                        <a:srgbClr val="0070C0"/>
                                      </p:to>
                                    </p:animClr>
                                    <p:animClr clrSpc="rgb" dir="cw">
                                      <p:cBhvr>
                                        <p:cTn id="7" dur="500" fill="hold"/>
                                        <p:tgtEl>
                                          <p:spTgt spid="3">
                                            <p:txEl>
                                              <p:pRg st="1" end="1"/>
                                            </p:txEl>
                                          </p:spTgt>
                                        </p:tgtEl>
                                        <p:attrNameLst>
                                          <p:attrName>fillcolor</p:attrName>
                                        </p:attrNameLst>
                                      </p:cBhvr>
                                      <p:to>
                                        <a:srgbClr val="0070C0"/>
                                      </p:to>
                                    </p:animClr>
                                    <p:set>
                                      <p:cBhvr>
                                        <p:cTn id="8" dur="500" fill="hold"/>
                                        <p:tgtEl>
                                          <p:spTgt spid="3">
                                            <p:txEl>
                                              <p:pRg st="1" end="1"/>
                                            </p:txEl>
                                          </p:spTgt>
                                        </p:tgtEl>
                                        <p:attrNameLst>
                                          <p:attrName>fill.type</p:attrName>
                                        </p:attrNameLst>
                                      </p:cBhvr>
                                      <p:to>
                                        <p:strVal val="solid"/>
                                      </p:to>
                                    </p:set>
                                    <p:set>
                                      <p:cBhvr>
                                        <p:cTn id="9" dur="500" fill="hold"/>
                                        <p:tgtEl>
                                          <p:spTgt spid="3">
                                            <p:txEl>
                                              <p:pRg st="1" end="1"/>
                                            </p:txEl>
                                          </p:spTgt>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8AD50F-769B-46E0-8C09-CED7A3108D9F}"/>
              </a:ext>
            </a:extLst>
          </p:cNvPr>
          <p:cNvSpPr>
            <a:spLocks noGrp="1"/>
          </p:cNvSpPr>
          <p:nvPr>
            <p:ph type="title"/>
          </p:nvPr>
        </p:nvSpPr>
        <p:spPr/>
        <p:txBody>
          <a:bodyPr/>
          <a:lstStyle/>
          <a:p>
            <a:r>
              <a:rPr lang="en-US" dirty="0"/>
              <a:t>Lab Eval at Initial &amp; Annual Visit</a:t>
            </a:r>
          </a:p>
        </p:txBody>
      </p:sp>
      <p:sp>
        <p:nvSpPr>
          <p:cNvPr id="4" name="Content Placeholder 3">
            <a:extLst>
              <a:ext uri="{FF2B5EF4-FFF2-40B4-BE49-F238E27FC236}">
                <a16:creationId xmlns:a16="http://schemas.microsoft.com/office/drawing/2014/main" id="{B1BE5B39-1B1D-4206-A5EF-91D4B38E4EDF}"/>
              </a:ext>
            </a:extLst>
          </p:cNvPr>
          <p:cNvSpPr>
            <a:spLocks noGrp="1"/>
          </p:cNvSpPr>
          <p:nvPr>
            <p:ph sz="quarter" idx="1"/>
          </p:nvPr>
        </p:nvSpPr>
        <p:spPr>
          <a:xfrm>
            <a:off x="457199" y="1219200"/>
            <a:ext cx="4350581" cy="5334000"/>
          </a:xfrm>
        </p:spPr>
        <p:txBody>
          <a:bodyPr>
            <a:normAutofit/>
          </a:bodyPr>
          <a:lstStyle/>
          <a:p>
            <a:r>
              <a:rPr lang="en-US" dirty="0"/>
              <a:t>A1c (each 3-6 </a:t>
            </a:r>
            <a:r>
              <a:rPr lang="en-US" dirty="0" err="1"/>
              <a:t>mo’s</a:t>
            </a:r>
            <a:r>
              <a:rPr lang="en-US" dirty="0"/>
              <a:t>)</a:t>
            </a:r>
          </a:p>
          <a:p>
            <a:r>
              <a:rPr lang="en-US" dirty="0"/>
              <a:t>Each year</a:t>
            </a:r>
          </a:p>
          <a:p>
            <a:pPr lvl="1"/>
            <a:r>
              <a:rPr lang="en-US" dirty="0"/>
              <a:t>Lipids, CBC with platelets</a:t>
            </a:r>
          </a:p>
          <a:p>
            <a:pPr lvl="1"/>
            <a:r>
              <a:rPr lang="en-US" dirty="0"/>
              <a:t>Liver function</a:t>
            </a:r>
          </a:p>
          <a:p>
            <a:pPr lvl="1"/>
            <a:r>
              <a:rPr lang="en-US" dirty="0"/>
              <a:t>Spot urinary albumin-to-</a:t>
            </a:r>
            <a:r>
              <a:rPr lang="en-US" dirty="0" err="1"/>
              <a:t>creat</a:t>
            </a:r>
            <a:r>
              <a:rPr lang="en-US" dirty="0"/>
              <a:t> ratio (UACR))</a:t>
            </a:r>
          </a:p>
          <a:p>
            <a:pPr lvl="1"/>
            <a:r>
              <a:rPr lang="en-US" dirty="0"/>
              <a:t>Serum </a:t>
            </a:r>
            <a:r>
              <a:rPr lang="en-US" dirty="0" err="1"/>
              <a:t>creat</a:t>
            </a:r>
            <a:r>
              <a:rPr lang="en-US" dirty="0"/>
              <a:t> and GFR</a:t>
            </a:r>
          </a:p>
          <a:p>
            <a:pPr lvl="1"/>
            <a:r>
              <a:rPr lang="en-US" dirty="0"/>
              <a:t>TSH, celiac (type 1)</a:t>
            </a:r>
          </a:p>
          <a:p>
            <a:pPr lvl="1"/>
            <a:r>
              <a:rPr lang="en-US" dirty="0"/>
              <a:t>B12 if on metformin &gt;5yrs</a:t>
            </a:r>
          </a:p>
          <a:p>
            <a:pPr lvl="1"/>
            <a:r>
              <a:rPr lang="en-US" dirty="0"/>
              <a:t>Calcium, Vita D, and phosphorus if appropriate</a:t>
            </a:r>
          </a:p>
        </p:txBody>
      </p:sp>
      <p:sp>
        <p:nvSpPr>
          <p:cNvPr id="5" name="Content Placeholder 4">
            <a:extLst>
              <a:ext uri="{FF2B5EF4-FFF2-40B4-BE49-F238E27FC236}">
                <a16:creationId xmlns:a16="http://schemas.microsoft.com/office/drawing/2014/main" id="{E15BAB41-CA13-4F48-996B-1E296D1E5615}"/>
              </a:ext>
            </a:extLst>
          </p:cNvPr>
          <p:cNvSpPr>
            <a:spLocks noGrp="1"/>
          </p:cNvSpPr>
          <p:nvPr>
            <p:ph sz="quarter" idx="2"/>
          </p:nvPr>
        </p:nvSpPr>
        <p:spPr>
          <a:xfrm>
            <a:off x="5102352" y="1219200"/>
            <a:ext cx="3508248" cy="4937760"/>
          </a:xfrm>
        </p:spPr>
        <p:txBody>
          <a:bodyPr>
            <a:normAutofit/>
          </a:bodyPr>
          <a:lstStyle/>
          <a:p>
            <a:r>
              <a:rPr lang="en-US" dirty="0"/>
              <a:t>Serum K </a:t>
            </a:r>
          </a:p>
          <a:p>
            <a:pPr lvl="1"/>
            <a:r>
              <a:rPr lang="en-US" dirty="0"/>
              <a:t>If on ACE, ARBs or diuretics</a:t>
            </a:r>
          </a:p>
          <a:p>
            <a:pPr lvl="1"/>
            <a:endParaRPr lang="en-US" dirty="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86400" y="3048000"/>
            <a:ext cx="2508827" cy="2733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5">
            <a:extLst>
              <a:ext uri="{FF2B5EF4-FFF2-40B4-BE49-F238E27FC236}">
                <a16:creationId xmlns:a16="http://schemas.microsoft.com/office/drawing/2014/main" id="{988DBFB0-AF53-CC3D-EDD5-F5ED3787C228}"/>
              </a:ext>
            </a:extLst>
          </p:cNvPr>
          <p:cNvPicPr>
            <a:picLocks noChangeAspect="1"/>
          </p:cNvPicPr>
          <p:nvPr/>
        </p:nvPicPr>
        <p:blipFill>
          <a:blip r:embed="rId3"/>
          <a:stretch>
            <a:fillRect/>
          </a:stretch>
        </p:blipFill>
        <p:spPr>
          <a:xfrm>
            <a:off x="5334000" y="6019920"/>
            <a:ext cx="3508248" cy="426479"/>
          </a:xfrm>
          <a:prstGeom prst="rect">
            <a:avLst/>
          </a:prstGeom>
        </p:spPr>
      </p:pic>
      <p:pic>
        <p:nvPicPr>
          <p:cNvPr id="3" name="Picture 2">
            <a:extLst>
              <a:ext uri="{FF2B5EF4-FFF2-40B4-BE49-F238E27FC236}">
                <a16:creationId xmlns:a16="http://schemas.microsoft.com/office/drawing/2014/main" id="{B0614442-2113-3E23-68E7-EDBE60C56983}"/>
              </a:ext>
            </a:extLst>
          </p:cNvPr>
          <p:cNvPicPr>
            <a:picLocks noChangeAspect="1"/>
          </p:cNvPicPr>
          <p:nvPr/>
        </p:nvPicPr>
        <p:blipFill>
          <a:blip r:embed="rId4"/>
          <a:stretch>
            <a:fillRect/>
          </a:stretch>
        </p:blipFill>
        <p:spPr>
          <a:xfrm>
            <a:off x="5199826" y="5968188"/>
            <a:ext cx="3776596" cy="529942"/>
          </a:xfrm>
          <a:prstGeom prst="rect">
            <a:avLst/>
          </a:prstGeom>
        </p:spPr>
      </p:pic>
    </p:spTree>
    <p:extLst>
      <p:ext uri="{BB962C8B-B14F-4D97-AF65-F5344CB8AC3E}">
        <p14:creationId xmlns:p14="http://schemas.microsoft.com/office/powerpoint/2010/main" val="5422405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DC63B3-1D13-4371-BECB-B25E53C12624}"/>
              </a:ext>
            </a:extLst>
          </p:cNvPr>
          <p:cNvSpPr>
            <a:spLocks noGrp="1"/>
          </p:cNvSpPr>
          <p:nvPr>
            <p:ph type="title"/>
          </p:nvPr>
        </p:nvSpPr>
        <p:spPr/>
        <p:txBody>
          <a:bodyPr/>
          <a:lstStyle/>
          <a:p>
            <a:r>
              <a:rPr lang="en-US" dirty="0"/>
              <a:t>Case Study - JR</a:t>
            </a:r>
          </a:p>
        </p:txBody>
      </p:sp>
      <p:sp>
        <p:nvSpPr>
          <p:cNvPr id="3" name="Content Placeholder 2">
            <a:extLst>
              <a:ext uri="{FF2B5EF4-FFF2-40B4-BE49-F238E27FC236}">
                <a16:creationId xmlns:a16="http://schemas.microsoft.com/office/drawing/2014/main" id="{CE5818E5-B0E5-4C29-BFE1-256BDAECF783}"/>
              </a:ext>
            </a:extLst>
          </p:cNvPr>
          <p:cNvSpPr>
            <a:spLocks noGrp="1"/>
          </p:cNvSpPr>
          <p:nvPr>
            <p:ph sz="quarter" idx="1"/>
          </p:nvPr>
        </p:nvSpPr>
        <p:spPr>
          <a:xfrm>
            <a:off x="457200" y="1219200"/>
            <a:ext cx="5410200" cy="5181600"/>
          </a:xfrm>
        </p:spPr>
        <p:txBody>
          <a:bodyPr>
            <a:normAutofit fontScale="85000" lnSpcReduction="20000"/>
          </a:bodyPr>
          <a:lstStyle/>
          <a:p>
            <a:pPr>
              <a:lnSpc>
                <a:spcPct val="120000"/>
              </a:lnSpc>
            </a:pPr>
            <a:r>
              <a:rPr lang="en-US" dirty="0"/>
              <a:t>38 </a:t>
            </a:r>
            <a:r>
              <a:rPr lang="en-US" dirty="0" err="1"/>
              <a:t>yr</a:t>
            </a:r>
            <a:r>
              <a:rPr lang="en-US" dirty="0"/>
              <a:t> old male, BMI 28, arrives in clinic for physical. Says he has been feeling tired lately, but attributes that to his job. In office fingerstick reads 228 mg/dl.  </a:t>
            </a:r>
          </a:p>
          <a:p>
            <a:pPr>
              <a:lnSpc>
                <a:spcPct val="120000"/>
              </a:lnSpc>
            </a:pPr>
            <a:r>
              <a:rPr lang="en-US" dirty="0"/>
              <a:t>1. What lab tests are needed?</a:t>
            </a:r>
          </a:p>
          <a:p>
            <a:pPr>
              <a:lnSpc>
                <a:spcPct val="120000"/>
              </a:lnSpc>
            </a:pPr>
            <a:r>
              <a:rPr lang="en-US" dirty="0">
                <a:solidFill>
                  <a:srgbClr val="0070C0"/>
                </a:solidFill>
              </a:rPr>
              <a:t>2. What would you include in your initial exam?</a:t>
            </a:r>
          </a:p>
          <a:p>
            <a:pPr>
              <a:lnSpc>
                <a:spcPct val="120000"/>
              </a:lnSpc>
            </a:pPr>
            <a:r>
              <a:rPr lang="en-US" dirty="0"/>
              <a:t>What vaccinations?</a:t>
            </a:r>
          </a:p>
          <a:p>
            <a:pPr>
              <a:lnSpc>
                <a:spcPct val="120000"/>
              </a:lnSpc>
            </a:pPr>
            <a:r>
              <a:rPr lang="en-US" dirty="0"/>
              <a:t>What referrals?</a:t>
            </a:r>
          </a:p>
          <a:p>
            <a:pPr>
              <a:lnSpc>
                <a:spcPct val="120000"/>
              </a:lnSpc>
            </a:pPr>
            <a:r>
              <a:rPr lang="en-US" dirty="0"/>
              <a:t>What tools?</a:t>
            </a:r>
          </a:p>
          <a:p>
            <a:endParaRPr lang="en-US" dirty="0"/>
          </a:p>
        </p:txBody>
      </p:sp>
      <p:pic>
        <p:nvPicPr>
          <p:cNvPr id="7" name="Picture 6" descr="Businessman hand on forehead">
            <a:extLst>
              <a:ext uri="{FF2B5EF4-FFF2-40B4-BE49-F238E27FC236}">
                <a16:creationId xmlns:a16="http://schemas.microsoft.com/office/drawing/2014/main" id="{0C2C8D3E-81EC-41F7-ACD2-326AF2E98BA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400800" y="1219200"/>
            <a:ext cx="2057400" cy="5592160"/>
          </a:xfrm>
          <a:prstGeom prst="rect">
            <a:avLst/>
          </a:prstGeom>
        </p:spPr>
      </p:pic>
    </p:spTree>
    <p:extLst>
      <p:ext uri="{BB962C8B-B14F-4D97-AF65-F5344CB8AC3E}">
        <p14:creationId xmlns:p14="http://schemas.microsoft.com/office/powerpoint/2010/main" val="20758552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9" presetClass="emph" presetSubtype="0" fill="hold" nodeType="clickEffect">
                                  <p:stCondLst>
                                    <p:cond delay="0"/>
                                  </p:stCondLst>
                                  <p:childTnLst>
                                    <p:animClr clrSpc="rgb" dir="cw">
                                      <p:cBhvr override="childStyle">
                                        <p:cTn id="6" dur="500" fill="hold"/>
                                        <p:tgtEl>
                                          <p:spTgt spid="3">
                                            <p:txEl>
                                              <p:pRg st="1" end="1"/>
                                            </p:txEl>
                                          </p:spTgt>
                                        </p:tgtEl>
                                        <p:attrNameLst>
                                          <p:attrName>style.color</p:attrName>
                                        </p:attrNameLst>
                                      </p:cBhvr>
                                      <p:to>
                                        <a:srgbClr val="0070C0"/>
                                      </p:to>
                                    </p:animClr>
                                    <p:animClr clrSpc="rgb" dir="cw">
                                      <p:cBhvr>
                                        <p:cTn id="7" dur="500" fill="hold"/>
                                        <p:tgtEl>
                                          <p:spTgt spid="3">
                                            <p:txEl>
                                              <p:pRg st="1" end="1"/>
                                            </p:txEl>
                                          </p:spTgt>
                                        </p:tgtEl>
                                        <p:attrNameLst>
                                          <p:attrName>fillcolor</p:attrName>
                                        </p:attrNameLst>
                                      </p:cBhvr>
                                      <p:to>
                                        <a:srgbClr val="0070C0"/>
                                      </p:to>
                                    </p:animClr>
                                    <p:set>
                                      <p:cBhvr>
                                        <p:cTn id="8" dur="500" fill="hold"/>
                                        <p:tgtEl>
                                          <p:spTgt spid="3">
                                            <p:txEl>
                                              <p:pRg st="1" end="1"/>
                                            </p:txEl>
                                          </p:spTgt>
                                        </p:tgtEl>
                                        <p:attrNameLst>
                                          <p:attrName>fill.type</p:attrName>
                                        </p:attrNameLst>
                                      </p:cBhvr>
                                      <p:to>
                                        <p:strVal val="solid"/>
                                      </p:to>
                                    </p:set>
                                    <p:set>
                                      <p:cBhvr>
                                        <p:cTn id="9" dur="500" fill="hold"/>
                                        <p:tgtEl>
                                          <p:spTgt spid="3">
                                            <p:txEl>
                                              <p:pRg st="1" end="1"/>
                                            </p:txEl>
                                          </p:spTgt>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93678D-7629-461C-9EFF-869F5ACB9516}"/>
              </a:ext>
            </a:extLst>
          </p:cNvPr>
          <p:cNvSpPr>
            <a:spLocks noGrp="1"/>
          </p:cNvSpPr>
          <p:nvPr>
            <p:ph type="title"/>
          </p:nvPr>
        </p:nvSpPr>
        <p:spPr/>
        <p:txBody>
          <a:bodyPr/>
          <a:lstStyle/>
          <a:p>
            <a:r>
              <a:rPr lang="en-US" dirty="0"/>
              <a:t>Physical Exam</a:t>
            </a:r>
          </a:p>
        </p:txBody>
      </p:sp>
      <p:sp>
        <p:nvSpPr>
          <p:cNvPr id="3" name="Content Placeholder 2">
            <a:extLst>
              <a:ext uri="{FF2B5EF4-FFF2-40B4-BE49-F238E27FC236}">
                <a16:creationId xmlns:a16="http://schemas.microsoft.com/office/drawing/2014/main" id="{88FFF52B-3792-42E5-8C2B-1CB4A0D224CC}"/>
              </a:ext>
            </a:extLst>
          </p:cNvPr>
          <p:cNvSpPr>
            <a:spLocks noGrp="1"/>
          </p:cNvSpPr>
          <p:nvPr>
            <p:ph sz="quarter" idx="1"/>
          </p:nvPr>
        </p:nvSpPr>
        <p:spPr>
          <a:xfrm>
            <a:off x="457200" y="1219200"/>
            <a:ext cx="5029200" cy="5638800"/>
          </a:xfrm>
        </p:spPr>
        <p:txBody>
          <a:bodyPr>
            <a:normAutofit fontScale="85000" lnSpcReduction="20000"/>
          </a:bodyPr>
          <a:lstStyle/>
          <a:p>
            <a:r>
              <a:rPr lang="en-US" dirty="0"/>
              <a:t>Height, weight, BMI, pubertal development </a:t>
            </a:r>
          </a:p>
          <a:p>
            <a:r>
              <a:rPr lang="en-US" dirty="0"/>
              <a:t>Blood pressure</a:t>
            </a:r>
          </a:p>
          <a:p>
            <a:r>
              <a:rPr lang="en-US" dirty="0"/>
              <a:t>Fundoscopic exam, thyroid </a:t>
            </a:r>
          </a:p>
          <a:p>
            <a:r>
              <a:rPr lang="en-US" dirty="0"/>
              <a:t>Skin exam –insertion sites, acanthosis, fungus, sores, feet</a:t>
            </a:r>
          </a:p>
          <a:p>
            <a:r>
              <a:rPr lang="en-US" dirty="0"/>
              <a:t>Bone health, Hypo</a:t>
            </a:r>
          </a:p>
          <a:p>
            <a:r>
              <a:rPr lang="en-US" dirty="0"/>
              <a:t>Depression, Distress Anxiety</a:t>
            </a:r>
          </a:p>
          <a:p>
            <a:r>
              <a:rPr lang="en-US" dirty="0"/>
              <a:t>Functional and cognitive issues</a:t>
            </a:r>
          </a:p>
          <a:p>
            <a:r>
              <a:rPr lang="en-US" dirty="0"/>
              <a:t>Comprehensive foot exam</a:t>
            </a:r>
          </a:p>
          <a:p>
            <a:pPr lvl="1"/>
            <a:r>
              <a:rPr lang="en-US" dirty="0"/>
              <a:t>Visual eval </a:t>
            </a:r>
          </a:p>
          <a:p>
            <a:pPr lvl="1"/>
            <a:r>
              <a:rPr lang="en-US" dirty="0"/>
              <a:t>Screen for Peripheral Arterial Disease</a:t>
            </a:r>
          </a:p>
          <a:p>
            <a:pPr lvl="1"/>
            <a:r>
              <a:rPr lang="en-US" dirty="0"/>
              <a:t>Monofilament and vibration assessment</a:t>
            </a: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94028" y="1371600"/>
            <a:ext cx="3023244" cy="2352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4">
            <a:extLst>
              <a:ext uri="{FF2B5EF4-FFF2-40B4-BE49-F238E27FC236}">
                <a16:creationId xmlns:a16="http://schemas.microsoft.com/office/drawing/2014/main" id="{2867E44D-45E0-7660-CCF1-19252CB6C36B}"/>
              </a:ext>
            </a:extLst>
          </p:cNvPr>
          <p:cNvPicPr>
            <a:picLocks noChangeAspect="1"/>
          </p:cNvPicPr>
          <p:nvPr/>
        </p:nvPicPr>
        <p:blipFill>
          <a:blip r:embed="rId3"/>
          <a:stretch>
            <a:fillRect/>
          </a:stretch>
        </p:blipFill>
        <p:spPr>
          <a:xfrm>
            <a:off x="5573094" y="3724275"/>
            <a:ext cx="3399920" cy="477086"/>
          </a:xfrm>
          <a:prstGeom prst="rect">
            <a:avLst/>
          </a:prstGeom>
        </p:spPr>
      </p:pic>
    </p:spTree>
    <p:extLst>
      <p:ext uri="{BB962C8B-B14F-4D97-AF65-F5344CB8AC3E}">
        <p14:creationId xmlns:p14="http://schemas.microsoft.com/office/powerpoint/2010/main" val="40437910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4E773741-A01C-D0E8-6335-6766558E03C7}"/>
              </a:ext>
            </a:extLst>
          </p:cNvPr>
          <p:cNvSpPr>
            <a:spLocks noGrp="1"/>
          </p:cNvSpPr>
          <p:nvPr>
            <p:ph type="title"/>
          </p:nvPr>
        </p:nvSpPr>
        <p:spPr>
          <a:xfrm>
            <a:off x="5181600" y="162840"/>
            <a:ext cx="3505200" cy="3189960"/>
          </a:xfrm>
        </p:spPr>
        <p:txBody>
          <a:bodyPr>
            <a:normAutofit fontScale="90000"/>
          </a:bodyPr>
          <a:lstStyle/>
          <a:p>
            <a:r>
              <a:rPr lang="en-US" dirty="0"/>
              <a:t>Standard 4 – Diabetes Medical Evaluation</a:t>
            </a:r>
            <a:br>
              <a:rPr lang="en-US" dirty="0"/>
            </a:br>
            <a:endParaRPr lang="en-US" dirty="0"/>
          </a:p>
        </p:txBody>
      </p:sp>
      <p:pic>
        <p:nvPicPr>
          <p:cNvPr id="5" name="Content Placeholder 4">
            <a:extLst>
              <a:ext uri="{FF2B5EF4-FFF2-40B4-BE49-F238E27FC236}">
                <a16:creationId xmlns:a16="http://schemas.microsoft.com/office/drawing/2014/main" id="{0F3E04FD-EF71-538B-6CF2-5552DE7C08CF}"/>
              </a:ext>
            </a:extLst>
          </p:cNvPr>
          <p:cNvPicPr>
            <a:picLocks noGrp="1" noChangeAspect="1"/>
          </p:cNvPicPr>
          <p:nvPr>
            <p:ph sz="quarter" idx="1"/>
          </p:nvPr>
        </p:nvPicPr>
        <p:blipFill>
          <a:blip r:embed="rId2"/>
          <a:stretch/>
        </p:blipFill>
        <p:spPr>
          <a:xfrm>
            <a:off x="304800" y="2057400"/>
            <a:ext cx="4648200" cy="4670074"/>
          </a:xfrm>
          <a:noFill/>
        </p:spPr>
      </p:pic>
      <p:pic>
        <p:nvPicPr>
          <p:cNvPr id="10" name="Picture 9">
            <a:extLst>
              <a:ext uri="{FF2B5EF4-FFF2-40B4-BE49-F238E27FC236}">
                <a16:creationId xmlns:a16="http://schemas.microsoft.com/office/drawing/2014/main" id="{330EC1B9-5A86-8FD2-1A00-3031E19AA89B}"/>
              </a:ext>
            </a:extLst>
          </p:cNvPr>
          <p:cNvPicPr>
            <a:picLocks noChangeAspect="1"/>
          </p:cNvPicPr>
          <p:nvPr/>
        </p:nvPicPr>
        <p:blipFill>
          <a:blip r:embed="rId3"/>
          <a:stretch>
            <a:fillRect/>
          </a:stretch>
        </p:blipFill>
        <p:spPr>
          <a:xfrm>
            <a:off x="304800" y="86734"/>
            <a:ext cx="4648200" cy="1970666"/>
          </a:xfrm>
          <a:prstGeom prst="rect">
            <a:avLst/>
          </a:prstGeom>
        </p:spPr>
      </p:pic>
      <p:pic>
        <p:nvPicPr>
          <p:cNvPr id="13" name="Picture 12">
            <a:extLst>
              <a:ext uri="{FF2B5EF4-FFF2-40B4-BE49-F238E27FC236}">
                <a16:creationId xmlns:a16="http://schemas.microsoft.com/office/drawing/2014/main" id="{BDF0AF34-BF73-09F8-AEC0-F57014720BD7}"/>
              </a:ext>
            </a:extLst>
          </p:cNvPr>
          <p:cNvPicPr>
            <a:picLocks noChangeAspect="1"/>
          </p:cNvPicPr>
          <p:nvPr/>
        </p:nvPicPr>
        <p:blipFill>
          <a:blip r:embed="rId4"/>
          <a:stretch>
            <a:fillRect/>
          </a:stretch>
        </p:blipFill>
        <p:spPr>
          <a:xfrm>
            <a:off x="339213" y="130526"/>
            <a:ext cx="3924848" cy="371527"/>
          </a:xfrm>
          <a:prstGeom prst="rect">
            <a:avLst/>
          </a:prstGeom>
        </p:spPr>
      </p:pic>
      <p:pic>
        <p:nvPicPr>
          <p:cNvPr id="17" name="Picture 16">
            <a:extLst>
              <a:ext uri="{FF2B5EF4-FFF2-40B4-BE49-F238E27FC236}">
                <a16:creationId xmlns:a16="http://schemas.microsoft.com/office/drawing/2014/main" id="{AB20B97A-9350-1422-32C8-1E5970EF9259}"/>
              </a:ext>
            </a:extLst>
          </p:cNvPr>
          <p:cNvPicPr>
            <a:picLocks noChangeAspect="1"/>
          </p:cNvPicPr>
          <p:nvPr/>
        </p:nvPicPr>
        <p:blipFill>
          <a:blip r:embed="rId5"/>
          <a:stretch>
            <a:fillRect/>
          </a:stretch>
        </p:blipFill>
        <p:spPr>
          <a:xfrm>
            <a:off x="5638800" y="6344349"/>
            <a:ext cx="2948771" cy="383125"/>
          </a:xfrm>
          <a:prstGeom prst="rect">
            <a:avLst/>
          </a:prstGeom>
        </p:spPr>
      </p:pic>
    </p:spTree>
    <p:extLst>
      <p:ext uri="{BB962C8B-B14F-4D97-AF65-F5344CB8AC3E}">
        <p14:creationId xmlns:p14="http://schemas.microsoft.com/office/powerpoint/2010/main" val="31364308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B56E587-2394-9DE5-841F-F5BF41FE7506}"/>
              </a:ext>
            </a:extLst>
          </p:cNvPr>
          <p:cNvSpPr>
            <a:spLocks noGrp="1"/>
          </p:cNvSpPr>
          <p:nvPr>
            <p:ph type="title"/>
          </p:nvPr>
        </p:nvSpPr>
        <p:spPr>
          <a:xfrm>
            <a:off x="457200" y="228600"/>
            <a:ext cx="8229600" cy="914400"/>
          </a:xfrm>
        </p:spPr>
        <p:txBody>
          <a:bodyPr anchor="b">
            <a:normAutofit/>
          </a:bodyPr>
          <a:lstStyle/>
          <a:p>
            <a:r>
              <a:rPr lang="en-US" dirty="0"/>
              <a:t>Assessment and Treatment Plan</a:t>
            </a:r>
          </a:p>
        </p:txBody>
      </p:sp>
      <p:sp>
        <p:nvSpPr>
          <p:cNvPr id="6" name="Content Placeholder 5">
            <a:extLst>
              <a:ext uri="{FF2B5EF4-FFF2-40B4-BE49-F238E27FC236}">
                <a16:creationId xmlns:a16="http://schemas.microsoft.com/office/drawing/2014/main" id="{D60BFB18-7EA7-7E18-301A-7B542FF64F6F}"/>
              </a:ext>
            </a:extLst>
          </p:cNvPr>
          <p:cNvSpPr>
            <a:spLocks noGrp="1"/>
          </p:cNvSpPr>
          <p:nvPr>
            <p:ph sz="quarter" idx="1"/>
          </p:nvPr>
        </p:nvSpPr>
        <p:spPr>
          <a:xfrm>
            <a:off x="4876800" y="1295400"/>
            <a:ext cx="4041648" cy="4937760"/>
          </a:xfrm>
        </p:spPr>
        <p:txBody>
          <a:bodyPr>
            <a:normAutofit/>
          </a:bodyPr>
          <a:lstStyle/>
          <a:p>
            <a:pPr marL="0" indent="0">
              <a:lnSpc>
                <a:spcPct val="90000"/>
              </a:lnSpc>
              <a:buNone/>
            </a:pPr>
            <a:r>
              <a:rPr lang="en-US" sz="2000" b="1" dirty="0"/>
              <a:t>Therapeutic treatment plans </a:t>
            </a:r>
          </a:p>
          <a:p>
            <a:pPr marL="0" indent="0">
              <a:lnSpc>
                <a:spcPct val="90000"/>
              </a:lnSpc>
              <a:buNone/>
            </a:pPr>
            <a:r>
              <a:rPr lang="en-US" sz="2000" dirty="0"/>
              <a:t> • Lifestyle management </a:t>
            </a:r>
          </a:p>
          <a:p>
            <a:pPr marL="0" indent="0">
              <a:lnSpc>
                <a:spcPct val="90000"/>
              </a:lnSpc>
              <a:buNone/>
            </a:pPr>
            <a:r>
              <a:rPr lang="en-US" sz="2000" dirty="0"/>
              <a:t> • Pharmacologic therapy: glucose lowering </a:t>
            </a:r>
          </a:p>
          <a:p>
            <a:pPr marL="0" indent="0">
              <a:lnSpc>
                <a:spcPct val="90000"/>
              </a:lnSpc>
              <a:buNone/>
            </a:pPr>
            <a:r>
              <a:rPr lang="en-US" sz="2000" dirty="0"/>
              <a:t> • Pharmacologic therapy: cardiovascular and kidney disease risk factors </a:t>
            </a:r>
          </a:p>
          <a:p>
            <a:pPr marL="0" indent="0">
              <a:lnSpc>
                <a:spcPct val="90000"/>
              </a:lnSpc>
              <a:buNone/>
            </a:pPr>
            <a:r>
              <a:rPr lang="en-US" sz="2000" dirty="0"/>
              <a:t> • Weight management with pharmacotherapy or metabolic surgery, as appropriate </a:t>
            </a:r>
          </a:p>
          <a:p>
            <a:pPr marL="0" indent="0">
              <a:lnSpc>
                <a:spcPct val="90000"/>
              </a:lnSpc>
              <a:buNone/>
            </a:pPr>
            <a:r>
              <a:rPr lang="en-US" sz="2000" dirty="0"/>
              <a:t> • Use of glucose monitoring and insulin delivery devices </a:t>
            </a:r>
          </a:p>
          <a:p>
            <a:pPr marL="0" indent="0">
              <a:lnSpc>
                <a:spcPct val="90000"/>
              </a:lnSpc>
              <a:buNone/>
            </a:pPr>
            <a:r>
              <a:rPr lang="en-US" sz="2000" dirty="0"/>
              <a:t> • Referral to diabetes education, behavioral health, and medical specialists </a:t>
            </a:r>
          </a:p>
          <a:p>
            <a:pPr>
              <a:lnSpc>
                <a:spcPct val="90000"/>
              </a:lnSpc>
            </a:pPr>
            <a:endParaRPr lang="en-US" sz="2000" dirty="0"/>
          </a:p>
        </p:txBody>
      </p:sp>
      <p:graphicFrame>
        <p:nvGraphicFramePr>
          <p:cNvPr id="8" name="Content Placeholder 4">
            <a:extLst>
              <a:ext uri="{FF2B5EF4-FFF2-40B4-BE49-F238E27FC236}">
                <a16:creationId xmlns:a16="http://schemas.microsoft.com/office/drawing/2014/main" id="{22A8B61B-7858-8CEE-5E61-26F5825C5949}"/>
              </a:ext>
            </a:extLst>
          </p:cNvPr>
          <p:cNvGraphicFramePr>
            <a:graphicFrameLocks noGrp="1"/>
          </p:cNvGraphicFramePr>
          <p:nvPr>
            <p:ph sz="quarter" idx="2"/>
          </p:nvPr>
        </p:nvGraphicFramePr>
        <p:xfrm>
          <a:off x="457200" y="1100295"/>
          <a:ext cx="4041648" cy="493776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7" name="Picture 6">
            <a:extLst>
              <a:ext uri="{FF2B5EF4-FFF2-40B4-BE49-F238E27FC236}">
                <a16:creationId xmlns:a16="http://schemas.microsoft.com/office/drawing/2014/main" id="{F4F98506-EB4B-F758-07CF-C5170B299DA0}"/>
              </a:ext>
            </a:extLst>
          </p:cNvPr>
          <p:cNvPicPr>
            <a:picLocks noChangeAspect="1"/>
          </p:cNvPicPr>
          <p:nvPr/>
        </p:nvPicPr>
        <p:blipFill>
          <a:blip r:embed="rId7"/>
          <a:stretch>
            <a:fillRect/>
          </a:stretch>
        </p:blipFill>
        <p:spPr>
          <a:xfrm>
            <a:off x="532521" y="6173853"/>
            <a:ext cx="3582281" cy="527681"/>
          </a:xfrm>
          <a:prstGeom prst="rect">
            <a:avLst/>
          </a:prstGeom>
        </p:spPr>
      </p:pic>
      <p:pic>
        <p:nvPicPr>
          <p:cNvPr id="2" name="Picture 1">
            <a:extLst>
              <a:ext uri="{FF2B5EF4-FFF2-40B4-BE49-F238E27FC236}">
                <a16:creationId xmlns:a16="http://schemas.microsoft.com/office/drawing/2014/main" id="{FD27C840-DE9B-E934-0BEE-213306B739C3}"/>
              </a:ext>
            </a:extLst>
          </p:cNvPr>
          <p:cNvPicPr>
            <a:picLocks noChangeAspect="1"/>
          </p:cNvPicPr>
          <p:nvPr/>
        </p:nvPicPr>
        <p:blipFill>
          <a:blip r:embed="rId8"/>
          <a:stretch>
            <a:fillRect/>
          </a:stretch>
        </p:blipFill>
        <p:spPr>
          <a:xfrm>
            <a:off x="532521" y="6233160"/>
            <a:ext cx="3604900" cy="468374"/>
          </a:xfrm>
          <a:prstGeom prst="rect">
            <a:avLst/>
          </a:prstGeom>
        </p:spPr>
      </p:pic>
    </p:spTree>
    <p:extLst>
      <p:ext uri="{BB962C8B-B14F-4D97-AF65-F5344CB8AC3E}">
        <p14:creationId xmlns:p14="http://schemas.microsoft.com/office/powerpoint/2010/main" val="26271208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267308-CBEE-42C5-CDB3-0E3D6F81179E}"/>
              </a:ext>
            </a:extLst>
          </p:cNvPr>
          <p:cNvSpPr>
            <a:spLocks noGrp="1"/>
          </p:cNvSpPr>
          <p:nvPr>
            <p:ph type="title"/>
          </p:nvPr>
        </p:nvSpPr>
        <p:spPr>
          <a:xfrm>
            <a:off x="457200" y="152400"/>
            <a:ext cx="8229600" cy="1219200"/>
          </a:xfrm>
        </p:spPr>
        <p:txBody>
          <a:bodyPr>
            <a:normAutofit fontScale="90000"/>
          </a:bodyPr>
          <a:lstStyle/>
          <a:p>
            <a:r>
              <a:rPr lang="en-US" dirty="0"/>
              <a:t>Assessment and Treatment of Disabilities</a:t>
            </a:r>
          </a:p>
        </p:txBody>
      </p:sp>
      <p:sp>
        <p:nvSpPr>
          <p:cNvPr id="3" name="Content Placeholder 2">
            <a:extLst>
              <a:ext uri="{FF2B5EF4-FFF2-40B4-BE49-F238E27FC236}">
                <a16:creationId xmlns:a16="http://schemas.microsoft.com/office/drawing/2014/main" id="{5C6960D2-114A-7093-2032-CDB73DADBC10}"/>
              </a:ext>
            </a:extLst>
          </p:cNvPr>
          <p:cNvSpPr>
            <a:spLocks noGrp="1"/>
          </p:cNvSpPr>
          <p:nvPr>
            <p:ph sz="quarter" idx="1"/>
          </p:nvPr>
        </p:nvSpPr>
        <p:spPr>
          <a:xfrm>
            <a:off x="457201" y="1447799"/>
            <a:ext cx="4571999" cy="5106051"/>
          </a:xfrm>
        </p:spPr>
        <p:txBody>
          <a:bodyPr>
            <a:normAutofit lnSpcReduction="10000"/>
          </a:bodyPr>
          <a:lstStyle/>
          <a:p>
            <a:r>
              <a:rPr lang="en-US" dirty="0"/>
              <a:t>Diabetes associated with increased risks of disability due to neuropathy, visual impairment and lower limb complications</a:t>
            </a:r>
          </a:p>
          <a:p>
            <a:r>
              <a:rPr lang="en-US" dirty="0"/>
              <a:t>Refer to specialist</a:t>
            </a:r>
          </a:p>
          <a:p>
            <a:r>
              <a:rPr lang="en-US" dirty="0"/>
              <a:t>Take preventive action to maximize quality of life.</a:t>
            </a:r>
          </a:p>
          <a:p>
            <a:pPr marL="274320" lvl="1" indent="0">
              <a:buNone/>
            </a:pPr>
            <a:endParaRPr lang="en-US" dirty="0"/>
          </a:p>
        </p:txBody>
      </p:sp>
      <p:pic>
        <p:nvPicPr>
          <p:cNvPr id="5" name="Picture 4">
            <a:extLst>
              <a:ext uri="{FF2B5EF4-FFF2-40B4-BE49-F238E27FC236}">
                <a16:creationId xmlns:a16="http://schemas.microsoft.com/office/drawing/2014/main" id="{E5E1598F-3436-6739-2BAC-0C2513860B6F}"/>
              </a:ext>
            </a:extLst>
          </p:cNvPr>
          <p:cNvPicPr>
            <a:picLocks noChangeAspect="1"/>
          </p:cNvPicPr>
          <p:nvPr/>
        </p:nvPicPr>
        <p:blipFill>
          <a:blip r:embed="rId2"/>
          <a:stretch>
            <a:fillRect/>
          </a:stretch>
        </p:blipFill>
        <p:spPr>
          <a:xfrm>
            <a:off x="5562600" y="4330700"/>
            <a:ext cx="2932414" cy="381000"/>
          </a:xfrm>
          <a:prstGeom prst="rect">
            <a:avLst/>
          </a:prstGeom>
        </p:spPr>
      </p:pic>
      <p:pic>
        <p:nvPicPr>
          <p:cNvPr id="6" name="Picture 5" descr="Father and daughter">
            <a:extLst>
              <a:ext uri="{FF2B5EF4-FFF2-40B4-BE49-F238E27FC236}">
                <a16:creationId xmlns:a16="http://schemas.microsoft.com/office/drawing/2014/main" id="{585E4FBF-1DA8-9BDE-1F36-75AA7F98F85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43948" y="1676400"/>
            <a:ext cx="3810000" cy="2540000"/>
          </a:xfrm>
          <a:prstGeom prst="rect">
            <a:avLst/>
          </a:prstGeom>
        </p:spPr>
      </p:pic>
      <p:sp>
        <p:nvSpPr>
          <p:cNvPr id="7" name="TextBox 6">
            <a:extLst>
              <a:ext uri="{FF2B5EF4-FFF2-40B4-BE49-F238E27FC236}">
                <a16:creationId xmlns:a16="http://schemas.microsoft.com/office/drawing/2014/main" id="{636A2914-04E1-DB75-0AB0-B851C0C43CAD}"/>
              </a:ext>
            </a:extLst>
          </p:cNvPr>
          <p:cNvSpPr txBox="1"/>
          <p:nvPr/>
        </p:nvSpPr>
        <p:spPr>
          <a:xfrm>
            <a:off x="5424948" y="4798961"/>
            <a:ext cx="3367548" cy="1692771"/>
          </a:xfrm>
          <a:prstGeom prst="rect">
            <a:avLst/>
          </a:prstGeom>
          <a:solidFill>
            <a:schemeClr val="bg2"/>
          </a:solid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Assess for disability at the initial visit and for decline in function at each subsequent. If a disability is impacting functional ability or capacity to manage their diabetes, refer to appropriate specialist</a:t>
            </a:r>
            <a:r>
              <a:rPr kumimoji="0" lang="en-US" sz="2400" b="0" i="0" u="none" strike="noStrike" kern="1200" cap="none" spc="0" normalizeH="0" baseline="0" noProof="0" dirty="0">
                <a:ln>
                  <a:noFill/>
                </a:ln>
                <a:solidFill>
                  <a:prstClr val="black"/>
                </a:solidFill>
                <a:effectLst/>
                <a:uLnTx/>
                <a:uFillTx/>
                <a:latin typeface="Times New Roman" pitchFamily="18" charset="0"/>
                <a:ea typeface="+mn-ea"/>
                <a:cs typeface="+mn-cs"/>
              </a:rPr>
              <a:t>.</a:t>
            </a:r>
          </a:p>
        </p:txBody>
      </p:sp>
    </p:spTree>
    <p:extLst>
      <p:ext uri="{BB962C8B-B14F-4D97-AF65-F5344CB8AC3E}">
        <p14:creationId xmlns:p14="http://schemas.microsoft.com/office/powerpoint/2010/main" val="29556242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66BB6C-3D78-424B-BEAE-D63EBC307D94}"/>
              </a:ext>
            </a:extLst>
          </p:cNvPr>
          <p:cNvSpPr>
            <a:spLocks noGrp="1"/>
          </p:cNvSpPr>
          <p:nvPr>
            <p:ph type="title"/>
          </p:nvPr>
        </p:nvSpPr>
        <p:spPr/>
        <p:txBody>
          <a:bodyPr/>
          <a:lstStyle/>
          <a:p>
            <a:r>
              <a:rPr lang="en-US" dirty="0"/>
              <a:t>Lab Test, BP, Family History</a:t>
            </a:r>
          </a:p>
        </p:txBody>
      </p:sp>
      <p:sp>
        <p:nvSpPr>
          <p:cNvPr id="4" name="Content Placeholder 3">
            <a:extLst>
              <a:ext uri="{FF2B5EF4-FFF2-40B4-BE49-F238E27FC236}">
                <a16:creationId xmlns:a16="http://schemas.microsoft.com/office/drawing/2014/main" id="{337BD792-AC61-4356-9759-9E0391819184}"/>
              </a:ext>
            </a:extLst>
          </p:cNvPr>
          <p:cNvSpPr>
            <a:spLocks noGrp="1"/>
          </p:cNvSpPr>
          <p:nvPr>
            <p:ph sz="quarter" idx="1"/>
          </p:nvPr>
        </p:nvSpPr>
        <p:spPr/>
        <p:txBody>
          <a:bodyPr>
            <a:normAutofit fontScale="85000" lnSpcReduction="10000"/>
          </a:bodyPr>
          <a:lstStyle/>
          <a:p>
            <a:r>
              <a:rPr lang="en-US" dirty="0">
                <a:solidFill>
                  <a:srgbClr val="0070C0"/>
                </a:solidFill>
              </a:rPr>
              <a:t>A1C – 9.8%</a:t>
            </a:r>
          </a:p>
          <a:p>
            <a:r>
              <a:rPr lang="en-US" dirty="0"/>
              <a:t>Cholesterol - 216</a:t>
            </a:r>
          </a:p>
          <a:p>
            <a:r>
              <a:rPr lang="en-US" dirty="0">
                <a:solidFill>
                  <a:srgbClr val="0070C0"/>
                </a:solidFill>
              </a:rPr>
              <a:t>LDL – 164 mg/dL</a:t>
            </a:r>
          </a:p>
          <a:p>
            <a:r>
              <a:rPr lang="en-US" dirty="0"/>
              <a:t>HDL – 46  </a:t>
            </a:r>
          </a:p>
          <a:p>
            <a:r>
              <a:rPr lang="en-US" dirty="0">
                <a:solidFill>
                  <a:srgbClr val="0070C0"/>
                </a:solidFill>
              </a:rPr>
              <a:t>Triglycerides – 276</a:t>
            </a:r>
          </a:p>
          <a:p>
            <a:r>
              <a:rPr lang="en-US" dirty="0"/>
              <a:t>TSH – 1.43</a:t>
            </a:r>
          </a:p>
          <a:p>
            <a:r>
              <a:rPr lang="en-US" dirty="0"/>
              <a:t>GFR - &gt;60</a:t>
            </a:r>
          </a:p>
          <a:p>
            <a:r>
              <a:rPr lang="en-US" dirty="0"/>
              <a:t>UACR - &lt;30 mg/gm</a:t>
            </a:r>
          </a:p>
          <a:p>
            <a:r>
              <a:rPr lang="en-US" dirty="0">
                <a:solidFill>
                  <a:srgbClr val="0070C0"/>
                </a:solidFill>
              </a:rPr>
              <a:t>ALT, AST 90 &amp; 85</a:t>
            </a:r>
          </a:p>
          <a:p>
            <a:r>
              <a:rPr lang="en-US" dirty="0"/>
              <a:t>Platelets 217</a:t>
            </a:r>
          </a:p>
          <a:p>
            <a:r>
              <a:rPr lang="en-US" dirty="0"/>
              <a:t>K+ 3.8</a:t>
            </a:r>
          </a:p>
          <a:p>
            <a:endParaRPr lang="en-US" dirty="0"/>
          </a:p>
        </p:txBody>
      </p:sp>
      <p:sp>
        <p:nvSpPr>
          <p:cNvPr id="5" name="Content Placeholder 4">
            <a:extLst>
              <a:ext uri="{FF2B5EF4-FFF2-40B4-BE49-F238E27FC236}">
                <a16:creationId xmlns:a16="http://schemas.microsoft.com/office/drawing/2014/main" id="{CB2A7A20-1976-42BF-A946-AB95EEDDCBA0}"/>
              </a:ext>
            </a:extLst>
          </p:cNvPr>
          <p:cNvSpPr>
            <a:spLocks noGrp="1"/>
          </p:cNvSpPr>
          <p:nvPr>
            <p:ph sz="quarter" idx="2"/>
          </p:nvPr>
        </p:nvSpPr>
        <p:spPr>
          <a:xfrm>
            <a:off x="4632198" y="1216152"/>
            <a:ext cx="4041648" cy="5108448"/>
          </a:xfrm>
        </p:spPr>
        <p:txBody>
          <a:bodyPr>
            <a:normAutofit fontScale="85000" lnSpcReduction="10000"/>
          </a:bodyPr>
          <a:lstStyle/>
          <a:p>
            <a:r>
              <a:rPr lang="en-US" dirty="0"/>
              <a:t>Family history</a:t>
            </a:r>
          </a:p>
          <a:p>
            <a:pPr lvl="1"/>
            <a:r>
              <a:rPr lang="en-US" dirty="0"/>
              <a:t>Dad with type 2, history of stroke</a:t>
            </a:r>
          </a:p>
          <a:p>
            <a:pPr lvl="1"/>
            <a:endParaRPr lang="en-US" dirty="0"/>
          </a:p>
          <a:p>
            <a:r>
              <a:rPr lang="en-US" dirty="0"/>
              <a:t>B/P  </a:t>
            </a:r>
          </a:p>
          <a:p>
            <a:pPr lvl="1"/>
            <a:r>
              <a:rPr lang="en-US" dirty="0"/>
              <a:t>156/88 then 148/82</a:t>
            </a:r>
          </a:p>
          <a:p>
            <a:pPr lvl="1"/>
            <a:endParaRPr lang="en-US" dirty="0"/>
          </a:p>
          <a:p>
            <a:r>
              <a:rPr lang="en-US" dirty="0"/>
              <a:t>BMI 31</a:t>
            </a:r>
          </a:p>
          <a:p>
            <a:r>
              <a:rPr lang="en-US" dirty="0">
                <a:solidFill>
                  <a:schemeClr val="accent2">
                    <a:lumMod val="75000"/>
                  </a:schemeClr>
                </a:solidFill>
              </a:rPr>
              <a:t>Skin – some acanthosis nigricans visible on neck </a:t>
            </a:r>
          </a:p>
          <a:p>
            <a:r>
              <a:rPr lang="en-US" dirty="0"/>
              <a:t>Lower extremities okay</a:t>
            </a:r>
          </a:p>
          <a:p>
            <a:r>
              <a:rPr lang="en-US" dirty="0"/>
              <a:t>Mouth - gingivitis</a:t>
            </a:r>
          </a:p>
          <a:p>
            <a:endParaRPr lang="en-US" dirty="0"/>
          </a:p>
        </p:txBody>
      </p:sp>
    </p:spTree>
    <p:extLst>
      <p:ext uri="{BB962C8B-B14F-4D97-AF65-F5344CB8AC3E}">
        <p14:creationId xmlns:p14="http://schemas.microsoft.com/office/powerpoint/2010/main" val="8287221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down)">
                                      <p:cBhvr>
                                        <p:cTn id="7" dur="580">
                                          <p:stCondLst>
                                            <p:cond delay="0"/>
                                          </p:stCondLst>
                                        </p:cTn>
                                        <p:tgtEl>
                                          <p:spTgt spid="5">
                                            <p:txEl>
                                              <p:pRg st="0" end="0"/>
                                            </p:txEl>
                                          </p:spTgt>
                                        </p:tgtEl>
                                      </p:cBhvr>
                                    </p:animEffect>
                                    <p:anim calcmode="lin" valueType="num">
                                      <p:cBhvr>
                                        <p:cTn id="8" dur="1822" tmFilter="0,0; 0.14,0.36; 0.43,0.73; 0.71,0.91; 1.0,1.0">
                                          <p:stCondLst>
                                            <p:cond delay="0"/>
                                          </p:stCondLst>
                                        </p:cTn>
                                        <p:tgtEl>
                                          <p:spTgt spid="5">
                                            <p:txEl>
                                              <p:pRg st="0" end="0"/>
                                            </p:txEl>
                                          </p:spTgt>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txEl>
                                              <p:pRg st="0" end="0"/>
                                            </p:txEl>
                                          </p:spTgt>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txEl>
                                              <p:pRg st="0" end="0"/>
                                            </p:txEl>
                                          </p:spTgt>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txEl>
                                              <p:pRg st="0" end="0"/>
                                            </p:txEl>
                                          </p:spTgt>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txEl>
                                              <p:pRg st="0" end="0"/>
                                            </p:txEl>
                                          </p:spTgt>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txEl>
                                              <p:pRg st="0" end="0"/>
                                            </p:txEl>
                                          </p:spTgt>
                                        </p:tgtEl>
                                      </p:cBhvr>
                                      <p:to x="100000" y="60000"/>
                                    </p:animScale>
                                    <p:animScale>
                                      <p:cBhvr>
                                        <p:cTn id="14" dur="166" decel="50000">
                                          <p:stCondLst>
                                            <p:cond delay="676"/>
                                          </p:stCondLst>
                                        </p:cTn>
                                        <p:tgtEl>
                                          <p:spTgt spid="5">
                                            <p:txEl>
                                              <p:pRg st="0" end="0"/>
                                            </p:txEl>
                                          </p:spTgt>
                                        </p:tgtEl>
                                      </p:cBhvr>
                                      <p:to x="100000" y="100000"/>
                                    </p:animScale>
                                    <p:animScale>
                                      <p:cBhvr>
                                        <p:cTn id="15" dur="26">
                                          <p:stCondLst>
                                            <p:cond delay="1312"/>
                                          </p:stCondLst>
                                        </p:cTn>
                                        <p:tgtEl>
                                          <p:spTgt spid="5">
                                            <p:txEl>
                                              <p:pRg st="0" end="0"/>
                                            </p:txEl>
                                          </p:spTgt>
                                        </p:tgtEl>
                                      </p:cBhvr>
                                      <p:to x="100000" y="80000"/>
                                    </p:animScale>
                                    <p:animScale>
                                      <p:cBhvr>
                                        <p:cTn id="16" dur="166" decel="50000">
                                          <p:stCondLst>
                                            <p:cond delay="1338"/>
                                          </p:stCondLst>
                                        </p:cTn>
                                        <p:tgtEl>
                                          <p:spTgt spid="5">
                                            <p:txEl>
                                              <p:pRg st="0" end="0"/>
                                            </p:txEl>
                                          </p:spTgt>
                                        </p:tgtEl>
                                      </p:cBhvr>
                                      <p:to x="100000" y="100000"/>
                                    </p:animScale>
                                    <p:animScale>
                                      <p:cBhvr>
                                        <p:cTn id="17" dur="26">
                                          <p:stCondLst>
                                            <p:cond delay="1642"/>
                                          </p:stCondLst>
                                        </p:cTn>
                                        <p:tgtEl>
                                          <p:spTgt spid="5">
                                            <p:txEl>
                                              <p:pRg st="0" end="0"/>
                                            </p:txEl>
                                          </p:spTgt>
                                        </p:tgtEl>
                                      </p:cBhvr>
                                      <p:to x="100000" y="90000"/>
                                    </p:animScale>
                                    <p:animScale>
                                      <p:cBhvr>
                                        <p:cTn id="18" dur="166" decel="50000">
                                          <p:stCondLst>
                                            <p:cond delay="1668"/>
                                          </p:stCondLst>
                                        </p:cTn>
                                        <p:tgtEl>
                                          <p:spTgt spid="5">
                                            <p:txEl>
                                              <p:pRg st="0" end="0"/>
                                            </p:txEl>
                                          </p:spTgt>
                                        </p:tgtEl>
                                      </p:cBhvr>
                                      <p:to x="100000" y="100000"/>
                                    </p:animScale>
                                    <p:animScale>
                                      <p:cBhvr>
                                        <p:cTn id="19" dur="26">
                                          <p:stCondLst>
                                            <p:cond delay="1808"/>
                                          </p:stCondLst>
                                        </p:cTn>
                                        <p:tgtEl>
                                          <p:spTgt spid="5">
                                            <p:txEl>
                                              <p:pRg st="0" end="0"/>
                                            </p:txEl>
                                          </p:spTgt>
                                        </p:tgtEl>
                                      </p:cBhvr>
                                      <p:to x="100000" y="95000"/>
                                    </p:animScale>
                                    <p:animScale>
                                      <p:cBhvr>
                                        <p:cTn id="20" dur="166" decel="50000">
                                          <p:stCondLst>
                                            <p:cond delay="1834"/>
                                          </p:stCondLst>
                                        </p:cTn>
                                        <p:tgtEl>
                                          <p:spTgt spid="5">
                                            <p:txEl>
                                              <p:pRg st="0" end="0"/>
                                            </p:txEl>
                                          </p:spTgt>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5">
                                            <p:txEl>
                                              <p:pRg st="1" end="1"/>
                                            </p:txEl>
                                          </p:spTgt>
                                        </p:tgtEl>
                                        <p:attrNameLst>
                                          <p:attrName>style.visibility</p:attrName>
                                        </p:attrNameLst>
                                      </p:cBhvr>
                                      <p:to>
                                        <p:strVal val="visible"/>
                                      </p:to>
                                    </p:set>
                                    <p:animEffect transition="in" filter="wipe(down)">
                                      <p:cBhvr>
                                        <p:cTn id="23" dur="580">
                                          <p:stCondLst>
                                            <p:cond delay="0"/>
                                          </p:stCondLst>
                                        </p:cTn>
                                        <p:tgtEl>
                                          <p:spTgt spid="5">
                                            <p:txEl>
                                              <p:pRg st="1" end="1"/>
                                            </p:txEl>
                                          </p:spTgt>
                                        </p:tgtEl>
                                      </p:cBhvr>
                                    </p:animEffect>
                                    <p:anim calcmode="lin" valueType="num">
                                      <p:cBhvr>
                                        <p:cTn id="24" dur="1822" tmFilter="0,0; 0.14,0.36; 0.43,0.73; 0.71,0.91; 1.0,1.0">
                                          <p:stCondLst>
                                            <p:cond delay="0"/>
                                          </p:stCondLst>
                                        </p:cTn>
                                        <p:tgtEl>
                                          <p:spTgt spid="5">
                                            <p:txEl>
                                              <p:pRg st="1" end="1"/>
                                            </p:txEl>
                                          </p:spTgt>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5">
                                            <p:txEl>
                                              <p:pRg st="1" end="1"/>
                                            </p:txEl>
                                          </p:spTgt>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5">
                                            <p:txEl>
                                              <p:pRg st="1" end="1"/>
                                            </p:txEl>
                                          </p:spTgt>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5">
                                            <p:txEl>
                                              <p:pRg st="1" end="1"/>
                                            </p:txEl>
                                          </p:spTgt>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5">
                                            <p:txEl>
                                              <p:pRg st="1" end="1"/>
                                            </p:txEl>
                                          </p:spTgt>
                                        </p:tgtEl>
                                        <p:attrNameLst>
                                          <p:attrName>ppt_y</p:attrName>
                                        </p:attrNameLst>
                                      </p:cBhvr>
                                      <p:tavLst>
                                        <p:tav tm="0" fmla="#ppt_y-sin(pi*$)/81">
                                          <p:val>
                                            <p:fltVal val="0"/>
                                          </p:val>
                                        </p:tav>
                                        <p:tav tm="100000">
                                          <p:val>
                                            <p:fltVal val="1"/>
                                          </p:val>
                                        </p:tav>
                                      </p:tavLst>
                                    </p:anim>
                                    <p:animScale>
                                      <p:cBhvr>
                                        <p:cTn id="29" dur="26">
                                          <p:stCondLst>
                                            <p:cond delay="650"/>
                                          </p:stCondLst>
                                        </p:cTn>
                                        <p:tgtEl>
                                          <p:spTgt spid="5">
                                            <p:txEl>
                                              <p:pRg st="1" end="1"/>
                                            </p:txEl>
                                          </p:spTgt>
                                        </p:tgtEl>
                                      </p:cBhvr>
                                      <p:to x="100000" y="60000"/>
                                    </p:animScale>
                                    <p:animScale>
                                      <p:cBhvr>
                                        <p:cTn id="30" dur="166" decel="50000">
                                          <p:stCondLst>
                                            <p:cond delay="676"/>
                                          </p:stCondLst>
                                        </p:cTn>
                                        <p:tgtEl>
                                          <p:spTgt spid="5">
                                            <p:txEl>
                                              <p:pRg st="1" end="1"/>
                                            </p:txEl>
                                          </p:spTgt>
                                        </p:tgtEl>
                                      </p:cBhvr>
                                      <p:to x="100000" y="100000"/>
                                    </p:animScale>
                                    <p:animScale>
                                      <p:cBhvr>
                                        <p:cTn id="31" dur="26">
                                          <p:stCondLst>
                                            <p:cond delay="1312"/>
                                          </p:stCondLst>
                                        </p:cTn>
                                        <p:tgtEl>
                                          <p:spTgt spid="5">
                                            <p:txEl>
                                              <p:pRg st="1" end="1"/>
                                            </p:txEl>
                                          </p:spTgt>
                                        </p:tgtEl>
                                      </p:cBhvr>
                                      <p:to x="100000" y="80000"/>
                                    </p:animScale>
                                    <p:animScale>
                                      <p:cBhvr>
                                        <p:cTn id="32" dur="166" decel="50000">
                                          <p:stCondLst>
                                            <p:cond delay="1338"/>
                                          </p:stCondLst>
                                        </p:cTn>
                                        <p:tgtEl>
                                          <p:spTgt spid="5">
                                            <p:txEl>
                                              <p:pRg st="1" end="1"/>
                                            </p:txEl>
                                          </p:spTgt>
                                        </p:tgtEl>
                                      </p:cBhvr>
                                      <p:to x="100000" y="100000"/>
                                    </p:animScale>
                                    <p:animScale>
                                      <p:cBhvr>
                                        <p:cTn id="33" dur="26">
                                          <p:stCondLst>
                                            <p:cond delay="1642"/>
                                          </p:stCondLst>
                                        </p:cTn>
                                        <p:tgtEl>
                                          <p:spTgt spid="5">
                                            <p:txEl>
                                              <p:pRg st="1" end="1"/>
                                            </p:txEl>
                                          </p:spTgt>
                                        </p:tgtEl>
                                      </p:cBhvr>
                                      <p:to x="100000" y="90000"/>
                                    </p:animScale>
                                    <p:animScale>
                                      <p:cBhvr>
                                        <p:cTn id="34" dur="166" decel="50000">
                                          <p:stCondLst>
                                            <p:cond delay="1668"/>
                                          </p:stCondLst>
                                        </p:cTn>
                                        <p:tgtEl>
                                          <p:spTgt spid="5">
                                            <p:txEl>
                                              <p:pRg st="1" end="1"/>
                                            </p:txEl>
                                          </p:spTgt>
                                        </p:tgtEl>
                                      </p:cBhvr>
                                      <p:to x="100000" y="100000"/>
                                    </p:animScale>
                                    <p:animScale>
                                      <p:cBhvr>
                                        <p:cTn id="35" dur="26">
                                          <p:stCondLst>
                                            <p:cond delay="1808"/>
                                          </p:stCondLst>
                                        </p:cTn>
                                        <p:tgtEl>
                                          <p:spTgt spid="5">
                                            <p:txEl>
                                              <p:pRg st="1" end="1"/>
                                            </p:txEl>
                                          </p:spTgt>
                                        </p:tgtEl>
                                      </p:cBhvr>
                                      <p:to x="100000" y="95000"/>
                                    </p:animScale>
                                    <p:animScale>
                                      <p:cBhvr>
                                        <p:cTn id="36" dur="166" decel="50000">
                                          <p:stCondLst>
                                            <p:cond delay="1834"/>
                                          </p:stCondLst>
                                        </p:cTn>
                                        <p:tgtEl>
                                          <p:spTgt spid="5">
                                            <p:txEl>
                                              <p:pRg st="1" end="1"/>
                                            </p:txEl>
                                          </p:spTgt>
                                        </p:tgtEl>
                                      </p:cBhvr>
                                      <p:to x="100000" y="100000"/>
                                    </p:animScale>
                                  </p:childTnLst>
                                </p:cTn>
                              </p:par>
                            </p:childTnLst>
                          </p:cTn>
                        </p:par>
                      </p:childTnLst>
                    </p:cTn>
                  </p:par>
                  <p:par>
                    <p:cTn id="37" fill="hold">
                      <p:stCondLst>
                        <p:cond delay="indefinite"/>
                      </p:stCondLst>
                      <p:childTnLst>
                        <p:par>
                          <p:cTn id="38" fill="hold">
                            <p:stCondLst>
                              <p:cond delay="0"/>
                            </p:stCondLst>
                            <p:childTnLst>
                              <p:par>
                                <p:cTn id="39" presetID="26" presetClass="entr" presetSubtype="0" fill="hold" grpId="0" nodeType="clickEffect">
                                  <p:stCondLst>
                                    <p:cond delay="0"/>
                                  </p:stCondLst>
                                  <p:childTnLst>
                                    <p:set>
                                      <p:cBhvr>
                                        <p:cTn id="40" dur="1" fill="hold">
                                          <p:stCondLst>
                                            <p:cond delay="0"/>
                                          </p:stCondLst>
                                        </p:cTn>
                                        <p:tgtEl>
                                          <p:spTgt spid="5">
                                            <p:txEl>
                                              <p:pRg st="3" end="3"/>
                                            </p:txEl>
                                          </p:spTgt>
                                        </p:tgtEl>
                                        <p:attrNameLst>
                                          <p:attrName>style.visibility</p:attrName>
                                        </p:attrNameLst>
                                      </p:cBhvr>
                                      <p:to>
                                        <p:strVal val="visible"/>
                                      </p:to>
                                    </p:set>
                                    <p:animEffect transition="in" filter="wipe(down)">
                                      <p:cBhvr>
                                        <p:cTn id="41" dur="580">
                                          <p:stCondLst>
                                            <p:cond delay="0"/>
                                          </p:stCondLst>
                                        </p:cTn>
                                        <p:tgtEl>
                                          <p:spTgt spid="5">
                                            <p:txEl>
                                              <p:pRg st="3" end="3"/>
                                            </p:txEl>
                                          </p:spTgt>
                                        </p:tgtEl>
                                      </p:cBhvr>
                                    </p:animEffect>
                                    <p:anim calcmode="lin" valueType="num">
                                      <p:cBhvr>
                                        <p:cTn id="42" dur="1822" tmFilter="0,0; 0.14,0.36; 0.43,0.73; 0.71,0.91; 1.0,1.0">
                                          <p:stCondLst>
                                            <p:cond delay="0"/>
                                          </p:stCondLst>
                                        </p:cTn>
                                        <p:tgtEl>
                                          <p:spTgt spid="5">
                                            <p:txEl>
                                              <p:pRg st="3" end="3"/>
                                            </p:txEl>
                                          </p:spTgt>
                                        </p:tgtEl>
                                        <p:attrNameLst>
                                          <p:attrName>ppt_x</p:attrName>
                                        </p:attrNameLst>
                                      </p:cBhvr>
                                      <p:tavLst>
                                        <p:tav tm="0">
                                          <p:val>
                                            <p:strVal val="#ppt_x-0.25"/>
                                          </p:val>
                                        </p:tav>
                                        <p:tav tm="100000">
                                          <p:val>
                                            <p:strVal val="#ppt_x"/>
                                          </p:val>
                                        </p:tav>
                                      </p:tavLst>
                                    </p:anim>
                                    <p:anim calcmode="lin" valueType="num">
                                      <p:cBhvr>
                                        <p:cTn id="43" dur="664" tmFilter="0.0,0.0; 0.25,0.07; 0.50,0.2; 0.75,0.467; 1.0,1.0">
                                          <p:stCondLst>
                                            <p:cond delay="0"/>
                                          </p:stCondLst>
                                        </p:cTn>
                                        <p:tgtEl>
                                          <p:spTgt spid="5">
                                            <p:txEl>
                                              <p:pRg st="3" end="3"/>
                                            </p:txEl>
                                          </p:spTgt>
                                        </p:tgtEl>
                                        <p:attrNameLst>
                                          <p:attrName>ppt_y</p:attrName>
                                        </p:attrNameLst>
                                      </p:cBhvr>
                                      <p:tavLst>
                                        <p:tav tm="0" fmla="#ppt_y-sin(pi*$)/3">
                                          <p:val>
                                            <p:fltVal val="0.5"/>
                                          </p:val>
                                        </p:tav>
                                        <p:tav tm="100000">
                                          <p:val>
                                            <p:fltVal val="1"/>
                                          </p:val>
                                        </p:tav>
                                      </p:tavLst>
                                    </p:anim>
                                    <p:anim calcmode="lin" valueType="num">
                                      <p:cBhvr>
                                        <p:cTn id="44" dur="664" tmFilter="0, 0; 0.125,0.2665; 0.25,0.4; 0.375,0.465; 0.5,0.5;  0.625,0.535; 0.75,0.6; 0.875,0.7335; 1,1">
                                          <p:stCondLst>
                                            <p:cond delay="664"/>
                                          </p:stCondLst>
                                        </p:cTn>
                                        <p:tgtEl>
                                          <p:spTgt spid="5">
                                            <p:txEl>
                                              <p:pRg st="3" end="3"/>
                                            </p:txEl>
                                          </p:spTgt>
                                        </p:tgtEl>
                                        <p:attrNameLst>
                                          <p:attrName>ppt_y</p:attrName>
                                        </p:attrNameLst>
                                      </p:cBhvr>
                                      <p:tavLst>
                                        <p:tav tm="0" fmla="#ppt_y-sin(pi*$)/9">
                                          <p:val>
                                            <p:fltVal val="0"/>
                                          </p:val>
                                        </p:tav>
                                        <p:tav tm="100000">
                                          <p:val>
                                            <p:fltVal val="1"/>
                                          </p:val>
                                        </p:tav>
                                      </p:tavLst>
                                    </p:anim>
                                    <p:anim calcmode="lin" valueType="num">
                                      <p:cBhvr>
                                        <p:cTn id="45" dur="332" tmFilter="0, 0; 0.125,0.2665; 0.25,0.4; 0.375,0.465; 0.5,0.5;  0.625,0.535; 0.75,0.6; 0.875,0.7335; 1,1">
                                          <p:stCondLst>
                                            <p:cond delay="1324"/>
                                          </p:stCondLst>
                                        </p:cTn>
                                        <p:tgtEl>
                                          <p:spTgt spid="5">
                                            <p:txEl>
                                              <p:pRg st="3" end="3"/>
                                            </p:txEl>
                                          </p:spTgt>
                                        </p:tgtEl>
                                        <p:attrNameLst>
                                          <p:attrName>ppt_y</p:attrName>
                                        </p:attrNameLst>
                                      </p:cBhvr>
                                      <p:tavLst>
                                        <p:tav tm="0" fmla="#ppt_y-sin(pi*$)/27">
                                          <p:val>
                                            <p:fltVal val="0"/>
                                          </p:val>
                                        </p:tav>
                                        <p:tav tm="100000">
                                          <p:val>
                                            <p:fltVal val="1"/>
                                          </p:val>
                                        </p:tav>
                                      </p:tavLst>
                                    </p:anim>
                                    <p:anim calcmode="lin" valueType="num">
                                      <p:cBhvr>
                                        <p:cTn id="46" dur="164" tmFilter="0, 0; 0.125,0.2665; 0.25,0.4; 0.375,0.465; 0.5,0.5;  0.625,0.535; 0.75,0.6; 0.875,0.7335; 1,1">
                                          <p:stCondLst>
                                            <p:cond delay="1656"/>
                                          </p:stCondLst>
                                        </p:cTn>
                                        <p:tgtEl>
                                          <p:spTgt spid="5">
                                            <p:txEl>
                                              <p:pRg st="3" end="3"/>
                                            </p:txEl>
                                          </p:spTgt>
                                        </p:tgtEl>
                                        <p:attrNameLst>
                                          <p:attrName>ppt_y</p:attrName>
                                        </p:attrNameLst>
                                      </p:cBhvr>
                                      <p:tavLst>
                                        <p:tav tm="0" fmla="#ppt_y-sin(pi*$)/81">
                                          <p:val>
                                            <p:fltVal val="0"/>
                                          </p:val>
                                        </p:tav>
                                        <p:tav tm="100000">
                                          <p:val>
                                            <p:fltVal val="1"/>
                                          </p:val>
                                        </p:tav>
                                      </p:tavLst>
                                    </p:anim>
                                    <p:animScale>
                                      <p:cBhvr>
                                        <p:cTn id="47" dur="26">
                                          <p:stCondLst>
                                            <p:cond delay="650"/>
                                          </p:stCondLst>
                                        </p:cTn>
                                        <p:tgtEl>
                                          <p:spTgt spid="5">
                                            <p:txEl>
                                              <p:pRg st="3" end="3"/>
                                            </p:txEl>
                                          </p:spTgt>
                                        </p:tgtEl>
                                      </p:cBhvr>
                                      <p:to x="100000" y="60000"/>
                                    </p:animScale>
                                    <p:animScale>
                                      <p:cBhvr>
                                        <p:cTn id="48" dur="166" decel="50000">
                                          <p:stCondLst>
                                            <p:cond delay="676"/>
                                          </p:stCondLst>
                                        </p:cTn>
                                        <p:tgtEl>
                                          <p:spTgt spid="5">
                                            <p:txEl>
                                              <p:pRg st="3" end="3"/>
                                            </p:txEl>
                                          </p:spTgt>
                                        </p:tgtEl>
                                      </p:cBhvr>
                                      <p:to x="100000" y="100000"/>
                                    </p:animScale>
                                    <p:animScale>
                                      <p:cBhvr>
                                        <p:cTn id="49" dur="26">
                                          <p:stCondLst>
                                            <p:cond delay="1312"/>
                                          </p:stCondLst>
                                        </p:cTn>
                                        <p:tgtEl>
                                          <p:spTgt spid="5">
                                            <p:txEl>
                                              <p:pRg st="3" end="3"/>
                                            </p:txEl>
                                          </p:spTgt>
                                        </p:tgtEl>
                                      </p:cBhvr>
                                      <p:to x="100000" y="80000"/>
                                    </p:animScale>
                                    <p:animScale>
                                      <p:cBhvr>
                                        <p:cTn id="50" dur="166" decel="50000">
                                          <p:stCondLst>
                                            <p:cond delay="1338"/>
                                          </p:stCondLst>
                                        </p:cTn>
                                        <p:tgtEl>
                                          <p:spTgt spid="5">
                                            <p:txEl>
                                              <p:pRg st="3" end="3"/>
                                            </p:txEl>
                                          </p:spTgt>
                                        </p:tgtEl>
                                      </p:cBhvr>
                                      <p:to x="100000" y="100000"/>
                                    </p:animScale>
                                    <p:animScale>
                                      <p:cBhvr>
                                        <p:cTn id="51" dur="26">
                                          <p:stCondLst>
                                            <p:cond delay="1642"/>
                                          </p:stCondLst>
                                        </p:cTn>
                                        <p:tgtEl>
                                          <p:spTgt spid="5">
                                            <p:txEl>
                                              <p:pRg st="3" end="3"/>
                                            </p:txEl>
                                          </p:spTgt>
                                        </p:tgtEl>
                                      </p:cBhvr>
                                      <p:to x="100000" y="90000"/>
                                    </p:animScale>
                                    <p:animScale>
                                      <p:cBhvr>
                                        <p:cTn id="52" dur="166" decel="50000">
                                          <p:stCondLst>
                                            <p:cond delay="1668"/>
                                          </p:stCondLst>
                                        </p:cTn>
                                        <p:tgtEl>
                                          <p:spTgt spid="5">
                                            <p:txEl>
                                              <p:pRg st="3" end="3"/>
                                            </p:txEl>
                                          </p:spTgt>
                                        </p:tgtEl>
                                      </p:cBhvr>
                                      <p:to x="100000" y="100000"/>
                                    </p:animScale>
                                    <p:animScale>
                                      <p:cBhvr>
                                        <p:cTn id="53" dur="26">
                                          <p:stCondLst>
                                            <p:cond delay="1808"/>
                                          </p:stCondLst>
                                        </p:cTn>
                                        <p:tgtEl>
                                          <p:spTgt spid="5">
                                            <p:txEl>
                                              <p:pRg st="3" end="3"/>
                                            </p:txEl>
                                          </p:spTgt>
                                        </p:tgtEl>
                                      </p:cBhvr>
                                      <p:to x="100000" y="95000"/>
                                    </p:animScale>
                                    <p:animScale>
                                      <p:cBhvr>
                                        <p:cTn id="54" dur="166" decel="50000">
                                          <p:stCondLst>
                                            <p:cond delay="1834"/>
                                          </p:stCondLst>
                                        </p:cTn>
                                        <p:tgtEl>
                                          <p:spTgt spid="5">
                                            <p:txEl>
                                              <p:pRg st="3" end="3"/>
                                            </p:txEl>
                                          </p:spTgt>
                                        </p:tgtEl>
                                      </p:cBhvr>
                                      <p:to x="100000" y="100000"/>
                                    </p:animScale>
                                  </p:childTnLst>
                                </p:cTn>
                              </p:par>
                              <p:par>
                                <p:cTn id="55" presetID="26" presetClass="entr" presetSubtype="0" fill="hold" grpId="0" nodeType="withEffect">
                                  <p:stCondLst>
                                    <p:cond delay="0"/>
                                  </p:stCondLst>
                                  <p:childTnLst>
                                    <p:set>
                                      <p:cBhvr>
                                        <p:cTn id="56" dur="1" fill="hold">
                                          <p:stCondLst>
                                            <p:cond delay="0"/>
                                          </p:stCondLst>
                                        </p:cTn>
                                        <p:tgtEl>
                                          <p:spTgt spid="5">
                                            <p:txEl>
                                              <p:pRg st="4" end="4"/>
                                            </p:txEl>
                                          </p:spTgt>
                                        </p:tgtEl>
                                        <p:attrNameLst>
                                          <p:attrName>style.visibility</p:attrName>
                                        </p:attrNameLst>
                                      </p:cBhvr>
                                      <p:to>
                                        <p:strVal val="visible"/>
                                      </p:to>
                                    </p:set>
                                    <p:animEffect transition="in" filter="wipe(down)">
                                      <p:cBhvr>
                                        <p:cTn id="57" dur="580">
                                          <p:stCondLst>
                                            <p:cond delay="0"/>
                                          </p:stCondLst>
                                        </p:cTn>
                                        <p:tgtEl>
                                          <p:spTgt spid="5">
                                            <p:txEl>
                                              <p:pRg st="4" end="4"/>
                                            </p:txEl>
                                          </p:spTgt>
                                        </p:tgtEl>
                                      </p:cBhvr>
                                    </p:animEffect>
                                    <p:anim calcmode="lin" valueType="num">
                                      <p:cBhvr>
                                        <p:cTn id="58" dur="1822" tmFilter="0,0; 0.14,0.36; 0.43,0.73; 0.71,0.91; 1.0,1.0">
                                          <p:stCondLst>
                                            <p:cond delay="0"/>
                                          </p:stCondLst>
                                        </p:cTn>
                                        <p:tgtEl>
                                          <p:spTgt spid="5">
                                            <p:txEl>
                                              <p:pRg st="4" end="4"/>
                                            </p:txEl>
                                          </p:spTgt>
                                        </p:tgtEl>
                                        <p:attrNameLst>
                                          <p:attrName>ppt_x</p:attrName>
                                        </p:attrNameLst>
                                      </p:cBhvr>
                                      <p:tavLst>
                                        <p:tav tm="0">
                                          <p:val>
                                            <p:strVal val="#ppt_x-0.25"/>
                                          </p:val>
                                        </p:tav>
                                        <p:tav tm="100000">
                                          <p:val>
                                            <p:strVal val="#ppt_x"/>
                                          </p:val>
                                        </p:tav>
                                      </p:tavLst>
                                    </p:anim>
                                    <p:anim calcmode="lin" valueType="num">
                                      <p:cBhvr>
                                        <p:cTn id="59" dur="664" tmFilter="0.0,0.0; 0.25,0.07; 0.50,0.2; 0.75,0.467; 1.0,1.0">
                                          <p:stCondLst>
                                            <p:cond delay="0"/>
                                          </p:stCondLst>
                                        </p:cTn>
                                        <p:tgtEl>
                                          <p:spTgt spid="5">
                                            <p:txEl>
                                              <p:pRg st="4" end="4"/>
                                            </p:txEl>
                                          </p:spTgt>
                                        </p:tgtEl>
                                        <p:attrNameLst>
                                          <p:attrName>ppt_y</p:attrName>
                                        </p:attrNameLst>
                                      </p:cBhvr>
                                      <p:tavLst>
                                        <p:tav tm="0" fmla="#ppt_y-sin(pi*$)/3">
                                          <p:val>
                                            <p:fltVal val="0.5"/>
                                          </p:val>
                                        </p:tav>
                                        <p:tav tm="100000">
                                          <p:val>
                                            <p:fltVal val="1"/>
                                          </p:val>
                                        </p:tav>
                                      </p:tavLst>
                                    </p:anim>
                                    <p:anim calcmode="lin" valueType="num">
                                      <p:cBhvr>
                                        <p:cTn id="60" dur="664" tmFilter="0, 0; 0.125,0.2665; 0.25,0.4; 0.375,0.465; 0.5,0.5;  0.625,0.535; 0.75,0.6; 0.875,0.7335; 1,1">
                                          <p:stCondLst>
                                            <p:cond delay="664"/>
                                          </p:stCondLst>
                                        </p:cTn>
                                        <p:tgtEl>
                                          <p:spTgt spid="5">
                                            <p:txEl>
                                              <p:pRg st="4" end="4"/>
                                            </p:txEl>
                                          </p:spTgt>
                                        </p:tgtEl>
                                        <p:attrNameLst>
                                          <p:attrName>ppt_y</p:attrName>
                                        </p:attrNameLst>
                                      </p:cBhvr>
                                      <p:tavLst>
                                        <p:tav tm="0" fmla="#ppt_y-sin(pi*$)/9">
                                          <p:val>
                                            <p:fltVal val="0"/>
                                          </p:val>
                                        </p:tav>
                                        <p:tav tm="100000">
                                          <p:val>
                                            <p:fltVal val="1"/>
                                          </p:val>
                                        </p:tav>
                                      </p:tavLst>
                                    </p:anim>
                                    <p:anim calcmode="lin" valueType="num">
                                      <p:cBhvr>
                                        <p:cTn id="61" dur="332" tmFilter="0, 0; 0.125,0.2665; 0.25,0.4; 0.375,0.465; 0.5,0.5;  0.625,0.535; 0.75,0.6; 0.875,0.7335; 1,1">
                                          <p:stCondLst>
                                            <p:cond delay="1324"/>
                                          </p:stCondLst>
                                        </p:cTn>
                                        <p:tgtEl>
                                          <p:spTgt spid="5">
                                            <p:txEl>
                                              <p:pRg st="4" end="4"/>
                                            </p:txEl>
                                          </p:spTgt>
                                        </p:tgtEl>
                                        <p:attrNameLst>
                                          <p:attrName>ppt_y</p:attrName>
                                        </p:attrNameLst>
                                      </p:cBhvr>
                                      <p:tavLst>
                                        <p:tav tm="0" fmla="#ppt_y-sin(pi*$)/27">
                                          <p:val>
                                            <p:fltVal val="0"/>
                                          </p:val>
                                        </p:tav>
                                        <p:tav tm="100000">
                                          <p:val>
                                            <p:fltVal val="1"/>
                                          </p:val>
                                        </p:tav>
                                      </p:tavLst>
                                    </p:anim>
                                    <p:anim calcmode="lin" valueType="num">
                                      <p:cBhvr>
                                        <p:cTn id="62" dur="164" tmFilter="0, 0; 0.125,0.2665; 0.25,0.4; 0.375,0.465; 0.5,0.5;  0.625,0.535; 0.75,0.6; 0.875,0.7335; 1,1">
                                          <p:stCondLst>
                                            <p:cond delay="1656"/>
                                          </p:stCondLst>
                                        </p:cTn>
                                        <p:tgtEl>
                                          <p:spTgt spid="5">
                                            <p:txEl>
                                              <p:pRg st="4" end="4"/>
                                            </p:txEl>
                                          </p:spTgt>
                                        </p:tgtEl>
                                        <p:attrNameLst>
                                          <p:attrName>ppt_y</p:attrName>
                                        </p:attrNameLst>
                                      </p:cBhvr>
                                      <p:tavLst>
                                        <p:tav tm="0" fmla="#ppt_y-sin(pi*$)/81">
                                          <p:val>
                                            <p:fltVal val="0"/>
                                          </p:val>
                                        </p:tav>
                                        <p:tav tm="100000">
                                          <p:val>
                                            <p:fltVal val="1"/>
                                          </p:val>
                                        </p:tav>
                                      </p:tavLst>
                                    </p:anim>
                                    <p:animScale>
                                      <p:cBhvr>
                                        <p:cTn id="63" dur="26">
                                          <p:stCondLst>
                                            <p:cond delay="650"/>
                                          </p:stCondLst>
                                        </p:cTn>
                                        <p:tgtEl>
                                          <p:spTgt spid="5">
                                            <p:txEl>
                                              <p:pRg st="4" end="4"/>
                                            </p:txEl>
                                          </p:spTgt>
                                        </p:tgtEl>
                                      </p:cBhvr>
                                      <p:to x="100000" y="60000"/>
                                    </p:animScale>
                                    <p:animScale>
                                      <p:cBhvr>
                                        <p:cTn id="64" dur="166" decel="50000">
                                          <p:stCondLst>
                                            <p:cond delay="676"/>
                                          </p:stCondLst>
                                        </p:cTn>
                                        <p:tgtEl>
                                          <p:spTgt spid="5">
                                            <p:txEl>
                                              <p:pRg st="4" end="4"/>
                                            </p:txEl>
                                          </p:spTgt>
                                        </p:tgtEl>
                                      </p:cBhvr>
                                      <p:to x="100000" y="100000"/>
                                    </p:animScale>
                                    <p:animScale>
                                      <p:cBhvr>
                                        <p:cTn id="65" dur="26">
                                          <p:stCondLst>
                                            <p:cond delay="1312"/>
                                          </p:stCondLst>
                                        </p:cTn>
                                        <p:tgtEl>
                                          <p:spTgt spid="5">
                                            <p:txEl>
                                              <p:pRg st="4" end="4"/>
                                            </p:txEl>
                                          </p:spTgt>
                                        </p:tgtEl>
                                      </p:cBhvr>
                                      <p:to x="100000" y="80000"/>
                                    </p:animScale>
                                    <p:animScale>
                                      <p:cBhvr>
                                        <p:cTn id="66" dur="166" decel="50000">
                                          <p:stCondLst>
                                            <p:cond delay="1338"/>
                                          </p:stCondLst>
                                        </p:cTn>
                                        <p:tgtEl>
                                          <p:spTgt spid="5">
                                            <p:txEl>
                                              <p:pRg st="4" end="4"/>
                                            </p:txEl>
                                          </p:spTgt>
                                        </p:tgtEl>
                                      </p:cBhvr>
                                      <p:to x="100000" y="100000"/>
                                    </p:animScale>
                                    <p:animScale>
                                      <p:cBhvr>
                                        <p:cTn id="67" dur="26">
                                          <p:stCondLst>
                                            <p:cond delay="1642"/>
                                          </p:stCondLst>
                                        </p:cTn>
                                        <p:tgtEl>
                                          <p:spTgt spid="5">
                                            <p:txEl>
                                              <p:pRg st="4" end="4"/>
                                            </p:txEl>
                                          </p:spTgt>
                                        </p:tgtEl>
                                      </p:cBhvr>
                                      <p:to x="100000" y="90000"/>
                                    </p:animScale>
                                    <p:animScale>
                                      <p:cBhvr>
                                        <p:cTn id="68" dur="166" decel="50000">
                                          <p:stCondLst>
                                            <p:cond delay="1668"/>
                                          </p:stCondLst>
                                        </p:cTn>
                                        <p:tgtEl>
                                          <p:spTgt spid="5">
                                            <p:txEl>
                                              <p:pRg st="4" end="4"/>
                                            </p:txEl>
                                          </p:spTgt>
                                        </p:tgtEl>
                                      </p:cBhvr>
                                      <p:to x="100000" y="100000"/>
                                    </p:animScale>
                                    <p:animScale>
                                      <p:cBhvr>
                                        <p:cTn id="69" dur="26">
                                          <p:stCondLst>
                                            <p:cond delay="1808"/>
                                          </p:stCondLst>
                                        </p:cTn>
                                        <p:tgtEl>
                                          <p:spTgt spid="5">
                                            <p:txEl>
                                              <p:pRg st="4" end="4"/>
                                            </p:txEl>
                                          </p:spTgt>
                                        </p:tgtEl>
                                      </p:cBhvr>
                                      <p:to x="100000" y="95000"/>
                                    </p:animScale>
                                    <p:animScale>
                                      <p:cBhvr>
                                        <p:cTn id="70" dur="166" decel="50000">
                                          <p:stCondLst>
                                            <p:cond delay="1834"/>
                                          </p:stCondLst>
                                        </p:cTn>
                                        <p:tgtEl>
                                          <p:spTgt spid="5">
                                            <p:txEl>
                                              <p:pRg st="4" end="4"/>
                                            </p:txEl>
                                          </p:spTgt>
                                        </p:tgtEl>
                                      </p:cBhvr>
                                      <p:to x="100000" y="100000"/>
                                    </p:animScale>
                                  </p:childTnLst>
                                </p:cTn>
                              </p:par>
                            </p:childTnLst>
                          </p:cTn>
                        </p:par>
                      </p:childTnLst>
                    </p:cTn>
                  </p:par>
                  <p:par>
                    <p:cTn id="71" fill="hold">
                      <p:stCondLst>
                        <p:cond delay="indefinite"/>
                      </p:stCondLst>
                      <p:childTnLst>
                        <p:par>
                          <p:cTn id="72" fill="hold">
                            <p:stCondLst>
                              <p:cond delay="0"/>
                            </p:stCondLst>
                            <p:childTnLst>
                              <p:par>
                                <p:cTn id="73" presetID="26" presetClass="entr" presetSubtype="0" fill="hold" grpId="0" nodeType="clickEffect">
                                  <p:stCondLst>
                                    <p:cond delay="0"/>
                                  </p:stCondLst>
                                  <p:childTnLst>
                                    <p:set>
                                      <p:cBhvr>
                                        <p:cTn id="74" dur="1" fill="hold">
                                          <p:stCondLst>
                                            <p:cond delay="0"/>
                                          </p:stCondLst>
                                        </p:cTn>
                                        <p:tgtEl>
                                          <p:spTgt spid="5">
                                            <p:txEl>
                                              <p:pRg st="6" end="6"/>
                                            </p:txEl>
                                          </p:spTgt>
                                        </p:tgtEl>
                                        <p:attrNameLst>
                                          <p:attrName>style.visibility</p:attrName>
                                        </p:attrNameLst>
                                      </p:cBhvr>
                                      <p:to>
                                        <p:strVal val="visible"/>
                                      </p:to>
                                    </p:set>
                                    <p:animEffect transition="in" filter="wipe(down)">
                                      <p:cBhvr>
                                        <p:cTn id="75" dur="580">
                                          <p:stCondLst>
                                            <p:cond delay="0"/>
                                          </p:stCondLst>
                                        </p:cTn>
                                        <p:tgtEl>
                                          <p:spTgt spid="5">
                                            <p:txEl>
                                              <p:pRg st="6" end="6"/>
                                            </p:txEl>
                                          </p:spTgt>
                                        </p:tgtEl>
                                      </p:cBhvr>
                                    </p:animEffect>
                                    <p:anim calcmode="lin" valueType="num">
                                      <p:cBhvr>
                                        <p:cTn id="76" dur="1822" tmFilter="0,0; 0.14,0.36; 0.43,0.73; 0.71,0.91; 1.0,1.0">
                                          <p:stCondLst>
                                            <p:cond delay="0"/>
                                          </p:stCondLst>
                                        </p:cTn>
                                        <p:tgtEl>
                                          <p:spTgt spid="5">
                                            <p:txEl>
                                              <p:pRg st="6" end="6"/>
                                            </p:txEl>
                                          </p:spTgt>
                                        </p:tgtEl>
                                        <p:attrNameLst>
                                          <p:attrName>ppt_x</p:attrName>
                                        </p:attrNameLst>
                                      </p:cBhvr>
                                      <p:tavLst>
                                        <p:tav tm="0">
                                          <p:val>
                                            <p:strVal val="#ppt_x-0.25"/>
                                          </p:val>
                                        </p:tav>
                                        <p:tav tm="100000">
                                          <p:val>
                                            <p:strVal val="#ppt_x"/>
                                          </p:val>
                                        </p:tav>
                                      </p:tavLst>
                                    </p:anim>
                                    <p:anim calcmode="lin" valueType="num">
                                      <p:cBhvr>
                                        <p:cTn id="77" dur="664" tmFilter="0.0,0.0; 0.25,0.07; 0.50,0.2; 0.75,0.467; 1.0,1.0">
                                          <p:stCondLst>
                                            <p:cond delay="0"/>
                                          </p:stCondLst>
                                        </p:cTn>
                                        <p:tgtEl>
                                          <p:spTgt spid="5">
                                            <p:txEl>
                                              <p:pRg st="6" end="6"/>
                                            </p:txEl>
                                          </p:spTgt>
                                        </p:tgtEl>
                                        <p:attrNameLst>
                                          <p:attrName>ppt_y</p:attrName>
                                        </p:attrNameLst>
                                      </p:cBhvr>
                                      <p:tavLst>
                                        <p:tav tm="0" fmla="#ppt_y-sin(pi*$)/3">
                                          <p:val>
                                            <p:fltVal val="0.5"/>
                                          </p:val>
                                        </p:tav>
                                        <p:tav tm="100000">
                                          <p:val>
                                            <p:fltVal val="1"/>
                                          </p:val>
                                        </p:tav>
                                      </p:tavLst>
                                    </p:anim>
                                    <p:anim calcmode="lin" valueType="num">
                                      <p:cBhvr>
                                        <p:cTn id="78" dur="664" tmFilter="0, 0; 0.125,0.2665; 0.25,0.4; 0.375,0.465; 0.5,0.5;  0.625,0.535; 0.75,0.6; 0.875,0.7335; 1,1">
                                          <p:stCondLst>
                                            <p:cond delay="664"/>
                                          </p:stCondLst>
                                        </p:cTn>
                                        <p:tgtEl>
                                          <p:spTgt spid="5">
                                            <p:txEl>
                                              <p:pRg st="6" end="6"/>
                                            </p:txEl>
                                          </p:spTgt>
                                        </p:tgtEl>
                                        <p:attrNameLst>
                                          <p:attrName>ppt_y</p:attrName>
                                        </p:attrNameLst>
                                      </p:cBhvr>
                                      <p:tavLst>
                                        <p:tav tm="0" fmla="#ppt_y-sin(pi*$)/9">
                                          <p:val>
                                            <p:fltVal val="0"/>
                                          </p:val>
                                        </p:tav>
                                        <p:tav tm="100000">
                                          <p:val>
                                            <p:fltVal val="1"/>
                                          </p:val>
                                        </p:tav>
                                      </p:tavLst>
                                    </p:anim>
                                    <p:anim calcmode="lin" valueType="num">
                                      <p:cBhvr>
                                        <p:cTn id="79" dur="332" tmFilter="0, 0; 0.125,0.2665; 0.25,0.4; 0.375,0.465; 0.5,0.5;  0.625,0.535; 0.75,0.6; 0.875,0.7335; 1,1">
                                          <p:stCondLst>
                                            <p:cond delay="1324"/>
                                          </p:stCondLst>
                                        </p:cTn>
                                        <p:tgtEl>
                                          <p:spTgt spid="5">
                                            <p:txEl>
                                              <p:pRg st="6" end="6"/>
                                            </p:txEl>
                                          </p:spTgt>
                                        </p:tgtEl>
                                        <p:attrNameLst>
                                          <p:attrName>ppt_y</p:attrName>
                                        </p:attrNameLst>
                                      </p:cBhvr>
                                      <p:tavLst>
                                        <p:tav tm="0" fmla="#ppt_y-sin(pi*$)/27">
                                          <p:val>
                                            <p:fltVal val="0"/>
                                          </p:val>
                                        </p:tav>
                                        <p:tav tm="100000">
                                          <p:val>
                                            <p:fltVal val="1"/>
                                          </p:val>
                                        </p:tav>
                                      </p:tavLst>
                                    </p:anim>
                                    <p:anim calcmode="lin" valueType="num">
                                      <p:cBhvr>
                                        <p:cTn id="80" dur="164" tmFilter="0, 0; 0.125,0.2665; 0.25,0.4; 0.375,0.465; 0.5,0.5;  0.625,0.535; 0.75,0.6; 0.875,0.7335; 1,1">
                                          <p:stCondLst>
                                            <p:cond delay="1656"/>
                                          </p:stCondLst>
                                        </p:cTn>
                                        <p:tgtEl>
                                          <p:spTgt spid="5">
                                            <p:txEl>
                                              <p:pRg st="6" end="6"/>
                                            </p:txEl>
                                          </p:spTgt>
                                        </p:tgtEl>
                                        <p:attrNameLst>
                                          <p:attrName>ppt_y</p:attrName>
                                        </p:attrNameLst>
                                      </p:cBhvr>
                                      <p:tavLst>
                                        <p:tav tm="0" fmla="#ppt_y-sin(pi*$)/81">
                                          <p:val>
                                            <p:fltVal val="0"/>
                                          </p:val>
                                        </p:tav>
                                        <p:tav tm="100000">
                                          <p:val>
                                            <p:fltVal val="1"/>
                                          </p:val>
                                        </p:tav>
                                      </p:tavLst>
                                    </p:anim>
                                    <p:animScale>
                                      <p:cBhvr>
                                        <p:cTn id="81" dur="26">
                                          <p:stCondLst>
                                            <p:cond delay="650"/>
                                          </p:stCondLst>
                                        </p:cTn>
                                        <p:tgtEl>
                                          <p:spTgt spid="5">
                                            <p:txEl>
                                              <p:pRg st="6" end="6"/>
                                            </p:txEl>
                                          </p:spTgt>
                                        </p:tgtEl>
                                      </p:cBhvr>
                                      <p:to x="100000" y="60000"/>
                                    </p:animScale>
                                    <p:animScale>
                                      <p:cBhvr>
                                        <p:cTn id="82" dur="166" decel="50000">
                                          <p:stCondLst>
                                            <p:cond delay="676"/>
                                          </p:stCondLst>
                                        </p:cTn>
                                        <p:tgtEl>
                                          <p:spTgt spid="5">
                                            <p:txEl>
                                              <p:pRg st="6" end="6"/>
                                            </p:txEl>
                                          </p:spTgt>
                                        </p:tgtEl>
                                      </p:cBhvr>
                                      <p:to x="100000" y="100000"/>
                                    </p:animScale>
                                    <p:animScale>
                                      <p:cBhvr>
                                        <p:cTn id="83" dur="26">
                                          <p:stCondLst>
                                            <p:cond delay="1312"/>
                                          </p:stCondLst>
                                        </p:cTn>
                                        <p:tgtEl>
                                          <p:spTgt spid="5">
                                            <p:txEl>
                                              <p:pRg st="6" end="6"/>
                                            </p:txEl>
                                          </p:spTgt>
                                        </p:tgtEl>
                                      </p:cBhvr>
                                      <p:to x="100000" y="80000"/>
                                    </p:animScale>
                                    <p:animScale>
                                      <p:cBhvr>
                                        <p:cTn id="84" dur="166" decel="50000">
                                          <p:stCondLst>
                                            <p:cond delay="1338"/>
                                          </p:stCondLst>
                                        </p:cTn>
                                        <p:tgtEl>
                                          <p:spTgt spid="5">
                                            <p:txEl>
                                              <p:pRg st="6" end="6"/>
                                            </p:txEl>
                                          </p:spTgt>
                                        </p:tgtEl>
                                      </p:cBhvr>
                                      <p:to x="100000" y="100000"/>
                                    </p:animScale>
                                    <p:animScale>
                                      <p:cBhvr>
                                        <p:cTn id="85" dur="26">
                                          <p:stCondLst>
                                            <p:cond delay="1642"/>
                                          </p:stCondLst>
                                        </p:cTn>
                                        <p:tgtEl>
                                          <p:spTgt spid="5">
                                            <p:txEl>
                                              <p:pRg st="6" end="6"/>
                                            </p:txEl>
                                          </p:spTgt>
                                        </p:tgtEl>
                                      </p:cBhvr>
                                      <p:to x="100000" y="90000"/>
                                    </p:animScale>
                                    <p:animScale>
                                      <p:cBhvr>
                                        <p:cTn id="86" dur="166" decel="50000">
                                          <p:stCondLst>
                                            <p:cond delay="1668"/>
                                          </p:stCondLst>
                                        </p:cTn>
                                        <p:tgtEl>
                                          <p:spTgt spid="5">
                                            <p:txEl>
                                              <p:pRg st="6" end="6"/>
                                            </p:txEl>
                                          </p:spTgt>
                                        </p:tgtEl>
                                      </p:cBhvr>
                                      <p:to x="100000" y="100000"/>
                                    </p:animScale>
                                    <p:animScale>
                                      <p:cBhvr>
                                        <p:cTn id="87" dur="26">
                                          <p:stCondLst>
                                            <p:cond delay="1808"/>
                                          </p:stCondLst>
                                        </p:cTn>
                                        <p:tgtEl>
                                          <p:spTgt spid="5">
                                            <p:txEl>
                                              <p:pRg st="6" end="6"/>
                                            </p:txEl>
                                          </p:spTgt>
                                        </p:tgtEl>
                                      </p:cBhvr>
                                      <p:to x="100000" y="95000"/>
                                    </p:animScale>
                                    <p:animScale>
                                      <p:cBhvr>
                                        <p:cTn id="88" dur="166" decel="50000">
                                          <p:stCondLst>
                                            <p:cond delay="1834"/>
                                          </p:stCondLst>
                                        </p:cTn>
                                        <p:tgtEl>
                                          <p:spTgt spid="5">
                                            <p:txEl>
                                              <p:pRg st="6" end="6"/>
                                            </p:txEl>
                                          </p:spTgt>
                                        </p:tgtEl>
                                      </p:cBhvr>
                                      <p:to x="100000" y="100000"/>
                                    </p:animScale>
                                  </p:childTnLst>
                                </p:cTn>
                              </p:par>
                            </p:childTnLst>
                          </p:cTn>
                        </p:par>
                      </p:childTnLst>
                    </p:cTn>
                  </p:par>
                  <p:par>
                    <p:cTn id="89" fill="hold">
                      <p:stCondLst>
                        <p:cond delay="indefinite"/>
                      </p:stCondLst>
                      <p:childTnLst>
                        <p:par>
                          <p:cTn id="90" fill="hold">
                            <p:stCondLst>
                              <p:cond delay="0"/>
                            </p:stCondLst>
                            <p:childTnLst>
                              <p:par>
                                <p:cTn id="91" presetID="26" presetClass="entr" presetSubtype="0" fill="hold" grpId="0" nodeType="clickEffect">
                                  <p:stCondLst>
                                    <p:cond delay="0"/>
                                  </p:stCondLst>
                                  <p:childTnLst>
                                    <p:set>
                                      <p:cBhvr>
                                        <p:cTn id="92" dur="1" fill="hold">
                                          <p:stCondLst>
                                            <p:cond delay="0"/>
                                          </p:stCondLst>
                                        </p:cTn>
                                        <p:tgtEl>
                                          <p:spTgt spid="5">
                                            <p:txEl>
                                              <p:pRg st="7" end="7"/>
                                            </p:txEl>
                                          </p:spTgt>
                                        </p:tgtEl>
                                        <p:attrNameLst>
                                          <p:attrName>style.visibility</p:attrName>
                                        </p:attrNameLst>
                                      </p:cBhvr>
                                      <p:to>
                                        <p:strVal val="visible"/>
                                      </p:to>
                                    </p:set>
                                    <p:animEffect transition="in" filter="wipe(down)">
                                      <p:cBhvr>
                                        <p:cTn id="93" dur="580">
                                          <p:stCondLst>
                                            <p:cond delay="0"/>
                                          </p:stCondLst>
                                        </p:cTn>
                                        <p:tgtEl>
                                          <p:spTgt spid="5">
                                            <p:txEl>
                                              <p:pRg st="7" end="7"/>
                                            </p:txEl>
                                          </p:spTgt>
                                        </p:tgtEl>
                                      </p:cBhvr>
                                    </p:animEffect>
                                    <p:anim calcmode="lin" valueType="num">
                                      <p:cBhvr>
                                        <p:cTn id="94" dur="1822" tmFilter="0,0; 0.14,0.36; 0.43,0.73; 0.71,0.91; 1.0,1.0">
                                          <p:stCondLst>
                                            <p:cond delay="0"/>
                                          </p:stCondLst>
                                        </p:cTn>
                                        <p:tgtEl>
                                          <p:spTgt spid="5">
                                            <p:txEl>
                                              <p:pRg st="7" end="7"/>
                                            </p:txEl>
                                          </p:spTgt>
                                        </p:tgtEl>
                                        <p:attrNameLst>
                                          <p:attrName>ppt_x</p:attrName>
                                        </p:attrNameLst>
                                      </p:cBhvr>
                                      <p:tavLst>
                                        <p:tav tm="0">
                                          <p:val>
                                            <p:strVal val="#ppt_x-0.25"/>
                                          </p:val>
                                        </p:tav>
                                        <p:tav tm="100000">
                                          <p:val>
                                            <p:strVal val="#ppt_x"/>
                                          </p:val>
                                        </p:tav>
                                      </p:tavLst>
                                    </p:anim>
                                    <p:anim calcmode="lin" valueType="num">
                                      <p:cBhvr>
                                        <p:cTn id="95" dur="664" tmFilter="0.0,0.0; 0.25,0.07; 0.50,0.2; 0.75,0.467; 1.0,1.0">
                                          <p:stCondLst>
                                            <p:cond delay="0"/>
                                          </p:stCondLst>
                                        </p:cTn>
                                        <p:tgtEl>
                                          <p:spTgt spid="5">
                                            <p:txEl>
                                              <p:pRg st="7" end="7"/>
                                            </p:txEl>
                                          </p:spTgt>
                                        </p:tgtEl>
                                        <p:attrNameLst>
                                          <p:attrName>ppt_y</p:attrName>
                                        </p:attrNameLst>
                                      </p:cBhvr>
                                      <p:tavLst>
                                        <p:tav tm="0" fmla="#ppt_y-sin(pi*$)/3">
                                          <p:val>
                                            <p:fltVal val="0.5"/>
                                          </p:val>
                                        </p:tav>
                                        <p:tav tm="100000">
                                          <p:val>
                                            <p:fltVal val="1"/>
                                          </p:val>
                                        </p:tav>
                                      </p:tavLst>
                                    </p:anim>
                                    <p:anim calcmode="lin" valueType="num">
                                      <p:cBhvr>
                                        <p:cTn id="96" dur="664" tmFilter="0, 0; 0.125,0.2665; 0.25,0.4; 0.375,0.465; 0.5,0.5;  0.625,0.535; 0.75,0.6; 0.875,0.7335; 1,1">
                                          <p:stCondLst>
                                            <p:cond delay="664"/>
                                          </p:stCondLst>
                                        </p:cTn>
                                        <p:tgtEl>
                                          <p:spTgt spid="5">
                                            <p:txEl>
                                              <p:pRg st="7" end="7"/>
                                            </p:txEl>
                                          </p:spTgt>
                                        </p:tgtEl>
                                        <p:attrNameLst>
                                          <p:attrName>ppt_y</p:attrName>
                                        </p:attrNameLst>
                                      </p:cBhvr>
                                      <p:tavLst>
                                        <p:tav tm="0" fmla="#ppt_y-sin(pi*$)/9">
                                          <p:val>
                                            <p:fltVal val="0"/>
                                          </p:val>
                                        </p:tav>
                                        <p:tav tm="100000">
                                          <p:val>
                                            <p:fltVal val="1"/>
                                          </p:val>
                                        </p:tav>
                                      </p:tavLst>
                                    </p:anim>
                                    <p:anim calcmode="lin" valueType="num">
                                      <p:cBhvr>
                                        <p:cTn id="97" dur="332" tmFilter="0, 0; 0.125,0.2665; 0.25,0.4; 0.375,0.465; 0.5,0.5;  0.625,0.535; 0.75,0.6; 0.875,0.7335; 1,1">
                                          <p:stCondLst>
                                            <p:cond delay="1324"/>
                                          </p:stCondLst>
                                        </p:cTn>
                                        <p:tgtEl>
                                          <p:spTgt spid="5">
                                            <p:txEl>
                                              <p:pRg st="7" end="7"/>
                                            </p:txEl>
                                          </p:spTgt>
                                        </p:tgtEl>
                                        <p:attrNameLst>
                                          <p:attrName>ppt_y</p:attrName>
                                        </p:attrNameLst>
                                      </p:cBhvr>
                                      <p:tavLst>
                                        <p:tav tm="0" fmla="#ppt_y-sin(pi*$)/27">
                                          <p:val>
                                            <p:fltVal val="0"/>
                                          </p:val>
                                        </p:tav>
                                        <p:tav tm="100000">
                                          <p:val>
                                            <p:fltVal val="1"/>
                                          </p:val>
                                        </p:tav>
                                      </p:tavLst>
                                    </p:anim>
                                    <p:anim calcmode="lin" valueType="num">
                                      <p:cBhvr>
                                        <p:cTn id="98" dur="164" tmFilter="0, 0; 0.125,0.2665; 0.25,0.4; 0.375,0.465; 0.5,0.5;  0.625,0.535; 0.75,0.6; 0.875,0.7335; 1,1">
                                          <p:stCondLst>
                                            <p:cond delay="1656"/>
                                          </p:stCondLst>
                                        </p:cTn>
                                        <p:tgtEl>
                                          <p:spTgt spid="5">
                                            <p:txEl>
                                              <p:pRg st="7" end="7"/>
                                            </p:txEl>
                                          </p:spTgt>
                                        </p:tgtEl>
                                        <p:attrNameLst>
                                          <p:attrName>ppt_y</p:attrName>
                                        </p:attrNameLst>
                                      </p:cBhvr>
                                      <p:tavLst>
                                        <p:tav tm="0" fmla="#ppt_y-sin(pi*$)/81">
                                          <p:val>
                                            <p:fltVal val="0"/>
                                          </p:val>
                                        </p:tav>
                                        <p:tav tm="100000">
                                          <p:val>
                                            <p:fltVal val="1"/>
                                          </p:val>
                                        </p:tav>
                                      </p:tavLst>
                                    </p:anim>
                                    <p:animScale>
                                      <p:cBhvr>
                                        <p:cTn id="99" dur="26">
                                          <p:stCondLst>
                                            <p:cond delay="650"/>
                                          </p:stCondLst>
                                        </p:cTn>
                                        <p:tgtEl>
                                          <p:spTgt spid="5">
                                            <p:txEl>
                                              <p:pRg st="7" end="7"/>
                                            </p:txEl>
                                          </p:spTgt>
                                        </p:tgtEl>
                                      </p:cBhvr>
                                      <p:to x="100000" y="60000"/>
                                    </p:animScale>
                                    <p:animScale>
                                      <p:cBhvr>
                                        <p:cTn id="100" dur="166" decel="50000">
                                          <p:stCondLst>
                                            <p:cond delay="676"/>
                                          </p:stCondLst>
                                        </p:cTn>
                                        <p:tgtEl>
                                          <p:spTgt spid="5">
                                            <p:txEl>
                                              <p:pRg st="7" end="7"/>
                                            </p:txEl>
                                          </p:spTgt>
                                        </p:tgtEl>
                                      </p:cBhvr>
                                      <p:to x="100000" y="100000"/>
                                    </p:animScale>
                                    <p:animScale>
                                      <p:cBhvr>
                                        <p:cTn id="101" dur="26">
                                          <p:stCondLst>
                                            <p:cond delay="1312"/>
                                          </p:stCondLst>
                                        </p:cTn>
                                        <p:tgtEl>
                                          <p:spTgt spid="5">
                                            <p:txEl>
                                              <p:pRg st="7" end="7"/>
                                            </p:txEl>
                                          </p:spTgt>
                                        </p:tgtEl>
                                      </p:cBhvr>
                                      <p:to x="100000" y="80000"/>
                                    </p:animScale>
                                    <p:animScale>
                                      <p:cBhvr>
                                        <p:cTn id="102" dur="166" decel="50000">
                                          <p:stCondLst>
                                            <p:cond delay="1338"/>
                                          </p:stCondLst>
                                        </p:cTn>
                                        <p:tgtEl>
                                          <p:spTgt spid="5">
                                            <p:txEl>
                                              <p:pRg st="7" end="7"/>
                                            </p:txEl>
                                          </p:spTgt>
                                        </p:tgtEl>
                                      </p:cBhvr>
                                      <p:to x="100000" y="100000"/>
                                    </p:animScale>
                                    <p:animScale>
                                      <p:cBhvr>
                                        <p:cTn id="103" dur="26">
                                          <p:stCondLst>
                                            <p:cond delay="1642"/>
                                          </p:stCondLst>
                                        </p:cTn>
                                        <p:tgtEl>
                                          <p:spTgt spid="5">
                                            <p:txEl>
                                              <p:pRg st="7" end="7"/>
                                            </p:txEl>
                                          </p:spTgt>
                                        </p:tgtEl>
                                      </p:cBhvr>
                                      <p:to x="100000" y="90000"/>
                                    </p:animScale>
                                    <p:animScale>
                                      <p:cBhvr>
                                        <p:cTn id="104" dur="166" decel="50000">
                                          <p:stCondLst>
                                            <p:cond delay="1668"/>
                                          </p:stCondLst>
                                        </p:cTn>
                                        <p:tgtEl>
                                          <p:spTgt spid="5">
                                            <p:txEl>
                                              <p:pRg st="7" end="7"/>
                                            </p:txEl>
                                          </p:spTgt>
                                        </p:tgtEl>
                                      </p:cBhvr>
                                      <p:to x="100000" y="100000"/>
                                    </p:animScale>
                                    <p:animScale>
                                      <p:cBhvr>
                                        <p:cTn id="105" dur="26">
                                          <p:stCondLst>
                                            <p:cond delay="1808"/>
                                          </p:stCondLst>
                                        </p:cTn>
                                        <p:tgtEl>
                                          <p:spTgt spid="5">
                                            <p:txEl>
                                              <p:pRg st="7" end="7"/>
                                            </p:txEl>
                                          </p:spTgt>
                                        </p:tgtEl>
                                      </p:cBhvr>
                                      <p:to x="100000" y="95000"/>
                                    </p:animScale>
                                    <p:animScale>
                                      <p:cBhvr>
                                        <p:cTn id="106" dur="166" decel="50000">
                                          <p:stCondLst>
                                            <p:cond delay="1834"/>
                                          </p:stCondLst>
                                        </p:cTn>
                                        <p:tgtEl>
                                          <p:spTgt spid="5">
                                            <p:txEl>
                                              <p:pRg st="7" end="7"/>
                                            </p:txEl>
                                          </p:spTgt>
                                        </p:tgtEl>
                                      </p:cBhvr>
                                      <p:to x="100000" y="100000"/>
                                    </p:animScale>
                                  </p:childTnLst>
                                </p:cTn>
                              </p:par>
                            </p:childTnLst>
                          </p:cTn>
                        </p:par>
                      </p:childTnLst>
                    </p:cTn>
                  </p:par>
                  <p:par>
                    <p:cTn id="107" fill="hold">
                      <p:stCondLst>
                        <p:cond delay="indefinite"/>
                      </p:stCondLst>
                      <p:childTnLst>
                        <p:par>
                          <p:cTn id="108" fill="hold">
                            <p:stCondLst>
                              <p:cond delay="0"/>
                            </p:stCondLst>
                            <p:childTnLst>
                              <p:par>
                                <p:cTn id="109" presetID="26" presetClass="entr" presetSubtype="0" fill="hold" grpId="0" nodeType="clickEffect">
                                  <p:stCondLst>
                                    <p:cond delay="0"/>
                                  </p:stCondLst>
                                  <p:childTnLst>
                                    <p:set>
                                      <p:cBhvr>
                                        <p:cTn id="110" dur="1" fill="hold">
                                          <p:stCondLst>
                                            <p:cond delay="0"/>
                                          </p:stCondLst>
                                        </p:cTn>
                                        <p:tgtEl>
                                          <p:spTgt spid="5">
                                            <p:txEl>
                                              <p:pRg st="8" end="8"/>
                                            </p:txEl>
                                          </p:spTgt>
                                        </p:tgtEl>
                                        <p:attrNameLst>
                                          <p:attrName>style.visibility</p:attrName>
                                        </p:attrNameLst>
                                      </p:cBhvr>
                                      <p:to>
                                        <p:strVal val="visible"/>
                                      </p:to>
                                    </p:set>
                                    <p:animEffect transition="in" filter="wipe(down)">
                                      <p:cBhvr>
                                        <p:cTn id="111" dur="580">
                                          <p:stCondLst>
                                            <p:cond delay="0"/>
                                          </p:stCondLst>
                                        </p:cTn>
                                        <p:tgtEl>
                                          <p:spTgt spid="5">
                                            <p:txEl>
                                              <p:pRg st="8" end="8"/>
                                            </p:txEl>
                                          </p:spTgt>
                                        </p:tgtEl>
                                      </p:cBhvr>
                                    </p:animEffect>
                                    <p:anim calcmode="lin" valueType="num">
                                      <p:cBhvr>
                                        <p:cTn id="112" dur="1822" tmFilter="0,0; 0.14,0.36; 0.43,0.73; 0.71,0.91; 1.0,1.0">
                                          <p:stCondLst>
                                            <p:cond delay="0"/>
                                          </p:stCondLst>
                                        </p:cTn>
                                        <p:tgtEl>
                                          <p:spTgt spid="5">
                                            <p:txEl>
                                              <p:pRg st="8" end="8"/>
                                            </p:txEl>
                                          </p:spTgt>
                                        </p:tgtEl>
                                        <p:attrNameLst>
                                          <p:attrName>ppt_x</p:attrName>
                                        </p:attrNameLst>
                                      </p:cBhvr>
                                      <p:tavLst>
                                        <p:tav tm="0">
                                          <p:val>
                                            <p:strVal val="#ppt_x-0.25"/>
                                          </p:val>
                                        </p:tav>
                                        <p:tav tm="100000">
                                          <p:val>
                                            <p:strVal val="#ppt_x"/>
                                          </p:val>
                                        </p:tav>
                                      </p:tavLst>
                                    </p:anim>
                                    <p:anim calcmode="lin" valueType="num">
                                      <p:cBhvr>
                                        <p:cTn id="113" dur="664" tmFilter="0.0,0.0; 0.25,0.07; 0.50,0.2; 0.75,0.467; 1.0,1.0">
                                          <p:stCondLst>
                                            <p:cond delay="0"/>
                                          </p:stCondLst>
                                        </p:cTn>
                                        <p:tgtEl>
                                          <p:spTgt spid="5">
                                            <p:txEl>
                                              <p:pRg st="8" end="8"/>
                                            </p:txEl>
                                          </p:spTgt>
                                        </p:tgtEl>
                                        <p:attrNameLst>
                                          <p:attrName>ppt_y</p:attrName>
                                        </p:attrNameLst>
                                      </p:cBhvr>
                                      <p:tavLst>
                                        <p:tav tm="0" fmla="#ppt_y-sin(pi*$)/3">
                                          <p:val>
                                            <p:fltVal val="0.5"/>
                                          </p:val>
                                        </p:tav>
                                        <p:tav tm="100000">
                                          <p:val>
                                            <p:fltVal val="1"/>
                                          </p:val>
                                        </p:tav>
                                      </p:tavLst>
                                    </p:anim>
                                    <p:anim calcmode="lin" valueType="num">
                                      <p:cBhvr>
                                        <p:cTn id="114" dur="664" tmFilter="0, 0; 0.125,0.2665; 0.25,0.4; 0.375,0.465; 0.5,0.5;  0.625,0.535; 0.75,0.6; 0.875,0.7335; 1,1">
                                          <p:stCondLst>
                                            <p:cond delay="664"/>
                                          </p:stCondLst>
                                        </p:cTn>
                                        <p:tgtEl>
                                          <p:spTgt spid="5">
                                            <p:txEl>
                                              <p:pRg st="8" end="8"/>
                                            </p:txEl>
                                          </p:spTgt>
                                        </p:tgtEl>
                                        <p:attrNameLst>
                                          <p:attrName>ppt_y</p:attrName>
                                        </p:attrNameLst>
                                      </p:cBhvr>
                                      <p:tavLst>
                                        <p:tav tm="0" fmla="#ppt_y-sin(pi*$)/9">
                                          <p:val>
                                            <p:fltVal val="0"/>
                                          </p:val>
                                        </p:tav>
                                        <p:tav tm="100000">
                                          <p:val>
                                            <p:fltVal val="1"/>
                                          </p:val>
                                        </p:tav>
                                      </p:tavLst>
                                    </p:anim>
                                    <p:anim calcmode="lin" valueType="num">
                                      <p:cBhvr>
                                        <p:cTn id="115" dur="332" tmFilter="0, 0; 0.125,0.2665; 0.25,0.4; 0.375,0.465; 0.5,0.5;  0.625,0.535; 0.75,0.6; 0.875,0.7335; 1,1">
                                          <p:stCondLst>
                                            <p:cond delay="1324"/>
                                          </p:stCondLst>
                                        </p:cTn>
                                        <p:tgtEl>
                                          <p:spTgt spid="5">
                                            <p:txEl>
                                              <p:pRg st="8" end="8"/>
                                            </p:txEl>
                                          </p:spTgt>
                                        </p:tgtEl>
                                        <p:attrNameLst>
                                          <p:attrName>ppt_y</p:attrName>
                                        </p:attrNameLst>
                                      </p:cBhvr>
                                      <p:tavLst>
                                        <p:tav tm="0" fmla="#ppt_y-sin(pi*$)/27">
                                          <p:val>
                                            <p:fltVal val="0"/>
                                          </p:val>
                                        </p:tav>
                                        <p:tav tm="100000">
                                          <p:val>
                                            <p:fltVal val="1"/>
                                          </p:val>
                                        </p:tav>
                                      </p:tavLst>
                                    </p:anim>
                                    <p:anim calcmode="lin" valueType="num">
                                      <p:cBhvr>
                                        <p:cTn id="116" dur="164" tmFilter="0, 0; 0.125,0.2665; 0.25,0.4; 0.375,0.465; 0.5,0.5;  0.625,0.535; 0.75,0.6; 0.875,0.7335; 1,1">
                                          <p:stCondLst>
                                            <p:cond delay="1656"/>
                                          </p:stCondLst>
                                        </p:cTn>
                                        <p:tgtEl>
                                          <p:spTgt spid="5">
                                            <p:txEl>
                                              <p:pRg st="8" end="8"/>
                                            </p:txEl>
                                          </p:spTgt>
                                        </p:tgtEl>
                                        <p:attrNameLst>
                                          <p:attrName>ppt_y</p:attrName>
                                        </p:attrNameLst>
                                      </p:cBhvr>
                                      <p:tavLst>
                                        <p:tav tm="0" fmla="#ppt_y-sin(pi*$)/81">
                                          <p:val>
                                            <p:fltVal val="0"/>
                                          </p:val>
                                        </p:tav>
                                        <p:tav tm="100000">
                                          <p:val>
                                            <p:fltVal val="1"/>
                                          </p:val>
                                        </p:tav>
                                      </p:tavLst>
                                    </p:anim>
                                    <p:animScale>
                                      <p:cBhvr>
                                        <p:cTn id="117" dur="26">
                                          <p:stCondLst>
                                            <p:cond delay="650"/>
                                          </p:stCondLst>
                                        </p:cTn>
                                        <p:tgtEl>
                                          <p:spTgt spid="5">
                                            <p:txEl>
                                              <p:pRg st="8" end="8"/>
                                            </p:txEl>
                                          </p:spTgt>
                                        </p:tgtEl>
                                      </p:cBhvr>
                                      <p:to x="100000" y="60000"/>
                                    </p:animScale>
                                    <p:animScale>
                                      <p:cBhvr>
                                        <p:cTn id="118" dur="166" decel="50000">
                                          <p:stCondLst>
                                            <p:cond delay="676"/>
                                          </p:stCondLst>
                                        </p:cTn>
                                        <p:tgtEl>
                                          <p:spTgt spid="5">
                                            <p:txEl>
                                              <p:pRg st="8" end="8"/>
                                            </p:txEl>
                                          </p:spTgt>
                                        </p:tgtEl>
                                      </p:cBhvr>
                                      <p:to x="100000" y="100000"/>
                                    </p:animScale>
                                    <p:animScale>
                                      <p:cBhvr>
                                        <p:cTn id="119" dur="26">
                                          <p:stCondLst>
                                            <p:cond delay="1312"/>
                                          </p:stCondLst>
                                        </p:cTn>
                                        <p:tgtEl>
                                          <p:spTgt spid="5">
                                            <p:txEl>
                                              <p:pRg st="8" end="8"/>
                                            </p:txEl>
                                          </p:spTgt>
                                        </p:tgtEl>
                                      </p:cBhvr>
                                      <p:to x="100000" y="80000"/>
                                    </p:animScale>
                                    <p:animScale>
                                      <p:cBhvr>
                                        <p:cTn id="120" dur="166" decel="50000">
                                          <p:stCondLst>
                                            <p:cond delay="1338"/>
                                          </p:stCondLst>
                                        </p:cTn>
                                        <p:tgtEl>
                                          <p:spTgt spid="5">
                                            <p:txEl>
                                              <p:pRg st="8" end="8"/>
                                            </p:txEl>
                                          </p:spTgt>
                                        </p:tgtEl>
                                      </p:cBhvr>
                                      <p:to x="100000" y="100000"/>
                                    </p:animScale>
                                    <p:animScale>
                                      <p:cBhvr>
                                        <p:cTn id="121" dur="26">
                                          <p:stCondLst>
                                            <p:cond delay="1642"/>
                                          </p:stCondLst>
                                        </p:cTn>
                                        <p:tgtEl>
                                          <p:spTgt spid="5">
                                            <p:txEl>
                                              <p:pRg st="8" end="8"/>
                                            </p:txEl>
                                          </p:spTgt>
                                        </p:tgtEl>
                                      </p:cBhvr>
                                      <p:to x="100000" y="90000"/>
                                    </p:animScale>
                                    <p:animScale>
                                      <p:cBhvr>
                                        <p:cTn id="122" dur="166" decel="50000">
                                          <p:stCondLst>
                                            <p:cond delay="1668"/>
                                          </p:stCondLst>
                                        </p:cTn>
                                        <p:tgtEl>
                                          <p:spTgt spid="5">
                                            <p:txEl>
                                              <p:pRg st="8" end="8"/>
                                            </p:txEl>
                                          </p:spTgt>
                                        </p:tgtEl>
                                      </p:cBhvr>
                                      <p:to x="100000" y="100000"/>
                                    </p:animScale>
                                    <p:animScale>
                                      <p:cBhvr>
                                        <p:cTn id="123" dur="26">
                                          <p:stCondLst>
                                            <p:cond delay="1808"/>
                                          </p:stCondLst>
                                        </p:cTn>
                                        <p:tgtEl>
                                          <p:spTgt spid="5">
                                            <p:txEl>
                                              <p:pRg st="8" end="8"/>
                                            </p:txEl>
                                          </p:spTgt>
                                        </p:tgtEl>
                                      </p:cBhvr>
                                      <p:to x="100000" y="95000"/>
                                    </p:animScale>
                                    <p:animScale>
                                      <p:cBhvr>
                                        <p:cTn id="124" dur="166" decel="50000">
                                          <p:stCondLst>
                                            <p:cond delay="1834"/>
                                          </p:stCondLst>
                                        </p:cTn>
                                        <p:tgtEl>
                                          <p:spTgt spid="5">
                                            <p:txEl>
                                              <p:pRg st="8" end="8"/>
                                            </p:txEl>
                                          </p:spTgt>
                                        </p:tgtEl>
                                      </p:cBhvr>
                                      <p:to x="100000" y="100000"/>
                                    </p:animScale>
                                  </p:childTnLst>
                                </p:cTn>
                              </p:par>
                            </p:childTnLst>
                          </p:cTn>
                        </p:par>
                      </p:childTnLst>
                    </p:cTn>
                  </p:par>
                  <p:par>
                    <p:cTn id="125" fill="hold">
                      <p:stCondLst>
                        <p:cond delay="indefinite"/>
                      </p:stCondLst>
                      <p:childTnLst>
                        <p:par>
                          <p:cTn id="126" fill="hold">
                            <p:stCondLst>
                              <p:cond delay="0"/>
                            </p:stCondLst>
                            <p:childTnLst>
                              <p:par>
                                <p:cTn id="127" presetID="26" presetClass="entr" presetSubtype="0" fill="hold" grpId="0" nodeType="clickEffect">
                                  <p:stCondLst>
                                    <p:cond delay="0"/>
                                  </p:stCondLst>
                                  <p:childTnLst>
                                    <p:set>
                                      <p:cBhvr>
                                        <p:cTn id="128" dur="1" fill="hold">
                                          <p:stCondLst>
                                            <p:cond delay="0"/>
                                          </p:stCondLst>
                                        </p:cTn>
                                        <p:tgtEl>
                                          <p:spTgt spid="5">
                                            <p:txEl>
                                              <p:pRg st="9" end="9"/>
                                            </p:txEl>
                                          </p:spTgt>
                                        </p:tgtEl>
                                        <p:attrNameLst>
                                          <p:attrName>style.visibility</p:attrName>
                                        </p:attrNameLst>
                                      </p:cBhvr>
                                      <p:to>
                                        <p:strVal val="visible"/>
                                      </p:to>
                                    </p:set>
                                    <p:animEffect transition="in" filter="wipe(down)">
                                      <p:cBhvr>
                                        <p:cTn id="129" dur="580">
                                          <p:stCondLst>
                                            <p:cond delay="0"/>
                                          </p:stCondLst>
                                        </p:cTn>
                                        <p:tgtEl>
                                          <p:spTgt spid="5">
                                            <p:txEl>
                                              <p:pRg st="9" end="9"/>
                                            </p:txEl>
                                          </p:spTgt>
                                        </p:tgtEl>
                                      </p:cBhvr>
                                    </p:animEffect>
                                    <p:anim calcmode="lin" valueType="num">
                                      <p:cBhvr>
                                        <p:cTn id="130" dur="1822" tmFilter="0,0; 0.14,0.36; 0.43,0.73; 0.71,0.91; 1.0,1.0">
                                          <p:stCondLst>
                                            <p:cond delay="0"/>
                                          </p:stCondLst>
                                        </p:cTn>
                                        <p:tgtEl>
                                          <p:spTgt spid="5">
                                            <p:txEl>
                                              <p:pRg st="9" end="9"/>
                                            </p:txEl>
                                          </p:spTgt>
                                        </p:tgtEl>
                                        <p:attrNameLst>
                                          <p:attrName>ppt_x</p:attrName>
                                        </p:attrNameLst>
                                      </p:cBhvr>
                                      <p:tavLst>
                                        <p:tav tm="0">
                                          <p:val>
                                            <p:strVal val="#ppt_x-0.25"/>
                                          </p:val>
                                        </p:tav>
                                        <p:tav tm="100000">
                                          <p:val>
                                            <p:strVal val="#ppt_x"/>
                                          </p:val>
                                        </p:tav>
                                      </p:tavLst>
                                    </p:anim>
                                    <p:anim calcmode="lin" valueType="num">
                                      <p:cBhvr>
                                        <p:cTn id="131" dur="664" tmFilter="0.0,0.0; 0.25,0.07; 0.50,0.2; 0.75,0.467; 1.0,1.0">
                                          <p:stCondLst>
                                            <p:cond delay="0"/>
                                          </p:stCondLst>
                                        </p:cTn>
                                        <p:tgtEl>
                                          <p:spTgt spid="5">
                                            <p:txEl>
                                              <p:pRg st="9" end="9"/>
                                            </p:txEl>
                                          </p:spTgt>
                                        </p:tgtEl>
                                        <p:attrNameLst>
                                          <p:attrName>ppt_y</p:attrName>
                                        </p:attrNameLst>
                                      </p:cBhvr>
                                      <p:tavLst>
                                        <p:tav tm="0" fmla="#ppt_y-sin(pi*$)/3">
                                          <p:val>
                                            <p:fltVal val="0.5"/>
                                          </p:val>
                                        </p:tav>
                                        <p:tav tm="100000">
                                          <p:val>
                                            <p:fltVal val="1"/>
                                          </p:val>
                                        </p:tav>
                                      </p:tavLst>
                                    </p:anim>
                                    <p:anim calcmode="lin" valueType="num">
                                      <p:cBhvr>
                                        <p:cTn id="132" dur="664" tmFilter="0, 0; 0.125,0.2665; 0.25,0.4; 0.375,0.465; 0.5,0.5;  0.625,0.535; 0.75,0.6; 0.875,0.7335; 1,1">
                                          <p:stCondLst>
                                            <p:cond delay="664"/>
                                          </p:stCondLst>
                                        </p:cTn>
                                        <p:tgtEl>
                                          <p:spTgt spid="5">
                                            <p:txEl>
                                              <p:pRg st="9" end="9"/>
                                            </p:txEl>
                                          </p:spTgt>
                                        </p:tgtEl>
                                        <p:attrNameLst>
                                          <p:attrName>ppt_y</p:attrName>
                                        </p:attrNameLst>
                                      </p:cBhvr>
                                      <p:tavLst>
                                        <p:tav tm="0" fmla="#ppt_y-sin(pi*$)/9">
                                          <p:val>
                                            <p:fltVal val="0"/>
                                          </p:val>
                                        </p:tav>
                                        <p:tav tm="100000">
                                          <p:val>
                                            <p:fltVal val="1"/>
                                          </p:val>
                                        </p:tav>
                                      </p:tavLst>
                                    </p:anim>
                                    <p:anim calcmode="lin" valueType="num">
                                      <p:cBhvr>
                                        <p:cTn id="133" dur="332" tmFilter="0, 0; 0.125,0.2665; 0.25,0.4; 0.375,0.465; 0.5,0.5;  0.625,0.535; 0.75,0.6; 0.875,0.7335; 1,1">
                                          <p:stCondLst>
                                            <p:cond delay="1324"/>
                                          </p:stCondLst>
                                        </p:cTn>
                                        <p:tgtEl>
                                          <p:spTgt spid="5">
                                            <p:txEl>
                                              <p:pRg st="9" end="9"/>
                                            </p:txEl>
                                          </p:spTgt>
                                        </p:tgtEl>
                                        <p:attrNameLst>
                                          <p:attrName>ppt_y</p:attrName>
                                        </p:attrNameLst>
                                      </p:cBhvr>
                                      <p:tavLst>
                                        <p:tav tm="0" fmla="#ppt_y-sin(pi*$)/27">
                                          <p:val>
                                            <p:fltVal val="0"/>
                                          </p:val>
                                        </p:tav>
                                        <p:tav tm="100000">
                                          <p:val>
                                            <p:fltVal val="1"/>
                                          </p:val>
                                        </p:tav>
                                      </p:tavLst>
                                    </p:anim>
                                    <p:anim calcmode="lin" valueType="num">
                                      <p:cBhvr>
                                        <p:cTn id="134" dur="164" tmFilter="0, 0; 0.125,0.2665; 0.25,0.4; 0.375,0.465; 0.5,0.5;  0.625,0.535; 0.75,0.6; 0.875,0.7335; 1,1">
                                          <p:stCondLst>
                                            <p:cond delay="1656"/>
                                          </p:stCondLst>
                                        </p:cTn>
                                        <p:tgtEl>
                                          <p:spTgt spid="5">
                                            <p:txEl>
                                              <p:pRg st="9" end="9"/>
                                            </p:txEl>
                                          </p:spTgt>
                                        </p:tgtEl>
                                        <p:attrNameLst>
                                          <p:attrName>ppt_y</p:attrName>
                                        </p:attrNameLst>
                                      </p:cBhvr>
                                      <p:tavLst>
                                        <p:tav tm="0" fmla="#ppt_y-sin(pi*$)/81">
                                          <p:val>
                                            <p:fltVal val="0"/>
                                          </p:val>
                                        </p:tav>
                                        <p:tav tm="100000">
                                          <p:val>
                                            <p:fltVal val="1"/>
                                          </p:val>
                                        </p:tav>
                                      </p:tavLst>
                                    </p:anim>
                                    <p:animScale>
                                      <p:cBhvr>
                                        <p:cTn id="135" dur="26">
                                          <p:stCondLst>
                                            <p:cond delay="650"/>
                                          </p:stCondLst>
                                        </p:cTn>
                                        <p:tgtEl>
                                          <p:spTgt spid="5">
                                            <p:txEl>
                                              <p:pRg st="9" end="9"/>
                                            </p:txEl>
                                          </p:spTgt>
                                        </p:tgtEl>
                                      </p:cBhvr>
                                      <p:to x="100000" y="60000"/>
                                    </p:animScale>
                                    <p:animScale>
                                      <p:cBhvr>
                                        <p:cTn id="136" dur="166" decel="50000">
                                          <p:stCondLst>
                                            <p:cond delay="676"/>
                                          </p:stCondLst>
                                        </p:cTn>
                                        <p:tgtEl>
                                          <p:spTgt spid="5">
                                            <p:txEl>
                                              <p:pRg st="9" end="9"/>
                                            </p:txEl>
                                          </p:spTgt>
                                        </p:tgtEl>
                                      </p:cBhvr>
                                      <p:to x="100000" y="100000"/>
                                    </p:animScale>
                                    <p:animScale>
                                      <p:cBhvr>
                                        <p:cTn id="137" dur="26">
                                          <p:stCondLst>
                                            <p:cond delay="1312"/>
                                          </p:stCondLst>
                                        </p:cTn>
                                        <p:tgtEl>
                                          <p:spTgt spid="5">
                                            <p:txEl>
                                              <p:pRg st="9" end="9"/>
                                            </p:txEl>
                                          </p:spTgt>
                                        </p:tgtEl>
                                      </p:cBhvr>
                                      <p:to x="100000" y="80000"/>
                                    </p:animScale>
                                    <p:animScale>
                                      <p:cBhvr>
                                        <p:cTn id="138" dur="166" decel="50000">
                                          <p:stCondLst>
                                            <p:cond delay="1338"/>
                                          </p:stCondLst>
                                        </p:cTn>
                                        <p:tgtEl>
                                          <p:spTgt spid="5">
                                            <p:txEl>
                                              <p:pRg st="9" end="9"/>
                                            </p:txEl>
                                          </p:spTgt>
                                        </p:tgtEl>
                                      </p:cBhvr>
                                      <p:to x="100000" y="100000"/>
                                    </p:animScale>
                                    <p:animScale>
                                      <p:cBhvr>
                                        <p:cTn id="139" dur="26">
                                          <p:stCondLst>
                                            <p:cond delay="1642"/>
                                          </p:stCondLst>
                                        </p:cTn>
                                        <p:tgtEl>
                                          <p:spTgt spid="5">
                                            <p:txEl>
                                              <p:pRg st="9" end="9"/>
                                            </p:txEl>
                                          </p:spTgt>
                                        </p:tgtEl>
                                      </p:cBhvr>
                                      <p:to x="100000" y="90000"/>
                                    </p:animScale>
                                    <p:animScale>
                                      <p:cBhvr>
                                        <p:cTn id="140" dur="166" decel="50000">
                                          <p:stCondLst>
                                            <p:cond delay="1668"/>
                                          </p:stCondLst>
                                        </p:cTn>
                                        <p:tgtEl>
                                          <p:spTgt spid="5">
                                            <p:txEl>
                                              <p:pRg st="9" end="9"/>
                                            </p:txEl>
                                          </p:spTgt>
                                        </p:tgtEl>
                                      </p:cBhvr>
                                      <p:to x="100000" y="100000"/>
                                    </p:animScale>
                                    <p:animScale>
                                      <p:cBhvr>
                                        <p:cTn id="141" dur="26">
                                          <p:stCondLst>
                                            <p:cond delay="1808"/>
                                          </p:stCondLst>
                                        </p:cTn>
                                        <p:tgtEl>
                                          <p:spTgt spid="5">
                                            <p:txEl>
                                              <p:pRg st="9" end="9"/>
                                            </p:txEl>
                                          </p:spTgt>
                                        </p:tgtEl>
                                      </p:cBhvr>
                                      <p:to x="100000" y="95000"/>
                                    </p:animScale>
                                    <p:animScale>
                                      <p:cBhvr>
                                        <p:cTn id="142" dur="166" decel="50000">
                                          <p:stCondLst>
                                            <p:cond delay="1834"/>
                                          </p:stCondLst>
                                        </p:cTn>
                                        <p:tgtEl>
                                          <p:spTgt spid="5">
                                            <p:txEl>
                                              <p:pRg st="9" end="9"/>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19856FD4-068A-4D85-B7F0-F5CB5032FF86}"/>
              </a:ext>
            </a:extLst>
          </p:cNvPr>
          <p:cNvSpPr>
            <a:spLocks noGrp="1"/>
          </p:cNvSpPr>
          <p:nvPr>
            <p:ph type="title"/>
          </p:nvPr>
        </p:nvSpPr>
        <p:spPr>
          <a:xfrm>
            <a:off x="457200" y="228600"/>
            <a:ext cx="8229600" cy="914400"/>
          </a:xfrm>
        </p:spPr>
        <p:txBody>
          <a:bodyPr/>
          <a:lstStyle/>
          <a:p>
            <a:r>
              <a:rPr lang="en-US" dirty="0"/>
              <a:t>Acanthosis Nigricans</a:t>
            </a:r>
          </a:p>
        </p:txBody>
      </p:sp>
      <p:pic>
        <p:nvPicPr>
          <p:cNvPr id="6" name="Content Placeholder 5">
            <a:extLst>
              <a:ext uri="{FF2B5EF4-FFF2-40B4-BE49-F238E27FC236}">
                <a16:creationId xmlns:a16="http://schemas.microsoft.com/office/drawing/2014/main" id="{12EC89AE-6183-4B6F-80CF-070D126B9C49}"/>
              </a:ext>
            </a:extLst>
          </p:cNvPr>
          <p:cNvPicPr>
            <a:picLocks noGrp="1" noChangeAspect="1"/>
          </p:cNvPicPr>
          <p:nvPr>
            <p:ph sz="quarter" idx="1"/>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9132" r="30370" b="2"/>
          <a:stretch/>
        </p:blipFill>
        <p:spPr>
          <a:xfrm>
            <a:off x="457200" y="1219200"/>
            <a:ext cx="4041648" cy="4937760"/>
          </a:xfrm>
          <a:noFill/>
        </p:spPr>
      </p:pic>
      <p:sp>
        <p:nvSpPr>
          <p:cNvPr id="14" name="Content Placeholder 3">
            <a:extLst>
              <a:ext uri="{FF2B5EF4-FFF2-40B4-BE49-F238E27FC236}">
                <a16:creationId xmlns:a16="http://schemas.microsoft.com/office/drawing/2014/main" id="{008F552D-30AB-4F79-9C72-71BF54D65396}"/>
              </a:ext>
            </a:extLst>
          </p:cNvPr>
          <p:cNvSpPr>
            <a:spLocks noGrp="1"/>
          </p:cNvSpPr>
          <p:nvPr>
            <p:ph sz="quarter" idx="2"/>
          </p:nvPr>
        </p:nvSpPr>
        <p:spPr>
          <a:xfrm>
            <a:off x="4498848" y="1219200"/>
            <a:ext cx="4254246" cy="4937760"/>
          </a:xfrm>
        </p:spPr>
        <p:txBody>
          <a:bodyPr>
            <a:normAutofit fontScale="70000" lnSpcReduction="20000"/>
          </a:bodyPr>
          <a:lstStyle/>
          <a:p>
            <a:pPr>
              <a:lnSpc>
                <a:spcPct val="120000"/>
              </a:lnSpc>
            </a:pPr>
            <a:r>
              <a:rPr lang="en-US" dirty="0"/>
              <a:t>A skin disorder characterized by darkening (hyperpigmentation) and thickening (hyperkeratosis)of the skin</a:t>
            </a:r>
          </a:p>
          <a:p>
            <a:pPr lvl="1">
              <a:lnSpc>
                <a:spcPct val="120000"/>
              </a:lnSpc>
            </a:pPr>
            <a:r>
              <a:rPr lang="en-US" sz="2900" dirty="0"/>
              <a:t>mainly in the folds of the skin in the armpit (axilla), groin and back of the neck.</a:t>
            </a:r>
          </a:p>
          <a:p>
            <a:pPr>
              <a:lnSpc>
                <a:spcPct val="120000"/>
              </a:lnSpc>
            </a:pPr>
            <a:r>
              <a:rPr lang="en-US" dirty="0"/>
              <a:t>Acanthosis nigricans is not a skin disease per se but a cutaneous sign of an underlying condition or disease.</a:t>
            </a:r>
          </a:p>
          <a:p>
            <a:pPr lvl="1">
              <a:lnSpc>
                <a:spcPct val="120000"/>
              </a:lnSpc>
            </a:pPr>
            <a:r>
              <a:rPr lang="en-US" dirty="0"/>
              <a:t>Associated with extra weight and insulin resistance</a:t>
            </a:r>
          </a:p>
          <a:p>
            <a:pPr lvl="1">
              <a:lnSpc>
                <a:spcPct val="120000"/>
              </a:lnSpc>
            </a:pPr>
            <a:endParaRPr lang="en-US" dirty="0"/>
          </a:p>
          <a:p>
            <a:endParaRPr lang="en-US" dirty="0"/>
          </a:p>
        </p:txBody>
      </p:sp>
    </p:spTree>
    <p:extLst>
      <p:ext uri="{BB962C8B-B14F-4D97-AF65-F5344CB8AC3E}">
        <p14:creationId xmlns:p14="http://schemas.microsoft.com/office/powerpoint/2010/main" val="35507575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DC63B3-1D13-4371-BECB-B25E53C12624}"/>
              </a:ext>
            </a:extLst>
          </p:cNvPr>
          <p:cNvSpPr>
            <a:spLocks noGrp="1"/>
          </p:cNvSpPr>
          <p:nvPr>
            <p:ph type="title"/>
          </p:nvPr>
        </p:nvSpPr>
        <p:spPr/>
        <p:txBody>
          <a:bodyPr/>
          <a:lstStyle/>
          <a:p>
            <a:r>
              <a:rPr lang="en-US" dirty="0"/>
              <a:t>Case Study - JR</a:t>
            </a:r>
          </a:p>
        </p:txBody>
      </p:sp>
      <p:sp>
        <p:nvSpPr>
          <p:cNvPr id="3" name="Content Placeholder 2">
            <a:extLst>
              <a:ext uri="{FF2B5EF4-FFF2-40B4-BE49-F238E27FC236}">
                <a16:creationId xmlns:a16="http://schemas.microsoft.com/office/drawing/2014/main" id="{CE5818E5-B0E5-4C29-BFE1-256BDAECF783}"/>
              </a:ext>
            </a:extLst>
          </p:cNvPr>
          <p:cNvSpPr>
            <a:spLocks noGrp="1"/>
          </p:cNvSpPr>
          <p:nvPr>
            <p:ph sz="quarter" idx="1"/>
          </p:nvPr>
        </p:nvSpPr>
        <p:spPr>
          <a:xfrm>
            <a:off x="457200" y="1219200"/>
            <a:ext cx="5410200" cy="5181600"/>
          </a:xfrm>
        </p:spPr>
        <p:txBody>
          <a:bodyPr>
            <a:normAutofit fontScale="85000" lnSpcReduction="20000"/>
          </a:bodyPr>
          <a:lstStyle/>
          <a:p>
            <a:pPr>
              <a:lnSpc>
                <a:spcPct val="120000"/>
              </a:lnSpc>
            </a:pPr>
            <a:r>
              <a:rPr lang="en-US" dirty="0"/>
              <a:t>38 </a:t>
            </a:r>
            <a:r>
              <a:rPr lang="en-US" dirty="0" err="1"/>
              <a:t>yr</a:t>
            </a:r>
            <a:r>
              <a:rPr lang="en-US" dirty="0"/>
              <a:t> old male, BMI 28, arrives in clinic for physical. Says he has been feeling tired lately, but attributes that to his job. In office fingerstick reads 228 mg/dl.  </a:t>
            </a:r>
          </a:p>
          <a:p>
            <a:pPr>
              <a:lnSpc>
                <a:spcPct val="120000"/>
              </a:lnSpc>
            </a:pPr>
            <a:r>
              <a:rPr lang="en-US" dirty="0"/>
              <a:t>1. What lab tests are needed?</a:t>
            </a:r>
          </a:p>
          <a:p>
            <a:pPr>
              <a:lnSpc>
                <a:spcPct val="120000"/>
              </a:lnSpc>
            </a:pPr>
            <a:r>
              <a:rPr lang="en-US" dirty="0"/>
              <a:t>2. What would you include in your initial exam?</a:t>
            </a:r>
          </a:p>
          <a:p>
            <a:pPr>
              <a:lnSpc>
                <a:spcPct val="120000"/>
              </a:lnSpc>
            </a:pPr>
            <a:r>
              <a:rPr lang="en-US" dirty="0">
                <a:solidFill>
                  <a:srgbClr val="0070C0"/>
                </a:solidFill>
              </a:rPr>
              <a:t>What vaccinations?</a:t>
            </a:r>
          </a:p>
          <a:p>
            <a:pPr>
              <a:lnSpc>
                <a:spcPct val="120000"/>
              </a:lnSpc>
            </a:pPr>
            <a:r>
              <a:rPr lang="en-US" dirty="0">
                <a:solidFill>
                  <a:srgbClr val="0070C0"/>
                </a:solidFill>
              </a:rPr>
              <a:t>What referrals?</a:t>
            </a:r>
          </a:p>
          <a:p>
            <a:pPr>
              <a:lnSpc>
                <a:spcPct val="120000"/>
              </a:lnSpc>
            </a:pPr>
            <a:r>
              <a:rPr lang="en-US" dirty="0"/>
              <a:t>What tools?</a:t>
            </a:r>
          </a:p>
          <a:p>
            <a:endParaRPr lang="en-US" dirty="0"/>
          </a:p>
        </p:txBody>
      </p:sp>
      <p:pic>
        <p:nvPicPr>
          <p:cNvPr id="7" name="Picture 6" descr="Businessman hand on forehead">
            <a:extLst>
              <a:ext uri="{FF2B5EF4-FFF2-40B4-BE49-F238E27FC236}">
                <a16:creationId xmlns:a16="http://schemas.microsoft.com/office/drawing/2014/main" id="{0C2C8D3E-81EC-41F7-ACD2-326AF2E98BA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400800" y="1219200"/>
            <a:ext cx="2057400" cy="5592160"/>
          </a:xfrm>
          <a:prstGeom prst="rect">
            <a:avLst/>
          </a:prstGeom>
        </p:spPr>
      </p:pic>
    </p:spTree>
    <p:extLst>
      <p:ext uri="{BB962C8B-B14F-4D97-AF65-F5344CB8AC3E}">
        <p14:creationId xmlns:p14="http://schemas.microsoft.com/office/powerpoint/2010/main" val="9725433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9" presetClass="emph" presetSubtype="0" fill="hold" nodeType="clickEffect">
                                  <p:stCondLst>
                                    <p:cond delay="0"/>
                                  </p:stCondLst>
                                  <p:childTnLst>
                                    <p:animClr clrSpc="rgb" dir="cw">
                                      <p:cBhvr override="childStyle">
                                        <p:cTn id="6" dur="500" fill="hold"/>
                                        <p:tgtEl>
                                          <p:spTgt spid="3">
                                            <p:txEl>
                                              <p:pRg st="1" end="1"/>
                                            </p:txEl>
                                          </p:spTgt>
                                        </p:tgtEl>
                                        <p:attrNameLst>
                                          <p:attrName>style.color</p:attrName>
                                        </p:attrNameLst>
                                      </p:cBhvr>
                                      <p:to>
                                        <a:srgbClr val="0070C0"/>
                                      </p:to>
                                    </p:animClr>
                                    <p:animClr clrSpc="rgb" dir="cw">
                                      <p:cBhvr>
                                        <p:cTn id="7" dur="500" fill="hold"/>
                                        <p:tgtEl>
                                          <p:spTgt spid="3">
                                            <p:txEl>
                                              <p:pRg st="1" end="1"/>
                                            </p:txEl>
                                          </p:spTgt>
                                        </p:tgtEl>
                                        <p:attrNameLst>
                                          <p:attrName>fillcolor</p:attrName>
                                        </p:attrNameLst>
                                      </p:cBhvr>
                                      <p:to>
                                        <a:srgbClr val="0070C0"/>
                                      </p:to>
                                    </p:animClr>
                                    <p:set>
                                      <p:cBhvr>
                                        <p:cTn id="8" dur="500" fill="hold"/>
                                        <p:tgtEl>
                                          <p:spTgt spid="3">
                                            <p:txEl>
                                              <p:pRg st="1" end="1"/>
                                            </p:txEl>
                                          </p:spTgt>
                                        </p:tgtEl>
                                        <p:attrNameLst>
                                          <p:attrName>fill.type</p:attrName>
                                        </p:attrNameLst>
                                      </p:cBhvr>
                                      <p:to>
                                        <p:strVal val="solid"/>
                                      </p:to>
                                    </p:set>
                                    <p:set>
                                      <p:cBhvr>
                                        <p:cTn id="9" dur="500" fill="hold"/>
                                        <p:tgtEl>
                                          <p:spTgt spid="3">
                                            <p:txEl>
                                              <p:pRg st="1" end="1"/>
                                            </p:txEl>
                                          </p:spTgt>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FB6032-ED45-4C8F-ADCC-C1D6F0865C4C}"/>
              </a:ext>
            </a:extLst>
          </p:cNvPr>
          <p:cNvSpPr>
            <a:spLocks noGrp="1"/>
          </p:cNvSpPr>
          <p:nvPr>
            <p:ph type="title"/>
          </p:nvPr>
        </p:nvSpPr>
        <p:spPr>
          <a:xfrm>
            <a:off x="457200" y="152400"/>
            <a:ext cx="8229600" cy="685800"/>
          </a:xfrm>
        </p:spPr>
        <p:txBody>
          <a:bodyPr>
            <a:noAutofit/>
          </a:bodyPr>
          <a:lstStyle/>
          <a:p>
            <a:r>
              <a:rPr lang="en-US" sz="4000" dirty="0"/>
              <a:t>Diabetes Prevalence by Ethnic Group</a:t>
            </a:r>
          </a:p>
        </p:txBody>
      </p:sp>
      <p:sp>
        <p:nvSpPr>
          <p:cNvPr id="3" name="Content Placeholder 2">
            <a:extLst>
              <a:ext uri="{FF2B5EF4-FFF2-40B4-BE49-F238E27FC236}">
                <a16:creationId xmlns:a16="http://schemas.microsoft.com/office/drawing/2014/main" id="{3BAB0222-A947-4EAB-8EAE-580EE777562F}"/>
              </a:ext>
            </a:extLst>
          </p:cNvPr>
          <p:cNvSpPr>
            <a:spLocks noGrp="1"/>
          </p:cNvSpPr>
          <p:nvPr>
            <p:ph sz="quarter" idx="1"/>
          </p:nvPr>
        </p:nvSpPr>
        <p:spPr>
          <a:xfrm>
            <a:off x="533400" y="838200"/>
            <a:ext cx="8229600" cy="5242560"/>
          </a:xfrm>
        </p:spPr>
        <p:txBody>
          <a:bodyPr>
            <a:normAutofit/>
          </a:bodyPr>
          <a:lstStyle/>
          <a:p>
            <a:r>
              <a:rPr lang="en-US" sz="2000" b="0" i="0" dirty="0">
                <a:solidFill>
                  <a:srgbClr val="000000"/>
                </a:solidFill>
                <a:effectLst/>
                <a:latin typeface="Open Sans" panose="020B0606030504020204" pitchFamily="34" charset="0"/>
              </a:rPr>
              <a:t>For adults, diabetes prevalence highest among:</a:t>
            </a:r>
          </a:p>
          <a:p>
            <a:pPr lvl="1">
              <a:buFont typeface="Arial" panose="020B0604020202020204" pitchFamily="34" charset="0"/>
              <a:buChar char="•"/>
            </a:pPr>
            <a:r>
              <a:rPr lang="en-US" sz="1600" b="0" i="0" dirty="0">
                <a:solidFill>
                  <a:srgbClr val="000000"/>
                </a:solidFill>
                <a:effectLst/>
                <a:latin typeface="Open Sans" panose="020B0606030504020204" pitchFamily="34" charset="0"/>
              </a:rPr>
              <a:t>American Indians and Alaska Natives (14.5%), </a:t>
            </a:r>
            <a:endParaRPr lang="en-US" sz="1600" dirty="0">
              <a:solidFill>
                <a:srgbClr val="000000"/>
              </a:solidFill>
              <a:latin typeface="Open Sans" panose="020B0606030504020204" pitchFamily="34" charset="0"/>
            </a:endParaRPr>
          </a:p>
          <a:p>
            <a:pPr lvl="1">
              <a:buFont typeface="Arial" panose="020B0604020202020204" pitchFamily="34" charset="0"/>
              <a:buChar char="•"/>
            </a:pPr>
            <a:r>
              <a:rPr lang="en-US" sz="1600" b="0" i="0" dirty="0">
                <a:solidFill>
                  <a:srgbClr val="000000"/>
                </a:solidFill>
                <a:effectLst/>
                <a:latin typeface="Open Sans" panose="020B0606030504020204" pitchFamily="34" charset="0"/>
              </a:rPr>
              <a:t>Non-Hispanic Blacks (12.1%),</a:t>
            </a:r>
          </a:p>
          <a:p>
            <a:pPr lvl="1">
              <a:buFont typeface="Arial" panose="020B0604020202020204" pitchFamily="34" charset="0"/>
              <a:buChar char="•"/>
            </a:pPr>
            <a:r>
              <a:rPr lang="en-US" sz="1600" dirty="0">
                <a:solidFill>
                  <a:srgbClr val="000000"/>
                </a:solidFill>
                <a:latin typeface="Open Sans" panose="020B0606030504020204" pitchFamily="34" charset="0"/>
              </a:rPr>
              <a:t>P</a:t>
            </a:r>
            <a:r>
              <a:rPr lang="en-US" sz="1600" b="0" i="0" dirty="0">
                <a:solidFill>
                  <a:srgbClr val="000000"/>
                </a:solidFill>
                <a:effectLst/>
                <a:latin typeface="Open Sans" panose="020B0606030504020204" pitchFamily="34" charset="0"/>
              </a:rPr>
              <a:t>eople of Hispanic origin (11.8%),</a:t>
            </a:r>
          </a:p>
          <a:p>
            <a:pPr lvl="1">
              <a:buFont typeface="Arial" panose="020B0604020202020204" pitchFamily="34" charset="0"/>
              <a:buChar char="•"/>
            </a:pPr>
            <a:r>
              <a:rPr lang="en-US" sz="1600" dirty="0">
                <a:solidFill>
                  <a:srgbClr val="000000"/>
                </a:solidFill>
                <a:latin typeface="Open Sans" panose="020B0606030504020204" pitchFamily="34" charset="0"/>
              </a:rPr>
              <a:t>N</a:t>
            </a:r>
            <a:r>
              <a:rPr lang="en-US" sz="1600" b="0" i="0" dirty="0">
                <a:solidFill>
                  <a:srgbClr val="000000"/>
                </a:solidFill>
                <a:effectLst/>
                <a:latin typeface="Open Sans" panose="020B0606030504020204" pitchFamily="34" charset="0"/>
              </a:rPr>
              <a:t>on-Hispanic Asians (9.5%)</a:t>
            </a:r>
            <a:endParaRPr lang="en-US" sz="1200" dirty="0"/>
          </a:p>
          <a:p>
            <a:pPr lvl="1"/>
            <a:endParaRPr lang="en-US" dirty="0"/>
          </a:p>
        </p:txBody>
      </p:sp>
      <p:pic>
        <p:nvPicPr>
          <p:cNvPr id="6" name="Picture 5">
            <a:extLst>
              <a:ext uri="{FF2B5EF4-FFF2-40B4-BE49-F238E27FC236}">
                <a16:creationId xmlns:a16="http://schemas.microsoft.com/office/drawing/2014/main" id="{48F1A944-D34E-7C52-95CD-B168D87EC01F}"/>
              </a:ext>
            </a:extLst>
          </p:cNvPr>
          <p:cNvPicPr>
            <a:picLocks noChangeAspect="1"/>
          </p:cNvPicPr>
          <p:nvPr/>
        </p:nvPicPr>
        <p:blipFill>
          <a:blip r:embed="rId2"/>
          <a:stretch>
            <a:fillRect/>
          </a:stretch>
        </p:blipFill>
        <p:spPr>
          <a:xfrm>
            <a:off x="809730" y="2514040"/>
            <a:ext cx="7086600" cy="4158903"/>
          </a:xfrm>
          <a:prstGeom prst="rect">
            <a:avLst/>
          </a:prstGeom>
        </p:spPr>
      </p:pic>
      <p:sp>
        <p:nvSpPr>
          <p:cNvPr id="8" name="TextBox 7">
            <a:extLst>
              <a:ext uri="{FF2B5EF4-FFF2-40B4-BE49-F238E27FC236}">
                <a16:creationId xmlns:a16="http://schemas.microsoft.com/office/drawing/2014/main" id="{6979D26B-689A-6386-BBEE-C8D15283E777}"/>
              </a:ext>
            </a:extLst>
          </p:cNvPr>
          <p:cNvSpPr txBox="1"/>
          <p:nvPr/>
        </p:nvSpPr>
        <p:spPr>
          <a:xfrm>
            <a:off x="838200" y="6536323"/>
            <a:ext cx="7620000" cy="338554"/>
          </a:xfrm>
          <a:prstGeom prst="rect">
            <a:avLst/>
          </a:prstGeom>
          <a:noFill/>
        </p:spPr>
        <p:txBody>
          <a:bodyPr wrap="square">
            <a:spAutoFit/>
          </a:bodyPr>
          <a:lstStyle/>
          <a:p>
            <a:pPr algn="ctr"/>
            <a:r>
              <a:rPr lang="en-US" sz="1600" dirty="0"/>
              <a:t>www.cdc.gov/diabetes/data/statistics-report/diagnosed-diabetes.html</a:t>
            </a:r>
          </a:p>
        </p:txBody>
      </p:sp>
    </p:spTree>
    <p:extLst>
      <p:ext uri="{BB962C8B-B14F-4D97-AF65-F5344CB8AC3E}">
        <p14:creationId xmlns:p14="http://schemas.microsoft.com/office/powerpoint/2010/main" val="14952868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Medical Evaluation Goal</a:t>
            </a:r>
          </a:p>
        </p:txBody>
      </p:sp>
      <p:sp>
        <p:nvSpPr>
          <p:cNvPr id="3" name="Content Placeholder 2"/>
          <p:cNvSpPr>
            <a:spLocks noGrp="1"/>
          </p:cNvSpPr>
          <p:nvPr>
            <p:ph sz="quarter" idx="1"/>
          </p:nvPr>
        </p:nvSpPr>
        <p:spPr>
          <a:xfrm>
            <a:off x="460131" y="1295400"/>
            <a:ext cx="5026270" cy="5638800"/>
          </a:xfrm>
        </p:spPr>
        <p:txBody>
          <a:bodyPr>
            <a:normAutofit fontScale="77500" lnSpcReduction="20000"/>
          </a:bodyPr>
          <a:lstStyle/>
          <a:p>
            <a:r>
              <a:rPr lang="en-US" sz="3600" dirty="0"/>
              <a:t>Prioritize components based on time and resources.</a:t>
            </a:r>
          </a:p>
          <a:p>
            <a:r>
              <a:rPr lang="en-US" sz="3600" dirty="0"/>
              <a:t>Assess: </a:t>
            </a:r>
          </a:p>
          <a:p>
            <a:pPr lvl="1"/>
            <a:r>
              <a:rPr lang="en-US" sz="3100" dirty="0"/>
              <a:t>Diabetes self-management, nutrition, psychosocial health, risk of acute and chronic complications</a:t>
            </a:r>
          </a:p>
          <a:p>
            <a:pPr lvl="1"/>
            <a:r>
              <a:rPr lang="en-US" sz="3100" dirty="0">
                <a:solidFill>
                  <a:srgbClr val="0070C0"/>
                </a:solidFill>
              </a:rPr>
              <a:t>Immunizations</a:t>
            </a:r>
          </a:p>
          <a:p>
            <a:pPr lvl="1"/>
            <a:r>
              <a:rPr lang="en-US" sz="3100" dirty="0"/>
              <a:t>Sleep habits</a:t>
            </a:r>
          </a:p>
          <a:p>
            <a:pPr lvl="1"/>
            <a:r>
              <a:rPr lang="en-US" sz="3100" dirty="0"/>
              <a:t>Cancer screenings</a:t>
            </a:r>
          </a:p>
          <a:p>
            <a:pPr lvl="1"/>
            <a:r>
              <a:rPr lang="en-US" sz="3100" dirty="0"/>
              <a:t>Bone Health</a:t>
            </a:r>
          </a:p>
          <a:p>
            <a:pPr lvl="1"/>
            <a:r>
              <a:rPr lang="en-US" sz="3100" dirty="0"/>
              <a:t>Liver Health</a:t>
            </a:r>
          </a:p>
          <a:p>
            <a:pPr lvl="1"/>
            <a:r>
              <a:rPr lang="en-US" sz="3100" dirty="0"/>
              <a:t>Cardiovascular disease</a:t>
            </a:r>
          </a:p>
          <a:p>
            <a:pPr lvl="1"/>
            <a:r>
              <a:rPr lang="en-US" sz="3100" dirty="0"/>
              <a:t>Smoking cessation</a:t>
            </a:r>
          </a:p>
          <a:p>
            <a:pPr lvl="1"/>
            <a:r>
              <a:rPr lang="en-US" sz="3100" dirty="0"/>
              <a:t>Ophthalmological, dental and podiatric referrals</a:t>
            </a:r>
          </a:p>
          <a:p>
            <a:endParaRPr lang="en-US" dirty="0"/>
          </a:p>
        </p:txBody>
      </p:sp>
      <p:pic>
        <p:nvPicPr>
          <p:cNvPr id="4" name="Picture 3"/>
          <p:cNvPicPr>
            <a:picLocks noChangeAspect="1"/>
          </p:cNvPicPr>
          <p:nvPr/>
        </p:nvPicPr>
        <p:blipFill>
          <a:blip r:embed="rId2"/>
          <a:stretch>
            <a:fillRect/>
          </a:stretch>
        </p:blipFill>
        <p:spPr>
          <a:xfrm>
            <a:off x="5943600" y="1371600"/>
            <a:ext cx="2743200" cy="2914650"/>
          </a:xfrm>
          <a:prstGeom prst="rect">
            <a:avLst/>
          </a:prstGeom>
        </p:spPr>
      </p:pic>
      <p:pic>
        <p:nvPicPr>
          <p:cNvPr id="5" name="Picture 4">
            <a:extLst>
              <a:ext uri="{FF2B5EF4-FFF2-40B4-BE49-F238E27FC236}">
                <a16:creationId xmlns:a16="http://schemas.microsoft.com/office/drawing/2014/main" id="{4D5D13F6-EF8B-F273-4571-3616979602CA}"/>
              </a:ext>
            </a:extLst>
          </p:cNvPr>
          <p:cNvPicPr>
            <a:picLocks noChangeAspect="1"/>
          </p:cNvPicPr>
          <p:nvPr/>
        </p:nvPicPr>
        <p:blipFill>
          <a:blip r:embed="rId3"/>
          <a:stretch>
            <a:fillRect/>
          </a:stretch>
        </p:blipFill>
        <p:spPr>
          <a:xfrm>
            <a:off x="5949351" y="4323287"/>
            <a:ext cx="2948771" cy="383125"/>
          </a:xfrm>
          <a:prstGeom prst="rect">
            <a:avLst/>
          </a:prstGeom>
        </p:spPr>
      </p:pic>
    </p:spTree>
    <p:extLst>
      <p:ext uri="{BB962C8B-B14F-4D97-AF65-F5344CB8AC3E}">
        <p14:creationId xmlns:p14="http://schemas.microsoft.com/office/powerpoint/2010/main" val="10797362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064C93-F632-4E02-8F6E-741BD73EC761}"/>
              </a:ext>
            </a:extLst>
          </p:cNvPr>
          <p:cNvSpPr>
            <a:spLocks noGrp="1"/>
          </p:cNvSpPr>
          <p:nvPr>
            <p:ph type="title"/>
          </p:nvPr>
        </p:nvSpPr>
        <p:spPr>
          <a:xfrm>
            <a:off x="457200" y="96019"/>
            <a:ext cx="8229600" cy="990600"/>
          </a:xfrm>
        </p:spPr>
        <p:txBody>
          <a:bodyPr/>
          <a:lstStyle/>
          <a:p>
            <a:r>
              <a:rPr lang="en-US" dirty="0"/>
              <a:t>Poll Question 8</a:t>
            </a:r>
          </a:p>
        </p:txBody>
      </p:sp>
      <p:sp>
        <p:nvSpPr>
          <p:cNvPr id="3" name="Content Placeholder 2">
            <a:extLst>
              <a:ext uri="{FF2B5EF4-FFF2-40B4-BE49-F238E27FC236}">
                <a16:creationId xmlns:a16="http://schemas.microsoft.com/office/drawing/2014/main" id="{31AACD26-A26F-4DB4-8BB3-6377F47BC8C7}"/>
              </a:ext>
            </a:extLst>
          </p:cNvPr>
          <p:cNvSpPr>
            <a:spLocks noGrp="1"/>
          </p:cNvSpPr>
          <p:nvPr>
            <p:ph sz="quarter" idx="1"/>
          </p:nvPr>
        </p:nvSpPr>
        <p:spPr/>
        <p:txBody>
          <a:bodyPr>
            <a:normAutofit/>
          </a:bodyPr>
          <a:lstStyle/>
          <a:p>
            <a:pPr algn="l"/>
            <a:r>
              <a:rPr lang="en-US" b="0" i="0" dirty="0">
                <a:solidFill>
                  <a:srgbClr val="000000"/>
                </a:solidFill>
                <a:effectLst/>
                <a:latin typeface="signika_negativeregular"/>
              </a:rPr>
              <a:t>JR is 38 years old and has new diabetes</a:t>
            </a:r>
            <a:r>
              <a:rPr lang="en-US" dirty="0">
                <a:solidFill>
                  <a:srgbClr val="000000"/>
                </a:solidFill>
                <a:latin typeface="signika_negativeregular"/>
              </a:rPr>
              <a:t>. W</a:t>
            </a:r>
            <a:r>
              <a:rPr lang="en-US" b="0" i="0" dirty="0">
                <a:solidFill>
                  <a:srgbClr val="000000"/>
                </a:solidFill>
                <a:effectLst/>
                <a:latin typeface="signika_negativeregular"/>
              </a:rPr>
              <a:t>ondering what vaccinations they need this year. </a:t>
            </a:r>
            <a:r>
              <a:rPr lang="en-US" b="1" i="0" dirty="0">
                <a:solidFill>
                  <a:srgbClr val="000000"/>
                </a:solidFill>
                <a:effectLst/>
                <a:latin typeface="signika_negativeregular"/>
              </a:rPr>
              <a:t>What is the BEST answer?</a:t>
            </a:r>
            <a:r>
              <a:rPr lang="en-US" dirty="0">
                <a:solidFill>
                  <a:srgbClr val="000000"/>
                </a:solidFill>
                <a:latin typeface="signika_negativeregular"/>
              </a:rPr>
              <a:t> </a:t>
            </a:r>
          </a:p>
          <a:p>
            <a:pPr marL="514350" indent="-514350" algn="l">
              <a:buAutoNum type="alphaUcPeriod"/>
            </a:pPr>
            <a:r>
              <a:rPr lang="en-US" dirty="0">
                <a:solidFill>
                  <a:srgbClr val="000000"/>
                </a:solidFill>
                <a:latin typeface="signika_negativeregular"/>
              </a:rPr>
              <a:t>Influenza</a:t>
            </a:r>
            <a:r>
              <a:rPr lang="en-US" b="0" i="0" dirty="0">
                <a:solidFill>
                  <a:srgbClr val="000000"/>
                </a:solidFill>
                <a:effectLst/>
                <a:latin typeface="signika_negativeregular"/>
              </a:rPr>
              <a:t> </a:t>
            </a:r>
            <a:r>
              <a:rPr lang="en-US" dirty="0">
                <a:solidFill>
                  <a:srgbClr val="000000"/>
                </a:solidFill>
                <a:latin typeface="signika_negativeregular"/>
              </a:rPr>
              <a:t>vaccine</a:t>
            </a:r>
            <a:endParaRPr lang="en-US" b="0" i="0" dirty="0">
              <a:solidFill>
                <a:srgbClr val="000000"/>
              </a:solidFill>
              <a:effectLst/>
              <a:latin typeface="signika_negativeregular"/>
            </a:endParaRPr>
          </a:p>
          <a:p>
            <a:pPr marL="514350" indent="-514350" algn="l">
              <a:buAutoNum type="alphaUcPeriod"/>
            </a:pPr>
            <a:r>
              <a:rPr lang="en-US" b="0" i="0" dirty="0">
                <a:solidFill>
                  <a:srgbClr val="000000"/>
                </a:solidFill>
                <a:effectLst/>
                <a:latin typeface="signika_negativeregular"/>
              </a:rPr>
              <a:t>Hepatitis B vaccine</a:t>
            </a:r>
            <a:endParaRPr lang="en-US" dirty="0">
              <a:solidFill>
                <a:srgbClr val="000000"/>
              </a:solidFill>
              <a:latin typeface="signika_negativeregular"/>
            </a:endParaRPr>
          </a:p>
          <a:p>
            <a:pPr marL="514350" indent="-514350" algn="l">
              <a:buAutoNum type="alphaUcPeriod"/>
            </a:pPr>
            <a:r>
              <a:rPr lang="en-US" b="0" i="0" dirty="0">
                <a:solidFill>
                  <a:srgbClr val="000000"/>
                </a:solidFill>
                <a:effectLst/>
                <a:latin typeface="signika_negativeregular"/>
              </a:rPr>
              <a:t>Herpes Zoster vaccine</a:t>
            </a:r>
            <a:endParaRPr lang="en-US" dirty="0">
              <a:solidFill>
                <a:srgbClr val="000000"/>
              </a:solidFill>
              <a:latin typeface="signika_negativeregular"/>
            </a:endParaRPr>
          </a:p>
          <a:p>
            <a:pPr marL="514350" indent="-514350" algn="l">
              <a:buAutoNum type="alphaUcPeriod"/>
            </a:pPr>
            <a:r>
              <a:rPr lang="en-US" b="0" i="0" dirty="0">
                <a:solidFill>
                  <a:srgbClr val="000000"/>
                </a:solidFill>
                <a:effectLst/>
                <a:latin typeface="signika_negativeregular"/>
              </a:rPr>
              <a:t>Both A and B</a:t>
            </a:r>
          </a:p>
          <a:p>
            <a:endParaRPr lang="en-US" dirty="0"/>
          </a:p>
        </p:txBody>
      </p:sp>
      <p:pic>
        <p:nvPicPr>
          <p:cNvPr id="6" name="Picture 5">
            <a:extLst>
              <a:ext uri="{FF2B5EF4-FFF2-40B4-BE49-F238E27FC236}">
                <a16:creationId xmlns:a16="http://schemas.microsoft.com/office/drawing/2014/main" id="{39920A04-6446-4F50-9589-2A974F4477D8}"/>
              </a:ext>
            </a:extLst>
          </p:cNvPr>
          <p:cNvPicPr>
            <a:picLocks noChangeAspect="1"/>
          </p:cNvPicPr>
          <p:nvPr/>
        </p:nvPicPr>
        <p:blipFill>
          <a:blip r:embed="rId2"/>
          <a:stretch>
            <a:fillRect/>
          </a:stretch>
        </p:blipFill>
        <p:spPr>
          <a:xfrm>
            <a:off x="6781800" y="3784640"/>
            <a:ext cx="2137560" cy="2482041"/>
          </a:xfrm>
          <a:prstGeom prst="rect">
            <a:avLst/>
          </a:prstGeom>
        </p:spPr>
      </p:pic>
      <p:sp>
        <p:nvSpPr>
          <p:cNvPr id="4" name="Oval 3">
            <a:extLst>
              <a:ext uri="{FF2B5EF4-FFF2-40B4-BE49-F238E27FC236}">
                <a16:creationId xmlns:a16="http://schemas.microsoft.com/office/drawing/2014/main" id="{C67D2381-BE9E-483A-9BC9-27E9C0C451D4}"/>
              </a:ext>
            </a:extLst>
          </p:cNvPr>
          <p:cNvSpPr/>
          <p:nvPr/>
        </p:nvSpPr>
        <p:spPr>
          <a:xfrm>
            <a:off x="457200" y="4419600"/>
            <a:ext cx="3429000" cy="609600"/>
          </a:xfrm>
          <a:prstGeom prst="ellipse">
            <a:avLst/>
          </a:prstGeom>
          <a:no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Gill Sans MT"/>
              <a:ea typeface="+mn-ea"/>
              <a:cs typeface="+mn-cs"/>
            </a:endParaRPr>
          </a:p>
        </p:txBody>
      </p:sp>
    </p:spTree>
    <p:extLst>
      <p:ext uri="{BB962C8B-B14F-4D97-AF65-F5344CB8AC3E}">
        <p14:creationId xmlns:p14="http://schemas.microsoft.com/office/powerpoint/2010/main" val="15913852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80">
                                          <p:stCondLst>
                                            <p:cond delay="0"/>
                                          </p:stCondLst>
                                        </p:cTn>
                                        <p:tgtEl>
                                          <p:spTgt spid="4"/>
                                        </p:tgtEl>
                                      </p:cBhvr>
                                    </p:animEffect>
                                    <p:anim calcmode="lin" valueType="num">
                                      <p:cBhvr>
                                        <p:cTn id="8"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3" dur="26">
                                          <p:stCondLst>
                                            <p:cond delay="650"/>
                                          </p:stCondLst>
                                        </p:cTn>
                                        <p:tgtEl>
                                          <p:spTgt spid="4"/>
                                        </p:tgtEl>
                                      </p:cBhvr>
                                      <p:to x="100000" y="60000"/>
                                    </p:animScale>
                                    <p:animScale>
                                      <p:cBhvr>
                                        <p:cTn id="14" dur="166" decel="50000">
                                          <p:stCondLst>
                                            <p:cond delay="676"/>
                                          </p:stCondLst>
                                        </p:cTn>
                                        <p:tgtEl>
                                          <p:spTgt spid="4"/>
                                        </p:tgtEl>
                                      </p:cBhvr>
                                      <p:to x="100000" y="100000"/>
                                    </p:animScale>
                                    <p:animScale>
                                      <p:cBhvr>
                                        <p:cTn id="15" dur="26">
                                          <p:stCondLst>
                                            <p:cond delay="1312"/>
                                          </p:stCondLst>
                                        </p:cTn>
                                        <p:tgtEl>
                                          <p:spTgt spid="4"/>
                                        </p:tgtEl>
                                      </p:cBhvr>
                                      <p:to x="100000" y="80000"/>
                                    </p:animScale>
                                    <p:animScale>
                                      <p:cBhvr>
                                        <p:cTn id="16" dur="166" decel="50000">
                                          <p:stCondLst>
                                            <p:cond delay="1338"/>
                                          </p:stCondLst>
                                        </p:cTn>
                                        <p:tgtEl>
                                          <p:spTgt spid="4"/>
                                        </p:tgtEl>
                                      </p:cBhvr>
                                      <p:to x="100000" y="100000"/>
                                    </p:animScale>
                                    <p:animScale>
                                      <p:cBhvr>
                                        <p:cTn id="17" dur="26">
                                          <p:stCondLst>
                                            <p:cond delay="1642"/>
                                          </p:stCondLst>
                                        </p:cTn>
                                        <p:tgtEl>
                                          <p:spTgt spid="4"/>
                                        </p:tgtEl>
                                      </p:cBhvr>
                                      <p:to x="100000" y="90000"/>
                                    </p:animScale>
                                    <p:animScale>
                                      <p:cBhvr>
                                        <p:cTn id="18" dur="166" decel="50000">
                                          <p:stCondLst>
                                            <p:cond delay="1668"/>
                                          </p:stCondLst>
                                        </p:cTn>
                                        <p:tgtEl>
                                          <p:spTgt spid="4"/>
                                        </p:tgtEl>
                                      </p:cBhvr>
                                      <p:to x="100000" y="100000"/>
                                    </p:animScale>
                                    <p:animScale>
                                      <p:cBhvr>
                                        <p:cTn id="19" dur="26">
                                          <p:stCondLst>
                                            <p:cond delay="1808"/>
                                          </p:stCondLst>
                                        </p:cTn>
                                        <p:tgtEl>
                                          <p:spTgt spid="4"/>
                                        </p:tgtEl>
                                      </p:cBhvr>
                                      <p:to x="100000" y="95000"/>
                                    </p:animScale>
                                    <p:animScale>
                                      <p:cBhvr>
                                        <p:cTn id="20" dur="166" decel="50000">
                                          <p:stCondLst>
                                            <p:cond delay="1834"/>
                                          </p:stCondLst>
                                        </p:cTn>
                                        <p:tgtEl>
                                          <p:spTgt spid="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9405" y="179149"/>
            <a:ext cx="8455879" cy="824651"/>
          </a:xfrm>
        </p:spPr>
        <p:txBody>
          <a:bodyPr>
            <a:noAutofit/>
          </a:bodyPr>
          <a:lstStyle/>
          <a:p>
            <a:pPr algn="ctr"/>
            <a:r>
              <a:rPr lang="en-US" sz="3800" dirty="0"/>
              <a:t>Immunization Schedule for Diabetes 2025</a:t>
            </a:r>
          </a:p>
        </p:txBody>
      </p:sp>
      <p:graphicFrame>
        <p:nvGraphicFramePr>
          <p:cNvPr id="7" name="Table 7">
            <a:extLst>
              <a:ext uri="{FF2B5EF4-FFF2-40B4-BE49-F238E27FC236}">
                <a16:creationId xmlns:a16="http://schemas.microsoft.com/office/drawing/2014/main" id="{734A0020-C9C0-4633-B647-BE23C08DB2D3}"/>
              </a:ext>
            </a:extLst>
          </p:cNvPr>
          <p:cNvGraphicFramePr>
            <a:graphicFrameLocks noGrp="1"/>
          </p:cNvGraphicFramePr>
          <p:nvPr>
            <p:ph sz="quarter" idx="1"/>
          </p:nvPr>
        </p:nvGraphicFramePr>
        <p:xfrm>
          <a:off x="322139" y="1013458"/>
          <a:ext cx="8451911" cy="4947723"/>
        </p:xfrm>
        <a:graphic>
          <a:graphicData uri="http://schemas.openxmlformats.org/drawingml/2006/table">
            <a:tbl>
              <a:tblPr firstRow="1" bandRow="1">
                <a:tableStyleId>{5C22544A-7EE6-4342-B048-85BDC9FD1C3A}</a:tableStyleId>
              </a:tblPr>
              <a:tblGrid>
                <a:gridCol w="2736911">
                  <a:extLst>
                    <a:ext uri="{9D8B030D-6E8A-4147-A177-3AD203B41FA5}">
                      <a16:colId xmlns:a16="http://schemas.microsoft.com/office/drawing/2014/main" val="1638372707"/>
                    </a:ext>
                  </a:extLst>
                </a:gridCol>
                <a:gridCol w="2427350">
                  <a:extLst>
                    <a:ext uri="{9D8B030D-6E8A-4147-A177-3AD203B41FA5}">
                      <a16:colId xmlns:a16="http://schemas.microsoft.com/office/drawing/2014/main" val="3873670827"/>
                    </a:ext>
                  </a:extLst>
                </a:gridCol>
                <a:gridCol w="3287650">
                  <a:extLst>
                    <a:ext uri="{9D8B030D-6E8A-4147-A177-3AD203B41FA5}">
                      <a16:colId xmlns:a16="http://schemas.microsoft.com/office/drawing/2014/main" val="2909905123"/>
                    </a:ext>
                  </a:extLst>
                </a:gridCol>
              </a:tblGrid>
              <a:tr h="404586">
                <a:tc>
                  <a:txBody>
                    <a:bodyPr/>
                    <a:lstStyle/>
                    <a:p>
                      <a:r>
                        <a:rPr lang="en-US" dirty="0"/>
                        <a:t>Vaccine</a:t>
                      </a:r>
                    </a:p>
                  </a:txBody>
                  <a:tcPr/>
                </a:tc>
                <a:tc>
                  <a:txBody>
                    <a:bodyPr/>
                    <a:lstStyle/>
                    <a:p>
                      <a:r>
                        <a:rPr lang="en-US" dirty="0"/>
                        <a:t>Who by Age</a:t>
                      </a:r>
                    </a:p>
                  </a:txBody>
                  <a:tcPr/>
                </a:tc>
                <a:tc>
                  <a:txBody>
                    <a:bodyPr/>
                    <a:lstStyle/>
                    <a:p>
                      <a:r>
                        <a:rPr lang="en-US" dirty="0"/>
                        <a:t>Series and Frequency</a:t>
                      </a:r>
                    </a:p>
                  </a:txBody>
                  <a:tcPr/>
                </a:tc>
                <a:extLst>
                  <a:ext uri="{0D108BD9-81ED-4DB2-BD59-A6C34878D82A}">
                    <a16:rowId xmlns:a16="http://schemas.microsoft.com/office/drawing/2014/main" val="3775142443"/>
                  </a:ext>
                </a:extLst>
              </a:tr>
              <a:tr h="404586">
                <a:tc>
                  <a:txBody>
                    <a:bodyPr/>
                    <a:lstStyle/>
                    <a:p>
                      <a:r>
                        <a:rPr lang="en-US" dirty="0"/>
                        <a:t>Hepatitis B Vaccine</a:t>
                      </a:r>
                    </a:p>
                  </a:txBody>
                  <a:tcPr/>
                </a:tc>
                <a:tc>
                  <a:txBody>
                    <a:bodyPr/>
                    <a:lstStyle/>
                    <a:p>
                      <a:r>
                        <a:rPr lang="en-US" dirty="0"/>
                        <a:t>Less than 60 years*</a:t>
                      </a:r>
                    </a:p>
                  </a:txBody>
                  <a:tcPr/>
                </a:tc>
                <a:tc>
                  <a:txBody>
                    <a:bodyPr/>
                    <a:lstStyle/>
                    <a:p>
                      <a:r>
                        <a:rPr lang="en-US" dirty="0"/>
                        <a:t>2-3 dose series</a:t>
                      </a:r>
                    </a:p>
                  </a:txBody>
                  <a:tcPr/>
                </a:tc>
                <a:extLst>
                  <a:ext uri="{0D108BD9-81ED-4DB2-BD59-A6C34878D82A}">
                    <a16:rowId xmlns:a16="http://schemas.microsoft.com/office/drawing/2014/main" val="3774187941"/>
                  </a:ext>
                </a:extLst>
              </a:tr>
              <a:tr h="387170">
                <a:tc>
                  <a:txBody>
                    <a:bodyPr/>
                    <a:lstStyle/>
                    <a:p>
                      <a:r>
                        <a:rPr lang="en-US" dirty="0"/>
                        <a:t>RSV</a:t>
                      </a:r>
                    </a:p>
                  </a:txBody>
                  <a:tcPr/>
                </a:tc>
                <a:tc>
                  <a:txBody>
                    <a:bodyPr/>
                    <a:lstStyle/>
                    <a:p>
                      <a:r>
                        <a:rPr lang="en-US" dirty="0"/>
                        <a:t>Adults ≥ 60 years</a:t>
                      </a:r>
                    </a:p>
                  </a:txBody>
                  <a:tcPr/>
                </a:tc>
                <a:tc>
                  <a:txBody>
                    <a:bodyPr/>
                    <a:lstStyle/>
                    <a:p>
                      <a:r>
                        <a:rPr lang="en-US" dirty="0"/>
                        <a:t>Single dose</a:t>
                      </a:r>
                    </a:p>
                  </a:txBody>
                  <a:tcPr/>
                </a:tc>
                <a:extLst>
                  <a:ext uri="{0D108BD9-81ED-4DB2-BD59-A6C34878D82A}">
                    <a16:rowId xmlns:a16="http://schemas.microsoft.com/office/drawing/2014/main" val="75512951"/>
                  </a:ext>
                </a:extLst>
              </a:tr>
              <a:tr h="679704">
                <a:tc>
                  <a:txBody>
                    <a:bodyPr/>
                    <a:lstStyle/>
                    <a:p>
                      <a:r>
                        <a:rPr lang="en-US" dirty="0"/>
                        <a:t>Influenza (avoid live attenuated vaccine)</a:t>
                      </a:r>
                    </a:p>
                  </a:txBody>
                  <a:tcPr/>
                </a:tc>
                <a:tc>
                  <a:txBody>
                    <a:bodyPr/>
                    <a:lstStyle/>
                    <a:p>
                      <a:r>
                        <a:rPr lang="en-US" dirty="0"/>
                        <a:t>All </a:t>
                      </a:r>
                    </a:p>
                  </a:txBody>
                  <a:tcPr/>
                </a:tc>
                <a:tc>
                  <a:txBody>
                    <a:bodyPr/>
                    <a:lstStyle/>
                    <a:p>
                      <a:r>
                        <a:rPr lang="en-US" dirty="0"/>
                        <a:t>Annually</a:t>
                      </a:r>
                    </a:p>
                  </a:txBody>
                  <a:tcPr/>
                </a:tc>
                <a:extLst>
                  <a:ext uri="{0D108BD9-81ED-4DB2-BD59-A6C34878D82A}">
                    <a16:rowId xmlns:a16="http://schemas.microsoft.com/office/drawing/2014/main" val="667752589"/>
                  </a:ext>
                </a:extLst>
              </a:tr>
              <a:tr h="708025">
                <a:tc>
                  <a:txBody>
                    <a:bodyPr/>
                    <a:lstStyle/>
                    <a:p>
                      <a:r>
                        <a:rPr lang="en-US" dirty="0"/>
                        <a:t>Tetanus, diphtheria, pertussis (TDAP)</a:t>
                      </a:r>
                    </a:p>
                  </a:txBody>
                  <a:tcPr/>
                </a:tc>
                <a:tc>
                  <a:txBody>
                    <a:bodyPr/>
                    <a:lstStyle/>
                    <a:p>
                      <a:r>
                        <a:rPr lang="en-US" dirty="0"/>
                        <a:t>All adults; extra dose during pregnancy</a:t>
                      </a:r>
                    </a:p>
                  </a:txBody>
                  <a:tcPr/>
                </a:tc>
                <a:tc>
                  <a:txBody>
                    <a:bodyPr/>
                    <a:lstStyle/>
                    <a:p>
                      <a:r>
                        <a:rPr lang="en-US" dirty="0"/>
                        <a:t>Booster every 10 years.</a:t>
                      </a:r>
                    </a:p>
                  </a:txBody>
                  <a:tcPr/>
                </a:tc>
                <a:extLst>
                  <a:ext uri="{0D108BD9-81ED-4DB2-BD59-A6C34878D82A}">
                    <a16:rowId xmlns:a16="http://schemas.microsoft.com/office/drawing/2014/main" val="2260875630"/>
                  </a:ext>
                </a:extLst>
              </a:tr>
              <a:tr h="404586">
                <a:tc>
                  <a:txBody>
                    <a:bodyPr/>
                    <a:lstStyle/>
                    <a:p>
                      <a:r>
                        <a:rPr lang="en-US" dirty="0"/>
                        <a:t>Zoster</a:t>
                      </a:r>
                    </a:p>
                  </a:txBody>
                  <a:tcPr/>
                </a:tc>
                <a:tc>
                  <a:txBody>
                    <a:bodyPr/>
                    <a:lstStyle/>
                    <a:p>
                      <a:r>
                        <a:rPr lang="en-US" dirty="0"/>
                        <a:t>50+</a:t>
                      </a:r>
                    </a:p>
                  </a:txBody>
                  <a:tcPr/>
                </a:tc>
                <a:tc>
                  <a:txBody>
                    <a:bodyPr/>
                    <a:lstStyle/>
                    <a:p>
                      <a:r>
                        <a:rPr lang="en-US" dirty="0"/>
                        <a:t>2 dose Shingrix</a:t>
                      </a:r>
                    </a:p>
                  </a:txBody>
                  <a:tcPr/>
                </a:tc>
                <a:extLst>
                  <a:ext uri="{0D108BD9-81ED-4DB2-BD59-A6C34878D82A}">
                    <a16:rowId xmlns:a16="http://schemas.microsoft.com/office/drawing/2014/main" val="87948547"/>
                  </a:ext>
                </a:extLst>
              </a:tr>
              <a:tr h="404586">
                <a:tc>
                  <a:txBody>
                    <a:bodyPr/>
                    <a:lstStyle/>
                    <a:p>
                      <a:r>
                        <a:rPr lang="en-US" dirty="0"/>
                        <a:t>COVID-19</a:t>
                      </a:r>
                    </a:p>
                  </a:txBody>
                  <a:tcPr/>
                </a:tc>
                <a:tc>
                  <a:txBody>
                    <a:bodyPr/>
                    <a:lstStyle/>
                    <a:p>
                      <a:r>
                        <a:rPr lang="en-US" dirty="0"/>
                        <a:t>Starting at age 6 mo’s</a:t>
                      </a:r>
                    </a:p>
                  </a:txBody>
                  <a:tcPr/>
                </a:tc>
                <a:tc>
                  <a:txBody>
                    <a:bodyPr/>
                    <a:lstStyle/>
                    <a:p>
                      <a:r>
                        <a:rPr lang="en-US" dirty="0"/>
                        <a:t>Initial vaccination and boosters </a:t>
                      </a:r>
                    </a:p>
                  </a:txBody>
                  <a:tcPr/>
                </a:tc>
                <a:extLst>
                  <a:ext uri="{0D108BD9-81ED-4DB2-BD59-A6C34878D82A}">
                    <a16:rowId xmlns:a16="http://schemas.microsoft.com/office/drawing/2014/main" val="3692049608"/>
                  </a:ext>
                </a:extLst>
              </a:tr>
              <a:tr h="404586">
                <a:tc>
                  <a:txBody>
                    <a:bodyPr/>
                    <a:lstStyle/>
                    <a:p>
                      <a:r>
                        <a:rPr lang="en-US" dirty="0"/>
                        <a:t>Pneumonia (PPSV23) Pneumovax</a:t>
                      </a:r>
                    </a:p>
                  </a:txBody>
                  <a:tcPr/>
                </a:tc>
                <a:tc>
                  <a:txBody>
                    <a:bodyPr/>
                    <a:lstStyle/>
                    <a:p>
                      <a:r>
                        <a:rPr kumimoji="0" lang="en-US" b="0" i="0" kern="1200" dirty="0">
                          <a:solidFill>
                            <a:schemeClr val="dk1"/>
                          </a:solidFill>
                          <a:effectLst/>
                          <a:latin typeface="+mn-lt"/>
                          <a:ea typeface="+mn-ea"/>
                          <a:cs typeface="+mn-cs"/>
                        </a:rPr>
                        <a:t>Adults19-64*</a:t>
                      </a:r>
                    </a:p>
                  </a:txBody>
                  <a:tcPr/>
                </a:tc>
                <a:tc>
                  <a:txBody>
                    <a:bodyPr/>
                    <a:lstStyle/>
                    <a:p>
                      <a:r>
                        <a:rPr lang="en-US" dirty="0"/>
                        <a:t>See Standards for schedule and details and for those 65 or older.</a:t>
                      </a:r>
                    </a:p>
                  </a:txBody>
                  <a:tcPr/>
                </a:tc>
                <a:extLst>
                  <a:ext uri="{0D108BD9-81ED-4DB2-BD59-A6C34878D82A}">
                    <a16:rowId xmlns:a16="http://schemas.microsoft.com/office/drawing/2014/main" val="3992556154"/>
                  </a:ext>
                </a:extLst>
              </a:tr>
              <a:tr h="404586">
                <a:tc>
                  <a:txBody>
                    <a:bodyPr/>
                    <a:lstStyle/>
                    <a:p>
                      <a:r>
                        <a:rPr lang="en-US" dirty="0"/>
                        <a:t>*Pneumococcal Conjugate Vaccine</a:t>
                      </a:r>
                      <a:br>
                        <a:rPr lang="en-US" dirty="0"/>
                      </a:br>
                      <a:r>
                        <a:rPr lang="en-US" dirty="0"/>
                        <a:t>(PCV15, PCV20)    </a:t>
                      </a:r>
                    </a:p>
                  </a:txBody>
                  <a:tcPr/>
                </a:tc>
                <a:tc>
                  <a:txBody>
                    <a:bodyPr/>
                    <a:lstStyle/>
                    <a:p>
                      <a:r>
                        <a:rPr lang="en-US" dirty="0"/>
                        <a:t>19-64 with underlying risk factors or no previous vaccination*.</a:t>
                      </a:r>
                    </a:p>
                  </a:txBody>
                  <a:tcPr/>
                </a:tc>
                <a:tc>
                  <a:txBody>
                    <a:bodyPr/>
                    <a:lstStyle/>
                    <a:p>
                      <a:r>
                        <a:rPr kumimoji="0" lang="en-US" b="0" i="0" kern="1200" dirty="0">
                          <a:solidFill>
                            <a:schemeClr val="dk1"/>
                          </a:solidFill>
                          <a:effectLst/>
                          <a:latin typeface="+mn-lt"/>
                          <a:ea typeface="+mn-ea"/>
                          <a:cs typeface="+mn-cs"/>
                        </a:rPr>
                        <a:t>May need PPSV23 follow-up vaccine ≥1 year.*</a:t>
                      </a:r>
                      <a:br>
                        <a:rPr kumimoji="0" lang="en-US" b="0" i="0" kern="1200" dirty="0">
                          <a:solidFill>
                            <a:schemeClr val="dk1"/>
                          </a:solidFill>
                          <a:effectLst/>
                          <a:latin typeface="+mn-lt"/>
                          <a:ea typeface="+mn-ea"/>
                          <a:cs typeface="+mn-cs"/>
                        </a:rPr>
                      </a:br>
                      <a:r>
                        <a:rPr kumimoji="0" lang="en-US" b="0" i="0" kern="1200" dirty="0">
                          <a:solidFill>
                            <a:schemeClr val="dk1"/>
                          </a:solidFill>
                          <a:effectLst/>
                          <a:latin typeface="+mn-lt"/>
                          <a:ea typeface="+mn-ea"/>
                          <a:cs typeface="+mn-cs"/>
                        </a:rPr>
                        <a:t>If 65+, discuss with provider.</a:t>
                      </a:r>
                      <a:endParaRPr lang="en-US" dirty="0"/>
                    </a:p>
                  </a:txBody>
                  <a:tcPr/>
                </a:tc>
                <a:extLst>
                  <a:ext uri="{0D108BD9-81ED-4DB2-BD59-A6C34878D82A}">
                    <a16:rowId xmlns:a16="http://schemas.microsoft.com/office/drawing/2014/main" val="952874586"/>
                  </a:ext>
                </a:extLst>
              </a:tr>
            </a:tbl>
          </a:graphicData>
        </a:graphic>
      </p:graphicFrame>
      <p:pic>
        <p:nvPicPr>
          <p:cNvPr id="34818" name="Picture 2" descr="C:\Users\Beverly\AppData\Local\Microsoft\Windows\Temporary Internet Files\Content.IE5\DJWH7WCO\MC900280753[1].wm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431747">
            <a:off x="7530668" y="1743022"/>
            <a:ext cx="891378" cy="876870"/>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7CAC6B5F-5C49-4081-8A2C-2243F942973F}"/>
              </a:ext>
            </a:extLst>
          </p:cNvPr>
          <p:cNvSpPr txBox="1"/>
          <p:nvPr/>
        </p:nvSpPr>
        <p:spPr>
          <a:xfrm>
            <a:off x="-15815" y="6207917"/>
            <a:ext cx="4360094" cy="738664"/>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white">
                    <a:lumMod val="50000"/>
                  </a:prstClr>
                </a:solidFill>
                <a:effectLst/>
                <a:uLnTx/>
                <a:uFillTx/>
                <a:latin typeface="Times New Roman" pitchFamily="18" charset="0"/>
                <a:ea typeface="+mn-ea"/>
                <a:cs typeface="+mn-cs"/>
              </a:rPr>
              <a:t>.</a:t>
            </a:r>
            <a:br>
              <a:rPr kumimoji="0" lang="en-US" sz="1200" b="0" i="0" u="none" strike="noStrike" kern="1200" cap="none" spc="0" normalizeH="0" baseline="0" noProof="0" dirty="0">
                <a:ln>
                  <a:noFill/>
                </a:ln>
                <a:solidFill>
                  <a:prstClr val="white">
                    <a:lumMod val="50000"/>
                  </a:prstClr>
                </a:solidFill>
                <a:effectLst/>
                <a:uLnTx/>
                <a:uFillTx/>
                <a:latin typeface="Times New Roman" pitchFamily="18" charset="0"/>
                <a:ea typeface="+mn-ea"/>
                <a:cs typeface="+mn-cs"/>
              </a:rPr>
            </a:br>
            <a:br>
              <a:rPr kumimoji="0" lang="en-US" sz="1200" b="0" i="0" u="none" strike="noStrike" kern="1200" cap="none" spc="0" normalizeH="0" baseline="0" noProof="0" dirty="0">
                <a:ln>
                  <a:noFill/>
                </a:ln>
                <a:solidFill>
                  <a:prstClr val="white">
                    <a:lumMod val="50000"/>
                  </a:prstClr>
                </a:solidFill>
                <a:effectLst/>
                <a:uLnTx/>
                <a:uFillTx/>
                <a:latin typeface="Times New Roman" pitchFamily="18" charset="0"/>
                <a:ea typeface="+mn-ea"/>
                <a:cs typeface="+mn-cs"/>
              </a:rPr>
            </a:br>
            <a:endParaRPr kumimoji="0" lang="en-US" sz="2400" b="0" i="0" u="none" strike="noStrike" kern="1200" cap="none" spc="0" normalizeH="0" baseline="0" noProof="0" dirty="0">
              <a:ln>
                <a:noFill/>
              </a:ln>
              <a:solidFill>
                <a:prstClr val="black"/>
              </a:solidFill>
              <a:effectLst/>
              <a:uLnTx/>
              <a:uFillTx/>
              <a:latin typeface="Times New Roman" pitchFamily="18" charset="0"/>
              <a:ea typeface="+mn-ea"/>
              <a:cs typeface="+mn-cs"/>
            </a:endParaRPr>
          </a:p>
        </p:txBody>
      </p:sp>
      <p:sp>
        <p:nvSpPr>
          <p:cNvPr id="4" name="TextBox 3">
            <a:extLst>
              <a:ext uri="{FF2B5EF4-FFF2-40B4-BE49-F238E27FC236}">
                <a16:creationId xmlns:a16="http://schemas.microsoft.com/office/drawing/2014/main" id="{DBE9718F-B0FF-DCA4-BD2E-C3165776869F}"/>
              </a:ext>
            </a:extLst>
          </p:cNvPr>
          <p:cNvSpPr txBox="1"/>
          <p:nvPr/>
        </p:nvSpPr>
        <p:spPr>
          <a:xfrm>
            <a:off x="292024" y="5984043"/>
            <a:ext cx="4572000" cy="492443"/>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nl-NL" sz="1300" b="0" i="0" u="none" strike="noStrike" kern="1200" cap="none" spc="0" normalizeH="0" baseline="0" noProof="0" dirty="0">
                <a:ln>
                  <a:noFill/>
                </a:ln>
                <a:solidFill>
                  <a:prstClr val="black">
                    <a:lumMod val="50000"/>
                    <a:lumOff val="50000"/>
                  </a:prstClr>
                </a:solidFill>
                <a:effectLst/>
                <a:uLnTx/>
                <a:uFillTx/>
                <a:latin typeface="Calibri" panose="020F0502020204030204" pitchFamily="34" charset="0"/>
                <a:ea typeface="Calibri" panose="020F0502020204030204" pitchFamily="34" charset="0"/>
                <a:cs typeface="Calibri" panose="020F0502020204030204" pitchFamily="34" charset="0"/>
              </a:rPr>
              <a:t>2025 ADA Standards, Vol.48, S66-S67</a:t>
            </a:r>
            <a:br>
              <a:rPr kumimoji="0" lang="nl-NL" sz="1300" b="0" i="0" u="none" strike="noStrike" kern="1200" cap="none" spc="0" normalizeH="0" baseline="0" noProof="0" dirty="0">
                <a:ln>
                  <a:noFill/>
                </a:ln>
                <a:solidFill>
                  <a:prstClr val="black">
                    <a:lumMod val="50000"/>
                    <a:lumOff val="50000"/>
                  </a:prstClr>
                </a:solidFill>
                <a:effectLst/>
                <a:uLnTx/>
                <a:uFillTx/>
                <a:latin typeface="Calibri" panose="020F0502020204030204" pitchFamily="34" charset="0"/>
                <a:ea typeface="Calibri" panose="020F0502020204030204" pitchFamily="34" charset="0"/>
                <a:cs typeface="Calibri" panose="020F0502020204030204" pitchFamily="34" charset="0"/>
              </a:rPr>
            </a:br>
            <a:r>
              <a:rPr kumimoji="0" lang="nl-NL" sz="1300" b="0" i="0" u="none" strike="noStrike" kern="1200" cap="none" spc="0" normalizeH="0" baseline="0" noProof="0" dirty="0">
                <a:ln>
                  <a:noFill/>
                </a:ln>
                <a:solidFill>
                  <a:prstClr val="black">
                    <a:lumMod val="50000"/>
                    <a:lumOff val="50000"/>
                  </a:prstClr>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1300" b="0" i="0" u="none" strike="noStrike" kern="1200" cap="none" spc="0" normalizeH="0" baseline="0" noProof="0" dirty="0">
                <a:ln>
                  <a:noFill/>
                </a:ln>
                <a:solidFill>
                  <a:prstClr val="black">
                    <a:lumMod val="50000"/>
                    <a:lumOff val="50000"/>
                  </a:prstClr>
                </a:solidFill>
                <a:effectLst/>
                <a:uLnTx/>
                <a:uFillTx/>
                <a:latin typeface="Calibri" panose="020F0502020204030204" pitchFamily="34" charset="0"/>
                <a:ea typeface="Calibri" panose="020F0502020204030204" pitchFamily="34" charset="0"/>
                <a:cs typeface="Calibri" panose="020F0502020204030204" pitchFamily="34" charset="0"/>
              </a:rPr>
              <a:t>*See Table 4.3 for detailed info/considerations</a:t>
            </a:r>
          </a:p>
        </p:txBody>
      </p:sp>
      <p:sp>
        <p:nvSpPr>
          <p:cNvPr id="5" name="TextBox 4">
            <a:extLst>
              <a:ext uri="{FF2B5EF4-FFF2-40B4-BE49-F238E27FC236}">
                <a16:creationId xmlns:a16="http://schemas.microsoft.com/office/drawing/2014/main" id="{EA175DCC-E1D5-185E-77F7-83BB924569A3}"/>
              </a:ext>
            </a:extLst>
          </p:cNvPr>
          <p:cNvSpPr txBox="1"/>
          <p:nvPr/>
        </p:nvSpPr>
        <p:spPr>
          <a:xfrm>
            <a:off x="5791199" y="5984043"/>
            <a:ext cx="3060777" cy="492443"/>
          </a:xfrm>
          <a:prstGeom prst="rect">
            <a:avLst/>
          </a:prstGeom>
          <a:noFill/>
        </p:spPr>
        <p:txBody>
          <a:bodyPr wrap="square">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1300" b="0" i="0" u="none" strike="noStrike" kern="1200" cap="none" spc="0" normalizeH="0" baseline="0" noProof="0" dirty="0">
                <a:ln>
                  <a:noFill/>
                </a:ln>
                <a:solidFill>
                  <a:prstClr val="black">
                    <a:lumMod val="50000"/>
                    <a:lumOff val="50000"/>
                  </a:prstClr>
                </a:solidFill>
                <a:effectLst/>
                <a:uLnTx/>
                <a:uFillTx/>
                <a:latin typeface="Calibri" panose="020F0502020204030204" pitchFamily="34" charset="0"/>
                <a:ea typeface="Calibri" panose="020F0502020204030204" pitchFamily="34" charset="0"/>
                <a:cs typeface="Calibri" panose="020F0502020204030204" pitchFamily="34" charset="0"/>
              </a:rPr>
              <a:t>For a comprehensive list of vaccines, refer CDC &amp; Prevention at cdc.gov/vaccines</a:t>
            </a:r>
          </a:p>
        </p:txBody>
      </p:sp>
      <p:sp>
        <p:nvSpPr>
          <p:cNvPr id="8" name="TextBox 7">
            <a:extLst>
              <a:ext uri="{FF2B5EF4-FFF2-40B4-BE49-F238E27FC236}">
                <a16:creationId xmlns:a16="http://schemas.microsoft.com/office/drawing/2014/main" id="{3EDA7A8D-DC19-E106-2CBB-78565CBDAD71}"/>
              </a:ext>
            </a:extLst>
          </p:cNvPr>
          <p:cNvSpPr txBox="1"/>
          <p:nvPr/>
        </p:nvSpPr>
        <p:spPr>
          <a:xfrm>
            <a:off x="4799723" y="6419145"/>
            <a:ext cx="4572000" cy="292388"/>
          </a:xfrm>
          <a:prstGeom prst="rect">
            <a:avLst/>
          </a:prstGeom>
          <a:noFill/>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300" b="0" i="0" u="none" strike="noStrike" kern="1200" cap="none" spc="0" normalizeH="0" baseline="0" noProof="0" dirty="0">
                <a:ln>
                  <a:noFill/>
                </a:ln>
                <a:solidFill>
                  <a:prstClr val="black">
                    <a:lumMod val="50000"/>
                    <a:lumOff val="50000"/>
                  </a:prstClr>
                </a:solidFill>
                <a:effectLst/>
                <a:uLnTx/>
                <a:uFillTx/>
                <a:latin typeface="Calibri" panose="020F0502020204030204" pitchFamily="34" charset="0"/>
                <a:ea typeface="Calibri" panose="020F0502020204030204" pitchFamily="34" charset="0"/>
                <a:cs typeface="Calibri" panose="020F0502020204030204" pitchFamily="34" charset="0"/>
              </a:rPr>
              <a:t>For educational purposes only.  www.DiabetesEd.net</a:t>
            </a:r>
          </a:p>
        </p:txBody>
      </p:sp>
      <p:pic>
        <p:nvPicPr>
          <p:cNvPr id="3" name="Picture 2">
            <a:extLst>
              <a:ext uri="{FF2B5EF4-FFF2-40B4-BE49-F238E27FC236}">
                <a16:creationId xmlns:a16="http://schemas.microsoft.com/office/drawing/2014/main" id="{18B0C978-996B-33D2-58F4-81CC11CCCA72}"/>
              </a:ext>
            </a:extLst>
          </p:cNvPr>
          <p:cNvPicPr>
            <a:picLocks noChangeAspect="1"/>
          </p:cNvPicPr>
          <p:nvPr/>
        </p:nvPicPr>
        <p:blipFill>
          <a:blip r:embed="rId5"/>
          <a:stretch>
            <a:fillRect/>
          </a:stretch>
        </p:blipFill>
        <p:spPr>
          <a:xfrm>
            <a:off x="1850952" y="6467307"/>
            <a:ext cx="2948771" cy="383125"/>
          </a:xfrm>
          <a:prstGeom prst="rect">
            <a:avLst/>
          </a:prstGeom>
        </p:spPr>
      </p:pic>
    </p:spTree>
    <p:custDataLst>
      <p:tags r:id="rId1"/>
    </p:custDataLst>
    <p:extLst>
      <p:ext uri="{BB962C8B-B14F-4D97-AF65-F5344CB8AC3E}">
        <p14:creationId xmlns:p14="http://schemas.microsoft.com/office/powerpoint/2010/main" val="5975210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Referrals for Initial Care </a:t>
            </a:r>
            <a:r>
              <a:rPr lang="en-US" dirty="0" err="1"/>
              <a:t>Mgmt</a:t>
            </a:r>
            <a:endParaRPr lang="en-US" dirty="0"/>
          </a:p>
        </p:txBody>
      </p:sp>
      <p:sp>
        <p:nvSpPr>
          <p:cNvPr id="3" name="Content Placeholder 2"/>
          <p:cNvSpPr>
            <a:spLocks noGrp="1"/>
          </p:cNvSpPr>
          <p:nvPr>
            <p:ph sz="quarter" idx="1"/>
          </p:nvPr>
        </p:nvSpPr>
        <p:spPr>
          <a:xfrm>
            <a:off x="457200" y="1219200"/>
            <a:ext cx="6553200" cy="5486400"/>
          </a:xfrm>
        </p:spPr>
        <p:txBody>
          <a:bodyPr>
            <a:normAutofit fontScale="92500" lnSpcReduction="10000"/>
          </a:bodyPr>
          <a:lstStyle/>
          <a:p>
            <a:r>
              <a:rPr lang="en-US" dirty="0"/>
              <a:t>Eye professional – annual check</a:t>
            </a:r>
          </a:p>
          <a:p>
            <a:r>
              <a:rPr lang="en-US" dirty="0"/>
              <a:t>Family planning  </a:t>
            </a:r>
          </a:p>
          <a:p>
            <a:r>
              <a:rPr lang="en-US" dirty="0"/>
              <a:t>RD for nutrition therapy</a:t>
            </a:r>
          </a:p>
          <a:p>
            <a:r>
              <a:rPr lang="en-US" dirty="0"/>
              <a:t>DSMES - Diabetes Self-Management Education Support</a:t>
            </a:r>
          </a:p>
          <a:p>
            <a:r>
              <a:rPr lang="en-US" dirty="0"/>
              <a:t>Dentist for comprehensive dental examination</a:t>
            </a:r>
          </a:p>
          <a:p>
            <a:r>
              <a:rPr lang="en-US" dirty="0"/>
              <a:t>Behavioral health professional &amp; audiology, if indicated</a:t>
            </a:r>
          </a:p>
          <a:p>
            <a:r>
              <a:rPr lang="en-US" dirty="0"/>
              <a:t>Social worker/community resources</a:t>
            </a:r>
          </a:p>
          <a:p>
            <a:r>
              <a:rPr lang="en-US" dirty="0"/>
              <a:t>Rehab medicine for cog/disability eval</a:t>
            </a:r>
          </a:p>
        </p:txBody>
      </p:sp>
      <p:pic>
        <p:nvPicPr>
          <p:cNvPr id="4" name="Picture 3">
            <a:extLst>
              <a:ext uri="{FF2B5EF4-FFF2-40B4-BE49-F238E27FC236}">
                <a16:creationId xmlns:a16="http://schemas.microsoft.com/office/drawing/2014/main" id="{AB7D1F4A-9733-4B3F-B019-1D695E649F9F}"/>
              </a:ext>
            </a:extLst>
          </p:cNvPr>
          <p:cNvPicPr>
            <a:picLocks noChangeAspect="1"/>
          </p:cNvPicPr>
          <p:nvPr/>
        </p:nvPicPr>
        <p:blipFill>
          <a:blip r:embed="rId2"/>
          <a:stretch>
            <a:fillRect/>
          </a:stretch>
        </p:blipFill>
        <p:spPr>
          <a:xfrm>
            <a:off x="6567089" y="1143000"/>
            <a:ext cx="2310683" cy="3785419"/>
          </a:xfrm>
          <a:prstGeom prst="rect">
            <a:avLst/>
          </a:prstGeom>
        </p:spPr>
      </p:pic>
      <p:pic>
        <p:nvPicPr>
          <p:cNvPr id="5" name="Picture 4">
            <a:extLst>
              <a:ext uri="{FF2B5EF4-FFF2-40B4-BE49-F238E27FC236}">
                <a16:creationId xmlns:a16="http://schemas.microsoft.com/office/drawing/2014/main" id="{D93A0488-35FD-ECAF-EC64-E0836F896FB2}"/>
              </a:ext>
            </a:extLst>
          </p:cNvPr>
          <p:cNvPicPr>
            <a:picLocks noChangeAspect="1"/>
          </p:cNvPicPr>
          <p:nvPr/>
        </p:nvPicPr>
        <p:blipFill>
          <a:blip r:embed="rId3"/>
          <a:stretch>
            <a:fillRect/>
          </a:stretch>
        </p:blipFill>
        <p:spPr>
          <a:xfrm>
            <a:off x="6198573" y="4928419"/>
            <a:ext cx="2681711" cy="376305"/>
          </a:xfrm>
          <a:prstGeom prst="rect">
            <a:avLst/>
          </a:prstGeom>
        </p:spPr>
      </p:pic>
    </p:spTree>
    <p:extLst>
      <p:ext uri="{BB962C8B-B14F-4D97-AF65-F5344CB8AC3E}">
        <p14:creationId xmlns:p14="http://schemas.microsoft.com/office/powerpoint/2010/main" val="11109826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6847FA60-477A-472E-90DA-5AC89A37CA34}"/>
              </a:ext>
            </a:extLst>
          </p:cNvPr>
          <p:cNvSpPr>
            <a:spLocks noGrp="1"/>
          </p:cNvSpPr>
          <p:nvPr>
            <p:ph type="title"/>
          </p:nvPr>
        </p:nvSpPr>
        <p:spPr>
          <a:xfrm>
            <a:off x="457200" y="152400"/>
            <a:ext cx="8229600" cy="914400"/>
          </a:xfrm>
        </p:spPr>
        <p:txBody>
          <a:bodyPr>
            <a:noAutofit/>
          </a:bodyPr>
          <a:lstStyle/>
          <a:p>
            <a:r>
              <a:rPr lang="en-US" sz="3600" dirty="0"/>
              <a:t>Critical times to provide and modify DSMES</a:t>
            </a:r>
          </a:p>
        </p:txBody>
      </p:sp>
      <p:sp>
        <p:nvSpPr>
          <p:cNvPr id="5" name="Subtitle 2">
            <a:extLst>
              <a:ext uri="{FF2B5EF4-FFF2-40B4-BE49-F238E27FC236}">
                <a16:creationId xmlns:a16="http://schemas.microsoft.com/office/drawing/2014/main" id="{5CD4A11A-CACD-544F-9B1F-D99A6EC01C73}"/>
              </a:ext>
            </a:extLst>
          </p:cNvPr>
          <p:cNvSpPr>
            <a:spLocks noGrp="1"/>
          </p:cNvSpPr>
          <p:nvPr>
            <p:ph sz="quarter" idx="1"/>
          </p:nvPr>
        </p:nvSpPr>
        <p:spPr>
          <a:xfrm>
            <a:off x="4343400" y="1404177"/>
            <a:ext cx="4478328" cy="4723449"/>
          </a:xfrm>
        </p:spPr>
        <p:txBody>
          <a:bodyPr>
            <a:normAutofit/>
          </a:bodyPr>
          <a:lstStyle/>
          <a:p>
            <a:pPr marL="457200" indent="-457200">
              <a:buAutoNum type="arabicPeriod"/>
            </a:pPr>
            <a:r>
              <a:rPr lang="en-US" sz="2400" dirty="0">
                <a:solidFill>
                  <a:srgbClr val="474C59"/>
                </a:solidFill>
              </a:rPr>
              <a:t>- At diagnosis</a:t>
            </a:r>
          </a:p>
          <a:p>
            <a:pPr marL="457200" indent="-457200">
              <a:buAutoNum type="arabicPeriod"/>
            </a:pPr>
            <a:r>
              <a:rPr lang="en-US" sz="2400" dirty="0">
                <a:solidFill>
                  <a:srgbClr val="474C59"/>
                </a:solidFill>
              </a:rPr>
              <a:t>- Annually and/or when not meeting treatment goals</a:t>
            </a:r>
          </a:p>
          <a:p>
            <a:pPr marL="457200" indent="-457200">
              <a:buAutoNum type="arabicPeriod"/>
            </a:pPr>
            <a:r>
              <a:rPr lang="en-US" sz="2400" dirty="0">
                <a:solidFill>
                  <a:srgbClr val="474C59"/>
                </a:solidFill>
              </a:rPr>
              <a:t>- When complicating factors develop (medical, physical, psychosocial) develop</a:t>
            </a:r>
          </a:p>
          <a:p>
            <a:pPr marL="457200" indent="-457200">
              <a:buAutoNum type="arabicPeriod"/>
            </a:pPr>
            <a:r>
              <a:rPr lang="en-US" sz="2400" dirty="0">
                <a:solidFill>
                  <a:srgbClr val="474C59"/>
                </a:solidFill>
              </a:rPr>
              <a:t>- When transitions in life and care occur.</a:t>
            </a:r>
            <a:endParaRPr lang="en-US" dirty="0">
              <a:solidFill>
                <a:srgbClr val="474C59"/>
              </a:solidFill>
            </a:endParaRPr>
          </a:p>
        </p:txBody>
      </p:sp>
      <p:pic>
        <p:nvPicPr>
          <p:cNvPr id="3" name="Picture 2">
            <a:extLst>
              <a:ext uri="{FF2B5EF4-FFF2-40B4-BE49-F238E27FC236}">
                <a16:creationId xmlns:a16="http://schemas.microsoft.com/office/drawing/2014/main" id="{40B0DFD5-C85A-8C49-901B-9058787A6896}"/>
              </a:ext>
            </a:extLst>
          </p:cNvPr>
          <p:cNvPicPr>
            <a:picLocks noChangeAspect="1"/>
          </p:cNvPicPr>
          <p:nvPr/>
        </p:nvPicPr>
        <p:blipFill rotWithShape="1">
          <a:blip r:embed="rId3"/>
          <a:srcRect l="3799" t="3929" r="4297" b="4095"/>
          <a:stretch/>
        </p:blipFill>
        <p:spPr>
          <a:xfrm>
            <a:off x="457200" y="1394113"/>
            <a:ext cx="4213761" cy="4168487"/>
          </a:xfrm>
          <a:prstGeom prst="rect">
            <a:avLst/>
          </a:prstGeom>
        </p:spPr>
      </p:pic>
      <p:sp>
        <p:nvSpPr>
          <p:cNvPr id="7" name="TextBox 6">
            <a:extLst>
              <a:ext uri="{FF2B5EF4-FFF2-40B4-BE49-F238E27FC236}">
                <a16:creationId xmlns:a16="http://schemas.microsoft.com/office/drawing/2014/main" id="{86D66D78-9276-4BF4-ACED-15C1FCD0C5F2}"/>
              </a:ext>
            </a:extLst>
          </p:cNvPr>
          <p:cNvSpPr txBox="1">
            <a:spLocks noChangeArrowheads="1"/>
          </p:cNvSpPr>
          <p:nvPr/>
        </p:nvSpPr>
        <p:spPr bwMode="auto">
          <a:xfrm>
            <a:off x="457200" y="5722495"/>
            <a:ext cx="5588363" cy="334835"/>
          </a:xfrm>
          <a:prstGeom prst="rect">
            <a:avLst/>
          </a:prstGeom>
          <a:noFill/>
          <a:ln w="9525">
            <a:noFill/>
            <a:miter lim="800000"/>
            <a:headEnd/>
            <a:tailEnd/>
          </a:ln>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788" b="0" i="0" u="none" strike="noStrike" kern="1200" cap="none" spc="0" normalizeH="0" baseline="0" noProof="0" dirty="0">
                <a:ln>
                  <a:noFill/>
                </a:ln>
                <a:solidFill>
                  <a:srgbClr val="474C59"/>
                </a:solidFill>
                <a:effectLst/>
                <a:uLnTx/>
                <a:uFillTx/>
                <a:latin typeface="Times New Roman" pitchFamily="18" charset="0"/>
                <a:ea typeface="+mn-ea"/>
                <a:cs typeface="+mn-cs"/>
              </a:rPr>
              <a:t>Powers MA, Bardsley JK, et al. DSMES Consensus Report, The Diabetes Educator, 2020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788" b="0" i="0" u="none" strike="noStrike" kern="1200" cap="none" spc="0" normalizeH="0" baseline="0" noProof="0" dirty="0">
                <a:ln>
                  <a:noFill/>
                </a:ln>
                <a:solidFill>
                  <a:srgbClr val="474C59"/>
                </a:solidFill>
                <a:effectLst/>
                <a:uLnTx/>
                <a:uFillTx/>
                <a:latin typeface="Times New Roman" pitchFamily="18" charset="0"/>
                <a:ea typeface="+mn-ea"/>
                <a:cs typeface="+mn-cs"/>
              </a:rPr>
              <a:t>ADCES. AADE7 Self-Care Behaviors, The Diabetes Educator, 2020</a:t>
            </a:r>
          </a:p>
        </p:txBody>
      </p:sp>
      <p:pic>
        <p:nvPicPr>
          <p:cNvPr id="8" name="Picture 7">
            <a:extLst>
              <a:ext uri="{FF2B5EF4-FFF2-40B4-BE49-F238E27FC236}">
                <a16:creationId xmlns:a16="http://schemas.microsoft.com/office/drawing/2014/main" id="{BAAC0222-113C-46DE-76E5-76D7E3B934CB}"/>
              </a:ext>
            </a:extLst>
          </p:cNvPr>
          <p:cNvPicPr>
            <a:picLocks noChangeAspect="1"/>
          </p:cNvPicPr>
          <p:nvPr/>
        </p:nvPicPr>
        <p:blipFill>
          <a:blip r:embed="rId4"/>
          <a:stretch>
            <a:fillRect/>
          </a:stretch>
        </p:blipFill>
        <p:spPr>
          <a:xfrm>
            <a:off x="6018130" y="6124751"/>
            <a:ext cx="2884730" cy="605949"/>
          </a:xfrm>
          <a:prstGeom prst="rect">
            <a:avLst/>
          </a:prstGeom>
        </p:spPr>
      </p:pic>
    </p:spTree>
    <p:extLst>
      <p:ext uri="{BB962C8B-B14F-4D97-AF65-F5344CB8AC3E}">
        <p14:creationId xmlns:p14="http://schemas.microsoft.com/office/powerpoint/2010/main" val="13114819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64BB92-4FA3-40E8-838E-70E6B8FD4DF4}"/>
              </a:ext>
            </a:extLst>
          </p:cNvPr>
          <p:cNvSpPr>
            <a:spLocks noGrp="1"/>
          </p:cNvSpPr>
          <p:nvPr>
            <p:ph type="title"/>
          </p:nvPr>
        </p:nvSpPr>
        <p:spPr>
          <a:xfrm>
            <a:off x="457200" y="228600"/>
            <a:ext cx="8229600" cy="914400"/>
          </a:xfrm>
        </p:spPr>
        <p:txBody>
          <a:bodyPr anchor="b">
            <a:normAutofit/>
          </a:bodyPr>
          <a:lstStyle/>
          <a:p>
            <a:r>
              <a:rPr lang="en-US" dirty="0"/>
              <a:t>Diabetes Self-Management Topics  </a:t>
            </a:r>
          </a:p>
        </p:txBody>
      </p:sp>
      <p:sp>
        <p:nvSpPr>
          <p:cNvPr id="3" name="Content Placeholder 2">
            <a:extLst>
              <a:ext uri="{FF2B5EF4-FFF2-40B4-BE49-F238E27FC236}">
                <a16:creationId xmlns:a16="http://schemas.microsoft.com/office/drawing/2014/main" id="{247E0226-AC5F-4055-B2A7-85FB43B3182E}"/>
              </a:ext>
            </a:extLst>
          </p:cNvPr>
          <p:cNvSpPr>
            <a:spLocks noGrp="1"/>
          </p:cNvSpPr>
          <p:nvPr>
            <p:ph sz="quarter" idx="1"/>
          </p:nvPr>
        </p:nvSpPr>
        <p:spPr>
          <a:xfrm>
            <a:off x="457200" y="1219200"/>
            <a:ext cx="4419600" cy="5410200"/>
          </a:xfrm>
        </p:spPr>
        <p:txBody>
          <a:bodyPr>
            <a:normAutofit fontScale="92500" lnSpcReduction="10000"/>
          </a:bodyPr>
          <a:lstStyle/>
          <a:p>
            <a:pPr>
              <a:lnSpc>
                <a:spcPct val="110000"/>
              </a:lnSpc>
            </a:pPr>
            <a:r>
              <a:rPr lang="en-US" sz="2400" dirty="0"/>
              <a:t>History of DSME attendance</a:t>
            </a:r>
          </a:p>
          <a:p>
            <a:pPr>
              <a:lnSpc>
                <a:spcPct val="110000"/>
              </a:lnSpc>
            </a:pPr>
            <a:r>
              <a:rPr lang="en-US" sz="2400" dirty="0"/>
              <a:t>Individual visit with RD, RN, CDCES</a:t>
            </a:r>
          </a:p>
          <a:p>
            <a:pPr>
              <a:lnSpc>
                <a:spcPct val="110000"/>
              </a:lnSpc>
            </a:pPr>
            <a:r>
              <a:rPr lang="en-US" sz="2400" dirty="0"/>
              <a:t>Hypoglycemia – timing of episodes, awareness, frequency and action</a:t>
            </a:r>
          </a:p>
          <a:p>
            <a:pPr>
              <a:lnSpc>
                <a:spcPct val="110000"/>
              </a:lnSpc>
            </a:pPr>
            <a:r>
              <a:rPr lang="en-US" sz="2400" dirty="0"/>
              <a:t>Pregnancy planning</a:t>
            </a:r>
          </a:p>
          <a:p>
            <a:pPr>
              <a:lnSpc>
                <a:spcPct val="110000"/>
              </a:lnSpc>
            </a:pPr>
            <a:r>
              <a:rPr lang="en-US" sz="2400" dirty="0"/>
              <a:t>Assess &amp; Screen for Psychosocial /Emotional Issues</a:t>
            </a:r>
          </a:p>
          <a:p>
            <a:pPr lvl="1">
              <a:lnSpc>
                <a:spcPct val="110000"/>
              </a:lnSpc>
            </a:pPr>
            <a:r>
              <a:rPr lang="en-US" sz="2400" dirty="0"/>
              <a:t>Anxiety</a:t>
            </a:r>
          </a:p>
          <a:p>
            <a:pPr lvl="1">
              <a:lnSpc>
                <a:spcPct val="110000"/>
              </a:lnSpc>
            </a:pPr>
            <a:r>
              <a:rPr lang="en-US" sz="2400" dirty="0"/>
              <a:t>Depression</a:t>
            </a:r>
          </a:p>
          <a:p>
            <a:pPr lvl="1">
              <a:lnSpc>
                <a:spcPct val="110000"/>
              </a:lnSpc>
            </a:pPr>
            <a:r>
              <a:rPr lang="en-US" sz="2400" dirty="0"/>
              <a:t>Distress</a:t>
            </a:r>
          </a:p>
          <a:p>
            <a:pPr lvl="1">
              <a:lnSpc>
                <a:spcPct val="110000"/>
              </a:lnSpc>
            </a:pPr>
            <a:r>
              <a:rPr lang="en-US" sz="2400" dirty="0"/>
              <a:t>Serious mental illness (increases risk of diabetes)</a:t>
            </a:r>
            <a:endParaRPr lang="en-US" sz="2200" dirty="0"/>
          </a:p>
        </p:txBody>
      </p:sp>
      <p:pic>
        <p:nvPicPr>
          <p:cNvPr id="5" name="Picture 4" descr="Patient with baby and counselor">
            <a:extLst>
              <a:ext uri="{FF2B5EF4-FFF2-40B4-BE49-F238E27FC236}">
                <a16:creationId xmlns:a16="http://schemas.microsoft.com/office/drawing/2014/main" id="{1068CC5C-01A6-5EB9-604D-381B7A90F15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32932" r="12430" b="-3"/>
          <a:stretch/>
        </p:blipFill>
        <p:spPr>
          <a:xfrm>
            <a:off x="4991456" y="1216152"/>
            <a:ext cx="3682390" cy="4498848"/>
          </a:xfrm>
          <a:prstGeom prst="rect">
            <a:avLst/>
          </a:prstGeom>
          <a:noFill/>
        </p:spPr>
      </p:pic>
      <p:pic>
        <p:nvPicPr>
          <p:cNvPr id="4" name="Picture 3">
            <a:extLst>
              <a:ext uri="{FF2B5EF4-FFF2-40B4-BE49-F238E27FC236}">
                <a16:creationId xmlns:a16="http://schemas.microsoft.com/office/drawing/2014/main" id="{B2BB2E26-4F0D-FF72-4851-5BDFC5AFC8BD}"/>
              </a:ext>
            </a:extLst>
          </p:cNvPr>
          <p:cNvPicPr>
            <a:picLocks noChangeAspect="1"/>
          </p:cNvPicPr>
          <p:nvPr/>
        </p:nvPicPr>
        <p:blipFill>
          <a:blip r:embed="rId3"/>
          <a:stretch>
            <a:fillRect/>
          </a:stretch>
        </p:blipFill>
        <p:spPr>
          <a:xfrm>
            <a:off x="5562600" y="5867400"/>
            <a:ext cx="2948771" cy="383125"/>
          </a:xfrm>
          <a:prstGeom prst="rect">
            <a:avLst/>
          </a:prstGeom>
        </p:spPr>
      </p:pic>
    </p:spTree>
    <p:extLst>
      <p:ext uri="{BB962C8B-B14F-4D97-AF65-F5344CB8AC3E}">
        <p14:creationId xmlns:p14="http://schemas.microsoft.com/office/powerpoint/2010/main" val="10550207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DC63B3-1D13-4371-BECB-B25E53C12624}"/>
              </a:ext>
            </a:extLst>
          </p:cNvPr>
          <p:cNvSpPr>
            <a:spLocks noGrp="1"/>
          </p:cNvSpPr>
          <p:nvPr>
            <p:ph type="title"/>
          </p:nvPr>
        </p:nvSpPr>
        <p:spPr/>
        <p:txBody>
          <a:bodyPr/>
          <a:lstStyle/>
          <a:p>
            <a:r>
              <a:rPr lang="en-US" dirty="0"/>
              <a:t>Case Study - JR</a:t>
            </a:r>
          </a:p>
        </p:txBody>
      </p:sp>
      <p:sp>
        <p:nvSpPr>
          <p:cNvPr id="3" name="Content Placeholder 2">
            <a:extLst>
              <a:ext uri="{FF2B5EF4-FFF2-40B4-BE49-F238E27FC236}">
                <a16:creationId xmlns:a16="http://schemas.microsoft.com/office/drawing/2014/main" id="{CE5818E5-B0E5-4C29-BFE1-256BDAECF783}"/>
              </a:ext>
            </a:extLst>
          </p:cNvPr>
          <p:cNvSpPr>
            <a:spLocks noGrp="1"/>
          </p:cNvSpPr>
          <p:nvPr>
            <p:ph sz="quarter" idx="1"/>
          </p:nvPr>
        </p:nvSpPr>
        <p:spPr>
          <a:xfrm>
            <a:off x="457200" y="1219200"/>
            <a:ext cx="5410200" cy="5181600"/>
          </a:xfrm>
        </p:spPr>
        <p:txBody>
          <a:bodyPr>
            <a:normAutofit fontScale="85000" lnSpcReduction="20000"/>
          </a:bodyPr>
          <a:lstStyle/>
          <a:p>
            <a:pPr>
              <a:lnSpc>
                <a:spcPct val="120000"/>
              </a:lnSpc>
            </a:pPr>
            <a:r>
              <a:rPr lang="en-US" dirty="0"/>
              <a:t>38 </a:t>
            </a:r>
            <a:r>
              <a:rPr lang="en-US" dirty="0" err="1"/>
              <a:t>yr</a:t>
            </a:r>
            <a:r>
              <a:rPr lang="en-US" dirty="0"/>
              <a:t> old male, BMI 28, arrives in clinic for physical. Says he has been feeling tired lately, but attributes that to his job. In office fingerstick reads 228 mg/dl.  </a:t>
            </a:r>
          </a:p>
          <a:p>
            <a:pPr>
              <a:lnSpc>
                <a:spcPct val="120000"/>
              </a:lnSpc>
            </a:pPr>
            <a:r>
              <a:rPr lang="en-US" dirty="0"/>
              <a:t>1. What lab tests are needed?</a:t>
            </a:r>
          </a:p>
          <a:p>
            <a:pPr>
              <a:lnSpc>
                <a:spcPct val="120000"/>
              </a:lnSpc>
            </a:pPr>
            <a:r>
              <a:rPr lang="en-US" dirty="0"/>
              <a:t>2. What would you include in your initial exam?</a:t>
            </a:r>
          </a:p>
          <a:p>
            <a:pPr>
              <a:lnSpc>
                <a:spcPct val="120000"/>
              </a:lnSpc>
            </a:pPr>
            <a:r>
              <a:rPr lang="en-US" dirty="0"/>
              <a:t>What vaccinations?</a:t>
            </a:r>
          </a:p>
          <a:p>
            <a:pPr>
              <a:lnSpc>
                <a:spcPct val="120000"/>
              </a:lnSpc>
            </a:pPr>
            <a:r>
              <a:rPr lang="en-US" dirty="0"/>
              <a:t>What referrals?</a:t>
            </a:r>
          </a:p>
          <a:p>
            <a:pPr>
              <a:lnSpc>
                <a:spcPct val="120000"/>
              </a:lnSpc>
            </a:pPr>
            <a:r>
              <a:rPr lang="en-US" dirty="0">
                <a:solidFill>
                  <a:srgbClr val="0070C0"/>
                </a:solidFill>
              </a:rPr>
              <a:t>What tools?</a:t>
            </a:r>
          </a:p>
          <a:p>
            <a:endParaRPr lang="en-US" dirty="0"/>
          </a:p>
        </p:txBody>
      </p:sp>
      <p:pic>
        <p:nvPicPr>
          <p:cNvPr id="5" name="Picture 4" descr="Businessman presenting">
            <a:extLst>
              <a:ext uri="{FF2B5EF4-FFF2-40B4-BE49-F238E27FC236}">
                <a16:creationId xmlns:a16="http://schemas.microsoft.com/office/drawing/2014/main" id="{5139D985-BAAF-426B-A3D7-016CD8165B3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5334000" y="1237735"/>
            <a:ext cx="3048000" cy="5486400"/>
          </a:xfrm>
          <a:prstGeom prst="rect">
            <a:avLst/>
          </a:prstGeom>
        </p:spPr>
      </p:pic>
    </p:spTree>
    <p:extLst>
      <p:ext uri="{BB962C8B-B14F-4D97-AF65-F5344CB8AC3E}">
        <p14:creationId xmlns:p14="http://schemas.microsoft.com/office/powerpoint/2010/main" val="4488391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9" presetClass="emph" presetSubtype="0" fill="hold" nodeType="clickEffect">
                                  <p:stCondLst>
                                    <p:cond delay="0"/>
                                  </p:stCondLst>
                                  <p:childTnLst>
                                    <p:animClr clrSpc="rgb" dir="cw">
                                      <p:cBhvr override="childStyle">
                                        <p:cTn id="6" dur="500" fill="hold"/>
                                        <p:tgtEl>
                                          <p:spTgt spid="3">
                                            <p:txEl>
                                              <p:pRg st="1" end="1"/>
                                            </p:txEl>
                                          </p:spTgt>
                                        </p:tgtEl>
                                        <p:attrNameLst>
                                          <p:attrName>style.color</p:attrName>
                                        </p:attrNameLst>
                                      </p:cBhvr>
                                      <p:to>
                                        <a:srgbClr val="0070C0"/>
                                      </p:to>
                                    </p:animClr>
                                    <p:animClr clrSpc="rgb" dir="cw">
                                      <p:cBhvr>
                                        <p:cTn id="7" dur="500" fill="hold"/>
                                        <p:tgtEl>
                                          <p:spTgt spid="3">
                                            <p:txEl>
                                              <p:pRg st="1" end="1"/>
                                            </p:txEl>
                                          </p:spTgt>
                                        </p:tgtEl>
                                        <p:attrNameLst>
                                          <p:attrName>fillcolor</p:attrName>
                                        </p:attrNameLst>
                                      </p:cBhvr>
                                      <p:to>
                                        <a:srgbClr val="0070C0"/>
                                      </p:to>
                                    </p:animClr>
                                    <p:set>
                                      <p:cBhvr>
                                        <p:cTn id="8" dur="500" fill="hold"/>
                                        <p:tgtEl>
                                          <p:spTgt spid="3">
                                            <p:txEl>
                                              <p:pRg st="1" end="1"/>
                                            </p:txEl>
                                          </p:spTgt>
                                        </p:tgtEl>
                                        <p:attrNameLst>
                                          <p:attrName>fill.type</p:attrName>
                                        </p:attrNameLst>
                                      </p:cBhvr>
                                      <p:to>
                                        <p:strVal val="solid"/>
                                      </p:to>
                                    </p:set>
                                    <p:set>
                                      <p:cBhvr>
                                        <p:cTn id="9" dur="500" fill="hold"/>
                                        <p:tgtEl>
                                          <p:spTgt spid="3">
                                            <p:txEl>
                                              <p:pRg st="1" end="1"/>
                                            </p:txEl>
                                          </p:spTgt>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35EA1083-3E6F-4C7C-8FED-2B0968834EA7}"/>
              </a:ext>
            </a:extLst>
          </p:cNvPr>
          <p:cNvSpPr>
            <a:spLocks noGrp="1"/>
          </p:cNvSpPr>
          <p:nvPr>
            <p:ph type="title"/>
          </p:nvPr>
        </p:nvSpPr>
        <p:spPr>
          <a:xfrm>
            <a:off x="457200" y="228600"/>
            <a:ext cx="8229600" cy="914400"/>
          </a:xfrm>
        </p:spPr>
        <p:txBody>
          <a:bodyPr anchor="b">
            <a:normAutofit/>
          </a:bodyPr>
          <a:lstStyle/>
          <a:p>
            <a:r>
              <a:rPr lang="en-US" dirty="0"/>
              <a:t>Diabetes Toolkit - Individualize</a:t>
            </a:r>
          </a:p>
        </p:txBody>
      </p:sp>
      <p:sp>
        <p:nvSpPr>
          <p:cNvPr id="16" name="Content Placeholder 3">
            <a:extLst>
              <a:ext uri="{FF2B5EF4-FFF2-40B4-BE49-F238E27FC236}">
                <a16:creationId xmlns:a16="http://schemas.microsoft.com/office/drawing/2014/main" id="{A7D1FE0D-B53C-4ABB-9774-DD520B024668}"/>
              </a:ext>
            </a:extLst>
          </p:cNvPr>
          <p:cNvSpPr>
            <a:spLocks noGrp="1"/>
          </p:cNvSpPr>
          <p:nvPr>
            <p:ph sz="quarter" idx="2"/>
          </p:nvPr>
        </p:nvSpPr>
        <p:spPr>
          <a:xfrm>
            <a:off x="4632198" y="1216152"/>
            <a:ext cx="4041648" cy="4937760"/>
          </a:xfrm>
        </p:spPr>
        <p:txBody>
          <a:bodyPr>
            <a:normAutofit lnSpcReduction="10000"/>
          </a:bodyPr>
          <a:lstStyle/>
          <a:p>
            <a:r>
              <a:rPr lang="en-US" dirty="0"/>
              <a:t>BG Checks and logging results</a:t>
            </a:r>
          </a:p>
          <a:p>
            <a:r>
              <a:rPr lang="en-US" dirty="0"/>
              <a:t>Diabetes ID</a:t>
            </a:r>
          </a:p>
          <a:p>
            <a:pPr lvl="1"/>
            <a:r>
              <a:rPr lang="en-US" sz="3200" dirty="0"/>
              <a:t>Phone, medic alert, on person</a:t>
            </a:r>
          </a:p>
          <a:p>
            <a:r>
              <a:rPr lang="en-US" dirty="0"/>
              <a:t>Carbohydrate source</a:t>
            </a:r>
          </a:p>
          <a:p>
            <a:pPr lvl="1"/>
            <a:r>
              <a:rPr lang="en-US" sz="3200" dirty="0"/>
              <a:t>Granola bar, glucose tabs, GU, gummy bears</a:t>
            </a:r>
          </a:p>
          <a:p>
            <a:r>
              <a:rPr lang="en-US" dirty="0"/>
              <a:t>Rescue Meds</a:t>
            </a:r>
          </a:p>
        </p:txBody>
      </p:sp>
      <p:graphicFrame>
        <p:nvGraphicFramePr>
          <p:cNvPr id="18" name="Text Placeholder 2">
            <a:extLst>
              <a:ext uri="{FF2B5EF4-FFF2-40B4-BE49-F238E27FC236}">
                <a16:creationId xmlns:a16="http://schemas.microsoft.com/office/drawing/2014/main" id="{3C26DB38-6B84-49FA-BC5D-9BE5769D6F3E}"/>
              </a:ext>
            </a:extLst>
          </p:cNvPr>
          <p:cNvGraphicFramePr/>
          <p:nvPr/>
        </p:nvGraphicFramePr>
        <p:xfrm>
          <a:off x="457200" y="1219200"/>
          <a:ext cx="4041648" cy="493776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2478250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734F87-4245-4AA6-88FC-886D9623CEEC}"/>
              </a:ext>
            </a:extLst>
          </p:cNvPr>
          <p:cNvSpPr>
            <a:spLocks noGrp="1"/>
          </p:cNvSpPr>
          <p:nvPr>
            <p:ph type="title"/>
          </p:nvPr>
        </p:nvSpPr>
        <p:spPr/>
        <p:txBody>
          <a:bodyPr/>
          <a:lstStyle/>
          <a:p>
            <a:r>
              <a:rPr lang="en-US" dirty="0"/>
              <a:t>Behavioral Factors and Med Taking</a:t>
            </a:r>
          </a:p>
        </p:txBody>
      </p:sp>
      <p:sp>
        <p:nvSpPr>
          <p:cNvPr id="3" name="Content Placeholder 2">
            <a:extLst>
              <a:ext uri="{FF2B5EF4-FFF2-40B4-BE49-F238E27FC236}">
                <a16:creationId xmlns:a16="http://schemas.microsoft.com/office/drawing/2014/main" id="{B6301F30-A238-4F3D-A881-83F98FAFA881}"/>
              </a:ext>
            </a:extLst>
          </p:cNvPr>
          <p:cNvSpPr>
            <a:spLocks noGrp="1"/>
          </p:cNvSpPr>
          <p:nvPr>
            <p:ph sz="quarter" idx="1"/>
          </p:nvPr>
        </p:nvSpPr>
        <p:spPr>
          <a:xfrm>
            <a:off x="457200" y="1219200"/>
            <a:ext cx="5257800" cy="5638800"/>
          </a:xfrm>
        </p:spPr>
        <p:txBody>
          <a:bodyPr>
            <a:normAutofit fontScale="92500" lnSpcReduction="10000"/>
          </a:bodyPr>
          <a:lstStyle/>
          <a:p>
            <a:r>
              <a:rPr lang="en-US" dirty="0"/>
              <a:t>Eating Patterns &amp; weight history, carb counting</a:t>
            </a:r>
          </a:p>
          <a:p>
            <a:r>
              <a:rPr lang="en-US" dirty="0"/>
              <a:t>Sleep behaviors – goal 7 </a:t>
            </a:r>
            <a:r>
              <a:rPr lang="en-US" dirty="0" err="1"/>
              <a:t>hrs</a:t>
            </a:r>
            <a:endParaRPr lang="en-US" dirty="0"/>
          </a:p>
          <a:p>
            <a:r>
              <a:rPr lang="en-US" dirty="0"/>
              <a:t>Tobacco, alcohol, substance use, physical activity</a:t>
            </a:r>
          </a:p>
          <a:p>
            <a:r>
              <a:rPr lang="en-US" dirty="0"/>
              <a:t>Social supports and coping skills, daily routine</a:t>
            </a:r>
          </a:p>
          <a:p>
            <a:r>
              <a:rPr lang="en-US" dirty="0"/>
              <a:t>Medication taking behaviors</a:t>
            </a:r>
          </a:p>
          <a:p>
            <a:pPr lvl="1"/>
            <a:r>
              <a:rPr lang="en-US" dirty="0">
                <a:solidFill>
                  <a:srgbClr val="0070C0"/>
                </a:solidFill>
              </a:rPr>
              <a:t>How many times a day/week are you taking this medication?</a:t>
            </a:r>
          </a:p>
          <a:p>
            <a:pPr lvl="1"/>
            <a:r>
              <a:rPr lang="en-US" dirty="0">
                <a:solidFill>
                  <a:srgbClr val="0070C0"/>
                </a:solidFill>
              </a:rPr>
              <a:t>Complimentary meds</a:t>
            </a:r>
          </a:p>
          <a:p>
            <a:pPr lvl="1"/>
            <a:r>
              <a:rPr lang="en-US" dirty="0"/>
              <a:t>Evaluate for hyper and </a:t>
            </a:r>
            <a:r>
              <a:rPr lang="en-US" dirty="0">
                <a:solidFill>
                  <a:srgbClr val="0070C0"/>
                </a:solidFill>
              </a:rPr>
              <a:t>hypo glycemia</a:t>
            </a:r>
          </a:p>
        </p:txBody>
      </p:sp>
      <p:pic>
        <p:nvPicPr>
          <p:cNvPr id="4" name="Picture 3">
            <a:extLst>
              <a:ext uri="{FF2B5EF4-FFF2-40B4-BE49-F238E27FC236}">
                <a16:creationId xmlns:a16="http://schemas.microsoft.com/office/drawing/2014/main" id="{12C1D00D-1E3D-49D5-806F-423DDC257D5E}"/>
              </a:ext>
            </a:extLst>
          </p:cNvPr>
          <p:cNvPicPr>
            <a:picLocks noChangeAspect="1"/>
          </p:cNvPicPr>
          <p:nvPr/>
        </p:nvPicPr>
        <p:blipFill>
          <a:blip r:embed="rId2"/>
          <a:stretch>
            <a:fillRect/>
          </a:stretch>
        </p:blipFill>
        <p:spPr>
          <a:xfrm>
            <a:off x="5858241" y="1219200"/>
            <a:ext cx="2805113" cy="3426901"/>
          </a:xfrm>
          <a:prstGeom prst="rect">
            <a:avLst/>
          </a:prstGeom>
        </p:spPr>
      </p:pic>
      <p:pic>
        <p:nvPicPr>
          <p:cNvPr id="5" name="Picture 4">
            <a:extLst>
              <a:ext uri="{FF2B5EF4-FFF2-40B4-BE49-F238E27FC236}">
                <a16:creationId xmlns:a16="http://schemas.microsoft.com/office/drawing/2014/main" id="{022E1D13-5815-29F2-00F1-01D10EFE946E}"/>
              </a:ext>
            </a:extLst>
          </p:cNvPr>
          <p:cNvPicPr>
            <a:picLocks noChangeAspect="1"/>
          </p:cNvPicPr>
          <p:nvPr/>
        </p:nvPicPr>
        <p:blipFill>
          <a:blip r:embed="rId3"/>
          <a:stretch>
            <a:fillRect/>
          </a:stretch>
        </p:blipFill>
        <p:spPr>
          <a:xfrm>
            <a:off x="5858241" y="4722301"/>
            <a:ext cx="2948771" cy="383125"/>
          </a:xfrm>
          <a:prstGeom prst="rect">
            <a:avLst/>
          </a:prstGeom>
        </p:spPr>
      </p:pic>
    </p:spTree>
    <p:extLst>
      <p:ext uri="{BB962C8B-B14F-4D97-AF65-F5344CB8AC3E}">
        <p14:creationId xmlns:p14="http://schemas.microsoft.com/office/powerpoint/2010/main" val="20797477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1C9CD7-BD2C-4885-8D9B-2BB17E160E1A}"/>
              </a:ext>
            </a:extLst>
          </p:cNvPr>
          <p:cNvSpPr>
            <a:spLocks noGrp="1"/>
          </p:cNvSpPr>
          <p:nvPr>
            <p:ph type="title"/>
          </p:nvPr>
        </p:nvSpPr>
        <p:spPr/>
        <p:txBody>
          <a:bodyPr/>
          <a:lstStyle/>
          <a:p>
            <a:r>
              <a:rPr lang="en-US" dirty="0"/>
              <a:t>Cost Related Barriers</a:t>
            </a:r>
          </a:p>
        </p:txBody>
      </p:sp>
      <p:sp>
        <p:nvSpPr>
          <p:cNvPr id="3" name="Content Placeholder 2">
            <a:extLst>
              <a:ext uri="{FF2B5EF4-FFF2-40B4-BE49-F238E27FC236}">
                <a16:creationId xmlns:a16="http://schemas.microsoft.com/office/drawing/2014/main" id="{9C7526EB-8401-408E-B7EA-0085B2626FD2}"/>
              </a:ext>
            </a:extLst>
          </p:cNvPr>
          <p:cNvSpPr>
            <a:spLocks noGrp="1"/>
          </p:cNvSpPr>
          <p:nvPr>
            <p:ph sz="quarter" idx="1"/>
          </p:nvPr>
        </p:nvSpPr>
        <p:spPr/>
        <p:txBody>
          <a:bodyPr>
            <a:normAutofit/>
          </a:bodyPr>
          <a:lstStyle/>
          <a:p>
            <a:r>
              <a:rPr lang="en-US" sz="3200" dirty="0"/>
              <a:t>Among people with chronic illnesses, 2/3 of those who reported not taking medications as prescribed due to CRB </a:t>
            </a:r>
            <a:r>
              <a:rPr lang="en-US" sz="3200" dirty="0">
                <a:solidFill>
                  <a:srgbClr val="002060"/>
                </a:solidFill>
              </a:rPr>
              <a:t>never shared this with their physician. </a:t>
            </a:r>
          </a:p>
        </p:txBody>
      </p:sp>
      <p:sp>
        <p:nvSpPr>
          <p:cNvPr id="4" name="Content Placeholder 3">
            <a:extLst>
              <a:ext uri="{FF2B5EF4-FFF2-40B4-BE49-F238E27FC236}">
                <a16:creationId xmlns:a16="http://schemas.microsoft.com/office/drawing/2014/main" id="{24315D5E-B414-458F-B3B2-8EA16BEDDB3A}"/>
              </a:ext>
            </a:extLst>
          </p:cNvPr>
          <p:cNvSpPr>
            <a:spLocks noGrp="1"/>
          </p:cNvSpPr>
          <p:nvPr>
            <p:ph sz="quarter" idx="2"/>
          </p:nvPr>
        </p:nvSpPr>
        <p:spPr/>
        <p:txBody>
          <a:bodyPr>
            <a:normAutofit/>
          </a:bodyPr>
          <a:lstStyle/>
          <a:p>
            <a:r>
              <a:rPr lang="en-US" dirty="0"/>
              <a:t>Especially associated with diabetes medications and insulin.</a:t>
            </a:r>
          </a:p>
        </p:txBody>
      </p:sp>
      <p:pic>
        <p:nvPicPr>
          <p:cNvPr id="12" name="Picture 11" descr="A doctor talking to a patient&#10;&#10;Description automatically generated with medium confidence">
            <a:extLst>
              <a:ext uri="{FF2B5EF4-FFF2-40B4-BE49-F238E27FC236}">
                <a16:creationId xmlns:a16="http://schemas.microsoft.com/office/drawing/2014/main" id="{A9D24DD0-5D08-4DFC-BFEB-42ECAA03FBE0}"/>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4493381" y="3685032"/>
            <a:ext cx="4013200" cy="2407920"/>
          </a:xfrm>
          <a:prstGeom prst="rect">
            <a:avLst/>
          </a:prstGeom>
        </p:spPr>
      </p:pic>
    </p:spTree>
    <p:extLst>
      <p:ext uri="{BB962C8B-B14F-4D97-AF65-F5344CB8AC3E}">
        <p14:creationId xmlns:p14="http://schemas.microsoft.com/office/powerpoint/2010/main" val="8484306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82A3D5-1463-B327-0B66-6487EC42DBDA}"/>
              </a:ext>
            </a:extLst>
          </p:cNvPr>
          <p:cNvSpPr>
            <a:spLocks noGrp="1"/>
          </p:cNvSpPr>
          <p:nvPr>
            <p:ph type="title"/>
          </p:nvPr>
        </p:nvSpPr>
        <p:spPr>
          <a:xfrm>
            <a:off x="455613" y="273050"/>
            <a:ext cx="8226425" cy="869950"/>
          </a:xfrm>
        </p:spPr>
        <p:txBody>
          <a:bodyPr anchor="b">
            <a:normAutofit/>
          </a:bodyPr>
          <a:lstStyle/>
          <a:p>
            <a:r>
              <a:rPr lang="en-US" sz="4100" dirty="0"/>
              <a:t>Address Barriers to Self Management</a:t>
            </a:r>
          </a:p>
        </p:txBody>
      </p:sp>
      <p:pic>
        <p:nvPicPr>
          <p:cNvPr id="10" name="Picture 9" descr="A diagram of a person's health&#10;&#10;Description automatically generated">
            <a:extLst>
              <a:ext uri="{FF2B5EF4-FFF2-40B4-BE49-F238E27FC236}">
                <a16:creationId xmlns:a16="http://schemas.microsoft.com/office/drawing/2014/main" id="{A627ACB0-45CA-FCCF-BB56-F720BA78A302}"/>
              </a:ext>
            </a:extLst>
          </p:cNvPr>
          <p:cNvPicPr>
            <a:picLocks noChangeAspect="1"/>
          </p:cNvPicPr>
          <p:nvPr/>
        </p:nvPicPr>
        <p:blipFill rotWithShape="1">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l="1" t="1730" r="632" b="-4"/>
          <a:stretch/>
        </p:blipFill>
        <p:spPr>
          <a:xfrm>
            <a:off x="3707014" y="1246234"/>
            <a:ext cx="5047603" cy="5324943"/>
          </a:xfrm>
          <a:prstGeom prst="rect">
            <a:avLst/>
          </a:prstGeom>
          <a:noFill/>
        </p:spPr>
      </p:pic>
      <p:sp>
        <p:nvSpPr>
          <p:cNvPr id="3" name="Content Placeholder 2">
            <a:extLst>
              <a:ext uri="{FF2B5EF4-FFF2-40B4-BE49-F238E27FC236}">
                <a16:creationId xmlns:a16="http://schemas.microsoft.com/office/drawing/2014/main" id="{83463C30-F4C2-29CC-A2BB-0E4F3085B4AD}"/>
              </a:ext>
            </a:extLst>
          </p:cNvPr>
          <p:cNvSpPr>
            <a:spLocks noGrp="1"/>
          </p:cNvSpPr>
          <p:nvPr>
            <p:ph sz="quarter" idx="2"/>
          </p:nvPr>
        </p:nvSpPr>
        <p:spPr>
          <a:xfrm>
            <a:off x="372624" y="1143000"/>
            <a:ext cx="3321600" cy="5144294"/>
          </a:xfrm>
        </p:spPr>
        <p:txBody>
          <a:bodyPr>
            <a:noAutofit/>
          </a:bodyPr>
          <a:lstStyle/>
          <a:p>
            <a:pPr fontAlgn="base">
              <a:buFont typeface="Wingdings" pitchFamily="2" charset="2"/>
              <a:buChar char="Ø"/>
            </a:pPr>
            <a:r>
              <a:rPr lang="en-US" sz="2300" b="1" i="0" dirty="0">
                <a:effectLst/>
              </a:rPr>
              <a:t>Barriers exist </a:t>
            </a:r>
            <a:r>
              <a:rPr lang="en-US" sz="2300" dirty="0"/>
              <a:t>within </a:t>
            </a:r>
            <a:r>
              <a:rPr lang="en-US" sz="2300" b="0" i="0" dirty="0">
                <a:effectLst/>
              </a:rPr>
              <a:t>health system, payer, health care professional &amp; individual. </a:t>
            </a:r>
          </a:p>
          <a:p>
            <a:pPr fontAlgn="base">
              <a:buFont typeface="Wingdings" pitchFamily="2" charset="2"/>
              <a:buChar char="Ø"/>
            </a:pPr>
            <a:r>
              <a:rPr lang="en-US" sz="2300" b="1" dirty="0"/>
              <a:t>A</a:t>
            </a:r>
            <a:r>
              <a:rPr lang="en-US" sz="2300" b="1" i="0" dirty="0">
                <a:effectLst/>
              </a:rPr>
              <a:t>ddress barriers </a:t>
            </a:r>
            <a:r>
              <a:rPr lang="en-US" sz="2300" b="0" i="0" dirty="0">
                <a:effectLst/>
              </a:rPr>
              <a:t>through </a:t>
            </a:r>
            <a:r>
              <a:rPr lang="en-US" sz="2300" dirty="0"/>
              <a:t>innovation, including community health workers, </a:t>
            </a:r>
            <a:r>
              <a:rPr lang="en-US" sz="2300" b="0" i="0" dirty="0">
                <a:effectLst/>
              </a:rPr>
              <a:t>telehealth, other digital health solutions.</a:t>
            </a:r>
          </a:p>
          <a:p>
            <a:pPr fontAlgn="base">
              <a:buFont typeface="Wingdings" pitchFamily="2" charset="2"/>
              <a:buChar char="Ø"/>
            </a:pPr>
            <a:r>
              <a:rPr lang="en-US" sz="2300" b="1" dirty="0"/>
              <a:t>Consider</a:t>
            </a:r>
            <a:r>
              <a:rPr lang="en-US" sz="2300" b="1" i="0" dirty="0">
                <a:effectLst/>
              </a:rPr>
              <a:t> social determinants of health </a:t>
            </a:r>
            <a:r>
              <a:rPr lang="en-US" sz="2300" b="0" i="0" dirty="0">
                <a:effectLst/>
              </a:rPr>
              <a:t>in the target population when designing care.</a:t>
            </a:r>
          </a:p>
        </p:txBody>
      </p:sp>
      <p:sp>
        <p:nvSpPr>
          <p:cNvPr id="7" name="TextBox 6">
            <a:extLst>
              <a:ext uri="{FF2B5EF4-FFF2-40B4-BE49-F238E27FC236}">
                <a16:creationId xmlns:a16="http://schemas.microsoft.com/office/drawing/2014/main" id="{2FB25340-083E-AF43-7E79-0491FD1810D2}"/>
              </a:ext>
            </a:extLst>
          </p:cNvPr>
          <p:cNvSpPr txBox="1"/>
          <p:nvPr/>
        </p:nvSpPr>
        <p:spPr>
          <a:xfrm>
            <a:off x="6201508" y="6128918"/>
            <a:ext cx="2906506" cy="523220"/>
          </a:xfrm>
          <a:prstGeom prst="rect">
            <a:avLst/>
          </a:prstGeom>
          <a:solidFill>
            <a:schemeClr val="bg1"/>
          </a:solidFill>
        </p:spPr>
        <p:txBody>
          <a:bodyPr wrap="square">
            <a:spAutoFit/>
          </a:bodyPr>
          <a:lstStyle/>
          <a:p>
            <a:r>
              <a:rPr lang="en-US" sz="1400" u="sng" dirty="0">
                <a:solidFill>
                  <a:srgbClr val="0000FF"/>
                </a:solidFill>
                <a:effectLst/>
                <a:latin typeface="Aptos" panose="020B0004020202020204" pitchFamily="34" charset="0"/>
                <a:ea typeface="Times New Roman" panose="02020603050405020304" pitchFamily="18" charset="0"/>
                <a:cs typeface="Aptos" panose="020B0004020202020204" pitchFamily="34" charset="0"/>
                <a:hlinkClick r:id="rId5"/>
              </a:rPr>
              <a:t>https://coveragetoolkit.org/health-equity/defining-health-equity/</a:t>
            </a:r>
            <a:endParaRPr lang="en-US" sz="1400" dirty="0"/>
          </a:p>
        </p:txBody>
      </p:sp>
      <p:pic>
        <p:nvPicPr>
          <p:cNvPr id="4" name="Picture 3">
            <a:extLst>
              <a:ext uri="{FF2B5EF4-FFF2-40B4-BE49-F238E27FC236}">
                <a16:creationId xmlns:a16="http://schemas.microsoft.com/office/drawing/2014/main" id="{A59CEFBE-36D1-E004-685A-4ACE82320566}"/>
              </a:ext>
            </a:extLst>
          </p:cNvPr>
          <p:cNvPicPr>
            <a:picLocks noChangeAspect="1"/>
          </p:cNvPicPr>
          <p:nvPr/>
        </p:nvPicPr>
        <p:blipFill>
          <a:blip r:embed="rId6"/>
          <a:stretch>
            <a:fillRect/>
          </a:stretch>
        </p:blipFill>
        <p:spPr>
          <a:xfrm>
            <a:off x="836210" y="6266306"/>
            <a:ext cx="2106283" cy="591694"/>
          </a:xfrm>
          <a:prstGeom prst="rect">
            <a:avLst/>
          </a:prstGeom>
        </p:spPr>
      </p:pic>
    </p:spTree>
    <p:extLst>
      <p:ext uri="{BB962C8B-B14F-4D97-AF65-F5344CB8AC3E}">
        <p14:creationId xmlns:p14="http://schemas.microsoft.com/office/powerpoint/2010/main" val="39891762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B89FF6-6FE3-4BCB-A9E7-0C9307DF1212}"/>
              </a:ext>
            </a:extLst>
          </p:cNvPr>
          <p:cNvSpPr>
            <a:spLocks noGrp="1"/>
          </p:cNvSpPr>
          <p:nvPr>
            <p:ph type="title"/>
          </p:nvPr>
        </p:nvSpPr>
        <p:spPr/>
        <p:txBody>
          <a:bodyPr/>
          <a:lstStyle/>
          <a:p>
            <a:r>
              <a:rPr lang="en-US" dirty="0"/>
              <a:t>JR Returns in 1 month</a:t>
            </a:r>
          </a:p>
        </p:txBody>
      </p:sp>
      <p:sp>
        <p:nvSpPr>
          <p:cNvPr id="3" name="Content Placeholder 2">
            <a:extLst>
              <a:ext uri="{FF2B5EF4-FFF2-40B4-BE49-F238E27FC236}">
                <a16:creationId xmlns:a16="http://schemas.microsoft.com/office/drawing/2014/main" id="{94DF86B6-25A5-4A1A-A205-5B832C4F876D}"/>
              </a:ext>
            </a:extLst>
          </p:cNvPr>
          <p:cNvSpPr>
            <a:spLocks noGrp="1"/>
          </p:cNvSpPr>
          <p:nvPr>
            <p:ph sz="quarter" idx="1"/>
          </p:nvPr>
        </p:nvSpPr>
        <p:spPr>
          <a:xfrm>
            <a:off x="457200" y="1219200"/>
            <a:ext cx="4041648" cy="4267200"/>
          </a:xfrm>
        </p:spPr>
        <p:txBody>
          <a:bodyPr>
            <a:normAutofit fontScale="77500" lnSpcReduction="20000"/>
          </a:bodyPr>
          <a:lstStyle/>
          <a:p>
            <a:r>
              <a:rPr lang="en-US" dirty="0"/>
              <a:t>Blood glucose improved</a:t>
            </a:r>
          </a:p>
          <a:p>
            <a:r>
              <a:rPr lang="en-US" dirty="0"/>
              <a:t>B/P 142/94  Pulse 86</a:t>
            </a:r>
          </a:p>
          <a:p>
            <a:pPr marL="0" indent="0">
              <a:buNone/>
            </a:pPr>
            <a:endParaRPr lang="en-US" dirty="0"/>
          </a:p>
          <a:p>
            <a:r>
              <a:rPr lang="en-US" dirty="0"/>
              <a:t>Meds started include:</a:t>
            </a:r>
          </a:p>
          <a:p>
            <a:pPr lvl="1">
              <a:lnSpc>
                <a:spcPct val="120000"/>
              </a:lnSpc>
            </a:pPr>
            <a:r>
              <a:rPr lang="en-US" dirty="0"/>
              <a:t>Metformin 1000 mg</a:t>
            </a:r>
          </a:p>
          <a:p>
            <a:pPr lvl="1">
              <a:lnSpc>
                <a:spcPct val="120000"/>
              </a:lnSpc>
            </a:pPr>
            <a:r>
              <a:rPr lang="en-US" dirty="0"/>
              <a:t>Glipizide 10 mg BID (sulfonylurea)</a:t>
            </a:r>
          </a:p>
          <a:p>
            <a:pPr lvl="1">
              <a:lnSpc>
                <a:spcPct val="120000"/>
              </a:lnSpc>
            </a:pPr>
            <a:r>
              <a:rPr lang="en-US" dirty="0"/>
              <a:t>Lovastatin 40 mg</a:t>
            </a:r>
          </a:p>
          <a:p>
            <a:pPr lvl="1">
              <a:lnSpc>
                <a:spcPct val="120000"/>
              </a:lnSpc>
            </a:pPr>
            <a:r>
              <a:rPr lang="en-US" dirty="0"/>
              <a:t>Lisinopril 20mg (ACE Inhibitor)</a:t>
            </a:r>
          </a:p>
          <a:p>
            <a:pPr marL="274320" lvl="1" indent="0">
              <a:buNone/>
            </a:pPr>
            <a:endParaRPr lang="en-US" dirty="0"/>
          </a:p>
        </p:txBody>
      </p:sp>
      <p:sp>
        <p:nvSpPr>
          <p:cNvPr id="4" name="Content Placeholder 3">
            <a:extLst>
              <a:ext uri="{FF2B5EF4-FFF2-40B4-BE49-F238E27FC236}">
                <a16:creationId xmlns:a16="http://schemas.microsoft.com/office/drawing/2014/main" id="{FCCB9996-AE2F-4EA6-A565-C53F67F3B739}"/>
              </a:ext>
            </a:extLst>
          </p:cNvPr>
          <p:cNvSpPr>
            <a:spLocks noGrp="1"/>
          </p:cNvSpPr>
          <p:nvPr>
            <p:ph sz="quarter" idx="2"/>
          </p:nvPr>
        </p:nvSpPr>
        <p:spPr>
          <a:xfrm>
            <a:off x="4419600" y="1143000"/>
            <a:ext cx="4254246" cy="5562600"/>
          </a:xfrm>
        </p:spPr>
        <p:txBody>
          <a:bodyPr>
            <a:normAutofit fontScale="77500" lnSpcReduction="20000"/>
          </a:bodyPr>
          <a:lstStyle/>
          <a:p>
            <a:pPr>
              <a:lnSpc>
                <a:spcPct val="120000"/>
              </a:lnSpc>
            </a:pPr>
            <a:r>
              <a:rPr lang="en-US" dirty="0"/>
              <a:t>JR checks BG 4-7 x’s a week.</a:t>
            </a:r>
          </a:p>
          <a:p>
            <a:pPr lvl="1">
              <a:lnSpc>
                <a:spcPct val="120000"/>
              </a:lnSpc>
            </a:pPr>
            <a:r>
              <a:rPr lang="en-US" dirty="0"/>
              <a:t>Lowest 152, Highest 289 </a:t>
            </a:r>
          </a:p>
          <a:p>
            <a:pPr>
              <a:lnSpc>
                <a:spcPct val="120000"/>
              </a:lnSpc>
            </a:pPr>
            <a:r>
              <a:rPr lang="en-US" sz="2800" dirty="0"/>
              <a:t>What other issues do we need to evaluate?</a:t>
            </a:r>
          </a:p>
          <a:p>
            <a:pPr lvl="1">
              <a:lnSpc>
                <a:spcPct val="120000"/>
              </a:lnSpc>
            </a:pPr>
            <a:r>
              <a:rPr lang="en-US" dirty="0"/>
              <a:t>Activity – mostly sedentary</a:t>
            </a:r>
          </a:p>
          <a:p>
            <a:pPr lvl="1">
              <a:lnSpc>
                <a:spcPct val="120000"/>
              </a:lnSpc>
            </a:pPr>
            <a:r>
              <a:rPr lang="en-US" dirty="0"/>
              <a:t>Sleep: 6-7 </a:t>
            </a:r>
            <a:r>
              <a:rPr lang="en-US" dirty="0" err="1"/>
              <a:t>hrs</a:t>
            </a:r>
            <a:r>
              <a:rPr lang="en-US" dirty="0"/>
              <a:t> a night</a:t>
            </a:r>
          </a:p>
          <a:p>
            <a:pPr lvl="1">
              <a:lnSpc>
                <a:spcPct val="120000"/>
              </a:lnSpc>
            </a:pPr>
            <a:r>
              <a:rPr lang="en-US" dirty="0"/>
              <a:t>Pain issues – knees</a:t>
            </a:r>
          </a:p>
          <a:p>
            <a:pPr lvl="1">
              <a:lnSpc>
                <a:spcPct val="120000"/>
              </a:lnSpc>
            </a:pPr>
            <a:r>
              <a:rPr lang="en-US" dirty="0"/>
              <a:t>Brushing – once daily</a:t>
            </a:r>
          </a:p>
          <a:p>
            <a:pPr lvl="1">
              <a:lnSpc>
                <a:spcPct val="120000"/>
              </a:lnSpc>
            </a:pPr>
            <a:r>
              <a:rPr lang="en-US" dirty="0"/>
              <a:t>Alcohol and other drug use</a:t>
            </a:r>
          </a:p>
          <a:p>
            <a:pPr lvl="2">
              <a:lnSpc>
                <a:spcPct val="120000"/>
              </a:lnSpc>
            </a:pPr>
            <a:r>
              <a:rPr lang="en-US" dirty="0"/>
              <a:t>Drinks a few beers on weekends</a:t>
            </a:r>
          </a:p>
          <a:p>
            <a:pPr lvl="1">
              <a:lnSpc>
                <a:spcPct val="120000"/>
              </a:lnSpc>
            </a:pPr>
            <a:r>
              <a:rPr lang="en-US" dirty="0"/>
              <a:t>Coping - okay</a:t>
            </a:r>
          </a:p>
          <a:p>
            <a:pPr lvl="1">
              <a:lnSpc>
                <a:spcPct val="120000"/>
              </a:lnSpc>
            </a:pPr>
            <a:r>
              <a:rPr lang="en-US" dirty="0"/>
              <a:t>Steatosis – elevated LFTs</a:t>
            </a:r>
          </a:p>
          <a:p>
            <a:pPr lvl="1">
              <a:lnSpc>
                <a:spcPct val="120000"/>
              </a:lnSpc>
            </a:pPr>
            <a:r>
              <a:rPr lang="en-US" dirty="0"/>
              <a:t>Affordability</a:t>
            </a:r>
          </a:p>
          <a:p>
            <a:pPr lvl="1">
              <a:lnSpc>
                <a:spcPct val="120000"/>
              </a:lnSpc>
            </a:pPr>
            <a:r>
              <a:rPr lang="en-US" dirty="0"/>
              <a:t>Met with CDCES and RD</a:t>
            </a:r>
          </a:p>
          <a:p>
            <a:pPr lvl="1"/>
            <a:endParaRPr lang="en-US" dirty="0"/>
          </a:p>
        </p:txBody>
      </p:sp>
      <p:sp>
        <p:nvSpPr>
          <p:cNvPr id="6" name="TextBox 5">
            <a:extLst>
              <a:ext uri="{FF2B5EF4-FFF2-40B4-BE49-F238E27FC236}">
                <a16:creationId xmlns:a16="http://schemas.microsoft.com/office/drawing/2014/main" id="{96311785-E18C-A27B-0CDD-64BBEE9A1B99}"/>
              </a:ext>
            </a:extLst>
          </p:cNvPr>
          <p:cNvSpPr txBox="1"/>
          <p:nvPr/>
        </p:nvSpPr>
        <p:spPr>
          <a:xfrm>
            <a:off x="304800" y="5293409"/>
            <a:ext cx="4041648" cy="1383264"/>
          </a:xfrm>
          <a:prstGeom prst="rect">
            <a:avLst/>
          </a:prstGeom>
          <a:noFill/>
        </p:spPr>
        <p:txBody>
          <a:bodyPr wrap="square">
            <a:spAutoFit/>
          </a:bodyPr>
          <a:lstStyle/>
          <a:p>
            <a:pPr marL="0" marR="0" lvl="0" indent="0" algn="l" defTabSz="914400" rtl="0" eaLnBrk="1" fontAlgn="base" latinLnBrk="0" hangingPunct="1">
              <a:lnSpc>
                <a:spcPct val="12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70C0"/>
                </a:solidFill>
                <a:effectLst/>
                <a:uLnTx/>
                <a:uFillTx/>
                <a:latin typeface="Calibri" panose="020F0502020204030204" pitchFamily="34" charset="0"/>
                <a:ea typeface="Calibri" panose="020F0502020204030204" pitchFamily="34" charset="0"/>
                <a:cs typeface="Calibri" panose="020F0502020204030204" pitchFamily="34" charset="0"/>
              </a:rPr>
              <a:t>Provider increases metformin/glipizide and adds SGLT-2 Empagliflozin 10 mg</a:t>
            </a:r>
          </a:p>
        </p:txBody>
      </p:sp>
    </p:spTree>
    <p:extLst>
      <p:ext uri="{BB962C8B-B14F-4D97-AF65-F5344CB8AC3E}">
        <p14:creationId xmlns:p14="http://schemas.microsoft.com/office/powerpoint/2010/main" val="9848143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9" presetClass="emph" presetSubtype="0" fill="hold" nodeType="clickEffect">
                                  <p:stCondLst>
                                    <p:cond delay="0"/>
                                  </p:stCondLst>
                                  <p:childTnLst>
                                    <p:animClr clrSpc="rgb" dir="cw">
                                      <p:cBhvr override="childStyle">
                                        <p:cTn id="6" dur="500" fill="hold"/>
                                        <p:tgtEl>
                                          <p:spTgt spid="4">
                                            <p:txEl>
                                              <p:pRg st="2" end="2"/>
                                            </p:txEl>
                                          </p:spTgt>
                                        </p:tgtEl>
                                        <p:attrNameLst>
                                          <p:attrName>style.color</p:attrName>
                                        </p:attrNameLst>
                                      </p:cBhvr>
                                      <p:to>
                                        <a:srgbClr val="C00000"/>
                                      </p:to>
                                    </p:animClr>
                                    <p:animClr clrSpc="rgb" dir="cw">
                                      <p:cBhvr>
                                        <p:cTn id="7" dur="500" fill="hold"/>
                                        <p:tgtEl>
                                          <p:spTgt spid="4">
                                            <p:txEl>
                                              <p:pRg st="2" end="2"/>
                                            </p:txEl>
                                          </p:spTgt>
                                        </p:tgtEl>
                                        <p:attrNameLst>
                                          <p:attrName>fillcolor</p:attrName>
                                        </p:attrNameLst>
                                      </p:cBhvr>
                                      <p:to>
                                        <a:srgbClr val="C00000"/>
                                      </p:to>
                                    </p:animClr>
                                    <p:set>
                                      <p:cBhvr>
                                        <p:cTn id="8" dur="500" fill="hold"/>
                                        <p:tgtEl>
                                          <p:spTgt spid="4">
                                            <p:txEl>
                                              <p:pRg st="2" end="2"/>
                                            </p:txEl>
                                          </p:spTgt>
                                        </p:tgtEl>
                                        <p:attrNameLst>
                                          <p:attrName>fill.type</p:attrName>
                                        </p:attrNameLst>
                                      </p:cBhvr>
                                      <p:to>
                                        <p:strVal val="solid"/>
                                      </p:to>
                                    </p:set>
                                    <p:set>
                                      <p:cBhvr>
                                        <p:cTn id="9" dur="500" fill="hold"/>
                                        <p:tgtEl>
                                          <p:spTgt spid="4">
                                            <p:txEl>
                                              <p:pRg st="2" end="2"/>
                                            </p:txEl>
                                          </p:spTgt>
                                        </p:tgtEl>
                                        <p:attrNameLst>
                                          <p:attrName>fill.on</p:attrName>
                                        </p:attrNameLst>
                                      </p:cBhvr>
                                      <p:to>
                                        <p:strVal val="true"/>
                                      </p:to>
                                    </p:set>
                                  </p:childTnLst>
                                </p:cTn>
                              </p:par>
                            </p:childTnLst>
                          </p:cTn>
                        </p:par>
                      </p:childTnLst>
                    </p:cTn>
                  </p:par>
                  <p:par>
                    <p:cTn id="10" fill="hold">
                      <p:stCondLst>
                        <p:cond delay="indefinite"/>
                      </p:stCondLst>
                      <p:childTnLst>
                        <p:par>
                          <p:cTn id="11" fill="hold">
                            <p:stCondLst>
                              <p:cond delay="0"/>
                            </p:stCondLst>
                            <p:childTnLst>
                              <p:par>
                                <p:cTn id="12" presetID="19" presetClass="emph" presetSubtype="0" fill="hold" nodeType="clickEffect">
                                  <p:stCondLst>
                                    <p:cond delay="0"/>
                                  </p:stCondLst>
                                  <p:childTnLst>
                                    <p:animClr clrSpc="rgb" dir="cw">
                                      <p:cBhvr override="childStyle">
                                        <p:cTn id="13" dur="500" fill="hold"/>
                                        <p:tgtEl>
                                          <p:spTgt spid="4">
                                            <p:txEl>
                                              <p:pRg st="3" end="3"/>
                                            </p:txEl>
                                          </p:spTgt>
                                        </p:tgtEl>
                                        <p:attrNameLst>
                                          <p:attrName>style.color</p:attrName>
                                        </p:attrNameLst>
                                      </p:cBhvr>
                                      <p:to>
                                        <a:srgbClr val="C00000"/>
                                      </p:to>
                                    </p:animClr>
                                    <p:animClr clrSpc="rgb" dir="cw">
                                      <p:cBhvr>
                                        <p:cTn id="14" dur="500" fill="hold"/>
                                        <p:tgtEl>
                                          <p:spTgt spid="4">
                                            <p:txEl>
                                              <p:pRg st="3" end="3"/>
                                            </p:txEl>
                                          </p:spTgt>
                                        </p:tgtEl>
                                        <p:attrNameLst>
                                          <p:attrName>fillcolor</p:attrName>
                                        </p:attrNameLst>
                                      </p:cBhvr>
                                      <p:to>
                                        <a:srgbClr val="C00000"/>
                                      </p:to>
                                    </p:animClr>
                                    <p:set>
                                      <p:cBhvr>
                                        <p:cTn id="15" dur="500" fill="hold"/>
                                        <p:tgtEl>
                                          <p:spTgt spid="4">
                                            <p:txEl>
                                              <p:pRg st="3" end="3"/>
                                            </p:txEl>
                                          </p:spTgt>
                                        </p:tgtEl>
                                        <p:attrNameLst>
                                          <p:attrName>fill.type</p:attrName>
                                        </p:attrNameLst>
                                      </p:cBhvr>
                                      <p:to>
                                        <p:strVal val="solid"/>
                                      </p:to>
                                    </p:set>
                                    <p:set>
                                      <p:cBhvr>
                                        <p:cTn id="16" dur="500" fill="hold"/>
                                        <p:tgtEl>
                                          <p:spTgt spid="4">
                                            <p:txEl>
                                              <p:pRg st="3" end="3"/>
                                            </p:txEl>
                                          </p:spTgt>
                                        </p:tgtEl>
                                        <p:attrNameLst>
                                          <p:attrName>fill.on</p:attrName>
                                        </p:attrNameLst>
                                      </p:cBhvr>
                                      <p:to>
                                        <p:strVal val="true"/>
                                      </p:to>
                                    </p:set>
                                  </p:childTnLst>
                                </p:cTn>
                              </p:par>
                            </p:childTnLst>
                          </p:cTn>
                        </p:par>
                      </p:childTnLst>
                    </p:cTn>
                  </p:par>
                  <p:par>
                    <p:cTn id="17" fill="hold">
                      <p:stCondLst>
                        <p:cond delay="indefinite"/>
                      </p:stCondLst>
                      <p:childTnLst>
                        <p:par>
                          <p:cTn id="18" fill="hold">
                            <p:stCondLst>
                              <p:cond delay="0"/>
                            </p:stCondLst>
                            <p:childTnLst>
                              <p:par>
                                <p:cTn id="19" presetID="19" presetClass="emph" presetSubtype="0" fill="hold" nodeType="clickEffect">
                                  <p:stCondLst>
                                    <p:cond delay="0"/>
                                  </p:stCondLst>
                                  <p:childTnLst>
                                    <p:animClr clrSpc="rgb" dir="cw">
                                      <p:cBhvr override="childStyle">
                                        <p:cTn id="20" dur="500" fill="hold"/>
                                        <p:tgtEl>
                                          <p:spTgt spid="4">
                                            <p:txEl>
                                              <p:pRg st="4" end="4"/>
                                            </p:txEl>
                                          </p:spTgt>
                                        </p:tgtEl>
                                        <p:attrNameLst>
                                          <p:attrName>style.color</p:attrName>
                                        </p:attrNameLst>
                                      </p:cBhvr>
                                      <p:to>
                                        <a:srgbClr val="C00000"/>
                                      </p:to>
                                    </p:animClr>
                                    <p:animClr clrSpc="rgb" dir="cw">
                                      <p:cBhvr>
                                        <p:cTn id="21" dur="500" fill="hold"/>
                                        <p:tgtEl>
                                          <p:spTgt spid="4">
                                            <p:txEl>
                                              <p:pRg st="4" end="4"/>
                                            </p:txEl>
                                          </p:spTgt>
                                        </p:tgtEl>
                                        <p:attrNameLst>
                                          <p:attrName>fillcolor</p:attrName>
                                        </p:attrNameLst>
                                      </p:cBhvr>
                                      <p:to>
                                        <a:srgbClr val="C00000"/>
                                      </p:to>
                                    </p:animClr>
                                    <p:set>
                                      <p:cBhvr>
                                        <p:cTn id="22" dur="500" fill="hold"/>
                                        <p:tgtEl>
                                          <p:spTgt spid="4">
                                            <p:txEl>
                                              <p:pRg st="4" end="4"/>
                                            </p:txEl>
                                          </p:spTgt>
                                        </p:tgtEl>
                                        <p:attrNameLst>
                                          <p:attrName>fill.type</p:attrName>
                                        </p:attrNameLst>
                                      </p:cBhvr>
                                      <p:to>
                                        <p:strVal val="solid"/>
                                      </p:to>
                                    </p:set>
                                    <p:set>
                                      <p:cBhvr>
                                        <p:cTn id="23" dur="500" fill="hold"/>
                                        <p:tgtEl>
                                          <p:spTgt spid="4">
                                            <p:txEl>
                                              <p:pRg st="4" end="4"/>
                                            </p:txEl>
                                          </p:spTgt>
                                        </p:tgtEl>
                                        <p:attrNameLst>
                                          <p:attrName>fill.on</p:attrName>
                                        </p:attrNameLst>
                                      </p:cBhvr>
                                      <p:to>
                                        <p:strVal val="true"/>
                                      </p:to>
                                    </p:set>
                                  </p:childTnLst>
                                </p:cTn>
                              </p:par>
                            </p:childTnLst>
                          </p:cTn>
                        </p:par>
                      </p:childTnLst>
                    </p:cTn>
                  </p:par>
                  <p:par>
                    <p:cTn id="24" fill="hold">
                      <p:stCondLst>
                        <p:cond delay="indefinite"/>
                      </p:stCondLst>
                      <p:childTnLst>
                        <p:par>
                          <p:cTn id="25" fill="hold">
                            <p:stCondLst>
                              <p:cond delay="0"/>
                            </p:stCondLst>
                            <p:childTnLst>
                              <p:par>
                                <p:cTn id="26" presetID="19" presetClass="emph" presetSubtype="0" fill="hold" nodeType="clickEffect">
                                  <p:stCondLst>
                                    <p:cond delay="0"/>
                                  </p:stCondLst>
                                  <p:childTnLst>
                                    <p:animClr clrSpc="rgb" dir="cw">
                                      <p:cBhvr override="childStyle">
                                        <p:cTn id="27" dur="500" fill="hold"/>
                                        <p:tgtEl>
                                          <p:spTgt spid="4">
                                            <p:txEl>
                                              <p:pRg st="5" end="5"/>
                                            </p:txEl>
                                          </p:spTgt>
                                        </p:tgtEl>
                                        <p:attrNameLst>
                                          <p:attrName>style.color</p:attrName>
                                        </p:attrNameLst>
                                      </p:cBhvr>
                                      <p:to>
                                        <a:srgbClr val="C00000"/>
                                      </p:to>
                                    </p:animClr>
                                    <p:animClr clrSpc="rgb" dir="cw">
                                      <p:cBhvr>
                                        <p:cTn id="28" dur="500" fill="hold"/>
                                        <p:tgtEl>
                                          <p:spTgt spid="4">
                                            <p:txEl>
                                              <p:pRg st="5" end="5"/>
                                            </p:txEl>
                                          </p:spTgt>
                                        </p:tgtEl>
                                        <p:attrNameLst>
                                          <p:attrName>fillcolor</p:attrName>
                                        </p:attrNameLst>
                                      </p:cBhvr>
                                      <p:to>
                                        <a:srgbClr val="C00000"/>
                                      </p:to>
                                    </p:animClr>
                                    <p:set>
                                      <p:cBhvr>
                                        <p:cTn id="29" dur="500" fill="hold"/>
                                        <p:tgtEl>
                                          <p:spTgt spid="4">
                                            <p:txEl>
                                              <p:pRg st="5" end="5"/>
                                            </p:txEl>
                                          </p:spTgt>
                                        </p:tgtEl>
                                        <p:attrNameLst>
                                          <p:attrName>fill.type</p:attrName>
                                        </p:attrNameLst>
                                      </p:cBhvr>
                                      <p:to>
                                        <p:strVal val="solid"/>
                                      </p:to>
                                    </p:set>
                                    <p:set>
                                      <p:cBhvr>
                                        <p:cTn id="30" dur="500" fill="hold"/>
                                        <p:tgtEl>
                                          <p:spTgt spid="4">
                                            <p:txEl>
                                              <p:pRg st="5" end="5"/>
                                            </p:txEl>
                                          </p:spTgt>
                                        </p:tgtEl>
                                        <p:attrNameLst>
                                          <p:attrName>fill.on</p:attrName>
                                        </p:attrNameLst>
                                      </p:cBhvr>
                                      <p:to>
                                        <p:strVal val="true"/>
                                      </p:to>
                                    </p:set>
                                  </p:childTnLst>
                                </p:cTn>
                              </p:par>
                            </p:childTnLst>
                          </p:cTn>
                        </p:par>
                      </p:childTnLst>
                    </p:cTn>
                  </p:par>
                  <p:par>
                    <p:cTn id="31" fill="hold">
                      <p:stCondLst>
                        <p:cond delay="indefinite"/>
                      </p:stCondLst>
                      <p:childTnLst>
                        <p:par>
                          <p:cTn id="32" fill="hold">
                            <p:stCondLst>
                              <p:cond delay="0"/>
                            </p:stCondLst>
                            <p:childTnLst>
                              <p:par>
                                <p:cTn id="33" presetID="19" presetClass="emph" presetSubtype="0" fill="hold" nodeType="clickEffect">
                                  <p:stCondLst>
                                    <p:cond delay="0"/>
                                  </p:stCondLst>
                                  <p:childTnLst>
                                    <p:animClr clrSpc="rgb" dir="cw">
                                      <p:cBhvr override="childStyle">
                                        <p:cTn id="34" dur="500" fill="hold"/>
                                        <p:tgtEl>
                                          <p:spTgt spid="4">
                                            <p:txEl>
                                              <p:pRg st="6" end="6"/>
                                            </p:txEl>
                                          </p:spTgt>
                                        </p:tgtEl>
                                        <p:attrNameLst>
                                          <p:attrName>style.color</p:attrName>
                                        </p:attrNameLst>
                                      </p:cBhvr>
                                      <p:to>
                                        <a:srgbClr val="C00000"/>
                                      </p:to>
                                    </p:animClr>
                                    <p:animClr clrSpc="rgb" dir="cw">
                                      <p:cBhvr>
                                        <p:cTn id="35" dur="500" fill="hold"/>
                                        <p:tgtEl>
                                          <p:spTgt spid="4">
                                            <p:txEl>
                                              <p:pRg st="6" end="6"/>
                                            </p:txEl>
                                          </p:spTgt>
                                        </p:tgtEl>
                                        <p:attrNameLst>
                                          <p:attrName>fillcolor</p:attrName>
                                        </p:attrNameLst>
                                      </p:cBhvr>
                                      <p:to>
                                        <a:srgbClr val="C00000"/>
                                      </p:to>
                                    </p:animClr>
                                    <p:set>
                                      <p:cBhvr>
                                        <p:cTn id="36" dur="500" fill="hold"/>
                                        <p:tgtEl>
                                          <p:spTgt spid="4">
                                            <p:txEl>
                                              <p:pRg st="6" end="6"/>
                                            </p:txEl>
                                          </p:spTgt>
                                        </p:tgtEl>
                                        <p:attrNameLst>
                                          <p:attrName>fill.type</p:attrName>
                                        </p:attrNameLst>
                                      </p:cBhvr>
                                      <p:to>
                                        <p:strVal val="solid"/>
                                      </p:to>
                                    </p:set>
                                    <p:set>
                                      <p:cBhvr>
                                        <p:cTn id="37" dur="500" fill="hold"/>
                                        <p:tgtEl>
                                          <p:spTgt spid="4">
                                            <p:txEl>
                                              <p:pRg st="6" end="6"/>
                                            </p:txEl>
                                          </p:spTgt>
                                        </p:tgtEl>
                                        <p:attrNameLst>
                                          <p:attrName>fill.on</p:attrName>
                                        </p:attrNameLst>
                                      </p:cBhvr>
                                      <p:to>
                                        <p:strVal val="true"/>
                                      </p:to>
                                    </p:set>
                                  </p:childTnLst>
                                </p:cTn>
                              </p:par>
                            </p:childTnLst>
                          </p:cTn>
                        </p:par>
                      </p:childTnLst>
                    </p:cTn>
                  </p:par>
                  <p:par>
                    <p:cTn id="38" fill="hold">
                      <p:stCondLst>
                        <p:cond delay="indefinite"/>
                      </p:stCondLst>
                      <p:childTnLst>
                        <p:par>
                          <p:cTn id="39" fill="hold">
                            <p:stCondLst>
                              <p:cond delay="0"/>
                            </p:stCondLst>
                            <p:childTnLst>
                              <p:par>
                                <p:cTn id="40" presetID="19" presetClass="emph" presetSubtype="0" fill="hold" nodeType="clickEffect">
                                  <p:stCondLst>
                                    <p:cond delay="0"/>
                                  </p:stCondLst>
                                  <p:childTnLst>
                                    <p:animClr clrSpc="rgb" dir="cw">
                                      <p:cBhvr override="childStyle">
                                        <p:cTn id="41" dur="500" fill="hold"/>
                                        <p:tgtEl>
                                          <p:spTgt spid="4">
                                            <p:txEl>
                                              <p:pRg st="7" end="7"/>
                                            </p:txEl>
                                          </p:spTgt>
                                        </p:tgtEl>
                                        <p:attrNameLst>
                                          <p:attrName>style.color</p:attrName>
                                        </p:attrNameLst>
                                      </p:cBhvr>
                                      <p:to>
                                        <a:srgbClr val="C00000"/>
                                      </p:to>
                                    </p:animClr>
                                    <p:animClr clrSpc="rgb" dir="cw">
                                      <p:cBhvr>
                                        <p:cTn id="42" dur="500" fill="hold"/>
                                        <p:tgtEl>
                                          <p:spTgt spid="4">
                                            <p:txEl>
                                              <p:pRg st="7" end="7"/>
                                            </p:txEl>
                                          </p:spTgt>
                                        </p:tgtEl>
                                        <p:attrNameLst>
                                          <p:attrName>fillcolor</p:attrName>
                                        </p:attrNameLst>
                                      </p:cBhvr>
                                      <p:to>
                                        <a:srgbClr val="C00000"/>
                                      </p:to>
                                    </p:animClr>
                                    <p:set>
                                      <p:cBhvr>
                                        <p:cTn id="43" dur="500" fill="hold"/>
                                        <p:tgtEl>
                                          <p:spTgt spid="4">
                                            <p:txEl>
                                              <p:pRg st="7" end="7"/>
                                            </p:txEl>
                                          </p:spTgt>
                                        </p:tgtEl>
                                        <p:attrNameLst>
                                          <p:attrName>fill.type</p:attrName>
                                        </p:attrNameLst>
                                      </p:cBhvr>
                                      <p:to>
                                        <p:strVal val="solid"/>
                                      </p:to>
                                    </p:set>
                                    <p:set>
                                      <p:cBhvr>
                                        <p:cTn id="44" dur="500" fill="hold"/>
                                        <p:tgtEl>
                                          <p:spTgt spid="4">
                                            <p:txEl>
                                              <p:pRg st="7" end="7"/>
                                            </p:txEl>
                                          </p:spTgt>
                                        </p:tgtEl>
                                        <p:attrNameLst>
                                          <p:attrName>fill.on</p:attrName>
                                        </p:attrNameLst>
                                      </p:cBhvr>
                                      <p:to>
                                        <p:strVal val="true"/>
                                      </p:to>
                                    </p:set>
                                  </p:childTnLst>
                                </p:cTn>
                              </p:par>
                            </p:childTnLst>
                          </p:cTn>
                        </p:par>
                      </p:childTnLst>
                    </p:cTn>
                  </p:par>
                  <p:par>
                    <p:cTn id="45" fill="hold">
                      <p:stCondLst>
                        <p:cond delay="indefinite"/>
                      </p:stCondLst>
                      <p:childTnLst>
                        <p:par>
                          <p:cTn id="46" fill="hold">
                            <p:stCondLst>
                              <p:cond delay="0"/>
                            </p:stCondLst>
                            <p:childTnLst>
                              <p:par>
                                <p:cTn id="47" presetID="19" presetClass="emph" presetSubtype="0" fill="hold" nodeType="clickEffect">
                                  <p:stCondLst>
                                    <p:cond delay="0"/>
                                  </p:stCondLst>
                                  <p:childTnLst>
                                    <p:animClr clrSpc="rgb" dir="cw">
                                      <p:cBhvr override="childStyle">
                                        <p:cTn id="48" dur="500" fill="hold"/>
                                        <p:tgtEl>
                                          <p:spTgt spid="4">
                                            <p:txEl>
                                              <p:pRg st="8" end="8"/>
                                            </p:txEl>
                                          </p:spTgt>
                                        </p:tgtEl>
                                        <p:attrNameLst>
                                          <p:attrName>style.color</p:attrName>
                                        </p:attrNameLst>
                                      </p:cBhvr>
                                      <p:to>
                                        <a:srgbClr val="C00000"/>
                                      </p:to>
                                    </p:animClr>
                                    <p:animClr clrSpc="rgb" dir="cw">
                                      <p:cBhvr>
                                        <p:cTn id="49" dur="500" fill="hold"/>
                                        <p:tgtEl>
                                          <p:spTgt spid="4">
                                            <p:txEl>
                                              <p:pRg st="8" end="8"/>
                                            </p:txEl>
                                          </p:spTgt>
                                        </p:tgtEl>
                                        <p:attrNameLst>
                                          <p:attrName>fillcolor</p:attrName>
                                        </p:attrNameLst>
                                      </p:cBhvr>
                                      <p:to>
                                        <a:srgbClr val="C00000"/>
                                      </p:to>
                                    </p:animClr>
                                    <p:set>
                                      <p:cBhvr>
                                        <p:cTn id="50" dur="500" fill="hold"/>
                                        <p:tgtEl>
                                          <p:spTgt spid="4">
                                            <p:txEl>
                                              <p:pRg st="8" end="8"/>
                                            </p:txEl>
                                          </p:spTgt>
                                        </p:tgtEl>
                                        <p:attrNameLst>
                                          <p:attrName>fill.type</p:attrName>
                                        </p:attrNameLst>
                                      </p:cBhvr>
                                      <p:to>
                                        <p:strVal val="solid"/>
                                      </p:to>
                                    </p:set>
                                    <p:set>
                                      <p:cBhvr>
                                        <p:cTn id="51" dur="500" fill="hold"/>
                                        <p:tgtEl>
                                          <p:spTgt spid="4">
                                            <p:txEl>
                                              <p:pRg st="8" end="8"/>
                                            </p:txEl>
                                          </p:spTgt>
                                        </p:tgtEl>
                                        <p:attrNameLst>
                                          <p:attrName>fill.on</p:attrName>
                                        </p:attrNameLst>
                                      </p:cBhvr>
                                      <p:to>
                                        <p:strVal val="true"/>
                                      </p:to>
                                    </p:set>
                                  </p:childTnLst>
                                </p:cTn>
                              </p:par>
                            </p:childTnLst>
                          </p:cTn>
                        </p:par>
                      </p:childTnLst>
                    </p:cTn>
                  </p:par>
                  <p:par>
                    <p:cTn id="52" fill="hold">
                      <p:stCondLst>
                        <p:cond delay="indefinite"/>
                      </p:stCondLst>
                      <p:childTnLst>
                        <p:par>
                          <p:cTn id="53" fill="hold">
                            <p:stCondLst>
                              <p:cond delay="0"/>
                            </p:stCondLst>
                            <p:childTnLst>
                              <p:par>
                                <p:cTn id="54" presetID="19" presetClass="emph" presetSubtype="0" fill="hold" nodeType="clickEffect">
                                  <p:stCondLst>
                                    <p:cond delay="0"/>
                                  </p:stCondLst>
                                  <p:childTnLst>
                                    <p:animClr clrSpc="rgb" dir="cw">
                                      <p:cBhvr override="childStyle">
                                        <p:cTn id="55" dur="500" fill="hold"/>
                                        <p:tgtEl>
                                          <p:spTgt spid="4">
                                            <p:txEl>
                                              <p:pRg st="9" end="9"/>
                                            </p:txEl>
                                          </p:spTgt>
                                        </p:tgtEl>
                                        <p:attrNameLst>
                                          <p:attrName>style.color</p:attrName>
                                        </p:attrNameLst>
                                      </p:cBhvr>
                                      <p:to>
                                        <a:srgbClr val="C00000"/>
                                      </p:to>
                                    </p:animClr>
                                    <p:animClr clrSpc="rgb" dir="cw">
                                      <p:cBhvr>
                                        <p:cTn id="56" dur="500" fill="hold"/>
                                        <p:tgtEl>
                                          <p:spTgt spid="4">
                                            <p:txEl>
                                              <p:pRg st="9" end="9"/>
                                            </p:txEl>
                                          </p:spTgt>
                                        </p:tgtEl>
                                        <p:attrNameLst>
                                          <p:attrName>fillcolor</p:attrName>
                                        </p:attrNameLst>
                                      </p:cBhvr>
                                      <p:to>
                                        <a:srgbClr val="C00000"/>
                                      </p:to>
                                    </p:animClr>
                                    <p:set>
                                      <p:cBhvr>
                                        <p:cTn id="57" dur="500" fill="hold"/>
                                        <p:tgtEl>
                                          <p:spTgt spid="4">
                                            <p:txEl>
                                              <p:pRg st="9" end="9"/>
                                            </p:txEl>
                                          </p:spTgt>
                                        </p:tgtEl>
                                        <p:attrNameLst>
                                          <p:attrName>fill.type</p:attrName>
                                        </p:attrNameLst>
                                      </p:cBhvr>
                                      <p:to>
                                        <p:strVal val="solid"/>
                                      </p:to>
                                    </p:set>
                                    <p:set>
                                      <p:cBhvr>
                                        <p:cTn id="58" dur="500" fill="hold"/>
                                        <p:tgtEl>
                                          <p:spTgt spid="4">
                                            <p:txEl>
                                              <p:pRg st="9" end="9"/>
                                            </p:txEl>
                                          </p:spTgt>
                                        </p:tgtEl>
                                        <p:attrNameLst>
                                          <p:attrName>fill.on</p:attrName>
                                        </p:attrNameLst>
                                      </p:cBhvr>
                                      <p:to>
                                        <p:strVal val="true"/>
                                      </p:to>
                                    </p:set>
                                  </p:childTnLst>
                                </p:cTn>
                              </p:par>
                            </p:childTnLst>
                          </p:cTn>
                        </p:par>
                      </p:childTnLst>
                    </p:cTn>
                  </p:par>
                  <p:par>
                    <p:cTn id="59" fill="hold">
                      <p:stCondLst>
                        <p:cond delay="indefinite"/>
                      </p:stCondLst>
                      <p:childTnLst>
                        <p:par>
                          <p:cTn id="60" fill="hold">
                            <p:stCondLst>
                              <p:cond delay="0"/>
                            </p:stCondLst>
                            <p:childTnLst>
                              <p:par>
                                <p:cTn id="61" presetID="19" presetClass="emph" presetSubtype="0" fill="hold" nodeType="clickEffect">
                                  <p:stCondLst>
                                    <p:cond delay="0"/>
                                  </p:stCondLst>
                                  <p:childTnLst>
                                    <p:animClr clrSpc="rgb" dir="cw">
                                      <p:cBhvr override="childStyle">
                                        <p:cTn id="62" dur="500" fill="hold"/>
                                        <p:tgtEl>
                                          <p:spTgt spid="4">
                                            <p:txEl>
                                              <p:pRg st="11" end="11"/>
                                            </p:txEl>
                                          </p:spTgt>
                                        </p:tgtEl>
                                        <p:attrNameLst>
                                          <p:attrName>style.color</p:attrName>
                                        </p:attrNameLst>
                                      </p:cBhvr>
                                      <p:to>
                                        <a:srgbClr val="C00000"/>
                                      </p:to>
                                    </p:animClr>
                                    <p:animClr clrSpc="rgb" dir="cw">
                                      <p:cBhvr>
                                        <p:cTn id="63" dur="500" fill="hold"/>
                                        <p:tgtEl>
                                          <p:spTgt spid="4">
                                            <p:txEl>
                                              <p:pRg st="11" end="11"/>
                                            </p:txEl>
                                          </p:spTgt>
                                        </p:tgtEl>
                                        <p:attrNameLst>
                                          <p:attrName>fillcolor</p:attrName>
                                        </p:attrNameLst>
                                      </p:cBhvr>
                                      <p:to>
                                        <a:srgbClr val="C00000"/>
                                      </p:to>
                                    </p:animClr>
                                    <p:set>
                                      <p:cBhvr>
                                        <p:cTn id="64" dur="500" fill="hold"/>
                                        <p:tgtEl>
                                          <p:spTgt spid="4">
                                            <p:txEl>
                                              <p:pRg st="11" end="11"/>
                                            </p:txEl>
                                          </p:spTgt>
                                        </p:tgtEl>
                                        <p:attrNameLst>
                                          <p:attrName>fill.type</p:attrName>
                                        </p:attrNameLst>
                                      </p:cBhvr>
                                      <p:to>
                                        <p:strVal val="solid"/>
                                      </p:to>
                                    </p:set>
                                    <p:set>
                                      <p:cBhvr>
                                        <p:cTn id="65" dur="500" fill="hold"/>
                                        <p:tgtEl>
                                          <p:spTgt spid="4">
                                            <p:txEl>
                                              <p:pRg st="11" end="11"/>
                                            </p:txEl>
                                          </p:spTgt>
                                        </p:tgtEl>
                                        <p:attrNameLst>
                                          <p:attrName>fill.on</p:attrName>
                                        </p:attrNameLst>
                                      </p:cBhvr>
                                      <p:to>
                                        <p:strVal val="true"/>
                                      </p:to>
                                    </p:set>
                                  </p:childTnLst>
                                </p:cTn>
                              </p:par>
                            </p:childTnLst>
                          </p:cTn>
                        </p:par>
                      </p:childTnLst>
                    </p:cTn>
                  </p:par>
                  <p:par>
                    <p:cTn id="66" fill="hold">
                      <p:stCondLst>
                        <p:cond delay="indefinite"/>
                      </p:stCondLst>
                      <p:childTnLst>
                        <p:par>
                          <p:cTn id="67" fill="hold">
                            <p:stCondLst>
                              <p:cond delay="0"/>
                            </p:stCondLst>
                            <p:childTnLst>
                              <p:par>
                                <p:cTn id="68" presetID="19" presetClass="emph" presetSubtype="0" fill="hold" nodeType="clickEffect">
                                  <p:stCondLst>
                                    <p:cond delay="0"/>
                                  </p:stCondLst>
                                  <p:childTnLst>
                                    <p:animClr clrSpc="rgb" dir="cw">
                                      <p:cBhvr override="childStyle">
                                        <p:cTn id="69" dur="500" fill="hold"/>
                                        <p:tgtEl>
                                          <p:spTgt spid="4">
                                            <p:txEl>
                                              <p:pRg st="12" end="12"/>
                                            </p:txEl>
                                          </p:spTgt>
                                        </p:tgtEl>
                                        <p:attrNameLst>
                                          <p:attrName>style.color</p:attrName>
                                        </p:attrNameLst>
                                      </p:cBhvr>
                                      <p:to>
                                        <a:srgbClr val="C00000"/>
                                      </p:to>
                                    </p:animClr>
                                    <p:animClr clrSpc="rgb" dir="cw">
                                      <p:cBhvr>
                                        <p:cTn id="70" dur="500" fill="hold"/>
                                        <p:tgtEl>
                                          <p:spTgt spid="4">
                                            <p:txEl>
                                              <p:pRg st="12" end="12"/>
                                            </p:txEl>
                                          </p:spTgt>
                                        </p:tgtEl>
                                        <p:attrNameLst>
                                          <p:attrName>fillcolor</p:attrName>
                                        </p:attrNameLst>
                                      </p:cBhvr>
                                      <p:to>
                                        <a:srgbClr val="C00000"/>
                                      </p:to>
                                    </p:animClr>
                                    <p:set>
                                      <p:cBhvr>
                                        <p:cTn id="71" dur="500" fill="hold"/>
                                        <p:tgtEl>
                                          <p:spTgt spid="4">
                                            <p:txEl>
                                              <p:pRg st="12" end="12"/>
                                            </p:txEl>
                                          </p:spTgt>
                                        </p:tgtEl>
                                        <p:attrNameLst>
                                          <p:attrName>fill.type</p:attrName>
                                        </p:attrNameLst>
                                      </p:cBhvr>
                                      <p:to>
                                        <p:strVal val="solid"/>
                                      </p:to>
                                    </p:set>
                                    <p:set>
                                      <p:cBhvr>
                                        <p:cTn id="72" dur="500" fill="hold"/>
                                        <p:tgtEl>
                                          <p:spTgt spid="4">
                                            <p:txEl>
                                              <p:pRg st="12" end="12"/>
                                            </p:txEl>
                                          </p:spTgt>
                                        </p:tgtEl>
                                        <p:attrNameLst>
                                          <p:attrName>fill.on</p:attrName>
                                        </p:attrNameLst>
                                      </p:cBhvr>
                                      <p:to>
                                        <p:strVal val="true"/>
                                      </p:to>
                                    </p:set>
                                  </p:childTnLst>
                                </p:cTn>
                              </p:par>
                            </p:childTnLst>
                          </p:cTn>
                        </p:par>
                      </p:childTnLst>
                    </p:cTn>
                  </p:par>
                  <p:par>
                    <p:cTn id="73" fill="hold">
                      <p:stCondLst>
                        <p:cond delay="indefinite"/>
                      </p:stCondLst>
                      <p:childTnLst>
                        <p:par>
                          <p:cTn id="74" fill="hold">
                            <p:stCondLst>
                              <p:cond delay="0"/>
                            </p:stCondLst>
                            <p:childTnLst>
                              <p:par>
                                <p:cTn id="75" presetID="19" presetClass="emph" presetSubtype="0" fill="hold" nodeType="clickEffect">
                                  <p:stCondLst>
                                    <p:cond delay="0"/>
                                  </p:stCondLst>
                                  <p:childTnLst>
                                    <p:animClr clrSpc="rgb" dir="cw">
                                      <p:cBhvr override="childStyle">
                                        <p:cTn id="76" dur="500" fill="hold"/>
                                        <p:tgtEl>
                                          <p:spTgt spid="4">
                                            <p:txEl>
                                              <p:pRg st="10" end="10"/>
                                            </p:txEl>
                                          </p:spTgt>
                                        </p:tgtEl>
                                        <p:attrNameLst>
                                          <p:attrName>style.color</p:attrName>
                                        </p:attrNameLst>
                                      </p:cBhvr>
                                      <p:to>
                                        <a:srgbClr val="C00000"/>
                                      </p:to>
                                    </p:animClr>
                                    <p:animClr clrSpc="rgb" dir="cw">
                                      <p:cBhvr>
                                        <p:cTn id="77" dur="500" fill="hold"/>
                                        <p:tgtEl>
                                          <p:spTgt spid="4">
                                            <p:txEl>
                                              <p:pRg st="10" end="10"/>
                                            </p:txEl>
                                          </p:spTgt>
                                        </p:tgtEl>
                                        <p:attrNameLst>
                                          <p:attrName>fillcolor</p:attrName>
                                        </p:attrNameLst>
                                      </p:cBhvr>
                                      <p:to>
                                        <a:srgbClr val="C00000"/>
                                      </p:to>
                                    </p:animClr>
                                    <p:set>
                                      <p:cBhvr>
                                        <p:cTn id="78" dur="500" fill="hold"/>
                                        <p:tgtEl>
                                          <p:spTgt spid="4">
                                            <p:txEl>
                                              <p:pRg st="10" end="10"/>
                                            </p:txEl>
                                          </p:spTgt>
                                        </p:tgtEl>
                                        <p:attrNameLst>
                                          <p:attrName>fill.type</p:attrName>
                                        </p:attrNameLst>
                                      </p:cBhvr>
                                      <p:to>
                                        <p:strVal val="solid"/>
                                      </p:to>
                                    </p:set>
                                    <p:set>
                                      <p:cBhvr>
                                        <p:cTn id="79" dur="500" fill="hold"/>
                                        <p:tgtEl>
                                          <p:spTgt spid="4">
                                            <p:txEl>
                                              <p:pRg st="10" end="10"/>
                                            </p:txEl>
                                          </p:spTgt>
                                        </p:tgtEl>
                                        <p:attrNameLst>
                                          <p:attrName>fill.on</p:attrName>
                                        </p:attrNameLst>
                                      </p:cBhvr>
                                      <p:to>
                                        <p:strVal val="true"/>
                                      </p:to>
                                    </p:set>
                                  </p:childTnLst>
                                </p:cTn>
                              </p:par>
                            </p:childTnLst>
                          </p:cTn>
                        </p:par>
                      </p:childTnLst>
                    </p:cTn>
                  </p:par>
                  <p:par>
                    <p:cTn id="80" fill="hold">
                      <p:stCondLst>
                        <p:cond delay="indefinite"/>
                      </p:stCondLst>
                      <p:childTnLst>
                        <p:par>
                          <p:cTn id="81" fill="hold">
                            <p:stCondLst>
                              <p:cond delay="0"/>
                            </p:stCondLst>
                            <p:childTnLst>
                              <p:par>
                                <p:cTn id="82" presetID="31" presetClass="entr" presetSubtype="0" fill="hold" grpId="0" nodeType="clickEffect">
                                  <p:stCondLst>
                                    <p:cond delay="0"/>
                                  </p:stCondLst>
                                  <p:childTnLst>
                                    <p:set>
                                      <p:cBhvr>
                                        <p:cTn id="83" dur="1" fill="hold">
                                          <p:stCondLst>
                                            <p:cond delay="0"/>
                                          </p:stCondLst>
                                        </p:cTn>
                                        <p:tgtEl>
                                          <p:spTgt spid="6"/>
                                        </p:tgtEl>
                                        <p:attrNameLst>
                                          <p:attrName>style.visibility</p:attrName>
                                        </p:attrNameLst>
                                      </p:cBhvr>
                                      <p:to>
                                        <p:strVal val="visible"/>
                                      </p:to>
                                    </p:set>
                                    <p:anim calcmode="lin" valueType="num">
                                      <p:cBhvr>
                                        <p:cTn id="84" dur="1000" fill="hold"/>
                                        <p:tgtEl>
                                          <p:spTgt spid="6"/>
                                        </p:tgtEl>
                                        <p:attrNameLst>
                                          <p:attrName>ppt_w</p:attrName>
                                        </p:attrNameLst>
                                      </p:cBhvr>
                                      <p:tavLst>
                                        <p:tav tm="0">
                                          <p:val>
                                            <p:fltVal val="0"/>
                                          </p:val>
                                        </p:tav>
                                        <p:tav tm="100000">
                                          <p:val>
                                            <p:strVal val="#ppt_w"/>
                                          </p:val>
                                        </p:tav>
                                      </p:tavLst>
                                    </p:anim>
                                    <p:anim calcmode="lin" valueType="num">
                                      <p:cBhvr>
                                        <p:cTn id="85" dur="1000" fill="hold"/>
                                        <p:tgtEl>
                                          <p:spTgt spid="6"/>
                                        </p:tgtEl>
                                        <p:attrNameLst>
                                          <p:attrName>ppt_h</p:attrName>
                                        </p:attrNameLst>
                                      </p:cBhvr>
                                      <p:tavLst>
                                        <p:tav tm="0">
                                          <p:val>
                                            <p:fltVal val="0"/>
                                          </p:val>
                                        </p:tav>
                                        <p:tav tm="100000">
                                          <p:val>
                                            <p:strVal val="#ppt_h"/>
                                          </p:val>
                                        </p:tav>
                                      </p:tavLst>
                                    </p:anim>
                                    <p:anim calcmode="lin" valueType="num">
                                      <p:cBhvr>
                                        <p:cTn id="86" dur="1000" fill="hold"/>
                                        <p:tgtEl>
                                          <p:spTgt spid="6"/>
                                        </p:tgtEl>
                                        <p:attrNameLst>
                                          <p:attrName>style.rotation</p:attrName>
                                        </p:attrNameLst>
                                      </p:cBhvr>
                                      <p:tavLst>
                                        <p:tav tm="0">
                                          <p:val>
                                            <p:fltVal val="90"/>
                                          </p:val>
                                        </p:tav>
                                        <p:tav tm="100000">
                                          <p:val>
                                            <p:fltVal val="0"/>
                                          </p:val>
                                        </p:tav>
                                      </p:tavLst>
                                    </p:anim>
                                    <p:animEffect transition="in" filter="fade">
                                      <p:cBhvr>
                                        <p:cTn id="8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Businessman finger on lip">
            <a:extLst>
              <a:ext uri="{FF2B5EF4-FFF2-40B4-BE49-F238E27FC236}">
                <a16:creationId xmlns:a16="http://schemas.microsoft.com/office/drawing/2014/main" id="{93C7DE2C-B5EA-4CE1-8309-C17D4F204DC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00184" y="1847491"/>
            <a:ext cx="1306435" cy="3767132"/>
          </a:xfrm>
          <a:prstGeom prst="rect">
            <a:avLst/>
          </a:prstGeom>
        </p:spPr>
      </p:pic>
      <p:sp>
        <p:nvSpPr>
          <p:cNvPr id="2" name="Title 1">
            <a:extLst>
              <a:ext uri="{FF2B5EF4-FFF2-40B4-BE49-F238E27FC236}">
                <a16:creationId xmlns:a16="http://schemas.microsoft.com/office/drawing/2014/main" id="{28B89FF6-6FE3-4BCB-A9E7-0C9307DF1212}"/>
              </a:ext>
            </a:extLst>
          </p:cNvPr>
          <p:cNvSpPr>
            <a:spLocks noGrp="1"/>
          </p:cNvSpPr>
          <p:nvPr>
            <p:ph type="title"/>
          </p:nvPr>
        </p:nvSpPr>
        <p:spPr/>
        <p:txBody>
          <a:bodyPr/>
          <a:lstStyle/>
          <a:p>
            <a:r>
              <a:rPr lang="en-US" dirty="0"/>
              <a:t>JR Return Visit 3 months</a:t>
            </a:r>
          </a:p>
        </p:txBody>
      </p:sp>
      <p:sp>
        <p:nvSpPr>
          <p:cNvPr id="3" name="Content Placeholder 2">
            <a:extLst>
              <a:ext uri="{FF2B5EF4-FFF2-40B4-BE49-F238E27FC236}">
                <a16:creationId xmlns:a16="http://schemas.microsoft.com/office/drawing/2014/main" id="{94DF86B6-25A5-4A1A-A205-5B832C4F876D}"/>
              </a:ext>
            </a:extLst>
          </p:cNvPr>
          <p:cNvSpPr>
            <a:spLocks noGrp="1"/>
          </p:cNvSpPr>
          <p:nvPr>
            <p:ph sz="quarter" idx="1"/>
          </p:nvPr>
        </p:nvSpPr>
        <p:spPr>
          <a:xfrm>
            <a:off x="457200" y="1219200"/>
            <a:ext cx="3657600" cy="4422648"/>
          </a:xfrm>
        </p:spPr>
        <p:txBody>
          <a:bodyPr>
            <a:normAutofit fontScale="77500" lnSpcReduction="20000"/>
          </a:bodyPr>
          <a:lstStyle/>
          <a:p>
            <a:r>
              <a:rPr lang="en-US" dirty="0"/>
              <a:t>A1c 8.6% (was 9.8)</a:t>
            </a:r>
          </a:p>
          <a:p>
            <a:r>
              <a:rPr lang="en-US" dirty="0"/>
              <a:t>TSH 1.9 </a:t>
            </a:r>
            <a:r>
              <a:rPr lang="en-US" dirty="0" err="1"/>
              <a:t>mIU</a:t>
            </a:r>
            <a:r>
              <a:rPr lang="en-US" dirty="0"/>
              <a:t>/L</a:t>
            </a:r>
          </a:p>
          <a:p>
            <a:r>
              <a:rPr lang="en-US" dirty="0"/>
              <a:t>B/P 136/84  Pulse 76</a:t>
            </a:r>
          </a:p>
          <a:p>
            <a:r>
              <a:rPr lang="en-US" dirty="0"/>
              <a:t>Has gained </a:t>
            </a:r>
            <a:r>
              <a:rPr lang="en-US" dirty="0">
                <a:solidFill>
                  <a:srgbClr val="0070C0"/>
                </a:solidFill>
              </a:rPr>
              <a:t>about 4 pounds</a:t>
            </a:r>
          </a:p>
          <a:p>
            <a:pPr marL="0" indent="0">
              <a:buNone/>
            </a:pPr>
            <a:endParaRPr lang="en-US" dirty="0"/>
          </a:p>
          <a:p>
            <a:r>
              <a:rPr lang="en-US" dirty="0"/>
              <a:t>Meds include:</a:t>
            </a:r>
          </a:p>
          <a:p>
            <a:pPr lvl="1"/>
            <a:r>
              <a:rPr lang="en-US" dirty="0"/>
              <a:t>Metformin 2000 mg </a:t>
            </a:r>
          </a:p>
          <a:p>
            <a:pPr lvl="1"/>
            <a:r>
              <a:rPr lang="en-US" dirty="0"/>
              <a:t>Empagliflozin 10 mg</a:t>
            </a:r>
          </a:p>
          <a:p>
            <a:pPr lvl="1"/>
            <a:r>
              <a:rPr lang="en-US" dirty="0"/>
              <a:t>Glipizide 20 mg BID</a:t>
            </a:r>
          </a:p>
          <a:p>
            <a:pPr lvl="1"/>
            <a:r>
              <a:rPr lang="en-US" dirty="0"/>
              <a:t>Lovastatin 40 mg</a:t>
            </a:r>
          </a:p>
          <a:p>
            <a:pPr lvl="1"/>
            <a:r>
              <a:rPr lang="en-US" dirty="0"/>
              <a:t>Lisinopril 20mg </a:t>
            </a:r>
            <a:r>
              <a:rPr lang="en-US" dirty="0">
                <a:solidFill>
                  <a:srgbClr val="0070C0"/>
                </a:solidFill>
              </a:rPr>
              <a:t>(increase to 40)</a:t>
            </a:r>
          </a:p>
          <a:p>
            <a:pPr marL="274320" lvl="1" indent="0">
              <a:buNone/>
            </a:pPr>
            <a:endParaRPr lang="en-US" dirty="0"/>
          </a:p>
        </p:txBody>
      </p:sp>
      <p:sp>
        <p:nvSpPr>
          <p:cNvPr id="4" name="Content Placeholder 3">
            <a:extLst>
              <a:ext uri="{FF2B5EF4-FFF2-40B4-BE49-F238E27FC236}">
                <a16:creationId xmlns:a16="http://schemas.microsoft.com/office/drawing/2014/main" id="{FCCB9996-AE2F-4EA6-A565-C53F67F3B739}"/>
              </a:ext>
            </a:extLst>
          </p:cNvPr>
          <p:cNvSpPr>
            <a:spLocks noGrp="1"/>
          </p:cNvSpPr>
          <p:nvPr>
            <p:ph sz="quarter" idx="2"/>
          </p:nvPr>
        </p:nvSpPr>
        <p:spPr>
          <a:xfrm>
            <a:off x="4419600" y="1216152"/>
            <a:ext cx="4254246" cy="5413248"/>
          </a:xfrm>
        </p:spPr>
        <p:txBody>
          <a:bodyPr>
            <a:normAutofit fontScale="77500" lnSpcReduction="20000"/>
          </a:bodyPr>
          <a:lstStyle/>
          <a:p>
            <a:r>
              <a:rPr lang="en-US" dirty="0"/>
              <a:t>JR checks BG each morning  and sometimes at </a:t>
            </a:r>
            <a:r>
              <a:rPr lang="en-US" dirty="0" err="1"/>
              <a:t>hs</a:t>
            </a:r>
            <a:endParaRPr lang="en-US" dirty="0"/>
          </a:p>
          <a:p>
            <a:pPr lvl="1"/>
            <a:r>
              <a:rPr lang="en-US" dirty="0"/>
              <a:t>Lowest 68 after taking meds  (usually around 140ish)</a:t>
            </a:r>
          </a:p>
          <a:p>
            <a:pPr lvl="1"/>
            <a:r>
              <a:rPr lang="en-US" dirty="0"/>
              <a:t>Highest 249</a:t>
            </a:r>
          </a:p>
          <a:p>
            <a:pPr lvl="1"/>
            <a:endParaRPr lang="en-US" dirty="0"/>
          </a:p>
          <a:p>
            <a:pPr>
              <a:lnSpc>
                <a:spcPct val="120000"/>
              </a:lnSpc>
            </a:pPr>
            <a:r>
              <a:rPr lang="en-US" dirty="0"/>
              <a:t>Has started walking</a:t>
            </a:r>
            <a:br>
              <a:rPr lang="en-US" dirty="0"/>
            </a:br>
            <a:r>
              <a:rPr lang="en-US" dirty="0"/>
              <a:t>after dinner.</a:t>
            </a:r>
          </a:p>
          <a:p>
            <a:pPr>
              <a:lnSpc>
                <a:spcPct val="120000"/>
              </a:lnSpc>
            </a:pPr>
            <a:r>
              <a:rPr lang="en-US" dirty="0"/>
              <a:t> Is trying to eat healthier, </a:t>
            </a:r>
            <a:br>
              <a:rPr lang="en-US" dirty="0"/>
            </a:br>
            <a:r>
              <a:rPr lang="en-US" dirty="0"/>
              <a:t>but upset he gained wt.</a:t>
            </a:r>
          </a:p>
          <a:p>
            <a:pPr>
              <a:lnSpc>
                <a:spcPct val="120000"/>
              </a:lnSpc>
            </a:pPr>
            <a:r>
              <a:rPr lang="en-US" dirty="0"/>
              <a:t>Says the meds are</a:t>
            </a:r>
            <a:br>
              <a:rPr lang="en-US" dirty="0"/>
            </a:br>
            <a:r>
              <a:rPr lang="en-US" dirty="0"/>
              <a:t>affordable so far.</a:t>
            </a:r>
          </a:p>
          <a:p>
            <a:pPr>
              <a:lnSpc>
                <a:spcPct val="120000"/>
              </a:lnSpc>
            </a:pPr>
            <a:r>
              <a:rPr lang="en-US" dirty="0"/>
              <a:t>Made dental appt and</a:t>
            </a:r>
            <a:br>
              <a:rPr lang="en-US" dirty="0"/>
            </a:br>
            <a:r>
              <a:rPr lang="en-US" dirty="0"/>
              <a:t>is trying to brush 2x day</a:t>
            </a:r>
          </a:p>
          <a:p>
            <a:pPr>
              <a:lnSpc>
                <a:spcPct val="120000"/>
              </a:lnSpc>
            </a:pPr>
            <a:endParaRPr lang="en-US" dirty="0"/>
          </a:p>
          <a:p>
            <a:pPr>
              <a:lnSpc>
                <a:spcPct val="120000"/>
              </a:lnSpc>
            </a:pPr>
            <a:endParaRPr lang="en-US" dirty="0"/>
          </a:p>
          <a:p>
            <a:endParaRPr lang="en-US" dirty="0"/>
          </a:p>
          <a:p>
            <a:endParaRPr lang="en-US" dirty="0"/>
          </a:p>
        </p:txBody>
      </p:sp>
      <p:sp>
        <p:nvSpPr>
          <p:cNvPr id="7" name="TextBox 6">
            <a:extLst>
              <a:ext uri="{FF2B5EF4-FFF2-40B4-BE49-F238E27FC236}">
                <a16:creationId xmlns:a16="http://schemas.microsoft.com/office/drawing/2014/main" id="{C70D63EA-EC16-E03D-FE32-721FD3680C20}"/>
              </a:ext>
            </a:extLst>
          </p:cNvPr>
          <p:cNvSpPr txBox="1"/>
          <p:nvPr/>
        </p:nvSpPr>
        <p:spPr>
          <a:xfrm>
            <a:off x="288922" y="5638800"/>
            <a:ext cx="3825878" cy="958980"/>
          </a:xfrm>
          <a:prstGeom prst="rect">
            <a:avLst/>
          </a:prstGeom>
          <a:noFill/>
        </p:spPr>
        <p:txBody>
          <a:bodyPr wrap="square">
            <a:spAutoFit/>
          </a:bodyPr>
          <a:lstStyle/>
          <a:p>
            <a:pPr marL="0" marR="0" lvl="0" indent="0" algn="l" defTabSz="914400" rtl="0" eaLnBrk="1" fontAlgn="base" latinLnBrk="0" hangingPunct="1">
              <a:lnSpc>
                <a:spcPct val="120000"/>
              </a:lnSpc>
              <a:spcBef>
                <a:spcPct val="0"/>
              </a:spcBef>
              <a:spcAft>
                <a:spcPct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Provider increases lisinopril &amp; empagliflozin to 25mg and adds 10 units basal insulin</a:t>
            </a:r>
          </a:p>
          <a:p>
            <a:pPr marL="0" marR="0" lvl="0" indent="0" algn="l" defTabSz="914400" rtl="0" eaLnBrk="1" fontAlgn="base" latinLnBrk="0" hangingPunct="1">
              <a:lnSpc>
                <a:spcPct val="12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70C0"/>
                </a:solidFill>
                <a:effectLst/>
                <a:uLnTx/>
                <a:uFillTx/>
                <a:latin typeface="Calibri" panose="020F0502020204030204" pitchFamily="34" charset="0"/>
                <a:ea typeface="Calibri" panose="020F0502020204030204" pitchFamily="34" charset="0"/>
                <a:cs typeface="Calibri" panose="020F0502020204030204" pitchFamily="34" charset="0"/>
              </a:rPr>
              <a:t>Would you suggest a different approach?</a:t>
            </a:r>
          </a:p>
        </p:txBody>
      </p:sp>
    </p:spTree>
    <p:extLst>
      <p:ext uri="{BB962C8B-B14F-4D97-AF65-F5344CB8AC3E}">
        <p14:creationId xmlns:p14="http://schemas.microsoft.com/office/powerpoint/2010/main" val="11769568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p:cTn id="7" dur="1000" fill="hold"/>
                                        <p:tgtEl>
                                          <p:spTgt spid="7">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7">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7">
                                            <p:txEl>
                                              <p:pRg st="0" end="0"/>
                                            </p:txEl>
                                          </p:spTgt>
                                        </p:tgtEl>
                                        <p:attrNameLst>
                                          <p:attrName>style.rotation</p:attrName>
                                        </p:attrNameLst>
                                      </p:cBhvr>
                                      <p:tavLst>
                                        <p:tav tm="0">
                                          <p:val>
                                            <p:fltVal val="90"/>
                                          </p:val>
                                        </p:tav>
                                        <p:tav tm="100000">
                                          <p:val>
                                            <p:fltVal val="0"/>
                                          </p:val>
                                        </p:tav>
                                      </p:tavLst>
                                    </p:anim>
                                    <p:animEffect transition="in" filter="fade">
                                      <p:cBhvr>
                                        <p:cTn id="10" dur="1000"/>
                                        <p:tgtEl>
                                          <p:spTgt spid="7">
                                            <p:txEl>
                                              <p:pRg st="0" end="0"/>
                                            </p:txEl>
                                          </p:spTgt>
                                        </p:tgtEl>
                                      </p:cBhvr>
                                    </p:animEffect>
                                  </p:childTnLst>
                                </p:cTn>
                              </p:par>
                              <p:par>
                                <p:cTn id="11" presetID="31" presetClass="entr" presetSubtype="0" fill="hold" nodeType="withEffect">
                                  <p:stCondLst>
                                    <p:cond delay="0"/>
                                  </p:stCondLst>
                                  <p:childTnLst>
                                    <p:set>
                                      <p:cBhvr>
                                        <p:cTn id="12" dur="1" fill="hold">
                                          <p:stCondLst>
                                            <p:cond delay="0"/>
                                          </p:stCondLst>
                                        </p:cTn>
                                        <p:tgtEl>
                                          <p:spTgt spid="7">
                                            <p:txEl>
                                              <p:pRg st="1" end="1"/>
                                            </p:txEl>
                                          </p:spTgt>
                                        </p:tgtEl>
                                        <p:attrNameLst>
                                          <p:attrName>style.visibility</p:attrName>
                                        </p:attrNameLst>
                                      </p:cBhvr>
                                      <p:to>
                                        <p:strVal val="visible"/>
                                      </p:to>
                                    </p:set>
                                    <p:anim calcmode="lin" valueType="num">
                                      <p:cBhvr>
                                        <p:cTn id="13" dur="1000" fill="hold"/>
                                        <p:tgtEl>
                                          <p:spTgt spid="7">
                                            <p:txEl>
                                              <p:pRg st="1" end="1"/>
                                            </p:txEl>
                                          </p:spTgt>
                                        </p:tgtEl>
                                        <p:attrNameLst>
                                          <p:attrName>ppt_w</p:attrName>
                                        </p:attrNameLst>
                                      </p:cBhvr>
                                      <p:tavLst>
                                        <p:tav tm="0">
                                          <p:val>
                                            <p:fltVal val="0"/>
                                          </p:val>
                                        </p:tav>
                                        <p:tav tm="100000">
                                          <p:val>
                                            <p:strVal val="#ppt_w"/>
                                          </p:val>
                                        </p:tav>
                                      </p:tavLst>
                                    </p:anim>
                                    <p:anim calcmode="lin" valueType="num">
                                      <p:cBhvr>
                                        <p:cTn id="14" dur="1000" fill="hold"/>
                                        <p:tgtEl>
                                          <p:spTgt spid="7">
                                            <p:txEl>
                                              <p:pRg st="1" end="1"/>
                                            </p:txEl>
                                          </p:spTgt>
                                        </p:tgtEl>
                                        <p:attrNameLst>
                                          <p:attrName>ppt_h</p:attrName>
                                        </p:attrNameLst>
                                      </p:cBhvr>
                                      <p:tavLst>
                                        <p:tav tm="0">
                                          <p:val>
                                            <p:fltVal val="0"/>
                                          </p:val>
                                        </p:tav>
                                        <p:tav tm="100000">
                                          <p:val>
                                            <p:strVal val="#ppt_h"/>
                                          </p:val>
                                        </p:tav>
                                      </p:tavLst>
                                    </p:anim>
                                    <p:anim calcmode="lin" valueType="num">
                                      <p:cBhvr>
                                        <p:cTn id="15" dur="1000" fill="hold"/>
                                        <p:tgtEl>
                                          <p:spTgt spid="7">
                                            <p:txEl>
                                              <p:pRg st="1" end="1"/>
                                            </p:txEl>
                                          </p:spTgt>
                                        </p:tgtEl>
                                        <p:attrNameLst>
                                          <p:attrName>style.rotation</p:attrName>
                                        </p:attrNameLst>
                                      </p:cBhvr>
                                      <p:tavLst>
                                        <p:tav tm="0">
                                          <p:val>
                                            <p:fltVal val="90"/>
                                          </p:val>
                                        </p:tav>
                                        <p:tav tm="100000">
                                          <p:val>
                                            <p:fltVal val="0"/>
                                          </p:val>
                                        </p:tav>
                                      </p:tavLst>
                                    </p:anim>
                                    <p:animEffect transition="in" filter="fade">
                                      <p:cBhvr>
                                        <p:cTn id="16" dur="1000"/>
                                        <p:tgtEl>
                                          <p:spTgt spid="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164DBA-CF3A-4EF2-8014-4AB6C0BE151C}"/>
              </a:ext>
            </a:extLst>
          </p:cNvPr>
          <p:cNvSpPr>
            <a:spLocks noGrp="1"/>
          </p:cNvSpPr>
          <p:nvPr>
            <p:ph type="title"/>
          </p:nvPr>
        </p:nvSpPr>
        <p:spPr/>
        <p:txBody>
          <a:bodyPr/>
          <a:lstStyle/>
          <a:p>
            <a:r>
              <a:rPr lang="en-US" dirty="0"/>
              <a:t>ADA – Follow-up Visit to include:</a:t>
            </a:r>
          </a:p>
        </p:txBody>
      </p:sp>
      <p:sp>
        <p:nvSpPr>
          <p:cNvPr id="3" name="Content Placeholder 2">
            <a:extLst>
              <a:ext uri="{FF2B5EF4-FFF2-40B4-BE49-F238E27FC236}">
                <a16:creationId xmlns:a16="http://schemas.microsoft.com/office/drawing/2014/main" id="{F857D53B-186F-4707-A7BE-C8ED1C3C2A8C}"/>
              </a:ext>
            </a:extLst>
          </p:cNvPr>
          <p:cNvSpPr>
            <a:spLocks noGrp="1"/>
          </p:cNvSpPr>
          <p:nvPr>
            <p:ph sz="quarter" idx="1"/>
          </p:nvPr>
        </p:nvSpPr>
        <p:spPr>
          <a:xfrm>
            <a:off x="457200" y="1219200"/>
            <a:ext cx="4041648" cy="5791200"/>
          </a:xfrm>
        </p:spPr>
        <p:txBody>
          <a:bodyPr>
            <a:normAutofit fontScale="70000" lnSpcReduction="20000"/>
          </a:bodyPr>
          <a:lstStyle/>
          <a:p>
            <a:pPr>
              <a:lnSpc>
                <a:spcPct val="120000"/>
              </a:lnSpc>
            </a:pPr>
            <a:r>
              <a:rPr lang="en-US" b="1" dirty="0"/>
              <a:t>Interval medical history</a:t>
            </a:r>
          </a:p>
          <a:p>
            <a:pPr lvl="1">
              <a:lnSpc>
                <a:spcPct val="120000"/>
              </a:lnSpc>
            </a:pPr>
            <a:r>
              <a:rPr lang="en-US" dirty="0"/>
              <a:t>Psychosocial Status</a:t>
            </a:r>
          </a:p>
          <a:p>
            <a:pPr lvl="1">
              <a:lnSpc>
                <a:spcPct val="120000"/>
              </a:lnSpc>
            </a:pPr>
            <a:r>
              <a:rPr lang="en-US" dirty="0"/>
              <a:t>Assess med taking behavior</a:t>
            </a:r>
          </a:p>
          <a:p>
            <a:pPr>
              <a:lnSpc>
                <a:spcPct val="120000"/>
              </a:lnSpc>
            </a:pPr>
            <a:r>
              <a:rPr lang="en-US" b="1" dirty="0"/>
              <a:t>Physical exam</a:t>
            </a:r>
          </a:p>
          <a:p>
            <a:pPr lvl="1">
              <a:lnSpc>
                <a:spcPct val="120000"/>
              </a:lnSpc>
            </a:pPr>
            <a:r>
              <a:rPr lang="en-US" sz="2800" dirty="0"/>
              <a:t>Skin appearance</a:t>
            </a:r>
          </a:p>
          <a:p>
            <a:pPr lvl="1">
              <a:lnSpc>
                <a:spcPct val="120000"/>
              </a:lnSpc>
            </a:pPr>
            <a:r>
              <a:rPr lang="en-US" sz="2800" dirty="0"/>
              <a:t>Ambulation and gate </a:t>
            </a:r>
          </a:p>
          <a:p>
            <a:pPr lvl="1">
              <a:lnSpc>
                <a:spcPct val="120000"/>
              </a:lnSpc>
            </a:pPr>
            <a:r>
              <a:rPr lang="en-US" sz="3100" dirty="0"/>
              <a:t>Lower extremities, feet</a:t>
            </a:r>
            <a:r>
              <a:rPr lang="en-US" sz="3600" dirty="0"/>
              <a:t> </a:t>
            </a:r>
          </a:p>
          <a:p>
            <a:pPr lvl="1">
              <a:lnSpc>
                <a:spcPct val="120000"/>
              </a:lnSpc>
            </a:pPr>
            <a:r>
              <a:rPr lang="en-US" sz="2800" dirty="0"/>
              <a:t>Activity levels strengthening and cardiovascular workout</a:t>
            </a:r>
          </a:p>
          <a:p>
            <a:pPr>
              <a:lnSpc>
                <a:spcPct val="120000"/>
              </a:lnSpc>
            </a:pPr>
            <a:r>
              <a:rPr lang="en-US" sz="3400" b="1" dirty="0"/>
              <a:t>Health </a:t>
            </a:r>
          </a:p>
          <a:p>
            <a:pPr lvl="1">
              <a:lnSpc>
                <a:spcPct val="120000"/>
              </a:lnSpc>
            </a:pPr>
            <a:r>
              <a:rPr lang="en-US" sz="2400" dirty="0">
                <a:solidFill>
                  <a:schemeClr val="accent2">
                    <a:lumMod val="50000"/>
                  </a:schemeClr>
                </a:solidFill>
              </a:rPr>
              <a:t>Dental health</a:t>
            </a:r>
          </a:p>
          <a:p>
            <a:pPr lvl="1">
              <a:lnSpc>
                <a:spcPct val="120000"/>
              </a:lnSpc>
            </a:pPr>
            <a:r>
              <a:rPr lang="en-US" sz="2400" dirty="0"/>
              <a:t>Eye check</a:t>
            </a:r>
          </a:p>
          <a:p>
            <a:pPr lvl="1">
              <a:lnSpc>
                <a:spcPct val="120000"/>
              </a:lnSpc>
            </a:pPr>
            <a:r>
              <a:rPr lang="en-US" sz="2400" dirty="0"/>
              <a:t>Mammogram</a:t>
            </a:r>
          </a:p>
          <a:p>
            <a:pPr lvl="1">
              <a:lnSpc>
                <a:spcPct val="120000"/>
              </a:lnSpc>
            </a:pPr>
            <a:r>
              <a:rPr lang="en-US" sz="2400" dirty="0"/>
              <a:t>Vaccinations</a:t>
            </a:r>
          </a:p>
          <a:p>
            <a:pPr lvl="1">
              <a:lnSpc>
                <a:spcPct val="120000"/>
              </a:lnSpc>
            </a:pPr>
            <a:r>
              <a:rPr lang="en-US" sz="2400" dirty="0"/>
              <a:t>RDN, CDCES, Diabetes Ed Program</a:t>
            </a:r>
            <a:endParaRPr lang="en-US" dirty="0"/>
          </a:p>
        </p:txBody>
      </p:sp>
      <p:sp>
        <p:nvSpPr>
          <p:cNvPr id="4" name="Content Placeholder 3">
            <a:extLst>
              <a:ext uri="{FF2B5EF4-FFF2-40B4-BE49-F238E27FC236}">
                <a16:creationId xmlns:a16="http://schemas.microsoft.com/office/drawing/2014/main" id="{509D839F-F5A5-4757-B623-FA1D94298EBC}"/>
              </a:ext>
            </a:extLst>
          </p:cNvPr>
          <p:cNvSpPr>
            <a:spLocks noGrp="1"/>
          </p:cNvSpPr>
          <p:nvPr>
            <p:ph sz="quarter" idx="2"/>
          </p:nvPr>
        </p:nvSpPr>
        <p:spPr/>
        <p:txBody>
          <a:bodyPr>
            <a:normAutofit fontScale="70000" lnSpcReduction="20000"/>
          </a:bodyPr>
          <a:lstStyle/>
          <a:p>
            <a:r>
              <a:rPr lang="en-US" b="1" dirty="0"/>
              <a:t>Nutritional status and relationship with food</a:t>
            </a:r>
          </a:p>
          <a:p>
            <a:pPr lvl="1">
              <a:lnSpc>
                <a:spcPct val="120000"/>
              </a:lnSpc>
            </a:pPr>
            <a:r>
              <a:rPr lang="en-US" sz="3100" dirty="0"/>
              <a:t>GI health (constipation, diarrhea, gastroparesis, liver)</a:t>
            </a:r>
          </a:p>
          <a:p>
            <a:pPr lvl="1">
              <a:lnSpc>
                <a:spcPct val="120000"/>
              </a:lnSpc>
            </a:pPr>
            <a:r>
              <a:rPr lang="en-US" sz="3100" dirty="0"/>
              <a:t>GU health – continence, </a:t>
            </a:r>
            <a:r>
              <a:rPr lang="en-US" sz="3100" dirty="0" err="1"/>
              <a:t>creat</a:t>
            </a:r>
            <a:r>
              <a:rPr lang="en-US" sz="3100" dirty="0"/>
              <a:t>, GFR, UACR</a:t>
            </a:r>
          </a:p>
          <a:p>
            <a:pPr lvl="1">
              <a:lnSpc>
                <a:spcPct val="120000"/>
              </a:lnSpc>
            </a:pPr>
            <a:r>
              <a:rPr lang="en-US" sz="3100" dirty="0"/>
              <a:t>Menstruation and contraception</a:t>
            </a:r>
          </a:p>
          <a:p>
            <a:pPr lvl="1">
              <a:lnSpc>
                <a:spcPct val="120000"/>
              </a:lnSpc>
            </a:pPr>
            <a:r>
              <a:rPr lang="en-US" sz="3100" dirty="0"/>
              <a:t>Thyroid – Symptoms + TSH</a:t>
            </a:r>
            <a:endParaRPr lang="en-US" sz="3600" dirty="0"/>
          </a:p>
          <a:p>
            <a:pPr lvl="1">
              <a:lnSpc>
                <a:spcPct val="120000"/>
              </a:lnSpc>
            </a:pPr>
            <a:r>
              <a:rPr lang="en-US" sz="3100" dirty="0"/>
              <a:t>Heart – blood pressure, chest pain, heart rate, cholesterol</a:t>
            </a:r>
          </a:p>
          <a:p>
            <a:endParaRPr lang="en-US" dirty="0"/>
          </a:p>
        </p:txBody>
      </p:sp>
    </p:spTree>
    <p:extLst>
      <p:ext uri="{BB962C8B-B14F-4D97-AF65-F5344CB8AC3E}">
        <p14:creationId xmlns:p14="http://schemas.microsoft.com/office/powerpoint/2010/main" val="10053910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10000A-0CE8-4AEA-9552-39BDE488D76D}"/>
              </a:ext>
            </a:extLst>
          </p:cNvPr>
          <p:cNvSpPr>
            <a:spLocks noGrp="1"/>
          </p:cNvSpPr>
          <p:nvPr>
            <p:ph type="title"/>
          </p:nvPr>
        </p:nvSpPr>
        <p:spPr/>
        <p:txBody>
          <a:bodyPr/>
          <a:lstStyle/>
          <a:p>
            <a:r>
              <a:rPr lang="en-US" dirty="0"/>
              <a:t>Periodontal Disease</a:t>
            </a:r>
          </a:p>
        </p:txBody>
      </p:sp>
      <p:sp>
        <p:nvSpPr>
          <p:cNvPr id="3" name="Content Placeholder 2">
            <a:extLst>
              <a:ext uri="{FF2B5EF4-FFF2-40B4-BE49-F238E27FC236}">
                <a16:creationId xmlns:a16="http://schemas.microsoft.com/office/drawing/2014/main" id="{E6416C61-6B27-4E33-B738-31FF9C024F78}"/>
              </a:ext>
            </a:extLst>
          </p:cNvPr>
          <p:cNvSpPr>
            <a:spLocks noGrp="1"/>
          </p:cNvSpPr>
          <p:nvPr>
            <p:ph sz="quarter" idx="1"/>
          </p:nvPr>
        </p:nvSpPr>
        <p:spPr>
          <a:xfrm>
            <a:off x="457200" y="1219200"/>
            <a:ext cx="3886200" cy="5638800"/>
          </a:xfrm>
        </p:spPr>
        <p:txBody>
          <a:bodyPr>
            <a:normAutofit fontScale="85000" lnSpcReduction="10000"/>
          </a:bodyPr>
          <a:lstStyle/>
          <a:p>
            <a:r>
              <a:rPr lang="en-US" dirty="0"/>
              <a:t>More severe and prevalent with diabetes and elevated A1C levels.</a:t>
            </a:r>
          </a:p>
          <a:p>
            <a:pPr lvl="1"/>
            <a:r>
              <a:rPr lang="en-US" dirty="0"/>
              <a:t>periodontal treatment associated with better glycemic control </a:t>
            </a:r>
          </a:p>
          <a:p>
            <a:pPr marL="274320" lvl="1" indent="0">
              <a:buNone/>
            </a:pPr>
            <a:r>
              <a:rPr lang="en-US" dirty="0"/>
              <a:t>	(A1C 8.3% vs. 7.8%)</a:t>
            </a:r>
          </a:p>
          <a:p>
            <a:pPr lvl="1"/>
            <a:r>
              <a:rPr lang="en-US" dirty="0"/>
              <a:t>Benefits lasted for 12 </a:t>
            </a:r>
            <a:r>
              <a:rPr lang="en-US" dirty="0" err="1"/>
              <a:t>mo’s</a:t>
            </a:r>
            <a:endParaRPr lang="en-US" dirty="0"/>
          </a:p>
          <a:p>
            <a:pPr lvl="1"/>
            <a:endParaRPr lang="en-US" dirty="0"/>
          </a:p>
          <a:p>
            <a:r>
              <a:rPr lang="en-US" dirty="0"/>
              <a:t>People with periodontal disease have higher rates of diabetes.</a:t>
            </a:r>
          </a:p>
          <a:p>
            <a:r>
              <a:rPr lang="en-US" dirty="0"/>
              <a:t>Bidirectional</a:t>
            </a:r>
          </a:p>
        </p:txBody>
      </p:sp>
      <p:pic>
        <p:nvPicPr>
          <p:cNvPr id="5" name="Picture 4" descr="Diagram&#10;&#10;Description automatically generated">
            <a:extLst>
              <a:ext uri="{FF2B5EF4-FFF2-40B4-BE49-F238E27FC236}">
                <a16:creationId xmlns:a16="http://schemas.microsoft.com/office/drawing/2014/main" id="{C71A35FD-5103-4EF9-9192-2B3414A89BD0}"/>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4558862" y="1371600"/>
            <a:ext cx="4204138" cy="2743200"/>
          </a:xfrm>
          <a:prstGeom prst="rect">
            <a:avLst/>
          </a:prstGeom>
        </p:spPr>
      </p:pic>
      <p:sp>
        <p:nvSpPr>
          <p:cNvPr id="4" name="TextBox 3">
            <a:extLst>
              <a:ext uri="{FF2B5EF4-FFF2-40B4-BE49-F238E27FC236}">
                <a16:creationId xmlns:a16="http://schemas.microsoft.com/office/drawing/2014/main" id="{7DAA8606-E2DD-59C5-F97A-5A1345E65626}"/>
              </a:ext>
            </a:extLst>
          </p:cNvPr>
          <p:cNvSpPr txBox="1"/>
          <p:nvPr/>
        </p:nvSpPr>
        <p:spPr>
          <a:xfrm>
            <a:off x="5270740" y="4267200"/>
            <a:ext cx="3276600" cy="2246769"/>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Oral Care Matters</a:t>
            </a:r>
          </a:p>
          <a:p>
            <a:pPr marL="342900" marR="0" lvl="0" indent="-3429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See dentist at least yearly</a:t>
            </a:r>
          </a:p>
          <a:p>
            <a:pPr marL="342900" marR="0" lvl="0" indent="-3429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Dental hygienist twice yearly</a:t>
            </a:r>
          </a:p>
          <a:p>
            <a:pPr marL="342900" marR="0" lvl="0" indent="-3429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Brush twice daily</a:t>
            </a:r>
          </a:p>
          <a:p>
            <a:pPr marL="342900" marR="0" lvl="0" indent="-3429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Floss daily</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6" name="Picture 5">
            <a:extLst>
              <a:ext uri="{FF2B5EF4-FFF2-40B4-BE49-F238E27FC236}">
                <a16:creationId xmlns:a16="http://schemas.microsoft.com/office/drawing/2014/main" id="{F8FB4539-C173-6DDA-0F42-747084EF5A56}"/>
              </a:ext>
            </a:extLst>
          </p:cNvPr>
          <p:cNvPicPr>
            <a:picLocks noChangeAspect="1"/>
          </p:cNvPicPr>
          <p:nvPr/>
        </p:nvPicPr>
        <p:blipFill>
          <a:blip r:embed="rId4"/>
          <a:stretch>
            <a:fillRect/>
          </a:stretch>
        </p:blipFill>
        <p:spPr>
          <a:xfrm>
            <a:off x="5638800" y="6344349"/>
            <a:ext cx="2948771" cy="383125"/>
          </a:xfrm>
          <a:prstGeom prst="rect">
            <a:avLst/>
          </a:prstGeom>
        </p:spPr>
      </p:pic>
    </p:spTree>
    <p:extLst>
      <p:ext uri="{BB962C8B-B14F-4D97-AF65-F5344CB8AC3E}">
        <p14:creationId xmlns:p14="http://schemas.microsoft.com/office/powerpoint/2010/main" val="16120197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Hypoglycemia (Glucose) Alert Values</a:t>
            </a:r>
          </a:p>
        </p:txBody>
      </p:sp>
      <p:sp>
        <p:nvSpPr>
          <p:cNvPr id="3" name="Content Placeholder 2"/>
          <p:cNvSpPr>
            <a:spLocks noGrp="1"/>
          </p:cNvSpPr>
          <p:nvPr>
            <p:ph sz="quarter" idx="1"/>
          </p:nvPr>
        </p:nvSpPr>
        <p:spPr>
          <a:xfrm>
            <a:off x="457200" y="1219200"/>
            <a:ext cx="6629400" cy="5257800"/>
          </a:xfrm>
        </p:spPr>
        <p:txBody>
          <a:bodyPr>
            <a:normAutofit lnSpcReduction="10000"/>
          </a:bodyPr>
          <a:lstStyle/>
          <a:p>
            <a:r>
              <a:rPr lang="en-US" sz="3100" b="1" dirty="0"/>
              <a:t>BG &lt;70mg/dl – Level 1 </a:t>
            </a:r>
          </a:p>
          <a:p>
            <a:r>
              <a:rPr lang="en-US" sz="2800" dirty="0"/>
              <a:t>Follow 15/15 rule and contact provider to make needed changes</a:t>
            </a:r>
            <a:br>
              <a:rPr lang="en-US" sz="3100" dirty="0"/>
            </a:br>
            <a:endParaRPr lang="en-US" sz="3100" dirty="0"/>
          </a:p>
          <a:p>
            <a:r>
              <a:rPr lang="en-US" b="1" dirty="0"/>
              <a:t>BG &lt; 54mg/dl – Level 2</a:t>
            </a:r>
          </a:p>
          <a:p>
            <a:r>
              <a:rPr lang="en-US" sz="2800" dirty="0"/>
              <a:t>Indicates serious hypo. Contact provider for med change. </a:t>
            </a:r>
            <a:r>
              <a:rPr lang="en-US" sz="2900" dirty="0"/>
              <a:t>Glucagon Emergency Kit</a:t>
            </a:r>
            <a:br>
              <a:rPr lang="en-US" sz="2900" dirty="0"/>
            </a:br>
            <a:endParaRPr lang="en-US" sz="2900" dirty="0"/>
          </a:p>
          <a:p>
            <a:r>
              <a:rPr lang="en-US" b="1" dirty="0"/>
              <a:t>Severe Hypoglycemia – Level 3</a:t>
            </a:r>
          </a:p>
          <a:p>
            <a:r>
              <a:rPr lang="en-US" sz="2900" dirty="0"/>
              <a:t>Requires external assistance – no threshold</a:t>
            </a:r>
          </a:p>
        </p:txBody>
      </p:sp>
      <p:pic>
        <p:nvPicPr>
          <p:cNvPr id="4" name="Picture 3"/>
          <p:cNvPicPr>
            <a:picLocks noChangeAspect="1"/>
          </p:cNvPicPr>
          <p:nvPr/>
        </p:nvPicPr>
        <p:blipFill>
          <a:blip r:embed="rId2"/>
          <a:stretch>
            <a:fillRect/>
          </a:stretch>
        </p:blipFill>
        <p:spPr>
          <a:xfrm>
            <a:off x="6456218" y="1371600"/>
            <a:ext cx="2230582" cy="2313475"/>
          </a:xfrm>
          <a:prstGeom prst="rect">
            <a:avLst/>
          </a:prstGeom>
        </p:spPr>
      </p:pic>
    </p:spTree>
    <p:extLst>
      <p:ext uri="{BB962C8B-B14F-4D97-AF65-F5344CB8AC3E}">
        <p14:creationId xmlns:p14="http://schemas.microsoft.com/office/powerpoint/2010/main" val="37046021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02" name="Rectangle 2"/>
          <p:cNvSpPr>
            <a:spLocks noGrp="1" noRot="1" noChangeArrowheads="1"/>
          </p:cNvSpPr>
          <p:nvPr>
            <p:ph type="title"/>
          </p:nvPr>
        </p:nvSpPr>
        <p:spPr>
          <a:xfrm>
            <a:off x="304800" y="152400"/>
            <a:ext cx="8534400" cy="990600"/>
          </a:xfrm>
        </p:spPr>
        <p:txBody>
          <a:bodyPr lIns="90477" tIns="44445" rIns="90477" bIns="44445" anchor="b"/>
          <a:lstStyle/>
          <a:p>
            <a:pPr eaLnBrk="1" hangingPunct="1">
              <a:defRPr/>
            </a:pPr>
            <a:r>
              <a:rPr lang="en-US" dirty="0"/>
              <a:t>Tx of Level 2 &amp; 3 Hypoglycemia</a:t>
            </a:r>
          </a:p>
        </p:txBody>
      </p:sp>
      <p:sp>
        <p:nvSpPr>
          <p:cNvPr id="563203" name="Rectangle 3"/>
          <p:cNvSpPr>
            <a:spLocks noGrp="1" noChangeArrowheads="1"/>
          </p:cNvSpPr>
          <p:nvPr>
            <p:ph type="body" idx="1"/>
          </p:nvPr>
        </p:nvSpPr>
        <p:spPr>
          <a:xfrm>
            <a:off x="304800" y="1143000"/>
            <a:ext cx="8382000" cy="5867399"/>
          </a:xfrm>
        </p:spPr>
        <p:txBody>
          <a:bodyPr lIns="90477" tIns="44445" rIns="90477" bIns="44445">
            <a:normAutofit fontScale="92500" lnSpcReduction="20000"/>
          </a:bodyPr>
          <a:lstStyle/>
          <a:p>
            <a:pPr eaLnBrk="1" hangingPunct="1">
              <a:lnSpc>
                <a:spcPct val="120000"/>
              </a:lnSpc>
              <a:defRPr/>
            </a:pPr>
            <a:r>
              <a:rPr lang="en-US" dirty="0"/>
              <a:t>If can swallow w/out risk of aspiration, try gel,  honey, etc. inside cheek</a:t>
            </a:r>
          </a:p>
          <a:p>
            <a:pPr eaLnBrk="1" hangingPunct="1">
              <a:lnSpc>
                <a:spcPct val="120000"/>
              </a:lnSpc>
              <a:defRPr/>
            </a:pPr>
            <a:r>
              <a:rPr lang="en-US" dirty="0"/>
              <a:t>If unable to swallow, D50 IV or Glucagon </a:t>
            </a:r>
          </a:p>
          <a:p>
            <a:pPr eaLnBrk="1" hangingPunct="1">
              <a:lnSpc>
                <a:spcPct val="120000"/>
              </a:lnSpc>
              <a:defRPr/>
            </a:pPr>
            <a:r>
              <a:rPr lang="en-US" dirty="0"/>
              <a:t>Glucagon injection (need Rx)</a:t>
            </a:r>
          </a:p>
          <a:p>
            <a:pPr lvl="1">
              <a:lnSpc>
                <a:spcPct val="120000"/>
              </a:lnSpc>
              <a:defRPr/>
            </a:pPr>
            <a:r>
              <a:rPr lang="en-US" dirty="0"/>
              <a:t>Inform and instruct caregivers, school personnel, family, coworkers of hypo signs and appropriate action</a:t>
            </a:r>
          </a:p>
          <a:p>
            <a:pPr lvl="1" eaLnBrk="1" hangingPunct="1">
              <a:lnSpc>
                <a:spcPct val="120000"/>
              </a:lnSpc>
              <a:defRPr/>
            </a:pPr>
            <a:r>
              <a:rPr lang="en-US" dirty="0"/>
              <a:t>Dosing:  Adults 1mg,  Children &lt;20kg 0.5mg</a:t>
            </a:r>
          </a:p>
          <a:p>
            <a:pPr lvl="1" eaLnBrk="1" hangingPunct="1">
              <a:lnSpc>
                <a:spcPct val="120000"/>
              </a:lnSpc>
              <a:defRPr/>
            </a:pPr>
            <a:r>
              <a:rPr lang="en-US" dirty="0"/>
              <a:t>Glycemic effect 20 - 30mg, short lived</a:t>
            </a:r>
          </a:p>
          <a:p>
            <a:pPr lvl="1" eaLnBrk="1" hangingPunct="1">
              <a:lnSpc>
                <a:spcPct val="120000"/>
              </a:lnSpc>
              <a:defRPr/>
            </a:pPr>
            <a:r>
              <a:rPr lang="en-US" dirty="0"/>
              <a:t>Must intake carb as soon as able</a:t>
            </a:r>
          </a:p>
          <a:p>
            <a:pPr>
              <a:lnSpc>
                <a:spcPct val="120000"/>
              </a:lnSpc>
            </a:pPr>
            <a:r>
              <a:rPr lang="en-US" dirty="0">
                <a:solidFill>
                  <a:srgbClr val="0070C0"/>
                </a:solidFill>
              </a:rPr>
              <a:t>If on Insulin or level 2 or 3 hypo, (&lt;54), get Glucagon ER Kit and Sensor. Re-evaluate diabetes med treatment plan.</a:t>
            </a:r>
          </a:p>
          <a:p>
            <a:pPr>
              <a:lnSpc>
                <a:spcPct val="120000"/>
              </a:lnSpc>
            </a:pPr>
            <a:endParaRPr lang="en-US" dirty="0"/>
          </a:p>
        </p:txBody>
      </p:sp>
      <p:pic>
        <p:nvPicPr>
          <p:cNvPr id="2" name="Picture 1"/>
          <p:cNvPicPr>
            <a:picLocks noChangeAspect="1"/>
          </p:cNvPicPr>
          <p:nvPr/>
        </p:nvPicPr>
        <p:blipFill>
          <a:blip r:embed="rId4"/>
          <a:stretch>
            <a:fillRect/>
          </a:stretch>
        </p:blipFill>
        <p:spPr>
          <a:xfrm>
            <a:off x="7315200" y="2057400"/>
            <a:ext cx="1524000" cy="1077784"/>
          </a:xfrm>
          <a:prstGeom prst="rect">
            <a:avLst/>
          </a:prstGeom>
        </p:spPr>
      </p:pic>
    </p:spTree>
    <p:custDataLst>
      <p:tags r:id="rId1"/>
    </p:custDataLst>
    <p:extLst>
      <p:ext uri="{BB962C8B-B14F-4D97-AF65-F5344CB8AC3E}">
        <p14:creationId xmlns:p14="http://schemas.microsoft.com/office/powerpoint/2010/main" val="51195964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2" fill="hold" nodeType="clickEffect">
                                  <p:stCondLst>
                                    <p:cond delay="0"/>
                                  </p:stCondLst>
                                  <p:childTnLst>
                                    <p:set>
                                      <p:cBhvr>
                                        <p:cTn id="6" dur="1" fill="hold">
                                          <p:stCondLst>
                                            <p:cond delay="0"/>
                                          </p:stCondLst>
                                        </p:cTn>
                                        <p:tgtEl>
                                          <p:spTgt spid="563203">
                                            <p:txEl>
                                              <p:pRg st="4" end="4"/>
                                            </p:txEl>
                                          </p:spTgt>
                                        </p:tgtEl>
                                        <p:attrNameLst>
                                          <p:attrName>style.visibility</p:attrName>
                                        </p:attrNameLst>
                                      </p:cBhvr>
                                      <p:to>
                                        <p:strVal val="visible"/>
                                      </p:to>
                                    </p:set>
                                    <p:anim calcmode="lin" valueType="num">
                                      <p:cBhvr additive="base">
                                        <p:cTn id="7" dur="2000" fill="hold"/>
                                        <p:tgtEl>
                                          <p:spTgt spid="563203">
                                            <p:txEl>
                                              <p:pRg st="4" end="4"/>
                                            </p:txEl>
                                          </p:spTgt>
                                        </p:tgtEl>
                                        <p:attrNameLst>
                                          <p:attrName>ppt_x</p:attrName>
                                        </p:attrNameLst>
                                      </p:cBhvr>
                                      <p:tavLst>
                                        <p:tav tm="0">
                                          <p:val>
                                            <p:strVal val="0-#ppt_w/2"/>
                                          </p:val>
                                        </p:tav>
                                        <p:tav tm="100000">
                                          <p:val>
                                            <p:strVal val="#ppt_x"/>
                                          </p:val>
                                        </p:tav>
                                      </p:tavLst>
                                    </p:anim>
                                    <p:anim calcmode="lin" valueType="num">
                                      <p:cBhvr additive="base">
                                        <p:cTn id="8" dur="2000" fill="hold"/>
                                        <p:tgtEl>
                                          <p:spTgt spid="563203">
                                            <p:txEl>
                                              <p:pRg st="4" end="4"/>
                                            </p:txEl>
                                          </p:spTgt>
                                        </p:tgtEl>
                                        <p:attrNameLst>
                                          <p:attrName>ppt_y</p:attrName>
                                        </p:attrNameLst>
                                      </p:cBhvr>
                                      <p:tavLst>
                                        <p:tav tm="0">
                                          <p:val>
                                            <p:strVal val="1+#ppt_h/2"/>
                                          </p:val>
                                        </p:tav>
                                        <p:tav tm="100000">
                                          <p:val>
                                            <p:strVal val="#ppt_y"/>
                                          </p:val>
                                        </p:tav>
                                      </p:tavLst>
                                    </p:anim>
                                  </p:childTnLst>
                                </p:cTn>
                              </p:par>
                              <p:par>
                                <p:cTn id="9" presetID="2" presetClass="entr" presetSubtype="12" fill="hold" nodeType="withEffect">
                                  <p:stCondLst>
                                    <p:cond delay="0"/>
                                  </p:stCondLst>
                                  <p:childTnLst>
                                    <p:set>
                                      <p:cBhvr>
                                        <p:cTn id="10" dur="1" fill="hold">
                                          <p:stCondLst>
                                            <p:cond delay="0"/>
                                          </p:stCondLst>
                                        </p:cTn>
                                        <p:tgtEl>
                                          <p:spTgt spid="563203">
                                            <p:txEl>
                                              <p:pRg st="5" end="5"/>
                                            </p:txEl>
                                          </p:spTgt>
                                        </p:tgtEl>
                                        <p:attrNameLst>
                                          <p:attrName>style.visibility</p:attrName>
                                        </p:attrNameLst>
                                      </p:cBhvr>
                                      <p:to>
                                        <p:strVal val="visible"/>
                                      </p:to>
                                    </p:set>
                                    <p:anim calcmode="lin" valueType="num">
                                      <p:cBhvr additive="base">
                                        <p:cTn id="11" dur="2000" fill="hold"/>
                                        <p:tgtEl>
                                          <p:spTgt spid="563203">
                                            <p:txEl>
                                              <p:pRg st="5" end="5"/>
                                            </p:txEl>
                                          </p:spTgt>
                                        </p:tgtEl>
                                        <p:attrNameLst>
                                          <p:attrName>ppt_x</p:attrName>
                                        </p:attrNameLst>
                                      </p:cBhvr>
                                      <p:tavLst>
                                        <p:tav tm="0">
                                          <p:val>
                                            <p:strVal val="0-#ppt_w/2"/>
                                          </p:val>
                                        </p:tav>
                                        <p:tav tm="100000">
                                          <p:val>
                                            <p:strVal val="#ppt_x"/>
                                          </p:val>
                                        </p:tav>
                                      </p:tavLst>
                                    </p:anim>
                                    <p:anim calcmode="lin" valueType="num">
                                      <p:cBhvr additive="base">
                                        <p:cTn id="12" dur="2000" fill="hold"/>
                                        <p:tgtEl>
                                          <p:spTgt spid="563203">
                                            <p:txEl>
                                              <p:pRg st="5" end="5"/>
                                            </p:txEl>
                                          </p:spTgt>
                                        </p:tgtEl>
                                        <p:attrNameLst>
                                          <p:attrName>ppt_y</p:attrName>
                                        </p:attrNameLst>
                                      </p:cBhvr>
                                      <p:tavLst>
                                        <p:tav tm="0">
                                          <p:val>
                                            <p:strVal val="1+#ppt_h/2"/>
                                          </p:val>
                                        </p:tav>
                                        <p:tav tm="100000">
                                          <p:val>
                                            <p:strVal val="#ppt_y"/>
                                          </p:val>
                                        </p:tav>
                                      </p:tavLst>
                                    </p:anim>
                                  </p:childTnLst>
                                </p:cTn>
                              </p:par>
                              <p:par>
                                <p:cTn id="13" presetID="2" presetClass="entr" presetSubtype="12" fill="hold" nodeType="withEffect">
                                  <p:stCondLst>
                                    <p:cond delay="0"/>
                                  </p:stCondLst>
                                  <p:childTnLst>
                                    <p:set>
                                      <p:cBhvr>
                                        <p:cTn id="14" dur="1" fill="hold">
                                          <p:stCondLst>
                                            <p:cond delay="0"/>
                                          </p:stCondLst>
                                        </p:cTn>
                                        <p:tgtEl>
                                          <p:spTgt spid="563203">
                                            <p:txEl>
                                              <p:pRg st="6" end="6"/>
                                            </p:txEl>
                                          </p:spTgt>
                                        </p:tgtEl>
                                        <p:attrNameLst>
                                          <p:attrName>style.visibility</p:attrName>
                                        </p:attrNameLst>
                                      </p:cBhvr>
                                      <p:to>
                                        <p:strVal val="visible"/>
                                      </p:to>
                                    </p:set>
                                    <p:anim calcmode="lin" valueType="num">
                                      <p:cBhvr additive="base">
                                        <p:cTn id="15" dur="2000" fill="hold"/>
                                        <p:tgtEl>
                                          <p:spTgt spid="563203">
                                            <p:txEl>
                                              <p:pRg st="6" end="6"/>
                                            </p:txEl>
                                          </p:spTgt>
                                        </p:tgtEl>
                                        <p:attrNameLst>
                                          <p:attrName>ppt_x</p:attrName>
                                        </p:attrNameLst>
                                      </p:cBhvr>
                                      <p:tavLst>
                                        <p:tav tm="0">
                                          <p:val>
                                            <p:strVal val="0-#ppt_w/2"/>
                                          </p:val>
                                        </p:tav>
                                        <p:tav tm="100000">
                                          <p:val>
                                            <p:strVal val="#ppt_x"/>
                                          </p:val>
                                        </p:tav>
                                      </p:tavLst>
                                    </p:anim>
                                    <p:anim calcmode="lin" valueType="num">
                                      <p:cBhvr additive="base">
                                        <p:cTn id="16" dur="2000" fill="hold"/>
                                        <p:tgtEl>
                                          <p:spTgt spid="563203">
                                            <p:txEl>
                                              <p:pRg st="6" end="6"/>
                                            </p:txEl>
                                          </p:spTgt>
                                        </p:tgtEl>
                                        <p:attrNameLst>
                                          <p:attrName>ppt_y</p:attrName>
                                        </p:attrNameLst>
                                      </p:cBhvr>
                                      <p:tavLst>
                                        <p:tav tm="0">
                                          <p:val>
                                            <p:strVal val="1+#ppt_h/2"/>
                                          </p:val>
                                        </p:tav>
                                        <p:tav tm="100000">
                                          <p:val>
                                            <p:strVal val="#ppt_y"/>
                                          </p:val>
                                        </p:tav>
                                      </p:tavLst>
                                    </p:anim>
                                  </p:childTnLst>
                                </p:cTn>
                              </p:par>
                              <p:par>
                                <p:cTn id="17" presetID="2" presetClass="entr" presetSubtype="12" fill="hold" nodeType="withEffect">
                                  <p:stCondLst>
                                    <p:cond delay="0"/>
                                  </p:stCondLst>
                                  <p:childTnLst>
                                    <p:set>
                                      <p:cBhvr>
                                        <p:cTn id="18" dur="1" fill="hold">
                                          <p:stCondLst>
                                            <p:cond delay="0"/>
                                          </p:stCondLst>
                                        </p:cTn>
                                        <p:tgtEl>
                                          <p:spTgt spid="563203">
                                            <p:txEl>
                                              <p:pRg st="7" end="7"/>
                                            </p:txEl>
                                          </p:spTgt>
                                        </p:tgtEl>
                                        <p:attrNameLst>
                                          <p:attrName>style.visibility</p:attrName>
                                        </p:attrNameLst>
                                      </p:cBhvr>
                                      <p:to>
                                        <p:strVal val="visible"/>
                                      </p:to>
                                    </p:set>
                                    <p:anim calcmode="lin" valueType="num">
                                      <p:cBhvr additive="base">
                                        <p:cTn id="19" dur="2000" fill="hold"/>
                                        <p:tgtEl>
                                          <p:spTgt spid="563203">
                                            <p:txEl>
                                              <p:pRg st="7" end="7"/>
                                            </p:txEl>
                                          </p:spTgt>
                                        </p:tgtEl>
                                        <p:attrNameLst>
                                          <p:attrName>ppt_x</p:attrName>
                                        </p:attrNameLst>
                                      </p:cBhvr>
                                      <p:tavLst>
                                        <p:tav tm="0">
                                          <p:val>
                                            <p:strVal val="0-#ppt_w/2"/>
                                          </p:val>
                                        </p:tav>
                                        <p:tav tm="100000">
                                          <p:val>
                                            <p:strVal val="#ppt_x"/>
                                          </p:val>
                                        </p:tav>
                                      </p:tavLst>
                                    </p:anim>
                                    <p:anim calcmode="lin" valueType="num">
                                      <p:cBhvr additive="base">
                                        <p:cTn id="20" dur="2000" fill="hold"/>
                                        <p:tgtEl>
                                          <p:spTgt spid="563203">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EDF5C2-DD8D-43D1-ABE5-C6482B3F67A6}"/>
              </a:ext>
            </a:extLst>
          </p:cNvPr>
          <p:cNvSpPr>
            <a:spLocks noGrp="1"/>
          </p:cNvSpPr>
          <p:nvPr>
            <p:ph type="title"/>
          </p:nvPr>
        </p:nvSpPr>
        <p:spPr/>
        <p:txBody>
          <a:bodyPr/>
          <a:lstStyle/>
          <a:p>
            <a:endParaRPr lang="en-US" dirty="0"/>
          </a:p>
        </p:txBody>
      </p:sp>
      <p:pic>
        <p:nvPicPr>
          <p:cNvPr id="7" name="Content Placeholder 6">
            <a:extLst>
              <a:ext uri="{FF2B5EF4-FFF2-40B4-BE49-F238E27FC236}">
                <a16:creationId xmlns:a16="http://schemas.microsoft.com/office/drawing/2014/main" id="{D2E82FB5-15F5-C7F9-D7B6-493223AE856B}"/>
              </a:ext>
            </a:extLst>
          </p:cNvPr>
          <p:cNvPicPr>
            <a:picLocks noGrp="1" noChangeAspect="1"/>
          </p:cNvPicPr>
          <p:nvPr>
            <p:ph sz="quarter" idx="1"/>
          </p:nvPr>
        </p:nvPicPr>
        <p:blipFill>
          <a:blip r:embed="rId2"/>
          <a:stretch>
            <a:fillRect/>
          </a:stretch>
        </p:blipFill>
        <p:spPr>
          <a:xfrm>
            <a:off x="381000" y="152400"/>
            <a:ext cx="8620685" cy="5867400"/>
          </a:xfrm>
        </p:spPr>
      </p:pic>
      <p:sp>
        <p:nvSpPr>
          <p:cNvPr id="3" name="TextBox 2">
            <a:extLst>
              <a:ext uri="{FF2B5EF4-FFF2-40B4-BE49-F238E27FC236}">
                <a16:creationId xmlns:a16="http://schemas.microsoft.com/office/drawing/2014/main" id="{2F4E2F45-AD47-DE24-E6FB-8CA2F789F2A8}"/>
              </a:ext>
            </a:extLst>
          </p:cNvPr>
          <p:cNvSpPr txBox="1"/>
          <p:nvPr/>
        </p:nvSpPr>
        <p:spPr>
          <a:xfrm>
            <a:off x="6019800" y="381000"/>
            <a:ext cx="2743200" cy="457200"/>
          </a:xfrm>
          <a:prstGeom prst="rect">
            <a:avLst/>
          </a:prstGeom>
          <a:solidFill>
            <a:schemeClr val="bg1"/>
          </a:solid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Times New Roman" pitchFamily="18" charset="0"/>
              <a:ea typeface="+mn-ea"/>
              <a:cs typeface="+mn-cs"/>
            </a:endParaRPr>
          </a:p>
        </p:txBody>
      </p:sp>
      <p:sp>
        <p:nvSpPr>
          <p:cNvPr id="4" name="TextBox 3">
            <a:extLst>
              <a:ext uri="{FF2B5EF4-FFF2-40B4-BE49-F238E27FC236}">
                <a16:creationId xmlns:a16="http://schemas.microsoft.com/office/drawing/2014/main" id="{131D2745-4A7E-177C-7003-F707136584B5}"/>
              </a:ext>
            </a:extLst>
          </p:cNvPr>
          <p:cNvSpPr txBox="1"/>
          <p:nvPr/>
        </p:nvSpPr>
        <p:spPr>
          <a:xfrm>
            <a:off x="8239685" y="5776671"/>
            <a:ext cx="762000" cy="461665"/>
          </a:xfrm>
          <a:prstGeom prst="rect">
            <a:avLst/>
          </a:prstGeom>
          <a:solidFill>
            <a:schemeClr val="bg1"/>
          </a:solid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Times New Roman" pitchFamily="18" charset="0"/>
              <a:ea typeface="+mn-ea"/>
              <a:cs typeface="+mn-cs"/>
            </a:endParaRPr>
          </a:p>
        </p:txBody>
      </p:sp>
      <mc:AlternateContent xmlns:mc="http://schemas.openxmlformats.org/markup-compatibility/2006" xmlns:p14="http://schemas.microsoft.com/office/powerpoint/2010/main">
        <mc:Choice Requires="p14">
          <p:contentPart p14:bwMode="auto" r:id="rId3">
            <p14:nvContentPartPr>
              <p14:cNvPr id="6" name="Ink 5">
                <a:extLst>
                  <a:ext uri="{FF2B5EF4-FFF2-40B4-BE49-F238E27FC236}">
                    <a16:creationId xmlns:a16="http://schemas.microsoft.com/office/drawing/2014/main" id="{AB0E8D23-05CF-6D5A-3C0F-5DC6AD3B0444}"/>
                  </a:ext>
                </a:extLst>
              </p14:cNvPr>
              <p14:cNvContentPartPr/>
              <p14:nvPr/>
            </p14:nvContentPartPr>
            <p14:xfrm>
              <a:off x="4953746" y="2602622"/>
              <a:ext cx="20520" cy="140760"/>
            </p14:xfrm>
          </p:contentPart>
        </mc:Choice>
        <mc:Fallback xmlns="">
          <p:pic>
            <p:nvPicPr>
              <p:cNvPr id="6" name="Ink 5">
                <a:extLst>
                  <a:ext uri="{FF2B5EF4-FFF2-40B4-BE49-F238E27FC236}">
                    <a16:creationId xmlns:a16="http://schemas.microsoft.com/office/drawing/2014/main" id="{AB0E8D23-05CF-6D5A-3C0F-5DC6AD3B0444}"/>
                  </a:ext>
                </a:extLst>
              </p:cNvPr>
              <p:cNvPicPr/>
              <p:nvPr/>
            </p:nvPicPr>
            <p:blipFill>
              <a:blip r:embed="rId4"/>
              <a:stretch>
                <a:fillRect/>
              </a:stretch>
            </p:blipFill>
            <p:spPr>
              <a:xfrm>
                <a:off x="4947626" y="2596502"/>
                <a:ext cx="32760" cy="15300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9" name="Ink 8">
                <a:extLst>
                  <a:ext uri="{FF2B5EF4-FFF2-40B4-BE49-F238E27FC236}">
                    <a16:creationId xmlns:a16="http://schemas.microsoft.com/office/drawing/2014/main" id="{F11FF62C-9345-B710-D772-832E42C97CCC}"/>
                  </a:ext>
                </a:extLst>
              </p14:cNvPr>
              <p14:cNvContentPartPr/>
              <p14:nvPr/>
            </p14:nvContentPartPr>
            <p14:xfrm>
              <a:off x="4820546" y="2774702"/>
              <a:ext cx="25560" cy="194400"/>
            </p14:xfrm>
          </p:contentPart>
        </mc:Choice>
        <mc:Fallback xmlns="">
          <p:pic>
            <p:nvPicPr>
              <p:cNvPr id="9" name="Ink 8">
                <a:extLst>
                  <a:ext uri="{FF2B5EF4-FFF2-40B4-BE49-F238E27FC236}">
                    <a16:creationId xmlns:a16="http://schemas.microsoft.com/office/drawing/2014/main" id="{F11FF62C-9345-B710-D772-832E42C97CCC}"/>
                  </a:ext>
                </a:extLst>
              </p:cNvPr>
              <p:cNvPicPr/>
              <p:nvPr/>
            </p:nvPicPr>
            <p:blipFill>
              <a:blip r:embed="rId6"/>
              <a:stretch>
                <a:fillRect/>
              </a:stretch>
            </p:blipFill>
            <p:spPr>
              <a:xfrm>
                <a:off x="4814426" y="2768582"/>
                <a:ext cx="37800" cy="206640"/>
              </a:xfrm>
              <a:prstGeom prst="rect">
                <a:avLst/>
              </a:prstGeom>
            </p:spPr>
          </p:pic>
        </mc:Fallback>
      </mc:AlternateContent>
      <p:grpSp>
        <p:nvGrpSpPr>
          <p:cNvPr id="19" name="Group 18">
            <a:extLst>
              <a:ext uri="{FF2B5EF4-FFF2-40B4-BE49-F238E27FC236}">
                <a16:creationId xmlns:a16="http://schemas.microsoft.com/office/drawing/2014/main" id="{4302696F-D29C-5B6E-AA97-35859F270BFC}"/>
              </a:ext>
            </a:extLst>
          </p:cNvPr>
          <p:cNvGrpSpPr/>
          <p:nvPr/>
        </p:nvGrpSpPr>
        <p:grpSpPr>
          <a:xfrm>
            <a:off x="7626746" y="2411462"/>
            <a:ext cx="414720" cy="160560"/>
            <a:chOff x="7626746" y="2411462"/>
            <a:chExt cx="414720" cy="160560"/>
          </a:xfrm>
        </p:grpSpPr>
        <mc:AlternateContent xmlns:mc="http://schemas.openxmlformats.org/markup-compatibility/2006" xmlns:p14="http://schemas.microsoft.com/office/powerpoint/2010/main">
          <mc:Choice Requires="p14">
            <p:contentPart p14:bwMode="auto" r:id="rId7">
              <p14:nvContentPartPr>
                <p14:cNvPr id="10" name="Ink 9">
                  <a:extLst>
                    <a:ext uri="{FF2B5EF4-FFF2-40B4-BE49-F238E27FC236}">
                      <a16:creationId xmlns:a16="http://schemas.microsoft.com/office/drawing/2014/main" id="{ADDC9482-4508-5A3F-1E11-73E5C435C0AD}"/>
                    </a:ext>
                  </a:extLst>
                </p14:cNvPr>
                <p14:cNvContentPartPr/>
                <p14:nvPr/>
              </p14:nvContentPartPr>
              <p14:xfrm>
                <a:off x="7667066" y="2501822"/>
                <a:ext cx="119520" cy="8280"/>
              </p14:xfrm>
            </p:contentPart>
          </mc:Choice>
          <mc:Fallback xmlns="">
            <p:pic>
              <p:nvPicPr>
                <p:cNvPr id="10" name="Ink 9">
                  <a:extLst>
                    <a:ext uri="{FF2B5EF4-FFF2-40B4-BE49-F238E27FC236}">
                      <a16:creationId xmlns:a16="http://schemas.microsoft.com/office/drawing/2014/main" id="{ADDC9482-4508-5A3F-1E11-73E5C435C0AD}"/>
                    </a:ext>
                  </a:extLst>
                </p:cNvPr>
                <p:cNvPicPr/>
                <p:nvPr/>
              </p:nvPicPr>
              <p:blipFill>
                <a:blip r:embed="rId8"/>
                <a:stretch>
                  <a:fillRect/>
                </a:stretch>
              </p:blipFill>
              <p:spPr>
                <a:xfrm>
                  <a:off x="7660946" y="2495702"/>
                  <a:ext cx="131760" cy="2052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11" name="Ink 10">
                  <a:extLst>
                    <a:ext uri="{FF2B5EF4-FFF2-40B4-BE49-F238E27FC236}">
                      <a16:creationId xmlns:a16="http://schemas.microsoft.com/office/drawing/2014/main" id="{6D700621-C835-B6E3-5ABA-953D17D0D581}"/>
                    </a:ext>
                  </a:extLst>
                </p14:cNvPr>
                <p14:cNvContentPartPr/>
                <p14:nvPr/>
              </p14:nvContentPartPr>
              <p14:xfrm>
                <a:off x="7667066" y="2501462"/>
                <a:ext cx="79560" cy="11160"/>
              </p14:xfrm>
            </p:contentPart>
          </mc:Choice>
          <mc:Fallback xmlns="">
            <p:pic>
              <p:nvPicPr>
                <p:cNvPr id="11" name="Ink 10">
                  <a:extLst>
                    <a:ext uri="{FF2B5EF4-FFF2-40B4-BE49-F238E27FC236}">
                      <a16:creationId xmlns:a16="http://schemas.microsoft.com/office/drawing/2014/main" id="{6D700621-C835-B6E3-5ABA-953D17D0D581}"/>
                    </a:ext>
                  </a:extLst>
                </p:cNvPr>
                <p:cNvPicPr/>
                <p:nvPr/>
              </p:nvPicPr>
              <p:blipFill>
                <a:blip r:embed="rId10"/>
                <a:stretch>
                  <a:fillRect/>
                </a:stretch>
              </p:blipFill>
              <p:spPr>
                <a:xfrm>
                  <a:off x="7660946" y="2495342"/>
                  <a:ext cx="91800" cy="2340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12" name="Ink 11">
                  <a:extLst>
                    <a:ext uri="{FF2B5EF4-FFF2-40B4-BE49-F238E27FC236}">
                      <a16:creationId xmlns:a16="http://schemas.microsoft.com/office/drawing/2014/main" id="{7FAE86E0-20BB-F739-9C3D-6D396C5BE67A}"/>
                    </a:ext>
                  </a:extLst>
                </p14:cNvPr>
                <p14:cNvContentPartPr/>
                <p14:nvPr/>
              </p14:nvContentPartPr>
              <p14:xfrm>
                <a:off x="7646906" y="2501822"/>
                <a:ext cx="129960" cy="360"/>
              </p14:xfrm>
            </p:contentPart>
          </mc:Choice>
          <mc:Fallback xmlns="">
            <p:pic>
              <p:nvPicPr>
                <p:cNvPr id="12" name="Ink 11">
                  <a:extLst>
                    <a:ext uri="{FF2B5EF4-FFF2-40B4-BE49-F238E27FC236}">
                      <a16:creationId xmlns:a16="http://schemas.microsoft.com/office/drawing/2014/main" id="{7FAE86E0-20BB-F739-9C3D-6D396C5BE67A}"/>
                    </a:ext>
                  </a:extLst>
                </p:cNvPr>
                <p:cNvPicPr/>
                <p:nvPr/>
              </p:nvPicPr>
              <p:blipFill>
                <a:blip r:embed="rId12"/>
                <a:stretch>
                  <a:fillRect/>
                </a:stretch>
              </p:blipFill>
              <p:spPr>
                <a:xfrm>
                  <a:off x="7640786" y="2495702"/>
                  <a:ext cx="142200" cy="1260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13" name="Ink 12">
                  <a:extLst>
                    <a:ext uri="{FF2B5EF4-FFF2-40B4-BE49-F238E27FC236}">
                      <a16:creationId xmlns:a16="http://schemas.microsoft.com/office/drawing/2014/main" id="{B928CC5D-FFE3-E166-37B3-AF4D22C32615}"/>
                    </a:ext>
                  </a:extLst>
                </p14:cNvPr>
                <p14:cNvContentPartPr/>
                <p14:nvPr/>
              </p14:nvContentPartPr>
              <p14:xfrm>
                <a:off x="7626746" y="2461502"/>
                <a:ext cx="140040" cy="360"/>
              </p14:xfrm>
            </p:contentPart>
          </mc:Choice>
          <mc:Fallback xmlns="">
            <p:pic>
              <p:nvPicPr>
                <p:cNvPr id="13" name="Ink 12">
                  <a:extLst>
                    <a:ext uri="{FF2B5EF4-FFF2-40B4-BE49-F238E27FC236}">
                      <a16:creationId xmlns:a16="http://schemas.microsoft.com/office/drawing/2014/main" id="{B928CC5D-FFE3-E166-37B3-AF4D22C32615}"/>
                    </a:ext>
                  </a:extLst>
                </p:cNvPr>
                <p:cNvPicPr/>
                <p:nvPr/>
              </p:nvPicPr>
              <p:blipFill>
                <a:blip r:embed="rId14"/>
                <a:stretch>
                  <a:fillRect/>
                </a:stretch>
              </p:blipFill>
              <p:spPr>
                <a:xfrm>
                  <a:off x="7620626" y="2455382"/>
                  <a:ext cx="152280" cy="1260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15" name="Ink 14">
                  <a:extLst>
                    <a:ext uri="{FF2B5EF4-FFF2-40B4-BE49-F238E27FC236}">
                      <a16:creationId xmlns:a16="http://schemas.microsoft.com/office/drawing/2014/main" id="{F73EC899-9AC3-47A6-AFF4-81FC81BC8354}"/>
                    </a:ext>
                  </a:extLst>
                </p14:cNvPr>
                <p14:cNvContentPartPr/>
                <p14:nvPr/>
              </p14:nvContentPartPr>
              <p14:xfrm>
                <a:off x="7877666" y="2411462"/>
                <a:ext cx="20880" cy="159840"/>
              </p14:xfrm>
            </p:contentPart>
          </mc:Choice>
          <mc:Fallback xmlns="">
            <p:pic>
              <p:nvPicPr>
                <p:cNvPr id="15" name="Ink 14">
                  <a:extLst>
                    <a:ext uri="{FF2B5EF4-FFF2-40B4-BE49-F238E27FC236}">
                      <a16:creationId xmlns:a16="http://schemas.microsoft.com/office/drawing/2014/main" id="{F73EC899-9AC3-47A6-AFF4-81FC81BC8354}"/>
                    </a:ext>
                  </a:extLst>
                </p:cNvPr>
                <p:cNvPicPr/>
                <p:nvPr/>
              </p:nvPicPr>
              <p:blipFill>
                <a:blip r:embed="rId16"/>
                <a:stretch>
                  <a:fillRect/>
                </a:stretch>
              </p:blipFill>
              <p:spPr>
                <a:xfrm>
                  <a:off x="7871546" y="2405342"/>
                  <a:ext cx="33120" cy="172080"/>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17" name="Ink 16">
                  <a:extLst>
                    <a:ext uri="{FF2B5EF4-FFF2-40B4-BE49-F238E27FC236}">
                      <a16:creationId xmlns:a16="http://schemas.microsoft.com/office/drawing/2014/main" id="{78A02CE8-466F-BA9E-C71F-6C439350464B}"/>
                    </a:ext>
                  </a:extLst>
                </p14:cNvPr>
                <p14:cNvContentPartPr/>
                <p14:nvPr/>
              </p14:nvContentPartPr>
              <p14:xfrm>
                <a:off x="7988186" y="2441342"/>
                <a:ext cx="19800" cy="130680"/>
              </p14:xfrm>
            </p:contentPart>
          </mc:Choice>
          <mc:Fallback xmlns="">
            <p:pic>
              <p:nvPicPr>
                <p:cNvPr id="17" name="Ink 16">
                  <a:extLst>
                    <a:ext uri="{FF2B5EF4-FFF2-40B4-BE49-F238E27FC236}">
                      <a16:creationId xmlns:a16="http://schemas.microsoft.com/office/drawing/2014/main" id="{78A02CE8-466F-BA9E-C71F-6C439350464B}"/>
                    </a:ext>
                  </a:extLst>
                </p:cNvPr>
                <p:cNvPicPr/>
                <p:nvPr/>
              </p:nvPicPr>
              <p:blipFill>
                <a:blip r:embed="rId18"/>
                <a:stretch>
                  <a:fillRect/>
                </a:stretch>
              </p:blipFill>
              <p:spPr>
                <a:xfrm>
                  <a:off x="7982066" y="2435222"/>
                  <a:ext cx="32040" cy="142920"/>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18" name="Ink 17">
                  <a:extLst>
                    <a:ext uri="{FF2B5EF4-FFF2-40B4-BE49-F238E27FC236}">
                      <a16:creationId xmlns:a16="http://schemas.microsoft.com/office/drawing/2014/main" id="{23E2143D-FD40-677C-5A1C-A8DDF6D045FB}"/>
                    </a:ext>
                  </a:extLst>
                </p14:cNvPr>
                <p14:cNvContentPartPr/>
                <p14:nvPr/>
              </p14:nvContentPartPr>
              <p14:xfrm>
                <a:off x="7958306" y="2515862"/>
                <a:ext cx="83160" cy="6480"/>
              </p14:xfrm>
            </p:contentPart>
          </mc:Choice>
          <mc:Fallback xmlns="">
            <p:pic>
              <p:nvPicPr>
                <p:cNvPr id="18" name="Ink 17">
                  <a:extLst>
                    <a:ext uri="{FF2B5EF4-FFF2-40B4-BE49-F238E27FC236}">
                      <a16:creationId xmlns:a16="http://schemas.microsoft.com/office/drawing/2014/main" id="{23E2143D-FD40-677C-5A1C-A8DDF6D045FB}"/>
                    </a:ext>
                  </a:extLst>
                </p:cNvPr>
                <p:cNvPicPr/>
                <p:nvPr/>
              </p:nvPicPr>
              <p:blipFill>
                <a:blip r:embed="rId20"/>
                <a:stretch>
                  <a:fillRect/>
                </a:stretch>
              </p:blipFill>
              <p:spPr>
                <a:xfrm>
                  <a:off x="7952186" y="2509742"/>
                  <a:ext cx="95400" cy="18720"/>
                </a:xfrm>
                <a:prstGeom prst="rect">
                  <a:avLst/>
                </a:prstGeom>
              </p:spPr>
            </p:pic>
          </mc:Fallback>
        </mc:AlternateContent>
      </p:grpSp>
      <p:grpSp>
        <p:nvGrpSpPr>
          <p:cNvPr id="22" name="Group 21">
            <a:extLst>
              <a:ext uri="{FF2B5EF4-FFF2-40B4-BE49-F238E27FC236}">
                <a16:creationId xmlns:a16="http://schemas.microsoft.com/office/drawing/2014/main" id="{617A049B-5656-E813-B01B-CE24619086D6}"/>
              </a:ext>
            </a:extLst>
          </p:cNvPr>
          <p:cNvGrpSpPr/>
          <p:nvPr/>
        </p:nvGrpSpPr>
        <p:grpSpPr>
          <a:xfrm>
            <a:off x="4893266" y="2595062"/>
            <a:ext cx="72720" cy="47880"/>
            <a:chOff x="4893266" y="2595062"/>
            <a:chExt cx="72720" cy="47880"/>
          </a:xfrm>
        </p:grpSpPr>
        <mc:AlternateContent xmlns:mc="http://schemas.openxmlformats.org/markup-compatibility/2006" xmlns:p14="http://schemas.microsoft.com/office/powerpoint/2010/main">
          <mc:Choice Requires="p14">
            <p:contentPart p14:bwMode="auto" r:id="rId21">
              <p14:nvContentPartPr>
                <p14:cNvPr id="20" name="Ink 19">
                  <a:extLst>
                    <a:ext uri="{FF2B5EF4-FFF2-40B4-BE49-F238E27FC236}">
                      <a16:creationId xmlns:a16="http://schemas.microsoft.com/office/drawing/2014/main" id="{8D54508F-5241-E609-0671-1CE150D8A9F2}"/>
                    </a:ext>
                  </a:extLst>
                </p14:cNvPr>
                <p14:cNvContentPartPr/>
                <p14:nvPr/>
              </p14:nvContentPartPr>
              <p14:xfrm>
                <a:off x="4923506" y="2622422"/>
                <a:ext cx="42480" cy="10440"/>
              </p14:xfrm>
            </p:contentPart>
          </mc:Choice>
          <mc:Fallback xmlns="">
            <p:pic>
              <p:nvPicPr>
                <p:cNvPr id="20" name="Ink 19">
                  <a:extLst>
                    <a:ext uri="{FF2B5EF4-FFF2-40B4-BE49-F238E27FC236}">
                      <a16:creationId xmlns:a16="http://schemas.microsoft.com/office/drawing/2014/main" id="{8D54508F-5241-E609-0671-1CE150D8A9F2}"/>
                    </a:ext>
                  </a:extLst>
                </p:cNvPr>
                <p:cNvPicPr/>
                <p:nvPr/>
              </p:nvPicPr>
              <p:blipFill>
                <a:blip r:embed="rId22"/>
                <a:stretch>
                  <a:fillRect/>
                </a:stretch>
              </p:blipFill>
              <p:spPr>
                <a:xfrm>
                  <a:off x="4917386" y="2616302"/>
                  <a:ext cx="54720" cy="22680"/>
                </a:xfrm>
                <a:prstGeom prst="rect">
                  <a:avLst/>
                </a:prstGeom>
              </p:spPr>
            </p:pic>
          </mc:Fallback>
        </mc:AlternateContent>
        <mc:AlternateContent xmlns:mc="http://schemas.openxmlformats.org/markup-compatibility/2006" xmlns:p14="http://schemas.microsoft.com/office/powerpoint/2010/main">
          <mc:Choice Requires="p14">
            <p:contentPart p14:bwMode="auto" r:id="rId23">
              <p14:nvContentPartPr>
                <p14:cNvPr id="21" name="Ink 20">
                  <a:extLst>
                    <a:ext uri="{FF2B5EF4-FFF2-40B4-BE49-F238E27FC236}">
                      <a16:creationId xmlns:a16="http://schemas.microsoft.com/office/drawing/2014/main" id="{5E0D5010-7ADC-1B47-D959-DC1A206082D5}"/>
                    </a:ext>
                  </a:extLst>
                </p14:cNvPr>
                <p14:cNvContentPartPr/>
                <p14:nvPr/>
              </p14:nvContentPartPr>
              <p14:xfrm>
                <a:off x="4893266" y="2595062"/>
                <a:ext cx="63000" cy="47880"/>
              </p14:xfrm>
            </p:contentPart>
          </mc:Choice>
          <mc:Fallback xmlns="">
            <p:pic>
              <p:nvPicPr>
                <p:cNvPr id="21" name="Ink 20">
                  <a:extLst>
                    <a:ext uri="{FF2B5EF4-FFF2-40B4-BE49-F238E27FC236}">
                      <a16:creationId xmlns:a16="http://schemas.microsoft.com/office/drawing/2014/main" id="{5E0D5010-7ADC-1B47-D959-DC1A206082D5}"/>
                    </a:ext>
                  </a:extLst>
                </p:cNvPr>
                <p:cNvPicPr/>
                <p:nvPr/>
              </p:nvPicPr>
              <p:blipFill>
                <a:blip r:embed="rId24"/>
                <a:stretch>
                  <a:fillRect/>
                </a:stretch>
              </p:blipFill>
              <p:spPr>
                <a:xfrm>
                  <a:off x="4887146" y="2588942"/>
                  <a:ext cx="75240" cy="6012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25">
            <p14:nvContentPartPr>
              <p14:cNvPr id="23" name="Ink 22">
                <a:extLst>
                  <a:ext uri="{FF2B5EF4-FFF2-40B4-BE49-F238E27FC236}">
                    <a16:creationId xmlns:a16="http://schemas.microsoft.com/office/drawing/2014/main" id="{4E43843F-5C38-0A5D-2EC1-A67AB9C5586B}"/>
                  </a:ext>
                </a:extLst>
              </p14:cNvPr>
              <p14:cNvContentPartPr/>
              <p14:nvPr/>
            </p14:nvContentPartPr>
            <p14:xfrm>
              <a:off x="4933586" y="2722862"/>
              <a:ext cx="69480" cy="8280"/>
            </p14:xfrm>
          </p:contentPart>
        </mc:Choice>
        <mc:Fallback xmlns="">
          <p:pic>
            <p:nvPicPr>
              <p:cNvPr id="23" name="Ink 22">
                <a:extLst>
                  <a:ext uri="{FF2B5EF4-FFF2-40B4-BE49-F238E27FC236}">
                    <a16:creationId xmlns:a16="http://schemas.microsoft.com/office/drawing/2014/main" id="{4E43843F-5C38-0A5D-2EC1-A67AB9C5586B}"/>
                  </a:ext>
                </a:extLst>
              </p:cNvPr>
              <p:cNvPicPr/>
              <p:nvPr/>
            </p:nvPicPr>
            <p:blipFill>
              <a:blip r:embed="rId26"/>
              <a:stretch>
                <a:fillRect/>
              </a:stretch>
            </p:blipFill>
            <p:spPr>
              <a:xfrm>
                <a:off x="4927466" y="2716742"/>
                <a:ext cx="81720" cy="20520"/>
              </a:xfrm>
              <a:prstGeom prst="rect">
                <a:avLst/>
              </a:prstGeom>
            </p:spPr>
          </p:pic>
        </mc:Fallback>
      </mc:AlternateContent>
      <p:sp>
        <p:nvSpPr>
          <p:cNvPr id="5" name="TextBox 4">
            <a:extLst>
              <a:ext uri="{FF2B5EF4-FFF2-40B4-BE49-F238E27FC236}">
                <a16:creationId xmlns:a16="http://schemas.microsoft.com/office/drawing/2014/main" id="{3E13BA68-9B51-EE06-AA7C-ABD01005DFD5}"/>
              </a:ext>
            </a:extLst>
          </p:cNvPr>
          <p:cNvSpPr txBox="1"/>
          <p:nvPr/>
        </p:nvSpPr>
        <p:spPr>
          <a:xfrm>
            <a:off x="4744200" y="2522342"/>
            <a:ext cx="1788120" cy="600164"/>
          </a:xfrm>
          <a:prstGeom prst="rect">
            <a:avLst/>
          </a:prstGeom>
          <a:solidFill>
            <a:schemeClr val="bg1"/>
          </a:solid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Aptos" panose="020B0004020202020204" pitchFamily="34" charset="0"/>
                <a:ea typeface="Times New Roman" panose="02020603050405020304" pitchFamily="18" charset="0"/>
                <a:cs typeface="Aptos" panose="020B0004020202020204" pitchFamily="34" charset="0"/>
              </a:rPr>
              <a:t>&lt; 1 yrs: not recommended</a:t>
            </a:r>
            <a:endParaRPr kumimoji="0" lang="en-US" sz="1100" b="0" i="0" u="none" strike="noStrike" kern="1200" cap="none" spc="0" normalizeH="0" baseline="0" noProof="0" dirty="0">
              <a:ln>
                <a:noFill/>
              </a:ln>
              <a:solidFill>
                <a:prstClr val="black"/>
              </a:solidFill>
              <a:effectLst/>
              <a:uLnTx/>
              <a:uFillTx/>
              <a:latin typeface="Aptos" panose="020B0004020202020204" pitchFamily="34" charset="0"/>
              <a:ea typeface="Aptos" panose="020B0004020202020204" pitchFamily="34" charset="0"/>
              <a:cs typeface="Aptos" panose="020B000402020202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Aptos" panose="020B0004020202020204" pitchFamily="34" charset="0"/>
                <a:ea typeface="Aptos" panose="020B0004020202020204" pitchFamily="34" charset="0"/>
                <a:cs typeface="Aptos" panose="020B0004020202020204" pitchFamily="34" charset="0"/>
              </a:rPr>
              <a:t>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Aptos" panose="020B0004020202020204" pitchFamily="34" charset="0"/>
                <a:ea typeface="Times New Roman" panose="02020603050405020304" pitchFamily="18" charset="0"/>
                <a:cs typeface="Aptos" panose="020B0004020202020204" pitchFamily="34" charset="0"/>
              </a:rPr>
              <a:t>1 yr or older | 3mg dose</a:t>
            </a:r>
            <a:endParaRPr kumimoji="0" lang="en-US" sz="1100" b="0" i="0" u="none" strike="noStrike" kern="1200" cap="none" spc="0" normalizeH="0" baseline="0" noProof="0" dirty="0">
              <a:ln>
                <a:noFill/>
              </a:ln>
              <a:solidFill>
                <a:prstClr val="black"/>
              </a:solidFill>
              <a:effectLst/>
              <a:uLnTx/>
              <a:uFillTx/>
              <a:latin typeface="Aptos" panose="020B0004020202020204" pitchFamily="34" charset="0"/>
              <a:ea typeface="Aptos" panose="020B0004020202020204" pitchFamily="34" charset="0"/>
              <a:cs typeface="Aptos" panose="020B0004020202020204" pitchFamily="34" charset="0"/>
            </a:endParaRPr>
          </a:p>
        </p:txBody>
      </p:sp>
      <p:sp>
        <p:nvSpPr>
          <p:cNvPr id="8" name="TextBox 7">
            <a:extLst>
              <a:ext uri="{FF2B5EF4-FFF2-40B4-BE49-F238E27FC236}">
                <a16:creationId xmlns:a16="http://schemas.microsoft.com/office/drawing/2014/main" id="{28112E81-9CB6-6E2D-6167-825A9DA052BD}"/>
              </a:ext>
            </a:extLst>
          </p:cNvPr>
          <p:cNvSpPr txBox="1"/>
          <p:nvPr/>
        </p:nvSpPr>
        <p:spPr>
          <a:xfrm>
            <a:off x="6630721" y="2360577"/>
            <a:ext cx="1410746" cy="261610"/>
          </a:xfrm>
          <a:prstGeom prst="rect">
            <a:avLst/>
          </a:prstGeom>
          <a:solidFill>
            <a:schemeClr val="bg1"/>
          </a:solid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Aptos" panose="020B0004020202020204" pitchFamily="34" charset="0"/>
                <a:ea typeface="Times New Roman" panose="02020603050405020304" pitchFamily="18" charset="0"/>
                <a:cs typeface="Aptos" panose="020B0004020202020204" pitchFamily="34" charset="0"/>
              </a:rPr>
              <a:t>Approved Age 1+</a:t>
            </a:r>
            <a:endParaRPr kumimoji="0" lang="en-US" sz="1100" b="0" i="0" u="none" strike="noStrike" kern="1200" cap="none" spc="0" normalizeH="0" baseline="0" noProof="0" dirty="0">
              <a:ln>
                <a:noFill/>
              </a:ln>
              <a:solidFill>
                <a:prstClr val="black"/>
              </a:solidFill>
              <a:effectLst/>
              <a:uLnTx/>
              <a:uFillTx/>
              <a:latin typeface="Aptos" panose="020B0004020202020204" pitchFamily="34" charset="0"/>
              <a:ea typeface="Aptos" panose="020B0004020202020204" pitchFamily="34" charset="0"/>
              <a:cs typeface="Aptos" panose="020B0004020202020204" pitchFamily="34" charset="0"/>
            </a:endParaRPr>
          </a:p>
        </p:txBody>
      </p:sp>
      <p:sp>
        <p:nvSpPr>
          <p:cNvPr id="16" name="TextBox 15">
            <a:extLst>
              <a:ext uri="{FF2B5EF4-FFF2-40B4-BE49-F238E27FC236}">
                <a16:creationId xmlns:a16="http://schemas.microsoft.com/office/drawing/2014/main" id="{0B036A80-F94C-DCCE-40EC-DDED25FCCF51}"/>
              </a:ext>
            </a:extLst>
          </p:cNvPr>
          <p:cNvSpPr txBox="1"/>
          <p:nvPr/>
        </p:nvSpPr>
        <p:spPr>
          <a:xfrm>
            <a:off x="5754489" y="5761796"/>
            <a:ext cx="1469402" cy="261610"/>
          </a:xfrm>
          <a:prstGeom prst="rect">
            <a:avLst/>
          </a:prstGeom>
          <a:solidFill>
            <a:schemeClr val="bg1"/>
          </a:solid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Aptos" panose="020B0004020202020204" pitchFamily="34" charset="0"/>
                <a:ea typeface="Times New Roman" panose="02020603050405020304" pitchFamily="18" charset="0"/>
                <a:cs typeface="Aptos" panose="020B0004020202020204" pitchFamily="34" charset="0"/>
              </a:rPr>
              <a:t> </a:t>
            </a:r>
            <a:endParaRPr kumimoji="0" lang="en-US" sz="1100" b="0" i="0" u="none" strike="noStrike" kern="1200" cap="none" spc="0" normalizeH="0" baseline="0" noProof="0" dirty="0">
              <a:ln>
                <a:noFill/>
              </a:ln>
              <a:solidFill>
                <a:prstClr val="black"/>
              </a:solidFill>
              <a:effectLst/>
              <a:uLnTx/>
              <a:uFillTx/>
              <a:latin typeface="Aptos" panose="020B0004020202020204" pitchFamily="34" charset="0"/>
              <a:ea typeface="Aptos" panose="020B0004020202020204" pitchFamily="34" charset="0"/>
              <a:cs typeface="Aptos" panose="020B0004020202020204" pitchFamily="34" charset="0"/>
            </a:endParaRPr>
          </a:p>
        </p:txBody>
      </p:sp>
    </p:spTree>
    <p:extLst>
      <p:ext uri="{BB962C8B-B14F-4D97-AF65-F5344CB8AC3E}">
        <p14:creationId xmlns:p14="http://schemas.microsoft.com/office/powerpoint/2010/main" val="35225088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63DFF9-519D-E93E-E08D-6F23B0AD9F4F}"/>
              </a:ext>
            </a:extLst>
          </p:cNvPr>
          <p:cNvSpPr>
            <a:spLocks noGrp="1"/>
          </p:cNvSpPr>
          <p:nvPr>
            <p:ph type="title"/>
          </p:nvPr>
        </p:nvSpPr>
        <p:spPr>
          <a:xfrm>
            <a:off x="457200" y="274638"/>
            <a:ext cx="8229600" cy="1020762"/>
          </a:xfrm>
        </p:spPr>
        <p:txBody>
          <a:bodyPr/>
          <a:lstStyle/>
          <a:p>
            <a:r>
              <a:rPr lang="en-US" dirty="0"/>
              <a:t>Assess for Hypo</a:t>
            </a:r>
          </a:p>
        </p:txBody>
      </p:sp>
      <p:sp>
        <p:nvSpPr>
          <p:cNvPr id="3" name="Online Image Placeholder 2">
            <a:extLst>
              <a:ext uri="{FF2B5EF4-FFF2-40B4-BE49-F238E27FC236}">
                <a16:creationId xmlns:a16="http://schemas.microsoft.com/office/drawing/2014/main" id="{E7A3B9BE-B5F5-21CD-0D30-012BF57679FB}"/>
              </a:ext>
            </a:extLst>
          </p:cNvPr>
          <p:cNvSpPr>
            <a:spLocks noGrp="1"/>
          </p:cNvSpPr>
          <p:nvPr>
            <p:ph type="clipArt" sz="half" idx="1"/>
          </p:nvPr>
        </p:nvSpPr>
        <p:spPr/>
        <p:txBody>
          <a:bodyPr>
            <a:normAutofit fontScale="92500" lnSpcReduction="10000"/>
          </a:bodyPr>
          <a:lstStyle/>
          <a:p>
            <a:pPr marL="0" indent="0" algn="l" fontAlgn="base">
              <a:buNone/>
            </a:pPr>
            <a:r>
              <a:rPr lang="en-US" sz="2800" b="0" i="0" dirty="0">
                <a:solidFill>
                  <a:srgbClr val="383636"/>
                </a:solidFill>
                <a:effectLst/>
                <a:ea typeface="Calibri" panose="020F0502020204030204" pitchFamily="34" charset="0"/>
                <a:cs typeface="Calibri" panose="020F0502020204030204" pitchFamily="34" charset="0"/>
              </a:rPr>
              <a:t>Review history of hypoglycemia at every clinical encounter for all individuals at risk for hypoglycemia</a:t>
            </a:r>
          </a:p>
          <a:p>
            <a:pPr marL="0" indent="0" algn="l" fontAlgn="base">
              <a:buNone/>
            </a:pPr>
            <a:r>
              <a:rPr lang="en-US" sz="2800" dirty="0">
                <a:solidFill>
                  <a:srgbClr val="383636"/>
                </a:solidFill>
                <a:ea typeface="Calibri" panose="020F0502020204030204" pitchFamily="34" charset="0"/>
                <a:cs typeface="Calibri" panose="020F0502020204030204" pitchFamily="34" charset="0"/>
              </a:rPr>
              <a:t>E</a:t>
            </a:r>
            <a:r>
              <a:rPr lang="en-US" sz="2800" b="0" i="0" dirty="0">
                <a:solidFill>
                  <a:srgbClr val="383636"/>
                </a:solidFill>
                <a:effectLst/>
                <a:ea typeface="Calibri" panose="020F0502020204030204" pitchFamily="34" charset="0"/>
                <a:cs typeface="Calibri" panose="020F0502020204030204" pitchFamily="34" charset="0"/>
              </a:rPr>
              <a:t>valuate hypoglycemic events  </a:t>
            </a:r>
          </a:p>
          <a:p>
            <a:pPr marL="0" indent="0" algn="l" fontAlgn="base">
              <a:buNone/>
            </a:pPr>
            <a:r>
              <a:rPr lang="en-US" sz="2800" b="0" i="0" dirty="0">
                <a:solidFill>
                  <a:srgbClr val="383636"/>
                </a:solidFill>
                <a:effectLst/>
                <a:ea typeface="Calibri" panose="020F0502020204030204" pitchFamily="34" charset="0"/>
                <a:cs typeface="Calibri" panose="020F0502020204030204" pitchFamily="34" charset="0"/>
              </a:rPr>
              <a:t>Screen for impaired hypoglycemia awareness at least annually.</a:t>
            </a:r>
          </a:p>
          <a:p>
            <a:pPr marL="0" indent="0" algn="l" fontAlgn="base">
              <a:buNone/>
            </a:pPr>
            <a:r>
              <a:rPr lang="en-US" sz="2800" b="0" i="0" dirty="0">
                <a:solidFill>
                  <a:srgbClr val="383636"/>
                </a:solidFill>
                <a:effectLst/>
                <a:ea typeface="Calibri" panose="020F0502020204030204" pitchFamily="34" charset="0"/>
                <a:cs typeface="Calibri" panose="020F0502020204030204" pitchFamily="34" charset="0"/>
              </a:rPr>
              <a:t> </a:t>
            </a:r>
          </a:p>
          <a:p>
            <a:pPr marL="0" indent="0" algn="l" fontAlgn="base">
              <a:buNone/>
            </a:pPr>
            <a:endParaRPr lang="en-US" sz="2400" dirty="0">
              <a:ea typeface="Calibri" panose="020F0502020204030204" pitchFamily="34" charset="0"/>
              <a:cs typeface="Calibri" panose="020F0502020204030204" pitchFamily="34" charset="0"/>
            </a:endParaRPr>
          </a:p>
        </p:txBody>
      </p:sp>
      <p:sp>
        <p:nvSpPr>
          <p:cNvPr id="4" name="Text Placeholder 3">
            <a:extLst>
              <a:ext uri="{FF2B5EF4-FFF2-40B4-BE49-F238E27FC236}">
                <a16:creationId xmlns:a16="http://schemas.microsoft.com/office/drawing/2014/main" id="{5CDA5DCA-1E35-7829-8514-9BE819AE6049}"/>
              </a:ext>
            </a:extLst>
          </p:cNvPr>
          <p:cNvSpPr>
            <a:spLocks noGrp="1"/>
          </p:cNvSpPr>
          <p:nvPr>
            <p:ph type="body" sz="half" idx="2"/>
          </p:nvPr>
        </p:nvSpPr>
        <p:spPr>
          <a:xfrm>
            <a:off x="4648200" y="1447800"/>
            <a:ext cx="4038600" cy="4678363"/>
          </a:xfrm>
        </p:spPr>
        <p:txBody>
          <a:bodyPr>
            <a:normAutofit/>
          </a:bodyPr>
          <a:lstStyle/>
          <a:p>
            <a:pPr marL="0" indent="0" algn="l" fontAlgn="base">
              <a:buNone/>
            </a:pPr>
            <a:r>
              <a:rPr lang="en-US" sz="2800" b="0" i="0" dirty="0">
                <a:solidFill>
                  <a:srgbClr val="383636"/>
                </a:solidFill>
                <a:effectLst/>
                <a:ea typeface="Calibri" panose="020F0502020204030204" pitchFamily="34" charset="0"/>
                <a:cs typeface="Calibri" panose="020F0502020204030204" pitchFamily="34" charset="0"/>
              </a:rPr>
              <a:t>Consider individual’s risk for hypoglycemia when selecting diabetes medications and glycemic goals. </a:t>
            </a:r>
            <a:endParaRPr lang="en-US" sz="2800" b="1" dirty="0">
              <a:solidFill>
                <a:srgbClr val="383636"/>
              </a:solidFill>
              <a:ea typeface="Calibri" panose="020F0502020204030204" pitchFamily="34" charset="0"/>
              <a:cs typeface="Calibri" panose="020F0502020204030204" pitchFamily="34" charset="0"/>
            </a:endParaRPr>
          </a:p>
          <a:p>
            <a:pPr marL="0" indent="0" algn="l" fontAlgn="base">
              <a:buNone/>
            </a:pPr>
            <a:r>
              <a:rPr lang="en-US" sz="2800" b="0" i="0" dirty="0">
                <a:solidFill>
                  <a:srgbClr val="383636"/>
                </a:solidFill>
                <a:effectLst/>
                <a:ea typeface="Calibri" panose="020F0502020204030204" pitchFamily="34" charset="0"/>
                <a:cs typeface="Calibri" panose="020F0502020204030204" pitchFamily="34" charset="0"/>
              </a:rPr>
              <a:t>Use of CGM is beneficial and recommended for individuals at high risk for hypoglycemia. </a:t>
            </a:r>
            <a:r>
              <a:rPr lang="en-US" sz="2800" b="1" i="0" dirty="0">
                <a:solidFill>
                  <a:srgbClr val="383636"/>
                </a:solidFill>
                <a:effectLst/>
                <a:ea typeface="Calibri" panose="020F0502020204030204" pitchFamily="34" charset="0"/>
                <a:cs typeface="Calibri" panose="020F0502020204030204" pitchFamily="34" charset="0"/>
              </a:rPr>
              <a:t> </a:t>
            </a:r>
            <a:endParaRPr lang="en-US" sz="2800" b="0" i="0" dirty="0">
              <a:solidFill>
                <a:srgbClr val="383636"/>
              </a:solidFill>
              <a:effectLst/>
              <a:ea typeface="Calibri" panose="020F0502020204030204" pitchFamily="34" charset="0"/>
              <a:cs typeface="Calibri" panose="020F0502020204030204" pitchFamily="34" charset="0"/>
            </a:endParaRPr>
          </a:p>
          <a:p>
            <a:endParaRPr lang="en-US" dirty="0"/>
          </a:p>
        </p:txBody>
      </p:sp>
      <p:pic>
        <p:nvPicPr>
          <p:cNvPr id="5" name="Picture 4">
            <a:extLst>
              <a:ext uri="{FF2B5EF4-FFF2-40B4-BE49-F238E27FC236}">
                <a16:creationId xmlns:a16="http://schemas.microsoft.com/office/drawing/2014/main" id="{86245226-2F49-C8EF-89E6-BC018950FEEA}"/>
              </a:ext>
            </a:extLst>
          </p:cNvPr>
          <p:cNvPicPr>
            <a:picLocks noChangeAspect="1"/>
          </p:cNvPicPr>
          <p:nvPr/>
        </p:nvPicPr>
        <p:blipFill>
          <a:blip r:embed="rId3"/>
          <a:stretch>
            <a:fillRect/>
          </a:stretch>
        </p:blipFill>
        <p:spPr>
          <a:xfrm>
            <a:off x="4259523" y="6400800"/>
            <a:ext cx="4685658" cy="304800"/>
          </a:xfrm>
          <a:prstGeom prst="rect">
            <a:avLst/>
          </a:prstGeom>
        </p:spPr>
      </p:pic>
    </p:spTree>
    <p:extLst>
      <p:ext uri="{BB962C8B-B14F-4D97-AF65-F5344CB8AC3E}">
        <p14:creationId xmlns:p14="http://schemas.microsoft.com/office/powerpoint/2010/main" val="1780752095"/>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974D4C-1945-4071-8878-49DAF0ECB7C2}"/>
              </a:ext>
            </a:extLst>
          </p:cNvPr>
          <p:cNvSpPr>
            <a:spLocks noGrp="1"/>
          </p:cNvSpPr>
          <p:nvPr>
            <p:ph type="title"/>
          </p:nvPr>
        </p:nvSpPr>
        <p:spPr/>
        <p:txBody>
          <a:bodyPr/>
          <a:lstStyle/>
          <a:p>
            <a:endParaRPr lang="en-US" dirty="0"/>
          </a:p>
        </p:txBody>
      </p:sp>
      <p:pic>
        <p:nvPicPr>
          <p:cNvPr id="6" name="Content Placeholder 5">
            <a:extLst>
              <a:ext uri="{FF2B5EF4-FFF2-40B4-BE49-F238E27FC236}">
                <a16:creationId xmlns:a16="http://schemas.microsoft.com/office/drawing/2014/main" id="{1A11A42E-A316-BE55-3300-D9A52F982AAD}"/>
              </a:ext>
            </a:extLst>
          </p:cNvPr>
          <p:cNvPicPr>
            <a:picLocks noGrp="1" noChangeAspect="1"/>
          </p:cNvPicPr>
          <p:nvPr>
            <p:ph sz="quarter" idx="1"/>
          </p:nvPr>
        </p:nvPicPr>
        <p:blipFill>
          <a:blip r:embed="rId2"/>
          <a:stretch>
            <a:fillRect/>
          </a:stretch>
        </p:blipFill>
        <p:spPr>
          <a:xfrm>
            <a:off x="76200" y="167640"/>
            <a:ext cx="8798723" cy="6156325"/>
          </a:xfrm>
        </p:spPr>
      </p:pic>
      <p:pic>
        <p:nvPicPr>
          <p:cNvPr id="4" name="Picture 3">
            <a:extLst>
              <a:ext uri="{FF2B5EF4-FFF2-40B4-BE49-F238E27FC236}">
                <a16:creationId xmlns:a16="http://schemas.microsoft.com/office/drawing/2014/main" id="{26C40987-B261-B77B-3D1C-CE6D42254AA5}"/>
              </a:ext>
            </a:extLst>
          </p:cNvPr>
          <p:cNvPicPr>
            <a:picLocks noChangeAspect="1"/>
          </p:cNvPicPr>
          <p:nvPr/>
        </p:nvPicPr>
        <p:blipFill>
          <a:blip r:embed="rId3"/>
          <a:stretch>
            <a:fillRect/>
          </a:stretch>
        </p:blipFill>
        <p:spPr>
          <a:xfrm>
            <a:off x="91273" y="49794"/>
            <a:ext cx="8915400" cy="6392015"/>
          </a:xfrm>
          <a:prstGeom prst="rect">
            <a:avLst/>
          </a:prstGeom>
        </p:spPr>
      </p:pic>
      <p:sp>
        <p:nvSpPr>
          <p:cNvPr id="3" name="TextBox 2">
            <a:extLst>
              <a:ext uri="{FF2B5EF4-FFF2-40B4-BE49-F238E27FC236}">
                <a16:creationId xmlns:a16="http://schemas.microsoft.com/office/drawing/2014/main" id="{397978B9-DB3D-19E1-7643-FC84F96C5EC0}"/>
              </a:ext>
            </a:extLst>
          </p:cNvPr>
          <p:cNvSpPr txBox="1"/>
          <p:nvPr/>
        </p:nvSpPr>
        <p:spPr>
          <a:xfrm>
            <a:off x="8280642" y="6072477"/>
            <a:ext cx="772085" cy="369332"/>
          </a:xfrm>
          <a:prstGeom prst="rect">
            <a:avLst/>
          </a:prstGeom>
          <a:solidFill>
            <a:schemeClr val="bg1"/>
          </a:solid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14276771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214788-4419-770C-F0E0-A2FA9A4FC1D7}"/>
              </a:ext>
            </a:extLst>
          </p:cNvPr>
          <p:cNvSpPr>
            <a:spLocks noGrp="1"/>
          </p:cNvSpPr>
          <p:nvPr>
            <p:ph type="title"/>
          </p:nvPr>
        </p:nvSpPr>
        <p:spPr/>
        <p:txBody>
          <a:bodyPr/>
          <a:lstStyle/>
          <a:p>
            <a:r>
              <a:rPr lang="en-US" dirty="0"/>
              <a:t>SDOH and Hypoglycemia</a:t>
            </a:r>
          </a:p>
        </p:txBody>
      </p:sp>
      <p:graphicFrame>
        <p:nvGraphicFramePr>
          <p:cNvPr id="7" name="Content Placeholder 2">
            <a:extLst>
              <a:ext uri="{FF2B5EF4-FFF2-40B4-BE49-F238E27FC236}">
                <a16:creationId xmlns:a16="http://schemas.microsoft.com/office/drawing/2014/main" id="{26A20415-5700-9E22-5EAE-B67124885336}"/>
              </a:ext>
            </a:extLst>
          </p:cNvPr>
          <p:cNvGraphicFramePr>
            <a:graphicFrameLocks noGrp="1"/>
          </p:cNvGraphicFramePr>
          <p:nvPr>
            <p:ph sz="quarter" idx="1"/>
          </p:nvPr>
        </p:nvGraphicFramePr>
        <p:xfrm>
          <a:off x="457200" y="1219200"/>
          <a:ext cx="8229600" cy="493776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 name="Picture 3">
            <a:extLst>
              <a:ext uri="{FF2B5EF4-FFF2-40B4-BE49-F238E27FC236}">
                <a16:creationId xmlns:a16="http://schemas.microsoft.com/office/drawing/2014/main" id="{431EC6DC-90CC-61AE-106D-11B35C9B4FDE}"/>
              </a:ext>
            </a:extLst>
          </p:cNvPr>
          <p:cNvPicPr>
            <a:picLocks noChangeAspect="1"/>
          </p:cNvPicPr>
          <p:nvPr/>
        </p:nvPicPr>
        <p:blipFill>
          <a:blip r:embed="rId8"/>
          <a:stretch>
            <a:fillRect/>
          </a:stretch>
        </p:blipFill>
        <p:spPr>
          <a:xfrm>
            <a:off x="4259523" y="6400800"/>
            <a:ext cx="4685658" cy="304800"/>
          </a:xfrm>
          <a:prstGeom prst="rect">
            <a:avLst/>
          </a:prstGeom>
        </p:spPr>
      </p:pic>
    </p:spTree>
    <p:extLst>
      <p:ext uri="{BB962C8B-B14F-4D97-AF65-F5344CB8AC3E}">
        <p14:creationId xmlns:p14="http://schemas.microsoft.com/office/powerpoint/2010/main" val="16318463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TAG_BACKING_FORM_KEY" val="1771610-c:\users\bev_000\dropbox\a des admin folder\boot camp\boot camp slides 2014\boot camp class 2 handout questions.pptx"/>
  <p:tag name="ARTICULATE_PRESENTER_VERSION" val="7"/>
  <p:tag name="ARTICULATE_SLIDE_COUNT" val="86"/>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UDIO_ID" val="1274"/>
  <p:tag name="TIMELINE" val="3.1/8.6/53.0/67.5"/>
  <p:tag name="ELAPSEDTIME" val="101.3"/>
  <p:tag name="ANNOTATION_TYPE_1" val="2"/>
  <p:tag name="ANNOTATION_START_1" val="18.7"/>
  <p:tag name="ANNOTATION_END_1" val="18.7"/>
  <p:tag name="ANNOTATION_TOP_1" val="-37.2"/>
  <p:tag name="ANNOTATION_LEFT_1" val="-37.3"/>
  <p:tag name="ANNOTATION_WIDTH_1" val="650.5"/>
  <p:tag name="ANNOTATION_HEIGHT_1" val="506.4"/>
  <p:tag name="ANNOTATION_ANIMATION_1" val="4"/>
  <p:tag name="ANNOTATION_ROTATION_1" val="0"/>
  <p:tag name="ANNOTATION_SUB_TYPE_1" val="11"/>
  <p:tag name="ANNOTATION_LOOP_COUNT_1" val="1"/>
  <p:tag name="ANNOTATION_BOX_RADIUS_1" val="0"/>
  <p:tag name="ANNOTATION_SCALE_1" val="0"/>
  <p:tag name="ANNOTATION_BORDER_ALPHA_1" val="100"/>
  <p:tag name="ANNOTATION_BORDER_COLOR_1" val="16777215"/>
  <p:tag name="ANNOTATION_FILL_COLOR_1" val="855309"/>
  <p:tag name="ANNOTATION_FILL_ALPHA_1" val="50"/>
  <p:tag name="ANNOTATION_BORDER_WIDTH_1" val="2"/>
  <p:tag name="ANNOTATION_TYPE_2" val="2"/>
  <p:tag name="ANNOTATION_START_2" val="18.7"/>
  <p:tag name="ANNOTATION_END_2" val="50.1"/>
  <p:tag name="ANNOTATION_TOP_2" val="210.4"/>
  <p:tag name="ANNOTATION_LEFT_2" val="41.7"/>
  <p:tag name="ANNOTATION_WIDTH_2" val="397.9"/>
  <p:tag name="ANNOTATION_HEIGHT_2" val="60.2"/>
  <p:tag name="ANNOTATION_ANIMATION_2" val="4"/>
  <p:tag name="ANNOTATION_ROTATION_2" val="0"/>
  <p:tag name="ANNOTATION_SUB_TYPE_2" val="11"/>
  <p:tag name="ANNOTATION_LOOP_COUNT_2" val="1"/>
  <p:tag name="ANNOTATION_BOX_RADIUS_2" val="5"/>
  <p:tag name="ANNOTATION_SCALE_2" val="0"/>
  <p:tag name="ANNOTATION_BORDER_ALPHA_2" val="100"/>
  <p:tag name="ANNOTATION_BORDER_COLOR_2" val="16777215"/>
  <p:tag name="ANNOTATION_FILL_COLOR_2" val="855309"/>
  <p:tag name="ANNOTATION_FILL_ALPHA_2" val="50"/>
  <p:tag name="ANNOTATION_BORDER_WIDTH_2" val="2"/>
  <p:tag name="ANNOTATION_TYPE_3" val="2"/>
  <p:tag name="ANNOTATION_START_3" val="50.1"/>
  <p:tag name="ANNOTATION_TOP_3" val="-37.2"/>
  <p:tag name="ANNOTATION_LEFT_3" val="-37.3"/>
  <p:tag name="ANNOTATION_WIDTH_3" val="650.5"/>
  <p:tag name="ANNOTATION_HEIGHT_3" val="506.4"/>
  <p:tag name="ANNOTATION_ANIMATION_3" val="4"/>
  <p:tag name="ANNOTATION_ROTATION_3" val="0"/>
  <p:tag name="ANNOTATION_SUB_TYPE_3" val="11"/>
  <p:tag name="ANNOTATION_LOOP_COUNT_3" val="1"/>
  <p:tag name="ANNOTATION_BOX_RADIUS_3" val="0"/>
  <p:tag name="ANNOTATION_SCALE_3" val="0"/>
  <p:tag name="ANNOTATION_BORDER_ALPHA_3" val="100"/>
  <p:tag name="ANNOTATION_BORDER_COLOR_3" val="16777215"/>
  <p:tag name="ANNOTATION_FILL_COLOR_3" val="855309"/>
  <p:tag name="ANNOTATION_FILL_ALPHA_3" val="50"/>
  <p:tag name="ANNOTATION_BORDER_WIDTH_3" val="2"/>
  <p:tag name="ANNOTATION_COUNT" val="3"/>
  <p:tag name="ARTICULATE_SLIDE_NAV" val="45"/>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BULLET_10" val="8226"/>
  <p:tag name="MARGIN_1" val="0"/>
  <p:tag name="MARGIN_2" val="36"/>
  <p:tag name="MARGIN_3" val="72"/>
  <p:tag name="MARGIN_4" val="108"/>
  <p:tag name="MARGIN_5" val="144"/>
  <p:tag name="FONT_SIZE" val="12"/>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UDIO_ID" val="1264"/>
  <p:tag name="ELAPSEDTIME" val="46.9"/>
  <p:tag name="ANNOTATION_COUNT" val="0"/>
  <p:tag name="ARTICULATE_SLIDE_NAV" val="73"/>
  <p:tag name="ARTICULATE_SLIDE_GUID" val="89e40410-0032-4085-8cae-f5e56c4f1e85"/>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bev\AppData\Local\Temp\articulate\presenter\imgtemp\r7dfV6De_files\slide0001_image001.png"/>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7.xml><?xml version="1.0" encoding="utf-8"?>
<p:tagLst xmlns:a="http://schemas.openxmlformats.org/drawingml/2006/main" xmlns:r="http://schemas.openxmlformats.org/officeDocument/2006/relationships" xmlns:p="http://schemas.openxmlformats.org/presentationml/2006/main">
  <p:tag name="AUDIO_ID" val="938"/>
  <p:tag name="ELAPSEDTIME" val="190.8"/>
  <p:tag name="ANNOTATION_TYPE_1" val="2"/>
  <p:tag name="ANNOTATION_START_1" val="13.8"/>
  <p:tag name="ANNOTATION_END_1" val="13.8"/>
  <p:tag name="ANNOTATION_TOP_1" val="-29.9"/>
  <p:tag name="ANNOTATION_LEFT_1" val="-30.0"/>
  <p:tag name="ANNOTATION_WIDTH_1" val="635.9"/>
  <p:tag name="ANNOTATION_HEIGHT_1" val="491.8"/>
  <p:tag name="ANNOTATION_ANIMATION_1" val="4"/>
  <p:tag name="ANNOTATION_ROTATION_1" val="0"/>
  <p:tag name="ANNOTATION_SUB_TYPE_1" val="11"/>
  <p:tag name="ANNOTATION_LOOP_COUNT_1" val="1"/>
  <p:tag name="ANNOTATION_BOX_RADIUS_1" val="0"/>
  <p:tag name="ANNOTATION_SCALE_1" val="0"/>
  <p:tag name="ANNOTATION_BORDER_ALPHA_1" val="100"/>
  <p:tag name="ANNOTATION_BORDER_COLOR_1" val="16777215"/>
  <p:tag name="ANNOTATION_FILL_COLOR_1" val="855309"/>
  <p:tag name="ANNOTATION_FILL_ALPHA_1" val="50"/>
  <p:tag name="ANNOTATION_BORDER_WIDTH_1" val="2"/>
  <p:tag name="ANNOTATION_TYPE_2" val="2"/>
  <p:tag name="ANNOTATION_START_2" val="13.8"/>
  <p:tag name="ANNOTATION_END_2" val="27.1"/>
  <p:tag name="ANNOTATION_TOP_2" val="78.9"/>
  <p:tag name="ANNOTATION_LEFT_2" val="19.2"/>
  <p:tag name="ANNOTATION_WIDTH_2" val="339.2"/>
  <p:tag name="ANNOTATION_HEIGHT_2" val="136.2"/>
  <p:tag name="ANNOTATION_ANIMATION_2" val="4"/>
  <p:tag name="ANNOTATION_ROTATION_2" val="0"/>
  <p:tag name="ANNOTATION_SUB_TYPE_2" val="11"/>
  <p:tag name="ANNOTATION_LOOP_COUNT_2" val="1"/>
  <p:tag name="ANNOTATION_BOX_RADIUS_2" val="5"/>
  <p:tag name="ANNOTATION_SCALE_2" val="0"/>
  <p:tag name="ANNOTATION_BORDER_ALPHA_2" val="100"/>
  <p:tag name="ANNOTATION_BORDER_COLOR_2" val="16777215"/>
  <p:tag name="ANNOTATION_FILL_COLOR_2" val="855309"/>
  <p:tag name="ANNOTATION_FILL_ALPHA_2" val="50"/>
  <p:tag name="ANNOTATION_BORDER_WIDTH_2" val="2"/>
  <p:tag name="ANNOTATION_TYPE_3" val="2"/>
  <p:tag name="ANNOTATION_START_3" val="27.1"/>
  <p:tag name="ANNOTATION_END_3" val="27.1"/>
  <p:tag name="ANNOTATION_TOP_3" val="-29.9"/>
  <p:tag name="ANNOTATION_LEFT_3" val="-30.0"/>
  <p:tag name="ANNOTATION_WIDTH_3" val="635.9"/>
  <p:tag name="ANNOTATION_HEIGHT_3" val="491.8"/>
  <p:tag name="ANNOTATION_ANIMATION_3" val="4"/>
  <p:tag name="ANNOTATION_ROTATION_3" val="0"/>
  <p:tag name="ANNOTATION_SUB_TYPE_3" val="11"/>
  <p:tag name="ANNOTATION_LOOP_COUNT_3" val="1"/>
  <p:tag name="ANNOTATION_BOX_RADIUS_3" val="0"/>
  <p:tag name="ANNOTATION_SCALE_3" val="0"/>
  <p:tag name="ANNOTATION_BORDER_ALPHA_3" val="100"/>
  <p:tag name="ANNOTATION_BORDER_COLOR_3" val="16777215"/>
  <p:tag name="ANNOTATION_FILL_COLOR_3" val="855309"/>
  <p:tag name="ANNOTATION_FILL_ALPHA_3" val="50"/>
  <p:tag name="ANNOTATION_BORDER_WIDTH_3" val="2"/>
  <p:tag name="ANNOTATION_TYPE_4" val="2"/>
  <p:tag name="ANNOTATION_START_4" val="27.1"/>
  <p:tag name="ANNOTATION_END_4" val="59.7"/>
  <p:tag name="ANNOTATION_TOP_4" val="189.4"/>
  <p:tag name="ANNOTATION_LEFT_4" val="25.8"/>
  <p:tag name="ANNOTATION_WIDTH_4" val="327.9"/>
  <p:tag name="ANNOTATION_HEIGHT_4" val="232.4"/>
  <p:tag name="ANNOTATION_ANIMATION_4" val="4"/>
  <p:tag name="ANNOTATION_ROTATION_4" val="0"/>
  <p:tag name="ANNOTATION_SUB_TYPE_4" val="11"/>
  <p:tag name="ANNOTATION_LOOP_COUNT_4" val="1"/>
  <p:tag name="ANNOTATION_BOX_RADIUS_4" val="5"/>
  <p:tag name="ANNOTATION_SCALE_4" val="0"/>
  <p:tag name="ANNOTATION_BORDER_ALPHA_4" val="100"/>
  <p:tag name="ANNOTATION_BORDER_COLOR_4" val="16777215"/>
  <p:tag name="ANNOTATION_FILL_COLOR_4" val="855309"/>
  <p:tag name="ANNOTATION_FILL_ALPHA_4" val="50"/>
  <p:tag name="ANNOTATION_BORDER_WIDTH_4" val="2"/>
  <p:tag name="ANNOTATION_TYPE_5" val="2"/>
  <p:tag name="ANNOTATION_START_5" val="59.7"/>
  <p:tag name="ANNOTATION_END_5" val="90.5"/>
  <p:tag name="ANNOTATION_TOP_5" val="-29.9"/>
  <p:tag name="ANNOTATION_LEFT_5" val="-30.0"/>
  <p:tag name="ANNOTATION_WIDTH_5" val="635.9"/>
  <p:tag name="ANNOTATION_HEIGHT_5" val="491.8"/>
  <p:tag name="ANNOTATION_ANIMATION_5" val="4"/>
  <p:tag name="ANNOTATION_ROTATION_5" val="0"/>
  <p:tag name="ANNOTATION_SUB_TYPE_5" val="11"/>
  <p:tag name="ANNOTATION_LOOP_COUNT_5" val="1"/>
  <p:tag name="ANNOTATION_BOX_RADIUS_5" val="0"/>
  <p:tag name="ANNOTATION_SCALE_5" val="0"/>
  <p:tag name="ANNOTATION_BORDER_ALPHA_5" val="100"/>
  <p:tag name="ANNOTATION_BORDER_COLOR_5" val="16777215"/>
  <p:tag name="ANNOTATION_FILL_COLOR_5" val="855309"/>
  <p:tag name="ANNOTATION_FILL_ALPHA_5" val="50"/>
  <p:tag name="ANNOTATION_BORDER_WIDTH_5" val="2"/>
  <p:tag name="ANNOTATION_TYPE_6" val="2"/>
  <p:tag name="ANNOTATION_START_6" val="90.5"/>
  <p:tag name="ANNOTATION_END_6" val="90.5"/>
  <p:tag name="ANNOTATION_TOP_6" val="-29.9"/>
  <p:tag name="ANNOTATION_LEFT_6" val="-30.0"/>
  <p:tag name="ANNOTATION_WIDTH_6" val="635.9"/>
  <p:tag name="ANNOTATION_HEIGHT_6" val="491.8"/>
  <p:tag name="ANNOTATION_ANIMATION_6" val="4"/>
  <p:tag name="ANNOTATION_ROTATION_6" val="0"/>
  <p:tag name="ANNOTATION_SUB_TYPE_6" val="11"/>
  <p:tag name="ANNOTATION_LOOP_COUNT_6" val="1"/>
  <p:tag name="ANNOTATION_BOX_RADIUS_6" val="0"/>
  <p:tag name="ANNOTATION_SCALE_6" val="0"/>
  <p:tag name="ANNOTATION_BORDER_ALPHA_6" val="100"/>
  <p:tag name="ANNOTATION_BORDER_COLOR_6" val="16777215"/>
  <p:tag name="ANNOTATION_FILL_COLOR_6" val="855309"/>
  <p:tag name="ANNOTATION_FILL_ALPHA_6" val="50"/>
  <p:tag name="ANNOTATION_BORDER_WIDTH_6" val="2"/>
  <p:tag name="ANNOTATION_TYPE_7" val="2"/>
  <p:tag name="ANNOTATION_START_7" val="90.5"/>
  <p:tag name="ANNOTATION_END_7" val="100.5"/>
  <p:tag name="ANNOTATION_TOP_7" val="207.9"/>
  <p:tag name="ANNOTATION_LEFT_7" val="42.0"/>
  <p:tag name="ANNOTATION_WIDTH_7" val="309.9"/>
  <p:tag name="ANNOTATION_HEIGHT_7" val="40.0"/>
  <p:tag name="ANNOTATION_ANIMATION_7" val="4"/>
  <p:tag name="ANNOTATION_ROTATION_7" val="0"/>
  <p:tag name="ANNOTATION_SUB_TYPE_7" val="11"/>
  <p:tag name="ANNOTATION_LOOP_COUNT_7" val="1"/>
  <p:tag name="ANNOTATION_BOX_RADIUS_7" val="5"/>
  <p:tag name="ANNOTATION_SCALE_7" val="0"/>
  <p:tag name="ANNOTATION_BORDER_ALPHA_7" val="100"/>
  <p:tag name="ANNOTATION_BORDER_COLOR_7" val="16777215"/>
  <p:tag name="ANNOTATION_FILL_COLOR_7" val="855309"/>
  <p:tag name="ANNOTATION_FILL_ALPHA_7" val="50"/>
  <p:tag name="ANNOTATION_BORDER_WIDTH_7" val="2"/>
  <p:tag name="ANNOTATION_TYPE_8" val="2"/>
  <p:tag name="ANNOTATION_START_8" val="100.5"/>
  <p:tag name="ANNOTATION_END_8" val="100.5"/>
  <p:tag name="ANNOTATION_TOP_8" val="-29.9"/>
  <p:tag name="ANNOTATION_LEFT_8" val="-30.0"/>
  <p:tag name="ANNOTATION_WIDTH_8" val="635.9"/>
  <p:tag name="ANNOTATION_HEIGHT_8" val="491.8"/>
  <p:tag name="ANNOTATION_ANIMATION_8" val="4"/>
  <p:tag name="ANNOTATION_ROTATION_8" val="0"/>
  <p:tag name="ANNOTATION_SUB_TYPE_8" val="11"/>
  <p:tag name="ANNOTATION_LOOP_COUNT_8" val="1"/>
  <p:tag name="ANNOTATION_BOX_RADIUS_8" val="0"/>
  <p:tag name="ANNOTATION_SCALE_8" val="0"/>
  <p:tag name="ANNOTATION_BORDER_ALPHA_8" val="100"/>
  <p:tag name="ANNOTATION_BORDER_COLOR_8" val="16777215"/>
  <p:tag name="ANNOTATION_FILL_COLOR_8" val="855309"/>
  <p:tag name="ANNOTATION_FILL_ALPHA_8" val="50"/>
  <p:tag name="ANNOTATION_BORDER_WIDTH_8" val="2"/>
  <p:tag name="ANNOTATION_TYPE_9" val="2"/>
  <p:tag name="ANNOTATION_START_9" val="100.5"/>
  <p:tag name="ANNOTATION_END_9" val="121.4"/>
  <p:tag name="ANNOTATION_TOP_9" val="247.4"/>
  <p:tag name="ANNOTATION_LEFT_9" val="31.2"/>
  <p:tag name="ANNOTATION_WIDTH_9" val="308.7"/>
  <p:tag name="ANNOTATION_HEIGHT_9" val="34.7"/>
  <p:tag name="ANNOTATION_ANIMATION_9" val="4"/>
  <p:tag name="ANNOTATION_ROTATION_9" val="0"/>
  <p:tag name="ANNOTATION_SUB_TYPE_9" val="11"/>
  <p:tag name="ANNOTATION_LOOP_COUNT_9" val="1"/>
  <p:tag name="ANNOTATION_BOX_RADIUS_9" val="5"/>
  <p:tag name="ANNOTATION_SCALE_9" val="0"/>
  <p:tag name="ANNOTATION_BORDER_ALPHA_9" val="100"/>
  <p:tag name="ANNOTATION_BORDER_COLOR_9" val="16777215"/>
  <p:tag name="ANNOTATION_FILL_COLOR_9" val="855309"/>
  <p:tag name="ANNOTATION_FILL_ALPHA_9" val="50"/>
  <p:tag name="ANNOTATION_BORDER_WIDTH_9" val="2"/>
  <p:tag name="ANNOTATION_TYPE_10" val="2"/>
  <p:tag name="ANNOTATION_START_10" val="121.4"/>
  <p:tag name="ANNOTATION_END_10" val="121.4"/>
  <p:tag name="ANNOTATION_TOP_10" val="-29.9"/>
  <p:tag name="ANNOTATION_LEFT_10" val="-30.0"/>
  <p:tag name="ANNOTATION_WIDTH_10" val="635.9"/>
  <p:tag name="ANNOTATION_HEIGHT_10" val="491.8"/>
  <p:tag name="ANNOTATION_ANIMATION_10" val="4"/>
  <p:tag name="ANNOTATION_ROTATION_10" val="0"/>
  <p:tag name="ANNOTATION_SUB_TYPE_10" val="11"/>
  <p:tag name="ANNOTATION_LOOP_COUNT_10" val="1"/>
  <p:tag name="ANNOTATION_BOX_RADIUS_10" val="0"/>
  <p:tag name="ANNOTATION_SCALE_10" val="0"/>
  <p:tag name="ANNOTATION_BORDER_ALPHA_10" val="100"/>
  <p:tag name="ANNOTATION_BORDER_COLOR_10" val="16777215"/>
  <p:tag name="ANNOTATION_FILL_COLOR_10" val="855309"/>
  <p:tag name="ANNOTATION_FILL_ALPHA_10" val="50"/>
  <p:tag name="ANNOTATION_BORDER_WIDTH_10" val="2"/>
  <p:tag name="ANNOTATION_TYPE_11" val="2"/>
  <p:tag name="ANNOTATION_START_11" val="121.4"/>
  <p:tag name="ANNOTATION_END_11" val="147.8"/>
  <p:tag name="ANNOTATION_TOP_11" val="283.8"/>
  <p:tag name="ANNOTATION_LEFT_11" val="45.0"/>
  <p:tag name="ANNOTATION_WIDTH_11" val="280.5"/>
  <p:tag name="ANNOTATION_HEIGHT_11" val="26.9"/>
  <p:tag name="ANNOTATION_ANIMATION_11" val="4"/>
  <p:tag name="ANNOTATION_ROTATION_11" val="0"/>
  <p:tag name="ANNOTATION_SUB_TYPE_11" val="11"/>
  <p:tag name="ANNOTATION_LOOP_COUNT_11" val="1"/>
  <p:tag name="ANNOTATION_BOX_RADIUS_11" val="5"/>
  <p:tag name="ANNOTATION_SCALE_11" val="0"/>
  <p:tag name="ANNOTATION_BORDER_ALPHA_11" val="100"/>
  <p:tag name="ANNOTATION_BORDER_COLOR_11" val="16777215"/>
  <p:tag name="ANNOTATION_FILL_COLOR_11" val="855309"/>
  <p:tag name="ANNOTATION_FILL_ALPHA_11" val="50"/>
  <p:tag name="ANNOTATION_BORDER_WIDTH_11" val="2"/>
  <p:tag name="ANNOTATION_TYPE_12" val="2"/>
  <p:tag name="ANNOTATION_START_12" val="147.8"/>
  <p:tag name="ANNOTATION_END_12" val="147.8"/>
  <p:tag name="ANNOTATION_TOP_12" val="-29.9"/>
  <p:tag name="ANNOTATION_LEFT_12" val="-30.0"/>
  <p:tag name="ANNOTATION_WIDTH_12" val="635.9"/>
  <p:tag name="ANNOTATION_HEIGHT_12" val="491.8"/>
  <p:tag name="ANNOTATION_ANIMATION_12" val="4"/>
  <p:tag name="ANNOTATION_ROTATION_12" val="0"/>
  <p:tag name="ANNOTATION_SUB_TYPE_12" val="11"/>
  <p:tag name="ANNOTATION_LOOP_COUNT_12" val="1"/>
  <p:tag name="ANNOTATION_BOX_RADIUS_12" val="0"/>
  <p:tag name="ANNOTATION_SCALE_12" val="0"/>
  <p:tag name="ANNOTATION_BORDER_ALPHA_12" val="100"/>
  <p:tag name="ANNOTATION_BORDER_COLOR_12" val="16777215"/>
  <p:tag name="ANNOTATION_FILL_COLOR_12" val="855309"/>
  <p:tag name="ANNOTATION_FILL_ALPHA_12" val="50"/>
  <p:tag name="ANNOTATION_BORDER_WIDTH_12" val="2"/>
  <p:tag name="ANNOTATION_TYPE_13" val="2"/>
  <p:tag name="ANNOTATION_START_13" val="147.8"/>
  <p:tag name="ANNOTATION_END_13" val="172.5"/>
  <p:tag name="ANNOTATION_TOP_13" val="309.5"/>
  <p:tag name="ANNOTATION_LEFT_13" val="27.0"/>
  <p:tag name="ANNOTATION_WIDTH_13" val="370.4"/>
  <p:tag name="ANNOTATION_HEIGHT_13" val="102.8"/>
  <p:tag name="ANNOTATION_ANIMATION_13" val="4"/>
  <p:tag name="ANNOTATION_ROTATION_13" val="0"/>
  <p:tag name="ANNOTATION_SUB_TYPE_13" val="11"/>
  <p:tag name="ANNOTATION_LOOP_COUNT_13" val="1"/>
  <p:tag name="ANNOTATION_BOX_RADIUS_13" val="5"/>
  <p:tag name="ANNOTATION_SCALE_13" val="0"/>
  <p:tag name="ANNOTATION_BORDER_ALPHA_13" val="100"/>
  <p:tag name="ANNOTATION_BORDER_COLOR_13" val="16777215"/>
  <p:tag name="ANNOTATION_FILL_COLOR_13" val="855309"/>
  <p:tag name="ANNOTATION_FILL_ALPHA_13" val="50"/>
  <p:tag name="ANNOTATION_BORDER_WIDTH_13" val="2"/>
  <p:tag name="ANNOTATION_TYPE_14" val="2"/>
  <p:tag name="ANNOTATION_START_14" val="172.5"/>
  <p:tag name="ANNOTATION_END_14" val="172.5"/>
  <p:tag name="ANNOTATION_TOP_14" val="-29.9"/>
  <p:tag name="ANNOTATION_LEFT_14" val="-30.0"/>
  <p:tag name="ANNOTATION_WIDTH_14" val="635.9"/>
  <p:tag name="ANNOTATION_HEIGHT_14" val="491.8"/>
  <p:tag name="ANNOTATION_ANIMATION_14" val="4"/>
  <p:tag name="ANNOTATION_ROTATION_14" val="0"/>
  <p:tag name="ANNOTATION_SUB_TYPE_14" val="11"/>
  <p:tag name="ANNOTATION_LOOP_COUNT_14" val="1"/>
  <p:tag name="ANNOTATION_BOX_RADIUS_14" val="0"/>
  <p:tag name="ANNOTATION_SCALE_14" val="0"/>
  <p:tag name="ANNOTATION_BORDER_ALPHA_14" val="100"/>
  <p:tag name="ANNOTATION_BORDER_COLOR_14" val="16777215"/>
  <p:tag name="ANNOTATION_FILL_COLOR_14" val="855309"/>
  <p:tag name="ANNOTATION_FILL_ALPHA_14" val="50"/>
  <p:tag name="ANNOTATION_BORDER_WIDTH_14" val="2"/>
  <p:tag name="ANNOTATION_TYPE_15" val="2"/>
  <p:tag name="ANNOTATION_START_15" val="172.5"/>
  <p:tag name="ANNOTATION_END_15" val="177.8"/>
  <p:tag name="ANNOTATION_TOP_15" val="246.8"/>
  <p:tag name="ANNOTATION_LEFT_15" val="43.8"/>
  <p:tag name="ANNOTATION_WIDTH_15" val="288.9"/>
  <p:tag name="ANNOTATION_HEIGHT_15" val="24.5"/>
  <p:tag name="ANNOTATION_ANIMATION_15" val="4"/>
  <p:tag name="ANNOTATION_ROTATION_15" val="0"/>
  <p:tag name="ANNOTATION_SUB_TYPE_15" val="11"/>
  <p:tag name="ANNOTATION_LOOP_COUNT_15" val="1"/>
  <p:tag name="ANNOTATION_BOX_RADIUS_15" val="5"/>
  <p:tag name="ANNOTATION_SCALE_15" val="0"/>
  <p:tag name="ANNOTATION_BORDER_ALPHA_15" val="100"/>
  <p:tag name="ANNOTATION_BORDER_COLOR_15" val="16777215"/>
  <p:tag name="ANNOTATION_FILL_COLOR_15" val="855309"/>
  <p:tag name="ANNOTATION_FILL_ALPHA_15" val="50"/>
  <p:tag name="ANNOTATION_BORDER_WIDTH_15" val="2"/>
  <p:tag name="ANNOTATION_TYPE_16" val="2"/>
  <p:tag name="ANNOTATION_START_16" val="177.8"/>
  <p:tag name="ANNOTATION_END_16" val="177.8"/>
  <p:tag name="ANNOTATION_TOP_16" val="-29.9"/>
  <p:tag name="ANNOTATION_LEFT_16" val="-30.0"/>
  <p:tag name="ANNOTATION_WIDTH_16" val="635.9"/>
  <p:tag name="ANNOTATION_HEIGHT_16" val="491.8"/>
  <p:tag name="ANNOTATION_ANIMATION_16" val="4"/>
  <p:tag name="ANNOTATION_ROTATION_16" val="0"/>
  <p:tag name="ANNOTATION_SUB_TYPE_16" val="11"/>
  <p:tag name="ANNOTATION_LOOP_COUNT_16" val="1"/>
  <p:tag name="ANNOTATION_BOX_RADIUS_16" val="0"/>
  <p:tag name="ANNOTATION_SCALE_16" val="0"/>
  <p:tag name="ANNOTATION_BORDER_ALPHA_16" val="100"/>
  <p:tag name="ANNOTATION_BORDER_COLOR_16" val="16777215"/>
  <p:tag name="ANNOTATION_FILL_COLOR_16" val="855309"/>
  <p:tag name="ANNOTATION_FILL_ALPHA_16" val="50"/>
  <p:tag name="ANNOTATION_BORDER_WIDTH_16" val="2"/>
  <p:tag name="ANNOTATION_TYPE_17" val="2"/>
  <p:tag name="ANNOTATION_START_17" val="177.8"/>
  <p:tag name="ANNOTATION_TOP_17" val="348.9"/>
  <p:tag name="ANNOTATION_LEFT_17" val="30.6"/>
  <p:tag name="ANNOTATION_WIDTH_17" val="327.9"/>
  <p:tag name="ANNOTATION_HEIGHT_17" val="22.7"/>
  <p:tag name="ANNOTATION_ANIMATION_17" val="4"/>
  <p:tag name="ANNOTATION_ROTATION_17" val="0"/>
  <p:tag name="ANNOTATION_SUB_TYPE_17" val="11"/>
  <p:tag name="ANNOTATION_LOOP_COUNT_17" val="1"/>
  <p:tag name="ANNOTATION_BOX_RADIUS_17" val="5"/>
  <p:tag name="ANNOTATION_SCALE_17" val="0"/>
  <p:tag name="ANNOTATION_BORDER_ALPHA_17" val="100"/>
  <p:tag name="ANNOTATION_BORDER_COLOR_17" val="16777215"/>
  <p:tag name="ANNOTATION_FILL_COLOR_17" val="855309"/>
  <p:tag name="ANNOTATION_FILL_ALPHA_17" val="50"/>
  <p:tag name="ANNOTATION_BORDER_WIDTH_17" val="2"/>
  <p:tag name="ANNOTATION_COUNT" val="17"/>
  <p:tag name="ARTICULATE_SLIDE_THUMBNAIL_REFRESH" val="1"/>
</p:tagLst>
</file>

<file path=ppt/tags/tag48.xml><?xml version="1.0" encoding="utf-8"?>
<p:tagLst xmlns:a="http://schemas.openxmlformats.org/drawingml/2006/main" xmlns:r="http://schemas.openxmlformats.org/officeDocument/2006/relationships" xmlns:p="http://schemas.openxmlformats.org/presentationml/2006/main">
  <p:tag name="AUDIO_ID" val="942"/>
  <p:tag name="ELAPSEDTIME" val="81.4"/>
  <p:tag name="ANNOTATION_TYPE_1" val="0"/>
  <p:tag name="ANNOTATION_START_1" val="20.6"/>
  <p:tag name="ANNOTATION_END_1" val="49.5"/>
  <p:tag name="ANNOTATION_TOP_1" val="226.5"/>
  <p:tag name="ANNOTATION_LEFT_1" val="207.4"/>
  <p:tag name="ANNOTATION_WIDTH_1" val="89.9"/>
  <p:tag name="ANNOTATION_HEIGHT_1" val="89.6"/>
  <p:tag name="ANNOTATION_ANIMATION_1" val="3"/>
  <p:tag name="ANNOTATION_ROTATION_1" val="0"/>
  <p:tag name="ANNOTATION_SUB_TYPE_1" val="2"/>
  <p:tag name="ANNOTATION_LOOP_COUNT_1" val="1"/>
  <p:tag name="ANNOTATION_BOX_RADIUS_1" val="0"/>
  <p:tag name="ANNOTATION_SCALE_1" val="125"/>
  <p:tag name="ANNOTATION_BORDER_ALPHA_1" val="100"/>
  <p:tag name="ANNOTATION_BORDER_COLOR_1" val="16777215"/>
  <p:tag name="ANNOTATION_FILL_COLOR_1" val="683492"/>
  <p:tag name="ANNOTATION_FILL_ALPHA_1" val="100"/>
  <p:tag name="ANNOTATION_BORDER_WIDTH_1" val="2"/>
  <p:tag name="ANNOTATION_TYPE_2" val="0"/>
  <p:tag name="ANNOTATION_START_2" val="49.5"/>
  <p:tag name="ANNOTATION_TOP_2" val="142.8"/>
  <p:tag name="ANNOTATION_LEFT_2" val="263.7"/>
  <p:tag name="ANNOTATION_WIDTH_2" val="89.9"/>
  <p:tag name="ANNOTATION_HEIGHT_2" val="89.6"/>
  <p:tag name="ANNOTATION_ANIMATION_2" val="3"/>
  <p:tag name="ANNOTATION_ROTATION_2" val="0"/>
  <p:tag name="ANNOTATION_SUB_TYPE_2" val="2"/>
  <p:tag name="ANNOTATION_LOOP_COUNT_2" val="1"/>
  <p:tag name="ANNOTATION_BOX_RADIUS_2" val="0"/>
  <p:tag name="ANNOTATION_SCALE_2" val="125"/>
  <p:tag name="ANNOTATION_BORDER_ALPHA_2" val="100"/>
  <p:tag name="ANNOTATION_BORDER_COLOR_2" val="16777215"/>
  <p:tag name="ANNOTATION_FILL_COLOR_2" val="683492"/>
  <p:tag name="ANNOTATION_FILL_ALPHA_2" val="100"/>
  <p:tag name="ANNOTATION_BORDER_WIDTH_2" val="2"/>
  <p:tag name="ANNOTATION_COUNT" val="2"/>
  <p:tag name="ARTICULATE_SLIDE_THUMBNAIL_REFRESH" val="1"/>
</p:tagLst>
</file>

<file path=ppt/tags/tag49.xml><?xml version="1.0" encoding="utf-8"?>
<p:tagLst xmlns:a="http://schemas.openxmlformats.org/drawingml/2006/main" xmlns:r="http://schemas.openxmlformats.org/officeDocument/2006/relationships" xmlns:p="http://schemas.openxmlformats.org/presentationml/2006/main">
  <p:tag name="AUDIO_ID" val="920"/>
  <p:tag name="ELAPSEDTIME" val="34.6"/>
  <p:tag name="ANNOTATION_TYPE_1" val="2"/>
  <p:tag name="ANNOTATION_START_1" val="10.7"/>
  <p:tag name="ANNOTATION_END_1" val="10.7"/>
  <p:tag name="ANNOTATION_TOP_1" val="-29.9"/>
  <p:tag name="ANNOTATION_LEFT_1" val="-30.0"/>
  <p:tag name="ANNOTATION_WIDTH_1" val="635.9"/>
  <p:tag name="ANNOTATION_HEIGHT_1" val="491.8"/>
  <p:tag name="ANNOTATION_ANIMATION_1" val="4"/>
  <p:tag name="ANNOTATION_ROTATION_1" val="0"/>
  <p:tag name="ANNOTATION_SUB_TYPE_1" val="11"/>
  <p:tag name="ANNOTATION_LOOP_COUNT_1" val="1"/>
  <p:tag name="ANNOTATION_BOX_RADIUS_1" val="0"/>
  <p:tag name="ANNOTATION_SCALE_1" val="0"/>
  <p:tag name="ANNOTATION_BORDER_ALPHA_1" val="100"/>
  <p:tag name="ANNOTATION_BORDER_COLOR_1" val="16777215"/>
  <p:tag name="ANNOTATION_FILL_COLOR_1" val="855309"/>
  <p:tag name="ANNOTATION_FILL_ALPHA_1" val="50"/>
  <p:tag name="ANNOTATION_BORDER_WIDTH_1" val="2"/>
  <p:tag name="ANNOTATION_TYPE_2" val="2"/>
  <p:tag name="ANNOTATION_START_2" val="10.7"/>
  <p:tag name="ANNOTATION_TOP_2" val="114.1"/>
  <p:tag name="ANNOTATION_LEFT_2" val="63.5"/>
  <p:tag name="ANNOTATION_WIDTH_2" val="328.5"/>
  <p:tag name="ANNOTATION_HEIGHT_2" val="233.6"/>
  <p:tag name="ANNOTATION_ANIMATION_2" val="4"/>
  <p:tag name="ANNOTATION_ROTATION_2" val="0"/>
  <p:tag name="ANNOTATION_SUB_TYPE_2" val="11"/>
  <p:tag name="ANNOTATION_LOOP_COUNT_2" val="1"/>
  <p:tag name="ANNOTATION_BOX_RADIUS_2" val="5"/>
  <p:tag name="ANNOTATION_SCALE_2" val="0"/>
  <p:tag name="ANNOTATION_BORDER_ALPHA_2" val="100"/>
  <p:tag name="ANNOTATION_BORDER_COLOR_2" val="16777215"/>
  <p:tag name="ANNOTATION_FILL_COLOR_2" val="855309"/>
  <p:tag name="ANNOTATION_FILL_ALPHA_2" val="50"/>
  <p:tag name="ANNOTATION_BORDER_WIDTH_2" val="2"/>
  <p:tag name="ANNOTATION_COUNT" val="2"/>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0.xml><?xml version="1.0" encoding="utf-8"?>
<p:tagLst xmlns:a="http://schemas.openxmlformats.org/drawingml/2006/main" xmlns:r="http://schemas.openxmlformats.org/officeDocument/2006/relationships" xmlns:p="http://schemas.openxmlformats.org/presentationml/2006/main">
  <p:tag name="AUDIO_ID" val="919"/>
  <p:tag name="ELAPSEDTIME" val="199.8"/>
  <p:tag name="ANNOTATION_TYPE_1" val="2"/>
  <p:tag name="ANNOTATION_START_1" val="6.2"/>
  <p:tag name="ANNOTATION_END_1" val="6.2"/>
  <p:tag name="ANNOTATION_TOP_1" val="-29.9"/>
  <p:tag name="ANNOTATION_LEFT_1" val="-30.0"/>
  <p:tag name="ANNOTATION_WIDTH_1" val="635.9"/>
  <p:tag name="ANNOTATION_HEIGHT_1" val="491.8"/>
  <p:tag name="ANNOTATION_ANIMATION_1" val="4"/>
  <p:tag name="ANNOTATION_ROTATION_1" val="0"/>
  <p:tag name="ANNOTATION_SUB_TYPE_1" val="11"/>
  <p:tag name="ANNOTATION_LOOP_COUNT_1" val="1"/>
  <p:tag name="ANNOTATION_BOX_RADIUS_1" val="0"/>
  <p:tag name="ANNOTATION_SCALE_1" val="0"/>
  <p:tag name="ANNOTATION_BORDER_ALPHA_1" val="100"/>
  <p:tag name="ANNOTATION_BORDER_COLOR_1" val="16777215"/>
  <p:tag name="ANNOTATION_FILL_COLOR_1" val="855309"/>
  <p:tag name="ANNOTATION_FILL_ALPHA_1" val="50"/>
  <p:tag name="ANNOTATION_BORDER_WIDTH_1" val="2"/>
  <p:tag name="ANNOTATION_TYPE_2" val="2"/>
  <p:tag name="ANNOTATION_START_2" val="6.2"/>
  <p:tag name="ANNOTATION_END_2" val="24.9"/>
  <p:tag name="ANNOTATION_TOP_2" val="31.1"/>
  <p:tag name="ANNOTATION_LEFT_2" val="61.7"/>
  <p:tag name="ANNOTATION_WIDTH_2" val="468.7"/>
  <p:tag name="ANNOTATION_HEIGHT_2" val="88.4"/>
  <p:tag name="ANNOTATION_ANIMATION_2" val="4"/>
  <p:tag name="ANNOTATION_ROTATION_2" val="0"/>
  <p:tag name="ANNOTATION_SUB_TYPE_2" val="11"/>
  <p:tag name="ANNOTATION_LOOP_COUNT_2" val="1"/>
  <p:tag name="ANNOTATION_BOX_RADIUS_2" val="5"/>
  <p:tag name="ANNOTATION_SCALE_2" val="0"/>
  <p:tag name="ANNOTATION_BORDER_ALPHA_2" val="100"/>
  <p:tag name="ANNOTATION_BORDER_COLOR_2" val="16777215"/>
  <p:tag name="ANNOTATION_FILL_COLOR_2" val="855309"/>
  <p:tag name="ANNOTATION_FILL_ALPHA_2" val="50"/>
  <p:tag name="ANNOTATION_BORDER_WIDTH_2" val="2"/>
  <p:tag name="ANNOTATION_TYPE_3" val="2"/>
  <p:tag name="ANNOTATION_START_3" val="24.9"/>
  <p:tag name="ANNOTATION_END_3" val="88.2"/>
  <p:tag name="ANNOTATION_TOP_3" val="-29.9"/>
  <p:tag name="ANNOTATION_LEFT_3" val="-30.0"/>
  <p:tag name="ANNOTATION_WIDTH_3" val="635.9"/>
  <p:tag name="ANNOTATION_HEIGHT_3" val="491.8"/>
  <p:tag name="ANNOTATION_ANIMATION_3" val="4"/>
  <p:tag name="ANNOTATION_ROTATION_3" val="0"/>
  <p:tag name="ANNOTATION_SUB_TYPE_3" val="11"/>
  <p:tag name="ANNOTATION_LOOP_COUNT_3" val="1"/>
  <p:tag name="ANNOTATION_BOX_RADIUS_3" val="0"/>
  <p:tag name="ANNOTATION_SCALE_3" val="0"/>
  <p:tag name="ANNOTATION_BORDER_ALPHA_3" val="100"/>
  <p:tag name="ANNOTATION_BORDER_COLOR_3" val="16777215"/>
  <p:tag name="ANNOTATION_FILL_COLOR_3" val="855309"/>
  <p:tag name="ANNOTATION_FILL_ALPHA_3" val="50"/>
  <p:tag name="ANNOTATION_BORDER_WIDTH_3" val="2"/>
  <p:tag name="ANNOTATION_TYPE_4" val="2"/>
  <p:tag name="ANNOTATION_START_4" val="88.2"/>
  <p:tag name="ANNOTATION_END_4" val="88.2"/>
  <p:tag name="ANNOTATION_TOP_4" val="-29.9"/>
  <p:tag name="ANNOTATION_LEFT_4" val="-30.0"/>
  <p:tag name="ANNOTATION_WIDTH_4" val="635.9"/>
  <p:tag name="ANNOTATION_HEIGHT_4" val="491.8"/>
  <p:tag name="ANNOTATION_ANIMATION_4" val="4"/>
  <p:tag name="ANNOTATION_ROTATION_4" val="0"/>
  <p:tag name="ANNOTATION_SUB_TYPE_4" val="11"/>
  <p:tag name="ANNOTATION_LOOP_COUNT_4" val="1"/>
  <p:tag name="ANNOTATION_BOX_RADIUS_4" val="0"/>
  <p:tag name="ANNOTATION_SCALE_4" val="0"/>
  <p:tag name="ANNOTATION_BORDER_ALPHA_4" val="100"/>
  <p:tag name="ANNOTATION_BORDER_COLOR_4" val="16777215"/>
  <p:tag name="ANNOTATION_FILL_COLOR_4" val="855309"/>
  <p:tag name="ANNOTATION_FILL_ALPHA_4" val="50"/>
  <p:tag name="ANNOTATION_BORDER_WIDTH_4" val="2"/>
  <p:tag name="ANNOTATION_TYPE_5" val="2"/>
  <p:tag name="ANNOTATION_START_5" val="88.2"/>
  <p:tag name="ANNOTATION_END_5" val="110.3"/>
  <p:tag name="ANNOTATION_TOP_5" val="113.5"/>
  <p:tag name="ANNOTATION_LEFT_5" val="21.0"/>
  <p:tag name="ANNOTATION_WIDTH_5" val="507.1"/>
  <p:tag name="ANNOTATION_HEIGHT_5" val="55.6"/>
  <p:tag name="ANNOTATION_ANIMATION_5" val="4"/>
  <p:tag name="ANNOTATION_ROTATION_5" val="0"/>
  <p:tag name="ANNOTATION_SUB_TYPE_5" val="11"/>
  <p:tag name="ANNOTATION_LOOP_COUNT_5" val="1"/>
  <p:tag name="ANNOTATION_BOX_RADIUS_5" val="5"/>
  <p:tag name="ANNOTATION_SCALE_5" val="0"/>
  <p:tag name="ANNOTATION_BORDER_ALPHA_5" val="100"/>
  <p:tag name="ANNOTATION_BORDER_COLOR_5" val="16777215"/>
  <p:tag name="ANNOTATION_FILL_COLOR_5" val="855309"/>
  <p:tag name="ANNOTATION_FILL_ALPHA_5" val="50"/>
  <p:tag name="ANNOTATION_BORDER_WIDTH_5" val="2"/>
  <p:tag name="ANNOTATION_TYPE_6" val="2"/>
  <p:tag name="ANNOTATION_START_6" val="110.3"/>
  <p:tag name="ANNOTATION_END_6" val="110.3"/>
  <p:tag name="ANNOTATION_TOP_6" val="-29.9"/>
  <p:tag name="ANNOTATION_LEFT_6" val="-30.0"/>
  <p:tag name="ANNOTATION_WIDTH_6" val="635.9"/>
  <p:tag name="ANNOTATION_HEIGHT_6" val="491.8"/>
  <p:tag name="ANNOTATION_ANIMATION_6" val="4"/>
  <p:tag name="ANNOTATION_ROTATION_6" val="0"/>
  <p:tag name="ANNOTATION_SUB_TYPE_6" val="11"/>
  <p:tag name="ANNOTATION_LOOP_COUNT_6" val="1"/>
  <p:tag name="ANNOTATION_BOX_RADIUS_6" val="0"/>
  <p:tag name="ANNOTATION_SCALE_6" val="0"/>
  <p:tag name="ANNOTATION_BORDER_ALPHA_6" val="100"/>
  <p:tag name="ANNOTATION_BORDER_COLOR_6" val="16777215"/>
  <p:tag name="ANNOTATION_FILL_COLOR_6" val="855309"/>
  <p:tag name="ANNOTATION_FILL_ALPHA_6" val="50"/>
  <p:tag name="ANNOTATION_BORDER_WIDTH_6" val="2"/>
  <p:tag name="ANNOTATION_TYPE_7" val="2"/>
  <p:tag name="ANNOTATION_START_7" val="110.3"/>
  <p:tag name="ANNOTATION_END_7" val="149.8"/>
  <p:tag name="ANNOTATION_TOP_7" val="167.9"/>
  <p:tag name="ANNOTATION_LEFT_7" val="40.8"/>
  <p:tag name="ANNOTATION_WIDTH_7" val="506.5"/>
  <p:tag name="ANNOTATION_HEIGHT_7" val="51.4"/>
  <p:tag name="ANNOTATION_ANIMATION_7" val="4"/>
  <p:tag name="ANNOTATION_ROTATION_7" val="0"/>
  <p:tag name="ANNOTATION_SUB_TYPE_7" val="11"/>
  <p:tag name="ANNOTATION_LOOP_COUNT_7" val="1"/>
  <p:tag name="ANNOTATION_BOX_RADIUS_7" val="5"/>
  <p:tag name="ANNOTATION_SCALE_7" val="0"/>
  <p:tag name="ANNOTATION_BORDER_ALPHA_7" val="100"/>
  <p:tag name="ANNOTATION_BORDER_COLOR_7" val="16777215"/>
  <p:tag name="ANNOTATION_FILL_COLOR_7" val="855309"/>
  <p:tag name="ANNOTATION_FILL_ALPHA_7" val="50"/>
  <p:tag name="ANNOTATION_BORDER_WIDTH_7" val="2"/>
  <p:tag name="ANNOTATION_TYPE_8" val="2"/>
  <p:tag name="ANNOTATION_START_8" val="149.8"/>
  <p:tag name="ANNOTATION_END_8" val="149.8"/>
  <p:tag name="ANNOTATION_TOP_8" val="-29.9"/>
  <p:tag name="ANNOTATION_LEFT_8" val="-30.0"/>
  <p:tag name="ANNOTATION_WIDTH_8" val="635.9"/>
  <p:tag name="ANNOTATION_HEIGHT_8" val="491.8"/>
  <p:tag name="ANNOTATION_ANIMATION_8" val="4"/>
  <p:tag name="ANNOTATION_ROTATION_8" val="0"/>
  <p:tag name="ANNOTATION_SUB_TYPE_8" val="11"/>
  <p:tag name="ANNOTATION_LOOP_COUNT_8" val="1"/>
  <p:tag name="ANNOTATION_BOX_RADIUS_8" val="0"/>
  <p:tag name="ANNOTATION_SCALE_8" val="0"/>
  <p:tag name="ANNOTATION_BORDER_ALPHA_8" val="100"/>
  <p:tag name="ANNOTATION_BORDER_COLOR_8" val="16777215"/>
  <p:tag name="ANNOTATION_FILL_COLOR_8" val="855309"/>
  <p:tag name="ANNOTATION_FILL_ALPHA_8" val="50"/>
  <p:tag name="ANNOTATION_BORDER_WIDTH_8" val="2"/>
  <p:tag name="ANNOTATION_TYPE_9" val="2"/>
  <p:tag name="ANNOTATION_START_9" val="149.8"/>
  <p:tag name="ANNOTATION_END_9" val="183.2"/>
  <p:tag name="ANNOTATION_TOP_9" val="260.5"/>
  <p:tag name="ANNOTATION_LEFT_9" val="9.6"/>
  <p:tag name="ANNOTATION_WIDTH_9" val="511.9"/>
  <p:tag name="ANNOTATION_HEIGHT_9" val="83.7"/>
  <p:tag name="ANNOTATION_ANIMATION_9" val="4"/>
  <p:tag name="ANNOTATION_ROTATION_9" val="0"/>
  <p:tag name="ANNOTATION_SUB_TYPE_9" val="11"/>
  <p:tag name="ANNOTATION_LOOP_COUNT_9" val="1"/>
  <p:tag name="ANNOTATION_BOX_RADIUS_9" val="5"/>
  <p:tag name="ANNOTATION_SCALE_9" val="0"/>
  <p:tag name="ANNOTATION_BORDER_ALPHA_9" val="100"/>
  <p:tag name="ANNOTATION_BORDER_COLOR_9" val="16777215"/>
  <p:tag name="ANNOTATION_FILL_COLOR_9" val="855309"/>
  <p:tag name="ANNOTATION_FILL_ALPHA_9" val="50"/>
  <p:tag name="ANNOTATION_BORDER_WIDTH_9" val="2"/>
  <p:tag name="ANNOTATION_TYPE_10" val="2"/>
  <p:tag name="ANNOTATION_START_10" val="183.2"/>
  <p:tag name="ANNOTATION_END_10" val="183.2"/>
  <p:tag name="ANNOTATION_TOP_10" val="-29.9"/>
  <p:tag name="ANNOTATION_LEFT_10" val="-30.0"/>
  <p:tag name="ANNOTATION_WIDTH_10" val="635.9"/>
  <p:tag name="ANNOTATION_HEIGHT_10" val="491.8"/>
  <p:tag name="ANNOTATION_ANIMATION_10" val="4"/>
  <p:tag name="ANNOTATION_ROTATION_10" val="0"/>
  <p:tag name="ANNOTATION_SUB_TYPE_10" val="11"/>
  <p:tag name="ANNOTATION_LOOP_COUNT_10" val="1"/>
  <p:tag name="ANNOTATION_BOX_RADIUS_10" val="0"/>
  <p:tag name="ANNOTATION_SCALE_10" val="0"/>
  <p:tag name="ANNOTATION_BORDER_ALPHA_10" val="100"/>
  <p:tag name="ANNOTATION_BORDER_COLOR_10" val="16777215"/>
  <p:tag name="ANNOTATION_FILL_COLOR_10" val="855309"/>
  <p:tag name="ANNOTATION_FILL_ALPHA_10" val="50"/>
  <p:tag name="ANNOTATION_BORDER_WIDTH_10" val="2"/>
  <p:tag name="ANNOTATION_TYPE_11" val="2"/>
  <p:tag name="ANNOTATION_START_11" val="183.2"/>
  <p:tag name="ANNOTATION_TOP_11" val="22.7"/>
  <p:tag name="ANNOTATION_LEFT_11" val="72.5"/>
  <p:tag name="ANNOTATION_WIDTH_11" val="460.9"/>
  <p:tag name="ANNOTATION_HEIGHT_11" val="101.0"/>
  <p:tag name="ANNOTATION_ANIMATION_11" val="4"/>
  <p:tag name="ANNOTATION_ROTATION_11" val="0"/>
  <p:tag name="ANNOTATION_SUB_TYPE_11" val="11"/>
  <p:tag name="ANNOTATION_LOOP_COUNT_11" val="1"/>
  <p:tag name="ANNOTATION_BOX_RADIUS_11" val="5"/>
  <p:tag name="ANNOTATION_SCALE_11" val="0"/>
  <p:tag name="ANNOTATION_BORDER_ALPHA_11" val="100"/>
  <p:tag name="ANNOTATION_BORDER_COLOR_11" val="16777215"/>
  <p:tag name="ANNOTATION_FILL_COLOR_11" val="855309"/>
  <p:tag name="ANNOTATION_FILL_ALPHA_11" val="50"/>
  <p:tag name="ANNOTATION_BORDER_WIDTH_11" val="2"/>
  <p:tag name="ANNOTATION_COUNT" val="11"/>
  <p:tag name="ARTICULATE_SLIDE_THUMBNAIL_REFRESH" val="1"/>
</p:tagLst>
</file>

<file path=ppt/tags/tag5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5.xml><?xml version="1.0" encoding="utf-8"?>
<p:tagLst xmlns:a="http://schemas.openxmlformats.org/drawingml/2006/main" xmlns:r="http://schemas.openxmlformats.org/officeDocument/2006/relationships" xmlns:p="http://schemas.openxmlformats.org/presentationml/2006/main">
  <p:tag name="AUDIO_ID" val="939"/>
  <p:tag name="ELAPSEDTIME" val="190.8"/>
  <p:tag name="ANNOTATION_TYPE_1" val="2"/>
  <p:tag name="ANNOTATION_START_1" val="55.8"/>
  <p:tag name="ANNOTATION_END_1" val="55.8"/>
  <p:tag name="ANNOTATION_TOP_1" val="-29.9"/>
  <p:tag name="ANNOTATION_LEFT_1" val="-30.0"/>
  <p:tag name="ANNOTATION_WIDTH_1" val="635.9"/>
  <p:tag name="ANNOTATION_HEIGHT_1" val="491.8"/>
  <p:tag name="ANNOTATION_ANIMATION_1" val="4"/>
  <p:tag name="ANNOTATION_ROTATION_1" val="0"/>
  <p:tag name="ANNOTATION_SUB_TYPE_1" val="11"/>
  <p:tag name="ANNOTATION_LOOP_COUNT_1" val="1"/>
  <p:tag name="ANNOTATION_BOX_RADIUS_1" val="0"/>
  <p:tag name="ANNOTATION_SCALE_1" val="0"/>
  <p:tag name="ANNOTATION_BORDER_ALPHA_1" val="100"/>
  <p:tag name="ANNOTATION_BORDER_COLOR_1" val="16777215"/>
  <p:tag name="ANNOTATION_FILL_COLOR_1" val="855309"/>
  <p:tag name="ANNOTATION_FILL_ALPHA_1" val="50"/>
  <p:tag name="ANNOTATION_BORDER_WIDTH_1" val="2"/>
  <p:tag name="ANNOTATION_TYPE_2" val="2"/>
  <p:tag name="ANNOTATION_START_2" val="55.8"/>
  <p:tag name="ANNOTATION_END_2" val="156.9"/>
  <p:tag name="ANNOTATION_TOP_2" val="160.7"/>
  <p:tag name="ANNOTATION_LEFT_2" val="55.7"/>
  <p:tag name="ANNOTATION_WIDTH_2" val="414.8"/>
  <p:tag name="ANNOTATION_HEIGHT_2" val="90.2"/>
  <p:tag name="ANNOTATION_ANIMATION_2" val="4"/>
  <p:tag name="ANNOTATION_ROTATION_2" val="0"/>
  <p:tag name="ANNOTATION_SUB_TYPE_2" val="11"/>
  <p:tag name="ANNOTATION_LOOP_COUNT_2" val="1"/>
  <p:tag name="ANNOTATION_BOX_RADIUS_2" val="5"/>
  <p:tag name="ANNOTATION_SCALE_2" val="0"/>
  <p:tag name="ANNOTATION_BORDER_ALPHA_2" val="100"/>
  <p:tag name="ANNOTATION_BORDER_COLOR_2" val="16777215"/>
  <p:tag name="ANNOTATION_FILL_COLOR_2" val="855309"/>
  <p:tag name="ANNOTATION_FILL_ALPHA_2" val="50"/>
  <p:tag name="ANNOTATION_BORDER_WIDTH_2" val="2"/>
  <p:tag name="ANNOTATION_TYPE_3" val="2"/>
  <p:tag name="ANNOTATION_START_3" val="156.9"/>
  <p:tag name="ANNOTATION_END_3" val="156.9"/>
  <p:tag name="ANNOTATION_TOP_3" val="-29.9"/>
  <p:tag name="ANNOTATION_LEFT_3" val="-30.0"/>
  <p:tag name="ANNOTATION_WIDTH_3" val="635.9"/>
  <p:tag name="ANNOTATION_HEIGHT_3" val="491.8"/>
  <p:tag name="ANNOTATION_ANIMATION_3" val="4"/>
  <p:tag name="ANNOTATION_ROTATION_3" val="0"/>
  <p:tag name="ANNOTATION_SUB_TYPE_3" val="11"/>
  <p:tag name="ANNOTATION_LOOP_COUNT_3" val="1"/>
  <p:tag name="ANNOTATION_BOX_RADIUS_3" val="0"/>
  <p:tag name="ANNOTATION_SCALE_3" val="0"/>
  <p:tag name="ANNOTATION_BORDER_ALPHA_3" val="100"/>
  <p:tag name="ANNOTATION_BORDER_COLOR_3" val="16777215"/>
  <p:tag name="ANNOTATION_FILL_COLOR_3" val="855309"/>
  <p:tag name="ANNOTATION_FILL_ALPHA_3" val="50"/>
  <p:tag name="ANNOTATION_BORDER_WIDTH_3" val="2"/>
  <p:tag name="ANNOTATION_TYPE_4" val="2"/>
  <p:tag name="ANNOTATION_START_4" val="156.9"/>
  <p:tag name="ANNOTATION_END_4" val="171.7"/>
  <p:tag name="ANNOTATION_TOP_4" val="251.0"/>
  <p:tag name="ANNOTATION_LEFT_4" val="58.1"/>
  <p:tag name="ANNOTATION_WIDTH_4" val="399.2"/>
  <p:tag name="ANNOTATION_HEIGHT_4" val="62.7"/>
  <p:tag name="ANNOTATION_ANIMATION_4" val="4"/>
  <p:tag name="ANNOTATION_ROTATION_4" val="0"/>
  <p:tag name="ANNOTATION_SUB_TYPE_4" val="11"/>
  <p:tag name="ANNOTATION_LOOP_COUNT_4" val="1"/>
  <p:tag name="ANNOTATION_BOX_RADIUS_4" val="5"/>
  <p:tag name="ANNOTATION_SCALE_4" val="0"/>
  <p:tag name="ANNOTATION_BORDER_ALPHA_4" val="100"/>
  <p:tag name="ANNOTATION_BORDER_COLOR_4" val="16777215"/>
  <p:tag name="ANNOTATION_FILL_COLOR_4" val="855309"/>
  <p:tag name="ANNOTATION_FILL_ALPHA_4" val="50"/>
  <p:tag name="ANNOTATION_BORDER_WIDTH_4" val="2"/>
  <p:tag name="ANNOTATION_TYPE_5" val="2"/>
  <p:tag name="ANNOTATION_START_5" val="171.7"/>
  <p:tag name="ANNOTATION_END_5" val="174.4"/>
  <p:tag name="ANNOTATION_TOP_5" val="-29.9"/>
  <p:tag name="ANNOTATION_LEFT_5" val="-30.0"/>
  <p:tag name="ANNOTATION_WIDTH_5" val="635.9"/>
  <p:tag name="ANNOTATION_HEIGHT_5" val="491.8"/>
  <p:tag name="ANNOTATION_ANIMATION_5" val="4"/>
  <p:tag name="ANNOTATION_ROTATION_5" val="0"/>
  <p:tag name="ANNOTATION_SUB_TYPE_5" val="11"/>
  <p:tag name="ANNOTATION_LOOP_COUNT_5" val="1"/>
  <p:tag name="ANNOTATION_BOX_RADIUS_5" val="0"/>
  <p:tag name="ANNOTATION_SCALE_5" val="0"/>
  <p:tag name="ANNOTATION_BORDER_ALPHA_5" val="100"/>
  <p:tag name="ANNOTATION_BORDER_COLOR_5" val="16777215"/>
  <p:tag name="ANNOTATION_FILL_COLOR_5" val="855309"/>
  <p:tag name="ANNOTATION_FILL_ALPHA_5" val="50"/>
  <p:tag name="ANNOTATION_BORDER_WIDTH_5" val="2"/>
  <p:tag name="ANNOTATION_TYPE_6" val="2"/>
  <p:tag name="ANNOTATION_START_6" val="174.4"/>
  <p:tag name="ANNOTATION_END_6" val="174.4"/>
  <p:tag name="ANNOTATION_TOP_6" val="-29.9"/>
  <p:tag name="ANNOTATION_LEFT_6" val="-30.0"/>
  <p:tag name="ANNOTATION_WIDTH_6" val="635.9"/>
  <p:tag name="ANNOTATION_HEIGHT_6" val="491.8"/>
  <p:tag name="ANNOTATION_ANIMATION_6" val="4"/>
  <p:tag name="ANNOTATION_ROTATION_6" val="0"/>
  <p:tag name="ANNOTATION_SUB_TYPE_6" val="11"/>
  <p:tag name="ANNOTATION_LOOP_COUNT_6" val="1"/>
  <p:tag name="ANNOTATION_BOX_RADIUS_6" val="0"/>
  <p:tag name="ANNOTATION_SCALE_6" val="0"/>
  <p:tag name="ANNOTATION_BORDER_ALPHA_6" val="100"/>
  <p:tag name="ANNOTATION_BORDER_COLOR_6" val="16777215"/>
  <p:tag name="ANNOTATION_FILL_COLOR_6" val="855309"/>
  <p:tag name="ANNOTATION_FILL_ALPHA_6" val="50"/>
  <p:tag name="ANNOTATION_BORDER_WIDTH_6" val="2"/>
  <p:tag name="ANNOTATION_TYPE_7" val="2"/>
  <p:tag name="ANNOTATION_START_7" val="174.4"/>
  <p:tag name="ANNOTATION_END_7" val="177.5"/>
  <p:tag name="ANNOTATION_TOP_7" val="295.2"/>
  <p:tag name="ANNOTATION_LEFT_7" val="67.1"/>
  <p:tag name="ANNOTATION_WIDTH_7" val="372.2"/>
  <p:tag name="ANNOTATION_HEIGHT_7" val="76.5"/>
  <p:tag name="ANNOTATION_ANIMATION_7" val="4"/>
  <p:tag name="ANNOTATION_ROTATION_7" val="0"/>
  <p:tag name="ANNOTATION_SUB_TYPE_7" val="11"/>
  <p:tag name="ANNOTATION_LOOP_COUNT_7" val="1"/>
  <p:tag name="ANNOTATION_BOX_RADIUS_7" val="5"/>
  <p:tag name="ANNOTATION_SCALE_7" val="0"/>
  <p:tag name="ANNOTATION_BORDER_ALPHA_7" val="100"/>
  <p:tag name="ANNOTATION_BORDER_COLOR_7" val="16777215"/>
  <p:tag name="ANNOTATION_FILL_COLOR_7" val="855309"/>
  <p:tag name="ANNOTATION_FILL_ALPHA_7" val="50"/>
  <p:tag name="ANNOTATION_BORDER_WIDTH_7" val="2"/>
  <p:tag name="ANNOTATION_TYPE_8" val="2"/>
  <p:tag name="ANNOTATION_START_8" val="177.5"/>
  <p:tag name="ANNOTATION_END_8" val="177.5"/>
  <p:tag name="ANNOTATION_TOP_8" val="-29.9"/>
  <p:tag name="ANNOTATION_LEFT_8" val="-30.0"/>
  <p:tag name="ANNOTATION_WIDTH_8" val="635.9"/>
  <p:tag name="ANNOTATION_HEIGHT_8" val="491.8"/>
  <p:tag name="ANNOTATION_ANIMATION_8" val="4"/>
  <p:tag name="ANNOTATION_ROTATION_8" val="0"/>
  <p:tag name="ANNOTATION_SUB_TYPE_8" val="11"/>
  <p:tag name="ANNOTATION_LOOP_COUNT_8" val="1"/>
  <p:tag name="ANNOTATION_BOX_RADIUS_8" val="0"/>
  <p:tag name="ANNOTATION_SCALE_8" val="0"/>
  <p:tag name="ANNOTATION_BORDER_ALPHA_8" val="100"/>
  <p:tag name="ANNOTATION_BORDER_COLOR_8" val="16777215"/>
  <p:tag name="ANNOTATION_FILL_COLOR_8" val="855309"/>
  <p:tag name="ANNOTATION_FILL_ALPHA_8" val="50"/>
  <p:tag name="ANNOTATION_BORDER_WIDTH_8" val="2"/>
  <p:tag name="ANNOTATION_TYPE_9" val="2"/>
  <p:tag name="ANNOTATION_START_9" val="177.5"/>
  <p:tag name="ANNOTATION_END_9" val="180.6"/>
  <p:tag name="ANNOTATION_TOP_9" val="283.8"/>
  <p:tag name="ANNOTATION_LEFT_9" val="350.6"/>
  <p:tag name="ANNOTATION_WIDTH_9" val="0.6"/>
  <p:tag name="ANNOTATION_HEIGHT_9" val="13.1"/>
  <p:tag name="ANNOTATION_ANIMATION_9" val="4"/>
  <p:tag name="ANNOTATION_ROTATION_9" val="0"/>
  <p:tag name="ANNOTATION_SUB_TYPE_9" val="11"/>
  <p:tag name="ANNOTATION_LOOP_COUNT_9" val="1"/>
  <p:tag name="ANNOTATION_BOX_RADIUS_9" val="5"/>
  <p:tag name="ANNOTATION_SCALE_9" val="0"/>
  <p:tag name="ANNOTATION_BORDER_ALPHA_9" val="100"/>
  <p:tag name="ANNOTATION_BORDER_COLOR_9" val="16777215"/>
  <p:tag name="ANNOTATION_FILL_COLOR_9" val="855309"/>
  <p:tag name="ANNOTATION_FILL_ALPHA_9" val="50"/>
  <p:tag name="ANNOTATION_BORDER_WIDTH_9" val="2"/>
  <p:tag name="ANNOTATION_TYPE_10" val="2"/>
  <p:tag name="ANNOTATION_START_10" val="180.6"/>
  <p:tag name="ANNOTATION_TOP_10" val="-29.9"/>
  <p:tag name="ANNOTATION_LEFT_10" val="-30.0"/>
  <p:tag name="ANNOTATION_WIDTH_10" val="635.9"/>
  <p:tag name="ANNOTATION_HEIGHT_10" val="491.8"/>
  <p:tag name="ANNOTATION_ANIMATION_10" val="4"/>
  <p:tag name="ANNOTATION_ROTATION_10" val="0"/>
  <p:tag name="ANNOTATION_SUB_TYPE_10" val="11"/>
  <p:tag name="ANNOTATION_LOOP_COUNT_10" val="1"/>
  <p:tag name="ANNOTATION_BOX_RADIUS_10" val="0"/>
  <p:tag name="ANNOTATION_SCALE_10" val="0"/>
  <p:tag name="ANNOTATION_BORDER_ALPHA_10" val="100"/>
  <p:tag name="ANNOTATION_BORDER_COLOR_10" val="16777215"/>
  <p:tag name="ANNOTATION_FILL_COLOR_10" val="855309"/>
  <p:tag name="ANNOTATION_FILL_ALPHA_10" val="50"/>
  <p:tag name="ANNOTATION_BORDER_WIDTH_10" val="2"/>
  <p:tag name="ANNOTATION_COUNT" val="10"/>
  <p:tag name="ARTICULATE_SLIDE_THUMBNAIL_REFRESH" val="1"/>
</p:tagLst>
</file>

<file path=ppt/tags/tag56.xml><?xml version="1.0" encoding="utf-8"?>
<p:tagLst xmlns:a="http://schemas.openxmlformats.org/drawingml/2006/main" xmlns:r="http://schemas.openxmlformats.org/officeDocument/2006/relationships" xmlns:p="http://schemas.openxmlformats.org/presentationml/2006/main">
  <p:tag name="AUDIO_ID" val="918"/>
  <p:tag name="ELAPSEDTIME" val="151.5"/>
  <p:tag name="ANNOTATION_TYPE_1" val="2"/>
  <p:tag name="ANNOTATION_START_1" val="26.0"/>
  <p:tag name="ANNOTATION_END_1" val="26.0"/>
  <p:tag name="ANNOTATION_TOP_1" val="-29.9"/>
  <p:tag name="ANNOTATION_LEFT_1" val="-30.0"/>
  <p:tag name="ANNOTATION_WIDTH_1" val="635.9"/>
  <p:tag name="ANNOTATION_HEIGHT_1" val="491.8"/>
  <p:tag name="ANNOTATION_ANIMATION_1" val="4"/>
  <p:tag name="ANNOTATION_ROTATION_1" val="0"/>
  <p:tag name="ANNOTATION_SUB_TYPE_1" val="11"/>
  <p:tag name="ANNOTATION_LOOP_COUNT_1" val="1"/>
  <p:tag name="ANNOTATION_BOX_RADIUS_1" val="0"/>
  <p:tag name="ANNOTATION_SCALE_1" val="0"/>
  <p:tag name="ANNOTATION_BORDER_ALPHA_1" val="100"/>
  <p:tag name="ANNOTATION_BORDER_COLOR_1" val="16777215"/>
  <p:tag name="ANNOTATION_FILL_COLOR_1" val="855309"/>
  <p:tag name="ANNOTATION_FILL_ALPHA_1" val="50"/>
  <p:tag name="ANNOTATION_BORDER_WIDTH_1" val="2"/>
  <p:tag name="ANNOTATION_TYPE_2" val="2"/>
  <p:tag name="ANNOTATION_START_2" val="26.0"/>
  <p:tag name="ANNOTATION_END_2" val="56.5"/>
  <p:tag name="ANNOTATION_TOP_2" val="187.0"/>
  <p:tag name="ANNOTATION_LEFT_2" val="211.0"/>
  <p:tag name="ANNOTATION_WIDTH_2" val="311.7"/>
  <p:tag name="ANNOTATION_HEIGHT_2" val="83.1"/>
  <p:tag name="ANNOTATION_ANIMATION_2" val="4"/>
  <p:tag name="ANNOTATION_ROTATION_2" val="0"/>
  <p:tag name="ANNOTATION_SUB_TYPE_2" val="11"/>
  <p:tag name="ANNOTATION_LOOP_COUNT_2" val="1"/>
  <p:tag name="ANNOTATION_BOX_RADIUS_2" val="5"/>
  <p:tag name="ANNOTATION_SCALE_2" val="0"/>
  <p:tag name="ANNOTATION_BORDER_ALPHA_2" val="100"/>
  <p:tag name="ANNOTATION_BORDER_COLOR_2" val="16777215"/>
  <p:tag name="ANNOTATION_FILL_COLOR_2" val="855309"/>
  <p:tag name="ANNOTATION_FILL_ALPHA_2" val="50"/>
  <p:tag name="ANNOTATION_BORDER_WIDTH_2" val="2"/>
  <p:tag name="ANNOTATION_TYPE_3" val="2"/>
  <p:tag name="ANNOTATION_START_3" val="56.5"/>
  <p:tag name="ANNOTATION_END_3" val="56.5"/>
  <p:tag name="ANNOTATION_TOP_3" val="-29.9"/>
  <p:tag name="ANNOTATION_LEFT_3" val="-30.0"/>
  <p:tag name="ANNOTATION_WIDTH_3" val="635.9"/>
  <p:tag name="ANNOTATION_HEIGHT_3" val="491.8"/>
  <p:tag name="ANNOTATION_ANIMATION_3" val="4"/>
  <p:tag name="ANNOTATION_ROTATION_3" val="0"/>
  <p:tag name="ANNOTATION_SUB_TYPE_3" val="11"/>
  <p:tag name="ANNOTATION_LOOP_COUNT_3" val="1"/>
  <p:tag name="ANNOTATION_BOX_RADIUS_3" val="0"/>
  <p:tag name="ANNOTATION_SCALE_3" val="0"/>
  <p:tag name="ANNOTATION_BORDER_ALPHA_3" val="100"/>
  <p:tag name="ANNOTATION_BORDER_COLOR_3" val="16777215"/>
  <p:tag name="ANNOTATION_FILL_COLOR_3" val="855309"/>
  <p:tag name="ANNOTATION_FILL_ALPHA_3" val="50"/>
  <p:tag name="ANNOTATION_BORDER_WIDTH_3" val="2"/>
  <p:tag name="ANNOTATION_TYPE_4" val="2"/>
  <p:tag name="ANNOTATION_START_4" val="56.5"/>
  <p:tag name="ANNOTATION_END_4" val="99.2"/>
  <p:tag name="ANNOTATION_TOP_4" val="272.5"/>
  <p:tag name="ANNOTATION_LEFT_4" val="240.9"/>
  <p:tag name="ANNOTATION_WIDTH_4" val="288.9"/>
  <p:tag name="ANNOTATION_HEIGHT_4" val="71.7"/>
  <p:tag name="ANNOTATION_ANIMATION_4" val="4"/>
  <p:tag name="ANNOTATION_ROTATION_4" val="0"/>
  <p:tag name="ANNOTATION_SUB_TYPE_4" val="11"/>
  <p:tag name="ANNOTATION_LOOP_COUNT_4" val="1"/>
  <p:tag name="ANNOTATION_BOX_RADIUS_4" val="5"/>
  <p:tag name="ANNOTATION_SCALE_4" val="0"/>
  <p:tag name="ANNOTATION_BORDER_ALPHA_4" val="100"/>
  <p:tag name="ANNOTATION_BORDER_COLOR_4" val="16777215"/>
  <p:tag name="ANNOTATION_FILL_COLOR_4" val="855309"/>
  <p:tag name="ANNOTATION_FILL_ALPHA_4" val="50"/>
  <p:tag name="ANNOTATION_BORDER_WIDTH_4" val="2"/>
  <p:tag name="ANNOTATION_TYPE_5" val="2"/>
  <p:tag name="ANNOTATION_START_5" val="99.2"/>
  <p:tag name="ANNOTATION_END_5" val="102.5"/>
  <p:tag name="ANNOTATION_TOP_5" val="-29.9"/>
  <p:tag name="ANNOTATION_LEFT_5" val="-30.0"/>
  <p:tag name="ANNOTATION_WIDTH_5" val="635.9"/>
  <p:tag name="ANNOTATION_HEIGHT_5" val="491.8"/>
  <p:tag name="ANNOTATION_ANIMATION_5" val="4"/>
  <p:tag name="ANNOTATION_ROTATION_5" val="0"/>
  <p:tag name="ANNOTATION_SUB_TYPE_5" val="11"/>
  <p:tag name="ANNOTATION_LOOP_COUNT_5" val="1"/>
  <p:tag name="ANNOTATION_BOX_RADIUS_5" val="0"/>
  <p:tag name="ANNOTATION_SCALE_5" val="0"/>
  <p:tag name="ANNOTATION_BORDER_ALPHA_5" val="100"/>
  <p:tag name="ANNOTATION_BORDER_COLOR_5" val="16777215"/>
  <p:tag name="ANNOTATION_FILL_COLOR_5" val="855309"/>
  <p:tag name="ANNOTATION_FILL_ALPHA_5" val="50"/>
  <p:tag name="ANNOTATION_BORDER_WIDTH_5" val="2"/>
  <p:tag name="ANNOTATION_TYPE_6" val="2"/>
  <p:tag name="ANNOTATION_START_6" val="102.5"/>
  <p:tag name="ANNOTATION_END_6" val="102.5"/>
  <p:tag name="ANNOTATION_TOP_6" val="-29.9"/>
  <p:tag name="ANNOTATION_LEFT_6" val="-30.0"/>
  <p:tag name="ANNOTATION_WIDTH_6" val="635.9"/>
  <p:tag name="ANNOTATION_HEIGHT_6" val="491.8"/>
  <p:tag name="ANNOTATION_ANIMATION_6" val="4"/>
  <p:tag name="ANNOTATION_ROTATION_6" val="0"/>
  <p:tag name="ANNOTATION_SUB_TYPE_6" val="11"/>
  <p:tag name="ANNOTATION_LOOP_COUNT_6" val="1"/>
  <p:tag name="ANNOTATION_BOX_RADIUS_6" val="0"/>
  <p:tag name="ANNOTATION_SCALE_6" val="0"/>
  <p:tag name="ANNOTATION_BORDER_ALPHA_6" val="100"/>
  <p:tag name="ANNOTATION_BORDER_COLOR_6" val="16777215"/>
  <p:tag name="ANNOTATION_FILL_COLOR_6" val="855309"/>
  <p:tag name="ANNOTATION_FILL_ALPHA_6" val="50"/>
  <p:tag name="ANNOTATION_BORDER_WIDTH_6" val="2"/>
  <p:tag name="ANNOTATION_TYPE_7" val="2"/>
  <p:tag name="ANNOTATION_START_7" val="102.5"/>
  <p:tag name="ANNOTATION_END_7" val="132.4"/>
  <p:tag name="ANNOTATION_TOP_7" val="299.4"/>
  <p:tag name="ANNOTATION_LEFT_7" val="243.3"/>
  <p:tag name="ANNOTATION_WIDTH_7" val="284.1"/>
  <p:tag name="ANNOTATION_HEIGHT_7" val="43.0"/>
  <p:tag name="ANNOTATION_ANIMATION_7" val="4"/>
  <p:tag name="ANNOTATION_ROTATION_7" val="0"/>
  <p:tag name="ANNOTATION_SUB_TYPE_7" val="11"/>
  <p:tag name="ANNOTATION_LOOP_COUNT_7" val="1"/>
  <p:tag name="ANNOTATION_BOX_RADIUS_7" val="5"/>
  <p:tag name="ANNOTATION_SCALE_7" val="0"/>
  <p:tag name="ANNOTATION_BORDER_ALPHA_7" val="100"/>
  <p:tag name="ANNOTATION_BORDER_COLOR_7" val="16777215"/>
  <p:tag name="ANNOTATION_FILL_COLOR_7" val="855309"/>
  <p:tag name="ANNOTATION_FILL_ALPHA_7" val="50"/>
  <p:tag name="ANNOTATION_BORDER_WIDTH_7" val="2"/>
  <p:tag name="ANNOTATION_TYPE_8" val="2"/>
  <p:tag name="ANNOTATION_START_8" val="132.4"/>
  <p:tag name="ANNOTATION_END_8" val="132.4"/>
  <p:tag name="ANNOTATION_TOP_8" val="-29.9"/>
  <p:tag name="ANNOTATION_LEFT_8" val="-30.0"/>
  <p:tag name="ANNOTATION_WIDTH_8" val="635.9"/>
  <p:tag name="ANNOTATION_HEIGHT_8" val="491.8"/>
  <p:tag name="ANNOTATION_ANIMATION_8" val="4"/>
  <p:tag name="ANNOTATION_ROTATION_8" val="0"/>
  <p:tag name="ANNOTATION_SUB_TYPE_8" val="11"/>
  <p:tag name="ANNOTATION_LOOP_COUNT_8" val="1"/>
  <p:tag name="ANNOTATION_BOX_RADIUS_8" val="0"/>
  <p:tag name="ANNOTATION_SCALE_8" val="0"/>
  <p:tag name="ANNOTATION_BORDER_ALPHA_8" val="100"/>
  <p:tag name="ANNOTATION_BORDER_COLOR_8" val="16777215"/>
  <p:tag name="ANNOTATION_FILL_COLOR_8" val="855309"/>
  <p:tag name="ANNOTATION_FILL_ALPHA_8" val="50"/>
  <p:tag name="ANNOTATION_BORDER_WIDTH_8" val="2"/>
  <p:tag name="ANNOTATION_TYPE_9" val="2"/>
  <p:tag name="ANNOTATION_START_9" val="132.4"/>
  <p:tag name="ANNOTATION_TOP_9" val="262.9"/>
  <p:tag name="ANNOTATION_LEFT_9" val="242.7"/>
  <p:tag name="ANNOTATION_WIDTH_9" val="296.7"/>
  <p:tag name="ANNOTATION_HEIGHT_9" val="38.8"/>
  <p:tag name="ANNOTATION_ANIMATION_9" val="4"/>
  <p:tag name="ANNOTATION_ROTATION_9" val="0"/>
  <p:tag name="ANNOTATION_SUB_TYPE_9" val="11"/>
  <p:tag name="ANNOTATION_LOOP_COUNT_9" val="1"/>
  <p:tag name="ANNOTATION_BOX_RADIUS_9" val="5"/>
  <p:tag name="ANNOTATION_SCALE_9" val="0"/>
  <p:tag name="ANNOTATION_BORDER_ALPHA_9" val="100"/>
  <p:tag name="ANNOTATION_BORDER_COLOR_9" val="16777215"/>
  <p:tag name="ANNOTATION_FILL_COLOR_9" val="855309"/>
  <p:tag name="ANNOTATION_FILL_ALPHA_9" val="50"/>
  <p:tag name="ANNOTATION_BORDER_WIDTH_9" val="2"/>
  <p:tag name="ANNOTATION_COUNT" val="9"/>
  <p:tag name="ARTICULATE_SLIDE_THUMBNAIL_REFRESH" val="1"/>
</p:tagLst>
</file>

<file path=ppt/tags/tag5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4.xml><?xml version="1.0" encoding="utf-8"?>
<p:tagLst xmlns:a="http://schemas.openxmlformats.org/drawingml/2006/main" xmlns:r="http://schemas.openxmlformats.org/officeDocument/2006/relationships" xmlns:p="http://schemas.openxmlformats.org/presentationml/2006/main">
  <p:tag name="AUDIO_ID" val="922"/>
  <p:tag name="ELAPSEDTIME" val="194.2"/>
  <p:tag name="ANNOTATION_TYPE_1" val="2"/>
  <p:tag name="ANNOTATION_START_1" val="25.6"/>
  <p:tag name="ANNOTATION_END_1" val="25.6"/>
  <p:tag name="ANNOTATION_TOP_1" val="-29.9"/>
  <p:tag name="ANNOTATION_LEFT_1" val="-30.0"/>
  <p:tag name="ANNOTATION_WIDTH_1" val="635.9"/>
  <p:tag name="ANNOTATION_HEIGHT_1" val="491.8"/>
  <p:tag name="ANNOTATION_ANIMATION_1" val="4"/>
  <p:tag name="ANNOTATION_ROTATION_1" val="0"/>
  <p:tag name="ANNOTATION_SUB_TYPE_1" val="11"/>
  <p:tag name="ANNOTATION_LOOP_COUNT_1" val="1"/>
  <p:tag name="ANNOTATION_BOX_RADIUS_1" val="0"/>
  <p:tag name="ANNOTATION_SCALE_1" val="0"/>
  <p:tag name="ANNOTATION_BORDER_ALPHA_1" val="100"/>
  <p:tag name="ANNOTATION_BORDER_COLOR_1" val="16777215"/>
  <p:tag name="ANNOTATION_FILL_COLOR_1" val="855309"/>
  <p:tag name="ANNOTATION_FILL_ALPHA_1" val="50"/>
  <p:tag name="ANNOTATION_BORDER_WIDTH_1" val="2"/>
  <p:tag name="ANNOTATION_TYPE_2" val="2"/>
  <p:tag name="ANNOTATION_START_2" val="25.6"/>
  <p:tag name="ANNOTATION_END_2" val="40.2"/>
  <p:tag name="ANNOTATION_TOP_2" val="79.5"/>
  <p:tag name="ANNOTATION_LEFT_2" val="26.4"/>
  <p:tag name="ANNOTATION_WIDTH_2" val="347.0"/>
  <p:tag name="ANNOTATION_HEIGHT_2" val="101.0"/>
  <p:tag name="ANNOTATION_ANIMATION_2" val="4"/>
  <p:tag name="ANNOTATION_ROTATION_2" val="0"/>
  <p:tag name="ANNOTATION_SUB_TYPE_2" val="11"/>
  <p:tag name="ANNOTATION_LOOP_COUNT_2" val="1"/>
  <p:tag name="ANNOTATION_BOX_RADIUS_2" val="5"/>
  <p:tag name="ANNOTATION_SCALE_2" val="0"/>
  <p:tag name="ANNOTATION_BORDER_ALPHA_2" val="100"/>
  <p:tag name="ANNOTATION_BORDER_COLOR_2" val="16777215"/>
  <p:tag name="ANNOTATION_FILL_COLOR_2" val="855309"/>
  <p:tag name="ANNOTATION_FILL_ALPHA_2" val="50"/>
  <p:tag name="ANNOTATION_BORDER_WIDTH_2" val="2"/>
  <p:tag name="ANNOTATION_TYPE_3" val="2"/>
  <p:tag name="ANNOTATION_START_3" val="40.2"/>
  <p:tag name="ANNOTATION_END_3" val="54.6"/>
  <p:tag name="ANNOTATION_TOP_3" val="-29.9"/>
  <p:tag name="ANNOTATION_LEFT_3" val="-30.0"/>
  <p:tag name="ANNOTATION_WIDTH_3" val="635.9"/>
  <p:tag name="ANNOTATION_HEIGHT_3" val="491.8"/>
  <p:tag name="ANNOTATION_ANIMATION_3" val="4"/>
  <p:tag name="ANNOTATION_ROTATION_3" val="0"/>
  <p:tag name="ANNOTATION_SUB_TYPE_3" val="11"/>
  <p:tag name="ANNOTATION_LOOP_COUNT_3" val="1"/>
  <p:tag name="ANNOTATION_BOX_RADIUS_3" val="0"/>
  <p:tag name="ANNOTATION_SCALE_3" val="0"/>
  <p:tag name="ANNOTATION_BORDER_ALPHA_3" val="100"/>
  <p:tag name="ANNOTATION_BORDER_COLOR_3" val="16777215"/>
  <p:tag name="ANNOTATION_FILL_COLOR_3" val="855309"/>
  <p:tag name="ANNOTATION_FILL_ALPHA_3" val="50"/>
  <p:tag name="ANNOTATION_BORDER_WIDTH_3" val="2"/>
  <p:tag name="ANNOTATION_TYPE_4" val="2"/>
  <p:tag name="ANNOTATION_START_4" val="54.6"/>
  <p:tag name="ANNOTATION_END_4" val="54.6"/>
  <p:tag name="ANNOTATION_TOP_4" val="-29.9"/>
  <p:tag name="ANNOTATION_LEFT_4" val="-30.0"/>
  <p:tag name="ANNOTATION_WIDTH_4" val="635.9"/>
  <p:tag name="ANNOTATION_HEIGHT_4" val="491.8"/>
  <p:tag name="ANNOTATION_ANIMATION_4" val="4"/>
  <p:tag name="ANNOTATION_ROTATION_4" val="0"/>
  <p:tag name="ANNOTATION_SUB_TYPE_4" val="11"/>
  <p:tag name="ANNOTATION_LOOP_COUNT_4" val="1"/>
  <p:tag name="ANNOTATION_BOX_RADIUS_4" val="0"/>
  <p:tag name="ANNOTATION_SCALE_4" val="0"/>
  <p:tag name="ANNOTATION_BORDER_ALPHA_4" val="100"/>
  <p:tag name="ANNOTATION_BORDER_COLOR_4" val="16777215"/>
  <p:tag name="ANNOTATION_FILL_COLOR_4" val="855309"/>
  <p:tag name="ANNOTATION_FILL_ALPHA_4" val="50"/>
  <p:tag name="ANNOTATION_BORDER_WIDTH_4" val="2"/>
  <p:tag name="ANNOTATION_TYPE_5" val="2"/>
  <p:tag name="ANNOTATION_START_5" val="54.6"/>
  <p:tag name="ANNOTATION_END_5" val="63.7"/>
  <p:tag name="ANNOTATION_TOP_5" val="17.3"/>
  <p:tag name="ANNOTATION_LEFT_5" val="377.0"/>
  <p:tag name="ANNOTATION_WIDTH_5" val="100.7"/>
  <p:tag name="ANNOTATION_HEIGHT_5" val="47.2"/>
  <p:tag name="ANNOTATION_ANIMATION_5" val="4"/>
  <p:tag name="ANNOTATION_ROTATION_5" val="0"/>
  <p:tag name="ANNOTATION_SUB_TYPE_5" val="11"/>
  <p:tag name="ANNOTATION_LOOP_COUNT_5" val="1"/>
  <p:tag name="ANNOTATION_BOX_RADIUS_5" val="5"/>
  <p:tag name="ANNOTATION_SCALE_5" val="0"/>
  <p:tag name="ANNOTATION_BORDER_ALPHA_5" val="100"/>
  <p:tag name="ANNOTATION_BORDER_COLOR_5" val="16777215"/>
  <p:tag name="ANNOTATION_FILL_COLOR_5" val="855309"/>
  <p:tag name="ANNOTATION_FILL_ALPHA_5" val="50"/>
  <p:tag name="ANNOTATION_BORDER_WIDTH_5" val="2"/>
  <p:tag name="ANNOTATION_TYPE_6" val="2"/>
  <p:tag name="ANNOTATION_START_6" val="63.7"/>
  <p:tag name="ANNOTATION_END_6" val="63.7"/>
  <p:tag name="ANNOTATION_TOP_6" val="-29.9"/>
  <p:tag name="ANNOTATION_LEFT_6" val="-30.0"/>
  <p:tag name="ANNOTATION_WIDTH_6" val="635.9"/>
  <p:tag name="ANNOTATION_HEIGHT_6" val="491.8"/>
  <p:tag name="ANNOTATION_ANIMATION_6" val="4"/>
  <p:tag name="ANNOTATION_ROTATION_6" val="0"/>
  <p:tag name="ANNOTATION_SUB_TYPE_6" val="11"/>
  <p:tag name="ANNOTATION_LOOP_COUNT_6" val="1"/>
  <p:tag name="ANNOTATION_BOX_RADIUS_6" val="0"/>
  <p:tag name="ANNOTATION_SCALE_6" val="0"/>
  <p:tag name="ANNOTATION_BORDER_ALPHA_6" val="100"/>
  <p:tag name="ANNOTATION_BORDER_COLOR_6" val="16777215"/>
  <p:tag name="ANNOTATION_FILL_COLOR_6" val="855309"/>
  <p:tag name="ANNOTATION_FILL_ALPHA_6" val="50"/>
  <p:tag name="ANNOTATION_BORDER_WIDTH_6" val="2"/>
  <p:tag name="ANNOTATION_TYPE_7" val="2"/>
  <p:tag name="ANNOTATION_START_7" val="63.7"/>
  <p:tag name="ANNOTATION_END_7" val="84.7"/>
  <p:tag name="ANNOTATION_TOP_7" val="86.0"/>
  <p:tag name="ANNOTATION_LEFT_7" val="371.6"/>
  <p:tag name="ANNOTATION_WIDTH_7" val="112.1"/>
  <p:tag name="ANNOTATION_HEIGHT_7" val="86.6"/>
  <p:tag name="ANNOTATION_ANIMATION_7" val="4"/>
  <p:tag name="ANNOTATION_ROTATION_7" val="0"/>
  <p:tag name="ANNOTATION_SUB_TYPE_7" val="11"/>
  <p:tag name="ANNOTATION_LOOP_COUNT_7" val="1"/>
  <p:tag name="ANNOTATION_BOX_RADIUS_7" val="5"/>
  <p:tag name="ANNOTATION_SCALE_7" val="0"/>
  <p:tag name="ANNOTATION_BORDER_ALPHA_7" val="100"/>
  <p:tag name="ANNOTATION_BORDER_COLOR_7" val="16777215"/>
  <p:tag name="ANNOTATION_FILL_COLOR_7" val="855309"/>
  <p:tag name="ANNOTATION_FILL_ALPHA_7" val="50"/>
  <p:tag name="ANNOTATION_BORDER_WIDTH_7" val="2"/>
  <p:tag name="ANNOTATION_TYPE_8" val="2"/>
  <p:tag name="ANNOTATION_START_8" val="84.7"/>
  <p:tag name="ANNOTATION_END_8" val="86.3"/>
  <p:tag name="ANNOTATION_TOP_8" val="-29.9"/>
  <p:tag name="ANNOTATION_LEFT_8" val="-30.0"/>
  <p:tag name="ANNOTATION_WIDTH_8" val="635.9"/>
  <p:tag name="ANNOTATION_HEIGHT_8" val="491.8"/>
  <p:tag name="ANNOTATION_ANIMATION_8" val="4"/>
  <p:tag name="ANNOTATION_ROTATION_8" val="0"/>
  <p:tag name="ANNOTATION_SUB_TYPE_8" val="11"/>
  <p:tag name="ANNOTATION_LOOP_COUNT_8" val="1"/>
  <p:tag name="ANNOTATION_BOX_RADIUS_8" val="0"/>
  <p:tag name="ANNOTATION_SCALE_8" val="0"/>
  <p:tag name="ANNOTATION_BORDER_ALPHA_8" val="100"/>
  <p:tag name="ANNOTATION_BORDER_COLOR_8" val="16777215"/>
  <p:tag name="ANNOTATION_FILL_COLOR_8" val="855309"/>
  <p:tag name="ANNOTATION_FILL_ALPHA_8" val="50"/>
  <p:tag name="ANNOTATION_BORDER_WIDTH_8" val="2"/>
  <p:tag name="ANNOTATION_TYPE_9" val="2"/>
  <p:tag name="ANNOTATION_START_9" val="86.3"/>
  <p:tag name="ANNOTATION_END_9" val="86.3"/>
  <p:tag name="ANNOTATION_TOP_9" val="-29.9"/>
  <p:tag name="ANNOTATION_LEFT_9" val="-30.0"/>
  <p:tag name="ANNOTATION_WIDTH_9" val="635.9"/>
  <p:tag name="ANNOTATION_HEIGHT_9" val="491.8"/>
  <p:tag name="ANNOTATION_ANIMATION_9" val="4"/>
  <p:tag name="ANNOTATION_ROTATION_9" val="0"/>
  <p:tag name="ANNOTATION_SUB_TYPE_9" val="11"/>
  <p:tag name="ANNOTATION_LOOP_COUNT_9" val="1"/>
  <p:tag name="ANNOTATION_BOX_RADIUS_9" val="0"/>
  <p:tag name="ANNOTATION_SCALE_9" val="0"/>
  <p:tag name="ANNOTATION_BORDER_ALPHA_9" val="100"/>
  <p:tag name="ANNOTATION_BORDER_COLOR_9" val="16777215"/>
  <p:tag name="ANNOTATION_FILL_COLOR_9" val="855309"/>
  <p:tag name="ANNOTATION_FILL_ALPHA_9" val="50"/>
  <p:tag name="ANNOTATION_BORDER_WIDTH_9" val="2"/>
  <p:tag name="ANNOTATION_TYPE_10" val="2"/>
  <p:tag name="ANNOTATION_START_10" val="86.3"/>
  <p:tag name="ANNOTATION_END_10" val="89.0"/>
  <p:tag name="ANNOTATION_TOP_10" val="178.7"/>
  <p:tag name="ANNOTATION_LEFT_10" val="57.5"/>
  <p:tag name="ANNOTATION_WIDTH_10" val="264.9"/>
  <p:tag name="ANNOTATION_HEIGHT_10" val="68.1"/>
  <p:tag name="ANNOTATION_ANIMATION_10" val="4"/>
  <p:tag name="ANNOTATION_ROTATION_10" val="0"/>
  <p:tag name="ANNOTATION_SUB_TYPE_10" val="11"/>
  <p:tag name="ANNOTATION_LOOP_COUNT_10" val="1"/>
  <p:tag name="ANNOTATION_BOX_RADIUS_10" val="5"/>
  <p:tag name="ANNOTATION_SCALE_10" val="0"/>
  <p:tag name="ANNOTATION_BORDER_ALPHA_10" val="100"/>
  <p:tag name="ANNOTATION_BORDER_COLOR_10" val="16777215"/>
  <p:tag name="ANNOTATION_FILL_COLOR_10" val="855309"/>
  <p:tag name="ANNOTATION_FILL_ALPHA_10" val="50"/>
  <p:tag name="ANNOTATION_BORDER_WIDTH_10" val="2"/>
  <p:tag name="ANNOTATION_TYPE_11" val="2"/>
  <p:tag name="ANNOTATION_START_11" val="89.0"/>
  <p:tag name="ANNOTATION_END_11" val="94.5"/>
  <p:tag name="ANNOTATION_TOP_11" val="-29.9"/>
  <p:tag name="ANNOTATION_LEFT_11" val="-30.0"/>
  <p:tag name="ANNOTATION_WIDTH_11" val="635.9"/>
  <p:tag name="ANNOTATION_HEIGHT_11" val="491.8"/>
  <p:tag name="ANNOTATION_ANIMATION_11" val="4"/>
  <p:tag name="ANNOTATION_ROTATION_11" val="0"/>
  <p:tag name="ANNOTATION_SUB_TYPE_11" val="11"/>
  <p:tag name="ANNOTATION_LOOP_COUNT_11" val="1"/>
  <p:tag name="ANNOTATION_BOX_RADIUS_11" val="0"/>
  <p:tag name="ANNOTATION_SCALE_11" val="0"/>
  <p:tag name="ANNOTATION_BORDER_ALPHA_11" val="100"/>
  <p:tag name="ANNOTATION_BORDER_COLOR_11" val="16777215"/>
  <p:tag name="ANNOTATION_FILL_COLOR_11" val="855309"/>
  <p:tag name="ANNOTATION_FILL_ALPHA_11" val="50"/>
  <p:tag name="ANNOTATION_BORDER_WIDTH_11" val="2"/>
  <p:tag name="ANNOTATION_TYPE_12" val="2"/>
  <p:tag name="ANNOTATION_START_12" val="94.5"/>
  <p:tag name="ANNOTATION_END_12" val="94.5"/>
  <p:tag name="ANNOTATION_TOP_12" val="-29.9"/>
  <p:tag name="ANNOTATION_LEFT_12" val="-30.0"/>
  <p:tag name="ANNOTATION_WIDTH_12" val="635.9"/>
  <p:tag name="ANNOTATION_HEIGHT_12" val="491.8"/>
  <p:tag name="ANNOTATION_ANIMATION_12" val="4"/>
  <p:tag name="ANNOTATION_ROTATION_12" val="0"/>
  <p:tag name="ANNOTATION_SUB_TYPE_12" val="11"/>
  <p:tag name="ANNOTATION_LOOP_COUNT_12" val="1"/>
  <p:tag name="ANNOTATION_BOX_RADIUS_12" val="0"/>
  <p:tag name="ANNOTATION_SCALE_12" val="0"/>
  <p:tag name="ANNOTATION_BORDER_ALPHA_12" val="100"/>
  <p:tag name="ANNOTATION_BORDER_COLOR_12" val="16777215"/>
  <p:tag name="ANNOTATION_FILL_COLOR_12" val="855309"/>
  <p:tag name="ANNOTATION_FILL_ALPHA_12" val="50"/>
  <p:tag name="ANNOTATION_BORDER_WIDTH_12" val="2"/>
  <p:tag name="ANNOTATION_TYPE_13" val="2"/>
  <p:tag name="ANNOTATION_START_13" val="94.5"/>
  <p:tag name="ANNOTATION_END_13" val="135.3"/>
  <p:tag name="ANNOTATION_TOP_13" val="175.1"/>
  <p:tag name="ANNOTATION_LEFT_13" val="40.8"/>
  <p:tag name="ANNOTATION_WIDTH_13" val="501.1"/>
  <p:tag name="ANNOTATION_HEIGHT_13" val="84.8"/>
  <p:tag name="ANNOTATION_ANIMATION_13" val="4"/>
  <p:tag name="ANNOTATION_ROTATION_13" val="0"/>
  <p:tag name="ANNOTATION_SUB_TYPE_13" val="11"/>
  <p:tag name="ANNOTATION_LOOP_COUNT_13" val="1"/>
  <p:tag name="ANNOTATION_BOX_RADIUS_13" val="5"/>
  <p:tag name="ANNOTATION_SCALE_13" val="0"/>
  <p:tag name="ANNOTATION_BORDER_ALPHA_13" val="100"/>
  <p:tag name="ANNOTATION_BORDER_COLOR_13" val="16777215"/>
  <p:tag name="ANNOTATION_FILL_COLOR_13" val="855309"/>
  <p:tag name="ANNOTATION_FILL_ALPHA_13" val="50"/>
  <p:tag name="ANNOTATION_BORDER_WIDTH_13" val="2"/>
  <p:tag name="ANNOTATION_TYPE_14" val="2"/>
  <p:tag name="ANNOTATION_START_14" val="135.3"/>
  <p:tag name="ANNOTATION_END_14" val="138.9"/>
  <p:tag name="ANNOTATION_TOP_14" val="-29.9"/>
  <p:tag name="ANNOTATION_LEFT_14" val="-30.0"/>
  <p:tag name="ANNOTATION_WIDTH_14" val="635.9"/>
  <p:tag name="ANNOTATION_HEIGHT_14" val="491.8"/>
  <p:tag name="ANNOTATION_ANIMATION_14" val="4"/>
  <p:tag name="ANNOTATION_ROTATION_14" val="0"/>
  <p:tag name="ANNOTATION_SUB_TYPE_14" val="11"/>
  <p:tag name="ANNOTATION_LOOP_COUNT_14" val="1"/>
  <p:tag name="ANNOTATION_BOX_RADIUS_14" val="0"/>
  <p:tag name="ANNOTATION_SCALE_14" val="0"/>
  <p:tag name="ANNOTATION_BORDER_ALPHA_14" val="100"/>
  <p:tag name="ANNOTATION_BORDER_COLOR_14" val="16777215"/>
  <p:tag name="ANNOTATION_FILL_COLOR_14" val="855309"/>
  <p:tag name="ANNOTATION_FILL_ALPHA_14" val="50"/>
  <p:tag name="ANNOTATION_BORDER_WIDTH_14" val="2"/>
  <p:tag name="ANNOTATION_TYPE_15" val="2"/>
  <p:tag name="ANNOTATION_START_15" val="138.9"/>
  <p:tag name="ANNOTATION_END_15" val="138.9"/>
  <p:tag name="ANNOTATION_TOP_15" val="-29.9"/>
  <p:tag name="ANNOTATION_LEFT_15" val="-30.0"/>
  <p:tag name="ANNOTATION_WIDTH_15" val="635.9"/>
  <p:tag name="ANNOTATION_HEIGHT_15" val="491.8"/>
  <p:tag name="ANNOTATION_ANIMATION_15" val="4"/>
  <p:tag name="ANNOTATION_ROTATION_15" val="0"/>
  <p:tag name="ANNOTATION_SUB_TYPE_15" val="11"/>
  <p:tag name="ANNOTATION_LOOP_COUNT_15" val="1"/>
  <p:tag name="ANNOTATION_BOX_RADIUS_15" val="0"/>
  <p:tag name="ANNOTATION_SCALE_15" val="0"/>
  <p:tag name="ANNOTATION_BORDER_ALPHA_15" val="100"/>
  <p:tag name="ANNOTATION_BORDER_COLOR_15" val="16777215"/>
  <p:tag name="ANNOTATION_FILL_COLOR_15" val="855309"/>
  <p:tag name="ANNOTATION_FILL_ALPHA_15" val="50"/>
  <p:tag name="ANNOTATION_BORDER_WIDTH_15" val="2"/>
  <p:tag name="ANNOTATION_TYPE_16" val="2"/>
  <p:tag name="ANNOTATION_START_16" val="138.9"/>
  <p:tag name="ANNOTATION_END_16" val="157.6"/>
  <p:tag name="ANNOTATION_TOP_16" val="256.9"/>
  <p:tag name="ANNOTATION_LEFT_16" val="45.6"/>
  <p:tag name="ANNOTATION_WIDTH_16" val="501.7"/>
  <p:tag name="ANNOTATION_HEIGHT_16" val="51.4"/>
  <p:tag name="ANNOTATION_ANIMATION_16" val="4"/>
  <p:tag name="ANNOTATION_ROTATION_16" val="0"/>
  <p:tag name="ANNOTATION_SUB_TYPE_16" val="11"/>
  <p:tag name="ANNOTATION_LOOP_COUNT_16" val="1"/>
  <p:tag name="ANNOTATION_BOX_RADIUS_16" val="5"/>
  <p:tag name="ANNOTATION_SCALE_16" val="0"/>
  <p:tag name="ANNOTATION_BORDER_ALPHA_16" val="100"/>
  <p:tag name="ANNOTATION_BORDER_COLOR_16" val="16777215"/>
  <p:tag name="ANNOTATION_FILL_COLOR_16" val="855309"/>
  <p:tag name="ANNOTATION_FILL_ALPHA_16" val="50"/>
  <p:tag name="ANNOTATION_BORDER_WIDTH_16" val="2"/>
  <p:tag name="ANNOTATION_TYPE_17" val="2"/>
  <p:tag name="ANNOTATION_START_17" val="157.6"/>
  <p:tag name="ANNOTATION_END_17" val="157.6"/>
  <p:tag name="ANNOTATION_TOP_17" val="-29.9"/>
  <p:tag name="ANNOTATION_LEFT_17" val="-30.0"/>
  <p:tag name="ANNOTATION_WIDTH_17" val="635.9"/>
  <p:tag name="ANNOTATION_HEIGHT_17" val="491.8"/>
  <p:tag name="ANNOTATION_ANIMATION_17" val="4"/>
  <p:tag name="ANNOTATION_ROTATION_17" val="0"/>
  <p:tag name="ANNOTATION_SUB_TYPE_17" val="11"/>
  <p:tag name="ANNOTATION_LOOP_COUNT_17" val="1"/>
  <p:tag name="ANNOTATION_BOX_RADIUS_17" val="0"/>
  <p:tag name="ANNOTATION_SCALE_17" val="0"/>
  <p:tag name="ANNOTATION_BORDER_ALPHA_17" val="100"/>
  <p:tag name="ANNOTATION_BORDER_COLOR_17" val="16777215"/>
  <p:tag name="ANNOTATION_FILL_COLOR_17" val="855309"/>
  <p:tag name="ANNOTATION_FILL_ALPHA_17" val="50"/>
  <p:tag name="ANNOTATION_BORDER_WIDTH_17" val="2"/>
  <p:tag name="ANNOTATION_TYPE_18" val="2"/>
  <p:tag name="ANNOTATION_START_18" val="157.6"/>
  <p:tag name="ANNOTATION_END_18" val="179.7"/>
  <p:tag name="ANNOTATION_TOP_18" val="310.1"/>
  <p:tag name="ANNOTATION_LEFT_18" val="36.6"/>
  <p:tag name="ANNOTATION_WIDTH_18" val="535.2"/>
  <p:tag name="ANNOTATION_HEIGHT_18" val="92.0"/>
  <p:tag name="ANNOTATION_ANIMATION_18" val="4"/>
  <p:tag name="ANNOTATION_ROTATION_18" val="0"/>
  <p:tag name="ANNOTATION_SUB_TYPE_18" val="11"/>
  <p:tag name="ANNOTATION_LOOP_COUNT_18" val="1"/>
  <p:tag name="ANNOTATION_BOX_RADIUS_18" val="5"/>
  <p:tag name="ANNOTATION_SCALE_18" val="0"/>
  <p:tag name="ANNOTATION_BORDER_ALPHA_18" val="100"/>
  <p:tag name="ANNOTATION_BORDER_COLOR_18" val="16777215"/>
  <p:tag name="ANNOTATION_FILL_COLOR_18" val="855309"/>
  <p:tag name="ANNOTATION_FILL_ALPHA_18" val="50"/>
  <p:tag name="ANNOTATION_BORDER_WIDTH_18" val="2"/>
  <p:tag name="ANNOTATION_TYPE_19" val="2"/>
  <p:tag name="ANNOTATION_START_19" val="179.7"/>
  <p:tag name="ANNOTATION_TOP_19" val="-29.9"/>
  <p:tag name="ANNOTATION_LEFT_19" val="-30.0"/>
  <p:tag name="ANNOTATION_WIDTH_19" val="635.9"/>
  <p:tag name="ANNOTATION_HEIGHT_19" val="491.8"/>
  <p:tag name="ANNOTATION_ANIMATION_19" val="4"/>
  <p:tag name="ANNOTATION_ROTATION_19" val="0"/>
  <p:tag name="ANNOTATION_SUB_TYPE_19" val="11"/>
  <p:tag name="ANNOTATION_LOOP_COUNT_19" val="1"/>
  <p:tag name="ANNOTATION_BOX_RADIUS_19" val="0"/>
  <p:tag name="ANNOTATION_SCALE_19" val="0"/>
  <p:tag name="ANNOTATION_BORDER_ALPHA_19" val="100"/>
  <p:tag name="ANNOTATION_BORDER_COLOR_19" val="16777215"/>
  <p:tag name="ANNOTATION_FILL_COLOR_19" val="855309"/>
  <p:tag name="ANNOTATION_FILL_ALPHA_19" val="50"/>
  <p:tag name="ANNOTATION_BORDER_WIDTH_19" val="2"/>
  <p:tag name="ANNOTATION_COUNT" val="19"/>
  <p:tag name="ARTICULATE_SLIDE_THUMBNAIL_REFRESH" val="1"/>
</p:tagLst>
</file>

<file path=ppt/tags/tag65.xml><?xml version="1.0" encoding="utf-8"?>
<p:tagLst xmlns:a="http://schemas.openxmlformats.org/drawingml/2006/main" xmlns:r="http://schemas.openxmlformats.org/officeDocument/2006/relationships" xmlns:p="http://schemas.openxmlformats.org/presentationml/2006/main">
  <p:tag name="ANNOTATION_TYPE_16" val="2"/>
  <p:tag name="ANNOTATION_START_16" val="227.0"/>
  <p:tag name="ANNOTATION_END_16" val="227.0"/>
  <p:tag name="ANNOTATION_TOP_16" val="-29.9"/>
  <p:tag name="ANNOTATION_LEFT_16" val="-30.0"/>
  <p:tag name="ANNOTATION_WIDTH_16" val="635.9"/>
  <p:tag name="ANNOTATION_HEIGHT_16" val="491.8"/>
  <p:tag name="ANNOTATION_ANIMATION_16" val="4"/>
  <p:tag name="ANNOTATION_ROTATION_16" val="0"/>
  <p:tag name="ANNOTATION_SUB_TYPE_16" val="11"/>
  <p:tag name="ANNOTATION_LOOP_COUNT_16" val="1"/>
  <p:tag name="ANNOTATION_BOX_RADIUS_16" val="0"/>
  <p:tag name="ANNOTATION_SCALE_16" val="0"/>
  <p:tag name="ANNOTATION_BORDER_ALPHA_16" val="100"/>
  <p:tag name="ANNOTATION_BORDER_COLOR_16" val="16777215"/>
  <p:tag name="ANNOTATION_FILL_COLOR_16" val="855309"/>
  <p:tag name="ANNOTATION_FILL_ALPHA_16" val="50"/>
  <p:tag name="ANNOTATION_BORDER_WIDTH_16" val="2"/>
  <p:tag name="ANNOTATION_TYPE_17" val="2"/>
  <p:tag name="ANNOTATION_START_17" val="227.0"/>
  <p:tag name="ANNOTATION_END_17" val="277.9"/>
  <p:tag name="ANNOTATION_TOP_17" val="347.8"/>
  <p:tag name="ANNOTATION_LEFT_17" val="10.2"/>
  <p:tag name="ANNOTATION_WIDTH_17" val="552.0"/>
  <p:tag name="ANNOTATION_HEIGHT_17" val="71.7"/>
  <p:tag name="ANNOTATION_ANIMATION_17" val="4"/>
  <p:tag name="ANNOTATION_ROTATION_17" val="0"/>
  <p:tag name="ANNOTATION_SUB_TYPE_17" val="11"/>
  <p:tag name="ANNOTATION_LOOP_COUNT_17" val="1"/>
  <p:tag name="ANNOTATION_BOX_RADIUS_17" val="5"/>
  <p:tag name="ANNOTATION_SCALE_17" val="0"/>
  <p:tag name="ANNOTATION_BORDER_ALPHA_17" val="100"/>
  <p:tag name="ANNOTATION_BORDER_COLOR_17" val="16777215"/>
  <p:tag name="ANNOTATION_FILL_COLOR_17" val="855309"/>
  <p:tag name="ANNOTATION_FILL_ALPHA_17" val="50"/>
  <p:tag name="ANNOTATION_BORDER_WIDTH_17" val="2"/>
  <p:tag name="ANNOTATION_TYPE_18" val="2"/>
  <p:tag name="ANNOTATION_START_18" val="277.9"/>
  <p:tag name="ANNOTATION_TOP_18" val="-29.9"/>
  <p:tag name="ANNOTATION_LEFT_18" val="-30.0"/>
  <p:tag name="ANNOTATION_WIDTH_18" val="635.9"/>
  <p:tag name="ANNOTATION_HEIGHT_18" val="491.8"/>
  <p:tag name="ANNOTATION_ANIMATION_18" val="4"/>
  <p:tag name="ANNOTATION_ROTATION_18" val="0"/>
  <p:tag name="ANNOTATION_SUB_TYPE_18" val="11"/>
  <p:tag name="ANNOTATION_LOOP_COUNT_18" val="1"/>
  <p:tag name="ANNOTATION_BOX_RADIUS_18" val="0"/>
  <p:tag name="ANNOTATION_SCALE_18" val="0"/>
  <p:tag name="ANNOTATION_BORDER_ALPHA_18" val="100"/>
  <p:tag name="ANNOTATION_BORDER_COLOR_18" val="16777215"/>
  <p:tag name="ANNOTATION_FILL_COLOR_18" val="855309"/>
  <p:tag name="ANNOTATION_FILL_ALPHA_18" val="50"/>
  <p:tag name="ANNOTATION_BORDER_WIDTH_18" val="2"/>
  <p:tag name="AUDIO_ID" val="921"/>
  <p:tag name="ELAPSEDTIME" val="293.1"/>
  <p:tag name="ANNOTATION_TYPE_1" val="2"/>
  <p:tag name="ANNOTATION_START_1" val="16.3"/>
  <p:tag name="ANNOTATION_END_1" val="16.3"/>
  <p:tag name="ANNOTATION_TOP_1" val="-29.9"/>
  <p:tag name="ANNOTATION_LEFT_1" val="-30.0"/>
  <p:tag name="ANNOTATION_WIDTH_1" val="635.9"/>
  <p:tag name="ANNOTATION_HEIGHT_1" val="491.8"/>
  <p:tag name="ANNOTATION_ANIMATION_1" val="4"/>
  <p:tag name="ANNOTATION_ROTATION_1" val="0"/>
  <p:tag name="ANNOTATION_SUB_TYPE_1" val="11"/>
  <p:tag name="ANNOTATION_LOOP_COUNT_1" val="1"/>
  <p:tag name="ANNOTATION_BOX_RADIUS_1" val="0"/>
  <p:tag name="ANNOTATION_SCALE_1" val="0"/>
  <p:tag name="ANNOTATION_BORDER_ALPHA_1" val="100"/>
  <p:tag name="ANNOTATION_BORDER_COLOR_1" val="16777215"/>
  <p:tag name="ANNOTATION_FILL_COLOR_1" val="855309"/>
  <p:tag name="ANNOTATION_FILL_ALPHA_1" val="50"/>
  <p:tag name="ANNOTATION_BORDER_WIDTH_1" val="2"/>
  <p:tag name="ANNOTATION_TYPE_2" val="2"/>
  <p:tag name="ANNOTATION_START_2" val="16.3"/>
  <p:tag name="ANNOTATION_END_2" val="49.1"/>
  <p:tag name="ANNOTATION_TOP_2" val="88.4"/>
  <p:tag name="ANNOTATION_LEFT_2" val="21.6"/>
  <p:tag name="ANNOTATION_WIDTH_2" val="256.5"/>
  <p:tag name="ANNOTATION_HEIGHT_2" val="49.0"/>
  <p:tag name="ANNOTATION_ANIMATION_2" val="4"/>
  <p:tag name="ANNOTATION_ROTATION_2" val="0"/>
  <p:tag name="ANNOTATION_SUB_TYPE_2" val="11"/>
  <p:tag name="ANNOTATION_LOOP_COUNT_2" val="1"/>
  <p:tag name="ANNOTATION_BOX_RADIUS_2" val="5"/>
  <p:tag name="ANNOTATION_SCALE_2" val="0"/>
  <p:tag name="ANNOTATION_BORDER_ALPHA_2" val="100"/>
  <p:tag name="ANNOTATION_BORDER_COLOR_2" val="16777215"/>
  <p:tag name="ANNOTATION_FILL_COLOR_2" val="855309"/>
  <p:tag name="ANNOTATION_FILL_ALPHA_2" val="50"/>
  <p:tag name="ANNOTATION_BORDER_WIDTH_2" val="2"/>
  <p:tag name="ANNOTATION_TYPE_3" val="2"/>
  <p:tag name="ANNOTATION_START_3" val="49.1"/>
  <p:tag name="ANNOTATION_END_3" val="54.1"/>
  <p:tag name="ANNOTATION_TOP_3" val="-29.9"/>
  <p:tag name="ANNOTATION_LEFT_3" val="-30.0"/>
  <p:tag name="ANNOTATION_WIDTH_3" val="635.9"/>
  <p:tag name="ANNOTATION_HEIGHT_3" val="491.8"/>
  <p:tag name="ANNOTATION_ANIMATION_3" val="4"/>
  <p:tag name="ANNOTATION_ROTATION_3" val="0"/>
  <p:tag name="ANNOTATION_SUB_TYPE_3" val="11"/>
  <p:tag name="ANNOTATION_LOOP_COUNT_3" val="1"/>
  <p:tag name="ANNOTATION_BOX_RADIUS_3" val="0"/>
  <p:tag name="ANNOTATION_SCALE_3" val="0"/>
  <p:tag name="ANNOTATION_BORDER_ALPHA_3" val="100"/>
  <p:tag name="ANNOTATION_BORDER_COLOR_3" val="16777215"/>
  <p:tag name="ANNOTATION_FILL_COLOR_3" val="855309"/>
  <p:tag name="ANNOTATION_FILL_ALPHA_3" val="50"/>
  <p:tag name="ANNOTATION_BORDER_WIDTH_3" val="2"/>
  <p:tag name="ANNOTATION_TYPE_4" val="2"/>
  <p:tag name="ANNOTATION_START_4" val="54.1"/>
  <p:tag name="ANNOTATION_END_4" val="54.1"/>
  <p:tag name="ANNOTATION_TOP_4" val="-29.9"/>
  <p:tag name="ANNOTATION_LEFT_4" val="-30.0"/>
  <p:tag name="ANNOTATION_WIDTH_4" val="635.9"/>
  <p:tag name="ANNOTATION_HEIGHT_4" val="491.8"/>
  <p:tag name="ANNOTATION_ANIMATION_4" val="4"/>
  <p:tag name="ANNOTATION_ROTATION_4" val="0"/>
  <p:tag name="ANNOTATION_SUB_TYPE_4" val="11"/>
  <p:tag name="ANNOTATION_LOOP_COUNT_4" val="1"/>
  <p:tag name="ANNOTATION_BOX_RADIUS_4" val="0"/>
  <p:tag name="ANNOTATION_SCALE_4" val="0"/>
  <p:tag name="ANNOTATION_BORDER_ALPHA_4" val="100"/>
  <p:tag name="ANNOTATION_BORDER_COLOR_4" val="16777215"/>
  <p:tag name="ANNOTATION_FILL_COLOR_4" val="855309"/>
  <p:tag name="ANNOTATION_FILL_ALPHA_4" val="50"/>
  <p:tag name="ANNOTATION_BORDER_WIDTH_4" val="2"/>
  <p:tag name="ANNOTATION_TYPE_5" val="2"/>
  <p:tag name="ANNOTATION_START_5" val="54.1"/>
  <p:tag name="ANNOTATION_END_5" val="74.0"/>
  <p:tag name="ANNOTATION_TOP_5" val="128.5"/>
  <p:tag name="ANNOTATION_LEFT_5" val="21.6"/>
  <p:tag name="ANNOTATION_WIDTH_5" val="534.0"/>
  <p:tag name="ANNOTATION_HEIGHT_5" val="58.6"/>
  <p:tag name="ANNOTATION_ANIMATION_5" val="4"/>
  <p:tag name="ANNOTATION_ROTATION_5" val="0"/>
  <p:tag name="ANNOTATION_SUB_TYPE_5" val="11"/>
  <p:tag name="ANNOTATION_LOOP_COUNT_5" val="1"/>
  <p:tag name="ANNOTATION_BOX_RADIUS_5" val="5"/>
  <p:tag name="ANNOTATION_SCALE_5" val="0"/>
  <p:tag name="ANNOTATION_BORDER_ALPHA_5" val="100"/>
  <p:tag name="ANNOTATION_BORDER_COLOR_5" val="16777215"/>
  <p:tag name="ANNOTATION_FILL_COLOR_5" val="855309"/>
  <p:tag name="ANNOTATION_FILL_ALPHA_5" val="50"/>
  <p:tag name="ANNOTATION_BORDER_WIDTH_5" val="2"/>
  <p:tag name="ANNOTATION_TYPE_6" val="2"/>
  <p:tag name="ANNOTATION_START_6" val="74.0"/>
  <p:tag name="ANNOTATION_END_6" val="74.0"/>
  <p:tag name="ANNOTATION_TOP_6" val="-29.9"/>
  <p:tag name="ANNOTATION_LEFT_6" val="-30.0"/>
  <p:tag name="ANNOTATION_WIDTH_6" val="635.9"/>
  <p:tag name="ANNOTATION_HEIGHT_6" val="491.8"/>
  <p:tag name="ANNOTATION_ANIMATION_6" val="4"/>
  <p:tag name="ANNOTATION_ROTATION_6" val="0"/>
  <p:tag name="ANNOTATION_SUB_TYPE_6" val="11"/>
  <p:tag name="ANNOTATION_LOOP_COUNT_6" val="1"/>
  <p:tag name="ANNOTATION_BOX_RADIUS_6" val="0"/>
  <p:tag name="ANNOTATION_SCALE_6" val="0"/>
  <p:tag name="ANNOTATION_BORDER_ALPHA_6" val="100"/>
  <p:tag name="ANNOTATION_BORDER_COLOR_6" val="16777215"/>
  <p:tag name="ANNOTATION_FILL_COLOR_6" val="855309"/>
  <p:tag name="ANNOTATION_FILL_ALPHA_6" val="50"/>
  <p:tag name="ANNOTATION_BORDER_WIDTH_6" val="2"/>
  <p:tag name="ANNOTATION_TYPE_7" val="2"/>
  <p:tag name="ANNOTATION_START_7" val="74.0"/>
  <p:tag name="ANNOTATION_END_7" val="101.6"/>
  <p:tag name="ANNOTATION_TOP_7" val="5.4"/>
  <p:tag name="ANNOTATION_LEFT_7" val="271.5"/>
  <p:tag name="ANNOTATION_WIDTH_7" val="166.6"/>
  <p:tag name="ANNOTATION_HEIGHT_7" val="117.7"/>
  <p:tag name="ANNOTATION_ANIMATION_7" val="4"/>
  <p:tag name="ANNOTATION_ROTATION_7" val="0"/>
  <p:tag name="ANNOTATION_SUB_TYPE_7" val="11"/>
  <p:tag name="ANNOTATION_LOOP_COUNT_7" val="1"/>
  <p:tag name="ANNOTATION_BOX_RADIUS_7" val="5"/>
  <p:tag name="ANNOTATION_SCALE_7" val="0"/>
  <p:tag name="ANNOTATION_BORDER_ALPHA_7" val="100"/>
  <p:tag name="ANNOTATION_BORDER_COLOR_7" val="16777215"/>
  <p:tag name="ANNOTATION_FILL_COLOR_7" val="855309"/>
  <p:tag name="ANNOTATION_FILL_ALPHA_7" val="50"/>
  <p:tag name="ANNOTATION_BORDER_WIDTH_7" val="2"/>
  <p:tag name="ANNOTATION_TYPE_8" val="2"/>
  <p:tag name="ANNOTATION_START_8" val="101.6"/>
  <p:tag name="ANNOTATION_END_8" val="101.6"/>
  <p:tag name="ANNOTATION_TOP_8" val="-29.9"/>
  <p:tag name="ANNOTATION_LEFT_8" val="-30.0"/>
  <p:tag name="ANNOTATION_WIDTH_8" val="635.9"/>
  <p:tag name="ANNOTATION_HEIGHT_8" val="491.8"/>
  <p:tag name="ANNOTATION_ANIMATION_8" val="4"/>
  <p:tag name="ANNOTATION_ROTATION_8" val="0"/>
  <p:tag name="ANNOTATION_SUB_TYPE_8" val="11"/>
  <p:tag name="ANNOTATION_LOOP_COUNT_8" val="1"/>
  <p:tag name="ANNOTATION_BOX_RADIUS_8" val="0"/>
  <p:tag name="ANNOTATION_SCALE_8" val="0"/>
  <p:tag name="ANNOTATION_BORDER_ALPHA_8" val="100"/>
  <p:tag name="ANNOTATION_BORDER_COLOR_8" val="16777215"/>
  <p:tag name="ANNOTATION_FILL_COLOR_8" val="855309"/>
  <p:tag name="ANNOTATION_FILL_ALPHA_8" val="50"/>
  <p:tag name="ANNOTATION_BORDER_WIDTH_8" val="2"/>
  <p:tag name="ANNOTATION_TYPE_9" val="2"/>
  <p:tag name="ANNOTATION_START_9" val="101.6"/>
  <p:tag name="ANNOTATION_END_9" val="134.0"/>
  <p:tag name="ANNOTATION_TOP_9" val="3.0"/>
  <p:tag name="ANNOTATION_LEFT_9" val="431.6"/>
  <p:tag name="ANNOTATION_WIDTH_9" val="141.5"/>
  <p:tag name="ANNOTATION_HEIGHT_9" val="124.9"/>
  <p:tag name="ANNOTATION_ANIMATION_9" val="4"/>
  <p:tag name="ANNOTATION_ROTATION_9" val="0"/>
  <p:tag name="ANNOTATION_SUB_TYPE_9" val="11"/>
  <p:tag name="ANNOTATION_LOOP_COUNT_9" val="1"/>
  <p:tag name="ANNOTATION_BOX_RADIUS_9" val="5"/>
  <p:tag name="ANNOTATION_SCALE_9" val="0"/>
  <p:tag name="ANNOTATION_BORDER_ALPHA_9" val="100"/>
  <p:tag name="ANNOTATION_BORDER_COLOR_9" val="16777215"/>
  <p:tag name="ANNOTATION_FILL_COLOR_9" val="855309"/>
  <p:tag name="ANNOTATION_FILL_ALPHA_9" val="50"/>
  <p:tag name="ANNOTATION_BORDER_WIDTH_9" val="2"/>
  <p:tag name="ANNOTATION_TYPE_10" val="2"/>
  <p:tag name="ANNOTATION_START_10" val="134.0"/>
  <p:tag name="ANNOTATION_END_10" val="134.0"/>
  <p:tag name="ANNOTATION_TOP_10" val="-29.9"/>
  <p:tag name="ANNOTATION_LEFT_10" val="-30.0"/>
  <p:tag name="ANNOTATION_WIDTH_10" val="635.9"/>
  <p:tag name="ANNOTATION_HEIGHT_10" val="491.8"/>
  <p:tag name="ANNOTATION_ANIMATION_10" val="4"/>
  <p:tag name="ANNOTATION_ROTATION_10" val="0"/>
  <p:tag name="ANNOTATION_SUB_TYPE_10" val="11"/>
  <p:tag name="ANNOTATION_LOOP_COUNT_10" val="1"/>
  <p:tag name="ANNOTATION_BOX_RADIUS_10" val="0"/>
  <p:tag name="ANNOTATION_SCALE_10" val="0"/>
  <p:tag name="ANNOTATION_BORDER_ALPHA_10" val="100"/>
  <p:tag name="ANNOTATION_BORDER_COLOR_10" val="16777215"/>
  <p:tag name="ANNOTATION_FILL_COLOR_10" val="855309"/>
  <p:tag name="ANNOTATION_FILL_ALPHA_10" val="50"/>
  <p:tag name="ANNOTATION_BORDER_WIDTH_10" val="2"/>
  <p:tag name="ANNOTATION_TYPE_11" val="2"/>
  <p:tag name="ANNOTATION_START_11" val="134.0"/>
  <p:tag name="ANNOTATION_END_11" val="198.1"/>
  <p:tag name="ANNOTATION_TOP_11" val="175.1"/>
  <p:tag name="ANNOTATION_LEFT_11" val="12.6"/>
  <p:tag name="ANNOTATION_WIDTH_11" val="540.0"/>
  <p:tag name="ANNOTATION_HEIGHT_11" val="78.3"/>
  <p:tag name="ANNOTATION_ANIMATION_11" val="4"/>
  <p:tag name="ANNOTATION_ROTATION_11" val="0"/>
  <p:tag name="ANNOTATION_SUB_TYPE_11" val="11"/>
  <p:tag name="ANNOTATION_LOOP_COUNT_11" val="1"/>
  <p:tag name="ANNOTATION_BOX_RADIUS_11" val="5"/>
  <p:tag name="ANNOTATION_SCALE_11" val="0"/>
  <p:tag name="ANNOTATION_BORDER_ALPHA_11" val="100"/>
  <p:tag name="ANNOTATION_BORDER_COLOR_11" val="16777215"/>
  <p:tag name="ANNOTATION_FILL_COLOR_11" val="855309"/>
  <p:tag name="ANNOTATION_FILL_ALPHA_11" val="50"/>
  <p:tag name="ANNOTATION_BORDER_WIDTH_11" val="2"/>
  <p:tag name="ANNOTATION_TYPE_12" val="2"/>
  <p:tag name="ANNOTATION_START_12" val="198.1"/>
  <p:tag name="ANNOTATION_END_12" val="198.1"/>
  <p:tag name="ANNOTATION_TOP_12" val="-29.9"/>
  <p:tag name="ANNOTATION_LEFT_12" val="-30.0"/>
  <p:tag name="ANNOTATION_WIDTH_12" val="635.9"/>
  <p:tag name="ANNOTATION_HEIGHT_12" val="491.8"/>
  <p:tag name="ANNOTATION_ANIMATION_12" val="4"/>
  <p:tag name="ANNOTATION_ROTATION_12" val="0"/>
  <p:tag name="ANNOTATION_SUB_TYPE_12" val="11"/>
  <p:tag name="ANNOTATION_LOOP_COUNT_12" val="1"/>
  <p:tag name="ANNOTATION_BOX_RADIUS_12" val="0"/>
  <p:tag name="ANNOTATION_SCALE_12" val="0"/>
  <p:tag name="ANNOTATION_BORDER_ALPHA_12" val="100"/>
  <p:tag name="ANNOTATION_BORDER_COLOR_12" val="16777215"/>
  <p:tag name="ANNOTATION_FILL_COLOR_12" val="855309"/>
  <p:tag name="ANNOTATION_FILL_ALPHA_12" val="50"/>
  <p:tag name="ANNOTATION_BORDER_WIDTH_12" val="2"/>
  <p:tag name="ANNOTATION_TYPE_13" val="2"/>
  <p:tag name="ANNOTATION_START_13" val="198.1"/>
  <p:tag name="ANNOTATION_END_13" val="242.2"/>
  <p:tag name="ANNOTATION_TOP_13" val="246.2"/>
  <p:tag name="ANNOTATION_LEFT_13" val="18.6"/>
  <p:tag name="ANNOTATION_WIDTH_13" val="529.2"/>
  <p:tag name="ANNOTATION_HEIGHT_13" val="116.5"/>
  <p:tag name="ANNOTATION_ANIMATION_13" val="4"/>
  <p:tag name="ANNOTATION_ROTATION_13" val="0"/>
  <p:tag name="ANNOTATION_SUB_TYPE_13" val="11"/>
  <p:tag name="ANNOTATION_LOOP_COUNT_13" val="1"/>
  <p:tag name="ANNOTATION_BOX_RADIUS_13" val="5"/>
  <p:tag name="ANNOTATION_SCALE_13" val="0"/>
  <p:tag name="ANNOTATION_BORDER_ALPHA_13" val="100"/>
  <p:tag name="ANNOTATION_BORDER_COLOR_13" val="16777215"/>
  <p:tag name="ANNOTATION_FILL_COLOR_13" val="855309"/>
  <p:tag name="ANNOTATION_FILL_ALPHA_13" val="50"/>
  <p:tag name="ANNOTATION_BORDER_WIDTH_13" val="2"/>
  <p:tag name="ANNOTATION_TYPE_14" val="2"/>
  <p:tag name="ANNOTATION_START_14" val="242.2"/>
  <p:tag name="ANNOTATION_END_14" val="242.2"/>
  <p:tag name="ANNOTATION_TOP_14" val="-29.9"/>
  <p:tag name="ANNOTATION_LEFT_14" val="-30.0"/>
  <p:tag name="ANNOTATION_WIDTH_14" val="635.9"/>
  <p:tag name="ANNOTATION_HEIGHT_14" val="491.8"/>
  <p:tag name="ANNOTATION_ANIMATION_14" val="4"/>
  <p:tag name="ANNOTATION_ROTATION_14" val="0"/>
  <p:tag name="ANNOTATION_SUB_TYPE_14" val="11"/>
  <p:tag name="ANNOTATION_LOOP_COUNT_14" val="1"/>
  <p:tag name="ANNOTATION_BOX_RADIUS_14" val="0"/>
  <p:tag name="ANNOTATION_SCALE_14" val="0"/>
  <p:tag name="ANNOTATION_BORDER_ALPHA_14" val="100"/>
  <p:tag name="ANNOTATION_BORDER_COLOR_14" val="16777215"/>
  <p:tag name="ANNOTATION_FILL_COLOR_14" val="855309"/>
  <p:tag name="ANNOTATION_FILL_ALPHA_14" val="50"/>
  <p:tag name="ANNOTATION_BORDER_WIDTH_14" val="2"/>
  <p:tag name="ANNOTATION_TYPE_15" val="2"/>
  <p:tag name="ANNOTATION_START_15" val="242.2"/>
  <p:tag name="ANNOTATION_TOP_15" val="359.1"/>
  <p:tag name="ANNOTATION_LEFT_15" val="20.4"/>
  <p:tag name="ANNOTATION_WIDTH_15" val="510.7"/>
  <p:tag name="ANNOTATION_HEIGHT_15" val="56.8"/>
  <p:tag name="ANNOTATION_ANIMATION_15" val="4"/>
  <p:tag name="ANNOTATION_ROTATION_15" val="0"/>
  <p:tag name="ANNOTATION_SUB_TYPE_15" val="11"/>
  <p:tag name="ANNOTATION_LOOP_COUNT_15" val="1"/>
  <p:tag name="ANNOTATION_BOX_RADIUS_15" val="5"/>
  <p:tag name="ANNOTATION_SCALE_15" val="0"/>
  <p:tag name="ANNOTATION_BORDER_ALPHA_15" val="100"/>
  <p:tag name="ANNOTATION_BORDER_COLOR_15" val="16777215"/>
  <p:tag name="ANNOTATION_FILL_COLOR_15" val="855309"/>
  <p:tag name="ANNOTATION_FILL_ALPHA_15" val="50"/>
  <p:tag name="ANNOTATION_BORDER_WIDTH_15" val="2"/>
  <p:tag name="ANNOTATION_COUNT" val="15"/>
  <p:tag name="ARTICULATE_SLIDE_THUMBNAIL_REFRESH" val="1"/>
</p:tagLst>
</file>

<file path=ppt/tags/tag6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5.xml><?xml version="1.0" encoding="utf-8"?>
<p:tagLst xmlns:a="http://schemas.openxmlformats.org/drawingml/2006/main" xmlns:r="http://schemas.openxmlformats.org/officeDocument/2006/relationships" xmlns:p="http://schemas.openxmlformats.org/presentationml/2006/main">
  <p:tag name="AUDIO_ID" val="665"/>
  <p:tag name="ARTICULATE_USED_LAYOUT" val="2"/>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_rels/theme3.xml.rels><?xml version="1.0" encoding="UTF-8" standalone="yes"?>
<Relationships xmlns="http://schemas.openxmlformats.org/package/2006/relationships"><Relationship Id="rId1" Type="http://schemas.openxmlformats.org/officeDocument/2006/relationships/image" Target="../media/image1.jpeg"/></Relationships>
</file>

<file path=ppt/theme/_rels/theme4.xml.rels><?xml version="1.0" encoding="UTF-8" standalone="yes"?>
<Relationships xmlns="http://schemas.openxmlformats.org/package/2006/relationships"><Relationship Id="rId1" Type="http://schemas.openxmlformats.org/officeDocument/2006/relationships/image" Target="../media/image1.jpeg"/></Relationships>
</file>

<file path=ppt/theme/_rels/theme5.xml.rels><?xml version="1.0" encoding="UTF-8" standalone="yes"?>
<Relationships xmlns="http://schemas.openxmlformats.org/package/2006/relationships"><Relationship Id="rId1" Type="http://schemas.openxmlformats.org/officeDocument/2006/relationships/image" Target="../media/image1.jpeg"/></Relationships>
</file>

<file path=ppt/theme/_rels/theme6.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1_Origin">
  <a:themeElements>
    <a:clrScheme name="Origin">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rigin">
      <a:fillStyleLst>
        <a:solidFill>
          <a:schemeClr val="phClr"/>
        </a:solidFill>
        <a:gradFill rotWithShape="1">
          <a:gsLst>
            <a:gs pos="0">
              <a:schemeClr val="phClr">
                <a:tint val="45000"/>
                <a:satMod val="200000"/>
              </a:schemeClr>
            </a:gs>
            <a:gs pos="30000">
              <a:schemeClr val="phClr">
                <a:tint val="61000"/>
                <a:satMod val="200000"/>
              </a:schemeClr>
            </a:gs>
            <a:gs pos="45000">
              <a:schemeClr val="phClr">
                <a:tint val="66000"/>
                <a:satMod val="200000"/>
              </a:schemeClr>
            </a:gs>
            <a:gs pos="55000">
              <a:schemeClr val="phClr">
                <a:tint val="66000"/>
                <a:satMod val="200000"/>
              </a:schemeClr>
            </a:gs>
            <a:gs pos="73000">
              <a:schemeClr val="phClr">
                <a:tint val="61000"/>
                <a:satMod val="200000"/>
              </a:schemeClr>
            </a:gs>
            <a:gs pos="100000">
              <a:schemeClr val="phClr">
                <a:tint val="45000"/>
                <a:satMod val="200000"/>
              </a:schemeClr>
            </a:gs>
          </a:gsLst>
          <a:lin ang="950000" scaled="1"/>
        </a:gradFill>
        <a:gradFill rotWithShape="1">
          <a:gsLst>
            <a:gs pos="0">
              <a:schemeClr val="phClr">
                <a:shade val="63000"/>
              </a:schemeClr>
            </a:gs>
            <a:gs pos="30000">
              <a:schemeClr val="phClr">
                <a:shade val="90000"/>
                <a:satMod val="110000"/>
              </a:schemeClr>
            </a:gs>
            <a:gs pos="45000">
              <a:schemeClr val="phClr">
                <a:shade val="100000"/>
                <a:satMod val="118000"/>
              </a:schemeClr>
            </a:gs>
            <a:gs pos="55000">
              <a:schemeClr val="phClr">
                <a:shade val="100000"/>
                <a:satMod val="118000"/>
              </a:schemeClr>
            </a:gs>
            <a:gs pos="73000">
              <a:schemeClr val="phClr">
                <a:shade val="90000"/>
                <a:satMod val="110000"/>
              </a:schemeClr>
            </a:gs>
            <a:gs pos="100000">
              <a:schemeClr val="phClr">
                <a:shade val="63000"/>
              </a:schemeClr>
            </a:gs>
          </a:gsLst>
          <a:lin ang="950000" scaled="1"/>
        </a:gradFill>
      </a:fillStyleLst>
      <a:lnStyleLst>
        <a:ln w="9525"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3000" dir="5400000" rotWithShape="0">
              <a:srgbClr val="000000">
                <a:alpha val="40000"/>
              </a:srgbClr>
            </a:outerShdw>
          </a:effectLst>
          <a:scene3d>
            <a:camera prst="orthographicFront" fov="0">
              <a:rot lat="0" lon="0" rev="0"/>
            </a:camera>
            <a:lightRig rig="balanced" dir="t">
              <a:rot lat="0" lon="0" rev="0"/>
            </a:lightRig>
          </a:scene3d>
          <a:sp3d prstMaterial="matte">
            <a:bevelT w="0" h="0"/>
            <a:contourClr>
              <a:schemeClr val="phClr">
                <a:tint val="100000"/>
                <a:shade val="100000"/>
                <a:hueMod val="100000"/>
                <a:satMod val="100000"/>
              </a:schemeClr>
            </a:contourClr>
          </a:sp3d>
        </a:effectStyle>
        <a:effectStyle>
          <a:effectLst>
            <a:outerShdw blurRad="50800" dist="25400" dir="5400000" rotWithShape="0">
              <a:srgbClr val="000000">
                <a:alpha val="50000"/>
              </a:srgbClr>
            </a:outerShdw>
          </a:effectLst>
          <a:scene3d>
            <a:camera prst="orthographicFront" fov="0">
              <a:rot lat="0" lon="0" rev="0"/>
            </a:camera>
            <a:lightRig rig="soft" dir="t">
              <a:rot lat="0" lon="0" rev="2700000"/>
            </a:lightRig>
          </a:scene3d>
          <a:sp3d prstMaterial="matte">
            <a:bevelT w="50800" h="50800"/>
            <a:contourClr>
              <a:schemeClr val="phClr"/>
            </a:contourClr>
          </a:sp3d>
        </a:effectStyle>
      </a:effectStyleLst>
      <a:bgFillStyleLst>
        <a:solidFill>
          <a:schemeClr val="phClr"/>
        </a:solidFill>
        <a:gradFill rotWithShape="1">
          <a:gsLst>
            <a:gs pos="0">
              <a:schemeClr val="phClr">
                <a:shade val="60000"/>
                <a:satMod val="300000"/>
              </a:schemeClr>
            </a:gs>
            <a:gs pos="30000">
              <a:schemeClr val="phClr">
                <a:shade val="80000"/>
                <a:satMod val="230000"/>
              </a:schemeClr>
            </a:gs>
            <a:gs pos="100000">
              <a:schemeClr val="phClr">
                <a:tint val="97000"/>
                <a:satMod val="220000"/>
              </a:schemeClr>
            </a:gs>
          </a:gsLst>
          <a:lin ang="16200000" scaled="1"/>
        </a:gradFill>
        <a:blipFill>
          <a:blip xmlns:r="http://schemas.openxmlformats.org/officeDocument/2006/relationships" r:embed="rId1">
            <a:duotone>
              <a:schemeClr val="phClr">
                <a:shade val="6000"/>
                <a:satMod val="120000"/>
              </a:schemeClr>
              <a:schemeClr val="phClr">
                <a:tint val="90000"/>
              </a:schemeClr>
            </a:duotone>
          </a:blip>
          <a:tile tx="0" ty="0" sx="35000" sy="40000" flip="x" algn="tl"/>
        </a:blipFill>
      </a:bgFillStyleLst>
    </a:fmtScheme>
  </a:themeElements>
  <a:objectDefaults/>
  <a:extraClrSchemeLst/>
</a:theme>
</file>

<file path=ppt/theme/theme2.xml><?xml version="1.0" encoding="utf-8"?>
<a:theme xmlns:a="http://schemas.openxmlformats.org/drawingml/2006/main" name="2_Origin">
  <a:themeElements>
    <a:clrScheme name="Origin">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fontScheme name="Origin">
      <a:majorFont>
        <a:latin typeface="Bookman Old Style"/>
        <a:ea typeface=""/>
        <a:cs typeface=""/>
        <a:font script="Grek" typeface="Cambria"/>
        <a:font script="Cyrl" typeface="Cambria"/>
        <a:font script="Jpan" typeface="HG明朝E"/>
        <a:font script="Hang" typeface="돋움"/>
        <a:font script="Hans" typeface="宋体"/>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a:ea typeface=""/>
        <a:cs typeface=""/>
        <a:font script="Grek" typeface="Calibri"/>
        <a:font script="Cyrl" typeface="Calibri"/>
        <a:font script="Jpan" typeface="ＭＳ Ｐゴシック"/>
        <a:font script="Hang" typeface="맑은 고딕"/>
        <a:font script="Hans" typeface="华文新魏"/>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rigin">
      <a:fillStyleLst>
        <a:solidFill>
          <a:schemeClr val="phClr"/>
        </a:solidFill>
        <a:gradFill rotWithShape="1">
          <a:gsLst>
            <a:gs pos="0">
              <a:schemeClr val="phClr">
                <a:tint val="45000"/>
                <a:satMod val="200000"/>
              </a:schemeClr>
            </a:gs>
            <a:gs pos="30000">
              <a:schemeClr val="phClr">
                <a:tint val="61000"/>
                <a:satMod val="200000"/>
              </a:schemeClr>
            </a:gs>
            <a:gs pos="45000">
              <a:schemeClr val="phClr">
                <a:tint val="66000"/>
                <a:satMod val="200000"/>
              </a:schemeClr>
            </a:gs>
            <a:gs pos="55000">
              <a:schemeClr val="phClr">
                <a:tint val="66000"/>
                <a:satMod val="200000"/>
              </a:schemeClr>
            </a:gs>
            <a:gs pos="73000">
              <a:schemeClr val="phClr">
                <a:tint val="61000"/>
                <a:satMod val="200000"/>
              </a:schemeClr>
            </a:gs>
            <a:gs pos="100000">
              <a:schemeClr val="phClr">
                <a:tint val="45000"/>
                <a:satMod val="200000"/>
              </a:schemeClr>
            </a:gs>
          </a:gsLst>
          <a:lin ang="950000" scaled="1"/>
        </a:gradFill>
        <a:gradFill rotWithShape="1">
          <a:gsLst>
            <a:gs pos="0">
              <a:schemeClr val="phClr">
                <a:shade val="63000"/>
              </a:schemeClr>
            </a:gs>
            <a:gs pos="30000">
              <a:schemeClr val="phClr">
                <a:shade val="90000"/>
                <a:satMod val="110000"/>
              </a:schemeClr>
            </a:gs>
            <a:gs pos="45000">
              <a:schemeClr val="phClr">
                <a:shade val="100000"/>
                <a:satMod val="118000"/>
              </a:schemeClr>
            </a:gs>
            <a:gs pos="55000">
              <a:schemeClr val="phClr">
                <a:shade val="100000"/>
                <a:satMod val="118000"/>
              </a:schemeClr>
            </a:gs>
            <a:gs pos="73000">
              <a:schemeClr val="phClr">
                <a:shade val="90000"/>
                <a:satMod val="110000"/>
              </a:schemeClr>
            </a:gs>
            <a:gs pos="100000">
              <a:schemeClr val="phClr">
                <a:shade val="63000"/>
              </a:schemeClr>
            </a:gs>
          </a:gsLst>
          <a:lin ang="950000" scaled="1"/>
        </a:gradFill>
      </a:fillStyleLst>
      <a:lnStyleLst>
        <a:ln w="9525"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3000" dir="5400000" rotWithShape="0">
              <a:srgbClr val="000000">
                <a:alpha val="40000"/>
              </a:srgbClr>
            </a:outerShdw>
          </a:effectLst>
          <a:scene3d>
            <a:camera prst="orthographicFront" fov="0">
              <a:rot lat="0" lon="0" rev="0"/>
            </a:camera>
            <a:lightRig rig="balanced" dir="t">
              <a:rot lat="0" lon="0" rev="0"/>
            </a:lightRig>
          </a:scene3d>
          <a:sp3d prstMaterial="matte">
            <a:bevelT w="0" h="0"/>
            <a:contourClr>
              <a:schemeClr val="phClr">
                <a:tint val="100000"/>
                <a:shade val="100000"/>
                <a:hueMod val="100000"/>
                <a:satMod val="100000"/>
              </a:schemeClr>
            </a:contourClr>
          </a:sp3d>
        </a:effectStyle>
        <a:effectStyle>
          <a:effectLst>
            <a:outerShdw blurRad="50800" dist="25400" dir="5400000" rotWithShape="0">
              <a:srgbClr val="000000">
                <a:alpha val="50000"/>
              </a:srgbClr>
            </a:outerShdw>
          </a:effectLst>
          <a:scene3d>
            <a:camera prst="orthographicFront" fov="0">
              <a:rot lat="0" lon="0" rev="0"/>
            </a:camera>
            <a:lightRig rig="soft" dir="t">
              <a:rot lat="0" lon="0" rev="2700000"/>
            </a:lightRig>
          </a:scene3d>
          <a:sp3d prstMaterial="matte">
            <a:bevelT w="50800" h="50800"/>
            <a:contourClr>
              <a:schemeClr val="phClr"/>
            </a:contourClr>
          </a:sp3d>
        </a:effectStyle>
      </a:effectStyleLst>
      <a:bgFillStyleLst>
        <a:solidFill>
          <a:schemeClr val="phClr"/>
        </a:solidFill>
        <a:gradFill rotWithShape="1">
          <a:gsLst>
            <a:gs pos="0">
              <a:schemeClr val="phClr">
                <a:shade val="60000"/>
                <a:satMod val="300000"/>
              </a:schemeClr>
            </a:gs>
            <a:gs pos="30000">
              <a:schemeClr val="phClr">
                <a:shade val="80000"/>
                <a:satMod val="230000"/>
              </a:schemeClr>
            </a:gs>
            <a:gs pos="100000">
              <a:schemeClr val="phClr">
                <a:tint val="97000"/>
                <a:satMod val="220000"/>
              </a:schemeClr>
            </a:gs>
          </a:gsLst>
          <a:lin ang="16200000" scaled="1"/>
        </a:gradFill>
        <a:blipFill>
          <a:blip xmlns:r="http://schemas.openxmlformats.org/officeDocument/2006/relationships" r:embed="rId1">
            <a:duotone>
              <a:schemeClr val="phClr">
                <a:shade val="6000"/>
                <a:satMod val="120000"/>
              </a:schemeClr>
              <a:schemeClr val="phClr">
                <a:tint val="90000"/>
              </a:schemeClr>
            </a:duotone>
          </a:blip>
          <a:tile tx="0" ty="0" sx="35000" sy="40000" flip="x" algn="tl"/>
        </a:blipFill>
      </a:bgFillStyleLst>
    </a:fmtScheme>
  </a:themeElements>
  <a:objectDefaults/>
  <a:extraClrSchemeLst/>
</a:theme>
</file>

<file path=ppt/theme/theme3.xml><?xml version="1.0" encoding="utf-8"?>
<a:theme xmlns:a="http://schemas.openxmlformats.org/drawingml/2006/main" name="3_Origin">
  <a:themeElements>
    <a:clrScheme name="Origin">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fontScheme name="Origin">
      <a:majorFont>
        <a:latin typeface="Bookman Old Style"/>
        <a:ea typeface=""/>
        <a:cs typeface=""/>
        <a:font script="Grek" typeface="Cambria"/>
        <a:font script="Cyrl" typeface="Cambria"/>
        <a:font script="Jpan" typeface="HG明朝E"/>
        <a:font script="Hang" typeface="돋움"/>
        <a:font script="Hans" typeface="宋体"/>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a:ea typeface=""/>
        <a:cs typeface=""/>
        <a:font script="Grek" typeface="Calibri"/>
        <a:font script="Cyrl" typeface="Calibri"/>
        <a:font script="Jpan" typeface="ＭＳ Ｐゴシック"/>
        <a:font script="Hang" typeface="맑은 고딕"/>
        <a:font script="Hans" typeface="华文新魏"/>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rigin">
      <a:fillStyleLst>
        <a:solidFill>
          <a:schemeClr val="phClr"/>
        </a:solidFill>
        <a:gradFill rotWithShape="1">
          <a:gsLst>
            <a:gs pos="0">
              <a:schemeClr val="phClr">
                <a:tint val="45000"/>
                <a:satMod val="200000"/>
              </a:schemeClr>
            </a:gs>
            <a:gs pos="30000">
              <a:schemeClr val="phClr">
                <a:tint val="61000"/>
                <a:satMod val="200000"/>
              </a:schemeClr>
            </a:gs>
            <a:gs pos="45000">
              <a:schemeClr val="phClr">
                <a:tint val="66000"/>
                <a:satMod val="200000"/>
              </a:schemeClr>
            </a:gs>
            <a:gs pos="55000">
              <a:schemeClr val="phClr">
                <a:tint val="66000"/>
                <a:satMod val="200000"/>
              </a:schemeClr>
            </a:gs>
            <a:gs pos="73000">
              <a:schemeClr val="phClr">
                <a:tint val="61000"/>
                <a:satMod val="200000"/>
              </a:schemeClr>
            </a:gs>
            <a:gs pos="100000">
              <a:schemeClr val="phClr">
                <a:tint val="45000"/>
                <a:satMod val="200000"/>
              </a:schemeClr>
            </a:gs>
          </a:gsLst>
          <a:lin ang="950000" scaled="1"/>
        </a:gradFill>
        <a:gradFill rotWithShape="1">
          <a:gsLst>
            <a:gs pos="0">
              <a:schemeClr val="phClr">
                <a:shade val="63000"/>
              </a:schemeClr>
            </a:gs>
            <a:gs pos="30000">
              <a:schemeClr val="phClr">
                <a:shade val="90000"/>
                <a:satMod val="110000"/>
              </a:schemeClr>
            </a:gs>
            <a:gs pos="45000">
              <a:schemeClr val="phClr">
                <a:shade val="100000"/>
                <a:satMod val="118000"/>
              </a:schemeClr>
            </a:gs>
            <a:gs pos="55000">
              <a:schemeClr val="phClr">
                <a:shade val="100000"/>
                <a:satMod val="118000"/>
              </a:schemeClr>
            </a:gs>
            <a:gs pos="73000">
              <a:schemeClr val="phClr">
                <a:shade val="90000"/>
                <a:satMod val="110000"/>
              </a:schemeClr>
            </a:gs>
            <a:gs pos="100000">
              <a:schemeClr val="phClr">
                <a:shade val="63000"/>
              </a:schemeClr>
            </a:gs>
          </a:gsLst>
          <a:lin ang="950000" scaled="1"/>
        </a:gradFill>
      </a:fillStyleLst>
      <a:lnStyleLst>
        <a:ln w="9525"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3000" dir="5400000" rotWithShape="0">
              <a:srgbClr val="000000">
                <a:alpha val="40000"/>
              </a:srgbClr>
            </a:outerShdw>
          </a:effectLst>
          <a:scene3d>
            <a:camera prst="orthographicFront" fov="0">
              <a:rot lat="0" lon="0" rev="0"/>
            </a:camera>
            <a:lightRig rig="balanced" dir="t">
              <a:rot lat="0" lon="0" rev="0"/>
            </a:lightRig>
          </a:scene3d>
          <a:sp3d prstMaterial="matte">
            <a:bevelT w="0" h="0"/>
            <a:contourClr>
              <a:schemeClr val="phClr">
                <a:tint val="100000"/>
                <a:shade val="100000"/>
                <a:hueMod val="100000"/>
                <a:satMod val="100000"/>
              </a:schemeClr>
            </a:contourClr>
          </a:sp3d>
        </a:effectStyle>
        <a:effectStyle>
          <a:effectLst>
            <a:outerShdw blurRad="50800" dist="25400" dir="5400000" rotWithShape="0">
              <a:srgbClr val="000000">
                <a:alpha val="50000"/>
              </a:srgbClr>
            </a:outerShdw>
          </a:effectLst>
          <a:scene3d>
            <a:camera prst="orthographicFront" fov="0">
              <a:rot lat="0" lon="0" rev="0"/>
            </a:camera>
            <a:lightRig rig="soft" dir="t">
              <a:rot lat="0" lon="0" rev="2700000"/>
            </a:lightRig>
          </a:scene3d>
          <a:sp3d prstMaterial="matte">
            <a:bevelT w="50800" h="50800"/>
            <a:contourClr>
              <a:schemeClr val="phClr"/>
            </a:contourClr>
          </a:sp3d>
        </a:effectStyle>
      </a:effectStyleLst>
      <a:bgFillStyleLst>
        <a:solidFill>
          <a:schemeClr val="phClr"/>
        </a:solidFill>
        <a:gradFill rotWithShape="1">
          <a:gsLst>
            <a:gs pos="0">
              <a:schemeClr val="phClr">
                <a:shade val="60000"/>
                <a:satMod val="300000"/>
              </a:schemeClr>
            </a:gs>
            <a:gs pos="30000">
              <a:schemeClr val="phClr">
                <a:shade val="80000"/>
                <a:satMod val="230000"/>
              </a:schemeClr>
            </a:gs>
            <a:gs pos="100000">
              <a:schemeClr val="phClr">
                <a:tint val="97000"/>
                <a:satMod val="220000"/>
              </a:schemeClr>
            </a:gs>
          </a:gsLst>
          <a:lin ang="16200000" scaled="1"/>
        </a:gradFill>
        <a:blipFill>
          <a:blip xmlns:r="http://schemas.openxmlformats.org/officeDocument/2006/relationships" r:embed="rId1">
            <a:duotone>
              <a:schemeClr val="phClr">
                <a:shade val="6000"/>
                <a:satMod val="120000"/>
              </a:schemeClr>
              <a:schemeClr val="phClr">
                <a:tint val="90000"/>
              </a:schemeClr>
            </a:duotone>
          </a:blip>
          <a:tile tx="0" ty="0" sx="35000" sy="40000" flip="x" algn="tl"/>
        </a:blipFill>
      </a:bgFillStyleLst>
    </a:fmtScheme>
  </a:themeElements>
  <a:objectDefaults/>
  <a:extraClrSchemeLst/>
</a:theme>
</file>

<file path=ppt/theme/theme4.xml><?xml version="1.0" encoding="utf-8"?>
<a:theme xmlns:a="http://schemas.openxmlformats.org/drawingml/2006/main" name="4_Origin">
  <a:themeElements>
    <a:clrScheme name="Origin">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fontScheme name="Origin">
      <a:majorFont>
        <a:latin typeface="Bookman Old Style"/>
        <a:ea typeface=""/>
        <a:cs typeface=""/>
        <a:font script="Grek" typeface="Cambria"/>
        <a:font script="Cyrl" typeface="Cambria"/>
        <a:font script="Jpan" typeface="HG明朝E"/>
        <a:font script="Hang" typeface="돋움"/>
        <a:font script="Hans" typeface="宋体"/>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a:ea typeface=""/>
        <a:cs typeface=""/>
        <a:font script="Grek" typeface="Calibri"/>
        <a:font script="Cyrl" typeface="Calibri"/>
        <a:font script="Jpan" typeface="ＭＳ Ｐゴシック"/>
        <a:font script="Hang" typeface="맑은 고딕"/>
        <a:font script="Hans" typeface="华文新魏"/>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rigin">
      <a:fillStyleLst>
        <a:solidFill>
          <a:schemeClr val="phClr"/>
        </a:solidFill>
        <a:gradFill rotWithShape="1">
          <a:gsLst>
            <a:gs pos="0">
              <a:schemeClr val="phClr">
                <a:tint val="45000"/>
                <a:satMod val="200000"/>
              </a:schemeClr>
            </a:gs>
            <a:gs pos="30000">
              <a:schemeClr val="phClr">
                <a:tint val="61000"/>
                <a:satMod val="200000"/>
              </a:schemeClr>
            </a:gs>
            <a:gs pos="45000">
              <a:schemeClr val="phClr">
                <a:tint val="66000"/>
                <a:satMod val="200000"/>
              </a:schemeClr>
            </a:gs>
            <a:gs pos="55000">
              <a:schemeClr val="phClr">
                <a:tint val="66000"/>
                <a:satMod val="200000"/>
              </a:schemeClr>
            </a:gs>
            <a:gs pos="73000">
              <a:schemeClr val="phClr">
                <a:tint val="61000"/>
                <a:satMod val="200000"/>
              </a:schemeClr>
            </a:gs>
            <a:gs pos="100000">
              <a:schemeClr val="phClr">
                <a:tint val="45000"/>
                <a:satMod val="200000"/>
              </a:schemeClr>
            </a:gs>
          </a:gsLst>
          <a:lin ang="950000" scaled="1"/>
        </a:gradFill>
        <a:gradFill rotWithShape="1">
          <a:gsLst>
            <a:gs pos="0">
              <a:schemeClr val="phClr">
                <a:shade val="63000"/>
              </a:schemeClr>
            </a:gs>
            <a:gs pos="30000">
              <a:schemeClr val="phClr">
                <a:shade val="90000"/>
                <a:satMod val="110000"/>
              </a:schemeClr>
            </a:gs>
            <a:gs pos="45000">
              <a:schemeClr val="phClr">
                <a:shade val="100000"/>
                <a:satMod val="118000"/>
              </a:schemeClr>
            </a:gs>
            <a:gs pos="55000">
              <a:schemeClr val="phClr">
                <a:shade val="100000"/>
                <a:satMod val="118000"/>
              </a:schemeClr>
            </a:gs>
            <a:gs pos="73000">
              <a:schemeClr val="phClr">
                <a:shade val="90000"/>
                <a:satMod val="110000"/>
              </a:schemeClr>
            </a:gs>
            <a:gs pos="100000">
              <a:schemeClr val="phClr">
                <a:shade val="63000"/>
              </a:schemeClr>
            </a:gs>
          </a:gsLst>
          <a:lin ang="950000" scaled="1"/>
        </a:gradFill>
      </a:fillStyleLst>
      <a:lnStyleLst>
        <a:ln w="9525"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3000" dir="5400000" rotWithShape="0">
              <a:srgbClr val="000000">
                <a:alpha val="40000"/>
              </a:srgbClr>
            </a:outerShdw>
          </a:effectLst>
          <a:scene3d>
            <a:camera prst="orthographicFront" fov="0">
              <a:rot lat="0" lon="0" rev="0"/>
            </a:camera>
            <a:lightRig rig="balanced" dir="t">
              <a:rot lat="0" lon="0" rev="0"/>
            </a:lightRig>
          </a:scene3d>
          <a:sp3d prstMaterial="matte">
            <a:bevelT w="0" h="0"/>
            <a:contourClr>
              <a:schemeClr val="phClr">
                <a:tint val="100000"/>
                <a:shade val="100000"/>
                <a:hueMod val="100000"/>
                <a:satMod val="100000"/>
              </a:schemeClr>
            </a:contourClr>
          </a:sp3d>
        </a:effectStyle>
        <a:effectStyle>
          <a:effectLst>
            <a:outerShdw blurRad="50800" dist="25400" dir="5400000" rotWithShape="0">
              <a:srgbClr val="000000">
                <a:alpha val="50000"/>
              </a:srgbClr>
            </a:outerShdw>
          </a:effectLst>
          <a:scene3d>
            <a:camera prst="orthographicFront" fov="0">
              <a:rot lat="0" lon="0" rev="0"/>
            </a:camera>
            <a:lightRig rig="soft" dir="t">
              <a:rot lat="0" lon="0" rev="2700000"/>
            </a:lightRig>
          </a:scene3d>
          <a:sp3d prstMaterial="matte">
            <a:bevelT w="50800" h="50800"/>
            <a:contourClr>
              <a:schemeClr val="phClr"/>
            </a:contourClr>
          </a:sp3d>
        </a:effectStyle>
      </a:effectStyleLst>
      <a:bgFillStyleLst>
        <a:solidFill>
          <a:schemeClr val="phClr"/>
        </a:solidFill>
        <a:gradFill rotWithShape="1">
          <a:gsLst>
            <a:gs pos="0">
              <a:schemeClr val="phClr">
                <a:shade val="60000"/>
                <a:satMod val="300000"/>
              </a:schemeClr>
            </a:gs>
            <a:gs pos="30000">
              <a:schemeClr val="phClr">
                <a:shade val="80000"/>
                <a:satMod val="230000"/>
              </a:schemeClr>
            </a:gs>
            <a:gs pos="100000">
              <a:schemeClr val="phClr">
                <a:tint val="97000"/>
                <a:satMod val="220000"/>
              </a:schemeClr>
            </a:gs>
          </a:gsLst>
          <a:lin ang="16200000" scaled="1"/>
        </a:gradFill>
        <a:blipFill>
          <a:blip xmlns:r="http://schemas.openxmlformats.org/officeDocument/2006/relationships" r:embed="rId1">
            <a:duotone>
              <a:schemeClr val="phClr">
                <a:shade val="6000"/>
                <a:satMod val="120000"/>
              </a:schemeClr>
              <a:schemeClr val="phClr">
                <a:tint val="90000"/>
              </a:schemeClr>
            </a:duotone>
          </a:blip>
          <a:tile tx="0" ty="0" sx="35000" sy="40000" flip="x" algn="tl"/>
        </a:blipFill>
      </a:bgFillStyleLst>
    </a:fmtScheme>
  </a:themeElements>
  <a:objectDefaults/>
  <a:extraClrSchemeLst/>
</a:theme>
</file>

<file path=ppt/theme/theme5.xml><?xml version="1.0" encoding="utf-8"?>
<a:theme xmlns:a="http://schemas.openxmlformats.org/drawingml/2006/main" name="5_Origin">
  <a:themeElements>
    <a:clrScheme name="Origin">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fontScheme name="Origin">
      <a:majorFont>
        <a:latin typeface="Bookman Old Style"/>
        <a:ea typeface=""/>
        <a:cs typeface=""/>
        <a:font script="Grek" typeface="Cambria"/>
        <a:font script="Cyrl" typeface="Cambria"/>
        <a:font script="Jpan" typeface="HG明朝E"/>
        <a:font script="Hang" typeface="돋움"/>
        <a:font script="Hans" typeface="宋体"/>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a:ea typeface=""/>
        <a:cs typeface=""/>
        <a:font script="Grek" typeface="Calibri"/>
        <a:font script="Cyrl" typeface="Calibri"/>
        <a:font script="Jpan" typeface="ＭＳ Ｐゴシック"/>
        <a:font script="Hang" typeface="맑은 고딕"/>
        <a:font script="Hans" typeface="华文新魏"/>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rigin">
      <a:fillStyleLst>
        <a:solidFill>
          <a:schemeClr val="phClr"/>
        </a:solidFill>
        <a:gradFill rotWithShape="1">
          <a:gsLst>
            <a:gs pos="0">
              <a:schemeClr val="phClr">
                <a:tint val="45000"/>
                <a:satMod val="200000"/>
              </a:schemeClr>
            </a:gs>
            <a:gs pos="30000">
              <a:schemeClr val="phClr">
                <a:tint val="61000"/>
                <a:satMod val="200000"/>
              </a:schemeClr>
            </a:gs>
            <a:gs pos="45000">
              <a:schemeClr val="phClr">
                <a:tint val="66000"/>
                <a:satMod val="200000"/>
              </a:schemeClr>
            </a:gs>
            <a:gs pos="55000">
              <a:schemeClr val="phClr">
                <a:tint val="66000"/>
                <a:satMod val="200000"/>
              </a:schemeClr>
            </a:gs>
            <a:gs pos="73000">
              <a:schemeClr val="phClr">
                <a:tint val="61000"/>
                <a:satMod val="200000"/>
              </a:schemeClr>
            </a:gs>
            <a:gs pos="100000">
              <a:schemeClr val="phClr">
                <a:tint val="45000"/>
                <a:satMod val="200000"/>
              </a:schemeClr>
            </a:gs>
          </a:gsLst>
          <a:lin ang="950000" scaled="1"/>
        </a:gradFill>
        <a:gradFill rotWithShape="1">
          <a:gsLst>
            <a:gs pos="0">
              <a:schemeClr val="phClr">
                <a:shade val="63000"/>
              </a:schemeClr>
            </a:gs>
            <a:gs pos="30000">
              <a:schemeClr val="phClr">
                <a:shade val="90000"/>
                <a:satMod val="110000"/>
              </a:schemeClr>
            </a:gs>
            <a:gs pos="45000">
              <a:schemeClr val="phClr">
                <a:shade val="100000"/>
                <a:satMod val="118000"/>
              </a:schemeClr>
            </a:gs>
            <a:gs pos="55000">
              <a:schemeClr val="phClr">
                <a:shade val="100000"/>
                <a:satMod val="118000"/>
              </a:schemeClr>
            </a:gs>
            <a:gs pos="73000">
              <a:schemeClr val="phClr">
                <a:shade val="90000"/>
                <a:satMod val="110000"/>
              </a:schemeClr>
            </a:gs>
            <a:gs pos="100000">
              <a:schemeClr val="phClr">
                <a:shade val="63000"/>
              </a:schemeClr>
            </a:gs>
          </a:gsLst>
          <a:lin ang="950000" scaled="1"/>
        </a:gradFill>
      </a:fillStyleLst>
      <a:lnStyleLst>
        <a:ln w="9525"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3000" dir="5400000" rotWithShape="0">
              <a:srgbClr val="000000">
                <a:alpha val="40000"/>
              </a:srgbClr>
            </a:outerShdw>
          </a:effectLst>
          <a:scene3d>
            <a:camera prst="orthographicFront" fov="0">
              <a:rot lat="0" lon="0" rev="0"/>
            </a:camera>
            <a:lightRig rig="balanced" dir="t">
              <a:rot lat="0" lon="0" rev="0"/>
            </a:lightRig>
          </a:scene3d>
          <a:sp3d prstMaterial="matte">
            <a:bevelT w="0" h="0"/>
            <a:contourClr>
              <a:schemeClr val="phClr">
                <a:tint val="100000"/>
                <a:shade val="100000"/>
                <a:hueMod val="100000"/>
                <a:satMod val="100000"/>
              </a:schemeClr>
            </a:contourClr>
          </a:sp3d>
        </a:effectStyle>
        <a:effectStyle>
          <a:effectLst>
            <a:outerShdw blurRad="50800" dist="25400" dir="5400000" rotWithShape="0">
              <a:srgbClr val="000000">
                <a:alpha val="50000"/>
              </a:srgbClr>
            </a:outerShdw>
          </a:effectLst>
          <a:scene3d>
            <a:camera prst="orthographicFront" fov="0">
              <a:rot lat="0" lon="0" rev="0"/>
            </a:camera>
            <a:lightRig rig="soft" dir="t">
              <a:rot lat="0" lon="0" rev="2700000"/>
            </a:lightRig>
          </a:scene3d>
          <a:sp3d prstMaterial="matte">
            <a:bevelT w="50800" h="50800"/>
            <a:contourClr>
              <a:schemeClr val="phClr"/>
            </a:contourClr>
          </a:sp3d>
        </a:effectStyle>
      </a:effectStyleLst>
      <a:bgFillStyleLst>
        <a:solidFill>
          <a:schemeClr val="phClr"/>
        </a:solidFill>
        <a:gradFill rotWithShape="1">
          <a:gsLst>
            <a:gs pos="0">
              <a:schemeClr val="phClr">
                <a:shade val="60000"/>
                <a:satMod val="300000"/>
              </a:schemeClr>
            </a:gs>
            <a:gs pos="30000">
              <a:schemeClr val="phClr">
                <a:shade val="80000"/>
                <a:satMod val="230000"/>
              </a:schemeClr>
            </a:gs>
            <a:gs pos="100000">
              <a:schemeClr val="phClr">
                <a:tint val="97000"/>
                <a:satMod val="220000"/>
              </a:schemeClr>
            </a:gs>
          </a:gsLst>
          <a:lin ang="16200000" scaled="1"/>
        </a:gradFill>
        <a:blipFill>
          <a:blip xmlns:r="http://schemas.openxmlformats.org/officeDocument/2006/relationships" r:embed="rId1">
            <a:duotone>
              <a:schemeClr val="phClr">
                <a:shade val="6000"/>
                <a:satMod val="120000"/>
              </a:schemeClr>
              <a:schemeClr val="phClr">
                <a:tint val="90000"/>
              </a:schemeClr>
            </a:duotone>
          </a:blip>
          <a:tile tx="0" ty="0" sx="35000" sy="40000" flip="x" algn="tl"/>
        </a:blipFill>
      </a:bgFillStyleLst>
    </a:fmtScheme>
  </a:themeElements>
  <a:objectDefaults/>
  <a:extraClrSchemeLst/>
</a:theme>
</file>

<file path=ppt/theme/theme6.xml><?xml version="1.0" encoding="utf-8"?>
<a:theme xmlns:a="http://schemas.openxmlformats.org/drawingml/2006/main" name="6_Origin">
  <a:themeElements>
    <a:clrScheme name="Origin">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fontScheme name="Origin">
      <a:majorFont>
        <a:latin typeface="Bookman Old Style"/>
        <a:ea typeface=""/>
        <a:cs typeface=""/>
        <a:font script="Grek" typeface="Cambria"/>
        <a:font script="Cyrl" typeface="Cambria"/>
        <a:font script="Jpan" typeface="HG明朝E"/>
        <a:font script="Hang" typeface="돋움"/>
        <a:font script="Hans" typeface="宋体"/>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a:ea typeface=""/>
        <a:cs typeface=""/>
        <a:font script="Grek" typeface="Calibri"/>
        <a:font script="Cyrl" typeface="Calibri"/>
        <a:font script="Jpan" typeface="ＭＳ Ｐゴシック"/>
        <a:font script="Hang" typeface="맑은 고딕"/>
        <a:font script="Hans" typeface="华文新魏"/>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rigin">
      <a:fillStyleLst>
        <a:solidFill>
          <a:schemeClr val="phClr"/>
        </a:solidFill>
        <a:gradFill rotWithShape="1">
          <a:gsLst>
            <a:gs pos="0">
              <a:schemeClr val="phClr">
                <a:tint val="45000"/>
                <a:satMod val="200000"/>
              </a:schemeClr>
            </a:gs>
            <a:gs pos="30000">
              <a:schemeClr val="phClr">
                <a:tint val="61000"/>
                <a:satMod val="200000"/>
              </a:schemeClr>
            </a:gs>
            <a:gs pos="45000">
              <a:schemeClr val="phClr">
                <a:tint val="66000"/>
                <a:satMod val="200000"/>
              </a:schemeClr>
            </a:gs>
            <a:gs pos="55000">
              <a:schemeClr val="phClr">
                <a:tint val="66000"/>
                <a:satMod val="200000"/>
              </a:schemeClr>
            </a:gs>
            <a:gs pos="73000">
              <a:schemeClr val="phClr">
                <a:tint val="61000"/>
                <a:satMod val="200000"/>
              </a:schemeClr>
            </a:gs>
            <a:gs pos="100000">
              <a:schemeClr val="phClr">
                <a:tint val="45000"/>
                <a:satMod val="200000"/>
              </a:schemeClr>
            </a:gs>
          </a:gsLst>
          <a:lin ang="950000" scaled="1"/>
        </a:gradFill>
        <a:gradFill rotWithShape="1">
          <a:gsLst>
            <a:gs pos="0">
              <a:schemeClr val="phClr">
                <a:shade val="63000"/>
              </a:schemeClr>
            </a:gs>
            <a:gs pos="30000">
              <a:schemeClr val="phClr">
                <a:shade val="90000"/>
                <a:satMod val="110000"/>
              </a:schemeClr>
            </a:gs>
            <a:gs pos="45000">
              <a:schemeClr val="phClr">
                <a:shade val="100000"/>
                <a:satMod val="118000"/>
              </a:schemeClr>
            </a:gs>
            <a:gs pos="55000">
              <a:schemeClr val="phClr">
                <a:shade val="100000"/>
                <a:satMod val="118000"/>
              </a:schemeClr>
            </a:gs>
            <a:gs pos="73000">
              <a:schemeClr val="phClr">
                <a:shade val="90000"/>
                <a:satMod val="110000"/>
              </a:schemeClr>
            </a:gs>
            <a:gs pos="100000">
              <a:schemeClr val="phClr">
                <a:shade val="63000"/>
              </a:schemeClr>
            </a:gs>
          </a:gsLst>
          <a:lin ang="950000" scaled="1"/>
        </a:gradFill>
      </a:fillStyleLst>
      <a:lnStyleLst>
        <a:ln w="9525"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3000" dir="5400000" rotWithShape="0">
              <a:srgbClr val="000000">
                <a:alpha val="40000"/>
              </a:srgbClr>
            </a:outerShdw>
          </a:effectLst>
          <a:scene3d>
            <a:camera prst="orthographicFront" fov="0">
              <a:rot lat="0" lon="0" rev="0"/>
            </a:camera>
            <a:lightRig rig="balanced" dir="t">
              <a:rot lat="0" lon="0" rev="0"/>
            </a:lightRig>
          </a:scene3d>
          <a:sp3d prstMaterial="matte">
            <a:bevelT w="0" h="0"/>
            <a:contourClr>
              <a:schemeClr val="phClr">
                <a:tint val="100000"/>
                <a:shade val="100000"/>
                <a:hueMod val="100000"/>
                <a:satMod val="100000"/>
              </a:schemeClr>
            </a:contourClr>
          </a:sp3d>
        </a:effectStyle>
        <a:effectStyle>
          <a:effectLst>
            <a:outerShdw blurRad="50800" dist="25400" dir="5400000" rotWithShape="0">
              <a:srgbClr val="000000">
                <a:alpha val="50000"/>
              </a:srgbClr>
            </a:outerShdw>
          </a:effectLst>
          <a:scene3d>
            <a:camera prst="orthographicFront" fov="0">
              <a:rot lat="0" lon="0" rev="0"/>
            </a:camera>
            <a:lightRig rig="soft" dir="t">
              <a:rot lat="0" lon="0" rev="2700000"/>
            </a:lightRig>
          </a:scene3d>
          <a:sp3d prstMaterial="matte">
            <a:bevelT w="50800" h="50800"/>
            <a:contourClr>
              <a:schemeClr val="phClr"/>
            </a:contourClr>
          </a:sp3d>
        </a:effectStyle>
      </a:effectStyleLst>
      <a:bgFillStyleLst>
        <a:solidFill>
          <a:schemeClr val="phClr"/>
        </a:solidFill>
        <a:gradFill rotWithShape="1">
          <a:gsLst>
            <a:gs pos="0">
              <a:schemeClr val="phClr">
                <a:shade val="60000"/>
                <a:satMod val="300000"/>
              </a:schemeClr>
            </a:gs>
            <a:gs pos="30000">
              <a:schemeClr val="phClr">
                <a:shade val="80000"/>
                <a:satMod val="230000"/>
              </a:schemeClr>
            </a:gs>
            <a:gs pos="100000">
              <a:schemeClr val="phClr">
                <a:tint val="97000"/>
                <a:satMod val="220000"/>
              </a:schemeClr>
            </a:gs>
          </a:gsLst>
          <a:lin ang="16200000" scaled="1"/>
        </a:gradFill>
        <a:blipFill>
          <a:blip xmlns:r="http://schemas.openxmlformats.org/officeDocument/2006/relationships" r:embed="rId1">
            <a:duotone>
              <a:schemeClr val="phClr">
                <a:shade val="6000"/>
                <a:satMod val="120000"/>
              </a:schemeClr>
              <a:schemeClr val="phClr">
                <a:tint val="90000"/>
              </a:schemeClr>
            </a:duotone>
          </a:blip>
          <a:tile tx="0" ty="0" sx="35000" sy="40000" flip="x" algn="tl"/>
        </a:blip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rigin">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themeOverride>
</file>

<file path=ppt/theme/themeOverride2.xml><?xml version="1.0" encoding="utf-8"?>
<a:themeOverride xmlns:a="http://schemas.openxmlformats.org/drawingml/2006/main">
  <a:clrScheme name="Origin">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themeOverride>
</file>

<file path=ppt/theme/themeOverride3.xml><?xml version="1.0" encoding="utf-8"?>
<a:themeOverride xmlns:a="http://schemas.openxmlformats.org/drawingml/2006/main">
  <a:clrScheme name="Origin">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themeOverride>
</file>

<file path=ppt/theme/themeOverride4.xml><?xml version="1.0" encoding="utf-8"?>
<a:themeOverride xmlns:a="http://schemas.openxmlformats.org/drawingml/2006/main">
  <a:clrScheme name="Origin">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themeOverride>
</file>

<file path=docProps/app.xml><?xml version="1.0" encoding="utf-8"?>
<Properties xmlns="http://schemas.openxmlformats.org/officeDocument/2006/extended-properties" xmlns:vt="http://schemas.openxmlformats.org/officeDocument/2006/docPropsVTypes">
  <Template>Origin</Template>
  <TotalTime>48702</TotalTime>
  <Words>17349</Words>
  <Application>Microsoft Office PowerPoint</Application>
  <PresentationFormat>On-screen Show (4:3)</PresentationFormat>
  <Paragraphs>2297</Paragraphs>
  <Slides>242</Slides>
  <Notes>93</Notes>
  <HiddenSlides>0</HiddenSlides>
  <MMClips>2</MMClips>
  <ScaleCrop>false</ScaleCrop>
  <HeadingPairs>
    <vt:vector size="8" baseType="variant">
      <vt:variant>
        <vt:lpstr>Fonts Used</vt:lpstr>
      </vt:variant>
      <vt:variant>
        <vt:i4>26</vt:i4>
      </vt:variant>
      <vt:variant>
        <vt:lpstr>Theme</vt:lpstr>
      </vt:variant>
      <vt:variant>
        <vt:i4>6</vt:i4>
      </vt:variant>
      <vt:variant>
        <vt:lpstr>Embedded OLE Servers</vt:lpstr>
      </vt:variant>
      <vt:variant>
        <vt:i4>1</vt:i4>
      </vt:variant>
      <vt:variant>
        <vt:lpstr>Slide Titles</vt:lpstr>
      </vt:variant>
      <vt:variant>
        <vt:i4>242</vt:i4>
      </vt:variant>
    </vt:vector>
  </HeadingPairs>
  <TitlesOfParts>
    <vt:vector size="275" baseType="lpstr">
      <vt:lpstr>Aptos</vt:lpstr>
      <vt:lpstr>Arial</vt:lpstr>
      <vt:lpstr>Arial Black</vt:lpstr>
      <vt:lpstr>Avenir Bold</vt:lpstr>
      <vt:lpstr>BlinkMacSystemFont</vt:lpstr>
      <vt:lpstr>Calibri</vt:lpstr>
      <vt:lpstr>Cambria</vt:lpstr>
      <vt:lpstr>Canva Sans</vt:lpstr>
      <vt:lpstr>Canva Sans Bold</vt:lpstr>
      <vt:lpstr>Courier New</vt:lpstr>
      <vt:lpstr>Gill Sans MT</vt:lpstr>
      <vt:lpstr>Helvetica</vt:lpstr>
      <vt:lpstr>Helvetica Neue</vt:lpstr>
      <vt:lpstr>Monotype Sorts</vt:lpstr>
      <vt:lpstr>Open Sans</vt:lpstr>
      <vt:lpstr>Segoe UI</vt:lpstr>
      <vt:lpstr>signika_negativeregular</vt:lpstr>
      <vt:lpstr>Source Sans Pro</vt:lpstr>
      <vt:lpstr>Source Sans Pro Web</vt:lpstr>
      <vt:lpstr>Symbol</vt:lpstr>
      <vt:lpstr>Tahoma</vt:lpstr>
      <vt:lpstr>Times</vt:lpstr>
      <vt:lpstr>Times New Roman</vt:lpstr>
      <vt:lpstr>Trebuchet MS</vt:lpstr>
      <vt:lpstr>Wingdings</vt:lpstr>
      <vt:lpstr>Wingdings 3</vt:lpstr>
      <vt:lpstr>1_Origin</vt:lpstr>
      <vt:lpstr>2_Origin</vt:lpstr>
      <vt:lpstr>3_Origin</vt:lpstr>
      <vt:lpstr>4_Origin</vt:lpstr>
      <vt:lpstr>5_Origin</vt:lpstr>
      <vt:lpstr>6_Origin</vt:lpstr>
      <vt:lpstr>Clip</vt:lpstr>
      <vt:lpstr>Welcome</vt:lpstr>
      <vt:lpstr>Coach Bev has no Conflict of Interest</vt:lpstr>
      <vt:lpstr>Diabetes Management: From Fundamentals to Advanced Practice  </vt:lpstr>
      <vt:lpstr>17. Diabetes Advocacy</vt:lpstr>
      <vt:lpstr>CDC Announces</vt:lpstr>
      <vt:lpstr>Poll Question 1</vt:lpstr>
      <vt:lpstr>Type 2 Diabetes in America 2025 </vt:lpstr>
      <vt:lpstr>Diabetes Prevalence by Ethnic Group</vt:lpstr>
      <vt:lpstr>Address Barriers to Self Management</vt:lpstr>
      <vt:lpstr>Social Drivers of Health</vt:lpstr>
      <vt:lpstr>Status of Diabetes Care</vt:lpstr>
      <vt:lpstr>Let’s meet people where they are at.</vt:lpstr>
      <vt:lpstr>Pre Diabetes &amp; Type 2- Screening Guidelines (ADA 2025 Clinical Practice Guidelines)</vt:lpstr>
      <vt:lpstr>Diabetes 2 - Who is at Risk?  (ADA 2024 Clinical Practice Guidelines)</vt:lpstr>
      <vt:lpstr>Poll Question 2 </vt:lpstr>
      <vt:lpstr>2. Diagnosis and Classification and of Diabetes      Natural History of Diabetes</vt:lpstr>
      <vt:lpstr>Poll Question 3</vt:lpstr>
      <vt:lpstr>PreDiabetes is FREAKING ME OUT</vt:lpstr>
      <vt:lpstr>Get About 7 Hours of Quality Sleep to Prevent Diabetes</vt:lpstr>
      <vt:lpstr>3. Pharmacologic Interventions</vt:lpstr>
      <vt:lpstr>PowerPoint Presentation</vt:lpstr>
      <vt:lpstr>PowerPoint Presentation</vt:lpstr>
      <vt:lpstr>The Noxious Nine – Pathophysiology T2D</vt:lpstr>
      <vt:lpstr>POLL Question #4</vt:lpstr>
      <vt:lpstr>Signs of Hypercortisolism</vt:lpstr>
      <vt:lpstr>CATALYST Study Findings</vt:lpstr>
      <vt:lpstr>CATALYST Study: Hypercortisolism &amp; Difficult-to-Control Type 2 Diabetes</vt:lpstr>
      <vt:lpstr>Study Design &amp; Prevalence</vt:lpstr>
      <vt:lpstr>Study Design – Part 2 (Intervention)</vt:lpstr>
      <vt:lpstr>CATALYST Treatment Outcomes</vt:lpstr>
      <vt:lpstr>Intervention Outcomes</vt:lpstr>
      <vt:lpstr>Hypercortisolism in Type 2</vt:lpstr>
      <vt:lpstr>Step Wise Approach to Hyperglycemia 2025</vt:lpstr>
      <vt:lpstr>Let’s Break it Down ADA 2025</vt:lpstr>
      <vt:lpstr>Quick Question 5</vt:lpstr>
      <vt:lpstr>Metformin is “Usually” 1st Line  </vt:lpstr>
      <vt:lpstr>PowerPoint Presentation</vt:lpstr>
      <vt:lpstr>Metformin and Kidney Disease – 2025 Update</vt:lpstr>
      <vt:lpstr>PowerPoint Presentation</vt:lpstr>
      <vt:lpstr>Poll Question 6 </vt:lpstr>
      <vt:lpstr>SGLT-2 Inhibitors</vt:lpstr>
      <vt:lpstr>Benefits of SGLT-2 Inhibitors</vt:lpstr>
      <vt:lpstr>Side Effects of SGLT-2 Inhibitors</vt:lpstr>
      <vt:lpstr>SGLT-2i Indications Summary</vt:lpstr>
      <vt:lpstr>PowerPoint Presentation</vt:lpstr>
      <vt:lpstr>Case Study Question 7</vt:lpstr>
      <vt:lpstr>Incretins: GLP &amp; GIP Receptor Agonists</vt:lpstr>
      <vt:lpstr>GLP-1 Effects in Humans Understanding the Natural Role of Incretins</vt:lpstr>
      <vt:lpstr>Pocket Card: GLP-1 &amp; GIP RA  </vt:lpstr>
      <vt:lpstr>Counseling Points: GLP-1 RA &amp; GLP-1/GIP</vt:lpstr>
      <vt:lpstr>PowerPoint Presentation</vt:lpstr>
      <vt:lpstr>GLP-1/GIP Receptor Agonist Indications</vt:lpstr>
      <vt:lpstr>Diabetes Bingo “DiaBingo”  Shout out Right Answer</vt:lpstr>
      <vt:lpstr>DiaBingo</vt:lpstr>
      <vt:lpstr>Medication Taking Behaviors</vt:lpstr>
      <vt:lpstr>Wait, What About Emotions?</vt:lpstr>
      <vt:lpstr>Diabetes Admit for Hyperglycemia</vt:lpstr>
      <vt:lpstr>Missed Appointments due to  Stigma and Shame</vt:lpstr>
      <vt:lpstr>Diabetes Visit – Let’s Go through</vt:lpstr>
      <vt:lpstr>PowerPoint Presentation</vt:lpstr>
      <vt:lpstr>EMBARK Trial</vt:lpstr>
      <vt:lpstr>Embark Trial – Emotions as Priority</vt:lpstr>
      <vt:lpstr>Releasing the Brake </vt:lpstr>
      <vt:lpstr>Commit to Listening at least Half of the Time</vt:lpstr>
      <vt:lpstr>Language of Diabetes Education</vt:lpstr>
      <vt:lpstr>Diabetes is Complex</vt:lpstr>
      <vt:lpstr>4. Comprehensive Medical Evaluation and Assessment of Comorbidities</vt:lpstr>
      <vt:lpstr>PowerPoint Presentation</vt:lpstr>
      <vt:lpstr>Diabetes Goals and Treatment Plan</vt:lpstr>
      <vt:lpstr>Case Study - JR</vt:lpstr>
      <vt:lpstr>Lab Eval at Initial &amp; Annual Visit</vt:lpstr>
      <vt:lpstr>Case Study - JR</vt:lpstr>
      <vt:lpstr>Physical Exam</vt:lpstr>
      <vt:lpstr>Standard 4 – Diabetes Medical Evaluation </vt:lpstr>
      <vt:lpstr>Assessment and Treatment Plan</vt:lpstr>
      <vt:lpstr>Assessment and Treatment of Disabilities</vt:lpstr>
      <vt:lpstr>Lab Test, BP, Family History</vt:lpstr>
      <vt:lpstr>Acanthosis Nigricans</vt:lpstr>
      <vt:lpstr>Case Study - JR</vt:lpstr>
      <vt:lpstr>Medical Evaluation Goal</vt:lpstr>
      <vt:lpstr>Poll Question 8</vt:lpstr>
      <vt:lpstr>Immunization Schedule for Diabetes 2025</vt:lpstr>
      <vt:lpstr>Referrals for Initial Care Mgmt</vt:lpstr>
      <vt:lpstr>Critical times to provide and modify DSMES</vt:lpstr>
      <vt:lpstr>Diabetes Self-Management Topics  </vt:lpstr>
      <vt:lpstr>Case Study - JR</vt:lpstr>
      <vt:lpstr>Diabetes Toolkit - Individualize</vt:lpstr>
      <vt:lpstr>Behavioral Factors and Med Taking</vt:lpstr>
      <vt:lpstr>Cost Related Barriers</vt:lpstr>
      <vt:lpstr>JR Returns in 1 month</vt:lpstr>
      <vt:lpstr>JR Return Visit 3 months</vt:lpstr>
      <vt:lpstr>ADA – Follow-up Visit to include:</vt:lpstr>
      <vt:lpstr>Periodontal Disease</vt:lpstr>
      <vt:lpstr>Hypoglycemia (Glucose) Alert Values</vt:lpstr>
      <vt:lpstr>Tx of Level 2 &amp; 3 Hypoglycemia</vt:lpstr>
      <vt:lpstr>PowerPoint Presentation</vt:lpstr>
      <vt:lpstr>Assess for Hypo</vt:lpstr>
      <vt:lpstr>PowerPoint Presentation</vt:lpstr>
      <vt:lpstr>SDOH and Hypoglycemia</vt:lpstr>
      <vt:lpstr>If on insulin or sulfonylurea – special precautions required</vt:lpstr>
      <vt:lpstr>Break</vt:lpstr>
      <vt:lpstr>JR Return Visit 6 months</vt:lpstr>
      <vt:lpstr>Diabetes Distress</vt:lpstr>
      <vt:lpstr>Diabetes Distress Scale cont.</vt:lpstr>
      <vt:lpstr>Initial Eval – Looking for Comorbidities</vt:lpstr>
      <vt:lpstr>Type 3c Diabetes (Pancreatogenic)</vt:lpstr>
      <vt:lpstr>Pancreatitis</vt:lpstr>
      <vt:lpstr>Pancreatitis</vt:lpstr>
      <vt:lpstr>Pancreas Cancer</vt:lpstr>
      <vt:lpstr>Cancer and Diabetes</vt:lpstr>
      <vt:lpstr>Fractures</vt:lpstr>
      <vt:lpstr>Bone Mineral Density Testing</vt:lpstr>
      <vt:lpstr>Other Diabetes Co-Conditions to Be on the Lookout for.  Part II</vt:lpstr>
      <vt:lpstr>Sensory Impairment</vt:lpstr>
      <vt:lpstr>Cognitive Impairment</vt:lpstr>
      <vt:lpstr>Diabetes Type 3</vt:lpstr>
      <vt:lpstr>What is 'Type 3 Diabetes'?</vt:lpstr>
      <vt:lpstr>Alzheimer’s &amp; Diabetes Link</vt:lpstr>
      <vt:lpstr>Link Between Gut and Brain </vt:lpstr>
      <vt:lpstr>Potential Interventions</vt:lpstr>
      <vt:lpstr>Summary</vt:lpstr>
      <vt:lpstr>Assess Sexual Health</vt:lpstr>
      <vt:lpstr>Assess Sexual Health</vt:lpstr>
      <vt:lpstr>Obstructive Sleep Apnea - OSA</vt:lpstr>
      <vt:lpstr>PowerPoint Presentation</vt:lpstr>
      <vt:lpstr>Poll Question 9 </vt:lpstr>
      <vt:lpstr>MASH &amp; Steatohepatitis</vt:lpstr>
      <vt:lpstr>Metabolic Associated Steatohepatitis</vt:lpstr>
      <vt:lpstr>Natural History of MASLD to MASH</vt:lpstr>
      <vt:lpstr>Symptoms of Steatosis</vt:lpstr>
      <vt:lpstr>Poll Question 10</vt:lpstr>
      <vt:lpstr>Screening for NASH – FIB-4</vt:lpstr>
      <vt:lpstr>No More NAFLD</vt:lpstr>
      <vt:lpstr>Question : What does a Liver Elastography reveal?</vt:lpstr>
      <vt:lpstr>Other Treatments for NAFLD and NASH</vt:lpstr>
      <vt:lpstr>Actions To Decrease Steatosis</vt:lpstr>
      <vt:lpstr>PowerPoint Presentation</vt:lpstr>
      <vt:lpstr>JR Return Visit 1 Year – Big Strides</vt:lpstr>
      <vt:lpstr>6. Glycemic Goals &amp; Hypo</vt:lpstr>
      <vt:lpstr>ADA 2025 Summary</vt:lpstr>
      <vt:lpstr>Poll Question 11</vt:lpstr>
      <vt:lpstr>Assess Glycemic Status</vt:lpstr>
      <vt:lpstr>A1c and Estimated Avg Glucose (eAG)  </vt:lpstr>
      <vt:lpstr>PowerPoint Presentation</vt:lpstr>
      <vt:lpstr>Ambulatory Glucose Profile </vt:lpstr>
      <vt:lpstr>Time in Range (TIR)</vt:lpstr>
      <vt:lpstr>Time In Range – Person Centered</vt:lpstr>
      <vt:lpstr>At least 42 factors affect glucose!</vt:lpstr>
      <vt:lpstr>“The highest form of wisdom is kindness.”  The Talmud</vt:lpstr>
      <vt:lpstr>PowerPoint Presentation</vt:lpstr>
      <vt:lpstr>Cardiac and Renal Disease</vt:lpstr>
      <vt:lpstr>Diabetes Meds Lower CardioRenal Risk  </vt:lpstr>
      <vt:lpstr>Poll Question 12  </vt:lpstr>
      <vt:lpstr>CKD– 2025 Update</vt:lpstr>
      <vt:lpstr> Standard 11 – Protect Kidneys</vt:lpstr>
      <vt:lpstr>Finerenone Resource</vt:lpstr>
      <vt:lpstr>Figure 11-12 Holistic Approach to Diabetes + CKD</vt:lpstr>
      <vt:lpstr>Risk of CKD Progression, CVD</vt:lpstr>
      <vt:lpstr>Kidney Goals and MNT</vt:lpstr>
      <vt:lpstr>10. Cardiovascular Disease and Risk Management</vt:lpstr>
      <vt:lpstr>Assess ASCVD and Heart Failure Risk Yearly</vt:lpstr>
      <vt:lpstr>PowerPoint Presentation</vt:lpstr>
      <vt:lpstr>PowerPoint Presentation</vt:lpstr>
      <vt:lpstr>Poll Question 13</vt:lpstr>
      <vt:lpstr>Hypertension Management</vt:lpstr>
      <vt:lpstr>BP Treatment in addition to Lifestyle</vt:lpstr>
      <vt:lpstr>Lipid and HTN Meds Cheat Sheets</vt:lpstr>
      <vt:lpstr>Poll Question 13</vt:lpstr>
      <vt:lpstr>Lipid Monitoring and Lifestyle Treatment Strategies</vt:lpstr>
      <vt:lpstr>Statin Therapy</vt:lpstr>
      <vt:lpstr>PowerPoint Presentation</vt:lpstr>
      <vt:lpstr>  Lipid Therapy in Diabetes by Age</vt:lpstr>
      <vt:lpstr>Tobacco, Electronic Cigarettes, Alcohol, and Cannabis</vt:lpstr>
      <vt:lpstr>RL needs your help</vt:lpstr>
      <vt:lpstr>RL Needs Your Help</vt:lpstr>
      <vt:lpstr>ABC’s of Diabetes  </vt:lpstr>
      <vt:lpstr>Diabetes Bingo “DiaBingo”  Shout out Right Answer</vt:lpstr>
      <vt:lpstr>DiaBingo- G</vt:lpstr>
      <vt:lpstr>Stretch and Reflect</vt:lpstr>
      <vt:lpstr>Gaining Weight</vt:lpstr>
      <vt:lpstr>Sulfonylureas - Squirters</vt:lpstr>
      <vt:lpstr>Hypoglycemia &amp; Next Steps</vt:lpstr>
      <vt:lpstr>Fluid Weight Gain</vt:lpstr>
      <vt:lpstr>Novel/ Atypical  Antipsychotics  Linked to Hyperglycemia</vt:lpstr>
      <vt:lpstr>Novel / Atypical Antipsychotics  Linked to Hyperglycemia</vt:lpstr>
      <vt:lpstr>ADA Standards 2025 – Section 5</vt:lpstr>
      <vt:lpstr>Weight is a Heavy Issue</vt:lpstr>
      <vt:lpstr>Weight Stigma</vt:lpstr>
      <vt:lpstr>Health Behavior Change: Shifting Focus</vt:lpstr>
      <vt:lpstr>Get a Tape Measure &amp; Other Assessments</vt:lpstr>
      <vt:lpstr>Interested in Weight Loss?</vt:lpstr>
      <vt:lpstr>Limit Highly Processed Carbs and Added Sugars  Eat more HIGH Fiber foods:</vt:lpstr>
      <vt:lpstr>Fiber – the New “F” Word</vt:lpstr>
      <vt:lpstr>Plate example</vt:lpstr>
      <vt:lpstr>Poll Question 14 </vt:lpstr>
      <vt:lpstr>Metabolic (Bariatric) Surgery</vt:lpstr>
      <vt:lpstr>Metabolic Surgery Benefits </vt:lpstr>
      <vt:lpstr>Metabolic Surgery Benefits </vt:lpstr>
      <vt:lpstr>Assessing Malnutrition</vt:lpstr>
      <vt:lpstr>SR is Losing Weight</vt:lpstr>
      <vt:lpstr>Prevalence: Hypothyroidism in Diabetes</vt:lpstr>
      <vt:lpstr>Thyroid &amp; TSH* Levels</vt:lpstr>
      <vt:lpstr>PowerPoint Presentation</vt:lpstr>
      <vt:lpstr>Poll question 15  </vt:lpstr>
      <vt:lpstr>Diabetes Detective</vt:lpstr>
      <vt:lpstr>Type 1 ~ Immune Mediated  5-10% of Diabetes</vt:lpstr>
      <vt:lpstr>  Clinical onset of T1D can occur at any age </vt:lpstr>
      <vt:lpstr>T1D is Often Misdiagnosed as T2D in Adults</vt:lpstr>
      <vt:lpstr>Type 1 is 5- 10% of all Diabetes</vt:lpstr>
      <vt:lpstr>Type 1 Diabetes Features?</vt:lpstr>
      <vt:lpstr>Antibody Testing for Type 1</vt:lpstr>
      <vt:lpstr>PowerPoint Presentation</vt:lpstr>
      <vt:lpstr>Ordering Autoantibodies</vt:lpstr>
      <vt:lpstr>Poll Question 16</vt:lpstr>
      <vt:lpstr> Determine if Type 1 - Use AABBCC Approach</vt:lpstr>
      <vt:lpstr>Pharmacologic Intervention to Delay Symptomatic Type 1 (in Stage 2)</vt:lpstr>
      <vt:lpstr>Type 1 (stage 2) Delayed with Teplizumab by 2 years     www.DiabetesTrialNet.org</vt:lpstr>
      <vt:lpstr>Medalist Study – Harvard Joslin Diabetes Center </vt:lpstr>
      <vt:lpstr>Initial Eval – Looking for Autoimmunity</vt:lpstr>
      <vt:lpstr>Hyperthyroidism</vt:lpstr>
      <vt:lpstr>Celiac Disease </vt:lpstr>
      <vt:lpstr>Celiac Disease Treatment</vt:lpstr>
      <vt:lpstr>Gastroparesis</vt:lpstr>
      <vt:lpstr>Disordered Eating</vt:lpstr>
      <vt:lpstr>Disordered Eating </vt:lpstr>
      <vt:lpstr>Insulin - Suggested changes</vt:lpstr>
      <vt:lpstr>PowerPoint Presentation</vt:lpstr>
      <vt:lpstr>PowerPoint Presentation</vt:lpstr>
      <vt:lpstr>PowerPoint Presentation</vt:lpstr>
      <vt:lpstr>Miracle of Insulin</vt:lpstr>
      <vt:lpstr>What kind of Diabetes?</vt:lpstr>
      <vt:lpstr>Type 5 Diabetes</vt:lpstr>
      <vt:lpstr>Features and Management</vt:lpstr>
      <vt:lpstr>Our Curiosity Makes a Difference</vt:lpstr>
      <vt:lpstr>Diabetes Visit – Let’s Go through</vt:lpstr>
      <vt:lpstr>PowerPoint Presentation</vt:lpstr>
      <vt:lpstr>PowerPoint Presentation</vt:lpstr>
      <vt:lpstr>PowerPoint Presentation</vt:lpstr>
      <vt:lpstr>Diabetes Bingo “DiaBingo”  Shout out Right Answer</vt:lpstr>
      <vt:lpstr>DiaBingo - N</vt:lpstr>
      <vt:lpstr>BREAK TIME</vt:lpstr>
      <vt:lpstr>Thank You </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DNSS</dc:creator>
  <cp:lastModifiedBy>Beverly Thomassian</cp:lastModifiedBy>
  <cp:revision>808</cp:revision>
  <cp:lastPrinted>2024-09-25T20:30:13Z</cp:lastPrinted>
  <dcterms:created xsi:type="dcterms:W3CDTF">2014-04-17T17:56:59Z</dcterms:created>
  <dcterms:modified xsi:type="dcterms:W3CDTF">2025-10-15T17:30:46Z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Path">
    <vt:lpwstr>DES PPT template</vt:lpwstr>
  </property>
  <property fmtid="{D5CDD505-2E9C-101B-9397-08002B2CF9AE}" pid="3" name="ArticulateUseProject">
    <vt:lpwstr>1</vt:lpwstr>
  </property>
  <property fmtid="{D5CDD505-2E9C-101B-9397-08002B2CF9AE}" pid="4" name="ArticulateProjectVersion">
    <vt:lpwstr>7</vt:lpwstr>
  </property>
  <property fmtid="{D5CDD505-2E9C-101B-9397-08002B2CF9AE}" pid="5" name="ArticulateGUID">
    <vt:lpwstr>1F256B47-A1E3-4BA4-9FB8-D369DDBB301B</vt:lpwstr>
  </property>
  <property fmtid="{D5CDD505-2E9C-101B-9397-08002B2CF9AE}" pid="6" name="ArticulateProjectFull">
    <vt:lpwstr>C:\Users\beverly\Documents\Dropbox\A DES Admin Folder\boot camp\2015 Spring BootCamp\Boot Camp Class 2 2015.ppta</vt:lpwstr>
  </property>
</Properties>
</file>