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5" r:id="rId1"/>
    <p:sldMasterId id="2147484366" r:id="rId2"/>
    <p:sldMasterId id="2147484354" r:id="rId3"/>
    <p:sldMasterId id="2147484381" r:id="rId4"/>
    <p:sldMasterId id="2147484405" r:id="rId5"/>
  </p:sldMasterIdLst>
  <p:notesMasterIdLst>
    <p:notesMasterId r:id="rId79"/>
  </p:notesMasterIdLst>
  <p:handoutMasterIdLst>
    <p:handoutMasterId r:id="rId80"/>
  </p:handoutMasterIdLst>
  <p:sldIdLst>
    <p:sldId id="2145707145" r:id="rId6"/>
    <p:sldId id="2145707629" r:id="rId7"/>
    <p:sldId id="3309" r:id="rId8"/>
    <p:sldId id="2145707228" r:id="rId9"/>
    <p:sldId id="2145707628" r:id="rId10"/>
    <p:sldId id="3688" r:id="rId11"/>
    <p:sldId id="453" r:id="rId12"/>
    <p:sldId id="2145707230" r:id="rId13"/>
    <p:sldId id="313" r:id="rId14"/>
    <p:sldId id="2845" r:id="rId15"/>
    <p:sldId id="3744" r:id="rId16"/>
    <p:sldId id="3734" r:id="rId17"/>
    <p:sldId id="2145707630" r:id="rId18"/>
    <p:sldId id="2145707656" r:id="rId19"/>
    <p:sldId id="2147477054" r:id="rId20"/>
    <p:sldId id="3623" r:id="rId21"/>
    <p:sldId id="2147477055" r:id="rId22"/>
    <p:sldId id="2147477056" r:id="rId23"/>
    <p:sldId id="2145707640" r:id="rId24"/>
    <p:sldId id="376" r:id="rId25"/>
    <p:sldId id="2145707646" r:id="rId26"/>
    <p:sldId id="3320" r:id="rId27"/>
    <p:sldId id="3305" r:id="rId28"/>
    <p:sldId id="2145707221" r:id="rId29"/>
    <p:sldId id="2145707222" r:id="rId30"/>
    <p:sldId id="2145707203" r:id="rId31"/>
    <p:sldId id="2145707653" r:id="rId32"/>
    <p:sldId id="2145707652" r:id="rId33"/>
    <p:sldId id="2145707637" r:id="rId34"/>
    <p:sldId id="2145707631" r:id="rId35"/>
    <p:sldId id="400" r:id="rId36"/>
    <p:sldId id="3318" r:id="rId37"/>
    <p:sldId id="419" r:id="rId38"/>
    <p:sldId id="420" r:id="rId39"/>
    <p:sldId id="421" r:id="rId40"/>
    <p:sldId id="3620" r:id="rId41"/>
    <p:sldId id="2145707643" r:id="rId42"/>
    <p:sldId id="2145707533" r:id="rId43"/>
    <p:sldId id="454" r:id="rId44"/>
    <p:sldId id="2145707654" r:id="rId45"/>
    <p:sldId id="760" r:id="rId46"/>
    <p:sldId id="378" r:id="rId47"/>
    <p:sldId id="458" r:id="rId48"/>
    <p:sldId id="451" r:id="rId49"/>
    <p:sldId id="3310" r:id="rId50"/>
    <p:sldId id="3311" r:id="rId51"/>
    <p:sldId id="3737" r:id="rId52"/>
    <p:sldId id="457" r:id="rId53"/>
    <p:sldId id="3603" r:id="rId54"/>
    <p:sldId id="3572" r:id="rId55"/>
    <p:sldId id="3580" r:id="rId56"/>
    <p:sldId id="2141411144" r:id="rId57"/>
    <p:sldId id="3615" r:id="rId58"/>
    <p:sldId id="3613" r:id="rId59"/>
    <p:sldId id="2145707648" r:id="rId60"/>
    <p:sldId id="1301" r:id="rId61"/>
    <p:sldId id="476" r:id="rId62"/>
    <p:sldId id="2147477068" r:id="rId63"/>
    <p:sldId id="1058" r:id="rId64"/>
    <p:sldId id="2141411058" r:id="rId65"/>
    <p:sldId id="2861" r:id="rId66"/>
    <p:sldId id="2141411076" r:id="rId67"/>
    <p:sldId id="2145707134" r:id="rId68"/>
    <p:sldId id="2145707655" r:id="rId69"/>
    <p:sldId id="2147477069" r:id="rId70"/>
    <p:sldId id="2145707150" r:id="rId71"/>
    <p:sldId id="2145707159" r:id="rId72"/>
    <p:sldId id="2145707160" r:id="rId73"/>
    <p:sldId id="2515" r:id="rId74"/>
    <p:sldId id="3378" r:id="rId75"/>
    <p:sldId id="2141411163" r:id="rId76"/>
    <p:sldId id="2147477071" r:id="rId77"/>
    <p:sldId id="1144" r:id="rId78"/>
  </p:sldIdLst>
  <p:sldSz cx="9144000" cy="6858000" type="screen4x3"/>
  <p:notesSz cx="7315200" cy="9601200"/>
  <p:custDataLst>
    <p:tags r:id="rId8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EEEA38"/>
    <a:srgbClr val="13131D"/>
    <a:srgbClr val="FBFBD9"/>
    <a:srgbClr val="FBF9D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0509" autoAdjust="0"/>
  </p:normalViewPr>
  <p:slideViewPr>
    <p:cSldViewPr>
      <p:cViewPr varScale="1">
        <p:scale>
          <a:sx n="90" d="100"/>
          <a:sy n="90" d="100"/>
        </p:scale>
        <p:origin x="2178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252"/>
    </p:cViewPr>
  </p:sorterViewPr>
  <p:notesViewPr>
    <p:cSldViewPr>
      <p:cViewPr varScale="1">
        <p:scale>
          <a:sx n="80" d="100"/>
          <a:sy n="80" d="100"/>
        </p:scale>
        <p:origin x="388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handoutMaster" Target="handoutMasters/handoutMaster1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tags" Target="tags/tag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commentAuthors" Target="commentAuthor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24209-D605-4D44-AB58-E74884B6FD1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4C1A6-584D-4292-88AD-CDEE6C9D6008}">
      <dgm:prSet/>
      <dgm:spPr/>
      <dgm:t>
        <a:bodyPr/>
        <a:lstStyle/>
        <a:p>
          <a:r>
            <a:rPr lang="en-US" b="0" i="0" dirty="0"/>
            <a:t>Delivery system design (moving from a </a:t>
          </a:r>
          <a:r>
            <a:rPr lang="en-US" b="0" i="1" dirty="0"/>
            <a:t>reactive</a:t>
          </a:r>
          <a:r>
            <a:rPr lang="en-US" b="0" i="0" dirty="0"/>
            <a:t> to a </a:t>
          </a:r>
          <a:r>
            <a:rPr lang="en-US" b="0" i="1" dirty="0"/>
            <a:t>proactive</a:t>
          </a:r>
          <a:r>
            <a:rPr lang="en-US" b="0" i="0" dirty="0"/>
            <a:t> care delivery system where planned visits are coordinated through a team-based approach)</a:t>
          </a:r>
          <a:endParaRPr lang="en-US" dirty="0"/>
        </a:p>
      </dgm:t>
    </dgm:pt>
    <dgm:pt modelId="{01F078FC-3146-4705-A78D-C16170299B9A}" type="parTrans" cxnId="{F45A9636-8392-423F-B7AC-7F0166C3A05D}">
      <dgm:prSet/>
      <dgm:spPr/>
      <dgm:t>
        <a:bodyPr/>
        <a:lstStyle/>
        <a:p>
          <a:endParaRPr lang="en-US"/>
        </a:p>
      </dgm:t>
    </dgm:pt>
    <dgm:pt modelId="{2A024C4D-934B-465E-B9C6-7DE1BD64E541}" type="sibTrans" cxnId="{F45A9636-8392-423F-B7AC-7F0166C3A05D}">
      <dgm:prSet/>
      <dgm:spPr/>
      <dgm:t>
        <a:bodyPr/>
        <a:lstStyle/>
        <a:p>
          <a:endParaRPr lang="en-US"/>
        </a:p>
      </dgm:t>
    </dgm:pt>
    <dgm:pt modelId="{47E553D0-A2B9-45A6-9346-9DC3C2084EAA}">
      <dgm:prSet/>
      <dgm:spPr/>
      <dgm:t>
        <a:bodyPr/>
        <a:lstStyle/>
        <a:p>
          <a:r>
            <a:rPr lang="en-US" b="0" i="0"/>
            <a:t>Self-management support</a:t>
          </a:r>
          <a:endParaRPr lang="en-US"/>
        </a:p>
      </dgm:t>
    </dgm:pt>
    <dgm:pt modelId="{3595BB66-60AA-401E-8782-4784AB6513F2}" type="parTrans" cxnId="{B861F4FB-FE2D-4E55-A719-B325010A72CF}">
      <dgm:prSet/>
      <dgm:spPr/>
      <dgm:t>
        <a:bodyPr/>
        <a:lstStyle/>
        <a:p>
          <a:endParaRPr lang="en-US"/>
        </a:p>
      </dgm:t>
    </dgm:pt>
    <dgm:pt modelId="{C8A6998C-224E-4A0B-9B82-CD3AD2BFA4D4}" type="sibTrans" cxnId="{B861F4FB-FE2D-4E55-A719-B325010A72CF}">
      <dgm:prSet/>
      <dgm:spPr/>
      <dgm:t>
        <a:bodyPr/>
        <a:lstStyle/>
        <a:p>
          <a:endParaRPr lang="en-US"/>
        </a:p>
      </dgm:t>
    </dgm:pt>
    <dgm:pt modelId="{760397DE-F54E-4D11-B0DA-F568219BC803}">
      <dgm:prSet/>
      <dgm:spPr/>
      <dgm:t>
        <a:bodyPr/>
        <a:lstStyle/>
        <a:p>
          <a:r>
            <a:rPr lang="en-US" b="0" i="0"/>
            <a:t>Decision support (basing care on evidence-based, effective care guidelines)</a:t>
          </a:r>
          <a:endParaRPr lang="en-US"/>
        </a:p>
      </dgm:t>
    </dgm:pt>
    <dgm:pt modelId="{280352D4-CC0D-45D6-B87F-FD84F298AA77}" type="parTrans" cxnId="{C44F1B9D-9509-4FA9-9F5C-5A2A025E7750}">
      <dgm:prSet/>
      <dgm:spPr/>
      <dgm:t>
        <a:bodyPr/>
        <a:lstStyle/>
        <a:p>
          <a:endParaRPr lang="en-US"/>
        </a:p>
      </dgm:t>
    </dgm:pt>
    <dgm:pt modelId="{E3E6684B-D848-4D0A-AD9A-A8F45572AA59}" type="sibTrans" cxnId="{C44F1B9D-9509-4FA9-9F5C-5A2A025E7750}">
      <dgm:prSet/>
      <dgm:spPr/>
      <dgm:t>
        <a:bodyPr/>
        <a:lstStyle/>
        <a:p>
          <a:endParaRPr lang="en-US"/>
        </a:p>
      </dgm:t>
    </dgm:pt>
    <dgm:pt modelId="{56F48EF7-4E45-4B24-9C93-E708B670C6CC}">
      <dgm:prSet/>
      <dgm:spPr/>
      <dgm:t>
        <a:bodyPr/>
        <a:lstStyle/>
        <a:p>
          <a:r>
            <a:rPr lang="en-US" b="0" i="0" dirty="0"/>
            <a:t>Clinical information systems (using registries that can provide patient-specific and population-based support to the care team)</a:t>
          </a:r>
          <a:endParaRPr lang="en-US" dirty="0"/>
        </a:p>
      </dgm:t>
    </dgm:pt>
    <dgm:pt modelId="{372DCACA-0B7C-4CD6-A499-5FA72D78D53B}" type="parTrans" cxnId="{2D02D9C2-754D-4000-9663-26A30798E165}">
      <dgm:prSet/>
      <dgm:spPr/>
      <dgm:t>
        <a:bodyPr/>
        <a:lstStyle/>
        <a:p>
          <a:endParaRPr lang="en-US"/>
        </a:p>
      </dgm:t>
    </dgm:pt>
    <dgm:pt modelId="{37B49D8F-65AC-47A7-9E80-C742D23B3930}" type="sibTrans" cxnId="{2D02D9C2-754D-4000-9663-26A30798E165}">
      <dgm:prSet/>
      <dgm:spPr/>
      <dgm:t>
        <a:bodyPr/>
        <a:lstStyle/>
        <a:p>
          <a:endParaRPr lang="en-US"/>
        </a:p>
      </dgm:t>
    </dgm:pt>
    <dgm:pt modelId="{437992CD-6F09-4183-B2CF-CE20AF6D70F7}">
      <dgm:prSet/>
      <dgm:spPr/>
      <dgm:t>
        <a:bodyPr/>
        <a:lstStyle/>
        <a:p>
          <a:r>
            <a:rPr lang="en-US" b="0" i="0"/>
            <a:t>Community resources and policies (identifying or developing resources to support healthy lifestyles)</a:t>
          </a:r>
          <a:endParaRPr lang="en-US"/>
        </a:p>
      </dgm:t>
    </dgm:pt>
    <dgm:pt modelId="{01BA6305-FF2F-4D39-8EA3-F106AE39E521}" type="parTrans" cxnId="{7BD4B1A8-D1EB-430B-8194-1B40615BD293}">
      <dgm:prSet/>
      <dgm:spPr/>
      <dgm:t>
        <a:bodyPr/>
        <a:lstStyle/>
        <a:p>
          <a:endParaRPr lang="en-US"/>
        </a:p>
      </dgm:t>
    </dgm:pt>
    <dgm:pt modelId="{A8EEA854-1D6F-4934-A56A-FB727EEB626B}" type="sibTrans" cxnId="{7BD4B1A8-D1EB-430B-8194-1B40615BD293}">
      <dgm:prSet/>
      <dgm:spPr/>
      <dgm:t>
        <a:bodyPr/>
        <a:lstStyle/>
        <a:p>
          <a:endParaRPr lang="en-US"/>
        </a:p>
      </dgm:t>
    </dgm:pt>
    <dgm:pt modelId="{590E7304-D466-4519-A9C2-C6A92DA32A3A}">
      <dgm:prSet/>
      <dgm:spPr/>
      <dgm:t>
        <a:bodyPr/>
        <a:lstStyle/>
        <a:p>
          <a:r>
            <a:rPr lang="en-US" b="0" i="0"/>
            <a:t>Health systems (to create a quality-oriented culture)</a:t>
          </a:r>
          <a:endParaRPr lang="en-US"/>
        </a:p>
      </dgm:t>
    </dgm:pt>
    <dgm:pt modelId="{0CCB4696-63C3-46A4-80E3-617759C132DF}" type="parTrans" cxnId="{3394FCC6-1965-4F64-B6D6-3095B3CD583A}">
      <dgm:prSet/>
      <dgm:spPr/>
      <dgm:t>
        <a:bodyPr/>
        <a:lstStyle/>
        <a:p>
          <a:endParaRPr lang="en-US"/>
        </a:p>
      </dgm:t>
    </dgm:pt>
    <dgm:pt modelId="{FF4ECFB6-8100-4F6B-A705-503E5D292BFB}" type="sibTrans" cxnId="{3394FCC6-1965-4F64-B6D6-3095B3CD583A}">
      <dgm:prSet/>
      <dgm:spPr/>
      <dgm:t>
        <a:bodyPr/>
        <a:lstStyle/>
        <a:p>
          <a:endParaRPr lang="en-US"/>
        </a:p>
      </dgm:t>
    </dgm:pt>
    <dgm:pt modelId="{7D7A4BD0-C163-4BD1-95AB-A18133F3015E}" type="pres">
      <dgm:prSet presAssocID="{83624209-D605-4D44-AB58-E74884B6FD1C}" presName="diagram" presStyleCnt="0">
        <dgm:presLayoutVars>
          <dgm:dir/>
          <dgm:resizeHandles val="exact"/>
        </dgm:presLayoutVars>
      </dgm:prSet>
      <dgm:spPr/>
    </dgm:pt>
    <dgm:pt modelId="{59357199-4753-469A-8FF2-C8045C1D5EBB}" type="pres">
      <dgm:prSet presAssocID="{32B4C1A6-584D-4292-88AD-CDEE6C9D6008}" presName="node" presStyleLbl="node1" presStyleIdx="0" presStyleCnt="6" custScaleY="153951">
        <dgm:presLayoutVars>
          <dgm:bulletEnabled val="1"/>
        </dgm:presLayoutVars>
      </dgm:prSet>
      <dgm:spPr/>
    </dgm:pt>
    <dgm:pt modelId="{30A375DD-7C97-4CC2-9DB7-6D45A4DFBEA9}" type="pres">
      <dgm:prSet presAssocID="{2A024C4D-934B-465E-B9C6-7DE1BD64E541}" presName="sibTrans" presStyleCnt="0"/>
      <dgm:spPr/>
    </dgm:pt>
    <dgm:pt modelId="{EB392CC8-B80E-4D36-91E7-102E9D158F42}" type="pres">
      <dgm:prSet presAssocID="{47E553D0-A2B9-45A6-9346-9DC3C2084EAA}" presName="node" presStyleLbl="node1" presStyleIdx="1" presStyleCnt="6">
        <dgm:presLayoutVars>
          <dgm:bulletEnabled val="1"/>
        </dgm:presLayoutVars>
      </dgm:prSet>
      <dgm:spPr/>
    </dgm:pt>
    <dgm:pt modelId="{4A2024C1-A294-4A18-BE65-ABC71D1D687D}" type="pres">
      <dgm:prSet presAssocID="{C8A6998C-224E-4A0B-9B82-CD3AD2BFA4D4}" presName="sibTrans" presStyleCnt="0"/>
      <dgm:spPr/>
    </dgm:pt>
    <dgm:pt modelId="{4F559206-7F80-41D2-8CC0-1E2C480F5F9E}" type="pres">
      <dgm:prSet presAssocID="{760397DE-F54E-4D11-B0DA-F568219BC803}" presName="node" presStyleLbl="node1" presStyleIdx="2" presStyleCnt="6">
        <dgm:presLayoutVars>
          <dgm:bulletEnabled val="1"/>
        </dgm:presLayoutVars>
      </dgm:prSet>
      <dgm:spPr/>
    </dgm:pt>
    <dgm:pt modelId="{C05BF9E0-FD19-42CD-AA73-A3DF0E0C8F92}" type="pres">
      <dgm:prSet presAssocID="{E3E6684B-D848-4D0A-AD9A-A8F45572AA59}" presName="sibTrans" presStyleCnt="0"/>
      <dgm:spPr/>
    </dgm:pt>
    <dgm:pt modelId="{6A878C32-4539-40DB-867D-F298B50B8832}" type="pres">
      <dgm:prSet presAssocID="{56F48EF7-4E45-4B24-9C93-E708B670C6CC}" presName="node" presStyleLbl="node1" presStyleIdx="3" presStyleCnt="6" custScaleY="153274">
        <dgm:presLayoutVars>
          <dgm:bulletEnabled val="1"/>
        </dgm:presLayoutVars>
      </dgm:prSet>
      <dgm:spPr/>
    </dgm:pt>
    <dgm:pt modelId="{B5D3AA97-AA6E-4501-8176-E428C7C002E3}" type="pres">
      <dgm:prSet presAssocID="{37B49D8F-65AC-47A7-9E80-C742D23B3930}" presName="sibTrans" presStyleCnt="0"/>
      <dgm:spPr/>
    </dgm:pt>
    <dgm:pt modelId="{6B1C28D0-73C3-45D6-BFEF-67595FD07A91}" type="pres">
      <dgm:prSet presAssocID="{437992CD-6F09-4183-B2CF-CE20AF6D70F7}" presName="node" presStyleLbl="node1" presStyleIdx="4" presStyleCnt="6">
        <dgm:presLayoutVars>
          <dgm:bulletEnabled val="1"/>
        </dgm:presLayoutVars>
      </dgm:prSet>
      <dgm:spPr/>
    </dgm:pt>
    <dgm:pt modelId="{F4321940-80E7-4351-B1FC-058A1DD154BE}" type="pres">
      <dgm:prSet presAssocID="{A8EEA854-1D6F-4934-A56A-FB727EEB626B}" presName="sibTrans" presStyleCnt="0"/>
      <dgm:spPr/>
    </dgm:pt>
    <dgm:pt modelId="{4AF038AE-B080-4173-9722-FEFC57B5157D}" type="pres">
      <dgm:prSet presAssocID="{590E7304-D466-4519-A9C2-C6A92DA32A3A}" presName="node" presStyleLbl="node1" presStyleIdx="5" presStyleCnt="6">
        <dgm:presLayoutVars>
          <dgm:bulletEnabled val="1"/>
        </dgm:presLayoutVars>
      </dgm:prSet>
      <dgm:spPr/>
    </dgm:pt>
  </dgm:ptLst>
  <dgm:cxnLst>
    <dgm:cxn modelId="{98D6C821-DCF7-4262-B745-3EE5A816A1BE}" type="presOf" srcId="{32B4C1A6-584D-4292-88AD-CDEE6C9D6008}" destId="{59357199-4753-469A-8FF2-C8045C1D5EBB}" srcOrd="0" destOrd="0" presId="urn:microsoft.com/office/officeart/2005/8/layout/default"/>
    <dgm:cxn modelId="{F45A9636-8392-423F-B7AC-7F0166C3A05D}" srcId="{83624209-D605-4D44-AB58-E74884B6FD1C}" destId="{32B4C1A6-584D-4292-88AD-CDEE6C9D6008}" srcOrd="0" destOrd="0" parTransId="{01F078FC-3146-4705-A78D-C16170299B9A}" sibTransId="{2A024C4D-934B-465E-B9C6-7DE1BD64E541}"/>
    <dgm:cxn modelId="{C5750691-6A33-4229-AEF3-3F3202972F26}" type="presOf" srcId="{56F48EF7-4E45-4B24-9C93-E708B670C6CC}" destId="{6A878C32-4539-40DB-867D-F298B50B8832}" srcOrd="0" destOrd="0" presId="urn:microsoft.com/office/officeart/2005/8/layout/default"/>
    <dgm:cxn modelId="{E94EB498-B417-44F7-ABFD-8A902EA43402}" type="presOf" srcId="{47E553D0-A2B9-45A6-9346-9DC3C2084EAA}" destId="{EB392CC8-B80E-4D36-91E7-102E9D158F42}" srcOrd="0" destOrd="0" presId="urn:microsoft.com/office/officeart/2005/8/layout/default"/>
    <dgm:cxn modelId="{C44F1B9D-9509-4FA9-9F5C-5A2A025E7750}" srcId="{83624209-D605-4D44-AB58-E74884B6FD1C}" destId="{760397DE-F54E-4D11-B0DA-F568219BC803}" srcOrd="2" destOrd="0" parTransId="{280352D4-CC0D-45D6-B87F-FD84F298AA77}" sibTransId="{E3E6684B-D848-4D0A-AD9A-A8F45572AA59}"/>
    <dgm:cxn modelId="{7BD4B1A8-D1EB-430B-8194-1B40615BD293}" srcId="{83624209-D605-4D44-AB58-E74884B6FD1C}" destId="{437992CD-6F09-4183-B2CF-CE20AF6D70F7}" srcOrd="4" destOrd="0" parTransId="{01BA6305-FF2F-4D39-8EA3-F106AE39E521}" sibTransId="{A8EEA854-1D6F-4934-A56A-FB727EEB626B}"/>
    <dgm:cxn modelId="{E696B5A8-36A5-42AA-A800-CEFCF2995201}" type="presOf" srcId="{590E7304-D466-4519-A9C2-C6A92DA32A3A}" destId="{4AF038AE-B080-4173-9722-FEFC57B5157D}" srcOrd="0" destOrd="0" presId="urn:microsoft.com/office/officeart/2005/8/layout/default"/>
    <dgm:cxn modelId="{2D02D9C2-754D-4000-9663-26A30798E165}" srcId="{83624209-D605-4D44-AB58-E74884B6FD1C}" destId="{56F48EF7-4E45-4B24-9C93-E708B670C6CC}" srcOrd="3" destOrd="0" parTransId="{372DCACA-0B7C-4CD6-A499-5FA72D78D53B}" sibTransId="{37B49D8F-65AC-47A7-9E80-C742D23B3930}"/>
    <dgm:cxn modelId="{3394FCC6-1965-4F64-B6D6-3095B3CD583A}" srcId="{83624209-D605-4D44-AB58-E74884B6FD1C}" destId="{590E7304-D466-4519-A9C2-C6A92DA32A3A}" srcOrd="5" destOrd="0" parTransId="{0CCB4696-63C3-46A4-80E3-617759C132DF}" sibTransId="{FF4ECFB6-8100-4F6B-A705-503E5D292BFB}"/>
    <dgm:cxn modelId="{6E8F62C9-CDF7-4D5C-8045-27F4018EC93E}" type="presOf" srcId="{437992CD-6F09-4183-B2CF-CE20AF6D70F7}" destId="{6B1C28D0-73C3-45D6-BFEF-67595FD07A91}" srcOrd="0" destOrd="0" presId="urn:microsoft.com/office/officeart/2005/8/layout/default"/>
    <dgm:cxn modelId="{330D2DE2-C5FA-4A09-AF3F-BC1B305ED7DA}" type="presOf" srcId="{83624209-D605-4D44-AB58-E74884B6FD1C}" destId="{7D7A4BD0-C163-4BD1-95AB-A18133F3015E}" srcOrd="0" destOrd="0" presId="urn:microsoft.com/office/officeart/2005/8/layout/default"/>
    <dgm:cxn modelId="{72FCCEEC-88E8-4A87-9FD5-68B827209DD5}" type="presOf" srcId="{760397DE-F54E-4D11-B0DA-F568219BC803}" destId="{4F559206-7F80-41D2-8CC0-1E2C480F5F9E}" srcOrd="0" destOrd="0" presId="urn:microsoft.com/office/officeart/2005/8/layout/default"/>
    <dgm:cxn modelId="{B861F4FB-FE2D-4E55-A719-B325010A72CF}" srcId="{83624209-D605-4D44-AB58-E74884B6FD1C}" destId="{47E553D0-A2B9-45A6-9346-9DC3C2084EAA}" srcOrd="1" destOrd="0" parTransId="{3595BB66-60AA-401E-8782-4784AB6513F2}" sibTransId="{C8A6998C-224E-4A0B-9B82-CD3AD2BFA4D4}"/>
    <dgm:cxn modelId="{CEF15433-5C2D-4CD2-810F-A0E19390B3DB}" type="presParOf" srcId="{7D7A4BD0-C163-4BD1-95AB-A18133F3015E}" destId="{59357199-4753-469A-8FF2-C8045C1D5EBB}" srcOrd="0" destOrd="0" presId="urn:microsoft.com/office/officeart/2005/8/layout/default"/>
    <dgm:cxn modelId="{D3C6D3B8-6749-40D4-B801-0C7A093183DC}" type="presParOf" srcId="{7D7A4BD0-C163-4BD1-95AB-A18133F3015E}" destId="{30A375DD-7C97-4CC2-9DB7-6D45A4DFBEA9}" srcOrd="1" destOrd="0" presId="urn:microsoft.com/office/officeart/2005/8/layout/default"/>
    <dgm:cxn modelId="{D9A7AAA9-8D08-4929-A528-4A358F36B037}" type="presParOf" srcId="{7D7A4BD0-C163-4BD1-95AB-A18133F3015E}" destId="{EB392CC8-B80E-4D36-91E7-102E9D158F42}" srcOrd="2" destOrd="0" presId="urn:microsoft.com/office/officeart/2005/8/layout/default"/>
    <dgm:cxn modelId="{5969A3C1-2DC5-4A70-B501-25820122B1B1}" type="presParOf" srcId="{7D7A4BD0-C163-4BD1-95AB-A18133F3015E}" destId="{4A2024C1-A294-4A18-BE65-ABC71D1D687D}" srcOrd="3" destOrd="0" presId="urn:microsoft.com/office/officeart/2005/8/layout/default"/>
    <dgm:cxn modelId="{9B08D1E4-ABB1-4AFA-A209-15B993CECBE1}" type="presParOf" srcId="{7D7A4BD0-C163-4BD1-95AB-A18133F3015E}" destId="{4F559206-7F80-41D2-8CC0-1E2C480F5F9E}" srcOrd="4" destOrd="0" presId="urn:microsoft.com/office/officeart/2005/8/layout/default"/>
    <dgm:cxn modelId="{A4C96BE7-AF69-445E-A96D-544BC3D73216}" type="presParOf" srcId="{7D7A4BD0-C163-4BD1-95AB-A18133F3015E}" destId="{C05BF9E0-FD19-42CD-AA73-A3DF0E0C8F92}" srcOrd="5" destOrd="0" presId="urn:microsoft.com/office/officeart/2005/8/layout/default"/>
    <dgm:cxn modelId="{78556A9B-2230-4EAA-B4DF-F4CE13342744}" type="presParOf" srcId="{7D7A4BD0-C163-4BD1-95AB-A18133F3015E}" destId="{6A878C32-4539-40DB-867D-F298B50B8832}" srcOrd="6" destOrd="0" presId="urn:microsoft.com/office/officeart/2005/8/layout/default"/>
    <dgm:cxn modelId="{9A151635-508A-495F-9925-54DEABF8A532}" type="presParOf" srcId="{7D7A4BD0-C163-4BD1-95AB-A18133F3015E}" destId="{B5D3AA97-AA6E-4501-8176-E428C7C002E3}" srcOrd="7" destOrd="0" presId="urn:microsoft.com/office/officeart/2005/8/layout/default"/>
    <dgm:cxn modelId="{ABF839E3-42E2-4B84-B0F1-864D3A5B59A8}" type="presParOf" srcId="{7D7A4BD0-C163-4BD1-95AB-A18133F3015E}" destId="{6B1C28D0-73C3-45D6-BFEF-67595FD07A91}" srcOrd="8" destOrd="0" presId="urn:microsoft.com/office/officeart/2005/8/layout/default"/>
    <dgm:cxn modelId="{00C8534D-D131-4E55-A058-52093282617C}" type="presParOf" srcId="{7D7A4BD0-C163-4BD1-95AB-A18133F3015E}" destId="{F4321940-80E7-4351-B1FC-058A1DD154BE}" srcOrd="9" destOrd="0" presId="urn:microsoft.com/office/officeart/2005/8/layout/default"/>
    <dgm:cxn modelId="{F0092859-C289-4F85-8D2B-56969BCBA5EC}" type="presParOf" srcId="{7D7A4BD0-C163-4BD1-95AB-A18133F3015E}" destId="{4AF038AE-B080-4173-9722-FEFC57B5157D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DC9B61-5DA2-4046-874F-F8019CDF0951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E2468FD-A9A3-4D06-B544-9770547BFA2A}">
      <dgm:prSet/>
      <dgm:spPr/>
      <dgm:t>
        <a:bodyPr/>
        <a:lstStyle/>
        <a:p>
          <a:r>
            <a:rPr lang="en-US"/>
            <a:t>To improve health, support overall well-being, and eliminate disparities, it is crucial to address these determinants.</a:t>
          </a:r>
        </a:p>
      </dgm:t>
    </dgm:pt>
    <dgm:pt modelId="{25D5D0F8-DA35-4318-9445-4E6FD4E7E66C}" type="parTrans" cxnId="{01550D45-2862-4694-A2E7-F097B65750AA}">
      <dgm:prSet/>
      <dgm:spPr/>
      <dgm:t>
        <a:bodyPr/>
        <a:lstStyle/>
        <a:p>
          <a:endParaRPr lang="en-US"/>
        </a:p>
      </dgm:t>
    </dgm:pt>
    <dgm:pt modelId="{980AA164-8673-4FB6-A268-0EC877023539}" type="sibTrans" cxnId="{01550D45-2862-4694-A2E7-F097B65750AA}">
      <dgm:prSet/>
      <dgm:spPr/>
      <dgm:t>
        <a:bodyPr/>
        <a:lstStyle/>
        <a:p>
          <a:endParaRPr lang="en-US"/>
        </a:p>
      </dgm:t>
    </dgm:pt>
    <dgm:pt modelId="{AAED44CD-1285-4DF2-B80A-263423E23B63}">
      <dgm:prSet/>
      <dgm:spPr/>
      <dgm:t>
        <a:bodyPr/>
        <a:lstStyle/>
        <a:p>
          <a:r>
            <a:rPr lang="en-US"/>
            <a:t>Individuals from racial and ethnic minority communities, underserved geographic areas (rural or urban), and those facing socioeconomic barriers to care and health at higher risk.</a:t>
          </a:r>
        </a:p>
      </dgm:t>
    </dgm:pt>
    <dgm:pt modelId="{AA714A4C-A93F-435E-96ED-1C21AF14B5E1}" type="parTrans" cxnId="{5C9B4D9D-95F1-4150-BA71-AD201CF1CE3F}">
      <dgm:prSet/>
      <dgm:spPr/>
      <dgm:t>
        <a:bodyPr/>
        <a:lstStyle/>
        <a:p>
          <a:endParaRPr lang="en-US"/>
        </a:p>
      </dgm:t>
    </dgm:pt>
    <dgm:pt modelId="{BF6566F0-26A5-4D8F-AF39-EEC05DF3D532}" type="sibTrans" cxnId="{5C9B4D9D-95F1-4150-BA71-AD201CF1CE3F}">
      <dgm:prSet/>
      <dgm:spPr/>
      <dgm:t>
        <a:bodyPr/>
        <a:lstStyle/>
        <a:p>
          <a:endParaRPr lang="en-US"/>
        </a:p>
      </dgm:t>
    </dgm:pt>
    <dgm:pt modelId="{A1E4638A-CC79-468A-BD8C-1CF3016714DB}" type="pres">
      <dgm:prSet presAssocID="{17DC9B61-5DA2-4046-874F-F8019CDF095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2D4F19-082B-4510-9556-E80234700807}" type="pres">
      <dgm:prSet presAssocID="{DE2468FD-A9A3-4D06-B544-9770547BFA2A}" presName="hierRoot1" presStyleCnt="0"/>
      <dgm:spPr/>
    </dgm:pt>
    <dgm:pt modelId="{7A154CE7-34AA-4307-97F6-C4740D44686C}" type="pres">
      <dgm:prSet presAssocID="{DE2468FD-A9A3-4D06-B544-9770547BFA2A}" presName="composite" presStyleCnt="0"/>
      <dgm:spPr/>
    </dgm:pt>
    <dgm:pt modelId="{16E821EC-087C-444D-864C-C027CF3F555E}" type="pres">
      <dgm:prSet presAssocID="{DE2468FD-A9A3-4D06-B544-9770547BFA2A}" presName="background" presStyleLbl="node0" presStyleIdx="0" presStyleCnt="2"/>
      <dgm:spPr/>
    </dgm:pt>
    <dgm:pt modelId="{52C38828-74DD-4430-A518-5254C254D8E7}" type="pres">
      <dgm:prSet presAssocID="{DE2468FD-A9A3-4D06-B544-9770547BFA2A}" presName="text" presStyleLbl="fgAcc0" presStyleIdx="0" presStyleCnt="2">
        <dgm:presLayoutVars>
          <dgm:chPref val="3"/>
        </dgm:presLayoutVars>
      </dgm:prSet>
      <dgm:spPr/>
    </dgm:pt>
    <dgm:pt modelId="{A3575879-41D2-4DE9-A7A8-E30B3D54E666}" type="pres">
      <dgm:prSet presAssocID="{DE2468FD-A9A3-4D06-B544-9770547BFA2A}" presName="hierChild2" presStyleCnt="0"/>
      <dgm:spPr/>
    </dgm:pt>
    <dgm:pt modelId="{6C33048C-3E8A-4BD7-951E-0B32ADA010ED}" type="pres">
      <dgm:prSet presAssocID="{AAED44CD-1285-4DF2-B80A-263423E23B63}" presName="hierRoot1" presStyleCnt="0"/>
      <dgm:spPr/>
    </dgm:pt>
    <dgm:pt modelId="{A88C49F5-489E-42E4-B91A-C9E815F6AA28}" type="pres">
      <dgm:prSet presAssocID="{AAED44CD-1285-4DF2-B80A-263423E23B63}" presName="composite" presStyleCnt="0"/>
      <dgm:spPr/>
    </dgm:pt>
    <dgm:pt modelId="{D6669723-B811-44DA-AF05-1759E82FFAFB}" type="pres">
      <dgm:prSet presAssocID="{AAED44CD-1285-4DF2-B80A-263423E23B63}" presName="background" presStyleLbl="node0" presStyleIdx="1" presStyleCnt="2"/>
      <dgm:spPr/>
    </dgm:pt>
    <dgm:pt modelId="{77E7737E-37BC-4453-BE4E-D1C8C8136016}" type="pres">
      <dgm:prSet presAssocID="{AAED44CD-1285-4DF2-B80A-263423E23B63}" presName="text" presStyleLbl="fgAcc0" presStyleIdx="1" presStyleCnt="2">
        <dgm:presLayoutVars>
          <dgm:chPref val="3"/>
        </dgm:presLayoutVars>
      </dgm:prSet>
      <dgm:spPr/>
    </dgm:pt>
    <dgm:pt modelId="{D7F3CC6E-2DDB-4491-8E14-309B598E2CCE}" type="pres">
      <dgm:prSet presAssocID="{AAED44CD-1285-4DF2-B80A-263423E23B63}" presName="hierChild2" presStyleCnt="0"/>
      <dgm:spPr/>
    </dgm:pt>
  </dgm:ptLst>
  <dgm:cxnLst>
    <dgm:cxn modelId="{11094E5D-DB7D-4969-82BB-4229F0AD4B70}" type="presOf" srcId="{AAED44CD-1285-4DF2-B80A-263423E23B63}" destId="{77E7737E-37BC-4453-BE4E-D1C8C8136016}" srcOrd="0" destOrd="0" presId="urn:microsoft.com/office/officeart/2005/8/layout/hierarchy1"/>
    <dgm:cxn modelId="{01550D45-2862-4694-A2E7-F097B65750AA}" srcId="{17DC9B61-5DA2-4046-874F-F8019CDF0951}" destId="{DE2468FD-A9A3-4D06-B544-9770547BFA2A}" srcOrd="0" destOrd="0" parTransId="{25D5D0F8-DA35-4318-9445-4E6FD4E7E66C}" sibTransId="{980AA164-8673-4FB6-A268-0EC877023539}"/>
    <dgm:cxn modelId="{5C9B4D9D-95F1-4150-BA71-AD201CF1CE3F}" srcId="{17DC9B61-5DA2-4046-874F-F8019CDF0951}" destId="{AAED44CD-1285-4DF2-B80A-263423E23B63}" srcOrd="1" destOrd="0" parTransId="{AA714A4C-A93F-435E-96ED-1C21AF14B5E1}" sibTransId="{BF6566F0-26A5-4D8F-AF39-EEC05DF3D532}"/>
    <dgm:cxn modelId="{EBF582E3-6A36-4985-84EC-264AD33643CE}" type="presOf" srcId="{DE2468FD-A9A3-4D06-B544-9770547BFA2A}" destId="{52C38828-74DD-4430-A518-5254C254D8E7}" srcOrd="0" destOrd="0" presId="urn:microsoft.com/office/officeart/2005/8/layout/hierarchy1"/>
    <dgm:cxn modelId="{FE741EF2-3B33-418C-83DB-B2AE83783DDB}" type="presOf" srcId="{17DC9B61-5DA2-4046-874F-F8019CDF0951}" destId="{A1E4638A-CC79-468A-BD8C-1CF3016714DB}" srcOrd="0" destOrd="0" presId="urn:microsoft.com/office/officeart/2005/8/layout/hierarchy1"/>
    <dgm:cxn modelId="{762217F0-A5B2-49DA-9EB6-618FD3FE7173}" type="presParOf" srcId="{A1E4638A-CC79-468A-BD8C-1CF3016714DB}" destId="{4B2D4F19-082B-4510-9556-E80234700807}" srcOrd="0" destOrd="0" presId="urn:microsoft.com/office/officeart/2005/8/layout/hierarchy1"/>
    <dgm:cxn modelId="{C4A99C4A-A4D0-4D3A-AAF7-CB19855C676F}" type="presParOf" srcId="{4B2D4F19-082B-4510-9556-E80234700807}" destId="{7A154CE7-34AA-4307-97F6-C4740D44686C}" srcOrd="0" destOrd="0" presId="urn:microsoft.com/office/officeart/2005/8/layout/hierarchy1"/>
    <dgm:cxn modelId="{4EBA61A9-71D4-4CA9-A2DB-1FEF237C4E59}" type="presParOf" srcId="{7A154CE7-34AA-4307-97F6-C4740D44686C}" destId="{16E821EC-087C-444D-864C-C027CF3F555E}" srcOrd="0" destOrd="0" presId="urn:microsoft.com/office/officeart/2005/8/layout/hierarchy1"/>
    <dgm:cxn modelId="{240C6310-B375-43D9-B89B-29117A8039C3}" type="presParOf" srcId="{7A154CE7-34AA-4307-97F6-C4740D44686C}" destId="{52C38828-74DD-4430-A518-5254C254D8E7}" srcOrd="1" destOrd="0" presId="urn:microsoft.com/office/officeart/2005/8/layout/hierarchy1"/>
    <dgm:cxn modelId="{49F09A77-6652-483C-BC06-9C36C10FA2F9}" type="presParOf" srcId="{4B2D4F19-082B-4510-9556-E80234700807}" destId="{A3575879-41D2-4DE9-A7A8-E30B3D54E666}" srcOrd="1" destOrd="0" presId="urn:microsoft.com/office/officeart/2005/8/layout/hierarchy1"/>
    <dgm:cxn modelId="{39D7BD8E-928B-4896-9B15-0B4FAFCF7F71}" type="presParOf" srcId="{A1E4638A-CC79-468A-BD8C-1CF3016714DB}" destId="{6C33048C-3E8A-4BD7-951E-0B32ADA010ED}" srcOrd="1" destOrd="0" presId="urn:microsoft.com/office/officeart/2005/8/layout/hierarchy1"/>
    <dgm:cxn modelId="{41A9928F-AC65-40F5-91C1-F3C5E6F356B6}" type="presParOf" srcId="{6C33048C-3E8A-4BD7-951E-0B32ADA010ED}" destId="{A88C49F5-489E-42E4-B91A-C9E815F6AA28}" srcOrd="0" destOrd="0" presId="urn:microsoft.com/office/officeart/2005/8/layout/hierarchy1"/>
    <dgm:cxn modelId="{273264B5-9E87-4657-A72C-A393B25F9B3C}" type="presParOf" srcId="{A88C49F5-489E-42E4-B91A-C9E815F6AA28}" destId="{D6669723-B811-44DA-AF05-1759E82FFAFB}" srcOrd="0" destOrd="0" presId="urn:microsoft.com/office/officeart/2005/8/layout/hierarchy1"/>
    <dgm:cxn modelId="{56F3330B-32DA-4CF3-B76B-25A7B29CB2B2}" type="presParOf" srcId="{A88C49F5-489E-42E4-B91A-C9E815F6AA28}" destId="{77E7737E-37BC-4453-BE4E-D1C8C8136016}" srcOrd="1" destOrd="0" presId="urn:microsoft.com/office/officeart/2005/8/layout/hierarchy1"/>
    <dgm:cxn modelId="{C8943F03-3A7C-462A-98E0-FCE80669CB72}" type="presParOf" srcId="{6C33048C-3E8A-4BD7-951E-0B32ADA010ED}" destId="{D7F3CC6E-2DDB-4491-8E14-309B598E2CC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608968-2B41-4275-81B7-BB3B794CD00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B9CE780-7A08-419A-9FE8-A45D6F175C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Growing gaps in diabetes care quality and outcomes due to high &amp; risings costs of care</a:t>
          </a:r>
          <a:r>
            <a:rPr lang="en-US" dirty="0"/>
            <a:t>.</a:t>
          </a:r>
        </a:p>
      </dgm:t>
    </dgm:pt>
    <dgm:pt modelId="{AE499962-1B5B-419B-A893-5B3E54E5A01F}" type="parTrans" cxnId="{F0F6E430-CD25-42FA-956F-C086F3E2FB8A}">
      <dgm:prSet/>
      <dgm:spPr/>
      <dgm:t>
        <a:bodyPr/>
        <a:lstStyle/>
        <a:p>
          <a:endParaRPr lang="en-US"/>
        </a:p>
      </dgm:t>
    </dgm:pt>
    <dgm:pt modelId="{41203ACC-943C-4932-BCB9-78D82B042A54}" type="sibTrans" cxnId="{F0F6E430-CD25-42FA-956F-C086F3E2FB8A}">
      <dgm:prSet/>
      <dgm:spPr/>
      <dgm:t>
        <a:bodyPr/>
        <a:lstStyle/>
        <a:p>
          <a:endParaRPr lang="en-US"/>
        </a:p>
      </dgm:t>
    </dgm:pt>
    <dgm:pt modelId="{9D007EA9-50EE-4A01-8183-59804E0C9C9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dirty="0"/>
            <a:t>Increased disparities experienced by individuals from racial and ethnic minoritized backgrounds and those facing socioeconomic barriers to care. </a:t>
          </a:r>
          <a:endParaRPr lang="en-US" sz="2400" dirty="0"/>
        </a:p>
      </dgm:t>
    </dgm:pt>
    <dgm:pt modelId="{12B4168D-FDD8-4A13-988F-53DA2D71C3BE}" type="parTrans" cxnId="{7BE0C08F-9C0E-4298-A901-0C2BBA7EBC4B}">
      <dgm:prSet/>
      <dgm:spPr/>
      <dgm:t>
        <a:bodyPr/>
        <a:lstStyle/>
        <a:p>
          <a:endParaRPr lang="en-US"/>
        </a:p>
      </dgm:t>
    </dgm:pt>
    <dgm:pt modelId="{3828DE3F-18AB-4775-922D-D5BB17984448}" type="sibTrans" cxnId="{7BE0C08F-9C0E-4298-A901-0C2BBA7EBC4B}">
      <dgm:prSet/>
      <dgm:spPr/>
      <dgm:t>
        <a:bodyPr/>
        <a:lstStyle/>
        <a:p>
          <a:endParaRPr lang="en-US"/>
        </a:p>
      </dgm:t>
    </dgm:pt>
    <dgm:pt modelId="{A8974F5C-DCF6-4E2D-A3FE-0803925D7FBD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50A6EC0F-1960-49D5-BB36-61360092FCF8}" type="parTrans" cxnId="{3345901B-E0C2-47E1-B4D2-69C620A44EEB}">
      <dgm:prSet/>
      <dgm:spPr/>
      <dgm:t>
        <a:bodyPr/>
        <a:lstStyle/>
        <a:p>
          <a:endParaRPr lang="en-US"/>
        </a:p>
      </dgm:t>
    </dgm:pt>
    <dgm:pt modelId="{CBB92BCE-994B-46A1-B287-FE265F7B1214}" type="sibTrans" cxnId="{3345901B-E0C2-47E1-B4D2-69C620A44EEB}">
      <dgm:prSet/>
      <dgm:spPr/>
      <dgm:t>
        <a:bodyPr/>
        <a:lstStyle/>
        <a:p>
          <a:endParaRPr lang="en-US"/>
        </a:p>
      </dgm:t>
    </dgm:pt>
    <dgm:pt modelId="{2F87E9BF-C0E0-4242-A826-D890500C97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</a:t>
          </a:r>
          <a:r>
            <a:rPr lang="en-US" b="0" i="0" dirty="0"/>
            <a:t>alls for urgent, substantial, and multisectoral system-level improvements to care delivery</a:t>
          </a:r>
          <a:endParaRPr lang="en-US" dirty="0"/>
        </a:p>
      </dgm:t>
    </dgm:pt>
    <dgm:pt modelId="{0703DA33-9FCB-4815-91C8-2662362577B2}" type="parTrans" cxnId="{1C7D5479-1A24-4967-AA5C-E25A25EEA3BC}">
      <dgm:prSet/>
      <dgm:spPr/>
      <dgm:t>
        <a:bodyPr/>
        <a:lstStyle/>
        <a:p>
          <a:endParaRPr lang="en-US"/>
        </a:p>
      </dgm:t>
    </dgm:pt>
    <dgm:pt modelId="{34C18E31-1563-4790-A2C9-84277B0D36B5}" type="sibTrans" cxnId="{1C7D5479-1A24-4967-AA5C-E25A25EEA3BC}">
      <dgm:prSet/>
      <dgm:spPr/>
      <dgm:t>
        <a:bodyPr/>
        <a:lstStyle/>
        <a:p>
          <a:endParaRPr lang="en-US"/>
        </a:p>
      </dgm:t>
    </dgm:pt>
    <dgm:pt modelId="{768A614A-DB4C-4C97-BF9F-83355E300138}" type="pres">
      <dgm:prSet presAssocID="{28608968-2B41-4275-81B7-BB3B794CD00A}" presName="root" presStyleCnt="0">
        <dgm:presLayoutVars>
          <dgm:dir/>
          <dgm:resizeHandles val="exact"/>
        </dgm:presLayoutVars>
      </dgm:prSet>
      <dgm:spPr/>
    </dgm:pt>
    <dgm:pt modelId="{BE1FF1E8-AF17-42C4-9EDB-3D6D3D389A0E}" type="pres">
      <dgm:prSet presAssocID="{5B9CE780-7A08-419A-9FE8-A45D6F175CEF}" presName="compNode" presStyleCnt="0"/>
      <dgm:spPr/>
    </dgm:pt>
    <dgm:pt modelId="{09B70D7C-D3E3-4136-8A74-537996714315}" type="pres">
      <dgm:prSet presAssocID="{5B9CE780-7A08-419A-9FE8-A45D6F175CEF}" presName="bgRect" presStyleLbl="bgShp" presStyleIdx="0" presStyleCnt="3"/>
      <dgm:spPr/>
    </dgm:pt>
    <dgm:pt modelId="{5235C645-F02A-451A-A693-00D8FFA21857}" type="pres">
      <dgm:prSet presAssocID="{5B9CE780-7A08-419A-9FE8-A45D6F175CE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FDE285F9-A2AF-4664-8AB3-5FC5EF246AC8}" type="pres">
      <dgm:prSet presAssocID="{5B9CE780-7A08-419A-9FE8-A45D6F175CEF}" presName="spaceRect" presStyleCnt="0"/>
      <dgm:spPr/>
    </dgm:pt>
    <dgm:pt modelId="{03E7FA02-D273-45ED-8C2D-97D8FCC5AF6C}" type="pres">
      <dgm:prSet presAssocID="{5B9CE780-7A08-419A-9FE8-A45D6F175CEF}" presName="parTx" presStyleLbl="revTx" presStyleIdx="0" presStyleCnt="4">
        <dgm:presLayoutVars>
          <dgm:chMax val="0"/>
          <dgm:chPref val="0"/>
        </dgm:presLayoutVars>
      </dgm:prSet>
      <dgm:spPr/>
    </dgm:pt>
    <dgm:pt modelId="{ABA2B2B9-182F-465A-B2F4-E71218871614}" type="pres">
      <dgm:prSet presAssocID="{41203ACC-943C-4932-BCB9-78D82B042A54}" presName="sibTrans" presStyleCnt="0"/>
      <dgm:spPr/>
    </dgm:pt>
    <dgm:pt modelId="{B4BC6F98-1485-4800-9DFA-CF3C48ABCDD9}" type="pres">
      <dgm:prSet presAssocID="{9D007EA9-50EE-4A01-8183-59804E0C9C97}" presName="compNode" presStyleCnt="0"/>
      <dgm:spPr/>
    </dgm:pt>
    <dgm:pt modelId="{9C122D7D-E93A-4182-90B9-AD927045C90D}" type="pres">
      <dgm:prSet presAssocID="{9D007EA9-50EE-4A01-8183-59804E0C9C97}" presName="bgRect" presStyleLbl="bgShp" presStyleIdx="1" presStyleCnt="3" custLinFactNeighborX="-227" custLinFactNeighborY="10021"/>
      <dgm:spPr/>
    </dgm:pt>
    <dgm:pt modelId="{C6CB68E2-8930-40CA-ADE3-A4CD8715A4FA}" type="pres">
      <dgm:prSet presAssocID="{9D007EA9-50EE-4A01-8183-59804E0C9C9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56B817C-235A-47EE-BCFF-2C185A54D283}" type="pres">
      <dgm:prSet presAssocID="{9D007EA9-50EE-4A01-8183-59804E0C9C97}" presName="spaceRect" presStyleCnt="0"/>
      <dgm:spPr/>
    </dgm:pt>
    <dgm:pt modelId="{036C0E93-C13E-4672-A4CB-6CE69785039E}" type="pres">
      <dgm:prSet presAssocID="{9D007EA9-50EE-4A01-8183-59804E0C9C97}" presName="parTx" presStyleLbl="revTx" presStyleIdx="1" presStyleCnt="4" custScaleX="179452" custLinFactNeighborX="43062" custLinFactNeighborY="9904">
        <dgm:presLayoutVars>
          <dgm:chMax val="0"/>
          <dgm:chPref val="0"/>
        </dgm:presLayoutVars>
      </dgm:prSet>
      <dgm:spPr/>
    </dgm:pt>
    <dgm:pt modelId="{8D023003-41B4-4D8A-974C-0D6AF29B9818}" type="pres">
      <dgm:prSet presAssocID="{9D007EA9-50EE-4A01-8183-59804E0C9C97}" presName="desTx" presStyleLbl="revTx" presStyleIdx="2" presStyleCnt="4">
        <dgm:presLayoutVars/>
      </dgm:prSet>
      <dgm:spPr/>
    </dgm:pt>
    <dgm:pt modelId="{830C98A0-2224-4251-86AA-9F2BBFBC5D10}" type="pres">
      <dgm:prSet presAssocID="{3828DE3F-18AB-4775-922D-D5BB17984448}" presName="sibTrans" presStyleCnt="0"/>
      <dgm:spPr/>
    </dgm:pt>
    <dgm:pt modelId="{B5B18EFE-E8D7-49CD-9FCB-088F7C604E7C}" type="pres">
      <dgm:prSet presAssocID="{2F87E9BF-C0E0-4242-A826-D890500C97B7}" presName="compNode" presStyleCnt="0"/>
      <dgm:spPr/>
    </dgm:pt>
    <dgm:pt modelId="{0BA95159-9192-4132-B196-DBCD4BBDFEE7}" type="pres">
      <dgm:prSet presAssocID="{2F87E9BF-C0E0-4242-A826-D890500C97B7}" presName="bgRect" presStyleLbl="bgShp" presStyleIdx="2" presStyleCnt="3"/>
      <dgm:spPr/>
    </dgm:pt>
    <dgm:pt modelId="{25EB998F-033B-4620-96E9-C52615C62EC2}" type="pres">
      <dgm:prSet presAssocID="{2F87E9BF-C0E0-4242-A826-D890500C97B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18721A06-29CA-442A-BE7F-1D030EF321C6}" type="pres">
      <dgm:prSet presAssocID="{2F87E9BF-C0E0-4242-A826-D890500C97B7}" presName="spaceRect" presStyleCnt="0"/>
      <dgm:spPr/>
    </dgm:pt>
    <dgm:pt modelId="{2FC932CF-5B2E-4FB6-90C4-C2125B1CE74F}" type="pres">
      <dgm:prSet presAssocID="{2F87E9BF-C0E0-4242-A826-D890500C97B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345901B-E0C2-47E1-B4D2-69C620A44EEB}" srcId="{9D007EA9-50EE-4A01-8183-59804E0C9C97}" destId="{A8974F5C-DCF6-4E2D-A3FE-0803925D7FBD}" srcOrd="0" destOrd="0" parTransId="{50A6EC0F-1960-49D5-BB36-61360092FCF8}" sibTransId="{CBB92BCE-994B-46A1-B287-FE265F7B1214}"/>
    <dgm:cxn modelId="{F0F6E430-CD25-42FA-956F-C086F3E2FB8A}" srcId="{28608968-2B41-4275-81B7-BB3B794CD00A}" destId="{5B9CE780-7A08-419A-9FE8-A45D6F175CEF}" srcOrd="0" destOrd="0" parTransId="{AE499962-1B5B-419B-A893-5B3E54E5A01F}" sibTransId="{41203ACC-943C-4932-BCB9-78D82B042A54}"/>
    <dgm:cxn modelId="{1FDAC052-BCA3-4038-BE43-2F6CCB5CC865}" type="presOf" srcId="{5B9CE780-7A08-419A-9FE8-A45D6F175CEF}" destId="{03E7FA02-D273-45ED-8C2D-97D8FCC5AF6C}" srcOrd="0" destOrd="0" presId="urn:microsoft.com/office/officeart/2018/2/layout/IconVerticalSolidList"/>
    <dgm:cxn modelId="{F0532853-7F1C-4D0E-BF97-13A43E2D828C}" type="presOf" srcId="{9D007EA9-50EE-4A01-8183-59804E0C9C97}" destId="{036C0E93-C13E-4672-A4CB-6CE69785039E}" srcOrd="0" destOrd="0" presId="urn:microsoft.com/office/officeart/2018/2/layout/IconVerticalSolidList"/>
    <dgm:cxn modelId="{1C7D5479-1A24-4967-AA5C-E25A25EEA3BC}" srcId="{28608968-2B41-4275-81B7-BB3B794CD00A}" destId="{2F87E9BF-C0E0-4242-A826-D890500C97B7}" srcOrd="2" destOrd="0" parTransId="{0703DA33-9FCB-4815-91C8-2662362577B2}" sibTransId="{34C18E31-1563-4790-A2C9-84277B0D36B5}"/>
    <dgm:cxn modelId="{7BE0C08F-9C0E-4298-A901-0C2BBA7EBC4B}" srcId="{28608968-2B41-4275-81B7-BB3B794CD00A}" destId="{9D007EA9-50EE-4A01-8183-59804E0C9C97}" srcOrd="1" destOrd="0" parTransId="{12B4168D-FDD8-4A13-988F-53DA2D71C3BE}" sibTransId="{3828DE3F-18AB-4775-922D-D5BB17984448}"/>
    <dgm:cxn modelId="{0D18F6BB-F4E1-46C0-851D-25A0B539C8B4}" type="presOf" srcId="{A8974F5C-DCF6-4E2D-A3FE-0803925D7FBD}" destId="{8D023003-41B4-4D8A-974C-0D6AF29B9818}" srcOrd="0" destOrd="0" presId="urn:microsoft.com/office/officeart/2018/2/layout/IconVerticalSolidList"/>
    <dgm:cxn modelId="{555377C7-D75A-4B95-A8E0-400CB0CD9341}" type="presOf" srcId="{2F87E9BF-C0E0-4242-A826-D890500C97B7}" destId="{2FC932CF-5B2E-4FB6-90C4-C2125B1CE74F}" srcOrd="0" destOrd="0" presId="urn:microsoft.com/office/officeart/2018/2/layout/IconVerticalSolidList"/>
    <dgm:cxn modelId="{28A8C8EB-9D02-475A-8883-425C3BB07C88}" type="presOf" srcId="{28608968-2B41-4275-81B7-BB3B794CD00A}" destId="{768A614A-DB4C-4C97-BF9F-83355E300138}" srcOrd="0" destOrd="0" presId="urn:microsoft.com/office/officeart/2018/2/layout/IconVerticalSolidList"/>
    <dgm:cxn modelId="{07569D79-65C1-4F31-8E10-04D7423E8A8A}" type="presParOf" srcId="{768A614A-DB4C-4C97-BF9F-83355E300138}" destId="{BE1FF1E8-AF17-42C4-9EDB-3D6D3D389A0E}" srcOrd="0" destOrd="0" presId="urn:microsoft.com/office/officeart/2018/2/layout/IconVerticalSolidList"/>
    <dgm:cxn modelId="{513B89E1-9238-4472-AFA8-58FE9C838BE2}" type="presParOf" srcId="{BE1FF1E8-AF17-42C4-9EDB-3D6D3D389A0E}" destId="{09B70D7C-D3E3-4136-8A74-537996714315}" srcOrd="0" destOrd="0" presId="urn:microsoft.com/office/officeart/2018/2/layout/IconVerticalSolidList"/>
    <dgm:cxn modelId="{30FB28C0-ADE3-4B60-BF96-0C054E36DCB7}" type="presParOf" srcId="{BE1FF1E8-AF17-42C4-9EDB-3D6D3D389A0E}" destId="{5235C645-F02A-451A-A693-00D8FFA21857}" srcOrd="1" destOrd="0" presId="urn:microsoft.com/office/officeart/2018/2/layout/IconVerticalSolidList"/>
    <dgm:cxn modelId="{DEDCF882-1781-4A05-BC2B-8CF1087B14D3}" type="presParOf" srcId="{BE1FF1E8-AF17-42C4-9EDB-3D6D3D389A0E}" destId="{FDE285F9-A2AF-4664-8AB3-5FC5EF246AC8}" srcOrd="2" destOrd="0" presId="urn:microsoft.com/office/officeart/2018/2/layout/IconVerticalSolidList"/>
    <dgm:cxn modelId="{46CF60BE-11B3-4B9A-9A08-CC64916EEFE2}" type="presParOf" srcId="{BE1FF1E8-AF17-42C4-9EDB-3D6D3D389A0E}" destId="{03E7FA02-D273-45ED-8C2D-97D8FCC5AF6C}" srcOrd="3" destOrd="0" presId="urn:microsoft.com/office/officeart/2018/2/layout/IconVerticalSolidList"/>
    <dgm:cxn modelId="{46BC2767-DCE7-42BC-9905-88E1287DECC5}" type="presParOf" srcId="{768A614A-DB4C-4C97-BF9F-83355E300138}" destId="{ABA2B2B9-182F-465A-B2F4-E71218871614}" srcOrd="1" destOrd="0" presId="urn:microsoft.com/office/officeart/2018/2/layout/IconVerticalSolidList"/>
    <dgm:cxn modelId="{7A3C01DE-3B7B-4DAE-889C-E8EA9E0D7DE7}" type="presParOf" srcId="{768A614A-DB4C-4C97-BF9F-83355E300138}" destId="{B4BC6F98-1485-4800-9DFA-CF3C48ABCDD9}" srcOrd="2" destOrd="0" presId="urn:microsoft.com/office/officeart/2018/2/layout/IconVerticalSolidList"/>
    <dgm:cxn modelId="{CEDAFC47-C6B7-4F65-B4F5-17597E72328E}" type="presParOf" srcId="{B4BC6F98-1485-4800-9DFA-CF3C48ABCDD9}" destId="{9C122D7D-E93A-4182-90B9-AD927045C90D}" srcOrd="0" destOrd="0" presId="urn:microsoft.com/office/officeart/2018/2/layout/IconVerticalSolidList"/>
    <dgm:cxn modelId="{DC5ED73B-6AA0-4448-92C0-4D24C33E29F3}" type="presParOf" srcId="{B4BC6F98-1485-4800-9DFA-CF3C48ABCDD9}" destId="{C6CB68E2-8930-40CA-ADE3-A4CD8715A4FA}" srcOrd="1" destOrd="0" presId="urn:microsoft.com/office/officeart/2018/2/layout/IconVerticalSolidList"/>
    <dgm:cxn modelId="{0706537E-C443-490A-998C-B3F82575B04D}" type="presParOf" srcId="{B4BC6F98-1485-4800-9DFA-CF3C48ABCDD9}" destId="{B56B817C-235A-47EE-BCFF-2C185A54D283}" srcOrd="2" destOrd="0" presId="urn:microsoft.com/office/officeart/2018/2/layout/IconVerticalSolidList"/>
    <dgm:cxn modelId="{4A6C664D-69CC-433A-932E-807F8FE00A7B}" type="presParOf" srcId="{B4BC6F98-1485-4800-9DFA-CF3C48ABCDD9}" destId="{036C0E93-C13E-4672-A4CB-6CE69785039E}" srcOrd="3" destOrd="0" presId="urn:microsoft.com/office/officeart/2018/2/layout/IconVerticalSolidList"/>
    <dgm:cxn modelId="{02BD29B1-A671-4BB4-9147-5EAA68A4B27D}" type="presParOf" srcId="{B4BC6F98-1485-4800-9DFA-CF3C48ABCDD9}" destId="{8D023003-41B4-4D8A-974C-0D6AF29B9818}" srcOrd="4" destOrd="0" presId="urn:microsoft.com/office/officeart/2018/2/layout/IconVerticalSolidList"/>
    <dgm:cxn modelId="{1CFE80B2-DC21-47B5-9D6D-5D7DC7AA666A}" type="presParOf" srcId="{768A614A-DB4C-4C97-BF9F-83355E300138}" destId="{830C98A0-2224-4251-86AA-9F2BBFBC5D10}" srcOrd="3" destOrd="0" presId="urn:microsoft.com/office/officeart/2018/2/layout/IconVerticalSolidList"/>
    <dgm:cxn modelId="{1C51816D-A00E-4586-8AB7-82F54D6FC3B3}" type="presParOf" srcId="{768A614A-DB4C-4C97-BF9F-83355E300138}" destId="{B5B18EFE-E8D7-49CD-9FCB-088F7C604E7C}" srcOrd="4" destOrd="0" presId="urn:microsoft.com/office/officeart/2018/2/layout/IconVerticalSolidList"/>
    <dgm:cxn modelId="{38C18CA8-2813-4D64-94FA-14CDBC567374}" type="presParOf" srcId="{B5B18EFE-E8D7-49CD-9FCB-088F7C604E7C}" destId="{0BA95159-9192-4132-B196-DBCD4BBDFEE7}" srcOrd="0" destOrd="0" presId="urn:microsoft.com/office/officeart/2018/2/layout/IconVerticalSolidList"/>
    <dgm:cxn modelId="{526663E3-724C-44ED-BCA0-9FCE5C9C6FC1}" type="presParOf" srcId="{B5B18EFE-E8D7-49CD-9FCB-088F7C604E7C}" destId="{25EB998F-033B-4620-96E9-C52615C62EC2}" srcOrd="1" destOrd="0" presId="urn:microsoft.com/office/officeart/2018/2/layout/IconVerticalSolidList"/>
    <dgm:cxn modelId="{CD674F83-8A6C-42CB-B7B0-064A3D63220C}" type="presParOf" srcId="{B5B18EFE-E8D7-49CD-9FCB-088F7C604E7C}" destId="{18721A06-29CA-442A-BE7F-1D030EF321C6}" srcOrd="2" destOrd="0" presId="urn:microsoft.com/office/officeart/2018/2/layout/IconVerticalSolidList"/>
    <dgm:cxn modelId="{28F9F2FD-37CA-4A79-9AD9-E730C3AF2903}" type="presParOf" srcId="{B5B18EFE-E8D7-49CD-9FCB-088F7C604E7C}" destId="{2FC932CF-5B2E-4FB6-90C4-C2125B1CE7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57199-4753-469A-8FF2-C8045C1D5EBB}">
      <dsp:nvSpPr>
        <dsp:cNvPr id="0" name=""/>
        <dsp:cNvSpPr/>
      </dsp:nvSpPr>
      <dsp:spPr>
        <a:xfrm>
          <a:off x="51435" y="1211"/>
          <a:ext cx="2539603" cy="2345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Delivery system design (moving from a </a:t>
          </a:r>
          <a:r>
            <a:rPr lang="en-US" sz="1900" b="0" i="1" kern="1200" dirty="0"/>
            <a:t>reactive</a:t>
          </a:r>
          <a:r>
            <a:rPr lang="en-US" sz="1900" b="0" i="0" kern="1200" dirty="0"/>
            <a:t> to a </a:t>
          </a:r>
          <a:r>
            <a:rPr lang="en-US" sz="1900" b="0" i="1" kern="1200" dirty="0"/>
            <a:t>proactive</a:t>
          </a:r>
          <a:r>
            <a:rPr lang="en-US" sz="1900" b="0" i="0" kern="1200" dirty="0"/>
            <a:t> care delivery system where planned visits are coordinated through a team-based approach)</a:t>
          </a:r>
          <a:endParaRPr lang="en-US" sz="1900" kern="1200" dirty="0"/>
        </a:p>
      </dsp:txBody>
      <dsp:txXfrm>
        <a:off x="51435" y="1211"/>
        <a:ext cx="2539603" cy="2345846"/>
      </dsp:txXfrm>
    </dsp:sp>
    <dsp:sp modelId="{EB392CC8-B80E-4D36-91E7-102E9D158F42}">
      <dsp:nvSpPr>
        <dsp:cNvPr id="0" name=""/>
        <dsp:cNvSpPr/>
      </dsp:nvSpPr>
      <dsp:spPr>
        <a:xfrm>
          <a:off x="2844998" y="412253"/>
          <a:ext cx="2539603" cy="15237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Self-management support</a:t>
          </a:r>
          <a:endParaRPr lang="en-US" sz="1900" kern="1200"/>
        </a:p>
      </dsp:txBody>
      <dsp:txXfrm>
        <a:off x="2844998" y="412253"/>
        <a:ext cx="2539603" cy="1523761"/>
      </dsp:txXfrm>
    </dsp:sp>
    <dsp:sp modelId="{4F559206-7F80-41D2-8CC0-1E2C480F5F9E}">
      <dsp:nvSpPr>
        <dsp:cNvPr id="0" name=""/>
        <dsp:cNvSpPr/>
      </dsp:nvSpPr>
      <dsp:spPr>
        <a:xfrm>
          <a:off x="5638561" y="412253"/>
          <a:ext cx="2539603" cy="15237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Decision support (basing care on evidence-based, effective care guidelines)</a:t>
          </a:r>
          <a:endParaRPr lang="en-US" sz="1900" kern="1200"/>
        </a:p>
      </dsp:txBody>
      <dsp:txXfrm>
        <a:off x="5638561" y="412253"/>
        <a:ext cx="2539603" cy="1523761"/>
      </dsp:txXfrm>
    </dsp:sp>
    <dsp:sp modelId="{6A878C32-4539-40DB-867D-F298B50B8832}">
      <dsp:nvSpPr>
        <dsp:cNvPr id="0" name=""/>
        <dsp:cNvSpPr/>
      </dsp:nvSpPr>
      <dsp:spPr>
        <a:xfrm>
          <a:off x="51435" y="2601018"/>
          <a:ext cx="2539603" cy="23355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Clinical information systems (using registries that can provide patient-specific and population-based support to the care team)</a:t>
          </a:r>
          <a:endParaRPr lang="en-US" sz="1900" kern="1200" dirty="0"/>
        </a:p>
      </dsp:txBody>
      <dsp:txXfrm>
        <a:off x="51435" y="2601018"/>
        <a:ext cx="2539603" cy="2335530"/>
      </dsp:txXfrm>
    </dsp:sp>
    <dsp:sp modelId="{6B1C28D0-73C3-45D6-BFEF-67595FD07A91}">
      <dsp:nvSpPr>
        <dsp:cNvPr id="0" name=""/>
        <dsp:cNvSpPr/>
      </dsp:nvSpPr>
      <dsp:spPr>
        <a:xfrm>
          <a:off x="2844998" y="3006902"/>
          <a:ext cx="2539603" cy="15237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Community resources and policies (identifying or developing resources to support healthy lifestyles)</a:t>
          </a:r>
          <a:endParaRPr lang="en-US" sz="1900" kern="1200"/>
        </a:p>
      </dsp:txBody>
      <dsp:txXfrm>
        <a:off x="2844998" y="3006902"/>
        <a:ext cx="2539603" cy="1523761"/>
      </dsp:txXfrm>
    </dsp:sp>
    <dsp:sp modelId="{4AF038AE-B080-4173-9722-FEFC57B5157D}">
      <dsp:nvSpPr>
        <dsp:cNvPr id="0" name=""/>
        <dsp:cNvSpPr/>
      </dsp:nvSpPr>
      <dsp:spPr>
        <a:xfrm>
          <a:off x="5638561" y="3006902"/>
          <a:ext cx="2539603" cy="15237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Health systems (to create a quality-oriented culture)</a:t>
          </a:r>
          <a:endParaRPr lang="en-US" sz="1900" kern="1200"/>
        </a:p>
      </dsp:txBody>
      <dsp:txXfrm>
        <a:off x="5638561" y="3006902"/>
        <a:ext cx="2539603" cy="15237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821EC-087C-444D-864C-C027CF3F555E}">
      <dsp:nvSpPr>
        <dsp:cNvPr id="0" name=""/>
        <dsp:cNvSpPr/>
      </dsp:nvSpPr>
      <dsp:spPr>
        <a:xfrm>
          <a:off x="1004" y="1163239"/>
          <a:ext cx="3526110" cy="2239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C38828-74DD-4430-A518-5254C254D8E7}">
      <dsp:nvSpPr>
        <dsp:cNvPr id="0" name=""/>
        <dsp:cNvSpPr/>
      </dsp:nvSpPr>
      <dsp:spPr>
        <a:xfrm>
          <a:off x="392794" y="1535440"/>
          <a:ext cx="3526110" cy="2239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 improve health, support overall well-being, and eliminate disparities, it is crucial to address these determinants.</a:t>
          </a:r>
        </a:p>
      </dsp:txBody>
      <dsp:txXfrm>
        <a:off x="458374" y="1601020"/>
        <a:ext cx="3394950" cy="2107920"/>
      </dsp:txXfrm>
    </dsp:sp>
    <dsp:sp modelId="{D6669723-B811-44DA-AF05-1759E82FFAFB}">
      <dsp:nvSpPr>
        <dsp:cNvPr id="0" name=""/>
        <dsp:cNvSpPr/>
      </dsp:nvSpPr>
      <dsp:spPr>
        <a:xfrm>
          <a:off x="4310695" y="1163239"/>
          <a:ext cx="3526110" cy="2239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E7737E-37BC-4453-BE4E-D1C8C8136016}">
      <dsp:nvSpPr>
        <dsp:cNvPr id="0" name=""/>
        <dsp:cNvSpPr/>
      </dsp:nvSpPr>
      <dsp:spPr>
        <a:xfrm>
          <a:off x="4702485" y="1535440"/>
          <a:ext cx="3526110" cy="2239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Individuals from racial and ethnic minority communities, underserved geographic areas (rural or urban), and those facing socioeconomic barriers to care and health at higher risk.</a:t>
          </a:r>
        </a:p>
      </dsp:txBody>
      <dsp:txXfrm>
        <a:off x="4768065" y="1601020"/>
        <a:ext cx="3394950" cy="2107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70D7C-D3E3-4136-8A74-537996714315}">
      <dsp:nvSpPr>
        <dsp:cNvPr id="0" name=""/>
        <dsp:cNvSpPr/>
      </dsp:nvSpPr>
      <dsp:spPr>
        <a:xfrm>
          <a:off x="0" y="159866"/>
          <a:ext cx="8229600" cy="13094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5C645-F02A-451A-A693-00D8FFA21857}">
      <dsp:nvSpPr>
        <dsp:cNvPr id="0" name=""/>
        <dsp:cNvSpPr/>
      </dsp:nvSpPr>
      <dsp:spPr>
        <a:xfrm>
          <a:off x="396117" y="454499"/>
          <a:ext cx="720918" cy="720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7FA02-D273-45ED-8C2D-97D8FCC5AF6C}">
      <dsp:nvSpPr>
        <dsp:cNvPr id="0" name=""/>
        <dsp:cNvSpPr/>
      </dsp:nvSpPr>
      <dsp:spPr>
        <a:xfrm>
          <a:off x="1513154" y="159866"/>
          <a:ext cx="6595623" cy="1310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22" tIns="138722" rIns="138722" bIns="13872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Growing gaps in diabetes care quality and outcomes due to high &amp; risings costs of care</a:t>
          </a:r>
          <a:r>
            <a:rPr lang="en-US" sz="2500" kern="1200" dirty="0"/>
            <a:t>.</a:t>
          </a:r>
        </a:p>
      </dsp:txBody>
      <dsp:txXfrm>
        <a:off x="1513154" y="159866"/>
        <a:ext cx="6595623" cy="1310760"/>
      </dsp:txXfrm>
    </dsp:sp>
    <dsp:sp modelId="{9C122D7D-E93A-4182-90B9-AD927045C90D}">
      <dsp:nvSpPr>
        <dsp:cNvPr id="0" name=""/>
        <dsp:cNvSpPr/>
      </dsp:nvSpPr>
      <dsp:spPr>
        <a:xfrm>
          <a:off x="0" y="1944722"/>
          <a:ext cx="8229600" cy="13094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B68E2-8930-40CA-ADE3-A4CD8715A4FA}">
      <dsp:nvSpPr>
        <dsp:cNvPr id="0" name=""/>
        <dsp:cNvSpPr/>
      </dsp:nvSpPr>
      <dsp:spPr>
        <a:xfrm>
          <a:off x="396117" y="2108132"/>
          <a:ext cx="720918" cy="720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C0E93-C13E-4672-A4CB-6CE69785039E}">
      <dsp:nvSpPr>
        <dsp:cNvPr id="0" name=""/>
        <dsp:cNvSpPr/>
      </dsp:nvSpPr>
      <dsp:spPr>
        <a:xfrm>
          <a:off x="1583918" y="1943317"/>
          <a:ext cx="6645681" cy="1310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22" tIns="138722" rIns="138722" bIns="13872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Increased disparities experienced by individuals from racial and ethnic minoritized backgrounds and those facing socioeconomic barriers to care. </a:t>
          </a:r>
          <a:endParaRPr lang="en-US" sz="2400" kern="1200" dirty="0"/>
        </a:p>
      </dsp:txBody>
      <dsp:txXfrm>
        <a:off x="1583918" y="1943317"/>
        <a:ext cx="6645681" cy="1310760"/>
      </dsp:txXfrm>
    </dsp:sp>
    <dsp:sp modelId="{8D023003-41B4-4D8A-974C-0D6AF29B9818}">
      <dsp:nvSpPr>
        <dsp:cNvPr id="0" name=""/>
        <dsp:cNvSpPr/>
      </dsp:nvSpPr>
      <dsp:spPr>
        <a:xfrm>
          <a:off x="5216474" y="1813499"/>
          <a:ext cx="2892303" cy="1309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587" tIns="138587" rIns="138587" bIns="13858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5216474" y="1813499"/>
        <a:ext cx="2892303" cy="1309480"/>
      </dsp:txXfrm>
    </dsp:sp>
    <dsp:sp modelId="{0BA95159-9192-4132-B196-DBCD4BBDFEE7}">
      <dsp:nvSpPr>
        <dsp:cNvPr id="0" name=""/>
        <dsp:cNvSpPr/>
      </dsp:nvSpPr>
      <dsp:spPr>
        <a:xfrm>
          <a:off x="0" y="3467133"/>
          <a:ext cx="8229600" cy="13094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B998F-033B-4620-96E9-C52615C62EC2}">
      <dsp:nvSpPr>
        <dsp:cNvPr id="0" name=""/>
        <dsp:cNvSpPr/>
      </dsp:nvSpPr>
      <dsp:spPr>
        <a:xfrm>
          <a:off x="396117" y="3761766"/>
          <a:ext cx="720918" cy="720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932CF-5B2E-4FB6-90C4-C2125B1CE74F}">
      <dsp:nvSpPr>
        <dsp:cNvPr id="0" name=""/>
        <dsp:cNvSpPr/>
      </dsp:nvSpPr>
      <dsp:spPr>
        <a:xfrm>
          <a:off x="1513154" y="3467133"/>
          <a:ext cx="6595623" cy="1310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22" tIns="138722" rIns="138722" bIns="13872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</a:t>
          </a:r>
          <a:r>
            <a:rPr lang="en-US" sz="2500" b="0" i="0" kern="1200" dirty="0"/>
            <a:t>alls for urgent, substantial, and multisectoral system-level improvements to care delivery</a:t>
          </a:r>
          <a:endParaRPr lang="en-US" sz="2500" kern="1200" dirty="0"/>
        </a:p>
      </dsp:txBody>
      <dsp:txXfrm>
        <a:off x="1513154" y="3467133"/>
        <a:ext cx="6595623" cy="1310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68960" y="8878611"/>
            <a:ext cx="598424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eaLnBrk="1" hangingPunct="1"/>
            <a:r>
              <a:rPr lang="en-US" sz="1400" dirty="0">
                <a:latin typeface="Calibri" panose="020F0502020204030204" pitchFamily="34" charset="0"/>
              </a:rPr>
              <a:t>© Copyright 1999-2025, Diabetes Education Services     www.DiabetesEd.net</a:t>
            </a:r>
          </a:p>
        </p:txBody>
      </p:sp>
    </p:spTree>
    <p:extLst>
      <p:ext uri="{BB962C8B-B14F-4D97-AF65-F5344CB8AC3E}">
        <p14:creationId xmlns:p14="http://schemas.microsoft.com/office/powerpoint/2010/main" val="2337581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E9852078-B002-4C6C-A178-9DA0F504D52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Am I slides 205-207?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Diabetes Educational Services© (530) 893 - 8635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33B0E3-6876-4E53-9EE0-6ED1EFDF674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58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4150" y="1181100"/>
            <a:ext cx="4248150" cy="3186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07">
              <a:defRPr/>
            </a:pPr>
            <a:fld id="{3EBA5BD7-F043-4D1B-AA17-CD412FC534DE}" type="slidenum">
              <a:rPr lang="en-US" sz="1200">
                <a:solidFill>
                  <a:prstClr val="black"/>
                </a:solidFill>
                <a:latin typeface="Calibri"/>
              </a:rPr>
              <a:pPr defTabSz="948507">
                <a:defRPr/>
              </a:pPr>
              <a:t>61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572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5550" y="714375"/>
            <a:ext cx="4705350" cy="3529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64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82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66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196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047" indent="-27540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1610" indent="-22032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2255" indent="-22032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2899" indent="-22032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3543" indent="-220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4187" indent="-220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4831" indent="-220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5476" indent="-220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Diabetes Educational Services© (530) 893 - 8635 </a:t>
            </a:r>
          </a:p>
        </p:txBody>
      </p:sp>
      <p:sp>
        <p:nvSpPr>
          <p:cNvPr id="2641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047" indent="-27540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1610" indent="-22032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2255" indent="-22032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2899" indent="-22032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3543" indent="-220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4187" indent="-220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4831" indent="-220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5476" indent="-220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B4D74C-9B85-4DFD-9115-E1F2E713A51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18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38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E225C-EA32-49AA-BCE1-CBED354D95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84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2D65E-9573-16F1-19BB-14AE627C7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C9DC17-321A-8658-2A83-E930B88CD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604477-D491-886F-92B5-B0CC1F92E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90E62-9911-B19E-ECF6-C64A3DDBC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E225C-EA32-49AA-BCE1-CBED354D95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52078-B002-4C6C-A178-9DA0F504D52C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0333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 and health equity is the ultimate goal when designing and delivering DSMES. </a:t>
            </a:r>
          </a:p>
          <a:p>
            <a:endParaRPr lang="en-US" dirty="0"/>
          </a:p>
          <a:p>
            <a:r>
              <a:rPr lang="en-US" dirty="0"/>
              <a:t>Creating culturally appropriate and varied modalities of settings has been shown to improve outcomes. </a:t>
            </a:r>
          </a:p>
          <a:p>
            <a:endParaRPr lang="en-US" dirty="0"/>
          </a:p>
          <a:p>
            <a:r>
              <a:rPr lang="en-US" dirty="0"/>
              <a:t>We know barriers to care exist at every level from the health system to individual. </a:t>
            </a:r>
          </a:p>
          <a:p>
            <a:r>
              <a:rPr lang="en-US" dirty="0"/>
              <a:t>However we can address these barriers by working to educate participants and health care providers on the critical times when DSMES is needed. </a:t>
            </a:r>
          </a:p>
          <a:p>
            <a:r>
              <a:rPr lang="en-US" dirty="0"/>
              <a:t>We can work with health systems and clinics to develop population health screening and clinical outreach, </a:t>
            </a:r>
          </a:p>
          <a:p>
            <a:r>
              <a:rPr lang="en-US" dirty="0"/>
              <a:t>create protocols to reduce time for referral and </a:t>
            </a:r>
          </a:p>
          <a:p>
            <a:r>
              <a:rPr lang="en-US" dirty="0"/>
              <a:t>collaborate health and community systems to address social needs. </a:t>
            </a:r>
          </a:p>
          <a:p>
            <a:r>
              <a:rPr lang="en-US" dirty="0"/>
              <a:t>We can include other health partners including community health workers to support delivery of diabetes peer support. </a:t>
            </a:r>
          </a:p>
          <a:p>
            <a:endParaRPr lang="en-US" dirty="0"/>
          </a:p>
          <a:p>
            <a:r>
              <a:rPr lang="en-US" dirty="0"/>
              <a:t>Barriers can be also be addressed by developing a diversity of delivery models. </a:t>
            </a:r>
          </a:p>
          <a:p>
            <a:r>
              <a:rPr lang="en-US" dirty="0"/>
              <a:t>From traditional </a:t>
            </a:r>
            <a:r>
              <a:rPr lang="en-US" dirty="0" err="1"/>
              <a:t>inperson</a:t>
            </a:r>
            <a:r>
              <a:rPr lang="en-US" dirty="0"/>
              <a:t> classrooms to community-based strategies and technology enabled solutions including telehealth or virtual environments varying modes can serve different needs.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Diabetes Educational Services© (530) 893 - 8635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33B0E3-6876-4E53-9EE0-6ED1EFDF674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54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Diabetes Educational Services© (530) 893 - 8635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33B0E3-6876-4E53-9EE0-6ED1EFDF674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0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A1876612-27E4-1140-BEAF-680E6B85D7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E35EA7F1-C90D-944E-BE93-688C783978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5066EA83-3784-B247-B6EA-5A340320FA9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F2AEF-2941-CB4A-880C-2879A1BE8EAF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786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E225C-EA32-49AA-BCE1-CBED354D958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276600"/>
            <a:ext cx="7315200" cy="165100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875" y="3276600"/>
            <a:ext cx="228600" cy="1651000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352800"/>
            <a:ext cx="6858000" cy="1524000"/>
          </a:xfrm>
          <a:noFill/>
        </p:spPr>
        <p:txBody>
          <a:bodyPr anchor="t">
            <a:normAutofit/>
          </a:bodyPr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035560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55153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8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74638"/>
            <a:ext cx="476250" cy="585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533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191000"/>
            <a:ext cx="6731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562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86087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813B1-857E-4D46-BE5D-9A28513CA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9360"/>
            <a:ext cx="8229600" cy="5019040"/>
          </a:xfrm>
        </p:spPr>
        <p:txBody>
          <a:bodyPr>
            <a:normAutofit/>
          </a:bodyPr>
          <a:lstStyle>
            <a:lvl1pPr marL="304804" indent="-304804">
              <a:spcBef>
                <a:spcPts val="889"/>
              </a:spcBef>
              <a:buClr>
                <a:schemeClr val="bg1">
                  <a:lumMod val="85000"/>
                </a:schemeClr>
              </a:buClr>
              <a:buSzPct val="110000"/>
              <a:buFont typeface="Arial" panose="020B0604020202020204" pitchFamily="34" charset="0"/>
              <a:buChar char="•"/>
              <a:defRPr sz="2133">
                <a:solidFill>
                  <a:srgbClr val="FCFCFC"/>
                </a:solidFill>
              </a:defRPr>
            </a:lvl1pPr>
            <a:lvl2pPr marL="660408" indent="-254003">
              <a:spcBef>
                <a:spcPts val="889"/>
              </a:spcBef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2133">
                <a:solidFill>
                  <a:srgbClr val="FCFCFC"/>
                </a:solidFill>
              </a:defRPr>
            </a:lvl2pPr>
            <a:lvl3pPr marL="1016013" indent="-203203">
              <a:spcBef>
                <a:spcPts val="889"/>
              </a:spcBef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2133">
                <a:solidFill>
                  <a:srgbClr val="FCFCFC"/>
                </a:solidFill>
              </a:defRPr>
            </a:lvl3pPr>
            <a:lvl4pPr marL="1422418" indent="-203203">
              <a:spcBef>
                <a:spcPts val="889"/>
              </a:spcBef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2133">
                <a:solidFill>
                  <a:srgbClr val="FCFCFC"/>
                </a:solidFill>
              </a:defRPr>
            </a:lvl4pPr>
            <a:lvl5pPr marL="1828823" indent="-203203">
              <a:spcBef>
                <a:spcPts val="889"/>
              </a:spcBef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2133">
                <a:solidFill>
                  <a:srgbClr val="FCFCF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7122C-15A3-3B46-90E5-49C62A28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61199-918E-9D4D-A983-0E32435233B8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27D85-23BE-4D41-B5C1-6ED03BA6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172B5-00F0-B042-BF81-20F60B11F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BB7A1-F533-224F-AB59-FB852FDFB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70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6" y="273050"/>
            <a:ext cx="82264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4" y="1598613"/>
            <a:ext cx="4037012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3922719"/>
            <a:ext cx="4037013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6F69D-EC7C-4158-B48B-7F1BD0375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79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00BB2-AADE-45D5-8E0C-1668CC334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C7F28-BC99-45A1-B1CB-11AEBC30A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50FB0-2B0B-4F89-9850-90A1B6BB3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525D0-36BF-4284-AD69-202CB30A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8AEB1-1703-4D07-8190-6A246AF22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2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7B6DC-9741-4A45-B420-A0CC28B8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31FFA-0870-446D-B98C-5543C8F3D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E4BBF-8BCB-41F0-BF95-78F14A65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304DC-9E4C-4F5B-8B44-C3E4A364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8B5EE-27D4-436D-97B6-A46C11E2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06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FD22-31E1-4D5D-9E80-D7D3D983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F3200-9CF4-4B66-9775-C9F948826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61384-DA9D-4F10-B8BA-AB4307941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DD1CD-A1DD-409D-A334-552ECD4DC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3A42B-3C2E-4373-8541-7BD94A81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957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011C-3328-4B1D-8930-B18DDEF6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20C73-13E4-4FE6-AFE8-7F3F6A273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61A15-7B40-4A59-9BF2-E3CB773AE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05D99-2F7D-46FA-A5B3-C74D22ED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7F868-222A-4145-AB53-BF0A4253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24520-2899-49C7-913D-D6AF9F8F9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116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82EB-EC9B-4FBB-BADB-2A72F2D71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368B0-3B81-4BFA-BAD3-F803F9AB4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C303C-A2AC-46CC-90E3-29CBEB8AD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9E2E3-369A-491F-8F21-AC59A8AF7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1EB3A-AE7F-4F47-88D2-6A61C0339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13CF12-921A-43E8-BF9D-F252CBA74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CA371A-8BAE-4B2E-9B8F-7F448903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07F7F-6292-40A5-AB18-3E293F34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3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047212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4E52-536A-400A-859B-16AC7400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B2BAA-D79A-4CE3-80A7-9397C2BB3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897E8-70AC-4FA6-81B8-95F7EEED5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15EA2-3056-40D9-89A6-7D526C60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73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D6C9F5-28A7-43A0-86DD-2DE2B4A0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3CC0F-9E79-448C-8B0D-49B51100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39483-A0C4-4DB4-8380-46C73AFA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768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A127E-97FD-4714-8B21-10C6AEAE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844E2-E8A5-4498-927B-42FAEEFBD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1A124-A64C-4CF6-BDFF-86258FF0C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17AF8-B509-4669-8E14-0F96F2FB6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0030E-8F19-4689-8618-8E46125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AEE36-8778-442B-9FF6-5C294A80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01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11706-3C64-4B15-A5FB-F0116C8F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AAAA9-99B6-4D94-BE23-65D81C715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CCAFA-4824-4699-9F39-44EB74EE8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AE2BC-E6EF-42BE-ACC5-79814904B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8B558-6127-46BF-9BA7-82EE9F510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8ED11-CF14-4591-A784-2BE51BE0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02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86D95-7CC7-47AA-8906-F00F92BD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6FACB-6CD2-4385-BFD3-CB1B22480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A6C5A-B27F-4B56-A088-5375E487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5D2F6-61EE-4CD4-9AB6-5E38BFFA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D6F0E-07F7-4049-9F21-BB8F003E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02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CAC81B-B5F9-482E-A768-DDF08ADC60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064A6-DAA7-4717-AF5F-7C76AC3A7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E1EFB-A7C8-489E-A73F-ADA3B773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0C53A-341F-4FEE-AA0C-B3DC95B7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BE40D-8DCE-400E-8485-3DCABD97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532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05FC2-1BA2-46E6-9133-E5BB7ED0B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8D2F3-2799-48F7-BBF6-6040B8B86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A7B53-9B2D-493B-9D48-96FACC8C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911CE-FB66-4217-87EF-0D0AC0A8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5021B-8C8F-4F29-9E0E-BA9705C7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20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B6A13-0332-4058-BABC-5D3904FC8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341B-E55F-40CA-B0D0-6BE9405A2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58E92-69AA-4DDC-8998-908EAF3D3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45E03-6547-46BE-B70C-3709494F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C0B10-2310-4847-A706-C87629642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712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C31A-8FFB-408B-AE08-8FAF4DC7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1EF8B-B670-41D2-A6FD-7D76EF222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BEF75-620D-435F-99B2-2A6EECB21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A27C5-A59C-4E56-B379-84C0A1BB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1EC3D-8951-4873-9814-CF007777E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208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262BE-E5C8-4CC9-A21F-26C77554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11931-5687-420F-B82D-C7C7E9E22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E00A8-0A22-48A8-8BD7-54884A268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B903E-67ED-44E3-BC61-E6C13DF9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6F391-C4B9-4D2C-8405-5A2B8257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9BA89-0708-4A37-993A-8A8429A0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54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76975"/>
            <a:ext cx="1371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6108700"/>
            <a:ext cx="22129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>
            <a:normAutofit/>
          </a:bodyPr>
          <a:lstStyle>
            <a:lvl1pPr algn="r">
              <a:buNone/>
              <a:defRPr sz="44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7195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E7EEA-98B7-416B-BBBD-B3210976C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7D6F2-5557-4D9F-83AA-0137DF169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53FD3-C51B-457F-A928-C8641C891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3056DD-D034-4144-A62B-183A9C0CC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E4AED-4651-49AC-BF1D-FEC5BE1CD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633D9-EF35-49A2-8558-B01EDC745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C8FA11-2A13-4F5C-8760-55D14EA0B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35FB5-FFFB-4AF4-AE8B-879A0F4B0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04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7DFEE-C7D4-421D-A468-ECAA1871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4C49EA-D288-44C6-977C-E8B5ED10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25B198-C45F-4E4E-88F5-288DE323A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25E95-4C5D-45C7-B1BA-684EADCA7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721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6DC09-78CB-46CE-8F4C-0B6EE0E74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98612-719B-4A9D-BB39-8676A5F6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2673B-3B00-451D-8C87-7F807A5B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940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A79A-2049-4757-8233-FB8E0B1FB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B7D7E-6AD6-485E-ABDD-42021A1EB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370BC-F883-4201-BE8F-AB4E38130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2843B-9DE8-404E-A8C6-A748738BE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99E5C-6340-43A8-882A-DFDF92D63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4915-5897-46B0-A648-BEC6F257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3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8AD2B-DDBF-4E1C-9523-3E8BCC53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68AA2C-A960-4483-A58B-C05FC428D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AABFE-095F-4628-ADF9-76ADCC422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0D7CD-41E3-47DF-BBF9-4F465A5F4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91C5F-1D35-4040-A81E-FFF58206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2D9CF-5547-44C6-8CB2-573D13ED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3D49E-D215-4FBD-A69A-E3C2D01E9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2ACB8-F632-48CD-AC09-3B556F3AA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6CB57-CA7D-4EAE-9698-54772BC44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E5540-803C-46A6-8E8A-F4DAF9B0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1BB3F-B366-42B8-A282-C7D22C60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581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AC0320-2E41-4EBD-A7BD-25B14ED1F8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E1500-61C3-41EA-B89E-012E76B66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51DC2-2D31-4241-A0FE-DB6A5BCD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3ABDC-99EF-49D9-B720-9CDF1CAE5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52ED0-4568-458E-8759-FCE4EAAC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76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352800"/>
            <a:ext cx="6858000" cy="1524000"/>
          </a:xfrm>
          <a:noFill/>
        </p:spPr>
        <p:txBody>
          <a:bodyPr anchor="t" anchorCtr="0">
            <a:normAutofit/>
          </a:bodyPr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04875" y="3276600"/>
            <a:ext cx="7315200" cy="165163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276600"/>
            <a:ext cx="228600" cy="1651635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3170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>
            <a:normAutofit/>
          </a:bodyPr>
          <a:lstStyle>
            <a:lvl1pPr algn="r">
              <a:buNone/>
              <a:defRPr sz="4400" b="0" cap="none" baseline="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09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1575750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94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519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277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>
            <a:noAutofit/>
          </a:bodyPr>
          <a:lstStyle>
            <a:lvl1pPr marL="0" indent="0" algn="l">
              <a:buFontTx/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56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581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7348" y="2963339"/>
            <a:ext cx="585314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0350" y="495150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2698" y="4961024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7E323-D131-4E3A-9E2F-77C209BD0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379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813B1-857E-4D46-BE5D-9A28513CA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6688036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1980-E223-4B06-BEA8-B329DB5F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42347"/>
            <a:ext cx="8640000" cy="684524"/>
          </a:xfrm>
          <a:prstGeom prst="rect">
            <a:avLst/>
          </a:prstGeom>
        </p:spPr>
        <p:txBody>
          <a:bodyPr/>
          <a:lstStyle>
            <a:lvl1pPr>
              <a:defRPr sz="3556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30BD6-627B-488E-9487-A67F9B06C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981202"/>
            <a:ext cx="8640000" cy="4422753"/>
          </a:xfrm>
        </p:spPr>
        <p:txBody>
          <a:bodyPr/>
          <a:lstStyle>
            <a:lvl1pPr marL="304804" indent="-304804">
              <a:buClr>
                <a:schemeClr val="accent6"/>
              </a:buClr>
              <a:buFont typeface="Arial" panose="020B0604020202020204" pitchFamily="34" charset="0"/>
              <a:buChar char="•"/>
              <a:defRPr sz="1778"/>
            </a:lvl1pPr>
            <a:lvl2pPr marL="514387" indent="-171463">
              <a:defRPr sz="1778"/>
            </a:lvl2pPr>
            <a:lvl3pPr marL="857311" indent="-171463">
              <a:defRPr/>
            </a:lvl3pPr>
            <a:lvl4pPr marL="1118077" indent="-171463">
              <a:defRPr/>
            </a:lvl4pPr>
            <a:lvl5pPr marL="1461002" indent="-171463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DDFE3F-F22D-4B53-9D1F-B2DA5F537E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000" y="6537960"/>
            <a:ext cx="8640000" cy="320040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2C07843-15E1-4E3A-8800-0DF9F61A9E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000" y="1060878"/>
            <a:ext cx="8640000" cy="396000"/>
          </a:xfrm>
        </p:spPr>
        <p:txBody>
          <a:bodyPr anchor="ctr">
            <a:noAutofit/>
          </a:bodyPr>
          <a:lstStyle>
            <a:lvl1pPr marL="0" indent="0">
              <a:buNone/>
              <a:defRPr sz="2844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895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9360"/>
            <a:ext cx="8229600" cy="5019040"/>
          </a:xfrm>
        </p:spPr>
        <p:txBody>
          <a:bodyPr>
            <a:normAutofit/>
          </a:bodyPr>
          <a:lstStyle>
            <a:lvl1pPr marL="304804" indent="-304804">
              <a:spcBef>
                <a:spcPts val="889"/>
              </a:spcBef>
              <a:buClr>
                <a:schemeClr val="bg1">
                  <a:lumMod val="85000"/>
                </a:schemeClr>
              </a:buClr>
              <a:buSzPct val="110000"/>
              <a:buFont typeface="Arial" panose="020B0604020202020204" pitchFamily="34" charset="0"/>
              <a:buChar char="•"/>
              <a:defRPr sz="2133">
                <a:solidFill>
                  <a:srgbClr val="FCFCFC"/>
                </a:solidFill>
              </a:defRPr>
            </a:lvl1pPr>
            <a:lvl2pPr marL="660408" indent="-254003">
              <a:spcBef>
                <a:spcPts val="889"/>
              </a:spcBef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2133">
                <a:solidFill>
                  <a:srgbClr val="FCFCFC"/>
                </a:solidFill>
              </a:defRPr>
            </a:lvl2pPr>
            <a:lvl3pPr marL="1016013" indent="-203203">
              <a:spcBef>
                <a:spcPts val="889"/>
              </a:spcBef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2133">
                <a:solidFill>
                  <a:srgbClr val="FCFCFC"/>
                </a:solidFill>
              </a:defRPr>
            </a:lvl3pPr>
            <a:lvl4pPr marL="1422418" indent="-203203">
              <a:spcBef>
                <a:spcPts val="889"/>
              </a:spcBef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2133">
                <a:solidFill>
                  <a:srgbClr val="FCFCFC"/>
                </a:solidFill>
              </a:defRPr>
            </a:lvl4pPr>
            <a:lvl5pPr marL="1828823" indent="-203203">
              <a:spcBef>
                <a:spcPts val="889"/>
              </a:spcBef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2133">
                <a:solidFill>
                  <a:srgbClr val="FCFCF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7122C-15A3-3B46-90E5-49C62A28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61199-918E-9D4D-A983-0E32435233B8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27D85-23BE-4D41-B5C1-6ED03BA6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172B5-00F0-B042-BF81-20F60B11F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BB7A1-F533-224F-AB59-FB852FDFB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556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9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39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42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27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63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89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8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1527340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88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82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64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39989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8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096921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6108700"/>
            <a:ext cx="22129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>
            <a:noAutofit/>
          </a:bodyPr>
          <a:lstStyle>
            <a:lvl1pPr algn="r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734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solidFill>
            <a:srgbClr val="5E38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21" r:id="rId2"/>
    <p:sldLayoutId id="2147484338" r:id="rId3"/>
    <p:sldLayoutId id="2147484322" r:id="rId4"/>
    <p:sldLayoutId id="2147484323" r:id="rId5"/>
    <p:sldLayoutId id="2147484324" r:id="rId6"/>
    <p:sldLayoutId id="2147484339" r:id="rId7"/>
    <p:sldLayoutId id="2147484340" r:id="rId8"/>
    <p:sldLayoutId id="2147484341" r:id="rId9"/>
    <p:sldLayoutId id="2147484325" r:id="rId10"/>
    <p:sldLayoutId id="2147484342" r:id="rId11"/>
    <p:sldLayoutId id="2147484378" r:id="rId12"/>
    <p:sldLayoutId id="2147484401" r:id="rId13"/>
    <p:sldLayoutId id="2147484404" r:id="rId14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rgbClr val="86AA2C"/>
        </a:buClr>
        <a:buSzPct val="76000"/>
        <a:buFont typeface="Wingdings 3" panose="05040102010807070707" pitchFamily="18" charset="2"/>
        <a:buChar char="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rgbClr val="86AA2C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86AA2C"/>
        </a:buClr>
        <a:buSzPct val="76000"/>
        <a:buFont typeface="Wingdings 3" panose="05040102010807070707" pitchFamily="18" charset="2"/>
        <a:buChar char="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6AA2C"/>
        </a:buClr>
        <a:buSzPct val="70000"/>
        <a:buFont typeface="Wingdings" panose="05000000000000000000" pitchFamily="2" charset="2"/>
        <a:buChar char="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rgbClr val="86AA2C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DCCC28-42B0-468E-8D05-2B92D4317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3572D-40DE-41AC-AC52-EAC36DC0B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5BF63-3AB8-4694-95A3-90582D88A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6B3CA-3E2B-496A-9087-F033182BEDA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870B5-464F-4476-A802-3C5F6367F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82477-1BCA-4F8A-BC3C-9D76699B5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C1515-88B8-4C99-B78F-C198DB5D2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2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7F1AD4-10E8-40DB-8B7F-A61E555A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D21DF-B758-4E83-B1C0-F6892D9D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C8831-53F9-41E1-94A7-21A3FCD0D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B587D-E59A-4445-8F5B-9BECBED4F032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34CF4-A4D5-42B9-94AF-BBFAB593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E5C4B-8E6C-491C-A37C-74C0DB4BB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8D553-DEEE-4820-862C-67251AFDCB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77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solidFill>
            <a:srgbClr val="5E3886"/>
          </a:solidFill>
        </p:spPr>
        <p:txBody>
          <a:bodyPr vert="horz" anchor="b" anchorCtr="0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6576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  <p:sldLayoutId id="2147484393" r:id="rId12"/>
    <p:sldLayoutId id="2147484394" r:id="rId13"/>
    <p:sldLayoutId id="2147484395" r:id="rId14"/>
    <p:sldLayoutId id="2147484396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86AA2C"/>
        </a:buClr>
        <a:buSzPct val="76000"/>
        <a:buFont typeface="Wingdings 3"/>
        <a:buChar char=""/>
        <a:defRPr kumimoji="0"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86AA2C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86AA2C"/>
        </a:buClr>
        <a:buSzPct val="76000"/>
        <a:buFont typeface="Wingdings 3"/>
        <a:buChar char=""/>
        <a:defRPr kumimoji="0" sz="2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86AA2C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86AA2C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6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37/dc23-2452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overagetoolkit.org/health-equity/defining-health-equity/" TargetMode="External"/><Relationship Id="rId4" Type="http://schemas.openxmlformats.org/officeDocument/2006/relationships/hyperlink" Target="https://www.bridgespan.org/insights/library/public-health/the-community-cure-for-health-care-(1)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2337/dc25-S001" TargetMode="External"/><Relationship Id="rId5" Type="http://schemas.openxmlformats.org/officeDocument/2006/relationships/hyperlink" Target="https://doi.org/10.2337/dc25-S005" TargetMode="Externa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hyperlink" Target="https://professional.diabetes.org/sites/default/files/media/ada_mental_health_toolkit_questionnaires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lilstarrz09.blogspot.com/2011/01/missing-someone.html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yourdon/2626867826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oundreport.com/poor-people-getting-sick-because-they-are-running-out-of-food-at-the-end-of-the-month/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brewminate.com/floridas-migrant-worker-problem/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z-e-training.com/virtual-training-five-questions-to-ask-before-we-begin/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saware.org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scp-th.wikidot.com/forum/t-7046053/scp-xxx-t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esheninger.blogspot.com/2020/03/in-times-of-crisis-self-care-is-more.html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79.jpeg"/><Relationship Id="rId4" Type="http://schemas.openxmlformats.org/officeDocument/2006/relationships/hyperlink" Target="mailto:Info@diabetesed.ne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066800" y="3352800"/>
            <a:ext cx="7162800" cy="1524000"/>
          </a:xfrm>
        </p:spPr>
        <p:txBody>
          <a:bodyPr>
            <a:noAutofit/>
          </a:bodyPr>
          <a:lstStyle/>
          <a:p>
            <a:r>
              <a:rPr lang="en-US" sz="3600" dirty="0"/>
              <a:t>ABCs of Assessing &amp; Supporting Well-Being: Healing Through Connection</a:t>
            </a:r>
            <a:br>
              <a:rPr lang="en-US" sz="3600" dirty="0"/>
            </a:br>
            <a:endParaRPr lang="en-US" sz="2800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7162800" cy="1047750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rgbClr val="86AA2C"/>
              </a:buClr>
            </a:pPr>
            <a:r>
              <a:rPr lang="en-US" sz="2800" dirty="0"/>
              <a:t>Beverly Thomassian, RN, MPH, CDCES, BC-ADM</a:t>
            </a:r>
          </a:p>
          <a:p>
            <a:pPr lvl="0">
              <a:spcBef>
                <a:spcPts val="0"/>
              </a:spcBef>
              <a:buClr>
                <a:srgbClr val="86AA2C"/>
              </a:buClr>
            </a:pPr>
            <a:r>
              <a:rPr lang="en-US" sz="2800" dirty="0"/>
              <a:t>Pronouns: She, her, hers</a:t>
            </a:r>
            <a:r>
              <a:rPr lang="en-US" sz="2400" dirty="0"/>
              <a:t> 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" name="Picture 3" descr="A purple and white logo&#10;&#10;AI-generated content may be incorrect.">
            <a:extLst>
              <a:ext uri="{FF2B5EF4-FFF2-40B4-BE49-F238E27FC236}">
                <a16:creationId xmlns:a16="http://schemas.microsoft.com/office/drawing/2014/main" id="{F5127A23-3E9A-C4F6-3190-ADA738241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755072"/>
            <a:ext cx="8610600" cy="1956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5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3680517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Diabetes Self Management Ed Benefits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93776" y="1248508"/>
            <a:ext cx="4041648" cy="4085492"/>
          </a:xfrm>
        </p:spPr>
        <p:txBody>
          <a:bodyPr>
            <a:normAutofit/>
          </a:bodyPr>
          <a:lstStyle/>
          <a:p>
            <a:r>
              <a:rPr lang="en-US" dirty="0"/>
              <a:t>Improved knowledge</a:t>
            </a:r>
          </a:p>
          <a:p>
            <a:r>
              <a:rPr lang="en-US" dirty="0"/>
              <a:t>Lower weight</a:t>
            </a:r>
          </a:p>
          <a:p>
            <a:r>
              <a:rPr lang="en-US" dirty="0"/>
              <a:t>Improved quality of life</a:t>
            </a:r>
          </a:p>
          <a:p>
            <a:r>
              <a:rPr lang="en-US" dirty="0"/>
              <a:t>Reduced mortality </a:t>
            </a:r>
          </a:p>
          <a:p>
            <a:r>
              <a:rPr lang="en-US" dirty="0"/>
              <a:t>Positive coping</a:t>
            </a:r>
          </a:p>
          <a:p>
            <a:r>
              <a:rPr lang="en-US" dirty="0"/>
              <a:t>Reduced cost </a:t>
            </a:r>
          </a:p>
          <a:p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9EC573DC-3C5C-427D-A0A1-E71AA05EE152}"/>
              </a:ext>
            </a:extLst>
          </p:cNvPr>
          <p:cNvSpPr txBox="1">
            <a:spLocks/>
          </p:cNvSpPr>
          <p:nvPr/>
        </p:nvSpPr>
        <p:spPr>
          <a:xfrm>
            <a:off x="5029200" y="1168021"/>
            <a:ext cx="3890924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rgbClr val="86AA2C"/>
              </a:buClr>
              <a:buSzPct val="76000"/>
              <a:buFont typeface="Wingdings 3"/>
              <a:buChar char=""/>
              <a:defRPr kumimoji="0"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rgbClr val="86AA2C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rgbClr val="86AA2C"/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rgbClr val="86AA2C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rgbClr val="86AA2C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="0" dirty="0"/>
              <a:t>Increased primary care, preventive services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Better outcomes</a:t>
            </a:r>
            <a:endParaRPr lang="en-US" b="0" dirty="0"/>
          </a:p>
          <a:p>
            <a:pPr fontAlgn="auto">
              <a:spcAft>
                <a:spcPts val="0"/>
              </a:spcAft>
            </a:pPr>
            <a:r>
              <a:rPr lang="en-US" b="0" dirty="0"/>
              <a:t>Less frequent use of acute care</a:t>
            </a:r>
          </a:p>
          <a:p>
            <a:pPr fontAlgn="auto">
              <a:spcAft>
                <a:spcPts val="0"/>
              </a:spcAft>
            </a:pPr>
            <a:r>
              <a:rPr lang="en-US" b="0" dirty="0"/>
              <a:t>More likely to follow best practice recommendations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7626B-D002-A925-5313-94CA2A93262E}"/>
              </a:ext>
            </a:extLst>
          </p:cNvPr>
          <p:cNvSpPr txBox="1"/>
          <p:nvPr/>
        </p:nvSpPr>
        <p:spPr>
          <a:xfrm>
            <a:off x="681076" y="5545982"/>
            <a:ext cx="3890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Elevator Pitch: </a:t>
            </a:r>
            <a:r>
              <a:rPr lang="en-US" i="1" dirty="0">
                <a:solidFill>
                  <a:srgbClr val="0070C0"/>
                </a:solidFill>
              </a:rPr>
              <a:t>I help people with diabetes get to their best health through collaboration and education.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FB200-586E-9132-ECA1-4BB232DE4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6023451"/>
            <a:ext cx="2884730" cy="6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Young casual woman thumbs up">
            <a:extLst>
              <a:ext uri="{FF2B5EF4-FFF2-40B4-BE49-F238E27FC236}">
                <a16:creationId xmlns:a16="http://schemas.microsoft.com/office/drawing/2014/main" id="{1F494E7C-A438-EE7E-B414-6E9EA93E7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651" y="1657710"/>
            <a:ext cx="1519004" cy="4292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57FEC-446F-05A0-5045-18030247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&amp; Population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BC58B-89EC-F5CF-04BC-4ED14F511B5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2851" y="1317293"/>
            <a:ext cx="2971800" cy="4632960"/>
          </a:xfrm>
        </p:spPr>
        <p:txBody>
          <a:bodyPr/>
          <a:lstStyle/>
          <a:p>
            <a:r>
              <a:rPr lang="en-US" sz="2400" dirty="0">
                <a:solidFill>
                  <a:srgbClr val="383636"/>
                </a:solidFill>
                <a:latin typeface="Helvetica Neue"/>
              </a:rPr>
              <a:t>F</a:t>
            </a:r>
            <a:r>
              <a:rPr lang="en-US" sz="2400" b="0" i="0" dirty="0">
                <a:solidFill>
                  <a:srgbClr val="383636"/>
                </a:solidFill>
                <a:effectLst/>
                <a:latin typeface="Helvetica Neue"/>
              </a:rPr>
              <a:t>or optimal outcomes individualize care across 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Helvetica Neue"/>
              </a:rPr>
              <a:t>life span. </a:t>
            </a:r>
          </a:p>
          <a:p>
            <a:r>
              <a:rPr lang="en-US" sz="2400" b="0" i="0" dirty="0">
                <a:solidFill>
                  <a:srgbClr val="383636"/>
                </a:solidFill>
                <a:effectLst/>
                <a:latin typeface="Helvetica Neue"/>
              </a:rPr>
              <a:t>Improve population health through a combination of policy-level, system-level, and person-level approaches</a:t>
            </a:r>
            <a:r>
              <a:rPr lang="en-US" sz="2800" b="0" i="0" dirty="0">
                <a:solidFill>
                  <a:srgbClr val="383636"/>
                </a:solidFill>
                <a:effectLst/>
                <a:latin typeface="Helvetica Neue"/>
              </a:rPr>
              <a:t>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41108-6544-8ADA-9D8F-F8D6305BDE8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9848" y="1177506"/>
            <a:ext cx="4041648" cy="4937760"/>
          </a:xfrm>
        </p:spPr>
        <p:txBody>
          <a:bodyPr/>
          <a:lstStyle/>
          <a:p>
            <a:r>
              <a:rPr lang="en-US" b="0" i="0" dirty="0">
                <a:solidFill>
                  <a:srgbClr val="0070C0"/>
                </a:solidFill>
                <a:effectLst/>
                <a:latin typeface="Helvetica Neue"/>
              </a:rPr>
              <a:t>Integrated person-centered care:</a:t>
            </a:r>
          </a:p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Helvetica Neue"/>
              </a:rPr>
              <a:t>ensures individual’s values guide all clinical decisions 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Helvetica Neue"/>
              </a:rPr>
              <a:t>is respectful of and responsive to individual preferences, needs, and values; </a:t>
            </a:r>
          </a:p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Helvetica Neue"/>
              </a:rPr>
              <a:t>considers comorbidities and prognoses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8516BA-53A0-03C6-8F0D-F3CA8D550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002338"/>
            <a:ext cx="2106283" cy="59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9767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1F6B0-85F7-049C-6E13-8458CAF5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Chronic Care Model – 6 Core Elements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A4E2F0-9413-8FF2-D5FC-FD8B8C619081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381961-1095-4DA3-4ED6-2BE4FD7FD592}"/>
              </a:ext>
            </a:extLst>
          </p:cNvPr>
          <p:cNvSpPr txBox="1"/>
          <p:nvPr/>
        </p:nvSpPr>
        <p:spPr>
          <a:xfrm>
            <a:off x="3124200" y="6049205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Studies show using chronic care delivery model decreases death &amp; disease and improves outcomes.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2591D-5426-40BB-4710-F71323308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3317599"/>
            <a:ext cx="2079367" cy="740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ACC87B-BAC6-3C6B-682F-15E6537E5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3500" y="3349285"/>
            <a:ext cx="2438400" cy="68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94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E1E7-02D3-DC2A-BF65-8026AB9F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Lived Experiences &amp; Advocacy</a:t>
            </a:r>
          </a:p>
        </p:txBody>
      </p:sp>
      <p:pic>
        <p:nvPicPr>
          <p:cNvPr id="5" name="Content Placeholder 4" descr="Group of smiling people standing in a greenhouse">
            <a:extLst>
              <a:ext uri="{FF2B5EF4-FFF2-40B4-BE49-F238E27FC236}">
                <a16:creationId xmlns:a16="http://schemas.microsoft.com/office/drawing/2014/main" id="{91E57286-F959-6A1C-C03A-18FE39B98AA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01319" y="1219200"/>
            <a:ext cx="7541361" cy="4937125"/>
          </a:xfrm>
        </p:spPr>
      </p:pic>
    </p:spTree>
    <p:extLst>
      <p:ext uri="{BB962C8B-B14F-4D97-AF65-F5344CB8AC3E}">
        <p14:creationId xmlns:p14="http://schemas.microsoft.com/office/powerpoint/2010/main" val="15629142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0E8F0-A969-F0D9-432E-C9B23815E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0D75C4-1BB5-812D-8D3B-B92C822D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29" y="467902"/>
            <a:ext cx="8211741" cy="1063229"/>
          </a:xfrm>
          <a:solidFill>
            <a:srgbClr val="5E3886"/>
          </a:solidFill>
        </p:spPr>
        <p:txBody>
          <a:bodyPr>
            <a:normAutofit/>
          </a:bodyPr>
          <a:lstStyle/>
          <a:p>
            <a:r>
              <a:rPr lang="en-US" dirty="0"/>
              <a:t>Diabetes Admit for Hyperglycemia</a:t>
            </a:r>
            <a:endParaRPr lang="en-US" i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81245A-5F8D-2981-FFDA-1BD3890E1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35216" y="1651705"/>
            <a:ext cx="2696496" cy="481896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How Does John Feel?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1388DD-0076-AA9C-0A99-CEA178BC38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8958" y="2151889"/>
            <a:ext cx="2522753" cy="4238209"/>
          </a:xfrm>
        </p:spPr>
        <p:txBody>
          <a:bodyPr>
            <a:normAutofit fontScale="47500" lnSpcReduction="20000"/>
          </a:bodyPr>
          <a:lstStyle/>
          <a:p>
            <a:r>
              <a:rPr lang="en-US" sz="5100" dirty="0"/>
              <a:t>Embarrassed</a:t>
            </a:r>
          </a:p>
          <a:p>
            <a:r>
              <a:rPr lang="en-US" sz="5100" dirty="0"/>
              <a:t>Ashamed</a:t>
            </a:r>
          </a:p>
          <a:p>
            <a:r>
              <a:rPr lang="en-US" sz="5100" dirty="0"/>
              <a:t>Defeated</a:t>
            </a:r>
          </a:p>
          <a:p>
            <a:r>
              <a:rPr lang="en-US" sz="5100" dirty="0"/>
              <a:t>Angry</a:t>
            </a:r>
          </a:p>
          <a:p>
            <a:r>
              <a:rPr lang="en-US" sz="5100" dirty="0"/>
              <a:t>Unheard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How does HCP feel?</a:t>
            </a:r>
          </a:p>
          <a:p>
            <a:r>
              <a:rPr lang="en-US" sz="5900" dirty="0"/>
              <a:t>Frustrated</a:t>
            </a:r>
          </a:p>
          <a:p>
            <a:r>
              <a:rPr lang="en-US" sz="5900" dirty="0"/>
              <a:t>Defeated</a:t>
            </a:r>
          </a:p>
          <a:p>
            <a:r>
              <a:rPr lang="en-US" sz="5900" dirty="0"/>
              <a:t>Worried</a:t>
            </a:r>
          </a:p>
          <a:p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CDB2D8E-0C41-7807-5BCE-C71F0DD7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1651705"/>
            <a:ext cx="4074895" cy="4738393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51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John is admitted for hyperglycemia because he stopped taking his diabetes meds. </a:t>
            </a:r>
          </a:p>
          <a:p>
            <a:pPr>
              <a:lnSpc>
                <a:spcPct val="120000"/>
              </a:lnSpc>
            </a:pPr>
            <a:r>
              <a:rPr lang="en-US" sz="51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HCP says, “Don’t you realize you are going to get complications, like kidney disease or amputation if you don’t take your medications?”</a:t>
            </a:r>
          </a:p>
          <a:p>
            <a:pPr>
              <a:lnSpc>
                <a:spcPct val="120000"/>
              </a:lnSpc>
            </a:pPr>
            <a:r>
              <a:rPr lang="en-US" sz="5100" dirty="0">
                <a:ea typeface="Calibri" panose="020F0502020204030204" pitchFamily="34" charset="0"/>
                <a:cs typeface="Calibri" panose="020F0502020204030204" pitchFamily="34" charset="0"/>
              </a:rPr>
              <a:t>Door Closed – No Connection made</a:t>
            </a:r>
          </a:p>
          <a:p>
            <a:pPr marL="0" indent="0">
              <a:buNone/>
            </a:pPr>
            <a:endParaRPr lang="en-US" sz="51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Light from open door">
            <a:extLst>
              <a:ext uri="{FF2B5EF4-FFF2-40B4-BE49-F238E27FC236}">
                <a16:creationId xmlns:a16="http://schemas.microsoft.com/office/drawing/2014/main" id="{DB063478-F3B0-32C1-73C1-386B70741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5" r="1506" b="1"/>
          <a:stretch>
            <a:fillRect/>
          </a:stretch>
        </p:blipFill>
        <p:spPr>
          <a:xfrm>
            <a:off x="7169805" y="2229791"/>
            <a:ext cx="1508065" cy="1560453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15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F671C-1495-8AAE-D370-1C75DC98C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F580B98-D55B-FEAC-00C2-9DE53FC8F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29" y="467902"/>
            <a:ext cx="8211741" cy="1063229"/>
          </a:xfrm>
          <a:solidFill>
            <a:srgbClr val="5E3886"/>
          </a:solidFill>
        </p:spPr>
        <p:txBody>
          <a:bodyPr>
            <a:normAutofit/>
          </a:bodyPr>
          <a:lstStyle/>
          <a:p>
            <a:r>
              <a:rPr lang="en-US" dirty="0"/>
              <a:t>Diabetes Visit – Let’s Go </a:t>
            </a:r>
            <a:r>
              <a:rPr lang="en-US" i="1" dirty="0"/>
              <a:t>through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4E7036-3134-CAD8-2F17-DCBFF1DE7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763" y="1995603"/>
            <a:ext cx="3789759" cy="43519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A small adjustment can make a BIG Difference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4146C-7A12-CADE-5299-7FD43485B8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24400" y="1452289"/>
            <a:ext cx="3666781" cy="57315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7030A0"/>
                </a:solidFill>
              </a:rPr>
              <a:t>How Does John Feel?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346DEDD-0C49-11CE-7F4C-31D702CC53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21899" y="2032179"/>
            <a:ext cx="3407701" cy="3189531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/>
              <a:t>Heard &amp; Seen</a:t>
            </a:r>
          </a:p>
          <a:p>
            <a:r>
              <a:rPr lang="en-US" sz="3800" dirty="0"/>
              <a:t>Recognized</a:t>
            </a:r>
          </a:p>
          <a:p>
            <a:r>
              <a:rPr lang="en-US" sz="3800" dirty="0"/>
              <a:t>Connected</a:t>
            </a:r>
          </a:p>
          <a:p>
            <a:r>
              <a:rPr lang="en-US" sz="3800" dirty="0"/>
              <a:t>Engaged</a:t>
            </a:r>
          </a:p>
          <a:p>
            <a:pPr marL="0" indent="0">
              <a:buNone/>
            </a:pPr>
            <a:r>
              <a:rPr lang="en-US" sz="3800" b="1" dirty="0">
                <a:solidFill>
                  <a:srgbClr val="7030A0"/>
                </a:solidFill>
              </a:rPr>
              <a:t>How does the HCP feel?</a:t>
            </a:r>
          </a:p>
          <a:p>
            <a:r>
              <a:rPr lang="en-US" sz="3800" dirty="0"/>
              <a:t>Connected</a:t>
            </a:r>
          </a:p>
          <a:p>
            <a:r>
              <a:rPr lang="en-US" sz="3800" dirty="0"/>
              <a:t>Concerned</a:t>
            </a:r>
          </a:p>
          <a:p>
            <a:r>
              <a:rPr lang="en-US" sz="3800" dirty="0"/>
              <a:t>Collaborative</a:t>
            </a:r>
          </a:p>
          <a:p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153770D-3BAA-D321-E71F-598C9DAD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763" y="2440767"/>
            <a:ext cx="3789759" cy="379929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4600" dirty="0">
                <a:ea typeface="Calibri" panose="020F0502020204030204" pitchFamily="34" charset="0"/>
                <a:cs typeface="Calibri" panose="020F0502020204030204" pitchFamily="34" charset="0"/>
              </a:rPr>
              <a:t>HCP says, “John, I am worried about you and your elevated blood glucose. Can you share what is going on in your life?”</a:t>
            </a:r>
          </a:p>
          <a:p>
            <a:pPr>
              <a:lnSpc>
                <a:spcPct val="120000"/>
              </a:lnSpc>
            </a:pPr>
            <a:r>
              <a:rPr lang="en-US" sz="4600" dirty="0">
                <a:ea typeface="Calibri" panose="020F0502020204030204" pitchFamily="34" charset="0"/>
                <a:cs typeface="Calibri" panose="020F0502020204030204" pitchFamily="34" charset="0"/>
              </a:rPr>
              <a:t>Door Open – Connection made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rrow: Striped Right 1">
            <a:extLst>
              <a:ext uri="{FF2B5EF4-FFF2-40B4-BE49-F238E27FC236}">
                <a16:creationId xmlns:a16="http://schemas.microsoft.com/office/drawing/2014/main" id="{B4B3210E-09CE-43A5-8F0B-A147507F0EC8}"/>
              </a:ext>
            </a:extLst>
          </p:cNvPr>
          <p:cNvSpPr/>
          <p:nvPr/>
        </p:nvSpPr>
        <p:spPr>
          <a:xfrm>
            <a:off x="5943538" y="6240065"/>
            <a:ext cx="1749764" cy="617935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Healing to Person</a:t>
            </a:r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4421C303-4959-8A48-2734-B6A687DCE66B}"/>
              </a:ext>
            </a:extLst>
          </p:cNvPr>
          <p:cNvSpPr/>
          <p:nvPr/>
        </p:nvSpPr>
        <p:spPr>
          <a:xfrm rot="10800000" flipV="1">
            <a:off x="5753109" y="5189312"/>
            <a:ext cx="1749763" cy="573154"/>
          </a:xfrm>
          <a:prstGeom prst="strip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Healing to HCP</a:t>
            </a:r>
          </a:p>
        </p:txBody>
      </p:sp>
      <p:pic>
        <p:nvPicPr>
          <p:cNvPr id="4" name="Picture 3" descr="Light from open door">
            <a:extLst>
              <a:ext uri="{FF2B5EF4-FFF2-40B4-BE49-F238E27FC236}">
                <a16:creationId xmlns:a16="http://schemas.microsoft.com/office/drawing/2014/main" id="{56DF1113-6672-DD7A-84B0-75900F43F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5" r="1506" b="1"/>
          <a:stretch>
            <a:fillRect/>
          </a:stretch>
        </p:blipFill>
        <p:spPr>
          <a:xfrm>
            <a:off x="4125568" y="5123952"/>
            <a:ext cx="1508065" cy="1560453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DD80AC-C03C-315C-CE7F-82241BEB02BF}"/>
              </a:ext>
            </a:extLst>
          </p:cNvPr>
          <p:cNvSpPr txBox="1"/>
          <p:nvPr/>
        </p:nvSpPr>
        <p:spPr>
          <a:xfrm>
            <a:off x="5830939" y="5818591"/>
            <a:ext cx="1974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Bidirectional Healing</a:t>
            </a:r>
          </a:p>
        </p:txBody>
      </p:sp>
    </p:spTree>
    <p:extLst>
      <p:ext uri="{BB962C8B-B14F-4D97-AF65-F5344CB8AC3E}">
        <p14:creationId xmlns:p14="http://schemas.microsoft.com/office/powerpoint/2010/main" val="5132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" grpId="0" animBg="1"/>
      <p:bldP spid="3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1BE25F-E715-FA75-5FB3-E5A88F1D9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2278"/>
            <a:ext cx="7628830" cy="61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AD37-30C2-5B3B-4364-27F741C93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C3DFF-E258-EE3F-71BC-02A1EB00B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016038"/>
          </a:xfrm>
        </p:spPr>
        <p:txBody>
          <a:bodyPr/>
          <a:lstStyle/>
          <a:p>
            <a:r>
              <a:rPr lang="en-US" dirty="0"/>
              <a:t>EMBARK Trial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5184E2-090E-CB4E-364D-EE19A0A1FFC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3" y="1477977"/>
            <a:ext cx="8379735" cy="473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CAEE9-4D17-F583-393F-FEAF1E976F72}"/>
              </a:ext>
            </a:extLst>
          </p:cNvPr>
          <p:cNvSpPr txBox="1"/>
          <p:nvPr/>
        </p:nvSpPr>
        <p:spPr>
          <a:xfrm>
            <a:off x="1274290" y="6368534"/>
            <a:ext cx="6595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signika_negativeregular"/>
              </a:rPr>
              <a:t>EMBARK: A Randomized, Controlled Trial Comparing Three Approaches to Reducing Diabetes Distress and Improving HbA</a:t>
            </a:r>
            <a:r>
              <a:rPr lang="en-US" sz="900" baseline="-25000" dirty="0">
                <a:solidFill>
                  <a:srgbClr val="000000"/>
                </a:solidFill>
                <a:latin typeface="signika_negativeregular"/>
              </a:rPr>
              <a:t>1c</a:t>
            </a:r>
            <a:r>
              <a:rPr lang="en-US" sz="900" dirty="0">
                <a:solidFill>
                  <a:srgbClr val="000000"/>
                </a:solidFill>
                <a:latin typeface="signika_negativeregular"/>
              </a:rPr>
              <a:t> in Adults With Type 1 Diabetes. </a:t>
            </a:r>
            <a:r>
              <a:rPr lang="en-US" sz="900" i="1" dirty="0">
                <a:solidFill>
                  <a:srgbClr val="000000"/>
                </a:solidFill>
                <a:latin typeface="signika_negativeregular"/>
              </a:rPr>
              <a:t>Diabetes Care</a:t>
            </a:r>
            <a:r>
              <a:rPr lang="en-US" sz="900" dirty="0">
                <a:solidFill>
                  <a:srgbClr val="000000"/>
                </a:solidFill>
                <a:latin typeface="signika_negativeregular"/>
              </a:rPr>
              <a:t> 2024; dc232452. </a:t>
            </a:r>
            <a:r>
              <a:rPr lang="en-US" sz="900" b="1" dirty="0">
                <a:solidFill>
                  <a:srgbClr val="5D2CA8"/>
                </a:solidFill>
                <a:latin typeface="signika_negativeregular"/>
                <a:hlinkClick r:id="rId3"/>
              </a:rPr>
              <a:t>https://doi.org/10.2337/dc23-2452</a:t>
            </a:r>
            <a:endParaRPr lang="en-US" sz="9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9E505E9-9C81-64B1-6BC8-0804E01ED8A1}"/>
              </a:ext>
            </a:extLst>
          </p:cNvPr>
          <p:cNvSpPr/>
          <p:nvPr/>
        </p:nvSpPr>
        <p:spPr>
          <a:xfrm>
            <a:off x="6172200" y="2895600"/>
            <a:ext cx="2492238" cy="1905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4514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g with red heart on nose">
            <a:extLst>
              <a:ext uri="{FF2B5EF4-FFF2-40B4-BE49-F238E27FC236}">
                <a16:creationId xmlns:a16="http://schemas.microsoft.com/office/drawing/2014/main" id="{C780BC46-0F64-27C0-02BB-89A72D7D46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r="3050" b="-1"/>
          <a:stretch>
            <a:fillRect/>
          </a:stretch>
        </p:blipFill>
        <p:spPr>
          <a:xfrm>
            <a:off x="3395480" y="1780233"/>
            <a:ext cx="5751870" cy="407939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1AE79C-5716-D226-E5DA-34D5ACC7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44783"/>
            <a:ext cx="8915400" cy="1424934"/>
          </a:xfrm>
        </p:spPr>
        <p:txBody>
          <a:bodyPr vert="horz" lIns="68580" tIns="34290" rIns="68580" bIns="34290" rtlCol="0" anchor="ctr" anchorCtr="0">
            <a:normAutofit/>
          </a:bodyPr>
          <a:lstStyle/>
          <a:p>
            <a:r>
              <a:rPr lang="en-US" dirty="0"/>
              <a:t>Embark Trial – Emotions as Priority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5559E-8096-A23E-D9EE-19CB240232A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1" y="1905000"/>
            <a:ext cx="3011130" cy="3584973"/>
          </a:xfrm>
        </p:spPr>
        <p:txBody>
          <a:bodyPr vert="horz" lIns="68580" tIns="34290" rIns="68580" bIns="3429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I have finally given myself permission to make addressing the emotional aspects of diabetes a priority. </a:t>
            </a:r>
            <a:br>
              <a:rPr lang="en-US" sz="2400" b="1" dirty="0">
                <a:solidFill>
                  <a:srgbClr val="0070C0"/>
                </a:solidFill>
              </a:rPr>
            </a:br>
            <a:endParaRPr lang="en-US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b="1" dirty="0"/>
              <a:t>~Coach Beverly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908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06A4C-97CB-DC61-C4F1-B09C946AC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23614-1E38-CA6C-FFD2-7F2D7031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b">
            <a:normAutofit/>
          </a:bodyPr>
          <a:lstStyle/>
          <a:p>
            <a:r>
              <a:rPr lang="en-US" sz="4100" dirty="0"/>
              <a:t>Releasing the Brake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5C435-1DBA-93DE-694A-AD9E27DC774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0" i="0" dirty="0">
                <a:effectLst/>
              </a:rPr>
              <a:t>This strategy recognizes that diabetes distress acts as a brake on the application of existing diabetes knowledge and skills.</a:t>
            </a:r>
          </a:p>
          <a:p>
            <a:pPr>
              <a:lnSpc>
                <a:spcPct val="90000"/>
              </a:lnSpc>
            </a:pPr>
            <a:r>
              <a:rPr lang="en-US" sz="2800" b="0" i="0" dirty="0">
                <a:effectLst/>
              </a:rPr>
              <a:t>By releasing the diabetes distress brake through emotion-focused intervention, the negative cycle can be efficiently ended.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pic>
        <p:nvPicPr>
          <p:cNvPr id="5" name="Picture 4" descr="Dandelion seeds are blown by the wind">
            <a:extLst>
              <a:ext uri="{FF2B5EF4-FFF2-40B4-BE49-F238E27FC236}">
                <a16:creationId xmlns:a16="http://schemas.microsoft.com/office/drawing/2014/main" id="{318E1B0E-C191-D0C7-7C84-92E2773FA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6" r="953"/>
          <a:stretch/>
        </p:blipFill>
        <p:spPr>
          <a:xfrm>
            <a:off x="4632198" y="1216152"/>
            <a:ext cx="4041648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02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676400"/>
          </a:xfrm>
        </p:spPr>
        <p:txBody>
          <a:bodyPr lIns="90477" tIns="44445" rIns="90477" bIns="44445" anchor="ctr">
            <a:noAutofit/>
          </a:bodyPr>
          <a:lstStyle/>
          <a:p>
            <a:pPr eaLnBrk="1" hangingPunct="1"/>
            <a:r>
              <a:rPr lang="en-US" sz="3600" dirty="0"/>
              <a:t>ABCs of Assessing &amp; Supporting Well-Being:  Healing Through Connection</a:t>
            </a:r>
            <a:endParaRPr lang="en-US" altLang="en-US" sz="2800" u="sng" dirty="0">
              <a:ea typeface="ＭＳ Ｐゴシック" panose="020B0600070205080204" pitchFamily="34" charset="-128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5867400" cy="4800600"/>
          </a:xfrm>
        </p:spPr>
        <p:txBody>
          <a:bodyPr lIns="90477" tIns="44445" rIns="90477" bIns="44445">
            <a:normAutofit fontScale="85000" lnSpcReduction="10000"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"/>
              <a:tabLst>
                <a:tab pos="457200" algn="l"/>
              </a:tabLs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strategies to assess and address social determinants of health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"/>
              <a:tabLst>
                <a:tab pos="457200" algn="l"/>
              </a:tabLs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 health care delivery systems using a person-centered approach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"/>
              <a:tabLst>
                <a:tab pos="457200" algn="l"/>
              </a:tabLs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tools that can help detect distress, and mental health issues.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"/>
              <a:tabLst>
                <a:tab pos="457200" algn="l"/>
              </a:tabLs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 psycho-social and emotional barriers to diabetes self-management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"/>
              <a:tabLst>
                <a:tab pos="457200" algn="l"/>
              </a:tabLs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Discuss communication tools that healthcare professionals can use to address distress and support well-being.</a:t>
            </a:r>
            <a:endParaRPr lang="en-US" sz="3600" dirty="0">
              <a:ea typeface="ＭＳ Ｐゴシック" panose="020B0600070205080204" pitchFamily="34" charset="-128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Monotype Sorts" pitchFamily="1" charset="2"/>
              <a:buAutoNum type="arabicPeriod"/>
              <a:defRPr/>
            </a:pPr>
            <a:endParaRPr lang="en-US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135" y="2057400"/>
            <a:ext cx="2145978" cy="21459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CEF47D18-C586-7A92-2B99-73477F1D0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7" tIns="44445" rIns="90477" bIns="44445" anchor="b"/>
          <a:lstStyle/>
          <a:p>
            <a:r>
              <a:rPr lang="en-US" altLang="en-US"/>
              <a:t>ABC’s of Diabetes Education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0CEB9FDD-9495-3B79-4CD8-F77E78AFA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7" tIns="44445" rIns="90477" bIns="44445"/>
          <a:lstStyle/>
          <a:p>
            <a:pPr marL="0" indent="0">
              <a:buNone/>
            </a:pPr>
            <a:endParaRPr lang="en-US" altLang="en-US" dirty="0"/>
          </a:p>
        </p:txBody>
      </p:sp>
      <p:graphicFrame>
        <p:nvGraphicFramePr>
          <p:cNvPr id="153604" name="Object 4">
            <a:extLst>
              <a:ext uri="{FF2B5EF4-FFF2-40B4-BE49-F238E27FC236}">
                <a16:creationId xmlns:a16="http://schemas.microsoft.com/office/drawing/2014/main" id="{CC8F9FB3-3D1C-3009-04DD-09F632BB18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11637" y="1981200"/>
          <a:ext cx="12954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657360" imgH="657360" progId="MS_ClipArt_Gallery.2">
                  <p:embed/>
                </p:oleObj>
              </mc:Choice>
              <mc:Fallback>
                <p:oleObj name="Clip" r:id="rId3" imgW="657360" imgH="657360" progId="MS_ClipArt_Gallery.2">
                  <p:embed/>
                  <p:pic>
                    <p:nvPicPr>
                      <p:cNvPr id="153604" name="Object 4">
                        <a:extLst>
                          <a:ext uri="{FF2B5EF4-FFF2-40B4-BE49-F238E27FC236}">
                            <a16:creationId xmlns:a16="http://schemas.microsoft.com/office/drawing/2014/main" id="{CC8F9FB3-3D1C-3009-04DD-09F632BB18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637" y="1981200"/>
                        <a:ext cx="12954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05" name="Object 5">
            <a:extLst>
              <a:ext uri="{FF2B5EF4-FFF2-40B4-BE49-F238E27FC236}">
                <a16:creationId xmlns:a16="http://schemas.microsoft.com/office/drawing/2014/main" id="{6E37840F-78F0-3F36-C62B-DEE2E4EE11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3427" y="1981200"/>
          <a:ext cx="12954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657360" imgH="657360" progId="MS_ClipArt_Gallery.2">
                  <p:embed/>
                </p:oleObj>
              </mc:Choice>
              <mc:Fallback>
                <p:oleObj name="Clip" r:id="rId5" imgW="657360" imgH="657360" progId="MS_ClipArt_Gallery.2">
                  <p:embed/>
                  <p:pic>
                    <p:nvPicPr>
                      <p:cNvPr id="153605" name="Object 5">
                        <a:extLst>
                          <a:ext uri="{FF2B5EF4-FFF2-40B4-BE49-F238E27FC236}">
                            <a16:creationId xmlns:a16="http://schemas.microsoft.com/office/drawing/2014/main" id="{6E37840F-78F0-3F36-C62B-DEE2E4EE11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3427" y="1981200"/>
                        <a:ext cx="12954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06" name="Object 6">
            <a:extLst>
              <a:ext uri="{FF2B5EF4-FFF2-40B4-BE49-F238E27FC236}">
                <a16:creationId xmlns:a16="http://schemas.microsoft.com/office/drawing/2014/main" id="{3FACFAEB-DBDA-CB79-93B1-97A8F97FA6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2013" y="1981200"/>
          <a:ext cx="1371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657360" imgH="657360" progId="MS_ClipArt_Gallery.2">
                  <p:embed/>
                </p:oleObj>
              </mc:Choice>
              <mc:Fallback>
                <p:oleObj name="Clip" r:id="rId7" imgW="657360" imgH="657360" progId="MS_ClipArt_Gallery.2">
                  <p:embed/>
                  <p:pic>
                    <p:nvPicPr>
                      <p:cNvPr id="153606" name="Object 6">
                        <a:extLst>
                          <a:ext uri="{FF2B5EF4-FFF2-40B4-BE49-F238E27FC236}">
                            <a16:creationId xmlns:a16="http://schemas.microsoft.com/office/drawing/2014/main" id="{3FACFAEB-DBDA-CB79-93B1-97A8F97FA6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2013" y="1981200"/>
                        <a:ext cx="13716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809D1BC-5ABD-93F3-A13F-710FED775058}"/>
              </a:ext>
            </a:extLst>
          </p:cNvPr>
          <p:cNvSpPr txBox="1"/>
          <p:nvPr/>
        </p:nvSpPr>
        <p:spPr>
          <a:xfrm>
            <a:off x="1524000" y="3605646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of Healing Through Connection</a:t>
            </a:r>
          </a:p>
        </p:txBody>
      </p:sp>
    </p:spTree>
    <p:extLst>
      <p:ext uri="{BB962C8B-B14F-4D97-AF65-F5344CB8AC3E}">
        <p14:creationId xmlns:p14="http://schemas.microsoft.com/office/powerpoint/2010/main" val="27286942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10D1957-81BF-E378-1045-9A176B433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759F50C2-E949-6902-F3A9-7E56C8F31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133600"/>
            <a:ext cx="7315200" cy="41148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7" tIns="44445" rIns="90477" bIns="44445"/>
          <a:lstStyle/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b="0" dirty="0">
                <a:solidFill>
                  <a:srgbClr val="0070C0"/>
                </a:solidFill>
              </a:rPr>
              <a:t>Ask about their life (SDOH)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dirty="0">
                <a:solidFill>
                  <a:srgbClr val="0070C0"/>
                </a:solidFill>
              </a:rPr>
              <a:t>A</a:t>
            </a:r>
            <a:r>
              <a:rPr lang="en-US" altLang="en-US" b="0" dirty="0">
                <a:solidFill>
                  <a:srgbClr val="0070C0"/>
                </a:solidFill>
              </a:rPr>
              <a:t>ssess</a:t>
            </a:r>
            <a:r>
              <a:rPr lang="en-US" altLang="en-US" dirty="0">
                <a:solidFill>
                  <a:srgbClr val="0070C0"/>
                </a:solidFill>
              </a:rPr>
              <a:t> current self-management behaviors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dirty="0">
                <a:solidFill>
                  <a:srgbClr val="0070C0"/>
                </a:solidFill>
              </a:rPr>
              <a:t>Assess your feelings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b="0" dirty="0"/>
              <a:t>Accept</a:t>
            </a:r>
            <a:r>
              <a:rPr lang="en-US" altLang="en-US" dirty="0"/>
              <a:t> without judgement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b="0" dirty="0"/>
              <a:t>Acknowledge</a:t>
            </a:r>
            <a:r>
              <a:rPr lang="en-US" altLang="en-US" dirty="0"/>
              <a:t> one thing they are doing right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b="0" dirty="0"/>
              <a:t>Advocate</a:t>
            </a:r>
            <a:r>
              <a:rPr lang="en-US" altLang="en-US" dirty="0"/>
              <a:t> for needed resources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</p:txBody>
      </p:sp>
      <p:graphicFrame>
        <p:nvGraphicFramePr>
          <p:cNvPr id="154627" name="Object 3">
            <a:extLst>
              <a:ext uri="{FF2B5EF4-FFF2-40B4-BE49-F238E27FC236}">
                <a16:creationId xmlns:a16="http://schemas.microsoft.com/office/drawing/2014/main" id="{2616D382-AB0F-D534-E25C-386CAC8F47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864629"/>
              </p:ext>
            </p:extLst>
          </p:nvPr>
        </p:nvGraphicFramePr>
        <p:xfrm>
          <a:off x="3657600" y="304800"/>
          <a:ext cx="16002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657360" imgH="657360" progId="MS_ClipArt_Gallery.2">
                  <p:embed/>
                </p:oleObj>
              </mc:Choice>
              <mc:Fallback>
                <p:oleObj name="Clip" r:id="rId3" imgW="657360" imgH="657360" progId="MS_ClipArt_Gallery.2">
                  <p:embed/>
                  <p:pic>
                    <p:nvPicPr>
                      <p:cNvPr id="154627" name="Object 3">
                        <a:extLst>
                          <a:ext uri="{FF2B5EF4-FFF2-40B4-BE49-F238E27FC236}">
                            <a16:creationId xmlns:a16="http://schemas.microsoft.com/office/drawing/2014/main" id="{2616D382-AB0F-D534-E25C-386CAC8F47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04800"/>
                        <a:ext cx="16002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27488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4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19B2-C7C5-4CA4-913F-4287AAEE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Case Study</a:t>
            </a:r>
          </a:p>
        </p:txBody>
      </p:sp>
      <p:pic>
        <p:nvPicPr>
          <p:cNvPr id="5" name="Picture 4" descr="Person in a car">
            <a:extLst>
              <a:ext uri="{FF2B5EF4-FFF2-40B4-BE49-F238E27FC236}">
                <a16:creationId xmlns:a16="http://schemas.microsoft.com/office/drawing/2014/main" id="{A7F2ACC4-6F04-4B1A-A9CE-895C84F26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62" r="10496" b="-3"/>
          <a:stretch/>
        </p:blipFill>
        <p:spPr>
          <a:xfrm>
            <a:off x="457200" y="1219200"/>
            <a:ext cx="4041648" cy="493776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9EAD1-4189-4A10-833C-174182590A6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5337048"/>
          </a:xfrm>
        </p:spPr>
        <p:txBody>
          <a:bodyPr wrap="square" anchor="t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500" dirty="0"/>
              <a:t>34-year-old transgender female, with type 2 diabetes, ends up in urgent care with an abscess due to elevated blood glucose – A1C 9.4%. Living with roommates. </a:t>
            </a:r>
            <a:br>
              <a:rPr lang="en-US" sz="2500" dirty="0"/>
            </a:br>
            <a:r>
              <a:rPr lang="en-US" sz="2500" dirty="0"/>
              <a:t>On glipizide and metformin, but not taking because can’t afford strips to check glucose. Afraid of glucose going too low. </a:t>
            </a:r>
          </a:p>
          <a:p>
            <a:pPr>
              <a:lnSpc>
                <a:spcPct val="110000"/>
              </a:lnSpc>
            </a:pPr>
            <a:r>
              <a:rPr lang="en-US" sz="2500" dirty="0"/>
              <a:t>History of diabetes distress and anxiety.</a:t>
            </a:r>
          </a:p>
        </p:txBody>
      </p:sp>
    </p:spTree>
    <p:extLst>
      <p:ext uri="{BB962C8B-B14F-4D97-AF65-F5344CB8AC3E}">
        <p14:creationId xmlns:p14="http://schemas.microsoft.com/office/powerpoint/2010/main" val="106326033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6746-F954-438C-A299-6C822F75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386209-7011-4F18-9F04-2537D0ECA33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52400"/>
            <a:ext cx="4577645" cy="1719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C29675-5DE4-4329-B367-4C70D10B0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24" y="1858730"/>
            <a:ext cx="4757468" cy="4383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23BC64-DAC8-4CD5-B3D0-DE741BFC1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2162"/>
            <a:ext cx="9144000" cy="569830"/>
          </a:xfrm>
          <a:prstGeom prst="rect">
            <a:avLst/>
          </a:prstGeom>
        </p:spPr>
      </p:pic>
      <p:pic>
        <p:nvPicPr>
          <p:cNvPr id="3" name="Picture 2" descr="Group of people looking at two men in office">
            <a:extLst>
              <a:ext uri="{FF2B5EF4-FFF2-40B4-BE49-F238E27FC236}">
                <a16:creationId xmlns:a16="http://schemas.microsoft.com/office/drawing/2014/main" id="{B4274750-0941-2D3A-A0EE-B5D632F1E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696" y="4609000"/>
            <a:ext cx="2362200" cy="157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48E2AB-BC7C-4DCA-BD58-87F4128537B3}"/>
              </a:ext>
            </a:extLst>
          </p:cNvPr>
          <p:cNvSpPr txBox="1"/>
          <p:nvPr/>
        </p:nvSpPr>
        <p:spPr>
          <a:xfrm>
            <a:off x="150424" y="6419303"/>
            <a:ext cx="2819400" cy="3926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26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2C33F-84F7-1944-102B-806DCE3A1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Social Determinants of Health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6FF7546-64C7-4FBD-F1DE-E559B5E7FE99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24D0FD5-E7E8-CE98-EA5A-112A4AA81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920447"/>
            <a:ext cx="2667000" cy="7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6519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E0C2DE-56D2-3A16-6AE6-2FC80CEA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Care Quality Gaps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B869C12-BC77-4778-AACF-3CD95B3C55C5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D5BE67C-386C-51B8-47D0-E4016B4CF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4830" y="6122532"/>
            <a:ext cx="2106283" cy="59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2742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2A3D5-1463-B327-0B66-6487EC42D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869950"/>
          </a:xfrm>
        </p:spPr>
        <p:txBody>
          <a:bodyPr anchor="b">
            <a:normAutofit/>
          </a:bodyPr>
          <a:lstStyle/>
          <a:p>
            <a:r>
              <a:rPr lang="en-US" sz="4100" dirty="0"/>
              <a:t>Assess Barriers to Self Management</a:t>
            </a:r>
          </a:p>
        </p:txBody>
      </p:sp>
      <p:pic>
        <p:nvPicPr>
          <p:cNvPr id="10" name="Picture 9" descr="A diagram of a person's health&#10;&#10;Description automatically generated">
            <a:extLst>
              <a:ext uri="{FF2B5EF4-FFF2-40B4-BE49-F238E27FC236}">
                <a16:creationId xmlns:a16="http://schemas.microsoft.com/office/drawing/2014/main" id="{A627ACB0-45CA-FCCF-BB56-F720BA78A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" t="1730" r="632" b="-4"/>
          <a:stretch/>
        </p:blipFill>
        <p:spPr>
          <a:xfrm>
            <a:off x="3707014" y="1246234"/>
            <a:ext cx="5047603" cy="532494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63C30-F4C2-29CC-A2BB-0E4F3085B4A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63952" y="1246234"/>
            <a:ext cx="3321600" cy="5144294"/>
          </a:xfrm>
        </p:spPr>
        <p:txBody>
          <a:bodyPr>
            <a:no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en-US" sz="2300" b="1" i="0" dirty="0">
                <a:effectLst/>
              </a:rPr>
              <a:t>Barriers exist </a:t>
            </a:r>
            <a:r>
              <a:rPr lang="en-US" sz="2300" dirty="0"/>
              <a:t>within </a:t>
            </a:r>
            <a:r>
              <a:rPr lang="en-US" sz="2300" b="0" i="0" dirty="0">
                <a:effectLst/>
              </a:rPr>
              <a:t>health system, payer, health care professional &amp; individual. </a:t>
            </a:r>
          </a:p>
          <a:p>
            <a:pPr fontAlgn="base">
              <a:buFont typeface="Wingdings" pitchFamily="2" charset="2"/>
              <a:buChar char="Ø"/>
            </a:pPr>
            <a:r>
              <a:rPr lang="en-US" sz="2300" b="1" dirty="0"/>
              <a:t>A</a:t>
            </a:r>
            <a:r>
              <a:rPr lang="en-US" sz="2300" b="1" i="0" dirty="0">
                <a:effectLst/>
              </a:rPr>
              <a:t>ddress barriers </a:t>
            </a:r>
            <a:r>
              <a:rPr lang="en-US" sz="2300" b="0" i="0" dirty="0">
                <a:effectLst/>
              </a:rPr>
              <a:t>through </a:t>
            </a:r>
            <a:r>
              <a:rPr lang="en-US" sz="2300" dirty="0"/>
              <a:t>innovation, including community health workers, </a:t>
            </a:r>
            <a:r>
              <a:rPr lang="en-US" sz="2300" b="0" i="0" dirty="0">
                <a:effectLst/>
              </a:rPr>
              <a:t>telehealth, other digital health solutions.</a:t>
            </a:r>
          </a:p>
          <a:p>
            <a:pPr fontAlgn="base">
              <a:buFont typeface="Wingdings" pitchFamily="2" charset="2"/>
              <a:buChar char="Ø"/>
            </a:pPr>
            <a:r>
              <a:rPr lang="en-US" sz="2300" b="1" dirty="0"/>
              <a:t>Consider</a:t>
            </a:r>
            <a:r>
              <a:rPr lang="en-US" sz="2300" b="1" i="0" dirty="0">
                <a:effectLst/>
              </a:rPr>
              <a:t> social determinants of health </a:t>
            </a:r>
            <a:r>
              <a:rPr lang="en-US" sz="2300" b="0" i="0" dirty="0">
                <a:effectLst/>
              </a:rPr>
              <a:t>in the target population when designing care.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25340-083E-AF43-7E79-0491FD1810D2}"/>
              </a:ext>
            </a:extLst>
          </p:cNvPr>
          <p:cNvSpPr txBox="1"/>
          <p:nvPr/>
        </p:nvSpPr>
        <p:spPr>
          <a:xfrm>
            <a:off x="6201508" y="6128918"/>
            <a:ext cx="290650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/>
              </a:rPr>
              <a:t>https://coveragetoolkit.org/health-equity/defining-health-equity/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29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43AA3-E69F-D202-2833-0603D340A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8782-BA71-4E39-2657-1443DF4BF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Case Study</a:t>
            </a:r>
          </a:p>
        </p:txBody>
      </p:sp>
      <p:pic>
        <p:nvPicPr>
          <p:cNvPr id="5" name="Picture 4" descr="Person in a car">
            <a:extLst>
              <a:ext uri="{FF2B5EF4-FFF2-40B4-BE49-F238E27FC236}">
                <a16:creationId xmlns:a16="http://schemas.microsoft.com/office/drawing/2014/main" id="{4E99CC70-1624-F90B-F301-CDD6D6973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62" r="10496" b="-3"/>
          <a:stretch/>
        </p:blipFill>
        <p:spPr>
          <a:xfrm>
            <a:off x="457200" y="1219200"/>
            <a:ext cx="4041648" cy="493776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DB831-9E8A-B85A-B12B-6D47BC126EC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5337048"/>
          </a:xfrm>
        </p:spPr>
        <p:txBody>
          <a:bodyPr wrap="square" anchor="t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500" dirty="0"/>
              <a:t>34-year-old transgender female, with type 2 diabetes, ends up in urgent care with an abscess due to elevated blood glucose – A1C 9.4%. Living with roommates. </a:t>
            </a:r>
            <a:br>
              <a:rPr lang="en-US" sz="2500" dirty="0"/>
            </a:br>
            <a:r>
              <a:rPr lang="en-US" sz="2500" dirty="0"/>
              <a:t>On glipizide and metformin, but not taking because can’t afford strips to check glucose. Afraid of glucose going too low. </a:t>
            </a:r>
          </a:p>
          <a:p>
            <a:pPr>
              <a:lnSpc>
                <a:spcPct val="110000"/>
              </a:lnSpc>
            </a:pPr>
            <a:r>
              <a:rPr lang="en-US" sz="2500" dirty="0"/>
              <a:t>History of diabetes distress and anxiety.</a:t>
            </a:r>
          </a:p>
        </p:txBody>
      </p:sp>
    </p:spTree>
    <p:extLst>
      <p:ext uri="{BB962C8B-B14F-4D97-AF65-F5344CB8AC3E}">
        <p14:creationId xmlns:p14="http://schemas.microsoft.com/office/powerpoint/2010/main" val="281650499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7650C76-E521-2E08-4058-98C2EDC5D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61EB5AE5-DF66-77A8-F3A3-D492A56C9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133600"/>
            <a:ext cx="7315200" cy="41148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7" tIns="44445" rIns="90477" bIns="44445"/>
          <a:lstStyle/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b="0" dirty="0"/>
              <a:t>Ask about their life (SDOH)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dirty="0"/>
              <a:t>A</a:t>
            </a:r>
            <a:r>
              <a:rPr lang="en-US" altLang="en-US" b="0" dirty="0"/>
              <a:t>ssess</a:t>
            </a:r>
            <a:r>
              <a:rPr lang="en-US" altLang="en-US" dirty="0"/>
              <a:t> current self-management behaviors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dirty="0"/>
              <a:t>Assess your feelings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b="0" dirty="0">
                <a:solidFill>
                  <a:srgbClr val="0070C0"/>
                </a:solidFill>
              </a:rPr>
              <a:t>Accept</a:t>
            </a:r>
            <a:r>
              <a:rPr lang="en-US" altLang="en-US" dirty="0">
                <a:solidFill>
                  <a:srgbClr val="0070C0"/>
                </a:solidFill>
              </a:rPr>
              <a:t> without judgement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b="0" dirty="0">
                <a:solidFill>
                  <a:srgbClr val="0070C0"/>
                </a:solidFill>
              </a:rPr>
              <a:t>Acknowledge</a:t>
            </a:r>
            <a:r>
              <a:rPr lang="en-US" altLang="en-US" dirty="0">
                <a:solidFill>
                  <a:srgbClr val="0070C0"/>
                </a:solidFill>
              </a:rPr>
              <a:t> one thing they are doing right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b="0" dirty="0">
                <a:solidFill>
                  <a:srgbClr val="0070C0"/>
                </a:solidFill>
              </a:rPr>
              <a:t>Advocate</a:t>
            </a:r>
            <a:r>
              <a:rPr lang="en-US" altLang="en-US" dirty="0">
                <a:solidFill>
                  <a:srgbClr val="0070C0"/>
                </a:solidFill>
              </a:rPr>
              <a:t> for needed resources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</p:txBody>
      </p:sp>
      <p:graphicFrame>
        <p:nvGraphicFramePr>
          <p:cNvPr id="154627" name="Object 3">
            <a:extLst>
              <a:ext uri="{FF2B5EF4-FFF2-40B4-BE49-F238E27FC236}">
                <a16:creationId xmlns:a16="http://schemas.microsoft.com/office/drawing/2014/main" id="{F2A2A6B3-BF4E-40F3-F095-76326AEE4E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304800"/>
          <a:ext cx="16002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657360" imgH="657360" progId="MS_ClipArt_Gallery.2">
                  <p:embed/>
                </p:oleObj>
              </mc:Choice>
              <mc:Fallback>
                <p:oleObj name="Clip" r:id="rId3" imgW="657360" imgH="657360" progId="MS_ClipArt_Gallery.2">
                  <p:embed/>
                  <p:pic>
                    <p:nvPicPr>
                      <p:cNvPr id="154627" name="Object 3">
                        <a:extLst>
                          <a:ext uri="{FF2B5EF4-FFF2-40B4-BE49-F238E27FC236}">
                            <a16:creationId xmlns:a16="http://schemas.microsoft.com/office/drawing/2014/main" id="{2616D382-AB0F-D534-E25C-386CAC8F47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04800"/>
                        <a:ext cx="16002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46278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4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B3C04-02F9-1DFB-2AEB-F9DB704B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Judgement to Curiosity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346D97-C003-3792-A678-240A3B87F46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4800" y="1132609"/>
            <a:ext cx="8382000" cy="5476582"/>
          </a:xfrm>
        </p:spPr>
      </p:pic>
    </p:spTree>
    <p:extLst>
      <p:ext uri="{BB962C8B-B14F-4D97-AF65-F5344CB8AC3E}">
        <p14:creationId xmlns:p14="http://schemas.microsoft.com/office/powerpoint/2010/main" val="90814817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BE1C-F780-44E3-A1A5-2D3913B06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Improving Care and Well Being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0AC290-581B-637E-BCFF-046E0645B74F}"/>
              </a:ext>
            </a:extLst>
          </p:cNvPr>
          <p:cNvSpPr txBox="1"/>
          <p:nvPr/>
        </p:nvSpPr>
        <p:spPr>
          <a:xfrm>
            <a:off x="3924614" y="1309923"/>
            <a:ext cx="4762185" cy="1234868"/>
          </a:xfrm>
          <a:custGeom>
            <a:avLst/>
            <a:gdLst>
              <a:gd name="connsiteX0" fmla="*/ 0 w 4762185"/>
              <a:gd name="connsiteY0" fmla="*/ 0 h 1234868"/>
              <a:gd name="connsiteX1" fmla="*/ 642895 w 4762185"/>
              <a:gd name="connsiteY1" fmla="*/ 0 h 1234868"/>
              <a:gd name="connsiteX2" fmla="*/ 1142924 w 4762185"/>
              <a:gd name="connsiteY2" fmla="*/ 0 h 1234868"/>
              <a:gd name="connsiteX3" fmla="*/ 1738198 w 4762185"/>
              <a:gd name="connsiteY3" fmla="*/ 0 h 1234868"/>
              <a:gd name="connsiteX4" fmla="*/ 2381093 w 4762185"/>
              <a:gd name="connsiteY4" fmla="*/ 0 h 1234868"/>
              <a:gd name="connsiteX5" fmla="*/ 2976366 w 4762185"/>
              <a:gd name="connsiteY5" fmla="*/ 0 h 1234868"/>
              <a:gd name="connsiteX6" fmla="*/ 3524017 w 4762185"/>
              <a:gd name="connsiteY6" fmla="*/ 0 h 1234868"/>
              <a:gd name="connsiteX7" fmla="*/ 4024046 w 4762185"/>
              <a:gd name="connsiteY7" fmla="*/ 0 h 1234868"/>
              <a:gd name="connsiteX8" fmla="*/ 4762185 w 4762185"/>
              <a:gd name="connsiteY8" fmla="*/ 0 h 1234868"/>
              <a:gd name="connsiteX9" fmla="*/ 4762185 w 4762185"/>
              <a:gd name="connsiteY9" fmla="*/ 399274 h 1234868"/>
              <a:gd name="connsiteX10" fmla="*/ 4762185 w 4762185"/>
              <a:gd name="connsiteY10" fmla="*/ 786199 h 1234868"/>
              <a:gd name="connsiteX11" fmla="*/ 4762185 w 4762185"/>
              <a:gd name="connsiteY11" fmla="*/ 1234868 h 1234868"/>
              <a:gd name="connsiteX12" fmla="*/ 4214534 w 4762185"/>
              <a:gd name="connsiteY12" fmla="*/ 1234868 h 1234868"/>
              <a:gd name="connsiteX13" fmla="*/ 3571639 w 4762185"/>
              <a:gd name="connsiteY13" fmla="*/ 1234868 h 1234868"/>
              <a:gd name="connsiteX14" fmla="*/ 2928744 w 4762185"/>
              <a:gd name="connsiteY14" fmla="*/ 1234868 h 1234868"/>
              <a:gd name="connsiteX15" fmla="*/ 2333471 w 4762185"/>
              <a:gd name="connsiteY15" fmla="*/ 1234868 h 1234868"/>
              <a:gd name="connsiteX16" fmla="*/ 1738198 w 4762185"/>
              <a:gd name="connsiteY16" fmla="*/ 1234868 h 1234868"/>
              <a:gd name="connsiteX17" fmla="*/ 1142924 w 4762185"/>
              <a:gd name="connsiteY17" fmla="*/ 1234868 h 1234868"/>
              <a:gd name="connsiteX18" fmla="*/ 642895 w 4762185"/>
              <a:gd name="connsiteY18" fmla="*/ 1234868 h 1234868"/>
              <a:gd name="connsiteX19" fmla="*/ 0 w 4762185"/>
              <a:gd name="connsiteY19" fmla="*/ 1234868 h 1234868"/>
              <a:gd name="connsiteX20" fmla="*/ 0 w 4762185"/>
              <a:gd name="connsiteY20" fmla="*/ 847943 h 1234868"/>
              <a:gd name="connsiteX21" fmla="*/ 0 w 4762185"/>
              <a:gd name="connsiteY21" fmla="*/ 448669 h 1234868"/>
              <a:gd name="connsiteX22" fmla="*/ 0 w 4762185"/>
              <a:gd name="connsiteY22" fmla="*/ 0 h 123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62185" h="1234868" extrusionOk="0">
                <a:moveTo>
                  <a:pt x="0" y="0"/>
                </a:moveTo>
                <a:cubicBezTo>
                  <a:pt x="164660" y="-19444"/>
                  <a:pt x="323228" y="38169"/>
                  <a:pt x="642895" y="0"/>
                </a:cubicBezTo>
                <a:cubicBezTo>
                  <a:pt x="962562" y="-38169"/>
                  <a:pt x="914874" y="5216"/>
                  <a:pt x="1142924" y="0"/>
                </a:cubicBezTo>
                <a:cubicBezTo>
                  <a:pt x="1370974" y="-5216"/>
                  <a:pt x="1606822" y="12137"/>
                  <a:pt x="1738198" y="0"/>
                </a:cubicBezTo>
                <a:cubicBezTo>
                  <a:pt x="1869574" y="-12137"/>
                  <a:pt x="2229905" y="70878"/>
                  <a:pt x="2381093" y="0"/>
                </a:cubicBezTo>
                <a:cubicBezTo>
                  <a:pt x="2532281" y="-70878"/>
                  <a:pt x="2853036" y="62499"/>
                  <a:pt x="2976366" y="0"/>
                </a:cubicBezTo>
                <a:cubicBezTo>
                  <a:pt x="3099696" y="-62499"/>
                  <a:pt x="3290193" y="56885"/>
                  <a:pt x="3524017" y="0"/>
                </a:cubicBezTo>
                <a:cubicBezTo>
                  <a:pt x="3757841" y="-56885"/>
                  <a:pt x="3781962" y="1101"/>
                  <a:pt x="4024046" y="0"/>
                </a:cubicBezTo>
                <a:cubicBezTo>
                  <a:pt x="4266130" y="-1101"/>
                  <a:pt x="4422649" y="61317"/>
                  <a:pt x="4762185" y="0"/>
                </a:cubicBezTo>
                <a:cubicBezTo>
                  <a:pt x="4779892" y="84325"/>
                  <a:pt x="4732964" y="294252"/>
                  <a:pt x="4762185" y="399274"/>
                </a:cubicBezTo>
                <a:cubicBezTo>
                  <a:pt x="4791406" y="504296"/>
                  <a:pt x="4729026" y="700822"/>
                  <a:pt x="4762185" y="786199"/>
                </a:cubicBezTo>
                <a:cubicBezTo>
                  <a:pt x="4795344" y="871576"/>
                  <a:pt x="4752502" y="1039079"/>
                  <a:pt x="4762185" y="1234868"/>
                </a:cubicBezTo>
                <a:cubicBezTo>
                  <a:pt x="4564292" y="1287672"/>
                  <a:pt x="4482851" y="1230993"/>
                  <a:pt x="4214534" y="1234868"/>
                </a:cubicBezTo>
                <a:cubicBezTo>
                  <a:pt x="3946217" y="1238743"/>
                  <a:pt x="3850958" y="1182767"/>
                  <a:pt x="3571639" y="1234868"/>
                </a:cubicBezTo>
                <a:cubicBezTo>
                  <a:pt x="3292321" y="1286969"/>
                  <a:pt x="3114014" y="1190073"/>
                  <a:pt x="2928744" y="1234868"/>
                </a:cubicBezTo>
                <a:cubicBezTo>
                  <a:pt x="2743475" y="1279663"/>
                  <a:pt x="2618153" y="1232017"/>
                  <a:pt x="2333471" y="1234868"/>
                </a:cubicBezTo>
                <a:cubicBezTo>
                  <a:pt x="2048789" y="1237719"/>
                  <a:pt x="2006478" y="1196558"/>
                  <a:pt x="1738198" y="1234868"/>
                </a:cubicBezTo>
                <a:cubicBezTo>
                  <a:pt x="1469918" y="1273178"/>
                  <a:pt x="1364232" y="1193240"/>
                  <a:pt x="1142924" y="1234868"/>
                </a:cubicBezTo>
                <a:cubicBezTo>
                  <a:pt x="921616" y="1276496"/>
                  <a:pt x="848734" y="1176658"/>
                  <a:pt x="642895" y="1234868"/>
                </a:cubicBezTo>
                <a:cubicBezTo>
                  <a:pt x="437056" y="1293078"/>
                  <a:pt x="132389" y="1190618"/>
                  <a:pt x="0" y="1234868"/>
                </a:cubicBezTo>
                <a:cubicBezTo>
                  <a:pt x="-1857" y="1142136"/>
                  <a:pt x="26846" y="959865"/>
                  <a:pt x="0" y="847943"/>
                </a:cubicBezTo>
                <a:cubicBezTo>
                  <a:pt x="-26846" y="736021"/>
                  <a:pt x="3213" y="588729"/>
                  <a:pt x="0" y="448669"/>
                </a:cubicBezTo>
                <a:cubicBezTo>
                  <a:pt x="-3213" y="308609"/>
                  <a:pt x="53611" y="10307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410152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46878-2918-0EE4-DABB-67372B181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7" y="1371600"/>
            <a:ext cx="3459869" cy="4557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84656-79EB-562F-480B-C14CD52BF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570" y="1580691"/>
            <a:ext cx="4534457" cy="639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0C1FCC-3D2F-7490-0E40-EDB127934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446" y="4400877"/>
            <a:ext cx="4507557" cy="582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21284B-81D8-4D63-D6D4-530A48EE720C}"/>
              </a:ext>
            </a:extLst>
          </p:cNvPr>
          <p:cNvSpPr txBox="1"/>
          <p:nvPr/>
        </p:nvSpPr>
        <p:spPr>
          <a:xfrm>
            <a:off x="3993356" y="4173854"/>
            <a:ext cx="4679067" cy="884058"/>
          </a:xfrm>
          <a:custGeom>
            <a:avLst/>
            <a:gdLst>
              <a:gd name="connsiteX0" fmla="*/ 0 w 4679067"/>
              <a:gd name="connsiteY0" fmla="*/ 0 h 884058"/>
              <a:gd name="connsiteX1" fmla="*/ 631674 w 4679067"/>
              <a:gd name="connsiteY1" fmla="*/ 0 h 884058"/>
              <a:gd name="connsiteX2" fmla="*/ 1122976 w 4679067"/>
              <a:gd name="connsiteY2" fmla="*/ 0 h 884058"/>
              <a:gd name="connsiteX3" fmla="*/ 1707859 w 4679067"/>
              <a:gd name="connsiteY3" fmla="*/ 0 h 884058"/>
              <a:gd name="connsiteX4" fmla="*/ 2339534 w 4679067"/>
              <a:gd name="connsiteY4" fmla="*/ 0 h 884058"/>
              <a:gd name="connsiteX5" fmla="*/ 2924417 w 4679067"/>
              <a:gd name="connsiteY5" fmla="*/ 0 h 884058"/>
              <a:gd name="connsiteX6" fmla="*/ 3462510 w 4679067"/>
              <a:gd name="connsiteY6" fmla="*/ 0 h 884058"/>
              <a:gd name="connsiteX7" fmla="*/ 3953812 w 4679067"/>
              <a:gd name="connsiteY7" fmla="*/ 0 h 884058"/>
              <a:gd name="connsiteX8" fmla="*/ 4679067 w 4679067"/>
              <a:gd name="connsiteY8" fmla="*/ 0 h 884058"/>
              <a:gd name="connsiteX9" fmla="*/ 4679067 w 4679067"/>
              <a:gd name="connsiteY9" fmla="*/ 433188 h 884058"/>
              <a:gd name="connsiteX10" fmla="*/ 4679067 w 4679067"/>
              <a:gd name="connsiteY10" fmla="*/ 884058 h 884058"/>
              <a:gd name="connsiteX11" fmla="*/ 4047393 w 4679067"/>
              <a:gd name="connsiteY11" fmla="*/ 884058 h 884058"/>
              <a:gd name="connsiteX12" fmla="*/ 3602882 w 4679067"/>
              <a:gd name="connsiteY12" fmla="*/ 884058 h 884058"/>
              <a:gd name="connsiteX13" fmla="*/ 2971208 w 4679067"/>
              <a:gd name="connsiteY13" fmla="*/ 884058 h 884058"/>
              <a:gd name="connsiteX14" fmla="*/ 2339534 w 4679067"/>
              <a:gd name="connsiteY14" fmla="*/ 884058 h 884058"/>
              <a:gd name="connsiteX15" fmla="*/ 1754650 w 4679067"/>
              <a:gd name="connsiteY15" fmla="*/ 884058 h 884058"/>
              <a:gd name="connsiteX16" fmla="*/ 1169767 w 4679067"/>
              <a:gd name="connsiteY16" fmla="*/ 884058 h 884058"/>
              <a:gd name="connsiteX17" fmla="*/ 584883 w 4679067"/>
              <a:gd name="connsiteY17" fmla="*/ 884058 h 884058"/>
              <a:gd name="connsiteX18" fmla="*/ 0 w 4679067"/>
              <a:gd name="connsiteY18" fmla="*/ 884058 h 884058"/>
              <a:gd name="connsiteX19" fmla="*/ 0 w 4679067"/>
              <a:gd name="connsiteY19" fmla="*/ 424348 h 884058"/>
              <a:gd name="connsiteX20" fmla="*/ 0 w 4679067"/>
              <a:gd name="connsiteY20" fmla="*/ 0 h 88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79067" h="884058" extrusionOk="0">
                <a:moveTo>
                  <a:pt x="0" y="0"/>
                </a:moveTo>
                <a:cubicBezTo>
                  <a:pt x="256366" y="-13827"/>
                  <a:pt x="500677" y="19524"/>
                  <a:pt x="631674" y="0"/>
                </a:cubicBezTo>
                <a:cubicBezTo>
                  <a:pt x="762671" y="-19524"/>
                  <a:pt x="1005220" y="30927"/>
                  <a:pt x="1122976" y="0"/>
                </a:cubicBezTo>
                <a:cubicBezTo>
                  <a:pt x="1240732" y="-30927"/>
                  <a:pt x="1439546" y="39643"/>
                  <a:pt x="1707859" y="0"/>
                </a:cubicBezTo>
                <a:cubicBezTo>
                  <a:pt x="1976172" y="-39643"/>
                  <a:pt x="2140631" y="27694"/>
                  <a:pt x="2339534" y="0"/>
                </a:cubicBezTo>
                <a:cubicBezTo>
                  <a:pt x="2538438" y="-27694"/>
                  <a:pt x="2711595" y="1886"/>
                  <a:pt x="2924417" y="0"/>
                </a:cubicBezTo>
                <a:cubicBezTo>
                  <a:pt x="3137239" y="-1886"/>
                  <a:pt x="3310742" y="22136"/>
                  <a:pt x="3462510" y="0"/>
                </a:cubicBezTo>
                <a:cubicBezTo>
                  <a:pt x="3614278" y="-22136"/>
                  <a:pt x="3851197" y="53169"/>
                  <a:pt x="3953812" y="0"/>
                </a:cubicBezTo>
                <a:cubicBezTo>
                  <a:pt x="4056427" y="-53169"/>
                  <a:pt x="4522926" y="67914"/>
                  <a:pt x="4679067" y="0"/>
                </a:cubicBezTo>
                <a:cubicBezTo>
                  <a:pt x="4688407" y="110231"/>
                  <a:pt x="4651387" y="301964"/>
                  <a:pt x="4679067" y="433188"/>
                </a:cubicBezTo>
                <a:cubicBezTo>
                  <a:pt x="4706747" y="564412"/>
                  <a:pt x="4646765" y="774524"/>
                  <a:pt x="4679067" y="884058"/>
                </a:cubicBezTo>
                <a:cubicBezTo>
                  <a:pt x="4511479" y="907225"/>
                  <a:pt x="4327910" y="870966"/>
                  <a:pt x="4047393" y="884058"/>
                </a:cubicBezTo>
                <a:cubicBezTo>
                  <a:pt x="3766876" y="897150"/>
                  <a:pt x="3807624" y="859972"/>
                  <a:pt x="3602882" y="884058"/>
                </a:cubicBezTo>
                <a:cubicBezTo>
                  <a:pt x="3398140" y="908144"/>
                  <a:pt x="3263354" y="841681"/>
                  <a:pt x="2971208" y="884058"/>
                </a:cubicBezTo>
                <a:cubicBezTo>
                  <a:pt x="2679062" y="926435"/>
                  <a:pt x="2555744" y="843850"/>
                  <a:pt x="2339534" y="884058"/>
                </a:cubicBezTo>
                <a:cubicBezTo>
                  <a:pt x="2123324" y="924266"/>
                  <a:pt x="2022006" y="826255"/>
                  <a:pt x="1754650" y="884058"/>
                </a:cubicBezTo>
                <a:cubicBezTo>
                  <a:pt x="1487294" y="941861"/>
                  <a:pt x="1435597" y="823449"/>
                  <a:pt x="1169767" y="884058"/>
                </a:cubicBezTo>
                <a:cubicBezTo>
                  <a:pt x="903937" y="944667"/>
                  <a:pt x="832871" y="864387"/>
                  <a:pt x="584883" y="884058"/>
                </a:cubicBezTo>
                <a:cubicBezTo>
                  <a:pt x="336895" y="903729"/>
                  <a:pt x="210210" y="879378"/>
                  <a:pt x="0" y="884058"/>
                </a:cubicBezTo>
                <a:cubicBezTo>
                  <a:pt x="-25443" y="667386"/>
                  <a:pt x="16022" y="614324"/>
                  <a:pt x="0" y="424348"/>
                </a:cubicBezTo>
                <a:cubicBezTo>
                  <a:pt x="-16022" y="234372"/>
                  <a:pt x="48545" y="212125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410152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2C09C2-960C-F271-20C2-E1BE8B44546B}"/>
              </a:ext>
            </a:extLst>
          </p:cNvPr>
          <p:cNvSpPr txBox="1"/>
          <p:nvPr/>
        </p:nvSpPr>
        <p:spPr>
          <a:xfrm>
            <a:off x="3993356" y="5132594"/>
            <a:ext cx="4858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8363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American Diabetes Association Professional Practice Committee; 5. Facilitating Positive Health Behaviors and Well-being to Improve Health Outcomes: Standards of Care in Diabetes—2025. </a:t>
            </a:r>
            <a:r>
              <a:rPr lang="en-US" sz="1200" b="0" i="1" dirty="0">
                <a:solidFill>
                  <a:srgbClr val="38363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1 January 2025; 48 (Supplement_1): S86–S127.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https://doi.org/10.2337/dc25-S005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9C48A2-CC38-8CB3-D722-8D726D9BCC57}"/>
              </a:ext>
            </a:extLst>
          </p:cNvPr>
          <p:cNvSpPr txBox="1"/>
          <p:nvPr/>
        </p:nvSpPr>
        <p:spPr>
          <a:xfrm>
            <a:off x="4017798" y="256043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8363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American Diabetes Association Professional Practice Committee; 1. Improving Care and Promoting Health in Populations: Standards of Care in Diabetes—2025. </a:t>
            </a:r>
            <a:r>
              <a:rPr lang="en-US" sz="1200" b="0" i="1" dirty="0">
                <a:solidFill>
                  <a:srgbClr val="38363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1 January 2025; 48 (Supplement_1): S14–S26.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https://doi.org/10.2337/dc25-S001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0754D-239B-E002-8331-87A91E31A185}"/>
              </a:ext>
            </a:extLst>
          </p:cNvPr>
          <p:cNvSpPr txBox="1"/>
          <p:nvPr/>
        </p:nvSpPr>
        <p:spPr>
          <a:xfrm>
            <a:off x="2667000" y="5334000"/>
            <a:ext cx="1031916" cy="59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2406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85" y="304799"/>
            <a:ext cx="8229600" cy="724619"/>
          </a:xfrm>
        </p:spPr>
        <p:txBody>
          <a:bodyPr>
            <a:normAutofit fontScale="90000"/>
          </a:bodyPr>
          <a:lstStyle/>
          <a:p>
            <a:r>
              <a:rPr lang="en-US" dirty="0"/>
              <a:t>Psychosocial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32A98-6FE2-46D9-9EBD-0208757BF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97" y="1077048"/>
            <a:ext cx="4764839" cy="3180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11DE0-4D9A-C98E-DECD-9FD96AB53659}"/>
              </a:ext>
            </a:extLst>
          </p:cNvPr>
          <p:cNvSpPr txBox="1"/>
          <p:nvPr/>
        </p:nvSpPr>
        <p:spPr>
          <a:xfrm>
            <a:off x="308894" y="1077048"/>
            <a:ext cx="33378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8363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psychosocial care to all people with diabetes to optimize health-related quality of life and outcomes.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8363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 such care with routine medical care using a collaborative, person-centered, culturally informed approach.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8363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 screening protocols for psychosocial concerns.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594167-450A-0AE5-0329-1BC2DE6D4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282205"/>
            <a:ext cx="2884730" cy="6059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0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to Assess?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altLang="en-US" sz="3600" dirty="0"/>
              <a:t>Using standardized/validated tools</a:t>
            </a:r>
          </a:p>
          <a:p>
            <a:pPr lvl="1"/>
            <a:r>
              <a:rPr lang="en-US" altLang="en-US" sz="3200" dirty="0"/>
              <a:t>Diabetes Distress</a:t>
            </a:r>
          </a:p>
          <a:p>
            <a:pPr lvl="1"/>
            <a:r>
              <a:rPr lang="en-US" altLang="en-US" sz="3200" dirty="0"/>
              <a:t>Depression</a:t>
            </a:r>
          </a:p>
          <a:p>
            <a:pPr lvl="1"/>
            <a:r>
              <a:rPr lang="en-US" altLang="en-US" sz="3200" dirty="0"/>
              <a:t>Anxiety</a:t>
            </a:r>
          </a:p>
          <a:p>
            <a:pPr lvl="1"/>
            <a:r>
              <a:rPr lang="en-US" altLang="en-US" sz="3200" dirty="0"/>
              <a:t>Disordered Eating</a:t>
            </a:r>
          </a:p>
          <a:p>
            <a:pPr lvl="1"/>
            <a:r>
              <a:rPr lang="en-US" altLang="en-US" sz="3200" dirty="0"/>
              <a:t>Cognitive Capacity</a:t>
            </a:r>
          </a:p>
          <a:p>
            <a:pPr lvl="1"/>
            <a:r>
              <a:rPr lang="en-US" altLang="en-US" sz="3200" dirty="0"/>
              <a:t>Adverse Childhood Experiences</a:t>
            </a:r>
          </a:p>
          <a:p>
            <a:pPr lvl="1"/>
            <a:r>
              <a:rPr lang="en-US" altLang="en-US" sz="3200" dirty="0"/>
              <a:t>Suicidality if appropriate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133600"/>
            <a:ext cx="2143125" cy="2143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F27D21-AC3D-604B-A674-57426B633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155979"/>
            <a:ext cx="2884730" cy="6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13282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AF8DE-8ECA-4864-B865-F2C24D845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91988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Poll 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ED551-0C51-4DBB-8095-6EC6E4BB5C4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5613" y="1332752"/>
            <a:ext cx="4802187" cy="5259387"/>
          </a:xfrm>
        </p:spPr>
        <p:txBody>
          <a:bodyPr wrap="square" anchor="t">
            <a:normAutofit fontScale="92500" lnSpcReduction="10000"/>
          </a:bodyPr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JT, a nine-year-old with </a:t>
            </a:r>
            <a:r>
              <a:rPr lang="en-US" sz="2800" dirty="0">
                <a:effectLst/>
              </a:rPr>
              <a:t>type 1 diabetes, is struggling. Which of the following statements reflects </a:t>
            </a:r>
            <a:r>
              <a:rPr lang="en-US" sz="2800" dirty="0"/>
              <a:t>that they may dealing</a:t>
            </a:r>
            <a:r>
              <a:rPr lang="en-US" sz="2800" dirty="0">
                <a:effectLst/>
              </a:rPr>
              <a:t> with diabetes distress?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800" dirty="0">
                <a:effectLst/>
              </a:rPr>
              <a:t>I </a:t>
            </a:r>
            <a:r>
              <a:rPr lang="en-US" sz="2800" dirty="0"/>
              <a:t>sometimes just guess my carbs.</a:t>
            </a:r>
            <a:endParaRPr lang="en-US" sz="2800" dirty="0">
              <a:effectLst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800" dirty="0">
                <a:effectLst/>
              </a:rPr>
              <a:t>I just don’t want to get out of bed in the morning.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800" dirty="0">
                <a:effectLst/>
              </a:rPr>
              <a:t>I just can’t keep up with all this diabetes self-care stuff.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800" dirty="0">
                <a:effectLst/>
              </a:rPr>
              <a:t>I don’t want to wear a diabetes bracelet or necklace.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pic>
        <p:nvPicPr>
          <p:cNvPr id="5" name="Picture 4" descr="Child wearing a red shirt">
            <a:extLst>
              <a:ext uri="{FF2B5EF4-FFF2-40B4-BE49-F238E27FC236}">
                <a16:creationId xmlns:a16="http://schemas.microsoft.com/office/drawing/2014/main" id="{AC82CB68-AE26-4805-B695-43477DEBC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97"/>
          <a:stretch/>
        </p:blipFill>
        <p:spPr>
          <a:xfrm>
            <a:off x="5397423" y="1598613"/>
            <a:ext cx="3284615" cy="3659187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FA6B746-EFAA-7977-89B7-326EB26FF835}"/>
              </a:ext>
            </a:extLst>
          </p:cNvPr>
          <p:cNvSpPr/>
          <p:nvPr/>
        </p:nvSpPr>
        <p:spPr>
          <a:xfrm>
            <a:off x="251618" y="4800600"/>
            <a:ext cx="5210175" cy="919882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03149757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Diabetes Distress=DD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229600" cy="5181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Diabetes distress refers to significant negative psychological reactions related to emotional burdens and worries specific to an individual’s experience in having to manage a demanding chronic condition such as diabetes.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impact A1C, cognition and mental health</a:t>
            </a:r>
          </a:p>
          <a:p>
            <a:pPr marL="548958" lvl="1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 2 - Affects ~ 60%  </a:t>
            </a:r>
          </a:p>
          <a:p>
            <a:pPr marL="548958" lvl="1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 1 – Affects 22-42%</a:t>
            </a:r>
          </a:p>
          <a:p>
            <a:pPr marL="548958" lvl="1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8958" lvl="1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2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33399"/>
            <a:ext cx="26416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C5AC4A-7FF9-D1A8-2166-122DBBA12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5486400"/>
            <a:ext cx="2884730" cy="6059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30539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/>
            <a:r>
              <a:rPr lang="en-US" altLang="en-US" dirty="0"/>
              <a:t>DDS 17:   Diabetes Distress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356" y="1143000"/>
            <a:ext cx="8229600" cy="5486400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/>
              <a:t>Yields a total Diabetes Distress Scale score plus 4 sub scores:  </a:t>
            </a:r>
          </a:p>
          <a:p>
            <a:pPr marL="548640" lvl="1" indent="-274320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/>
              <a:t>Emotional burden</a:t>
            </a:r>
          </a:p>
          <a:p>
            <a:pPr marL="548640" lvl="1" indent="-274320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/>
              <a:t>Physician related Distress</a:t>
            </a:r>
          </a:p>
          <a:p>
            <a:pPr marL="548640" lvl="1" indent="-274320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/>
              <a:t>Regimen related Distress</a:t>
            </a:r>
          </a:p>
          <a:p>
            <a:pPr marL="548640" lvl="1" indent="-274320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/>
              <a:t>Interpersonal Distress</a:t>
            </a:r>
          </a:p>
          <a:p>
            <a:pPr marL="548640" lvl="1" indent="-274320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  <a:p>
            <a:pPr marL="548640" lvl="1" indent="-274320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dirty="0"/>
              <a:t>Begin a conversation with any item rated 3 or more – See Distress Scale in your resources page</a:t>
            </a:r>
          </a:p>
          <a:p>
            <a:pPr marL="548640" lvl="1" indent="-274320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None/>
              <a:defRPr/>
            </a:pPr>
            <a:endParaRPr lang="en-US" dirty="0"/>
          </a:p>
          <a:p>
            <a:pPr marL="548640" lvl="1" indent="-274320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3000" dirty="0"/>
              <a:t>44.5% of individuals reported diabetes distress</a:t>
            </a:r>
          </a:p>
          <a:p>
            <a:pPr marL="548640" lvl="1" indent="-274320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3000" dirty="0"/>
              <a:t>Only 24% of providers asked pts how diabetes affected their life (DAWN Study)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/>
          </a:p>
        </p:txBody>
      </p:sp>
      <p:pic>
        <p:nvPicPr>
          <p:cNvPr id="829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81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640966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kern="1200">
                <a:latin typeface="Calibri" panose="020F0502020204030204" pitchFamily="34" charset="0"/>
                <a:ea typeface="+mj-ea"/>
                <a:cs typeface="+mj-cs"/>
              </a:rPr>
              <a:t>Diabetes Distress Scale cont.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57200" y="1219200"/>
            <a:ext cx="4041648" cy="541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rgbClr val="86AA2C"/>
              </a:buClr>
              <a:buSzPct val="76000"/>
              <a:buFont typeface="Wingdings 3" panose="05040102010807070707" pitchFamily="18" charset="2"/>
              <a:buChar char=""/>
              <a:defRPr/>
            </a:pP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C7456-265F-B184-5E31-450FA8D90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143000"/>
            <a:ext cx="4608577" cy="48006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364FD-E0C0-A1F4-27A6-82CE2D481264}"/>
              </a:ext>
            </a:extLst>
          </p:cNvPr>
          <p:cNvSpPr txBox="1"/>
          <p:nvPr/>
        </p:nvSpPr>
        <p:spPr>
          <a:xfrm>
            <a:off x="4572000" y="5967845"/>
            <a:ext cx="41555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https://professional.diabetes.org/sites/default/files/media/ada_mental_health_toolkit_questionnaires.pdf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62E9A0-1FFF-29E3-D576-C15152B9DB4B}"/>
              </a:ext>
            </a:extLst>
          </p:cNvPr>
          <p:cNvSpPr txBox="1"/>
          <p:nvPr/>
        </p:nvSpPr>
        <p:spPr>
          <a:xfrm>
            <a:off x="415636" y="1268052"/>
            <a:ext cx="3931921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Feeling that diabetes is taking up too much of my mental and physical energy every day. </a:t>
            </a:r>
          </a:p>
          <a:p>
            <a:endParaRPr lang="en-US" sz="1400" dirty="0"/>
          </a:p>
          <a:p>
            <a:r>
              <a:rPr lang="en-US" sz="1400" dirty="0"/>
              <a:t>Feeling that my doctor doesn't know enough about diabetes and diabetes care/ doesn't give me clear enough directions . 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Feeling angry, scared, and/or depressed … think about living with diabetes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Feeling that I am not testing my blood sugars frequently enough. </a:t>
            </a:r>
          </a:p>
          <a:p>
            <a:endParaRPr lang="en-US" sz="1400" dirty="0"/>
          </a:p>
          <a:p>
            <a:r>
              <a:rPr lang="en-US" sz="1400" dirty="0"/>
              <a:t>Feeling that I am often failing with my diabetes routine.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Feeling that friends or family are not supportive enough of self-care efforts  (planning activities that …, encourage me to eat the "wrong" foods).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Feeling that diabetes controls my life. </a:t>
            </a:r>
          </a:p>
          <a:p>
            <a:endParaRPr lang="en-US" sz="1400" dirty="0"/>
          </a:p>
          <a:p>
            <a:r>
              <a:rPr lang="en-US" sz="1400" dirty="0"/>
              <a:t>Not feeling motivated to keep up my diabetes self management.    </a:t>
            </a:r>
            <a:r>
              <a:rPr lang="en-US" sz="1200" dirty="0"/>
              <a:t>DDS (17) Scoring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4761452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33377-5532-4941-AB3F-0506F9C30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r>
              <a:rPr lang="en-US" dirty="0"/>
              <a:t>Diabetes Distress – *Assess Annually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AC0D7D-2045-4134-8F14-907280854F8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733800" cy="4937760"/>
          </a:xfrm>
        </p:spPr>
        <p:txBody>
          <a:bodyPr>
            <a:normAutofit/>
          </a:bodyPr>
          <a:lstStyle/>
          <a:p>
            <a:r>
              <a:rPr lang="en-US" sz="2400" dirty="0"/>
              <a:t>High levels of diabetes distress significantly impact medication-taking behaviors and are linked to higher A1C, lower self-efficacy, and poorer dietary and exercise behaviors </a:t>
            </a:r>
          </a:p>
          <a:p>
            <a:r>
              <a:rPr lang="en-US" sz="2400" dirty="0"/>
              <a:t>Can also contribute to higher stress hormone levels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FC1E5F-9A87-470E-BB3B-3A445233934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498848" y="1216152"/>
            <a:ext cx="4174998" cy="4937760"/>
          </a:xfrm>
        </p:spPr>
        <p:txBody>
          <a:bodyPr>
            <a:normAutofit/>
          </a:bodyPr>
          <a:lstStyle/>
          <a:p>
            <a:r>
              <a:rPr lang="en-US" sz="2800" dirty="0"/>
              <a:t>Address Distress</a:t>
            </a:r>
          </a:p>
          <a:p>
            <a:r>
              <a:rPr lang="en-US" sz="2800" dirty="0"/>
              <a:t>Mindful Self-Compassion is important</a:t>
            </a:r>
          </a:p>
          <a:p>
            <a:r>
              <a:rPr lang="en-US" sz="2800" dirty="0"/>
              <a:t>Counseling and DSME can help</a:t>
            </a:r>
          </a:p>
        </p:txBody>
      </p:sp>
      <p:pic>
        <p:nvPicPr>
          <p:cNvPr id="4" name="Picture 3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0D637D6-798C-41DD-A8DB-7599CC8B8B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4953001" y="3962400"/>
            <a:ext cx="3178005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404455-FD68-CA88-7A5B-DE414E06F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120844"/>
            <a:ext cx="3041609" cy="63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5A1DD-BFAD-DC11-7FE6-9C281F4BE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7770BAF-B7FC-CF15-4E5C-8246B8F9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6" y="273050"/>
            <a:ext cx="8226425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Trusting our Intuition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ECBA1-D4F6-9627-77FE-A584E4AFD38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5614" y="1598613"/>
            <a:ext cx="4802186" cy="5259387"/>
          </a:xfrm>
        </p:spPr>
        <p:txBody>
          <a:bodyPr>
            <a:normAutofit/>
          </a:bodyPr>
          <a:lstStyle/>
          <a:p>
            <a:r>
              <a:rPr lang="en-US" sz="2400" b="0" i="0" dirty="0">
                <a:effectLst/>
              </a:rPr>
              <a:t>As healthcare professionals, we tend to focus on problem-solving around lifestyle, medications, and glucose levels. </a:t>
            </a:r>
          </a:p>
          <a:p>
            <a:r>
              <a:rPr lang="en-US" sz="2400" b="0" dirty="0">
                <a:effectLst/>
              </a:rPr>
              <a:t>The results of the Embark study confirm our intuition to prioritize addressing emotions to support individuals living with diabetes. </a:t>
            </a:r>
          </a:p>
          <a:p>
            <a:r>
              <a:rPr lang="en-US" sz="2400" b="1" i="0" dirty="0">
                <a:effectLst/>
              </a:rPr>
              <a:t>Let’s reprioritize our checklist by assessing and addressing distress and move into the heart of providing effective diabetes care.</a:t>
            </a:r>
            <a:endParaRPr lang="en-US" sz="2400" b="0" i="0" dirty="0">
              <a:effectLst/>
            </a:endParaRP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pic>
        <p:nvPicPr>
          <p:cNvPr id="4" name="Picture 3" descr="Hands holding heart">
            <a:extLst>
              <a:ext uri="{FF2B5EF4-FFF2-40B4-BE49-F238E27FC236}">
                <a16:creationId xmlns:a16="http://schemas.microsoft.com/office/drawing/2014/main" id="{D1FD39F8-30EE-3BED-B6BE-2C46B2618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82" b="-1"/>
          <a:stretch/>
        </p:blipFill>
        <p:spPr>
          <a:xfrm>
            <a:off x="5465823" y="1598613"/>
            <a:ext cx="3216215" cy="3582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64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E4392-49E1-7374-29F7-2A67FF11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Anxiety Symptoms Common in Diabetes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F6D81-F8E1-FE98-BE00-0C51E41BEC9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19.5% lifetime prevalence of generalized anxiety disorder in type 1 or type 2 diabetes*</a:t>
            </a:r>
            <a:endParaRPr 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38363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People with diabetes have h</a:t>
            </a:r>
            <a:r>
              <a:rPr lang="en-US" sz="24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igher rates of:</a:t>
            </a:r>
          </a:p>
          <a:p>
            <a:pPr lvl="1"/>
            <a:r>
              <a:rPr lang="en-US" sz="24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generalized anxiety disorder, </a:t>
            </a:r>
          </a:p>
          <a:p>
            <a:pPr lvl="1"/>
            <a:r>
              <a:rPr lang="en-US" sz="20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body dysmorphic disorder,</a:t>
            </a:r>
          </a:p>
          <a:p>
            <a:pPr lvl="1"/>
            <a:r>
              <a:rPr lang="en-US" sz="20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obsessive compulsive disorder,</a:t>
            </a:r>
          </a:p>
          <a:p>
            <a:pPr lvl="1"/>
            <a:r>
              <a:rPr lang="en-US" sz="20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specific phobias, </a:t>
            </a:r>
            <a:endParaRPr lang="en-US" sz="2000" dirty="0">
              <a:solidFill>
                <a:srgbClr val="38363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Posttraumatic stress disorder.</a:t>
            </a:r>
          </a:p>
          <a:p>
            <a:pPr lvl="1"/>
            <a:endParaRPr lang="en-US" sz="2000" dirty="0">
              <a:solidFill>
                <a:srgbClr val="38363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4638" lvl="1" indent="0">
              <a:buNone/>
            </a:pPr>
            <a:r>
              <a:rPr lang="en-US" sz="2000" dirty="0">
                <a:solidFill>
                  <a:srgbClr val="38363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Behavioral Risk Factor Surveillance System estimates </a:t>
            </a:r>
          </a:p>
          <a:p>
            <a:pPr lvl="1"/>
            <a:endParaRPr lang="en-US" sz="2000" b="0" i="0" dirty="0">
              <a:solidFill>
                <a:srgbClr val="383636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FA1A35-EBD8-67FB-ED65-72208AF68338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sz="2800" dirty="0"/>
              <a:t>Common Anxieties</a:t>
            </a:r>
          </a:p>
          <a:p>
            <a:pPr lvl="1"/>
            <a:r>
              <a:rPr lang="en-US" sz="2400" dirty="0"/>
              <a:t>Fear of Hypoglycemia</a:t>
            </a:r>
          </a:p>
          <a:p>
            <a:pPr lvl="1"/>
            <a:r>
              <a:rPr lang="en-US" sz="2400" dirty="0"/>
              <a:t>Not meeting glycemic goals</a:t>
            </a:r>
          </a:p>
          <a:p>
            <a:pPr lvl="1"/>
            <a:r>
              <a:rPr lang="en-US" sz="2400" dirty="0"/>
              <a:t>Insulin injection/infusion</a:t>
            </a:r>
          </a:p>
          <a:p>
            <a:pPr lvl="1"/>
            <a:r>
              <a:rPr lang="en-US" sz="2400" dirty="0"/>
              <a:t>Onset of complications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3AF55C-7CFD-0E2C-F761-3B1CC3F99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5990498"/>
            <a:ext cx="3041609" cy="638902"/>
          </a:xfrm>
          <a:prstGeom prst="rect">
            <a:avLst/>
          </a:prstGeom>
        </p:spPr>
      </p:pic>
      <p:pic>
        <p:nvPicPr>
          <p:cNvPr id="8" name="Picture 7" descr="Stressed woman working at home">
            <a:extLst>
              <a:ext uri="{FF2B5EF4-FFF2-40B4-BE49-F238E27FC236}">
                <a16:creationId xmlns:a16="http://schemas.microsoft.com/office/drawing/2014/main" id="{3957107A-9EF0-5392-49AE-43126D55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891" y="4104294"/>
            <a:ext cx="2719578" cy="181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00796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Consider Referral to Mental Health Provider for </a:t>
            </a:r>
            <a:r>
              <a:rPr lang="en-US" dirty="0" err="1"/>
              <a:t>Eval</a:t>
            </a:r>
            <a:r>
              <a:rPr lang="en-US" dirty="0"/>
              <a:t> and Treatment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sz="quarter" idx="1"/>
          </p:nvPr>
        </p:nvSpPr>
        <p:spPr>
          <a:xfrm>
            <a:off x="493143" y="1447800"/>
            <a:ext cx="8229600" cy="5029200"/>
          </a:xfrm>
        </p:spPr>
        <p:txBody>
          <a:bodyPr/>
          <a:lstStyle/>
          <a:p>
            <a:r>
              <a:rPr lang="en-US" altLang="en-US" dirty="0"/>
              <a:t>Low engagement in diabetes self-management</a:t>
            </a:r>
          </a:p>
          <a:p>
            <a:r>
              <a:rPr lang="en-US" altLang="en-US" dirty="0"/>
              <a:t>Screens positive for depression, anxiety, </a:t>
            </a:r>
            <a:r>
              <a:rPr lang="en-US" altLang="en-US" dirty="0" err="1"/>
              <a:t>FoH</a:t>
            </a:r>
            <a:r>
              <a:rPr lang="en-US" altLang="en-US" dirty="0"/>
              <a:t>*</a:t>
            </a:r>
          </a:p>
          <a:p>
            <a:r>
              <a:rPr lang="en-US" altLang="en-US" dirty="0"/>
              <a:t>Disordered eating or disrupted eating patterns</a:t>
            </a:r>
          </a:p>
          <a:p>
            <a:r>
              <a:rPr lang="en-US" altLang="en-US" dirty="0"/>
              <a:t>Not taking insulin/meds to lose weight</a:t>
            </a:r>
          </a:p>
          <a:p>
            <a:r>
              <a:rPr lang="en-US" altLang="en-US" dirty="0"/>
              <a:t>Serious mental illness is suspected</a:t>
            </a:r>
          </a:p>
          <a:p>
            <a:r>
              <a:rPr lang="en-US" altLang="en-US" dirty="0"/>
              <a:t>Youth with repeated hospitalizations, distress</a:t>
            </a:r>
          </a:p>
          <a:p>
            <a:r>
              <a:rPr lang="en-US" altLang="en-US" dirty="0"/>
              <a:t>Cognitive impairment or impairment of DSME</a:t>
            </a:r>
          </a:p>
          <a:p>
            <a:r>
              <a:rPr lang="en-US" altLang="en-US" dirty="0"/>
              <a:t>Before bariatric/metabolic surgery        </a:t>
            </a:r>
            <a:br>
              <a:rPr lang="en-US" altLang="en-US" dirty="0"/>
            </a:br>
            <a:r>
              <a:rPr lang="en-US" altLang="en-US" sz="2800" dirty="0"/>
              <a:t>*</a:t>
            </a:r>
            <a:r>
              <a:rPr lang="en-US" altLang="en-US" sz="2400" dirty="0"/>
              <a:t>Fear of hypoglycemia</a:t>
            </a:r>
            <a:endParaRPr lang="en-US" alt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19DCE-9AAD-1F84-61E1-CF336EAC9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127" y="6099651"/>
            <a:ext cx="2884730" cy="6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7617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02B21-BD62-F1DE-ADFF-277AA486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Autofit/>
          </a:bodyPr>
          <a:lstStyle/>
          <a:p>
            <a:r>
              <a:rPr lang="en-US" sz="3200" dirty="0"/>
              <a:t>Facilitating Positive Health Behaviors and Well Being to Improve Health Outcomes – Standard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3EA8F-5539-2FCD-3568-9019C4CBF4B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495800" cy="4709160"/>
          </a:xfrm>
        </p:spPr>
        <p:txBody>
          <a:bodyPr/>
          <a:lstStyle/>
          <a:p>
            <a:r>
              <a:rPr lang="en-US" sz="28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Building positive health behaviors and maintaining psychological well-being are foundational for achieving diabetes management goals and maximizing quality of life </a:t>
            </a:r>
          </a:p>
          <a:p>
            <a:r>
              <a:rPr lang="en-US" sz="2800" dirty="0">
                <a:solidFill>
                  <a:srgbClr val="38363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ngage in person-centered collaborative care and shared decision making</a:t>
            </a:r>
            <a:endParaRPr lang="en-US" sz="28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EA825-364A-101C-D2B3-D12BB0718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943600"/>
            <a:ext cx="3324965" cy="698422"/>
          </a:xfrm>
          <a:prstGeom prst="rect">
            <a:avLst/>
          </a:prstGeom>
        </p:spPr>
      </p:pic>
      <p:pic>
        <p:nvPicPr>
          <p:cNvPr id="5" name="Picture 4" descr="Indigenous woman in traditional clothing">
            <a:extLst>
              <a:ext uri="{FF2B5EF4-FFF2-40B4-BE49-F238E27FC236}">
                <a16:creationId xmlns:a16="http://schemas.microsoft.com/office/drawing/2014/main" id="{326BB9CF-1EB1-72DB-8B0C-E0E860B4F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444" y="1606519"/>
            <a:ext cx="3324965" cy="221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9679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3884C-95AB-B27C-E1B9-0020E697A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F465-890B-55E8-DA4D-117AEADE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Care Study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5C1DB-7CC3-9B3A-8FBB-1CFB4AA6F9B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352800" cy="4937760"/>
          </a:xfrm>
        </p:spPr>
        <p:txBody>
          <a:bodyPr/>
          <a:lstStyle/>
          <a:p>
            <a:r>
              <a:rPr lang="en-US" sz="2800" dirty="0"/>
              <a:t>Acknowledge – That makes sense you are not taking your meds due to fear of hypo.</a:t>
            </a:r>
          </a:p>
          <a:p>
            <a:r>
              <a:rPr lang="en-US" sz="2800" dirty="0"/>
              <a:t>What about just taking metformin?</a:t>
            </a:r>
          </a:p>
          <a:p>
            <a:r>
              <a:rPr lang="en-US" sz="2800" dirty="0"/>
              <a:t>If we can get strips for your meter, would you be interested in checking your BG?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23986-7579-C5D3-35F4-3F2C4D5D83C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791200" y="1216152"/>
            <a:ext cx="3124200" cy="5641848"/>
          </a:xfrm>
        </p:spPr>
        <p:txBody>
          <a:bodyPr wrap="square"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500" dirty="0"/>
              <a:t>34-year-old transgender female, with type 2 diabetes, ends up in urgent care with an abscess due to elevated blood glucose – A1C 9.4%. Living with roommates. </a:t>
            </a:r>
            <a:br>
              <a:rPr lang="en-US" sz="2500" dirty="0"/>
            </a:br>
            <a:r>
              <a:rPr lang="en-US" sz="2500" dirty="0"/>
              <a:t>On glipizide and metformin, but not taking because can’t afford strips to check glucose. Afraid of glucose going too low. </a:t>
            </a:r>
          </a:p>
          <a:p>
            <a:pPr>
              <a:lnSpc>
                <a:spcPct val="120000"/>
              </a:lnSpc>
            </a:pPr>
            <a:r>
              <a:rPr lang="en-US" sz="2500" dirty="0"/>
              <a:t>History of diabetes distress and anxiety.</a:t>
            </a:r>
          </a:p>
        </p:txBody>
      </p:sp>
      <p:pic>
        <p:nvPicPr>
          <p:cNvPr id="5" name="Picture 4" descr="Person in a car">
            <a:extLst>
              <a:ext uri="{FF2B5EF4-FFF2-40B4-BE49-F238E27FC236}">
                <a16:creationId xmlns:a16="http://schemas.microsoft.com/office/drawing/2014/main" id="{3B541D83-FC20-6826-5683-61A2B46BC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62" r="10496" b="-3"/>
          <a:stretch/>
        </p:blipFill>
        <p:spPr>
          <a:xfrm>
            <a:off x="3836185" y="1524000"/>
            <a:ext cx="1984248" cy="242419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53936-C63C-28F6-3500-6AE87531C6D6}"/>
              </a:ext>
            </a:extLst>
          </p:cNvPr>
          <p:cNvSpPr txBox="1"/>
          <p:nvPr/>
        </p:nvSpPr>
        <p:spPr>
          <a:xfrm rot="20103776">
            <a:off x="3853892" y="4416418"/>
            <a:ext cx="1986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Jokerman" panose="04090605060D06020702" pitchFamily="82" charset="0"/>
              </a:rPr>
              <a:t>curiosity</a:t>
            </a:r>
          </a:p>
        </p:txBody>
      </p:sp>
    </p:spTree>
    <p:extLst>
      <p:ext uri="{BB962C8B-B14F-4D97-AF65-F5344CB8AC3E}">
        <p14:creationId xmlns:p14="http://schemas.microsoft.com/office/powerpoint/2010/main" val="16346665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85" y="304800"/>
            <a:ext cx="8229600" cy="1409700"/>
          </a:xfrm>
        </p:spPr>
        <p:txBody>
          <a:bodyPr>
            <a:normAutofit fontScale="90000"/>
          </a:bodyPr>
          <a:lstStyle/>
          <a:p>
            <a:r>
              <a:rPr lang="en-US" dirty="0"/>
              <a:t>Empowering and Promoting Health for Individuals and Populations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32A98-6FE2-46D9-9EBD-0208757BF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465" y="1905000"/>
            <a:ext cx="5023535" cy="3353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671EB-49BA-4549-A77A-08F61C7E6CAF}"/>
              </a:ext>
            </a:extLst>
          </p:cNvPr>
          <p:cNvSpPr txBox="1"/>
          <p:nvPr/>
        </p:nvSpPr>
        <p:spPr>
          <a:xfrm>
            <a:off x="1981200" y="54102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Our Actions Make a Difference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8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667B0DDE-B6B9-0F69-54EA-7E3F40853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743200"/>
            <a:ext cx="7848600" cy="3429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7" tIns="44445" rIns="90477" bIns="44445"/>
          <a:lstStyle/>
          <a:p>
            <a:pPr>
              <a:buFontTx/>
              <a:buBlip>
                <a:blip r:embed="rId2"/>
              </a:buBlip>
            </a:pPr>
            <a:r>
              <a:rPr lang="en-US" altLang="en-US" b="0" dirty="0"/>
              <a:t>Beliefs </a:t>
            </a:r>
            <a:r>
              <a:rPr lang="en-US" altLang="en-US" dirty="0"/>
              <a:t>about health and diabetes</a:t>
            </a:r>
            <a:endParaRPr lang="en-US" altLang="en-US" b="0" dirty="0"/>
          </a:p>
          <a:p>
            <a:pPr>
              <a:buFontTx/>
              <a:buBlip>
                <a:blip r:embed="rId2"/>
              </a:buBlip>
            </a:pPr>
            <a:r>
              <a:rPr lang="en-US" altLang="en-US" b="0" dirty="0"/>
              <a:t>Barriers</a:t>
            </a:r>
            <a:r>
              <a:rPr lang="en-US" altLang="en-US" dirty="0"/>
              <a:t> can be confused with non-compliance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b="0" dirty="0"/>
              <a:t>Burnout</a:t>
            </a:r>
            <a:r>
              <a:rPr lang="en-US" altLang="en-US" dirty="0"/>
              <a:t> lookout. On extended diabetes vacation due to diabetes distress?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b="0" dirty="0"/>
              <a:t>Bouncing back – leaning into resilience</a:t>
            </a:r>
            <a:endParaRPr lang="en-US" altLang="en-US" dirty="0"/>
          </a:p>
        </p:txBody>
      </p:sp>
      <p:graphicFrame>
        <p:nvGraphicFramePr>
          <p:cNvPr id="155651" name="Object 3">
            <a:extLst>
              <a:ext uri="{FF2B5EF4-FFF2-40B4-BE49-F238E27FC236}">
                <a16:creationId xmlns:a16="http://schemas.microsoft.com/office/drawing/2014/main" id="{2D07727A-6885-12EA-D65A-C57B60A432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457200"/>
          <a:ext cx="16764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657360" imgH="657360" progId="MS_ClipArt_Gallery.2">
                  <p:embed/>
                </p:oleObj>
              </mc:Choice>
              <mc:Fallback>
                <p:oleObj name="Clip" r:id="rId3" imgW="657360" imgH="657360" progId="MS_ClipArt_Gallery.2">
                  <p:embed/>
                  <p:pic>
                    <p:nvPicPr>
                      <p:cNvPr id="155651" name="Object 3">
                        <a:extLst>
                          <a:ext uri="{FF2B5EF4-FFF2-40B4-BE49-F238E27FC236}">
                            <a16:creationId xmlns:a16="http://schemas.microsoft.com/office/drawing/2014/main" id="{2D07727A-6885-12EA-D65A-C57B60A432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57200"/>
                        <a:ext cx="16764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34778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5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5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Treatment Goals aren’t met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800600" cy="5257800"/>
          </a:xfrm>
        </p:spPr>
        <p:txBody>
          <a:bodyPr>
            <a:normAutofit/>
          </a:bodyPr>
          <a:lstStyle/>
          <a:p>
            <a:r>
              <a:rPr lang="en-US" dirty="0"/>
              <a:t>Invoke Curiosity</a:t>
            </a:r>
          </a:p>
          <a:p>
            <a:r>
              <a:rPr lang="en-US" dirty="0"/>
              <a:t>Reassess treatment regimen and barriers</a:t>
            </a:r>
          </a:p>
          <a:p>
            <a:pPr lvl="1"/>
            <a:r>
              <a:rPr lang="en-US" dirty="0"/>
              <a:t>Social determinants of Health</a:t>
            </a:r>
          </a:p>
          <a:p>
            <a:pPr lvl="1"/>
            <a:r>
              <a:rPr lang="en-US" dirty="0"/>
              <a:t>Health &amp; Numeral Literacy</a:t>
            </a:r>
          </a:p>
          <a:p>
            <a:pPr lvl="1"/>
            <a:r>
              <a:rPr lang="en-US" dirty="0"/>
              <a:t>Language barriers</a:t>
            </a:r>
          </a:p>
          <a:p>
            <a:pPr lvl="1"/>
            <a:r>
              <a:rPr lang="en-US" dirty="0"/>
              <a:t>Diabetes related distress or depression</a:t>
            </a:r>
          </a:p>
          <a:p>
            <a:pPr lvl="1"/>
            <a:r>
              <a:rPr lang="en-US" dirty="0"/>
              <a:t>Competing demands  </a:t>
            </a:r>
          </a:p>
          <a:p>
            <a:pPr lvl="1"/>
            <a:r>
              <a:rPr lang="en-US" dirty="0"/>
              <a:t>Medication costs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295400"/>
            <a:ext cx="2600325" cy="175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DB57E-B18D-6167-2CAD-6D91521B110E}"/>
              </a:ext>
            </a:extLst>
          </p:cNvPr>
          <p:cNvSpPr txBox="1"/>
          <p:nvPr/>
        </p:nvSpPr>
        <p:spPr>
          <a:xfrm>
            <a:off x="5562600" y="3164551"/>
            <a:ext cx="3190336" cy="367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Action Steps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Provide Diabetes Self- Management Education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Therapeutic connection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- Refer to RD/RDN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- Social Services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- Community Health Worker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- Support Group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- Other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F7C07B-E3D5-B12A-C0E9-DBC82CA34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43600"/>
            <a:ext cx="3324965" cy="698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62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wrap="square" anchor="b">
            <a:normAutofit/>
          </a:bodyPr>
          <a:lstStyle/>
          <a:p>
            <a:pPr eaLnBrk="1" hangingPunct="1"/>
            <a:r>
              <a:rPr lang="en-US" altLang="en-US" dirty="0"/>
              <a:t>Individualized Care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 wrap="square" anchor="t"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200"/>
              <a:t>Consider individualized care and create environmental structures to support people with: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200"/>
              <a:t>Food insecurity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200"/>
              <a:t>Living situation &amp; Housing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200"/>
              <a:t>Refugee, Migrant farm laborers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200"/>
              <a:t>Language barriers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en-US" sz="220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200"/>
              <a:t>Health disparities related to:</a:t>
            </a:r>
          </a:p>
          <a:p>
            <a:pPr marL="54864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sz="2200"/>
              <a:t>Ethnicity, racism, culture, sex, socioeconomic status, LGBTQ</a:t>
            </a:r>
          </a:p>
        </p:txBody>
      </p:sp>
      <p:pic>
        <p:nvPicPr>
          <p:cNvPr id="4" name="Picture 3" descr="Female doctor talking with patients">
            <a:extLst>
              <a:ext uri="{FF2B5EF4-FFF2-40B4-BE49-F238E27FC236}">
                <a16:creationId xmlns:a16="http://schemas.microsoft.com/office/drawing/2014/main" id="{942B0C0D-93E0-8AFF-9185-811F241188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61" r="35102" b="-3"/>
          <a:stretch/>
        </p:blipFill>
        <p:spPr>
          <a:xfrm>
            <a:off x="4632198" y="1216152"/>
            <a:ext cx="4041648" cy="493776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DAE854-EC70-1921-8DD7-D65289A58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6019800"/>
            <a:ext cx="2438400" cy="68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09475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9C8B-0FA6-4781-BFB0-59B357A5B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Insecurity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AE43B-16A8-4B22-A4E4-F6AF3F516D2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/>
              <a:t>Food insecurity is the unreliable availability of nutritious food and the inability to consistently obtain food without resorting to socially unacceptable practices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11270-E570-4C1F-B9BF-EC77AEA67D9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741106" y="1184564"/>
            <a:ext cx="4174294" cy="4937760"/>
          </a:xfrm>
        </p:spPr>
        <p:txBody>
          <a:bodyPr/>
          <a:lstStyle/>
          <a:p>
            <a:r>
              <a:rPr lang="en-US" sz="2800" dirty="0"/>
              <a:t>Up to 20% in diabetes</a:t>
            </a:r>
          </a:p>
          <a:p>
            <a:pPr lvl="1"/>
            <a:r>
              <a:rPr lang="en-US" dirty="0"/>
              <a:t>Higher in African American, Latinos, low income, single moms</a:t>
            </a:r>
          </a:p>
          <a:p>
            <a:r>
              <a:rPr lang="en-US" sz="2800" dirty="0"/>
              <a:t>Type 2 diabetes risk doubled in those</a:t>
            </a:r>
            <a:r>
              <a:rPr lang="en-US" dirty="0"/>
              <a:t> </a:t>
            </a:r>
            <a:r>
              <a:rPr lang="en-US" sz="2800" dirty="0"/>
              <a:t>with food insecurity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66794-C0A0-4099-A152-C4AAE72B1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05400" y="4390505"/>
            <a:ext cx="3160660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95E6F-F6A1-B47B-A118-9AE21FA0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40" y="5944408"/>
            <a:ext cx="2438400" cy="68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95133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B58-04C4-454E-BC52-7FD59CF10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Situation impacts self-care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2EE6F-7691-44A0-A198-78341895E5F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 prevalence of diabetes in the unhoused population is estimated to be around 8% </a:t>
            </a:r>
          </a:p>
          <a:p>
            <a:r>
              <a:rPr lang="en-US" dirty="0"/>
              <a:t>Need secure places to keep supplies and meds</a:t>
            </a:r>
          </a:p>
          <a:p>
            <a:r>
              <a:rPr lang="en-US" dirty="0"/>
              <a:t>Help connect with social resources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8F0414-0A43-4CE6-8861-CBC95088A40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34977" y="1245158"/>
            <a:ext cx="4041775" cy="351634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7A8A8-4670-DC85-1DEA-E15C35451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352" y="6017027"/>
            <a:ext cx="2438400" cy="684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265CB-F0D0-8B23-0EEC-DAC43A167948}"/>
              </a:ext>
            </a:extLst>
          </p:cNvPr>
          <p:cNvSpPr txBox="1"/>
          <p:nvPr/>
        </p:nvSpPr>
        <p:spPr>
          <a:xfrm>
            <a:off x="4607169" y="4863660"/>
            <a:ext cx="4041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83636"/>
                </a:solidFill>
                <a:effectLst/>
                <a:latin typeface="Helvetica Neue"/>
              </a:rPr>
              <a:t>Housing insecurity has been shown to be directly associated with a person’s ability to maintain their diabetes self-management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0010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A8337-83CF-40F2-B5BF-C730E33AB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Refugee, Migrant &amp; Seasonal Workers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1C575-DF21-4150-9E5F-7059C199FB1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5486400"/>
          </a:xfrm>
        </p:spPr>
        <p:txBody>
          <a:bodyPr/>
          <a:lstStyle/>
          <a:p>
            <a:pPr lvl="1"/>
            <a:r>
              <a:rPr lang="en-US" dirty="0"/>
              <a:t>Higher risk of having diabetes, CV Disease</a:t>
            </a:r>
          </a:p>
          <a:p>
            <a:pPr lvl="1"/>
            <a:r>
              <a:rPr lang="en-US" dirty="0"/>
              <a:t>Poverty associated with chronic stress, food insecurity and higher risk of diabetes</a:t>
            </a:r>
          </a:p>
          <a:p>
            <a:pPr lvl="1"/>
            <a:r>
              <a:rPr lang="en-US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link to certain pesticides and the incidence of diabetes</a:t>
            </a: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9B33E-1FF1-4D95-B067-5F8E3581942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Many barriers to care:</a:t>
            </a:r>
          </a:p>
          <a:p>
            <a:pPr lvl="1"/>
            <a:r>
              <a:rPr lang="en-US" dirty="0"/>
              <a:t>Migration</a:t>
            </a:r>
          </a:p>
          <a:p>
            <a:pPr lvl="1"/>
            <a:r>
              <a:rPr lang="en-US" dirty="0"/>
              <a:t>Culture and language</a:t>
            </a:r>
          </a:p>
          <a:p>
            <a:pPr lvl="1"/>
            <a:r>
              <a:rPr lang="en-US" dirty="0"/>
              <a:t>Lack of funds for transportation</a:t>
            </a:r>
          </a:p>
          <a:p>
            <a:pPr lvl="1"/>
            <a:r>
              <a:rPr lang="en-US" dirty="0"/>
              <a:t>Other barriers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9C65C-1C37-4FDD-B853-3536269BB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05400" y="4545163"/>
            <a:ext cx="3124200" cy="2091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A70E8-5CDF-D162-35CB-1C0FB49E182E}"/>
              </a:ext>
            </a:extLst>
          </p:cNvPr>
          <p:cNvSpPr txBox="1"/>
          <p:nvPr/>
        </p:nvSpPr>
        <p:spPr>
          <a:xfrm>
            <a:off x="296799" y="531563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1" dirty="0">
                <a:solidFill>
                  <a:srgbClr val="0070C0"/>
                </a:solidFill>
                <a:effectLst/>
                <a:latin typeface="Helvetica Neue"/>
              </a:rPr>
              <a:t>Health care professionals need to attune to individual’s working and living conditions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F2B83-4BF5-9B4B-47AA-F0BAB95C1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3" y="6096808"/>
            <a:ext cx="2438400" cy="68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36495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Look Beyond – What impacts DSM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410200" cy="5638800"/>
          </a:xfrm>
        </p:spPr>
        <p:txBody>
          <a:bodyPr/>
          <a:lstStyle/>
          <a:p>
            <a:r>
              <a:rPr lang="en-US" altLang="en-US" dirty="0"/>
              <a:t>Improving diabetes treatment outcomes requires looking at multiple factors:</a:t>
            </a:r>
          </a:p>
          <a:p>
            <a:pPr lvl="1"/>
            <a:r>
              <a:rPr lang="en-US" altLang="en-US" sz="2400" dirty="0"/>
              <a:t>Living situation</a:t>
            </a:r>
          </a:p>
          <a:p>
            <a:pPr lvl="1"/>
            <a:r>
              <a:rPr lang="en-US" altLang="en-US" sz="2400" dirty="0"/>
              <a:t>Childhood trauma</a:t>
            </a:r>
          </a:p>
          <a:p>
            <a:pPr lvl="1"/>
            <a:r>
              <a:rPr lang="en-US" altLang="en-US" sz="2400" dirty="0"/>
              <a:t>Adequacy of medical management</a:t>
            </a:r>
          </a:p>
          <a:p>
            <a:pPr lvl="1"/>
            <a:r>
              <a:rPr lang="en-US" altLang="en-US" sz="2400" dirty="0"/>
              <a:t>Cost-related barriers to medication use</a:t>
            </a:r>
          </a:p>
          <a:p>
            <a:pPr lvl="1"/>
            <a:r>
              <a:rPr lang="en-US" altLang="en-US" sz="2400" dirty="0"/>
              <a:t>Duration of diabetes</a:t>
            </a:r>
          </a:p>
          <a:p>
            <a:pPr lvl="1"/>
            <a:r>
              <a:rPr lang="en-US" altLang="en-US" sz="2400" dirty="0"/>
              <a:t>Other health related problems</a:t>
            </a:r>
          </a:p>
          <a:p>
            <a:pPr lvl="1"/>
            <a:r>
              <a:rPr lang="en-US" altLang="en-US" sz="2400" dirty="0"/>
              <a:t>Social structural factors </a:t>
            </a:r>
          </a:p>
          <a:p>
            <a:pPr lvl="1"/>
            <a:r>
              <a:rPr lang="en-US" altLang="en-US" sz="2400" dirty="0"/>
              <a:t>Access to Care</a:t>
            </a:r>
          </a:p>
        </p:txBody>
      </p:sp>
      <p:pic>
        <p:nvPicPr>
          <p:cNvPr id="4" name="Picture 3" descr="Casual woman with hand on face">
            <a:extLst>
              <a:ext uri="{FF2B5EF4-FFF2-40B4-BE49-F238E27FC236}">
                <a16:creationId xmlns:a16="http://schemas.microsoft.com/office/drawing/2014/main" id="{3A89B088-F7C7-413E-AE0E-646AFD63D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371600"/>
            <a:ext cx="172324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1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3C49C4E-1552-4089-AD52-D474574C5E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53000" y="1598613"/>
            <a:ext cx="3002005" cy="4497387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F978D2-6FF0-44C2-8FFF-AF07C0F6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Question - What is ACE?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8C3B1A-CD7F-4461-BC21-43A48ED9F4F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51831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ACE = </a:t>
            </a:r>
          </a:p>
          <a:p>
            <a:pPr lvl="1"/>
            <a:r>
              <a:rPr lang="en-US" sz="3800" dirty="0"/>
              <a:t>Adverse </a:t>
            </a:r>
          </a:p>
          <a:p>
            <a:pPr lvl="1"/>
            <a:r>
              <a:rPr lang="en-US" sz="3800" dirty="0"/>
              <a:t>Childhood </a:t>
            </a:r>
          </a:p>
          <a:p>
            <a:pPr lvl="1"/>
            <a:r>
              <a:rPr lang="en-US" sz="3800" dirty="0"/>
              <a:t>Experiences </a:t>
            </a:r>
          </a:p>
          <a:p>
            <a:pPr lvl="2"/>
            <a:r>
              <a:rPr lang="en-US" sz="3800" dirty="0"/>
              <a:t>(before 18 </a:t>
            </a:r>
            <a:r>
              <a:rPr lang="en-US" sz="3800" dirty="0" err="1"/>
              <a:t>yrs</a:t>
            </a:r>
            <a:r>
              <a:rPr lang="en-US" sz="3800" dirty="0"/>
              <a:t>)</a:t>
            </a:r>
          </a:p>
          <a:p>
            <a:endParaRPr lang="en-US" dirty="0"/>
          </a:p>
          <a:p>
            <a:r>
              <a:rPr lang="en-US" dirty="0"/>
              <a:t>What is the relationship between childhood trauma and health?</a:t>
            </a:r>
          </a:p>
        </p:txBody>
      </p:sp>
    </p:spTree>
    <p:extLst>
      <p:ext uri="{BB962C8B-B14F-4D97-AF65-F5344CB8AC3E}">
        <p14:creationId xmlns:p14="http://schemas.microsoft.com/office/powerpoint/2010/main" val="35324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Well-Being Key Goal of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2806" y="1219200"/>
            <a:ext cx="4480193" cy="56388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/>
              <a:t>Timely treatment based on evidence and SDOH in collaboration with individual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/>
              <a:t>Integrate long term treatment approaches w/ person centered care team.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/>
              <a:t>Facilitate in person &amp; virtual team-based care along with community involvement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</p:txBody>
      </p:sp>
      <p:pic>
        <p:nvPicPr>
          <p:cNvPr id="952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402958" cy="226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C9A4C-9B80-4787-A731-5E5C7E702FDC}"/>
              </a:ext>
            </a:extLst>
          </p:cNvPr>
          <p:cNvSpPr txBox="1"/>
          <p:nvPr/>
        </p:nvSpPr>
        <p:spPr>
          <a:xfrm>
            <a:off x="5562600" y="3886200"/>
            <a:ext cx="2667000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 want to help people move from </a:t>
            </a:r>
          </a:p>
          <a:p>
            <a:r>
              <a:rPr lang="en-US" dirty="0"/>
              <a:t>Dis – Ease to </a:t>
            </a:r>
          </a:p>
          <a:p>
            <a:r>
              <a:rPr lang="en-US" dirty="0"/>
              <a:t>Well- Being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3A714-7E20-39A7-8BC9-C05A413D8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5229944"/>
            <a:ext cx="2667000" cy="749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8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CCE71-E304-48CA-9E7C-B383D40C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315"/>
            <a:ext cx="8229600" cy="1268429"/>
          </a:xfrm>
        </p:spPr>
        <p:txBody>
          <a:bodyPr>
            <a:noAutofit/>
          </a:bodyPr>
          <a:lstStyle/>
          <a:p>
            <a:r>
              <a:rPr lang="en-US" sz="3600" b="1" dirty="0"/>
              <a:t>10 Assessment Areas for ACE – Use 10 Question Screening Tool to Assess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37B70B-01CA-48A6-BABD-7473F775FDF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78902" y="1493744"/>
            <a:ext cx="6869673" cy="51389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0535C0-152F-4FEE-A8B7-656E5D84E0CF}"/>
              </a:ext>
            </a:extLst>
          </p:cNvPr>
          <p:cNvSpPr/>
          <p:nvPr/>
        </p:nvSpPr>
        <p:spPr>
          <a:xfrm>
            <a:off x="6324600" y="6006221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https://www.npr.org/sections/health-shots/2015/03/02/387007941/take-the-ace-quiz-and-learn-what-it-does-and-doesnt-mean</a:t>
            </a:r>
          </a:p>
        </p:txBody>
      </p:sp>
    </p:spTree>
    <p:extLst>
      <p:ext uri="{BB962C8B-B14F-4D97-AF65-F5344CB8AC3E}">
        <p14:creationId xmlns:p14="http://schemas.microsoft.com/office/powerpoint/2010/main" val="138537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F147-976D-481B-B6C4-EAE5BC90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599"/>
            <a:ext cx="8229600" cy="1022811"/>
          </a:xfrm>
        </p:spPr>
        <p:txBody>
          <a:bodyPr>
            <a:noAutofit/>
          </a:bodyPr>
          <a:lstStyle/>
          <a:p>
            <a:r>
              <a:rPr lang="en-US" sz="3200" dirty="0"/>
              <a:t>ACE increases risk for 9 out of 10 leading causes of death in 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7BA95F-64FC-4D13-A27E-32A729DCB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264" y="1981928"/>
            <a:ext cx="4040188" cy="371475"/>
          </a:xfrm>
        </p:spPr>
        <p:txBody>
          <a:bodyPr/>
          <a:lstStyle/>
          <a:p>
            <a:r>
              <a:rPr lang="en-US" dirty="0"/>
              <a:t>Leading Cause of Death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F780D0-0D53-4933-9930-B34B67931A2A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28549" y="1978669"/>
            <a:ext cx="4041775" cy="375631"/>
          </a:xfrm>
        </p:spPr>
        <p:txBody>
          <a:bodyPr/>
          <a:lstStyle/>
          <a:p>
            <a:r>
              <a:rPr lang="en-US" dirty="0"/>
              <a:t>Odds Ratio with ≥ 4 ACEs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BBFBC-609F-42FB-9146-F4ADA38E6EC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51286" y="2243951"/>
            <a:ext cx="4648200" cy="4910223"/>
          </a:xfrm>
        </p:spPr>
        <p:txBody>
          <a:bodyPr>
            <a:normAutofit/>
          </a:bodyPr>
          <a:lstStyle/>
          <a:p>
            <a:r>
              <a:rPr lang="en-US" sz="3200" dirty="0"/>
              <a:t>Heart Disease	</a:t>
            </a:r>
          </a:p>
          <a:p>
            <a:r>
              <a:rPr lang="en-US" sz="3200" dirty="0"/>
              <a:t>Stroke</a:t>
            </a:r>
          </a:p>
          <a:p>
            <a:r>
              <a:rPr lang="en-US" sz="3200" dirty="0"/>
              <a:t>Diabetes</a:t>
            </a:r>
          </a:p>
          <a:p>
            <a:r>
              <a:rPr lang="en-US" sz="3200" dirty="0"/>
              <a:t>Kidney Disease</a:t>
            </a:r>
          </a:p>
          <a:p>
            <a:r>
              <a:rPr lang="en-US" sz="3200" dirty="0"/>
              <a:t>Cancer</a:t>
            </a:r>
          </a:p>
          <a:p>
            <a:r>
              <a:rPr lang="en-US" sz="3200" dirty="0"/>
              <a:t>Alzheimer’s</a:t>
            </a:r>
          </a:p>
          <a:p>
            <a:r>
              <a:rPr lang="en-US" sz="3200" dirty="0"/>
              <a:t>Suicide(attempts)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379F85-9961-427A-BDCC-939EF2B8B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63256" y="2262015"/>
            <a:ext cx="3200400" cy="5062624"/>
          </a:xfrm>
        </p:spPr>
        <p:txBody>
          <a:bodyPr>
            <a:normAutofit/>
          </a:bodyPr>
          <a:lstStyle/>
          <a:p>
            <a:r>
              <a:rPr lang="en-US" sz="3200" dirty="0"/>
              <a:t>2.1</a:t>
            </a:r>
          </a:p>
          <a:p>
            <a:r>
              <a:rPr lang="en-US" sz="3200" dirty="0"/>
              <a:t>2.0</a:t>
            </a:r>
          </a:p>
          <a:p>
            <a:r>
              <a:rPr lang="en-US" sz="3200" dirty="0"/>
              <a:t>1.4</a:t>
            </a:r>
          </a:p>
          <a:p>
            <a:r>
              <a:rPr lang="en-US" sz="3200" dirty="0"/>
              <a:t>1.7</a:t>
            </a:r>
          </a:p>
          <a:p>
            <a:r>
              <a:rPr lang="en-US" sz="3200" dirty="0"/>
              <a:t>2.3</a:t>
            </a:r>
          </a:p>
          <a:p>
            <a:r>
              <a:rPr lang="en-US" sz="3200" dirty="0"/>
              <a:t>4.2</a:t>
            </a:r>
          </a:p>
          <a:p>
            <a:r>
              <a:rPr lang="en-US" sz="3200" dirty="0"/>
              <a:t>37.5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D93FBA-3694-45C1-B6B9-2AACB71C70C7}"/>
              </a:ext>
            </a:extLst>
          </p:cNvPr>
          <p:cNvSpPr/>
          <p:nvPr/>
        </p:nvSpPr>
        <p:spPr>
          <a:xfrm>
            <a:off x="537302" y="6324600"/>
            <a:ext cx="44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https://www.cdc.gov/vitalsigns/aces/index.html</a:t>
            </a:r>
          </a:p>
        </p:txBody>
      </p:sp>
    </p:spTree>
    <p:extLst>
      <p:ext uri="{BB962C8B-B14F-4D97-AF65-F5344CB8AC3E}">
        <p14:creationId xmlns:p14="http://schemas.microsoft.com/office/powerpoint/2010/main" val="14150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6C3F9-F621-FE18-61EC-DBCDEC90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Supportive Relationships &amp; Resilience</a:t>
            </a:r>
          </a:p>
        </p:txBody>
      </p:sp>
      <p:pic>
        <p:nvPicPr>
          <p:cNvPr id="5" name="Content Placeholder 4" descr="Man meditating in meadows">
            <a:extLst>
              <a:ext uri="{FF2B5EF4-FFF2-40B4-BE49-F238E27FC236}">
                <a16:creationId xmlns:a16="http://schemas.microsoft.com/office/drawing/2014/main" id="{6FD9FE61-3850-FAD4-02A5-8AF54C0627A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69156" y="1219200"/>
            <a:ext cx="7405687" cy="4937125"/>
          </a:xfrm>
        </p:spPr>
      </p:pic>
    </p:spTree>
    <p:extLst>
      <p:ext uri="{BB962C8B-B14F-4D97-AF65-F5344CB8AC3E}">
        <p14:creationId xmlns:p14="http://schemas.microsoft.com/office/powerpoint/2010/main" val="4054591865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BFD73-59BF-4A85-9562-A061A7A79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990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D0CF41-FDD6-4C08-A2D0-EEECE22061D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8086" y="76200"/>
            <a:ext cx="901591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9548F55-7A59-44B7-B833-08326A0DA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Awareness &gt;&gt; to Healing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C62717-1F96-1910-69B1-EBA39D09DBD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52600" y="1264144"/>
            <a:ext cx="5679234" cy="54414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A84D2-6A31-F67F-90EE-C10CA181B71D}"/>
              </a:ext>
            </a:extLst>
          </p:cNvPr>
          <p:cNvSpPr txBox="1"/>
          <p:nvPr/>
        </p:nvSpPr>
        <p:spPr>
          <a:xfrm>
            <a:off x="1752600" y="1143000"/>
            <a:ext cx="5105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2F901-4BA7-4A85-8783-A7E4D5A64AA0}"/>
              </a:ext>
            </a:extLst>
          </p:cNvPr>
          <p:cNvSpPr/>
          <p:nvPr/>
        </p:nvSpPr>
        <p:spPr>
          <a:xfrm>
            <a:off x="2133600" y="1224290"/>
            <a:ext cx="525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https://www.acesaware.org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17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4EE7C50-A24F-69A5-1F3C-1FEEE270E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0390A5F1-6121-EB34-9A5F-D311C070C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619375"/>
            <a:ext cx="8229600" cy="316071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7" tIns="44445" rIns="90477" bIns="44445"/>
          <a:lstStyle/>
          <a:p>
            <a:pPr>
              <a:buFontTx/>
              <a:buBlip>
                <a:blip r:embed="rId2"/>
              </a:buBlip>
            </a:pPr>
            <a:r>
              <a:rPr lang="en-US" altLang="en-US" b="0" dirty="0"/>
              <a:t>Having the Conversation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b="0" dirty="0"/>
              <a:t>Coaching tha</a:t>
            </a:r>
            <a:r>
              <a:rPr lang="en-US" altLang="en-US" dirty="0"/>
              <a:t>t highlights </a:t>
            </a:r>
            <a:r>
              <a:rPr lang="en-US" altLang="en-US" i="1" dirty="0"/>
              <a:t>their</a:t>
            </a:r>
            <a:r>
              <a:rPr lang="en-US" altLang="en-US" dirty="0"/>
              <a:t> knowledge and resilience.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b="0" dirty="0"/>
              <a:t>Carrots –</a:t>
            </a:r>
            <a:r>
              <a:rPr lang="en-US" altLang="en-US" dirty="0"/>
              <a:t> problem solve together and dig for solutions that are meaningful in everyday life.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b="0" dirty="0"/>
              <a:t>Compassion</a:t>
            </a:r>
            <a:r>
              <a:rPr lang="en-US" altLang="en-US" dirty="0"/>
              <a:t> for the people in our care and ourselves.</a:t>
            </a:r>
          </a:p>
        </p:txBody>
      </p:sp>
      <p:graphicFrame>
        <p:nvGraphicFramePr>
          <p:cNvPr id="156675" name="Object 3">
            <a:extLst>
              <a:ext uri="{FF2B5EF4-FFF2-40B4-BE49-F238E27FC236}">
                <a16:creationId xmlns:a16="http://schemas.microsoft.com/office/drawing/2014/main" id="{C1BD14C9-355B-8939-BECA-C6F78351F2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2213" y="381000"/>
          <a:ext cx="17526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657360" imgH="657360" progId="MS_ClipArt_Gallery.2">
                  <p:embed/>
                </p:oleObj>
              </mc:Choice>
              <mc:Fallback>
                <p:oleObj name="Clip" r:id="rId3" imgW="657360" imgH="657360" progId="MS_ClipArt_Gallery.2">
                  <p:embed/>
                  <p:pic>
                    <p:nvPicPr>
                      <p:cNvPr id="156675" name="Object 3">
                        <a:extLst>
                          <a:ext uri="{FF2B5EF4-FFF2-40B4-BE49-F238E27FC236}">
                            <a16:creationId xmlns:a16="http://schemas.microsoft.com/office/drawing/2014/main" id="{444448E3-8408-C395-B74B-B6D1F0EFF4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213" y="381000"/>
                        <a:ext cx="17526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86971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A2CC9-D022-49A1-895F-382832A1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5" y="381000"/>
            <a:ext cx="8195733" cy="9144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Example of A More Helpful Expectation:</a:t>
            </a:r>
            <a:br>
              <a:rPr lang="en-US" sz="2800" dirty="0"/>
            </a:br>
            <a:r>
              <a:rPr lang="en-US" sz="2800" dirty="0"/>
              <a:t>From Perfectionism to “Healthy Good Enough”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26C0B-0FA4-4414-86B3-782281589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696200" cy="469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Perfectionistic thinking: has 2 speeds, perfect or failure, not achievable for very long, exhausting, contributes to burnout </a:t>
            </a:r>
            <a:endParaRPr lang="en-US" sz="2400" u="sng" dirty="0">
              <a:latin typeface="Calibri"/>
            </a:endParaRPr>
          </a:p>
          <a:p>
            <a:pPr marL="0" indent="0">
              <a:buNone/>
            </a:pPr>
            <a:r>
              <a:rPr lang="en-US" sz="3200" u="sng" dirty="0">
                <a:solidFill>
                  <a:srgbClr val="0070C0"/>
                </a:solidFill>
                <a:latin typeface="Calibri"/>
              </a:rPr>
              <a:t>Healthy Good Enough</a:t>
            </a:r>
          </a:p>
          <a:p>
            <a:pPr marL="568967" lvl="1" indent="-203203" defTabSz="812810">
              <a:spcBef>
                <a:spcPct val="20000"/>
              </a:spcBef>
              <a:buClr>
                <a:srgbClr val="DA1F28"/>
              </a:buClr>
              <a:buSzTx/>
              <a:buFont typeface="Arial" pitchFamily="34" charset="0"/>
              <a:buChar char="•"/>
              <a:defRPr/>
            </a:pPr>
            <a:r>
              <a:rPr lang="en-US" sz="2400" dirty="0">
                <a:latin typeface="Calibri"/>
              </a:rPr>
              <a:t>Personalized </a:t>
            </a:r>
          </a:p>
          <a:p>
            <a:pPr marL="568967" lvl="1" indent="-203203" defTabSz="812810">
              <a:spcBef>
                <a:spcPct val="20000"/>
              </a:spcBef>
              <a:buClr>
                <a:srgbClr val="DA1F28"/>
              </a:buClr>
              <a:buSzTx/>
              <a:buFont typeface="Arial" pitchFamily="34" charset="0"/>
              <a:buChar char="•"/>
              <a:defRPr/>
            </a:pPr>
            <a:r>
              <a:rPr lang="en-US" sz="2400" dirty="0">
                <a:latin typeface="Calibri"/>
              </a:rPr>
              <a:t>Ambitious and realistic</a:t>
            </a:r>
          </a:p>
          <a:p>
            <a:pPr marL="568967" lvl="1" indent="-203203" defTabSz="812810">
              <a:spcBef>
                <a:spcPct val="20000"/>
              </a:spcBef>
              <a:buClr>
                <a:srgbClr val="DA1F28"/>
              </a:buClr>
              <a:buSzTx/>
              <a:buFont typeface="Arial" pitchFamily="34" charset="0"/>
              <a:buChar char="•"/>
              <a:defRPr/>
            </a:pPr>
            <a:r>
              <a:rPr lang="en-US" sz="2400" dirty="0">
                <a:latin typeface="Calibri"/>
              </a:rPr>
              <a:t>Allows for normal fluctuations, mistakes and experiments</a:t>
            </a:r>
          </a:p>
          <a:p>
            <a:pPr marL="568967" lvl="1" indent="-203203" defTabSz="812810">
              <a:spcBef>
                <a:spcPct val="20000"/>
              </a:spcBef>
              <a:buClr>
                <a:srgbClr val="DA1F28"/>
              </a:buClr>
              <a:buSzTx/>
              <a:buFont typeface="Arial" pitchFamily="34" charset="0"/>
              <a:buChar char="•"/>
              <a:defRPr/>
            </a:pPr>
            <a:r>
              <a:rPr lang="en-US" sz="2400" dirty="0">
                <a:latin typeface="Calibri"/>
              </a:rPr>
              <a:t>Sees small steps as valuable</a:t>
            </a:r>
          </a:p>
          <a:p>
            <a:pPr marL="568967" lvl="1" indent="-203203" defTabSz="812810">
              <a:spcBef>
                <a:spcPct val="20000"/>
              </a:spcBef>
              <a:buClr>
                <a:srgbClr val="DA1F28"/>
              </a:buClr>
              <a:buSzTx/>
              <a:buFont typeface="Arial" pitchFamily="34" charset="0"/>
              <a:buChar char="•"/>
              <a:defRPr/>
            </a:pPr>
            <a:r>
              <a:rPr lang="en-US" sz="2400" dirty="0">
                <a:latin typeface="Calibri"/>
              </a:rPr>
              <a:t>Focus is on efforts made, not numbers</a:t>
            </a:r>
          </a:p>
          <a:p>
            <a:pPr marL="568967" lvl="1" indent="-203203" defTabSz="812810">
              <a:spcBef>
                <a:spcPct val="20000"/>
              </a:spcBef>
              <a:buClr>
                <a:srgbClr val="DA1F28"/>
              </a:buClr>
              <a:buSzTx/>
              <a:buFont typeface="Arial" pitchFamily="34" charset="0"/>
              <a:buChar char="•"/>
              <a:defRPr/>
            </a:pPr>
            <a:r>
              <a:rPr lang="en-US" sz="2400" dirty="0">
                <a:latin typeface="Calibri"/>
              </a:rPr>
              <a:t>Forward looking: What now?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E2699F-6E9D-2636-9CD1-1D68A8A6A9C7}"/>
              </a:ext>
            </a:extLst>
          </p:cNvPr>
          <p:cNvSpPr txBox="1"/>
          <p:nvPr/>
        </p:nvSpPr>
        <p:spPr>
          <a:xfrm>
            <a:off x="541657" y="5962134"/>
            <a:ext cx="860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with permission from ReVive 5 Program; Larry Fisher, PhD &amp; Susan Guzman, PhD</a:t>
            </a:r>
          </a:p>
        </p:txBody>
      </p:sp>
    </p:spTree>
    <p:extLst>
      <p:ext uri="{BB962C8B-B14F-4D97-AF65-F5344CB8AC3E}">
        <p14:creationId xmlns:p14="http://schemas.microsoft.com/office/powerpoint/2010/main" val="10784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457200" y="184809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dirty="0"/>
              <a:t>Poll question 2</a:t>
            </a:r>
          </a:p>
        </p:txBody>
      </p:sp>
      <p:sp>
        <p:nvSpPr>
          <p:cNvPr id="84995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7391400" cy="4937125"/>
          </a:xfrm>
        </p:spPr>
        <p:txBody>
          <a:bodyPr/>
          <a:lstStyle/>
          <a:p>
            <a:pPr lvl="1" eaLnBrk="1" hangingPunct="1"/>
            <a:r>
              <a:rPr lang="en-US" altLang="en-US" dirty="0"/>
              <a:t>LR is a 16-year-old on an insulin pump and Continuous Glucose Monitor and is feeling very distressed because their glucose keeps going above target range. What is an appropriate intervention?</a:t>
            </a:r>
          </a:p>
          <a:p>
            <a:pPr lvl="1" eaLnBrk="1" hangingPunct="1"/>
            <a:r>
              <a:rPr lang="en-US" altLang="en-US" dirty="0"/>
              <a:t>A. Encourage them to ask their provider about starting medications for anxiety.</a:t>
            </a:r>
          </a:p>
          <a:p>
            <a:pPr lvl="1" eaLnBrk="1" hangingPunct="1"/>
            <a:r>
              <a:rPr lang="en-US" altLang="en-US" dirty="0"/>
              <a:t>B. Help them set a SMART goal to improve carb to insulin ratios.</a:t>
            </a:r>
          </a:p>
          <a:p>
            <a:pPr lvl="1" eaLnBrk="1" hangingPunct="1"/>
            <a:r>
              <a:rPr lang="en-US" altLang="en-US" dirty="0"/>
              <a:t>C. Explore their feelings.</a:t>
            </a:r>
          </a:p>
          <a:p>
            <a:pPr lvl="1" eaLnBrk="1" hangingPunct="1"/>
            <a:r>
              <a:rPr lang="en-US" altLang="en-US" dirty="0"/>
              <a:t>D. Remind them that alcohol can actually lower blood glucose.</a:t>
            </a:r>
          </a:p>
        </p:txBody>
      </p:sp>
      <p:pic>
        <p:nvPicPr>
          <p:cNvPr id="849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295400"/>
            <a:ext cx="942975" cy="126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FA6B746-EFAA-7977-89B7-326EB26FF835}"/>
              </a:ext>
            </a:extLst>
          </p:cNvPr>
          <p:cNvSpPr/>
          <p:nvPr/>
        </p:nvSpPr>
        <p:spPr>
          <a:xfrm>
            <a:off x="480237" y="4876800"/>
            <a:ext cx="3786963" cy="685800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72318083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00F54-0195-BCBB-AE34-B4DFF6247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b">
            <a:normAutofit/>
          </a:bodyPr>
          <a:lstStyle/>
          <a:p>
            <a:r>
              <a:rPr lang="en-US" dirty="0"/>
              <a:t>Time In Range – Person Centered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8E1D2-A74E-119A-D11B-FE96212EE0D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791200" cy="5638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“</a:t>
            </a:r>
            <a:r>
              <a:rPr lang="en-US" sz="2800" dirty="0" err="1"/>
              <a:t>Hyperglance-emia</a:t>
            </a:r>
            <a:r>
              <a:rPr lang="en-US" sz="2800" dirty="0"/>
              <a:t>”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Healthy Good Enough – not perfection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Each 1% is 15 minutes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There is 24 hours in a day.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17 hours in range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7 hours outside of range.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You are not defined by your blood glucose.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What range feels safe for you?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Try and step back and take in the whole picture.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Sometimes you need ice cream!</a:t>
            </a:r>
            <a:endParaRPr lang="en-US" sz="2200" dirty="0"/>
          </a:p>
        </p:txBody>
      </p:sp>
      <p:pic>
        <p:nvPicPr>
          <p:cNvPr id="5" name="Picture 4" descr="Girl eating ice cream">
            <a:extLst>
              <a:ext uri="{FF2B5EF4-FFF2-40B4-BE49-F238E27FC236}">
                <a16:creationId xmlns:a16="http://schemas.microsoft.com/office/drawing/2014/main" id="{FA65072C-054D-08FA-20DC-ED4E597B7B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r="18930" b="-3"/>
          <a:stretch>
            <a:fillRect/>
          </a:stretch>
        </p:blipFill>
        <p:spPr>
          <a:xfrm>
            <a:off x="6400800" y="1905000"/>
            <a:ext cx="2494844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34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umbrella with a black handle">
            <a:extLst>
              <a:ext uri="{FF2B5EF4-FFF2-40B4-BE49-F238E27FC236}">
                <a16:creationId xmlns:a16="http://schemas.microsoft.com/office/drawing/2014/main" id="{D4749DFF-CF3F-BA40-F4FE-FBC36A1BA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44411" y="110067"/>
            <a:ext cx="6908800" cy="6671733"/>
          </a:xfrm>
          <a:prstGeom prst="rect">
            <a:avLst/>
          </a:prstGeom>
        </p:spPr>
      </p:pic>
      <p:sp>
        <p:nvSpPr>
          <p:cNvPr id="34817" name="Title 1">
            <a:extLst>
              <a:ext uri="{FF2B5EF4-FFF2-40B4-BE49-F238E27FC236}">
                <a16:creationId xmlns:a16="http://schemas.microsoft.com/office/drawing/2014/main" id="{276BB88B-B3D1-D947-A4DD-1B3B78A6F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246" y="2202745"/>
            <a:ext cx="3649133" cy="73095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SzTx/>
              <a:buNone/>
            </a:pPr>
            <a:r>
              <a:rPr lang="en-US" altLang="en-US" sz="2489" dirty="0">
                <a:solidFill>
                  <a:prstClr val="white"/>
                </a:solidFill>
                <a:latin typeface="Segoe UI"/>
                <a:ea typeface="Segoe UI"/>
                <a:cs typeface="Segoe UI"/>
              </a:rPr>
              <a:t>Relationship Building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5A6236-7240-D044-BCAD-FF2E347E47E0}"/>
              </a:ext>
            </a:extLst>
          </p:cNvPr>
          <p:cNvSpPr txBox="1">
            <a:spLocks/>
          </p:cNvSpPr>
          <p:nvPr/>
        </p:nvSpPr>
        <p:spPr>
          <a:xfrm>
            <a:off x="890412" y="3740858"/>
            <a:ext cx="3251200" cy="770467"/>
          </a:xfrm>
          <a:prstGeom prst="roundRect">
            <a:avLst/>
          </a:prstGeom>
          <a:solidFill>
            <a:srgbClr val="F07152"/>
          </a:solidFill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366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en-US" altLang="en-US" sz="2489" dirty="0">
                <a:solidFill>
                  <a:prstClr val="white"/>
                </a:solidFill>
              </a:rPr>
              <a:t>1. Judgement Free Zone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4DA1A-BD5E-7649-89BD-1C99921F51B9}"/>
              </a:ext>
            </a:extLst>
          </p:cNvPr>
          <p:cNvSpPr txBox="1">
            <a:spLocks/>
          </p:cNvSpPr>
          <p:nvPr/>
        </p:nvSpPr>
        <p:spPr>
          <a:xfrm>
            <a:off x="3040946" y="4868334"/>
            <a:ext cx="3382433" cy="825500"/>
          </a:xfrm>
          <a:prstGeom prst="roundRect">
            <a:avLst/>
          </a:prstGeom>
          <a:solidFill>
            <a:srgbClr val="F07152"/>
          </a:solidFill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366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en-US" altLang="en-US" sz="2489" dirty="0">
                <a:solidFill>
                  <a:prstClr val="white"/>
                </a:solidFill>
              </a:rPr>
              <a:t>3. Open-Ended Questions </a:t>
            </a:r>
            <a:endParaRPr lang="en-US" sz="2489" dirty="0">
              <a:solidFill>
                <a:prstClr val="white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CC4A9E-4B8B-B54B-940C-01F4779611D6}"/>
              </a:ext>
            </a:extLst>
          </p:cNvPr>
          <p:cNvSpPr txBox="1">
            <a:spLocks/>
          </p:cNvSpPr>
          <p:nvPr/>
        </p:nvSpPr>
        <p:spPr>
          <a:xfrm>
            <a:off x="372534" y="695678"/>
            <a:ext cx="8452556" cy="55315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en-US" altLang="en-US" sz="2489" dirty="0">
                <a:solidFill>
                  <a:srgbClr val="F07152"/>
                </a:solidFill>
                <a:latin typeface="Bookman Old Style"/>
              </a:rPr>
              <a:t>Relationship Building </a:t>
            </a:r>
            <a:r>
              <a:rPr lang="en-US" sz="2489" dirty="0">
                <a:solidFill>
                  <a:srgbClr val="F07152"/>
                </a:solidFill>
                <a:latin typeface="Bookman Old Style"/>
                <a:cs typeface="Calibri" panose="020F0502020204030204" pitchFamily="34" charset="0"/>
              </a:rPr>
              <a:t>│ </a:t>
            </a:r>
            <a:r>
              <a:rPr lang="en-US" altLang="en-US" sz="2489" u="sng" dirty="0">
                <a:solidFill>
                  <a:prstClr val="black"/>
                </a:solidFill>
                <a:latin typeface="Bookman Old Style"/>
              </a:rPr>
              <a:t>Three</a:t>
            </a:r>
            <a:r>
              <a:rPr lang="en-US" altLang="en-US" sz="2489" dirty="0">
                <a:solidFill>
                  <a:prstClr val="black"/>
                </a:solidFill>
                <a:latin typeface="Bookman Old Style"/>
              </a:rPr>
              <a:t> Tools To Make It Happen</a:t>
            </a:r>
            <a:endParaRPr lang="en-US" sz="2489" dirty="0">
              <a:solidFill>
                <a:prstClr val="black"/>
              </a:solidFill>
              <a:latin typeface="Bookman Old Style"/>
            </a:endParaRPr>
          </a:p>
        </p:txBody>
      </p:sp>
      <p:sp>
        <p:nvSpPr>
          <p:cNvPr id="34824" name="Title 1">
            <a:extLst>
              <a:ext uri="{FF2B5EF4-FFF2-40B4-BE49-F238E27FC236}">
                <a16:creationId xmlns:a16="http://schemas.microsoft.com/office/drawing/2014/main" id="{2974FEA4-FAF5-A749-8E47-3FACB8E8C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867" y="3699936"/>
            <a:ext cx="3251200" cy="770467"/>
          </a:xfrm>
          <a:prstGeom prst="roundRect">
            <a:avLst>
              <a:gd name="adj" fmla="val 16667"/>
            </a:avLst>
          </a:prstGeom>
          <a:solidFill>
            <a:srgbClr val="F071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SzTx/>
              <a:buNone/>
            </a:pPr>
            <a:r>
              <a:rPr lang="en-US" altLang="en-US" sz="2489">
                <a:solidFill>
                  <a:prstClr val="white"/>
                </a:solidFill>
                <a:latin typeface="Segoe UI"/>
                <a:ea typeface="Segoe UI"/>
                <a:cs typeface="Segoe UI"/>
              </a:rPr>
              <a:t>2. Active Listening</a:t>
            </a:r>
          </a:p>
        </p:txBody>
      </p:sp>
    </p:spTree>
    <p:extLst>
      <p:ext uri="{BB962C8B-B14F-4D97-AF65-F5344CB8AC3E}">
        <p14:creationId xmlns:p14="http://schemas.microsoft.com/office/powerpoint/2010/main" val="3151653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69538-7921-444A-B5F3-51352779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Diabetes Care and Education Specialist (CDCES)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315DA-DB44-4207-A84A-CCB8D5FAA4A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5181600" cy="463296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“A compassionate teacher and expert who, as an integral member of the care team, provides collaborative, comprehensive, and person-centered care and education for people with diabetes”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A711F-4A84-499B-B94F-DD088E72B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5037654"/>
            <a:ext cx="3244237" cy="1119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1EFCD4-88DB-49A3-9001-E5AB60651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444" y="1600200"/>
            <a:ext cx="2850356" cy="3208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16093-78A3-2376-55D7-07B7D507C0F5}"/>
              </a:ext>
            </a:extLst>
          </p:cNvPr>
          <p:cNvSpPr txBox="1"/>
          <p:nvPr/>
        </p:nvSpPr>
        <p:spPr>
          <a:xfrm>
            <a:off x="533400" y="5833794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When I get lost or discouraged, I remember my why.</a:t>
            </a:r>
          </a:p>
        </p:txBody>
      </p:sp>
    </p:spTree>
    <p:extLst>
      <p:ext uri="{BB962C8B-B14F-4D97-AF65-F5344CB8AC3E}">
        <p14:creationId xmlns:p14="http://schemas.microsoft.com/office/powerpoint/2010/main" val="35691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>
            <a:extLst>
              <a:ext uri="{FF2B5EF4-FFF2-40B4-BE49-F238E27FC236}">
                <a16:creationId xmlns:a16="http://schemas.microsoft.com/office/drawing/2014/main" id="{85D3E174-1409-C143-BEAF-9AA33C62B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9371" y="457200"/>
            <a:ext cx="8263891" cy="1410871"/>
          </a:xfrm>
        </p:spPr>
        <p:txBody>
          <a:bodyPr vert="horz" lIns="81280" tIns="40640" rIns="81280" bIns="40640" rtlCol="0" anchor="b" anchorCtr="0">
            <a:normAutofit fontScale="90000"/>
          </a:bodyPr>
          <a:lstStyle/>
          <a:p>
            <a:pPr algn="ctr" eaLnBrk="1" hangingPunct="1">
              <a:spcBef>
                <a:spcPct val="0"/>
              </a:spcBef>
              <a:buSzTx/>
              <a:buNone/>
            </a:pPr>
            <a:r>
              <a:rPr lang="en-US" dirty="0"/>
              <a:t>Conversational Tools You Can Use To Address Diabetes Distress</a:t>
            </a:r>
            <a:endParaRPr lang="en-US" altLang="en-US" dirty="0">
              <a:latin typeface="Segoe UI"/>
              <a:ea typeface="Segoe UI"/>
              <a:cs typeface="Segoe 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402D6-811B-854B-AF74-334B81D9EC7C}"/>
              </a:ext>
            </a:extLst>
          </p:cNvPr>
          <p:cNvSpPr txBox="1"/>
          <p:nvPr/>
        </p:nvSpPr>
        <p:spPr>
          <a:xfrm>
            <a:off x="440267" y="1903082"/>
            <a:ext cx="8409831" cy="3661486"/>
          </a:xfrm>
          <a:prstGeom prst="rect">
            <a:avLst/>
          </a:prstGeom>
        </p:spPr>
        <p:txBody>
          <a:bodyPr vert="horz" lIns="81280" tIns="40640" rIns="81280" bIns="40640" rtlCol="0" anchor="t">
            <a:normAutofit/>
          </a:bodyPr>
          <a:lstStyle/>
          <a:p>
            <a:pPr>
              <a:spcBef>
                <a:spcPts val="889"/>
              </a:spcBef>
              <a:buClr>
                <a:srgbClr val="727CA3">
                  <a:lumMod val="20000"/>
                  <a:lumOff val="80000"/>
                </a:srgbClr>
              </a:buClr>
              <a:buSzPct val="110000"/>
              <a:defRPr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The goal is to help people label, verbalize, share, consider, and evaluate these frequently unaddressed and often hidden feelings and thoughts about diabetes.</a:t>
            </a:r>
          </a:p>
          <a:p>
            <a:pPr algn="ctr">
              <a:spcBef>
                <a:spcPts val="889"/>
              </a:spcBef>
              <a:buClr>
                <a:srgbClr val="727CA3">
                  <a:lumMod val="20000"/>
                  <a:lumOff val="80000"/>
                </a:srgbClr>
              </a:buClr>
              <a:buSzPct val="110000"/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uilding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 the relationship with conversational skills is the intervention!</a:t>
            </a:r>
          </a:p>
          <a:p>
            <a:pPr>
              <a:spcBef>
                <a:spcPts val="889"/>
              </a:spcBef>
              <a:buClr>
                <a:prstClr val="white">
                  <a:lumMod val="85000"/>
                </a:prstClr>
              </a:buClr>
              <a:buSzPct val="110000"/>
              <a:defRPr/>
            </a:pPr>
            <a:endParaRPr lang="en-US" altLang="en-US" sz="2100" dirty="0">
              <a:solidFill>
                <a:srgbClr val="FCFCFC"/>
              </a:solidFill>
              <a:latin typeface="Calibri" panose="020F0502020204030204" pitchFamily="34" charset="0"/>
            </a:endParaRPr>
          </a:p>
          <a:p>
            <a:pPr indent="-203203">
              <a:lnSpc>
                <a:spcPct val="90000"/>
              </a:lnSpc>
              <a:spcAft>
                <a:spcPts val="533"/>
              </a:spcAft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533"/>
              </a:spcAft>
              <a:defRPr/>
            </a:pPr>
            <a:endParaRPr lang="en-US" sz="1689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3554" name="Rectangle 4">
            <a:extLst>
              <a:ext uri="{FF2B5EF4-FFF2-40B4-BE49-F238E27FC236}">
                <a16:creationId xmlns:a16="http://schemas.microsoft.com/office/drawing/2014/main" id="{68CABE35-5FC2-1E44-8236-E4CADDB13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67" y="2209800"/>
            <a:ext cx="7721600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endParaRPr lang="en-US" altLang="en-US" sz="2133" b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4B7924-BA0F-9247-A605-E605872F7E60}"/>
              </a:ext>
            </a:extLst>
          </p:cNvPr>
          <p:cNvSpPr txBox="1"/>
          <p:nvPr/>
        </p:nvSpPr>
        <p:spPr>
          <a:xfrm>
            <a:off x="1185332" y="2405040"/>
            <a:ext cx="6773333" cy="475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89" dirty="0">
              <a:solidFill>
                <a:srgbClr val="FFFFFF"/>
              </a:solidFill>
              <a:latin typeface="Bookman Old Style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368C7-C1E5-B72C-AE22-8F4E498C6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01" y="4013581"/>
            <a:ext cx="3310415" cy="2304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22335-0FD9-6328-63BF-7BC3EE6B8B45}"/>
              </a:ext>
            </a:extLst>
          </p:cNvPr>
          <p:cNvSpPr txBox="1"/>
          <p:nvPr/>
        </p:nvSpPr>
        <p:spPr>
          <a:xfrm>
            <a:off x="1" y="636810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with permission from ReVive 5 Program; Larry Fisher, PhD &amp; Susan Guzman, PhD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F8E20-54FF-EAF8-F762-EA0890C9F6D1}"/>
              </a:ext>
            </a:extLst>
          </p:cNvPr>
          <p:cNvSpPr txBox="1"/>
          <p:nvPr/>
        </p:nvSpPr>
        <p:spPr>
          <a:xfrm>
            <a:off x="5029200" y="4289485"/>
            <a:ext cx="3310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Start with Open Ended Questions</a:t>
            </a:r>
          </a:p>
        </p:txBody>
      </p:sp>
    </p:spTree>
    <p:extLst>
      <p:ext uri="{BB962C8B-B14F-4D97-AF65-F5344CB8AC3E}">
        <p14:creationId xmlns:p14="http://schemas.microsoft.com/office/powerpoint/2010/main" val="9507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>
            <a:extLst>
              <a:ext uri="{FF2B5EF4-FFF2-40B4-BE49-F238E27FC236}">
                <a16:creationId xmlns:a16="http://schemas.microsoft.com/office/drawing/2014/main" id="{C6616064-5969-774A-B4C9-DA46A9D14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602" y="152400"/>
            <a:ext cx="8805333" cy="960285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altLang="en-US" sz="3911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ea typeface="ＭＳ Ｐゴシック" panose="020B0600070205080204" pitchFamily="34" charset="-128"/>
              </a:rPr>
              <a:t>Clinical Engagement Tools: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Label &amp; Address Feelings</a:t>
            </a:r>
            <a:br>
              <a:rPr lang="en-US" altLang="en-US" sz="3600" dirty="0">
                <a:ea typeface="ＭＳ Ｐゴシック" panose="020B0600070205080204" pitchFamily="34" charset="-128"/>
              </a:rPr>
            </a:b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25602" name="Rectangle 4">
            <a:extLst>
              <a:ext uri="{FF2B5EF4-FFF2-40B4-BE49-F238E27FC236}">
                <a16:creationId xmlns:a16="http://schemas.microsoft.com/office/drawing/2014/main" id="{36C3EB3F-7F32-4D4A-92BF-93147C18B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069" y="3053644"/>
            <a:ext cx="3318933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endParaRPr lang="en-US" altLang="en-US" sz="2133" b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5EFA74-7849-ED4D-8E77-5235A0ECE24C}"/>
              </a:ext>
            </a:extLst>
          </p:cNvPr>
          <p:cNvSpPr txBox="1"/>
          <p:nvPr/>
        </p:nvSpPr>
        <p:spPr>
          <a:xfrm>
            <a:off x="982136" y="1845471"/>
            <a:ext cx="6773333" cy="475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489" dirty="0">
              <a:solidFill>
                <a:srgbClr val="FFFFFF"/>
              </a:solidFill>
              <a:latin typeface="Bookman Old Style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FBBE1-E81B-924D-8E30-097D9C482AA6}"/>
              </a:ext>
            </a:extLst>
          </p:cNvPr>
          <p:cNvSpPr txBox="1"/>
          <p:nvPr/>
        </p:nvSpPr>
        <p:spPr>
          <a:xfrm>
            <a:off x="423579" y="1035686"/>
            <a:ext cx="785706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feeling words: </a:t>
            </a:r>
          </a:p>
          <a:p>
            <a:pPr marL="711209" lvl="1" indent="-304804">
              <a:buFont typeface="Wingdings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</a:t>
            </a:r>
          </a:p>
          <a:p>
            <a:pPr marL="711209" lvl="1" indent="-304804">
              <a:buFont typeface="Wingdings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Frustrated</a:t>
            </a:r>
          </a:p>
          <a:p>
            <a:pPr marL="711209" lvl="1" indent="-304804">
              <a:buFont typeface="Wingdings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Scared/fearful</a:t>
            </a:r>
          </a:p>
          <a:p>
            <a:pPr marL="711209" lvl="1" indent="-304804">
              <a:buFont typeface="Wingdings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Disappointed</a:t>
            </a:r>
          </a:p>
          <a:p>
            <a:pPr marL="711209" lvl="1" indent="-304804">
              <a:buFont typeface="Wingdings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Angry</a:t>
            </a:r>
          </a:p>
          <a:p>
            <a:pPr marL="711209" lvl="1" indent="-304804">
              <a:buFont typeface="Wingdings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Hopeless</a:t>
            </a:r>
          </a:p>
          <a:p>
            <a:pPr marL="711209" lvl="1" indent="-304804">
              <a:buFont typeface="Wingdings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Defeated</a:t>
            </a:r>
          </a:p>
          <a:p>
            <a:pPr marL="711209" lvl="1" indent="-304804">
              <a:buFont typeface="Wingdings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Ashamed/embarrassed</a:t>
            </a:r>
          </a:p>
          <a:p>
            <a:pPr marL="711209" lvl="1" indent="-304804">
              <a:buFont typeface="Wingdings" pitchFamily="2" charset="2"/>
              <a:buChar char="§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Burned out</a:t>
            </a:r>
          </a:p>
          <a:p>
            <a:pPr lvl="1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9F5EB4-EEDB-82AB-84AF-B3B85D131020}"/>
              </a:ext>
            </a:extLst>
          </p:cNvPr>
          <p:cNvSpPr txBox="1"/>
          <p:nvPr/>
        </p:nvSpPr>
        <p:spPr>
          <a:xfrm>
            <a:off x="506791" y="6288231"/>
            <a:ext cx="911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Used with permission from ReVive 5 Program; Larry Fisher, PhD &amp; Susan Guzman, PhD</a:t>
            </a:r>
          </a:p>
        </p:txBody>
      </p:sp>
      <p:pic>
        <p:nvPicPr>
          <p:cNvPr id="8" name="Picture 7" descr="A cherry blossom tree">
            <a:extLst>
              <a:ext uri="{FF2B5EF4-FFF2-40B4-BE49-F238E27FC236}">
                <a16:creationId xmlns:a16="http://schemas.microsoft.com/office/drawing/2014/main" id="{014F394A-1EB8-C6DB-A60C-66C4331B8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1"/>
          <a:stretch/>
        </p:blipFill>
        <p:spPr>
          <a:xfrm>
            <a:off x="5061911" y="1742790"/>
            <a:ext cx="3810243" cy="304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>
            <a:extLst>
              <a:ext uri="{FF2B5EF4-FFF2-40B4-BE49-F238E27FC236}">
                <a16:creationId xmlns:a16="http://schemas.microsoft.com/office/drawing/2014/main" id="{C6616064-5969-774A-B4C9-DA46A9D14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68165"/>
            <a:ext cx="8382000" cy="8748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Having the Conversation</a:t>
            </a:r>
          </a:p>
        </p:txBody>
      </p:sp>
      <p:sp>
        <p:nvSpPr>
          <p:cNvPr id="25602" name="Rectangle 4">
            <a:extLst>
              <a:ext uri="{FF2B5EF4-FFF2-40B4-BE49-F238E27FC236}">
                <a16:creationId xmlns:a16="http://schemas.microsoft.com/office/drawing/2014/main" id="{36C3EB3F-7F32-4D4A-92BF-93147C18B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069" y="3053644"/>
            <a:ext cx="3318933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C888A-1E31-E342-9EC1-EAF218ED2E05}"/>
              </a:ext>
            </a:extLst>
          </p:cNvPr>
          <p:cNvSpPr txBox="1"/>
          <p:nvPr/>
        </p:nvSpPr>
        <p:spPr>
          <a:xfrm>
            <a:off x="643811" y="1295402"/>
            <a:ext cx="8116314" cy="4660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Review and summarize the story you hear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“Do I have this right?”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“Is there anything missing?”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Then ask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“How does all of this strike you?”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“Does any of this surprise you?”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89"/>
              </a:spcBef>
              <a:spcAft>
                <a:spcPts val="0"/>
              </a:spcAft>
              <a:buClr>
                <a:srgbClr val="727CA3">
                  <a:lumMod val="20000"/>
                  <a:lumOff val="80000"/>
                </a:srgbClr>
              </a:buClr>
              <a:buSzPct val="110000"/>
              <a:buFontTx/>
              <a:buNone/>
              <a:tabLst/>
              <a:defRPr/>
            </a:pPr>
            <a:endParaRPr kumimoji="0" lang="en-US" sz="21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4A90F-FD1F-2A51-AA51-70D496CE0512}"/>
              </a:ext>
            </a:extLst>
          </p:cNvPr>
          <p:cNvSpPr txBox="1"/>
          <p:nvPr/>
        </p:nvSpPr>
        <p:spPr>
          <a:xfrm>
            <a:off x="400796" y="6107989"/>
            <a:ext cx="860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with permission from ReVive 5 Program; Larry Fisher, PhD &amp; Susan Guzman, PhD</a:t>
            </a:r>
          </a:p>
        </p:txBody>
      </p:sp>
    </p:spTree>
    <p:extLst>
      <p:ext uri="{BB962C8B-B14F-4D97-AF65-F5344CB8AC3E}">
        <p14:creationId xmlns:p14="http://schemas.microsoft.com/office/powerpoint/2010/main" val="36115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56C1-05A9-84F5-4738-B68AF9CA0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Loves Eating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19E25-9064-7AC9-9884-11933AABABC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51816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RT loves to eat dinner out with their friends 2-3 times a week.</a:t>
            </a:r>
          </a:p>
          <a:p>
            <a:pPr>
              <a:lnSpc>
                <a:spcPct val="120000"/>
              </a:lnSpc>
            </a:pPr>
            <a:r>
              <a:rPr lang="en-US" dirty="0"/>
              <a:t>However, blood sugars always seem to go above target on those evenings.</a:t>
            </a:r>
          </a:p>
          <a:p>
            <a:pPr>
              <a:lnSpc>
                <a:spcPct val="120000"/>
              </a:lnSpc>
            </a:pPr>
            <a:r>
              <a:rPr lang="en-US" dirty="0"/>
              <a:t>Want to have improved time in range to feel better, worry less and enjoy time with friends.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1234B-B0C3-698A-57EA-C2F08024741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0" y="1341120"/>
            <a:ext cx="4041648" cy="493776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States - I am such a failure, my blood sugars are always going too high. Makes me not even want to try.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CD1EA-D20E-7830-0A90-299AB9DA7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00C3632-3C73-9812-D754-52225B8A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/>
              <a:t>Having the Conversation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22393-E873-E03E-5874-23B67878412B}"/>
              </a:ext>
            </a:extLst>
          </p:cNvPr>
          <p:cNvSpPr txBox="1"/>
          <p:nvPr/>
        </p:nvSpPr>
        <p:spPr>
          <a:xfrm>
            <a:off x="457199" y="1037896"/>
            <a:ext cx="8229599" cy="58258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Elicit diabetes story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Listening for the major diabetes distress themes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Communication Approaches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Open ended questions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(O)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-What, How,  Why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Reflect feelings words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(R)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– Sad, upset, worried, hopeful, angry, happy, scared etc.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Summarize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(S)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– So what your saying is… Did I get that right?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Normalize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(N)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– A lot of people with diabetes feel that same way.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Active listening with empathy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(E)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– I hear you. That sounds really tough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696FB-1C3A-F517-E4DA-17C34F2E9710}"/>
              </a:ext>
            </a:extLst>
          </p:cNvPr>
          <p:cNvSpPr txBox="1"/>
          <p:nvPr/>
        </p:nvSpPr>
        <p:spPr>
          <a:xfrm>
            <a:off x="426307" y="6447479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Used with permission from ReVive 5 Program; Larry Fisher, PhD &amp; Susan Guzman, PhD</a:t>
            </a:r>
          </a:p>
        </p:txBody>
      </p:sp>
    </p:spTree>
    <p:extLst>
      <p:ext uri="{BB962C8B-B14F-4D97-AF65-F5344CB8AC3E}">
        <p14:creationId xmlns:p14="http://schemas.microsoft.com/office/powerpoint/2010/main" val="36536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86CDB-B5DE-EF96-438B-35749349F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9C37D-7D6D-90DF-DD7F-401D2558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response to 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D5495-89AC-0C91-38A0-1E131149C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Say / 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798BF-BA87-80AF-803B-935CF94527C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04800" y="1980154"/>
            <a:ext cx="3733800" cy="4038600"/>
          </a:xfrm>
        </p:spPr>
        <p:txBody>
          <a:bodyPr>
            <a:noAutofit/>
          </a:bodyPr>
          <a:lstStyle/>
          <a:p>
            <a:r>
              <a:rPr lang="en-US" sz="2800" dirty="0"/>
              <a:t>It sounds like you feel like you are a failure if your blood sugars go above a certain level? Did I get that right?</a:t>
            </a:r>
          </a:p>
          <a:p>
            <a:r>
              <a:rPr lang="en-US" sz="2800" dirty="0"/>
              <a:t>I am also hearing that going out with your friends for dinner is important for you?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3E083F-C02F-5A8C-E0A2-1021AF4C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1447800"/>
            <a:ext cx="4038600" cy="4724400"/>
          </a:xfrm>
        </p:spPr>
        <p:txBody>
          <a:bodyPr/>
          <a:lstStyle/>
          <a:p>
            <a:r>
              <a:rPr lang="en-US" dirty="0"/>
              <a:t>A lot of people living with diabetes say the same thing.</a:t>
            </a:r>
          </a:p>
          <a:p>
            <a:r>
              <a:rPr lang="en-US" dirty="0"/>
              <a:t>I hear you. This sounds really tough.</a:t>
            </a:r>
          </a:p>
          <a:p>
            <a:r>
              <a:rPr lang="en-US" dirty="0"/>
              <a:t>What do you envision are some next steps?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21" y="1046223"/>
            <a:ext cx="628814" cy="628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A2AED3-ED0E-FE6F-1D27-875DEAD31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RT Sets up Experiment/ Takes Action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5DDB53-58BA-70E2-12A6-B1378C31F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BE064B-BB6C-0F3F-05C7-3CE5BAAC63FB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5257800" y="1295400"/>
            <a:ext cx="3432175" cy="685800"/>
          </a:xfrm>
        </p:spPr>
        <p:txBody>
          <a:bodyPr/>
          <a:lstStyle/>
          <a:p>
            <a:r>
              <a:rPr lang="en-US" dirty="0"/>
              <a:t>RT Changes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E9A90-1C68-5DD3-0D6F-935E06A50A9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47676" y="1971675"/>
            <a:ext cx="4038600" cy="40386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cs typeface="Calibri" panose="020F0502020204030204" pitchFamily="34" charset="0"/>
              </a:rPr>
              <a:t>Make a small change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Calibri" panose="020F0502020204030204" pitchFamily="34" charset="0"/>
              </a:rPr>
              <a:t>Realize, that the story and tough feelings can be major barrier to change.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Calibri" panose="020F0502020204030204" pitchFamily="34" charset="0"/>
              </a:rPr>
              <a:t>Discover an unexpected issue. </a:t>
            </a:r>
            <a:endParaRPr lang="en-US" sz="320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39C24-13AB-950A-C3DE-6095E4621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1924214"/>
            <a:ext cx="4038600" cy="4247986"/>
          </a:xfrm>
        </p:spPr>
        <p:txBody>
          <a:bodyPr>
            <a:noAutofit/>
          </a:bodyPr>
          <a:lstStyle/>
          <a:p>
            <a:pPr lvl="1"/>
            <a:r>
              <a:rPr lang="en-US" sz="2800" dirty="0">
                <a:cs typeface="Calibri" panose="020F0502020204030204" pitchFamily="34" charset="0"/>
              </a:rPr>
              <a:t>Be present with her fear of failure</a:t>
            </a:r>
          </a:p>
          <a:p>
            <a:pPr lvl="1"/>
            <a:r>
              <a:rPr lang="en-US" sz="2800" dirty="0">
                <a:cs typeface="Calibri" panose="020F0502020204030204" pitchFamily="34" charset="0"/>
              </a:rPr>
              <a:t>Look up carbs on app/website. </a:t>
            </a:r>
          </a:p>
          <a:p>
            <a:pPr lvl="1"/>
            <a:r>
              <a:rPr lang="en-US" sz="2800" dirty="0">
                <a:cs typeface="Calibri" panose="020F0502020204030204" pitchFamily="34" charset="0"/>
              </a:rPr>
              <a:t>Ask her friends for support</a:t>
            </a:r>
          </a:p>
          <a:p>
            <a:pPr lvl="1"/>
            <a:r>
              <a:rPr lang="en-US" sz="2800" dirty="0">
                <a:cs typeface="Calibri" panose="020F0502020204030204" pitchFamily="34" charset="0"/>
              </a:rPr>
              <a:t>Asking for help is hard, but I think it will help.</a:t>
            </a:r>
          </a:p>
          <a:p>
            <a:pPr lvl="1"/>
            <a:r>
              <a:rPr lang="en-US" sz="2800" dirty="0">
                <a:cs typeface="Calibri" panose="020F0502020204030204" pitchFamily="34" charset="0"/>
              </a:rPr>
              <a:t>See how drinking wine with dinner affects BG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10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7DC87-3923-44DA-7DA6-44F90270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in with RT 2 weeks later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0B5BD4-10BC-C28F-A35D-B37906F1F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Say / Ask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31E635-4EDA-51CA-8C36-87B0A020995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6614" y="1026423"/>
            <a:ext cx="4041775" cy="685800"/>
          </a:xfrm>
        </p:spPr>
        <p:txBody>
          <a:bodyPr/>
          <a:lstStyle/>
          <a:p>
            <a:r>
              <a:rPr lang="en-US" dirty="0"/>
              <a:t>RT Responds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14AE5-256B-8B2F-8A49-733F1C90A87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04800" y="1980154"/>
            <a:ext cx="3733800" cy="4038600"/>
          </a:xfrm>
        </p:spPr>
        <p:txBody>
          <a:bodyPr>
            <a:noAutofit/>
          </a:bodyPr>
          <a:lstStyle/>
          <a:p>
            <a:r>
              <a:rPr lang="en-US" sz="2800" dirty="0"/>
              <a:t>Thank you for keeping logs on your eating out days.</a:t>
            </a:r>
          </a:p>
          <a:p>
            <a:r>
              <a:rPr lang="en-US" sz="2800" dirty="0"/>
              <a:t>What kind of feelings showed up for you?</a:t>
            </a:r>
          </a:p>
          <a:p>
            <a:r>
              <a:rPr lang="en-US" sz="2800" dirty="0"/>
              <a:t>Were you able to try any of your new approaches?</a:t>
            </a:r>
          </a:p>
          <a:p>
            <a:r>
              <a:rPr lang="en-US" sz="2800" dirty="0"/>
              <a:t>Did you discover anything new?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5D55B-7BA2-4436-A2DF-2EA15E21E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62399" y="1628775"/>
            <a:ext cx="4724401" cy="487889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We went to the same restaurant 2 times in the same week. My friends helped me figure out the carbs in my favorite dish, but the first night, it still went high. I noticed the DD story of feeling like a failure.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A few nights later, I tolerated my DD, ordered the same dish, and increased my bolus by 2 units. My blood sugar was right on track!</a:t>
            </a:r>
          </a:p>
        </p:txBody>
      </p:sp>
    </p:spTree>
    <p:extLst>
      <p:ext uri="{BB962C8B-B14F-4D97-AF65-F5344CB8AC3E}">
        <p14:creationId xmlns:p14="http://schemas.microsoft.com/office/powerpoint/2010/main" val="250573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7DC87-3923-44DA-7DA6-44F90270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in with RT 2 weeks later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0B5BD4-10BC-C28F-A35D-B37906F1F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Say / Ask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31E635-4EDA-51CA-8C36-87B0A020995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6614" y="1140909"/>
            <a:ext cx="4041775" cy="685800"/>
          </a:xfrm>
        </p:spPr>
        <p:txBody>
          <a:bodyPr/>
          <a:lstStyle/>
          <a:p>
            <a:r>
              <a:rPr lang="en-US" dirty="0"/>
              <a:t>RT Responds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14AE5-256B-8B2F-8A49-733F1C90A87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04800" y="1980154"/>
            <a:ext cx="4038600" cy="4038600"/>
          </a:xfrm>
        </p:spPr>
        <p:txBody>
          <a:bodyPr>
            <a:noAutofit/>
          </a:bodyPr>
          <a:lstStyle/>
          <a:p>
            <a:r>
              <a:rPr lang="en-US" sz="2800" dirty="0"/>
              <a:t>I know you also mentioned you wanted to see how wine affected your blood sugars.</a:t>
            </a:r>
          </a:p>
          <a:p>
            <a:r>
              <a:rPr lang="en-US" sz="2800" dirty="0"/>
              <a:t>Did you discover anything new?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5D55B-7BA2-4436-A2DF-2EA15E21E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43401" y="1826709"/>
            <a:ext cx="4343400" cy="487889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I didn’t have a chance to check that out yet. But next time, I am going to eat the same dish, take the same amount of insulin and add have a glass of wine to see what happens.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 see that I need to keep challenging myself to not give in to feeling like a failure and keep making new choices.</a:t>
            </a:r>
          </a:p>
        </p:txBody>
      </p:sp>
    </p:spTree>
    <p:extLst>
      <p:ext uri="{BB962C8B-B14F-4D97-AF65-F5344CB8AC3E}">
        <p14:creationId xmlns:p14="http://schemas.microsoft.com/office/powerpoint/2010/main" val="38453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Support Self-Confidence</a:t>
            </a:r>
          </a:p>
        </p:txBody>
      </p:sp>
      <p:sp>
        <p:nvSpPr>
          <p:cNvPr id="2406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219200"/>
            <a:ext cx="5562600" cy="493776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3600" dirty="0"/>
              <a:t>Support positive expectations for change…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dirty="0"/>
              <a:t> emphasize personal responsibility,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dirty="0"/>
              <a:t>instill confidence and hope,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dirty="0"/>
              <a:t>increase sense of ability to cope.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sz="2800" dirty="0"/>
          </a:p>
          <a:p>
            <a:pPr lvl="1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dirty="0"/>
              <a:t>  </a:t>
            </a:r>
            <a:r>
              <a:rPr lang="en-US" i="1" dirty="0"/>
              <a:t>“From what you’ve told me about your past successes…it really seems like you can do this!”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0"/>
            <a:ext cx="2667000" cy="192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5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Diabetes Self-Management Education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27798"/>
            <a:ext cx="6019800" cy="5257800"/>
          </a:xfrm>
        </p:spPr>
        <p:txBody>
          <a:bodyPr/>
          <a:lstStyle/>
          <a:p>
            <a:r>
              <a:rPr lang="en-US" sz="28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DSMES facilitates the knowledge, decision-making, and skills mastery necessary for optimal diabetes self-care </a:t>
            </a:r>
            <a:r>
              <a:rPr lang="en-US" sz="2800" b="0" i="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and incorporate the needs, goals, and life experiences of the person with diabetes.</a:t>
            </a:r>
            <a:endParaRPr lang="en-US" altLang="en-US" sz="2800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800" dirty="0"/>
              <a:t>Consider the burden of treatment and the person’s level of confidence and self-efficacy for management behaviors as well as the level of social and family support.</a:t>
            </a:r>
          </a:p>
          <a:p>
            <a:r>
              <a:rPr lang="en-US" sz="28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Use positive, strength-based words and phrases putting people first </a:t>
            </a:r>
            <a:endParaRPr lang="en-US" altLang="en-US" sz="28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676400"/>
            <a:ext cx="2054530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92703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3EA5BB2D-9198-7F49-B83B-B3D580987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0800000" flipV="1">
            <a:off x="11714476" y="5832847"/>
            <a:ext cx="328081" cy="28307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Arial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CE54174-F832-F14D-BFEE-823CA33F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68" y="333987"/>
            <a:ext cx="3139832" cy="1764913"/>
          </a:xfrm>
        </p:spPr>
        <p:txBody>
          <a:bodyPr vert="horz" lIns="68580" tIns="34290" rIns="68580" bIns="34290" rtlCol="0" anchor="b" anchorCtr="0">
            <a:normAutofit fontScale="90000"/>
          </a:bodyPr>
          <a:lstStyle/>
          <a:p>
            <a:pPr algn="ctr"/>
            <a:r>
              <a:rPr lang="en-US" sz="3225" dirty="0">
                <a:ea typeface="Calibri" panose="020F0502020204030204" pitchFamily="34" charset="0"/>
                <a:cs typeface="Calibri" panose="020F0502020204030204" pitchFamily="34" charset="0"/>
              </a:rPr>
              <a:t>Step 8</a:t>
            </a:r>
            <a:br>
              <a:rPr lang="en-US" sz="3225" dirty="0"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000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ea typeface="Calibri" panose="020F0502020204030204" pitchFamily="34" charset="0"/>
                <a:cs typeface="Calibri" panose="020F0502020204030204" pitchFamily="34" charset="0"/>
              </a:rPr>
              <a:t>Compassion for Yourself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455E58-28ED-0544-8EF5-A03BA2B8B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444" y="2209800"/>
            <a:ext cx="3406956" cy="4419600"/>
          </a:xfrm>
        </p:spPr>
        <p:txBody>
          <a:bodyPr vert="horz" lIns="0" tIns="34290" rIns="0" bIns="34290" rtlCol="0">
            <a:normAutofit fontScale="92500"/>
          </a:bodyPr>
          <a:lstStyle/>
          <a:p>
            <a:pPr marL="214313" indent="-214313">
              <a:lnSpc>
                <a:spcPct val="110000"/>
              </a:lnSpc>
              <a:buFont typeface="Calibri" panose="020F050202020403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Get enough sleep</a:t>
            </a:r>
          </a:p>
          <a:p>
            <a:pPr marL="214313" indent="-214313">
              <a:lnSpc>
                <a:spcPct val="110000"/>
              </a:lnSpc>
              <a:buFont typeface="Calibri" panose="020F050202020403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Keep active</a:t>
            </a:r>
          </a:p>
          <a:p>
            <a:pPr marL="214313" indent="-214313">
              <a:lnSpc>
                <a:spcPct val="110000"/>
              </a:lnSpc>
              <a:buFont typeface="Calibri" panose="020F050202020403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Remind yourself that you are not responsible for the decisions of others. Love and release.</a:t>
            </a:r>
          </a:p>
          <a:p>
            <a:pPr marL="214313" indent="-214313">
              <a:lnSpc>
                <a:spcPct val="110000"/>
              </a:lnSpc>
              <a:buFont typeface="Calibri" panose="020F050202020403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Connect with friends and family</a:t>
            </a:r>
          </a:p>
          <a:p>
            <a:pPr marL="214313" indent="-214313">
              <a:lnSpc>
                <a:spcPct val="110000"/>
              </a:lnSpc>
              <a:buFont typeface="Calibri" panose="020F050202020403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Investigate unhealthy behaviors</a:t>
            </a:r>
          </a:p>
          <a:p>
            <a:pPr marL="214313" indent="-214313">
              <a:lnSpc>
                <a:spcPct val="110000"/>
              </a:lnSpc>
              <a:buFont typeface="Calibri" panose="020F050202020403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Nourish your body</a:t>
            </a:r>
          </a:p>
          <a:p>
            <a:pPr marL="214313" indent="-214313">
              <a:lnSpc>
                <a:spcPct val="110000"/>
              </a:lnSpc>
              <a:buFont typeface="Calibri" panose="020F050202020403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Consider a hobby</a:t>
            </a:r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13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017C00-B4EC-974A-812C-176433DD5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05176" y="333987"/>
            <a:ext cx="4183380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Celebrate and Recognize</a:t>
            </a:r>
          </a:p>
        </p:txBody>
      </p:sp>
      <p:sp>
        <p:nvSpPr>
          <p:cNvPr id="2406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219200"/>
            <a:ext cx="5105400" cy="4937760"/>
          </a:xfrm>
        </p:spPr>
        <p:txBody>
          <a:bodyPr>
            <a:normAutofit fontScale="85000" lnSpcReduction="20000"/>
          </a:bodyPr>
          <a:lstStyle/>
          <a:p>
            <a:pPr marL="0" marR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conclusion: Celebrate and Recognize Each Person's Efforts.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Making behavior changes, like losing weight or adjusting lifelong eating habits, can be extremely difficult. </a:t>
            </a:r>
            <a:br>
              <a:rPr lang="en-US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Find a way to recognize and affirm their efforts even if there is no or little change in clinical measures.</a:t>
            </a:r>
            <a:br>
              <a:rPr lang="en-US" b="1" dirty="0">
                <a:solidFill>
                  <a:srgbClr val="0E101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0"/>
            <a:ext cx="2667000" cy="192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DEEEB3-A023-46D4-AC0A-49F83929262A}"/>
              </a:ext>
            </a:extLst>
          </p:cNvPr>
          <p:cNvSpPr txBox="1"/>
          <p:nvPr/>
        </p:nvSpPr>
        <p:spPr>
          <a:xfrm>
            <a:off x="6019800" y="33528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Our belief in people makes a difference!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2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E3177-75B2-01B8-DC8F-07BEB3FBF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54BE46-3D67-6E37-5EC1-9D556BFB3359}"/>
              </a:ext>
            </a:extLst>
          </p:cNvPr>
          <p:cNvSpPr>
            <a:spLocks noGrp="1"/>
          </p:cNvSpPr>
          <p:nvPr/>
        </p:nvSpPr>
        <p:spPr>
          <a:xfrm>
            <a:off x="177445" y="1530164"/>
            <a:ext cx="6147155" cy="379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5725" marR="0" lvl="0" indent="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Pts val="1800"/>
              <a:buFont typeface="Arial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Instructions for Claiming Credit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85725" marR="0" lvl="0" indent="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receive CE credit, learners must follow these steps:</a:t>
            </a:r>
          </a:p>
          <a:p>
            <a:pPr marL="85725" marR="0" lvl="0" indent="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Pts val="18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28625" marR="0" lvl="0" indent="-34290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Pts val="1800"/>
              <a:buFont typeface="Arial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Visit https://cme.partnersed.com/SD1025 or scan the QR Code: </a:t>
            </a:r>
          </a:p>
          <a:p>
            <a:pPr marL="428625" marR="0" lvl="0" indent="-34290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Pts val="1800"/>
              <a:buFont typeface="Arial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Sign Up or Log in.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28625" marR="0" lvl="0" indent="-34290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Pts val="1800"/>
              <a:buFont typeface="Arial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Complete the activity evaluation.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28625" marR="0" lvl="0" indent="-34290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Pts val="1800"/>
              <a:buFont typeface="Arial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Upon completion of all evaluation questions your credit will be made available for download immediately.</a:t>
            </a:r>
          </a:p>
          <a:p>
            <a:pPr marL="428625" marR="0" lvl="0" indent="-34290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Pts val="1800"/>
              <a:buFont typeface="Arial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85725" marR="0" lvl="0" indent="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Pts val="18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Pharmacists: Upon successfully completing the activity evaluation, your credit will be submitted to CPE Monitor. Please check your NABP account within thirty (30) days to make sure the credit has posted.</a:t>
            </a:r>
          </a:p>
          <a:p>
            <a:pPr marL="428625" marR="0" lvl="0" indent="-342900" algn="l" defTabSz="6858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E2841"/>
              </a:buClr>
              <a:buSzPts val="1800"/>
              <a:buFont typeface="Arial"/>
              <a:buAutoNum type="arabicPeriod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0A63446-C293-71DA-11C2-191C52920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2809"/>
            <a:ext cx="3014939" cy="6204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5AFB74-C61E-195B-B1A1-6350727A0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697" y="381000"/>
            <a:ext cx="3519668" cy="1000177"/>
          </a:xfrm>
          <a:prstGeom prst="rect">
            <a:avLst/>
          </a:prstGeom>
        </p:spPr>
      </p:pic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B06EE5F-C1B5-A6B3-AC66-6E1F61EBAA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2150269"/>
            <a:ext cx="18573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37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46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6000" dirty="0"/>
              <a:t>Thank You –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716867" y="1216152"/>
            <a:ext cx="4956979" cy="4937760"/>
          </a:xfrm>
        </p:spPr>
        <p:txBody>
          <a:bodyPr/>
          <a:lstStyle/>
          <a:p>
            <a:r>
              <a:rPr lang="fr-FR" dirty="0" err="1"/>
              <a:t>Thanks</a:t>
            </a:r>
            <a:r>
              <a:rPr lang="fr-FR" dirty="0"/>
              <a:t> for </a:t>
            </a:r>
            <a:r>
              <a:rPr lang="fr-FR" dirty="0" err="1"/>
              <a:t>joining</a:t>
            </a:r>
            <a:r>
              <a:rPr lang="fr-FR" dirty="0"/>
              <a:t> us!</a:t>
            </a:r>
          </a:p>
          <a:p>
            <a:r>
              <a:rPr lang="fr-FR" dirty="0"/>
              <a:t>Questions?</a:t>
            </a:r>
          </a:p>
          <a:p>
            <a:r>
              <a:rPr lang="fr-FR" dirty="0">
                <a:hlinkClick r:id="rId4"/>
              </a:rPr>
              <a:t>Info@diabetesed.net</a:t>
            </a:r>
            <a:endParaRPr lang="fr-FR" dirty="0"/>
          </a:p>
          <a:p>
            <a:r>
              <a:rPr lang="fr-FR" dirty="0"/>
              <a:t>Call us at 530-893-8635</a:t>
            </a:r>
          </a:p>
          <a:p>
            <a:r>
              <a:rPr lang="fr-FR" dirty="0"/>
              <a:t>www.DiabetesEd.net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11998"/>
            <a:ext cx="3259667" cy="4889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75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B702-EFB6-7EEF-0152-A26D75AA2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/>
              <a:t>Barriers to DSMES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AC88A-0EB7-CAF1-7D69-021174C4D1E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79985" y="1199625"/>
            <a:ext cx="5282435" cy="4937760"/>
          </a:xfrm>
        </p:spPr>
        <p:txBody>
          <a:bodyPr/>
          <a:lstStyle/>
          <a:p>
            <a:r>
              <a:rPr lang="en-US" sz="2800" b="1" dirty="0">
                <a:solidFill>
                  <a:srgbClr val="38363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Only about 50% of eligible individuals receive DSMES</a:t>
            </a:r>
          </a:p>
          <a:p>
            <a:r>
              <a:rPr lang="en-US" sz="2400" dirty="0">
                <a:solidFill>
                  <a:srgbClr val="38363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Barriers include h</a:t>
            </a:r>
            <a:r>
              <a:rPr lang="en-US" sz="24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ealth system, payor, clinic, HCP, and individual.</a:t>
            </a:r>
          </a:p>
          <a:p>
            <a:r>
              <a:rPr lang="en-US" sz="2400" dirty="0">
                <a:solidFill>
                  <a:srgbClr val="38363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Due to la</a:t>
            </a:r>
            <a:r>
              <a:rPr lang="en-US" sz="24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ck of administrative leadership support to ineffective DSMES referral processes, transportation challenges etc. </a:t>
            </a:r>
          </a:p>
          <a:p>
            <a:r>
              <a:rPr lang="en-US" sz="2400" b="0" i="0" dirty="0">
                <a:solidFill>
                  <a:srgbClr val="38363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Low participation can be due to lack of referrals, logistical issues (e.g., accessibility, timing, and costs), and lack of a perceived benefit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030D3-E3CD-9FF8-0013-6A816BF8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6099651"/>
            <a:ext cx="2884730" cy="605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2AA8DE-70ED-1D1F-4643-369D9718AFD6}"/>
              </a:ext>
            </a:extLst>
          </p:cNvPr>
          <p:cNvSpPr txBox="1"/>
          <p:nvPr/>
        </p:nvSpPr>
        <p:spPr>
          <a:xfrm>
            <a:off x="7098418" y="1242757"/>
            <a:ext cx="1752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dirty="0">
                <a:solidFill>
                  <a:srgbClr val="0070C0"/>
                </a:solidFill>
                <a:effectLst/>
                <a:latin typeface="Helvetica Neue"/>
              </a:rPr>
              <a:t>Efforts to identify and address potential barriers at all levels need to be made.</a:t>
            </a:r>
            <a:endParaRPr lang="en-US" sz="3600" i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Businessman finger on face">
            <a:extLst>
              <a:ext uri="{FF2B5EF4-FFF2-40B4-BE49-F238E27FC236}">
                <a16:creationId xmlns:a16="http://schemas.microsoft.com/office/drawing/2014/main" id="{088DAEB7-C315-3FEE-7571-24CF95679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94050" y="1215440"/>
            <a:ext cx="1216349" cy="481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8154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847FA60-477A-472E-90DA-5AC89A37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/>
              <a:t>Critical times to provide and modify DSMES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CD4A11A-CACD-544F-9B1F-D99A6EC01C7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343400" y="1404177"/>
            <a:ext cx="4478328" cy="472344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474C59"/>
                </a:solidFill>
              </a:rPr>
              <a:t>- At Diagnosis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474C59"/>
                </a:solidFill>
              </a:rPr>
              <a:t>- Annually and/or when not meeting treatment goals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474C59"/>
                </a:solidFill>
              </a:rPr>
              <a:t>- When complicating factors develop (medical, physical, psychosocial) develop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474C59"/>
                </a:solidFill>
              </a:rPr>
              <a:t>- When transitions in life and care occur.</a:t>
            </a:r>
            <a:endParaRPr lang="en-US" dirty="0">
              <a:solidFill>
                <a:srgbClr val="474C5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0DFD5-C85A-8C49-901B-9058787A6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" t="3929" r="4297" b="4095"/>
          <a:stretch/>
        </p:blipFill>
        <p:spPr>
          <a:xfrm>
            <a:off x="457200" y="1394113"/>
            <a:ext cx="4213761" cy="4168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D66D78-9276-4BF4-ACED-15C1FCD0C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22495"/>
            <a:ext cx="5588363" cy="3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788" dirty="0">
                <a:solidFill>
                  <a:srgbClr val="474C59"/>
                </a:solidFill>
              </a:rPr>
              <a:t>Powers MA, Bardsley JK, et al. DSMES Consensus Report, The Diabetes Educator, 2020 </a:t>
            </a:r>
          </a:p>
          <a:p>
            <a:r>
              <a:rPr lang="en-US" sz="788" dirty="0">
                <a:solidFill>
                  <a:srgbClr val="474C59"/>
                </a:solidFill>
              </a:rPr>
              <a:t>ADCES. AADE7 Self-Care Behaviors, The Diabetes Educator,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C0222-113C-46DE-76E5-76D7E3B93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360" y="4777578"/>
            <a:ext cx="3219387" cy="6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8840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GO" val="des 10 yr banner.jpg"/>
  <p:tag name="ARTICULATE_PROJECT_OPEN" val="1"/>
  <p:tag name="ART_ENCODE_TYPE" val="0"/>
  <p:tag name="ART_ENCODE_INDEX" val="1"/>
  <p:tag name="ARTICULATE_PRESENTER_VERSION" val="6"/>
  <p:tag name="LMS_COMPLETION_TITLE" val="Assessing Coping Skills 2013"/>
  <p:tag name="LMS_COMPLETION_ID" val="Assessing_Coping_Skills_2013"/>
  <p:tag name="LMS_COMPLETION_VERSION" val="1.0"/>
  <p:tag name="LMS_COMPLETION_DURATION" val="1:00:00"/>
  <p:tag name="LMS_COMPLETION_SCO_TITLE" val="Assessing Coping Skills 2013"/>
  <p:tag name="LMS_COMPLETION_SCO_ID" val="Assessing_Coping_Skills_2013"/>
  <p:tag name="LMS_COMPLETION_EDITION" val="0"/>
  <p:tag name="LMS_COMPLETION_THRESHOLD" val="50"/>
  <p:tag name="LMS_COMPLETION_METHOD" val="VIEW"/>
  <p:tag name="PUBLISH_TITLE" val="Assessing Coping Skills 2013"/>
  <p:tag name="ARTICULATE_PUBLISH_PATH" val="C:\Users\bev\Documents\My Articulate Projects"/>
  <p:tag name="ARTICULATE_PRESENTER" val="Diane Pearson"/>
  <p:tag name="ARTICULATE_PRESENTER_GUID" val="9C2BB9A5D6C1"/>
  <p:tag name="ARTICULATE_LMS" val="0"/>
  <p:tag name="ARTICULATE_TEMPLATE" val="E-Learning Course (Single-level)"/>
  <p:tag name="ARTICULATE_TEMPLATE_GUID" val="1a000000-6000-0000-b000-000000000003"/>
  <p:tag name="LMS_PUBLISH" val="Yes"/>
  <p:tag name="PRESENTER_PREVIEW_MODE" val="0"/>
  <p:tag name="PRESENTER_PREVIEW_START" val="1"/>
  <p:tag name="LMS_PROTOCOL_METHOD" val="SCORM"/>
  <p:tag name="LMS_PROTOCOL_VERSION" val="1.2"/>
  <p:tag name="PLAYERLOGOHEIGHT" val="108"/>
  <p:tag name="PLAYERLOGOWIDTH" val="432"/>
  <p:tag name="LAUNCHINNEWWINDOW" val="0"/>
  <p:tag name="LASTPUBLISHED" val="C:\Users\bev\Documents\My Articulate Projects\Assessing Coping Skills 2013\player.htm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2639</TotalTime>
  <Words>4221</Words>
  <Application>Microsoft Office PowerPoint</Application>
  <PresentationFormat>On-screen Show (4:3)</PresentationFormat>
  <Paragraphs>512</Paragraphs>
  <Slides>73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95" baseType="lpstr">
      <vt:lpstr>ＭＳ Ｐゴシック</vt:lpstr>
      <vt:lpstr>Aptos</vt:lpstr>
      <vt:lpstr>Aptos Display</vt:lpstr>
      <vt:lpstr>Arial</vt:lpstr>
      <vt:lpstr>Bookman Old Style</vt:lpstr>
      <vt:lpstr>Calibri</vt:lpstr>
      <vt:lpstr>Calibri Light</vt:lpstr>
      <vt:lpstr>Gill Sans MT</vt:lpstr>
      <vt:lpstr>Helvetica Neue</vt:lpstr>
      <vt:lpstr>Jokerman</vt:lpstr>
      <vt:lpstr>Monotype Sorts</vt:lpstr>
      <vt:lpstr>Segoe UI</vt:lpstr>
      <vt:lpstr>signika_negativeregular</vt:lpstr>
      <vt:lpstr>Times New Roman</vt:lpstr>
      <vt:lpstr>Wingdings</vt:lpstr>
      <vt:lpstr>Wingdings 3</vt:lpstr>
      <vt:lpstr>1_Origin</vt:lpstr>
      <vt:lpstr>1_Custom Design</vt:lpstr>
      <vt:lpstr>Custom Design</vt:lpstr>
      <vt:lpstr>2_Origin</vt:lpstr>
      <vt:lpstr>office theme</vt:lpstr>
      <vt:lpstr>Clip</vt:lpstr>
      <vt:lpstr>ABCs of Assessing &amp; Supporting Well-Being: Healing Through Connection </vt:lpstr>
      <vt:lpstr>ABCs of Assessing &amp; Supporting Well-Being:  Healing Through Connection</vt:lpstr>
      <vt:lpstr>Improving Care and Well Being</vt:lpstr>
      <vt:lpstr>Facilitating Positive Health Behaviors and Well Being to Improve Health Outcomes – Standard 5</vt:lpstr>
      <vt:lpstr>Well-Being Key Goal of Care</vt:lpstr>
      <vt:lpstr>Diabetes Care and Education Specialist (CDCES) Definition</vt:lpstr>
      <vt:lpstr>Diabetes Self-Management Education</vt:lpstr>
      <vt:lpstr>Barriers to DSMES</vt:lpstr>
      <vt:lpstr>Critical times to provide and modify DSMES</vt:lpstr>
      <vt:lpstr>Diabetes Self Management Ed Benefits</vt:lpstr>
      <vt:lpstr>Individual &amp; Population Health</vt:lpstr>
      <vt:lpstr>Chronic Care Model – 6 Core Elements</vt:lpstr>
      <vt:lpstr>Lived Experiences &amp; Advocacy</vt:lpstr>
      <vt:lpstr>Diabetes Admit for Hyperglycemia</vt:lpstr>
      <vt:lpstr>Diabetes Visit – Let’s Go through</vt:lpstr>
      <vt:lpstr>PowerPoint Presentation</vt:lpstr>
      <vt:lpstr>EMBARK Trial</vt:lpstr>
      <vt:lpstr>Embark Trial – Emotions as Priority</vt:lpstr>
      <vt:lpstr>Releasing the Brake </vt:lpstr>
      <vt:lpstr>ABC’s of Diabetes Education</vt:lpstr>
      <vt:lpstr>PowerPoint Presentation</vt:lpstr>
      <vt:lpstr>Case Study</vt:lpstr>
      <vt:lpstr>PowerPoint Presentation</vt:lpstr>
      <vt:lpstr>Social Determinants of Health</vt:lpstr>
      <vt:lpstr>Care Quality Gaps</vt:lpstr>
      <vt:lpstr>Assess Barriers to Self Management</vt:lpstr>
      <vt:lpstr>Case Study</vt:lpstr>
      <vt:lpstr>PowerPoint Presentation</vt:lpstr>
      <vt:lpstr>From Judgement to Curiosity</vt:lpstr>
      <vt:lpstr>Psychosocial Care</vt:lpstr>
      <vt:lpstr>What to Assess?</vt:lpstr>
      <vt:lpstr>Poll Question 1</vt:lpstr>
      <vt:lpstr>Diabetes Distress=DD</vt:lpstr>
      <vt:lpstr>DDS 17:   Diabetes Distress Scale</vt:lpstr>
      <vt:lpstr>Diabetes Distress Scale cont.</vt:lpstr>
      <vt:lpstr>Diabetes Distress – *Assess Annually</vt:lpstr>
      <vt:lpstr>Trusting our Intuition</vt:lpstr>
      <vt:lpstr>Anxiety Symptoms Common in Diabetes</vt:lpstr>
      <vt:lpstr>Consider Referral to Mental Health Provider for Eval and Treatment</vt:lpstr>
      <vt:lpstr>Care Study</vt:lpstr>
      <vt:lpstr>Empowering and Promoting Health for Individuals and Populations</vt:lpstr>
      <vt:lpstr>PowerPoint Presentation</vt:lpstr>
      <vt:lpstr>When Treatment Goals aren’t met</vt:lpstr>
      <vt:lpstr>Individualized Care Strategies</vt:lpstr>
      <vt:lpstr>Food Insecurity</vt:lpstr>
      <vt:lpstr>Living Situation impacts self-care</vt:lpstr>
      <vt:lpstr>Refugee, Migrant &amp; Seasonal Workers</vt:lpstr>
      <vt:lpstr>Look Beyond – What impacts DSM</vt:lpstr>
      <vt:lpstr>Question - What is ACE?</vt:lpstr>
      <vt:lpstr>10 Assessment Areas for ACE – Use 10 Question Screening Tool to Assess</vt:lpstr>
      <vt:lpstr>ACE increases risk for 9 out of 10 leading causes of death in US</vt:lpstr>
      <vt:lpstr>Supportive Relationships &amp; Resilience</vt:lpstr>
      <vt:lpstr>PowerPoint Presentation</vt:lpstr>
      <vt:lpstr>Awareness &gt;&gt; to Healing</vt:lpstr>
      <vt:lpstr>PowerPoint Presentation</vt:lpstr>
      <vt:lpstr>Example of A More Helpful Expectation: From Perfectionism to “Healthy Good Enough”</vt:lpstr>
      <vt:lpstr>Poll question 2</vt:lpstr>
      <vt:lpstr>Time In Range – Person Centered</vt:lpstr>
      <vt:lpstr>PowerPoint Presentation</vt:lpstr>
      <vt:lpstr>Conversational Tools You Can Use To Address Diabetes Distress</vt:lpstr>
      <vt:lpstr> Clinical Engagement Tools: Label &amp; Address Feelings </vt:lpstr>
      <vt:lpstr>Having the Conversation</vt:lpstr>
      <vt:lpstr>RT Loves Eating Out</vt:lpstr>
      <vt:lpstr>Having the Conversation</vt:lpstr>
      <vt:lpstr>Our response to RT</vt:lpstr>
      <vt:lpstr>RT Sets up Experiment/ Takes Action</vt:lpstr>
      <vt:lpstr>Checking in with RT 2 weeks later</vt:lpstr>
      <vt:lpstr>Checking in with RT 2 weeks later</vt:lpstr>
      <vt:lpstr>Support Self-Confidence</vt:lpstr>
      <vt:lpstr>Step 8  Compassion for Yourself</vt:lpstr>
      <vt:lpstr>Celebrate and Recognize</vt:lpstr>
      <vt:lpstr>PowerPoint Presentation</vt:lpstr>
      <vt:lpstr>Thank You –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and Promoting Well-Being: From Population Health to a Person-Centered Approach</dc:title>
  <dc:creator>Beverly Thomassian</dc:creator>
  <cp:lastModifiedBy>Beverly Thomassian</cp:lastModifiedBy>
  <cp:revision>101</cp:revision>
  <cp:lastPrinted>2025-04-08T20:01:44Z</cp:lastPrinted>
  <dcterms:created xsi:type="dcterms:W3CDTF">2020-12-29T04:05:57Z</dcterms:created>
  <dcterms:modified xsi:type="dcterms:W3CDTF">2025-10-19T20:32:29Z</dcterms:modified>
</cp:coreProperties>
</file>