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56" r:id="rId2"/>
    <p:sldId id="2147477106" r:id="rId3"/>
    <p:sldId id="2147477110" r:id="rId4"/>
    <p:sldId id="261" r:id="rId5"/>
    <p:sldId id="3618" r:id="rId6"/>
    <p:sldId id="3619" r:id="rId7"/>
    <p:sldId id="262" r:id="rId8"/>
    <p:sldId id="3621" r:id="rId9"/>
    <p:sldId id="3617" r:id="rId10"/>
    <p:sldId id="2147477115" r:id="rId11"/>
    <p:sldId id="2147477113" r:id="rId12"/>
    <p:sldId id="2147477068" r:id="rId13"/>
    <p:sldId id="3624" r:id="rId14"/>
    <p:sldId id="2145707664" r:id="rId15"/>
    <p:sldId id="2145707653" r:id="rId16"/>
    <p:sldId id="2145707644" r:id="rId17"/>
    <p:sldId id="2145707472" r:id="rId18"/>
    <p:sldId id="260" r:id="rId19"/>
    <p:sldId id="376" r:id="rId20"/>
    <p:sldId id="2145707652" r:id="rId21"/>
    <p:sldId id="2147477109" r:id="rId22"/>
    <p:sldId id="2147477112" r:id="rId23"/>
    <p:sldId id="3623" r:id="rId24"/>
    <p:sldId id="378" r:id="rId25"/>
    <p:sldId id="2145707648" r:id="rId26"/>
    <p:sldId id="1301" r:id="rId27"/>
    <p:sldId id="2145707654" r:id="rId28"/>
    <p:sldId id="2147477102" r:id="rId29"/>
    <p:sldId id="2147477105" r:id="rId30"/>
    <p:sldId id="2145707658" r:id="rId31"/>
    <p:sldId id="2145707655" r:id="rId32"/>
    <p:sldId id="2145707657" r:id="rId33"/>
    <p:sldId id="2147477111" r:id="rId34"/>
    <p:sldId id="2145707656" r:id="rId35"/>
    <p:sldId id="2147477114" r:id="rId36"/>
    <p:sldId id="2145707665" r:id="rId37"/>
    <p:sldId id="2145707661" r:id="rId38"/>
    <p:sldId id="2145707659" r:id="rId39"/>
    <p:sldId id="2145707663" r:id="rId40"/>
    <p:sldId id="2145707150" r:id="rId4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4660"/>
  </p:normalViewPr>
  <p:slideViewPr>
    <p:cSldViewPr snapToGrid="0">
      <p:cViewPr varScale="1">
        <p:scale>
          <a:sx n="97" d="100"/>
          <a:sy n="97" d="100"/>
        </p:scale>
        <p:origin x="1110" y="306"/>
      </p:cViewPr>
      <p:guideLst/>
    </p:cSldViewPr>
  </p:slideViewPr>
  <p:notesTextViewPr>
    <p:cViewPr>
      <p:scale>
        <a:sx n="1" d="1"/>
        <a:sy n="1" d="1"/>
      </p:scale>
      <p:origin x="0" y="0"/>
    </p:cViewPr>
  </p:notesTextViewPr>
  <p:sorterViewPr>
    <p:cViewPr varScale="1">
      <p:scale>
        <a:sx n="100" d="100"/>
        <a:sy n="100" d="100"/>
      </p:scale>
      <p:origin x="0" y="-762"/>
    </p:cViewPr>
  </p:sorterViewPr>
  <p:notesViewPr>
    <p:cSldViewPr snapToGrid="0">
      <p:cViewPr varScale="1">
        <p:scale>
          <a:sx n="78" d="100"/>
          <a:sy n="78" d="100"/>
        </p:scale>
        <p:origin x="3888"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Life Balance</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60D9-4438-9EF8-194C51A3F4C9}"/>
              </c:ext>
            </c:extLst>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cat>
            <c:strRef>
              <c:f>Sheet1!$A$2:$A$7</c:f>
              <c:strCache>
                <c:ptCount val="6"/>
                <c:pt idx="0">
                  <c:v>spirituality</c:v>
                </c:pt>
                <c:pt idx="1">
                  <c:v>exercise</c:v>
                </c:pt>
                <c:pt idx="2">
                  <c:v>play</c:v>
                </c:pt>
                <c:pt idx="3">
                  <c:v>work</c:v>
                </c:pt>
                <c:pt idx="4">
                  <c:v>friends</c:v>
                </c:pt>
                <c:pt idx="5">
                  <c:v>romance/adventure </c:v>
                </c:pt>
              </c:strCache>
            </c:strRef>
          </c:cat>
          <c:val>
            <c:numRef>
              <c:f>Sheet1!$B$2:$B$7</c:f>
              <c:numCache>
                <c:formatCode>General</c:formatCode>
                <c:ptCount val="6"/>
                <c:pt idx="0">
                  <c:v>20</c:v>
                </c:pt>
                <c:pt idx="1">
                  <c:v>20</c:v>
                </c:pt>
                <c:pt idx="2">
                  <c:v>20</c:v>
                </c:pt>
                <c:pt idx="3">
                  <c:v>20</c:v>
                </c:pt>
                <c:pt idx="4">
                  <c:v>20</c:v>
                </c:pt>
                <c:pt idx="5">
                  <c:v>20</c:v>
                </c:pt>
              </c:numCache>
            </c:numRef>
          </c:val>
          <c:extLst>
            <c:ext xmlns:c16="http://schemas.microsoft.com/office/drawing/2014/chart" uri="{C3380CC4-5D6E-409C-BE32-E72D297353CC}">
              <c16:uniqueId val="{00000000-60D9-4438-9EF8-194C51A3F4C9}"/>
            </c:ext>
          </c:extLst>
        </c:ser>
        <c:dLbls>
          <c:dLblPos val="bestFit"/>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9C10AA-4736-4188-B311-0C39C2E052B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1F7EE922-6352-4B0D-B5EA-B49120CEF615}">
      <dgm:prSet/>
      <dgm:spPr/>
      <dgm:t>
        <a:bodyPr/>
        <a:lstStyle/>
        <a:p>
          <a:r>
            <a:rPr lang="en-US"/>
            <a:t>I was admitted to the neuro floor with the diagnosis of epileptic seizures and started on anti-seizure medications. The seizures continued despite the medications. </a:t>
          </a:r>
        </a:p>
      </dgm:t>
    </dgm:pt>
    <dgm:pt modelId="{E78B3870-D7A0-4584-AB64-4E893B180FA2}" type="parTrans" cxnId="{F458493B-F6AB-46E3-A3DC-6DC9C6E047A7}">
      <dgm:prSet/>
      <dgm:spPr/>
      <dgm:t>
        <a:bodyPr/>
        <a:lstStyle/>
        <a:p>
          <a:endParaRPr lang="en-US"/>
        </a:p>
      </dgm:t>
    </dgm:pt>
    <dgm:pt modelId="{E35308F4-0ECA-4FE9-A922-67CDE589361B}" type="sibTrans" cxnId="{F458493B-F6AB-46E3-A3DC-6DC9C6E047A7}">
      <dgm:prSet/>
      <dgm:spPr/>
      <dgm:t>
        <a:bodyPr/>
        <a:lstStyle/>
        <a:p>
          <a:endParaRPr lang="en-US"/>
        </a:p>
      </dgm:t>
    </dgm:pt>
    <dgm:pt modelId="{175FFB29-2A11-45D5-8AB4-AA7641053A26}">
      <dgm:prSet/>
      <dgm:spPr/>
      <dgm:t>
        <a:bodyPr/>
        <a:lstStyle/>
        <a:p>
          <a:r>
            <a:rPr lang="en-US"/>
            <a:t>The nurses would sit with me during these episodes, hold my hand, and give me tissues. They reassured me that I was not a loser. They were angels who loved and protected this broken little soul, trying to find her way. </a:t>
          </a:r>
        </a:p>
      </dgm:t>
    </dgm:pt>
    <dgm:pt modelId="{E2ED883B-5622-4FCD-96E8-1926324F4385}" type="parTrans" cxnId="{0C5BEF51-5C74-45E6-B540-FDA11BDFDE02}">
      <dgm:prSet/>
      <dgm:spPr/>
      <dgm:t>
        <a:bodyPr/>
        <a:lstStyle/>
        <a:p>
          <a:endParaRPr lang="en-US"/>
        </a:p>
      </dgm:t>
    </dgm:pt>
    <dgm:pt modelId="{1C04FE8F-8F04-441D-8EF7-713681ACBD3E}" type="sibTrans" cxnId="{0C5BEF51-5C74-45E6-B540-FDA11BDFDE02}">
      <dgm:prSet/>
      <dgm:spPr/>
      <dgm:t>
        <a:bodyPr/>
        <a:lstStyle/>
        <a:p>
          <a:endParaRPr lang="en-US"/>
        </a:p>
      </dgm:t>
    </dgm:pt>
    <dgm:pt modelId="{0FDBCD3D-C5CC-401E-BAF7-07CBD7FD3337}">
      <dgm:prSet/>
      <dgm:spPr/>
      <dgm:t>
        <a:bodyPr/>
        <a:lstStyle/>
        <a:p>
          <a:r>
            <a:rPr lang="en-US"/>
            <a:t>When I woke up scared one night, they moved me right next to the nurse’s station so I would feel safe. They intuitively knew what I needed, and I felt blanketed in their nurturing. </a:t>
          </a:r>
        </a:p>
      </dgm:t>
    </dgm:pt>
    <dgm:pt modelId="{6245B468-A64D-4FD0-AF6B-8C94FB8A273A}" type="parTrans" cxnId="{F9542C4A-B306-4939-9489-62544903AD33}">
      <dgm:prSet/>
      <dgm:spPr/>
      <dgm:t>
        <a:bodyPr/>
        <a:lstStyle/>
        <a:p>
          <a:endParaRPr lang="en-US"/>
        </a:p>
      </dgm:t>
    </dgm:pt>
    <dgm:pt modelId="{3B42DD2D-CF26-4CAA-B1C6-1B15863B29AD}" type="sibTrans" cxnId="{F9542C4A-B306-4939-9489-62544903AD33}">
      <dgm:prSet/>
      <dgm:spPr/>
      <dgm:t>
        <a:bodyPr/>
        <a:lstStyle/>
        <a:p>
          <a:endParaRPr lang="en-US"/>
        </a:p>
      </dgm:t>
    </dgm:pt>
    <dgm:pt modelId="{4CD10D29-15B1-4D94-871C-D86C3D93DC58}" type="pres">
      <dgm:prSet presAssocID="{359C10AA-4736-4188-B311-0C39C2E052B9}" presName="vert0" presStyleCnt="0">
        <dgm:presLayoutVars>
          <dgm:dir/>
          <dgm:animOne val="branch"/>
          <dgm:animLvl val="lvl"/>
        </dgm:presLayoutVars>
      </dgm:prSet>
      <dgm:spPr/>
    </dgm:pt>
    <dgm:pt modelId="{9F085541-D234-4398-83BD-3641661255DE}" type="pres">
      <dgm:prSet presAssocID="{1F7EE922-6352-4B0D-B5EA-B49120CEF615}" presName="thickLine" presStyleLbl="alignNode1" presStyleIdx="0" presStyleCnt="3"/>
      <dgm:spPr/>
    </dgm:pt>
    <dgm:pt modelId="{502E1ACB-02E3-40CE-8C8E-B2D5D655A97D}" type="pres">
      <dgm:prSet presAssocID="{1F7EE922-6352-4B0D-B5EA-B49120CEF615}" presName="horz1" presStyleCnt="0"/>
      <dgm:spPr/>
    </dgm:pt>
    <dgm:pt modelId="{D5340FF7-FE6E-4888-9E70-0A893F1E9E86}" type="pres">
      <dgm:prSet presAssocID="{1F7EE922-6352-4B0D-B5EA-B49120CEF615}" presName="tx1" presStyleLbl="revTx" presStyleIdx="0" presStyleCnt="3"/>
      <dgm:spPr/>
    </dgm:pt>
    <dgm:pt modelId="{3C9405EC-DD32-49F6-A2BB-1EA416820365}" type="pres">
      <dgm:prSet presAssocID="{1F7EE922-6352-4B0D-B5EA-B49120CEF615}" presName="vert1" presStyleCnt="0"/>
      <dgm:spPr/>
    </dgm:pt>
    <dgm:pt modelId="{60FE6059-8B42-4FE5-853F-3575A4F604C0}" type="pres">
      <dgm:prSet presAssocID="{175FFB29-2A11-45D5-8AB4-AA7641053A26}" presName="thickLine" presStyleLbl="alignNode1" presStyleIdx="1" presStyleCnt="3"/>
      <dgm:spPr/>
    </dgm:pt>
    <dgm:pt modelId="{401B319C-1A04-4F31-BD02-90E085621016}" type="pres">
      <dgm:prSet presAssocID="{175FFB29-2A11-45D5-8AB4-AA7641053A26}" presName="horz1" presStyleCnt="0"/>
      <dgm:spPr/>
    </dgm:pt>
    <dgm:pt modelId="{ABE931A5-1D22-4CFB-A49F-C31CA6A71243}" type="pres">
      <dgm:prSet presAssocID="{175FFB29-2A11-45D5-8AB4-AA7641053A26}" presName="tx1" presStyleLbl="revTx" presStyleIdx="1" presStyleCnt="3"/>
      <dgm:spPr/>
    </dgm:pt>
    <dgm:pt modelId="{00576A0A-1E01-4855-A760-8CA5497ACECC}" type="pres">
      <dgm:prSet presAssocID="{175FFB29-2A11-45D5-8AB4-AA7641053A26}" presName="vert1" presStyleCnt="0"/>
      <dgm:spPr/>
    </dgm:pt>
    <dgm:pt modelId="{4E19E4B7-F869-461C-960D-0173FE2113AE}" type="pres">
      <dgm:prSet presAssocID="{0FDBCD3D-C5CC-401E-BAF7-07CBD7FD3337}" presName="thickLine" presStyleLbl="alignNode1" presStyleIdx="2" presStyleCnt="3"/>
      <dgm:spPr/>
    </dgm:pt>
    <dgm:pt modelId="{B3777D63-B3B2-4351-9AF9-A2338A4550FE}" type="pres">
      <dgm:prSet presAssocID="{0FDBCD3D-C5CC-401E-BAF7-07CBD7FD3337}" presName="horz1" presStyleCnt="0"/>
      <dgm:spPr/>
    </dgm:pt>
    <dgm:pt modelId="{B9CC35A7-0B64-4084-89CF-7AB86937FA8A}" type="pres">
      <dgm:prSet presAssocID="{0FDBCD3D-C5CC-401E-BAF7-07CBD7FD3337}" presName="tx1" presStyleLbl="revTx" presStyleIdx="2" presStyleCnt="3"/>
      <dgm:spPr/>
    </dgm:pt>
    <dgm:pt modelId="{24D17D5F-66DB-4FDE-B72A-D8714B7B9025}" type="pres">
      <dgm:prSet presAssocID="{0FDBCD3D-C5CC-401E-BAF7-07CBD7FD3337}" presName="vert1" presStyleCnt="0"/>
      <dgm:spPr/>
    </dgm:pt>
  </dgm:ptLst>
  <dgm:cxnLst>
    <dgm:cxn modelId="{F458493B-F6AB-46E3-A3DC-6DC9C6E047A7}" srcId="{359C10AA-4736-4188-B311-0C39C2E052B9}" destId="{1F7EE922-6352-4B0D-B5EA-B49120CEF615}" srcOrd="0" destOrd="0" parTransId="{E78B3870-D7A0-4584-AB64-4E893B180FA2}" sibTransId="{E35308F4-0ECA-4FE9-A922-67CDE589361B}"/>
    <dgm:cxn modelId="{E9794C48-2133-4554-B135-AB24C05605BB}" type="presOf" srcId="{0FDBCD3D-C5CC-401E-BAF7-07CBD7FD3337}" destId="{B9CC35A7-0B64-4084-89CF-7AB86937FA8A}" srcOrd="0" destOrd="0" presId="urn:microsoft.com/office/officeart/2008/layout/LinedList"/>
    <dgm:cxn modelId="{F9542C4A-B306-4939-9489-62544903AD33}" srcId="{359C10AA-4736-4188-B311-0C39C2E052B9}" destId="{0FDBCD3D-C5CC-401E-BAF7-07CBD7FD3337}" srcOrd="2" destOrd="0" parTransId="{6245B468-A64D-4FD0-AF6B-8C94FB8A273A}" sibTransId="{3B42DD2D-CF26-4CAA-B1C6-1B15863B29AD}"/>
    <dgm:cxn modelId="{0C5BEF51-5C74-45E6-B540-FDA11BDFDE02}" srcId="{359C10AA-4736-4188-B311-0C39C2E052B9}" destId="{175FFB29-2A11-45D5-8AB4-AA7641053A26}" srcOrd="1" destOrd="0" parTransId="{E2ED883B-5622-4FCD-96E8-1926324F4385}" sibTransId="{1C04FE8F-8F04-441D-8EF7-713681ACBD3E}"/>
    <dgm:cxn modelId="{073FEA8C-7F8C-4226-9E3A-F3B19E1653FA}" type="presOf" srcId="{359C10AA-4736-4188-B311-0C39C2E052B9}" destId="{4CD10D29-15B1-4D94-871C-D86C3D93DC58}" srcOrd="0" destOrd="0" presId="urn:microsoft.com/office/officeart/2008/layout/LinedList"/>
    <dgm:cxn modelId="{86F9E1C7-AF0C-4C1B-B138-A3542F1D960A}" type="presOf" srcId="{1F7EE922-6352-4B0D-B5EA-B49120CEF615}" destId="{D5340FF7-FE6E-4888-9E70-0A893F1E9E86}" srcOrd="0" destOrd="0" presId="urn:microsoft.com/office/officeart/2008/layout/LinedList"/>
    <dgm:cxn modelId="{ACA8B7CB-853E-40A5-AF54-78384CFA460F}" type="presOf" srcId="{175FFB29-2A11-45D5-8AB4-AA7641053A26}" destId="{ABE931A5-1D22-4CFB-A49F-C31CA6A71243}" srcOrd="0" destOrd="0" presId="urn:microsoft.com/office/officeart/2008/layout/LinedList"/>
    <dgm:cxn modelId="{03CC3729-D795-4A12-813B-38AA79726389}" type="presParOf" srcId="{4CD10D29-15B1-4D94-871C-D86C3D93DC58}" destId="{9F085541-D234-4398-83BD-3641661255DE}" srcOrd="0" destOrd="0" presId="urn:microsoft.com/office/officeart/2008/layout/LinedList"/>
    <dgm:cxn modelId="{4A58F8A0-F0EF-474A-8477-3318BBC29F42}" type="presParOf" srcId="{4CD10D29-15B1-4D94-871C-D86C3D93DC58}" destId="{502E1ACB-02E3-40CE-8C8E-B2D5D655A97D}" srcOrd="1" destOrd="0" presId="urn:microsoft.com/office/officeart/2008/layout/LinedList"/>
    <dgm:cxn modelId="{C3345725-715A-4197-B3A9-3E6183C47F31}" type="presParOf" srcId="{502E1ACB-02E3-40CE-8C8E-B2D5D655A97D}" destId="{D5340FF7-FE6E-4888-9E70-0A893F1E9E86}" srcOrd="0" destOrd="0" presId="urn:microsoft.com/office/officeart/2008/layout/LinedList"/>
    <dgm:cxn modelId="{D88F6980-0333-4722-A887-E8BD5857C019}" type="presParOf" srcId="{502E1ACB-02E3-40CE-8C8E-B2D5D655A97D}" destId="{3C9405EC-DD32-49F6-A2BB-1EA416820365}" srcOrd="1" destOrd="0" presId="urn:microsoft.com/office/officeart/2008/layout/LinedList"/>
    <dgm:cxn modelId="{C74FBEEC-F704-48BA-A164-0E227290734E}" type="presParOf" srcId="{4CD10D29-15B1-4D94-871C-D86C3D93DC58}" destId="{60FE6059-8B42-4FE5-853F-3575A4F604C0}" srcOrd="2" destOrd="0" presId="urn:microsoft.com/office/officeart/2008/layout/LinedList"/>
    <dgm:cxn modelId="{BD2711D1-941F-4B3C-8446-3C86BE8CD604}" type="presParOf" srcId="{4CD10D29-15B1-4D94-871C-D86C3D93DC58}" destId="{401B319C-1A04-4F31-BD02-90E085621016}" srcOrd="3" destOrd="0" presId="urn:microsoft.com/office/officeart/2008/layout/LinedList"/>
    <dgm:cxn modelId="{828CD396-842A-4151-9ADF-1222418D71A4}" type="presParOf" srcId="{401B319C-1A04-4F31-BD02-90E085621016}" destId="{ABE931A5-1D22-4CFB-A49F-C31CA6A71243}" srcOrd="0" destOrd="0" presId="urn:microsoft.com/office/officeart/2008/layout/LinedList"/>
    <dgm:cxn modelId="{F059590B-384F-4545-A262-D80DC15ACDF3}" type="presParOf" srcId="{401B319C-1A04-4F31-BD02-90E085621016}" destId="{00576A0A-1E01-4855-A760-8CA5497ACECC}" srcOrd="1" destOrd="0" presId="urn:microsoft.com/office/officeart/2008/layout/LinedList"/>
    <dgm:cxn modelId="{D81F3DFA-1BC0-42DB-B3E9-49BE70DFDB3B}" type="presParOf" srcId="{4CD10D29-15B1-4D94-871C-D86C3D93DC58}" destId="{4E19E4B7-F869-461C-960D-0173FE2113AE}" srcOrd="4" destOrd="0" presId="urn:microsoft.com/office/officeart/2008/layout/LinedList"/>
    <dgm:cxn modelId="{E69991E6-AA02-4CF1-9472-237AB5BBF805}" type="presParOf" srcId="{4CD10D29-15B1-4D94-871C-D86C3D93DC58}" destId="{B3777D63-B3B2-4351-9AF9-A2338A4550FE}" srcOrd="5" destOrd="0" presId="urn:microsoft.com/office/officeart/2008/layout/LinedList"/>
    <dgm:cxn modelId="{EC41A640-EE1D-412C-A167-36B5D746200A}" type="presParOf" srcId="{B3777D63-B3B2-4351-9AF9-A2338A4550FE}" destId="{B9CC35A7-0B64-4084-89CF-7AB86937FA8A}" srcOrd="0" destOrd="0" presId="urn:microsoft.com/office/officeart/2008/layout/LinedList"/>
    <dgm:cxn modelId="{C669F33F-5495-41D7-A55F-7E072EBDB3FD}" type="presParOf" srcId="{B3777D63-B3B2-4351-9AF9-A2338A4550FE}" destId="{24D17D5F-66DB-4FDE-B72A-D8714B7B902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D89907-2801-4CC0-B9E3-2EBAA0CF9863}"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CA11D2B-49C6-46E6-BE93-8D03BA6A820E}">
      <dgm:prSet custT="1"/>
      <dgm:spPr/>
      <dgm:t>
        <a:bodyPr/>
        <a:lstStyle/>
        <a:p>
          <a:pPr>
            <a:lnSpc>
              <a:spcPct val="100000"/>
            </a:lnSpc>
          </a:pPr>
          <a:r>
            <a:rPr lang="en-US" sz="1800" b="1" dirty="0"/>
            <a:t>Scientists who are Nobel laureates are:  </a:t>
          </a:r>
        </a:p>
      </dgm:t>
    </dgm:pt>
    <dgm:pt modelId="{B6A67FDF-E22A-44F2-8EF2-3F94117F407A}" type="parTrans" cxnId="{043207FB-B8D5-40C0-8426-86FC09218E3C}">
      <dgm:prSet/>
      <dgm:spPr/>
      <dgm:t>
        <a:bodyPr/>
        <a:lstStyle/>
        <a:p>
          <a:endParaRPr lang="en-US"/>
        </a:p>
      </dgm:t>
    </dgm:pt>
    <dgm:pt modelId="{CAEC04FD-4242-4239-8A62-32070D2F6799}" type="sibTrans" cxnId="{043207FB-B8D5-40C0-8426-86FC09218E3C}">
      <dgm:prSet/>
      <dgm:spPr/>
      <dgm:t>
        <a:bodyPr/>
        <a:lstStyle/>
        <a:p>
          <a:endParaRPr lang="en-US"/>
        </a:p>
      </dgm:t>
    </dgm:pt>
    <dgm:pt modelId="{085396E4-30DD-4F44-B71B-86C16477BBE5}">
      <dgm:prSet custT="1"/>
      <dgm:spPr/>
      <dgm:t>
        <a:bodyPr/>
        <a:lstStyle/>
        <a:p>
          <a:pPr>
            <a:lnSpc>
              <a:spcPct val="100000"/>
            </a:lnSpc>
          </a:pPr>
          <a:r>
            <a:rPr lang="en-US" sz="1800" dirty="0"/>
            <a:t>22 times more likely than typical scientists to perform, sing, or act in their spare time  </a:t>
          </a:r>
        </a:p>
      </dgm:t>
    </dgm:pt>
    <dgm:pt modelId="{82F8FD29-DF0D-4661-A7BA-303B305954F9}" type="parTrans" cxnId="{8CE51DC1-D5A1-4D2D-8491-E1B08F4D77C6}">
      <dgm:prSet/>
      <dgm:spPr/>
      <dgm:t>
        <a:bodyPr/>
        <a:lstStyle/>
        <a:p>
          <a:endParaRPr lang="en-US"/>
        </a:p>
      </dgm:t>
    </dgm:pt>
    <dgm:pt modelId="{8C3EAC1A-D54C-4687-B62F-AAB033D7C683}" type="sibTrans" cxnId="{8CE51DC1-D5A1-4D2D-8491-E1B08F4D77C6}">
      <dgm:prSet/>
      <dgm:spPr/>
      <dgm:t>
        <a:bodyPr/>
        <a:lstStyle/>
        <a:p>
          <a:endParaRPr lang="en-US"/>
        </a:p>
      </dgm:t>
    </dgm:pt>
    <dgm:pt modelId="{768F5E2B-5BE8-4327-8B81-3A2EEE72406F}">
      <dgm:prSet custT="1"/>
      <dgm:spPr/>
      <dgm:t>
        <a:bodyPr/>
        <a:lstStyle/>
        <a:p>
          <a:pPr>
            <a:lnSpc>
              <a:spcPct val="100000"/>
            </a:lnSpc>
          </a:pPr>
          <a:r>
            <a:rPr lang="en-US" sz="1800" dirty="0"/>
            <a:t>12 times more likely to write fiction, plays, poetry, or short stories</a:t>
          </a:r>
        </a:p>
      </dgm:t>
    </dgm:pt>
    <dgm:pt modelId="{2CCD64F6-C08F-4176-93DF-86AC1CD6E661}" type="parTrans" cxnId="{7B2E9C8B-D7F3-4FC6-96DD-53AA541AD11C}">
      <dgm:prSet/>
      <dgm:spPr/>
      <dgm:t>
        <a:bodyPr/>
        <a:lstStyle/>
        <a:p>
          <a:endParaRPr lang="en-US"/>
        </a:p>
      </dgm:t>
    </dgm:pt>
    <dgm:pt modelId="{83E2F8B4-82B9-4C03-85D7-505CD537EBD3}" type="sibTrans" cxnId="{7B2E9C8B-D7F3-4FC6-96DD-53AA541AD11C}">
      <dgm:prSet/>
      <dgm:spPr/>
      <dgm:t>
        <a:bodyPr/>
        <a:lstStyle/>
        <a:p>
          <a:endParaRPr lang="en-US"/>
        </a:p>
      </dgm:t>
    </dgm:pt>
    <dgm:pt modelId="{43F5CEAD-4CBF-4C77-9EB9-C3ABB91F6432}">
      <dgm:prSet custT="1"/>
      <dgm:spPr/>
      <dgm:t>
        <a:bodyPr/>
        <a:lstStyle/>
        <a:p>
          <a:pPr>
            <a:lnSpc>
              <a:spcPct val="100000"/>
            </a:lnSpc>
          </a:pPr>
          <a:r>
            <a:rPr lang="en-US" sz="1800" dirty="0"/>
            <a:t>5 times more likely to engage in crafting, woodworking, mechanics, or glassblowing </a:t>
          </a:r>
        </a:p>
      </dgm:t>
    </dgm:pt>
    <dgm:pt modelId="{9540E7E6-5DDE-455B-9124-9E30205F265E}" type="parTrans" cxnId="{5D38C41B-F224-442D-8AA2-DBB8F4F7E79A}">
      <dgm:prSet/>
      <dgm:spPr/>
      <dgm:t>
        <a:bodyPr/>
        <a:lstStyle/>
        <a:p>
          <a:endParaRPr lang="en-US"/>
        </a:p>
      </dgm:t>
    </dgm:pt>
    <dgm:pt modelId="{28DA7DC9-3457-48A6-A5DF-0C908C72A142}" type="sibTrans" cxnId="{5D38C41B-F224-442D-8AA2-DBB8F4F7E79A}">
      <dgm:prSet/>
      <dgm:spPr/>
      <dgm:t>
        <a:bodyPr/>
        <a:lstStyle/>
        <a:p>
          <a:endParaRPr lang="en-US"/>
        </a:p>
      </dgm:t>
    </dgm:pt>
    <dgm:pt modelId="{30BAA3A5-7420-4181-A798-CDCE891EF839}">
      <dgm:prSet custT="1"/>
      <dgm:spPr/>
      <dgm:t>
        <a:bodyPr/>
        <a:lstStyle/>
        <a:p>
          <a:pPr>
            <a:lnSpc>
              <a:spcPct val="100000"/>
            </a:lnSpc>
          </a:pPr>
          <a:r>
            <a:rPr lang="en-US" sz="1800" dirty="0"/>
            <a:t>7 times more likely to enjoy designing, painting, drawing, or sculpting </a:t>
          </a:r>
        </a:p>
      </dgm:t>
    </dgm:pt>
    <dgm:pt modelId="{5B771B26-404B-4D03-A9E4-8B3BC42970A7}" type="parTrans" cxnId="{9A0DD2BA-482A-480A-9725-DA24E2825C80}">
      <dgm:prSet/>
      <dgm:spPr/>
      <dgm:t>
        <a:bodyPr/>
        <a:lstStyle/>
        <a:p>
          <a:endParaRPr lang="en-US"/>
        </a:p>
      </dgm:t>
    </dgm:pt>
    <dgm:pt modelId="{3DA1A7BC-661B-4E6D-9A31-32935BA044BA}" type="sibTrans" cxnId="{9A0DD2BA-482A-480A-9725-DA24E2825C80}">
      <dgm:prSet/>
      <dgm:spPr/>
      <dgm:t>
        <a:bodyPr/>
        <a:lstStyle/>
        <a:p>
          <a:endParaRPr lang="en-US"/>
        </a:p>
      </dgm:t>
    </dgm:pt>
    <dgm:pt modelId="{33EA040C-BE8B-4BAF-854B-9BCED57FFC8C}">
      <dgm:prSet custT="1"/>
      <dgm:spPr/>
      <dgm:t>
        <a:bodyPr/>
        <a:lstStyle/>
        <a:p>
          <a:pPr>
            <a:lnSpc>
              <a:spcPct val="100000"/>
            </a:lnSpc>
          </a:pPr>
          <a:r>
            <a:rPr lang="en-US" sz="1800" dirty="0"/>
            <a:t>They are more open to novel experiences and often turn to their creative endeavors when working through challenges. </a:t>
          </a:r>
        </a:p>
      </dgm:t>
    </dgm:pt>
    <dgm:pt modelId="{936D5618-D19D-4F74-8A3F-233EEA4C8BC4}" type="parTrans" cxnId="{564B7CF3-0A56-4562-A5D4-B8C177857537}">
      <dgm:prSet/>
      <dgm:spPr/>
      <dgm:t>
        <a:bodyPr/>
        <a:lstStyle/>
        <a:p>
          <a:endParaRPr lang="en-US"/>
        </a:p>
      </dgm:t>
    </dgm:pt>
    <dgm:pt modelId="{612E8A2F-F16D-4AA1-9C51-1BC0C19D8AF1}" type="sibTrans" cxnId="{564B7CF3-0A56-4562-A5D4-B8C177857537}">
      <dgm:prSet/>
      <dgm:spPr/>
      <dgm:t>
        <a:bodyPr/>
        <a:lstStyle/>
        <a:p>
          <a:endParaRPr lang="en-US"/>
        </a:p>
      </dgm:t>
    </dgm:pt>
    <dgm:pt modelId="{8ADFAF6B-9182-4109-9E61-CACF0AFC9FB4}" type="pres">
      <dgm:prSet presAssocID="{19D89907-2801-4CC0-B9E3-2EBAA0CF9863}" presName="root" presStyleCnt="0">
        <dgm:presLayoutVars>
          <dgm:dir/>
          <dgm:resizeHandles val="exact"/>
        </dgm:presLayoutVars>
      </dgm:prSet>
      <dgm:spPr/>
    </dgm:pt>
    <dgm:pt modelId="{43D40BFB-0284-497A-BCFB-0E204BF51A7A}" type="pres">
      <dgm:prSet presAssocID="{19D89907-2801-4CC0-B9E3-2EBAA0CF9863}" presName="container" presStyleCnt="0">
        <dgm:presLayoutVars>
          <dgm:dir/>
          <dgm:resizeHandles val="exact"/>
        </dgm:presLayoutVars>
      </dgm:prSet>
      <dgm:spPr/>
    </dgm:pt>
    <dgm:pt modelId="{CF4607CD-5613-43EC-B74F-39F9B58A9412}" type="pres">
      <dgm:prSet presAssocID="{BCA11D2B-49C6-46E6-BE93-8D03BA6A820E}" presName="compNode" presStyleCnt="0"/>
      <dgm:spPr/>
    </dgm:pt>
    <dgm:pt modelId="{F6A5D52F-F68A-4D33-9400-3CA5A1F3666C}" type="pres">
      <dgm:prSet presAssocID="{BCA11D2B-49C6-46E6-BE93-8D03BA6A820E}" presName="iconBgRect" presStyleLbl="bgShp" presStyleIdx="0" presStyleCnt="6" custLinFactNeighborX="-50979" custLinFactNeighborY="9726"/>
      <dgm:spPr/>
    </dgm:pt>
    <dgm:pt modelId="{03ABDC0F-3336-4CA3-93DF-7343C8F332E9}" type="pres">
      <dgm:prSet presAssocID="{BCA11D2B-49C6-46E6-BE93-8D03BA6A820E}" presName="iconRect" presStyleLbl="node1" presStyleIdx="0" presStyleCnt="6" custLinFactNeighborX="-76665" custLinFactNeighborY="-410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tom"/>
        </a:ext>
      </dgm:extLst>
    </dgm:pt>
    <dgm:pt modelId="{67EF3DF8-12E3-4862-BB1D-0E7B4C29C845}" type="pres">
      <dgm:prSet presAssocID="{BCA11D2B-49C6-46E6-BE93-8D03BA6A820E}" presName="spaceRect" presStyleCnt="0"/>
      <dgm:spPr/>
    </dgm:pt>
    <dgm:pt modelId="{75F49BBA-90DA-42AC-92F7-321CB097F314}" type="pres">
      <dgm:prSet presAssocID="{BCA11D2B-49C6-46E6-BE93-8D03BA6A820E}" presName="textRect" presStyleLbl="revTx" presStyleIdx="0" presStyleCnt="6" custScaleX="161437">
        <dgm:presLayoutVars>
          <dgm:chMax val="1"/>
          <dgm:chPref val="1"/>
        </dgm:presLayoutVars>
      </dgm:prSet>
      <dgm:spPr/>
    </dgm:pt>
    <dgm:pt modelId="{C9065706-985C-4624-897E-813E0E583B10}" type="pres">
      <dgm:prSet presAssocID="{CAEC04FD-4242-4239-8A62-32070D2F6799}" presName="sibTrans" presStyleLbl="sibTrans2D1" presStyleIdx="0" presStyleCnt="0"/>
      <dgm:spPr/>
    </dgm:pt>
    <dgm:pt modelId="{0221D5A8-AC06-4192-BAD6-18E1AADAC1E8}" type="pres">
      <dgm:prSet presAssocID="{085396E4-30DD-4F44-B71B-86C16477BBE5}" presName="compNode" presStyleCnt="0"/>
      <dgm:spPr/>
    </dgm:pt>
    <dgm:pt modelId="{69EEB690-F60D-49E4-8A63-587F1EEDF1E2}" type="pres">
      <dgm:prSet presAssocID="{085396E4-30DD-4F44-B71B-86C16477BBE5}" presName="iconBgRect" presStyleLbl="bgShp" presStyleIdx="1" presStyleCnt="6" custLinFactNeighborX="5757" custLinFactNeighborY="59726"/>
      <dgm:spPr/>
    </dgm:pt>
    <dgm:pt modelId="{A50DBBAD-B26F-45DF-9138-F9C463B856B7}" type="pres">
      <dgm:prSet presAssocID="{085396E4-30DD-4F44-B71B-86C16477BBE5}" presName="iconRect" presStyleLbl="node1" presStyleIdx="1" presStyleCnt="6" custLinFactNeighborX="10054" custLinFactNeighborY="9087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A3E5F98B-0954-4D85-AE95-6D8282926D4E}" type="pres">
      <dgm:prSet presAssocID="{085396E4-30DD-4F44-B71B-86C16477BBE5}" presName="spaceRect" presStyleCnt="0"/>
      <dgm:spPr/>
    </dgm:pt>
    <dgm:pt modelId="{D73FCA56-8538-42E7-AAAE-CC6DCB28540B}" type="pres">
      <dgm:prSet presAssocID="{085396E4-30DD-4F44-B71B-86C16477BBE5}" presName="textRect" presStyleLbl="revTx" presStyleIdx="1" presStyleCnt="6" custScaleX="132919" custLinFactNeighborX="13011" custLinFactNeighborY="52705">
        <dgm:presLayoutVars>
          <dgm:chMax val="1"/>
          <dgm:chPref val="1"/>
        </dgm:presLayoutVars>
      </dgm:prSet>
      <dgm:spPr/>
    </dgm:pt>
    <dgm:pt modelId="{D645FF12-D50D-4898-970A-3FC9459BA610}" type="pres">
      <dgm:prSet presAssocID="{8C3EAC1A-D54C-4687-B62F-AAB033D7C683}" presName="sibTrans" presStyleLbl="sibTrans2D1" presStyleIdx="0" presStyleCnt="0"/>
      <dgm:spPr/>
    </dgm:pt>
    <dgm:pt modelId="{0857F6D3-37F8-40EF-AE4C-A8D634B295A5}" type="pres">
      <dgm:prSet presAssocID="{768F5E2B-5BE8-4327-8B81-3A2EEE72406F}" presName="compNode" presStyleCnt="0"/>
      <dgm:spPr/>
    </dgm:pt>
    <dgm:pt modelId="{5693BDF8-EE9A-4D94-9400-DCF868CB9470}" type="pres">
      <dgm:prSet presAssocID="{768F5E2B-5BE8-4327-8B81-3A2EEE72406F}" presName="iconBgRect" presStyleLbl="bgShp" presStyleIdx="2" presStyleCnt="6"/>
      <dgm:spPr/>
    </dgm:pt>
    <dgm:pt modelId="{330ABE0F-3DE7-41CA-AA95-BA39A518AAFC}" type="pres">
      <dgm:prSet presAssocID="{768F5E2B-5BE8-4327-8B81-3A2EEE72406F}"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Book"/>
        </a:ext>
      </dgm:extLst>
    </dgm:pt>
    <dgm:pt modelId="{67B51229-E2C2-43B0-B7BA-506A062E08B7}" type="pres">
      <dgm:prSet presAssocID="{768F5E2B-5BE8-4327-8B81-3A2EEE72406F}" presName="spaceRect" presStyleCnt="0"/>
      <dgm:spPr/>
    </dgm:pt>
    <dgm:pt modelId="{2B991395-E359-461C-BE37-96385DB9158D}" type="pres">
      <dgm:prSet presAssocID="{768F5E2B-5BE8-4327-8B81-3A2EEE72406F}" presName="textRect" presStyleLbl="revTx" presStyleIdx="2" presStyleCnt="6">
        <dgm:presLayoutVars>
          <dgm:chMax val="1"/>
          <dgm:chPref val="1"/>
        </dgm:presLayoutVars>
      </dgm:prSet>
      <dgm:spPr/>
    </dgm:pt>
    <dgm:pt modelId="{E192F50A-8014-4DD9-A79A-3FCEEA08E5E7}" type="pres">
      <dgm:prSet presAssocID="{83E2F8B4-82B9-4C03-85D7-505CD537EBD3}" presName="sibTrans" presStyleLbl="sibTrans2D1" presStyleIdx="0" presStyleCnt="0"/>
      <dgm:spPr/>
    </dgm:pt>
    <dgm:pt modelId="{4347E93E-3665-443F-867F-B6134C473D0A}" type="pres">
      <dgm:prSet presAssocID="{43F5CEAD-4CBF-4C77-9EB9-C3ABB91F6432}" presName="compNode" presStyleCnt="0"/>
      <dgm:spPr/>
    </dgm:pt>
    <dgm:pt modelId="{1829DE4F-62CF-4113-852A-CCE35BACED2B}" type="pres">
      <dgm:prSet presAssocID="{43F5CEAD-4CBF-4C77-9EB9-C3ABB91F6432}" presName="iconBgRect" presStyleLbl="bgShp" presStyleIdx="3" presStyleCnt="6" custLinFactNeighborX="-12617" custLinFactNeighborY="78978"/>
      <dgm:spPr/>
    </dgm:pt>
    <dgm:pt modelId="{6D5F155B-417D-4475-9251-2DE018C19FFE}" type="pres">
      <dgm:prSet presAssocID="{43F5CEAD-4CBF-4C77-9EB9-C3ABB91F6432}" presName="iconRect" presStyleLbl="node1" presStyleIdx="3" presStyleCnt="6" custLinFactY="31083" custLinFactNeighborX="-16808" custLinFactNeighborY="10000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aw blade"/>
        </a:ext>
      </dgm:extLst>
    </dgm:pt>
    <dgm:pt modelId="{EEFB600F-10F3-4AA5-9956-D006472F1E62}" type="pres">
      <dgm:prSet presAssocID="{43F5CEAD-4CBF-4C77-9EB9-C3ABB91F6432}" presName="spaceRect" presStyleCnt="0"/>
      <dgm:spPr/>
    </dgm:pt>
    <dgm:pt modelId="{95E82624-8173-4922-A41A-A43E6C8C9208}" type="pres">
      <dgm:prSet presAssocID="{43F5CEAD-4CBF-4C77-9EB9-C3ABB91F6432}" presName="textRect" presStyleLbl="revTx" presStyleIdx="3" presStyleCnt="6" custScaleX="132418" custLinFactNeighborX="11629" custLinFactNeighborY="57187">
        <dgm:presLayoutVars>
          <dgm:chMax val="1"/>
          <dgm:chPref val="1"/>
        </dgm:presLayoutVars>
      </dgm:prSet>
      <dgm:spPr/>
    </dgm:pt>
    <dgm:pt modelId="{9EA541B5-2339-4522-A393-CFDE1C041244}" type="pres">
      <dgm:prSet presAssocID="{28DA7DC9-3457-48A6-A5DF-0C908C72A142}" presName="sibTrans" presStyleLbl="sibTrans2D1" presStyleIdx="0" presStyleCnt="0"/>
      <dgm:spPr/>
    </dgm:pt>
    <dgm:pt modelId="{60C04E0C-6BDC-4F85-B99C-3243743EF209}" type="pres">
      <dgm:prSet presAssocID="{30BAA3A5-7420-4181-A798-CDCE891EF839}" presName="compNode" presStyleCnt="0"/>
      <dgm:spPr/>
    </dgm:pt>
    <dgm:pt modelId="{5B7373B8-AD88-4F85-B064-2EC1E2B804B9}" type="pres">
      <dgm:prSet presAssocID="{30BAA3A5-7420-4181-A798-CDCE891EF839}" presName="iconBgRect" presStyleLbl="bgShp" presStyleIdx="4" presStyleCnt="6"/>
      <dgm:spPr/>
    </dgm:pt>
    <dgm:pt modelId="{82D1EF6B-0B44-4AA7-93AE-170E96D34A64}" type="pres">
      <dgm:prSet presAssocID="{30BAA3A5-7420-4181-A798-CDCE891EF83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mall paint brush"/>
        </a:ext>
      </dgm:extLst>
    </dgm:pt>
    <dgm:pt modelId="{3C0CE644-E25B-4858-A6D8-E9E52F28B03F}" type="pres">
      <dgm:prSet presAssocID="{30BAA3A5-7420-4181-A798-CDCE891EF839}" presName="spaceRect" presStyleCnt="0"/>
      <dgm:spPr/>
    </dgm:pt>
    <dgm:pt modelId="{C1698F1B-2538-419D-AD70-B83C35449FC0}" type="pres">
      <dgm:prSet presAssocID="{30BAA3A5-7420-4181-A798-CDCE891EF839}" presName="textRect" presStyleLbl="revTx" presStyleIdx="4" presStyleCnt="6">
        <dgm:presLayoutVars>
          <dgm:chMax val="1"/>
          <dgm:chPref val="1"/>
        </dgm:presLayoutVars>
      </dgm:prSet>
      <dgm:spPr/>
    </dgm:pt>
    <dgm:pt modelId="{EE2FAD2C-7F67-495A-93EE-C72BECAE91D9}" type="pres">
      <dgm:prSet presAssocID="{3DA1A7BC-661B-4E6D-9A31-32935BA044BA}" presName="sibTrans" presStyleLbl="sibTrans2D1" presStyleIdx="0" presStyleCnt="0"/>
      <dgm:spPr/>
    </dgm:pt>
    <dgm:pt modelId="{8B4C37C4-DA64-4F98-963C-798DE4A10593}" type="pres">
      <dgm:prSet presAssocID="{33EA040C-BE8B-4BAF-854B-9BCED57FFC8C}" presName="compNode" presStyleCnt="0"/>
      <dgm:spPr/>
    </dgm:pt>
    <dgm:pt modelId="{559D47A8-AF00-441A-B1E8-D766B0D2708E}" type="pres">
      <dgm:prSet presAssocID="{33EA040C-BE8B-4BAF-854B-9BCED57FFC8C}" presName="iconBgRect" presStyleLbl="bgShp" presStyleIdx="5" presStyleCnt="6"/>
      <dgm:spPr/>
    </dgm:pt>
    <dgm:pt modelId="{09D0CBD8-09CD-41E6-B0FA-342B2C4AC747}" type="pres">
      <dgm:prSet presAssocID="{33EA040C-BE8B-4BAF-854B-9BCED57FFC8C}" presName="iconRect" presStyleLbl="node1" presStyleIdx="5" presStyleCnt="6" custLinFactNeighborX="-5005" custLinFactNeighborY="-2473"/>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Light Bulb and Gear"/>
        </a:ext>
      </dgm:extLst>
    </dgm:pt>
    <dgm:pt modelId="{ECD5DF4E-842A-410F-8A81-4AA3F33BB99B}" type="pres">
      <dgm:prSet presAssocID="{33EA040C-BE8B-4BAF-854B-9BCED57FFC8C}" presName="spaceRect" presStyleCnt="0"/>
      <dgm:spPr/>
    </dgm:pt>
    <dgm:pt modelId="{74485F2E-B0CE-4947-9475-D003E23E7F07}" type="pres">
      <dgm:prSet presAssocID="{33EA040C-BE8B-4BAF-854B-9BCED57FFC8C}" presName="textRect" presStyleLbl="revTx" presStyleIdx="5" presStyleCnt="6" custScaleX="147740" custScaleY="315058" custLinFactNeighborX="28623" custLinFactNeighborY="-4303">
        <dgm:presLayoutVars>
          <dgm:chMax val="1"/>
          <dgm:chPref val="1"/>
        </dgm:presLayoutVars>
      </dgm:prSet>
      <dgm:spPr/>
    </dgm:pt>
  </dgm:ptLst>
  <dgm:cxnLst>
    <dgm:cxn modelId="{14002501-9DDB-4B85-9297-8F927EB4080C}" type="presOf" srcId="{43F5CEAD-4CBF-4C77-9EB9-C3ABB91F6432}" destId="{95E82624-8173-4922-A41A-A43E6C8C9208}" srcOrd="0" destOrd="0" presId="urn:microsoft.com/office/officeart/2018/2/layout/IconCircleList"/>
    <dgm:cxn modelId="{F665670F-5F93-434D-966C-4FF98CC73997}" type="presOf" srcId="{83E2F8B4-82B9-4C03-85D7-505CD537EBD3}" destId="{E192F50A-8014-4DD9-A79A-3FCEEA08E5E7}" srcOrd="0" destOrd="0" presId="urn:microsoft.com/office/officeart/2018/2/layout/IconCircleList"/>
    <dgm:cxn modelId="{5D38C41B-F224-442D-8AA2-DBB8F4F7E79A}" srcId="{19D89907-2801-4CC0-B9E3-2EBAA0CF9863}" destId="{43F5CEAD-4CBF-4C77-9EB9-C3ABB91F6432}" srcOrd="3" destOrd="0" parTransId="{9540E7E6-5DDE-455B-9124-9E30205F265E}" sibTransId="{28DA7DC9-3457-48A6-A5DF-0C908C72A142}"/>
    <dgm:cxn modelId="{D48B5D3A-AB0B-42F7-B0B2-50C48063F0A6}" type="presOf" srcId="{33EA040C-BE8B-4BAF-854B-9BCED57FFC8C}" destId="{74485F2E-B0CE-4947-9475-D003E23E7F07}" srcOrd="0" destOrd="0" presId="urn:microsoft.com/office/officeart/2018/2/layout/IconCircleList"/>
    <dgm:cxn modelId="{8B928F67-48FC-491C-9534-CC5CC84AE299}" type="presOf" srcId="{085396E4-30DD-4F44-B71B-86C16477BBE5}" destId="{D73FCA56-8538-42E7-AAAE-CC6DCB28540B}" srcOrd="0" destOrd="0" presId="urn:microsoft.com/office/officeart/2018/2/layout/IconCircleList"/>
    <dgm:cxn modelId="{A0009567-C947-4CD6-8222-E75CB7777C34}" type="presOf" srcId="{30BAA3A5-7420-4181-A798-CDCE891EF839}" destId="{C1698F1B-2538-419D-AD70-B83C35449FC0}" srcOrd="0" destOrd="0" presId="urn:microsoft.com/office/officeart/2018/2/layout/IconCircleList"/>
    <dgm:cxn modelId="{0A453B49-B3A5-4104-AAB1-7B7CA326FDB0}" type="presOf" srcId="{768F5E2B-5BE8-4327-8B81-3A2EEE72406F}" destId="{2B991395-E359-461C-BE37-96385DB9158D}" srcOrd="0" destOrd="0" presId="urn:microsoft.com/office/officeart/2018/2/layout/IconCircleList"/>
    <dgm:cxn modelId="{08670D83-7D03-4155-8528-465FDFDCF0AC}" type="presOf" srcId="{BCA11D2B-49C6-46E6-BE93-8D03BA6A820E}" destId="{75F49BBA-90DA-42AC-92F7-321CB097F314}" srcOrd="0" destOrd="0" presId="urn:microsoft.com/office/officeart/2018/2/layout/IconCircleList"/>
    <dgm:cxn modelId="{D3BE5D84-D5C0-47E6-A541-65B5C0F86A74}" type="presOf" srcId="{8C3EAC1A-D54C-4687-B62F-AAB033D7C683}" destId="{D645FF12-D50D-4898-970A-3FC9459BA610}" srcOrd="0" destOrd="0" presId="urn:microsoft.com/office/officeart/2018/2/layout/IconCircleList"/>
    <dgm:cxn modelId="{7B2E9C8B-D7F3-4FC6-96DD-53AA541AD11C}" srcId="{19D89907-2801-4CC0-B9E3-2EBAA0CF9863}" destId="{768F5E2B-5BE8-4327-8B81-3A2EEE72406F}" srcOrd="2" destOrd="0" parTransId="{2CCD64F6-C08F-4176-93DF-86AC1CD6E661}" sibTransId="{83E2F8B4-82B9-4C03-85D7-505CD537EBD3}"/>
    <dgm:cxn modelId="{5DA69690-163B-4587-ADB8-98FA341BBFAA}" type="presOf" srcId="{CAEC04FD-4242-4239-8A62-32070D2F6799}" destId="{C9065706-985C-4624-897E-813E0E583B10}" srcOrd="0" destOrd="0" presId="urn:microsoft.com/office/officeart/2018/2/layout/IconCircleList"/>
    <dgm:cxn modelId="{9A8265A6-4D66-4E84-A191-B740743740AF}" type="presOf" srcId="{3DA1A7BC-661B-4E6D-9A31-32935BA044BA}" destId="{EE2FAD2C-7F67-495A-93EE-C72BECAE91D9}" srcOrd="0" destOrd="0" presId="urn:microsoft.com/office/officeart/2018/2/layout/IconCircleList"/>
    <dgm:cxn modelId="{7E50DDB2-1FAF-4FBA-91A6-73143C110942}" type="presOf" srcId="{28DA7DC9-3457-48A6-A5DF-0C908C72A142}" destId="{9EA541B5-2339-4522-A393-CFDE1C041244}" srcOrd="0" destOrd="0" presId="urn:microsoft.com/office/officeart/2018/2/layout/IconCircleList"/>
    <dgm:cxn modelId="{9A0DD2BA-482A-480A-9725-DA24E2825C80}" srcId="{19D89907-2801-4CC0-B9E3-2EBAA0CF9863}" destId="{30BAA3A5-7420-4181-A798-CDCE891EF839}" srcOrd="4" destOrd="0" parTransId="{5B771B26-404B-4D03-A9E4-8B3BC42970A7}" sibTransId="{3DA1A7BC-661B-4E6D-9A31-32935BA044BA}"/>
    <dgm:cxn modelId="{8CE51DC1-D5A1-4D2D-8491-E1B08F4D77C6}" srcId="{19D89907-2801-4CC0-B9E3-2EBAA0CF9863}" destId="{085396E4-30DD-4F44-B71B-86C16477BBE5}" srcOrd="1" destOrd="0" parTransId="{82F8FD29-DF0D-4661-A7BA-303B305954F9}" sibTransId="{8C3EAC1A-D54C-4687-B62F-AAB033D7C683}"/>
    <dgm:cxn modelId="{D57AD7DE-7B41-4D6C-BE5F-F4CCFD54420E}" type="presOf" srcId="{19D89907-2801-4CC0-B9E3-2EBAA0CF9863}" destId="{8ADFAF6B-9182-4109-9E61-CACF0AFC9FB4}" srcOrd="0" destOrd="0" presId="urn:microsoft.com/office/officeart/2018/2/layout/IconCircleList"/>
    <dgm:cxn modelId="{564B7CF3-0A56-4562-A5D4-B8C177857537}" srcId="{19D89907-2801-4CC0-B9E3-2EBAA0CF9863}" destId="{33EA040C-BE8B-4BAF-854B-9BCED57FFC8C}" srcOrd="5" destOrd="0" parTransId="{936D5618-D19D-4F74-8A3F-233EEA4C8BC4}" sibTransId="{612E8A2F-F16D-4AA1-9C51-1BC0C19D8AF1}"/>
    <dgm:cxn modelId="{043207FB-B8D5-40C0-8426-86FC09218E3C}" srcId="{19D89907-2801-4CC0-B9E3-2EBAA0CF9863}" destId="{BCA11D2B-49C6-46E6-BE93-8D03BA6A820E}" srcOrd="0" destOrd="0" parTransId="{B6A67FDF-E22A-44F2-8EF2-3F94117F407A}" sibTransId="{CAEC04FD-4242-4239-8A62-32070D2F6799}"/>
    <dgm:cxn modelId="{30E59AF5-A66C-47BE-83D6-FCE011CED341}" type="presParOf" srcId="{8ADFAF6B-9182-4109-9E61-CACF0AFC9FB4}" destId="{43D40BFB-0284-497A-BCFB-0E204BF51A7A}" srcOrd="0" destOrd="0" presId="urn:microsoft.com/office/officeart/2018/2/layout/IconCircleList"/>
    <dgm:cxn modelId="{03C88D71-11B9-4569-9FF9-5495CB2AD690}" type="presParOf" srcId="{43D40BFB-0284-497A-BCFB-0E204BF51A7A}" destId="{CF4607CD-5613-43EC-B74F-39F9B58A9412}" srcOrd="0" destOrd="0" presId="urn:microsoft.com/office/officeart/2018/2/layout/IconCircleList"/>
    <dgm:cxn modelId="{A9B68CE7-AEF1-4636-B05F-992883D880BF}" type="presParOf" srcId="{CF4607CD-5613-43EC-B74F-39F9B58A9412}" destId="{F6A5D52F-F68A-4D33-9400-3CA5A1F3666C}" srcOrd="0" destOrd="0" presId="urn:microsoft.com/office/officeart/2018/2/layout/IconCircleList"/>
    <dgm:cxn modelId="{0D85E334-AE82-49EA-8351-4D0250F4ADB7}" type="presParOf" srcId="{CF4607CD-5613-43EC-B74F-39F9B58A9412}" destId="{03ABDC0F-3336-4CA3-93DF-7343C8F332E9}" srcOrd="1" destOrd="0" presId="urn:microsoft.com/office/officeart/2018/2/layout/IconCircleList"/>
    <dgm:cxn modelId="{D21F088B-E85C-4AB6-B6D1-6DE7AAF92AF8}" type="presParOf" srcId="{CF4607CD-5613-43EC-B74F-39F9B58A9412}" destId="{67EF3DF8-12E3-4862-BB1D-0E7B4C29C845}" srcOrd="2" destOrd="0" presId="urn:microsoft.com/office/officeart/2018/2/layout/IconCircleList"/>
    <dgm:cxn modelId="{FCFC3ADB-9833-4E2B-975D-A31B6E83C2B5}" type="presParOf" srcId="{CF4607CD-5613-43EC-B74F-39F9B58A9412}" destId="{75F49BBA-90DA-42AC-92F7-321CB097F314}" srcOrd="3" destOrd="0" presId="urn:microsoft.com/office/officeart/2018/2/layout/IconCircleList"/>
    <dgm:cxn modelId="{E92C0A2A-2852-4230-8681-28C8D72CF989}" type="presParOf" srcId="{43D40BFB-0284-497A-BCFB-0E204BF51A7A}" destId="{C9065706-985C-4624-897E-813E0E583B10}" srcOrd="1" destOrd="0" presId="urn:microsoft.com/office/officeart/2018/2/layout/IconCircleList"/>
    <dgm:cxn modelId="{D75F4B03-707E-4C13-BEC0-0D2FA256AEB0}" type="presParOf" srcId="{43D40BFB-0284-497A-BCFB-0E204BF51A7A}" destId="{0221D5A8-AC06-4192-BAD6-18E1AADAC1E8}" srcOrd="2" destOrd="0" presId="urn:microsoft.com/office/officeart/2018/2/layout/IconCircleList"/>
    <dgm:cxn modelId="{4818CDA5-F3C1-4092-AF5C-830CB647E0B0}" type="presParOf" srcId="{0221D5A8-AC06-4192-BAD6-18E1AADAC1E8}" destId="{69EEB690-F60D-49E4-8A63-587F1EEDF1E2}" srcOrd="0" destOrd="0" presId="urn:microsoft.com/office/officeart/2018/2/layout/IconCircleList"/>
    <dgm:cxn modelId="{39975774-B407-48F9-B3B6-6F58CE70C354}" type="presParOf" srcId="{0221D5A8-AC06-4192-BAD6-18E1AADAC1E8}" destId="{A50DBBAD-B26F-45DF-9138-F9C463B856B7}" srcOrd="1" destOrd="0" presId="urn:microsoft.com/office/officeart/2018/2/layout/IconCircleList"/>
    <dgm:cxn modelId="{2B072D5B-77B2-402E-A039-FB4AD331FEA8}" type="presParOf" srcId="{0221D5A8-AC06-4192-BAD6-18E1AADAC1E8}" destId="{A3E5F98B-0954-4D85-AE95-6D8282926D4E}" srcOrd="2" destOrd="0" presId="urn:microsoft.com/office/officeart/2018/2/layout/IconCircleList"/>
    <dgm:cxn modelId="{79828B27-594A-46D7-96FD-C9D08CD0BD7C}" type="presParOf" srcId="{0221D5A8-AC06-4192-BAD6-18E1AADAC1E8}" destId="{D73FCA56-8538-42E7-AAAE-CC6DCB28540B}" srcOrd="3" destOrd="0" presId="urn:microsoft.com/office/officeart/2018/2/layout/IconCircleList"/>
    <dgm:cxn modelId="{4D38F8A1-654F-4357-B8D6-233BB114E1F0}" type="presParOf" srcId="{43D40BFB-0284-497A-BCFB-0E204BF51A7A}" destId="{D645FF12-D50D-4898-970A-3FC9459BA610}" srcOrd="3" destOrd="0" presId="urn:microsoft.com/office/officeart/2018/2/layout/IconCircleList"/>
    <dgm:cxn modelId="{C9E995BA-BE24-48DC-BABA-4E3C6EDC1AFD}" type="presParOf" srcId="{43D40BFB-0284-497A-BCFB-0E204BF51A7A}" destId="{0857F6D3-37F8-40EF-AE4C-A8D634B295A5}" srcOrd="4" destOrd="0" presId="urn:microsoft.com/office/officeart/2018/2/layout/IconCircleList"/>
    <dgm:cxn modelId="{CC40F033-9564-4A14-8D02-8788E24260F6}" type="presParOf" srcId="{0857F6D3-37F8-40EF-AE4C-A8D634B295A5}" destId="{5693BDF8-EE9A-4D94-9400-DCF868CB9470}" srcOrd="0" destOrd="0" presId="urn:microsoft.com/office/officeart/2018/2/layout/IconCircleList"/>
    <dgm:cxn modelId="{744B0214-0D3D-4DA5-B5F7-467D513092F2}" type="presParOf" srcId="{0857F6D3-37F8-40EF-AE4C-A8D634B295A5}" destId="{330ABE0F-3DE7-41CA-AA95-BA39A518AAFC}" srcOrd="1" destOrd="0" presId="urn:microsoft.com/office/officeart/2018/2/layout/IconCircleList"/>
    <dgm:cxn modelId="{96DD7D03-7FC1-4FE7-B941-5A4E174F0D9C}" type="presParOf" srcId="{0857F6D3-37F8-40EF-AE4C-A8D634B295A5}" destId="{67B51229-E2C2-43B0-B7BA-506A062E08B7}" srcOrd="2" destOrd="0" presId="urn:microsoft.com/office/officeart/2018/2/layout/IconCircleList"/>
    <dgm:cxn modelId="{2C2F043E-6174-4272-BFC2-B459483B393C}" type="presParOf" srcId="{0857F6D3-37F8-40EF-AE4C-A8D634B295A5}" destId="{2B991395-E359-461C-BE37-96385DB9158D}" srcOrd="3" destOrd="0" presId="urn:microsoft.com/office/officeart/2018/2/layout/IconCircleList"/>
    <dgm:cxn modelId="{F1174BC0-C0A8-41F7-BEB0-D08AFBC31129}" type="presParOf" srcId="{43D40BFB-0284-497A-BCFB-0E204BF51A7A}" destId="{E192F50A-8014-4DD9-A79A-3FCEEA08E5E7}" srcOrd="5" destOrd="0" presId="urn:microsoft.com/office/officeart/2018/2/layout/IconCircleList"/>
    <dgm:cxn modelId="{023F838A-9521-4807-8A90-1AAC3B90B976}" type="presParOf" srcId="{43D40BFB-0284-497A-BCFB-0E204BF51A7A}" destId="{4347E93E-3665-443F-867F-B6134C473D0A}" srcOrd="6" destOrd="0" presId="urn:microsoft.com/office/officeart/2018/2/layout/IconCircleList"/>
    <dgm:cxn modelId="{C1123B6A-ECA3-486B-B625-E0FF081284BC}" type="presParOf" srcId="{4347E93E-3665-443F-867F-B6134C473D0A}" destId="{1829DE4F-62CF-4113-852A-CCE35BACED2B}" srcOrd="0" destOrd="0" presId="urn:microsoft.com/office/officeart/2018/2/layout/IconCircleList"/>
    <dgm:cxn modelId="{D259D66A-D1A8-49A7-AFD4-646A82C7D14C}" type="presParOf" srcId="{4347E93E-3665-443F-867F-B6134C473D0A}" destId="{6D5F155B-417D-4475-9251-2DE018C19FFE}" srcOrd="1" destOrd="0" presId="urn:microsoft.com/office/officeart/2018/2/layout/IconCircleList"/>
    <dgm:cxn modelId="{8DA55BD5-A8B6-48EE-8229-D83BE1E3CFE2}" type="presParOf" srcId="{4347E93E-3665-443F-867F-B6134C473D0A}" destId="{EEFB600F-10F3-4AA5-9956-D006472F1E62}" srcOrd="2" destOrd="0" presId="urn:microsoft.com/office/officeart/2018/2/layout/IconCircleList"/>
    <dgm:cxn modelId="{87412B6F-D9AD-48ED-B445-CDA0DF035329}" type="presParOf" srcId="{4347E93E-3665-443F-867F-B6134C473D0A}" destId="{95E82624-8173-4922-A41A-A43E6C8C9208}" srcOrd="3" destOrd="0" presId="urn:microsoft.com/office/officeart/2018/2/layout/IconCircleList"/>
    <dgm:cxn modelId="{53DBED16-22CA-4AEE-AFA3-11129EF90A17}" type="presParOf" srcId="{43D40BFB-0284-497A-BCFB-0E204BF51A7A}" destId="{9EA541B5-2339-4522-A393-CFDE1C041244}" srcOrd="7" destOrd="0" presId="urn:microsoft.com/office/officeart/2018/2/layout/IconCircleList"/>
    <dgm:cxn modelId="{2D2E322A-F7C6-46A2-ADC6-9CCB41F9ACB2}" type="presParOf" srcId="{43D40BFB-0284-497A-BCFB-0E204BF51A7A}" destId="{60C04E0C-6BDC-4F85-B99C-3243743EF209}" srcOrd="8" destOrd="0" presId="urn:microsoft.com/office/officeart/2018/2/layout/IconCircleList"/>
    <dgm:cxn modelId="{9196E896-38B8-4CDC-AC15-5F527E021C66}" type="presParOf" srcId="{60C04E0C-6BDC-4F85-B99C-3243743EF209}" destId="{5B7373B8-AD88-4F85-B064-2EC1E2B804B9}" srcOrd="0" destOrd="0" presId="urn:microsoft.com/office/officeart/2018/2/layout/IconCircleList"/>
    <dgm:cxn modelId="{D2896DB0-C9A6-4220-95CE-EFE7F186732F}" type="presParOf" srcId="{60C04E0C-6BDC-4F85-B99C-3243743EF209}" destId="{82D1EF6B-0B44-4AA7-93AE-170E96D34A64}" srcOrd="1" destOrd="0" presId="urn:microsoft.com/office/officeart/2018/2/layout/IconCircleList"/>
    <dgm:cxn modelId="{05482761-B2F8-4A46-AA1B-BC4719A933E3}" type="presParOf" srcId="{60C04E0C-6BDC-4F85-B99C-3243743EF209}" destId="{3C0CE644-E25B-4858-A6D8-E9E52F28B03F}" srcOrd="2" destOrd="0" presId="urn:microsoft.com/office/officeart/2018/2/layout/IconCircleList"/>
    <dgm:cxn modelId="{C5AC2517-8D7E-4237-BEFA-68BBA819E612}" type="presParOf" srcId="{60C04E0C-6BDC-4F85-B99C-3243743EF209}" destId="{C1698F1B-2538-419D-AD70-B83C35449FC0}" srcOrd="3" destOrd="0" presId="urn:microsoft.com/office/officeart/2018/2/layout/IconCircleList"/>
    <dgm:cxn modelId="{BDD95F54-02C8-4D5E-800E-D9679CCFF6AD}" type="presParOf" srcId="{43D40BFB-0284-497A-BCFB-0E204BF51A7A}" destId="{EE2FAD2C-7F67-495A-93EE-C72BECAE91D9}" srcOrd="9" destOrd="0" presId="urn:microsoft.com/office/officeart/2018/2/layout/IconCircleList"/>
    <dgm:cxn modelId="{68E40A50-73FD-43DF-934E-369F72F9DC26}" type="presParOf" srcId="{43D40BFB-0284-497A-BCFB-0E204BF51A7A}" destId="{8B4C37C4-DA64-4F98-963C-798DE4A10593}" srcOrd="10" destOrd="0" presId="urn:microsoft.com/office/officeart/2018/2/layout/IconCircleList"/>
    <dgm:cxn modelId="{0C041D1F-E3F0-4E12-B978-B16026E2C309}" type="presParOf" srcId="{8B4C37C4-DA64-4F98-963C-798DE4A10593}" destId="{559D47A8-AF00-441A-B1E8-D766B0D2708E}" srcOrd="0" destOrd="0" presId="urn:microsoft.com/office/officeart/2018/2/layout/IconCircleList"/>
    <dgm:cxn modelId="{20A62959-5BBB-4846-B59C-867E427884CE}" type="presParOf" srcId="{8B4C37C4-DA64-4F98-963C-798DE4A10593}" destId="{09D0CBD8-09CD-41E6-B0FA-342B2C4AC747}" srcOrd="1" destOrd="0" presId="urn:microsoft.com/office/officeart/2018/2/layout/IconCircleList"/>
    <dgm:cxn modelId="{70088B45-38C1-4A10-8A14-46855D142158}" type="presParOf" srcId="{8B4C37C4-DA64-4F98-963C-798DE4A10593}" destId="{ECD5DF4E-842A-410F-8A81-4AA3F33BB99B}" srcOrd="2" destOrd="0" presId="urn:microsoft.com/office/officeart/2018/2/layout/IconCircleList"/>
    <dgm:cxn modelId="{9DB4D102-FB73-4181-951D-F29EA95101EE}" type="presParOf" srcId="{8B4C37C4-DA64-4F98-963C-798DE4A10593}" destId="{74485F2E-B0CE-4947-9475-D003E23E7F07}"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F66533-C84E-45CB-8C93-D48D376C5E4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701C31B-0E37-4B22-A6D3-E24775E59BE8}">
      <dgm:prSet/>
      <dgm:spPr/>
      <dgm:t>
        <a:bodyPr/>
        <a:lstStyle/>
        <a:p>
          <a:r>
            <a:rPr lang="en-US"/>
            <a:t>Be present with her fear of failure</a:t>
          </a:r>
        </a:p>
      </dgm:t>
    </dgm:pt>
    <dgm:pt modelId="{94C83C61-2B2C-4FB4-A96F-5C34A50F2C4F}" type="parTrans" cxnId="{1A9CF2F1-209B-4928-9370-32637AA52166}">
      <dgm:prSet/>
      <dgm:spPr/>
      <dgm:t>
        <a:bodyPr/>
        <a:lstStyle/>
        <a:p>
          <a:endParaRPr lang="en-US"/>
        </a:p>
      </dgm:t>
    </dgm:pt>
    <dgm:pt modelId="{EC95A030-2F82-4BE3-ADED-225681EF7F3B}" type="sibTrans" cxnId="{1A9CF2F1-209B-4928-9370-32637AA52166}">
      <dgm:prSet/>
      <dgm:spPr/>
      <dgm:t>
        <a:bodyPr/>
        <a:lstStyle/>
        <a:p>
          <a:endParaRPr lang="en-US"/>
        </a:p>
      </dgm:t>
    </dgm:pt>
    <dgm:pt modelId="{B1160AC4-A38E-4677-8699-5EDF68067B2B}">
      <dgm:prSet/>
      <dgm:spPr/>
      <dgm:t>
        <a:bodyPr/>
        <a:lstStyle/>
        <a:p>
          <a:r>
            <a:rPr lang="en-US" dirty="0"/>
            <a:t>Look up carbs on app/website. </a:t>
          </a:r>
        </a:p>
      </dgm:t>
    </dgm:pt>
    <dgm:pt modelId="{2ECD7262-9B79-4839-85AA-022AAC89D90B}" type="parTrans" cxnId="{C408B2F5-9EB8-4E61-AABD-F9652BA13885}">
      <dgm:prSet/>
      <dgm:spPr/>
      <dgm:t>
        <a:bodyPr/>
        <a:lstStyle/>
        <a:p>
          <a:endParaRPr lang="en-US"/>
        </a:p>
      </dgm:t>
    </dgm:pt>
    <dgm:pt modelId="{A7482A3C-4EE9-43CA-A46E-BA3B8E76D2C3}" type="sibTrans" cxnId="{C408B2F5-9EB8-4E61-AABD-F9652BA13885}">
      <dgm:prSet/>
      <dgm:spPr/>
      <dgm:t>
        <a:bodyPr/>
        <a:lstStyle/>
        <a:p>
          <a:endParaRPr lang="en-US"/>
        </a:p>
      </dgm:t>
    </dgm:pt>
    <dgm:pt modelId="{BF454C1F-7186-4F58-B27C-473A77E4AE65}">
      <dgm:prSet/>
      <dgm:spPr/>
      <dgm:t>
        <a:bodyPr/>
        <a:lstStyle/>
        <a:p>
          <a:r>
            <a:rPr lang="en-US"/>
            <a:t>Ask her friends for support</a:t>
          </a:r>
        </a:p>
      </dgm:t>
    </dgm:pt>
    <dgm:pt modelId="{7A1F3875-8D44-43EA-8755-0D76363FB63E}" type="parTrans" cxnId="{4EA5FF07-41B2-485E-8109-A06A431A2876}">
      <dgm:prSet/>
      <dgm:spPr/>
      <dgm:t>
        <a:bodyPr/>
        <a:lstStyle/>
        <a:p>
          <a:endParaRPr lang="en-US"/>
        </a:p>
      </dgm:t>
    </dgm:pt>
    <dgm:pt modelId="{7E07C9C1-DE4F-4E72-B7C6-AEAB6D872C58}" type="sibTrans" cxnId="{4EA5FF07-41B2-485E-8109-A06A431A2876}">
      <dgm:prSet/>
      <dgm:spPr/>
      <dgm:t>
        <a:bodyPr/>
        <a:lstStyle/>
        <a:p>
          <a:endParaRPr lang="en-US"/>
        </a:p>
      </dgm:t>
    </dgm:pt>
    <dgm:pt modelId="{CA99539D-3E6B-40D9-9DEB-D28F04B64CDD}">
      <dgm:prSet/>
      <dgm:spPr/>
      <dgm:t>
        <a:bodyPr/>
        <a:lstStyle/>
        <a:p>
          <a:r>
            <a:rPr lang="en-US"/>
            <a:t>Asking for help is hard, but I think it will help.</a:t>
          </a:r>
        </a:p>
      </dgm:t>
    </dgm:pt>
    <dgm:pt modelId="{54D6F039-3551-4793-BC6A-9A123D7B67EF}" type="parTrans" cxnId="{AD87B968-817F-47C9-B173-B769BB86B2E1}">
      <dgm:prSet/>
      <dgm:spPr/>
      <dgm:t>
        <a:bodyPr/>
        <a:lstStyle/>
        <a:p>
          <a:endParaRPr lang="en-US"/>
        </a:p>
      </dgm:t>
    </dgm:pt>
    <dgm:pt modelId="{B37488BE-C547-4576-995D-16B5FF1836A2}" type="sibTrans" cxnId="{AD87B968-817F-47C9-B173-B769BB86B2E1}">
      <dgm:prSet/>
      <dgm:spPr/>
      <dgm:t>
        <a:bodyPr/>
        <a:lstStyle/>
        <a:p>
          <a:endParaRPr lang="en-US"/>
        </a:p>
      </dgm:t>
    </dgm:pt>
    <dgm:pt modelId="{59D06D63-6BAB-4C75-873D-F0D27C76D24F}">
      <dgm:prSet/>
      <dgm:spPr>
        <a:solidFill>
          <a:srgbClr val="7030A0"/>
        </a:solidFill>
      </dgm:spPr>
      <dgm:t>
        <a:bodyPr/>
        <a:lstStyle/>
        <a:p>
          <a:r>
            <a:rPr lang="en-US" dirty="0"/>
            <a:t>Engage with RT’s resilience, self-wisdom</a:t>
          </a:r>
        </a:p>
      </dgm:t>
    </dgm:pt>
    <dgm:pt modelId="{4565D7D4-E80A-4DA3-AFA6-6C31709AAEB2}" type="parTrans" cxnId="{64B9E7AA-F41D-43CE-9829-DFE89F7D505B}">
      <dgm:prSet/>
      <dgm:spPr/>
      <dgm:t>
        <a:bodyPr/>
        <a:lstStyle/>
        <a:p>
          <a:endParaRPr lang="en-US"/>
        </a:p>
      </dgm:t>
    </dgm:pt>
    <dgm:pt modelId="{AE472F06-1A02-4ED6-A52D-AF12DC210B66}" type="sibTrans" cxnId="{64B9E7AA-F41D-43CE-9829-DFE89F7D505B}">
      <dgm:prSet/>
      <dgm:spPr/>
      <dgm:t>
        <a:bodyPr/>
        <a:lstStyle/>
        <a:p>
          <a:endParaRPr lang="en-US"/>
        </a:p>
      </dgm:t>
    </dgm:pt>
    <dgm:pt modelId="{D598149E-E189-458A-8530-69F404A9DB54}" type="pres">
      <dgm:prSet presAssocID="{26F66533-C84E-45CB-8C93-D48D376C5E4E}" presName="diagram" presStyleCnt="0">
        <dgm:presLayoutVars>
          <dgm:dir/>
          <dgm:resizeHandles val="exact"/>
        </dgm:presLayoutVars>
      </dgm:prSet>
      <dgm:spPr/>
    </dgm:pt>
    <dgm:pt modelId="{C25044FD-87B0-4325-BBD0-D94768D151E4}" type="pres">
      <dgm:prSet presAssocID="{A701C31B-0E37-4B22-A6D3-E24775E59BE8}" presName="node" presStyleLbl="node1" presStyleIdx="0" presStyleCnt="5">
        <dgm:presLayoutVars>
          <dgm:bulletEnabled val="1"/>
        </dgm:presLayoutVars>
      </dgm:prSet>
      <dgm:spPr/>
    </dgm:pt>
    <dgm:pt modelId="{8B13E14C-0058-47D2-B7A4-5FEFCF659B8A}" type="pres">
      <dgm:prSet presAssocID="{EC95A030-2F82-4BE3-ADED-225681EF7F3B}" presName="sibTrans" presStyleCnt="0"/>
      <dgm:spPr/>
    </dgm:pt>
    <dgm:pt modelId="{9E961E49-C4DC-4305-A669-4B1B030CF5E6}" type="pres">
      <dgm:prSet presAssocID="{B1160AC4-A38E-4677-8699-5EDF68067B2B}" presName="node" presStyleLbl="node1" presStyleIdx="1" presStyleCnt="5">
        <dgm:presLayoutVars>
          <dgm:bulletEnabled val="1"/>
        </dgm:presLayoutVars>
      </dgm:prSet>
      <dgm:spPr/>
    </dgm:pt>
    <dgm:pt modelId="{D87FF5B7-78FB-4787-9E1F-B37605C45457}" type="pres">
      <dgm:prSet presAssocID="{A7482A3C-4EE9-43CA-A46E-BA3B8E76D2C3}" presName="sibTrans" presStyleCnt="0"/>
      <dgm:spPr/>
    </dgm:pt>
    <dgm:pt modelId="{2338B093-0192-4F95-9E52-229FFD9A5E12}" type="pres">
      <dgm:prSet presAssocID="{BF454C1F-7186-4F58-B27C-473A77E4AE65}" presName="node" presStyleLbl="node1" presStyleIdx="2" presStyleCnt="5">
        <dgm:presLayoutVars>
          <dgm:bulletEnabled val="1"/>
        </dgm:presLayoutVars>
      </dgm:prSet>
      <dgm:spPr/>
    </dgm:pt>
    <dgm:pt modelId="{837B1B8E-69E3-4892-9FBB-4996EC367533}" type="pres">
      <dgm:prSet presAssocID="{7E07C9C1-DE4F-4E72-B7C6-AEAB6D872C58}" presName="sibTrans" presStyleCnt="0"/>
      <dgm:spPr/>
    </dgm:pt>
    <dgm:pt modelId="{9FCDAF88-E029-4E5C-9464-17271767E09A}" type="pres">
      <dgm:prSet presAssocID="{CA99539D-3E6B-40D9-9DEB-D28F04B64CDD}" presName="node" presStyleLbl="node1" presStyleIdx="3" presStyleCnt="5">
        <dgm:presLayoutVars>
          <dgm:bulletEnabled val="1"/>
        </dgm:presLayoutVars>
      </dgm:prSet>
      <dgm:spPr/>
    </dgm:pt>
    <dgm:pt modelId="{4999F902-2C72-407B-9A7C-E69D5A095153}" type="pres">
      <dgm:prSet presAssocID="{B37488BE-C547-4576-995D-16B5FF1836A2}" presName="sibTrans" presStyleCnt="0"/>
      <dgm:spPr/>
    </dgm:pt>
    <dgm:pt modelId="{7ECDEC89-F8C5-4723-955F-1F4E3B047BE7}" type="pres">
      <dgm:prSet presAssocID="{59D06D63-6BAB-4C75-873D-F0D27C76D24F}" presName="node" presStyleLbl="node1" presStyleIdx="4" presStyleCnt="5">
        <dgm:presLayoutVars>
          <dgm:bulletEnabled val="1"/>
        </dgm:presLayoutVars>
      </dgm:prSet>
      <dgm:spPr/>
    </dgm:pt>
  </dgm:ptLst>
  <dgm:cxnLst>
    <dgm:cxn modelId="{4EA5FF07-41B2-485E-8109-A06A431A2876}" srcId="{26F66533-C84E-45CB-8C93-D48D376C5E4E}" destId="{BF454C1F-7186-4F58-B27C-473A77E4AE65}" srcOrd="2" destOrd="0" parTransId="{7A1F3875-8D44-43EA-8755-0D76363FB63E}" sibTransId="{7E07C9C1-DE4F-4E72-B7C6-AEAB6D872C58}"/>
    <dgm:cxn modelId="{AD87B968-817F-47C9-B173-B769BB86B2E1}" srcId="{26F66533-C84E-45CB-8C93-D48D376C5E4E}" destId="{CA99539D-3E6B-40D9-9DEB-D28F04B64CDD}" srcOrd="3" destOrd="0" parTransId="{54D6F039-3551-4793-BC6A-9A123D7B67EF}" sibTransId="{B37488BE-C547-4576-995D-16B5FF1836A2}"/>
    <dgm:cxn modelId="{A9F7CE74-6611-48EE-95B2-806D2887FFC9}" type="presOf" srcId="{A701C31B-0E37-4B22-A6D3-E24775E59BE8}" destId="{C25044FD-87B0-4325-BBD0-D94768D151E4}" srcOrd="0" destOrd="0" presId="urn:microsoft.com/office/officeart/2005/8/layout/default"/>
    <dgm:cxn modelId="{847A7676-423F-464E-BD76-B7FD8B6718BD}" type="presOf" srcId="{26F66533-C84E-45CB-8C93-D48D376C5E4E}" destId="{D598149E-E189-458A-8530-69F404A9DB54}" srcOrd="0" destOrd="0" presId="urn:microsoft.com/office/officeart/2005/8/layout/default"/>
    <dgm:cxn modelId="{1D62A076-54DE-4E98-9F30-42C5423BB624}" type="presOf" srcId="{BF454C1F-7186-4F58-B27C-473A77E4AE65}" destId="{2338B093-0192-4F95-9E52-229FFD9A5E12}" srcOrd="0" destOrd="0" presId="urn:microsoft.com/office/officeart/2005/8/layout/default"/>
    <dgm:cxn modelId="{2D368C7B-0088-45A0-8EAD-66654D82ACBF}" type="presOf" srcId="{CA99539D-3E6B-40D9-9DEB-D28F04B64CDD}" destId="{9FCDAF88-E029-4E5C-9464-17271767E09A}" srcOrd="0" destOrd="0" presId="urn:microsoft.com/office/officeart/2005/8/layout/default"/>
    <dgm:cxn modelId="{15BE359F-B82E-437D-929C-BF93A4B4D581}" type="presOf" srcId="{59D06D63-6BAB-4C75-873D-F0D27C76D24F}" destId="{7ECDEC89-F8C5-4723-955F-1F4E3B047BE7}" srcOrd="0" destOrd="0" presId="urn:microsoft.com/office/officeart/2005/8/layout/default"/>
    <dgm:cxn modelId="{64B9E7AA-F41D-43CE-9829-DFE89F7D505B}" srcId="{26F66533-C84E-45CB-8C93-D48D376C5E4E}" destId="{59D06D63-6BAB-4C75-873D-F0D27C76D24F}" srcOrd="4" destOrd="0" parTransId="{4565D7D4-E80A-4DA3-AFA6-6C31709AAEB2}" sibTransId="{AE472F06-1A02-4ED6-A52D-AF12DC210B66}"/>
    <dgm:cxn modelId="{B494ADC3-0AE1-4712-B192-B5AF7E889076}" type="presOf" srcId="{B1160AC4-A38E-4677-8699-5EDF68067B2B}" destId="{9E961E49-C4DC-4305-A669-4B1B030CF5E6}" srcOrd="0" destOrd="0" presId="urn:microsoft.com/office/officeart/2005/8/layout/default"/>
    <dgm:cxn modelId="{1A9CF2F1-209B-4928-9370-32637AA52166}" srcId="{26F66533-C84E-45CB-8C93-D48D376C5E4E}" destId="{A701C31B-0E37-4B22-A6D3-E24775E59BE8}" srcOrd="0" destOrd="0" parTransId="{94C83C61-2B2C-4FB4-A96F-5C34A50F2C4F}" sibTransId="{EC95A030-2F82-4BE3-ADED-225681EF7F3B}"/>
    <dgm:cxn modelId="{C408B2F5-9EB8-4E61-AABD-F9652BA13885}" srcId="{26F66533-C84E-45CB-8C93-D48D376C5E4E}" destId="{B1160AC4-A38E-4677-8699-5EDF68067B2B}" srcOrd="1" destOrd="0" parTransId="{2ECD7262-9B79-4839-85AA-022AAC89D90B}" sibTransId="{A7482A3C-4EE9-43CA-A46E-BA3B8E76D2C3}"/>
    <dgm:cxn modelId="{1D604352-9177-4522-9ADA-6D2FC6B242FC}" type="presParOf" srcId="{D598149E-E189-458A-8530-69F404A9DB54}" destId="{C25044FD-87B0-4325-BBD0-D94768D151E4}" srcOrd="0" destOrd="0" presId="urn:microsoft.com/office/officeart/2005/8/layout/default"/>
    <dgm:cxn modelId="{B4991053-790F-4DF6-95FF-E57DD7FD45F4}" type="presParOf" srcId="{D598149E-E189-458A-8530-69F404A9DB54}" destId="{8B13E14C-0058-47D2-B7A4-5FEFCF659B8A}" srcOrd="1" destOrd="0" presId="urn:microsoft.com/office/officeart/2005/8/layout/default"/>
    <dgm:cxn modelId="{AC406492-8BA8-4094-B4D3-27527A1BE713}" type="presParOf" srcId="{D598149E-E189-458A-8530-69F404A9DB54}" destId="{9E961E49-C4DC-4305-A669-4B1B030CF5E6}" srcOrd="2" destOrd="0" presId="urn:microsoft.com/office/officeart/2005/8/layout/default"/>
    <dgm:cxn modelId="{3CA1FB2D-D030-4772-AFBA-1A93471C991F}" type="presParOf" srcId="{D598149E-E189-458A-8530-69F404A9DB54}" destId="{D87FF5B7-78FB-4787-9E1F-B37605C45457}" srcOrd="3" destOrd="0" presId="urn:microsoft.com/office/officeart/2005/8/layout/default"/>
    <dgm:cxn modelId="{1102F33E-683B-44E0-A374-6EB0E8A89DD1}" type="presParOf" srcId="{D598149E-E189-458A-8530-69F404A9DB54}" destId="{2338B093-0192-4F95-9E52-229FFD9A5E12}" srcOrd="4" destOrd="0" presId="urn:microsoft.com/office/officeart/2005/8/layout/default"/>
    <dgm:cxn modelId="{03246ABB-2E47-4EC9-BE03-48543C0AC124}" type="presParOf" srcId="{D598149E-E189-458A-8530-69F404A9DB54}" destId="{837B1B8E-69E3-4892-9FBB-4996EC367533}" srcOrd="5" destOrd="0" presId="urn:microsoft.com/office/officeart/2005/8/layout/default"/>
    <dgm:cxn modelId="{026749CD-682D-4931-AB2A-994E9072F694}" type="presParOf" srcId="{D598149E-E189-458A-8530-69F404A9DB54}" destId="{9FCDAF88-E029-4E5C-9464-17271767E09A}" srcOrd="6" destOrd="0" presId="urn:microsoft.com/office/officeart/2005/8/layout/default"/>
    <dgm:cxn modelId="{F590EF67-1A6D-404C-BB35-0F16660A31CA}" type="presParOf" srcId="{D598149E-E189-458A-8530-69F404A9DB54}" destId="{4999F902-2C72-407B-9A7C-E69D5A095153}" srcOrd="7" destOrd="0" presId="urn:microsoft.com/office/officeart/2005/8/layout/default"/>
    <dgm:cxn modelId="{D0BCD6E9-948B-4B27-9878-7C7B5E5D3D4B}" type="presParOf" srcId="{D598149E-E189-458A-8530-69F404A9DB54}" destId="{7ECDEC89-F8C5-4723-955F-1F4E3B047BE7}"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85541-D234-4398-83BD-3641661255DE}">
      <dsp:nvSpPr>
        <dsp:cNvPr id="0" name=""/>
        <dsp:cNvSpPr/>
      </dsp:nvSpPr>
      <dsp:spPr>
        <a:xfrm>
          <a:off x="0" y="2643"/>
          <a:ext cx="541637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340FF7-FE6E-4888-9E70-0A893F1E9E86}">
      <dsp:nvSpPr>
        <dsp:cNvPr id="0" name=""/>
        <dsp:cNvSpPr/>
      </dsp:nvSpPr>
      <dsp:spPr>
        <a:xfrm>
          <a:off x="0" y="2643"/>
          <a:ext cx="5416370" cy="1802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I was admitted to the neuro floor with the diagnosis of epileptic seizures and started on anti-seizure medications. The seizures continued despite the medications. </a:t>
          </a:r>
        </a:p>
      </dsp:txBody>
      <dsp:txXfrm>
        <a:off x="0" y="2643"/>
        <a:ext cx="5416370" cy="1802653"/>
      </dsp:txXfrm>
    </dsp:sp>
    <dsp:sp modelId="{60FE6059-8B42-4FE5-853F-3575A4F604C0}">
      <dsp:nvSpPr>
        <dsp:cNvPr id="0" name=""/>
        <dsp:cNvSpPr/>
      </dsp:nvSpPr>
      <dsp:spPr>
        <a:xfrm>
          <a:off x="0" y="1805297"/>
          <a:ext cx="541637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E931A5-1D22-4CFB-A49F-C31CA6A71243}">
      <dsp:nvSpPr>
        <dsp:cNvPr id="0" name=""/>
        <dsp:cNvSpPr/>
      </dsp:nvSpPr>
      <dsp:spPr>
        <a:xfrm>
          <a:off x="0" y="1805297"/>
          <a:ext cx="5416370" cy="1802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The nurses would sit with me during these episodes, hold my hand, and give me tissues. They reassured me that I was not a loser. They were angels who loved and protected this broken little soul, trying to find her way. </a:t>
          </a:r>
        </a:p>
      </dsp:txBody>
      <dsp:txXfrm>
        <a:off x="0" y="1805297"/>
        <a:ext cx="5416370" cy="1802653"/>
      </dsp:txXfrm>
    </dsp:sp>
    <dsp:sp modelId="{4E19E4B7-F869-461C-960D-0173FE2113AE}">
      <dsp:nvSpPr>
        <dsp:cNvPr id="0" name=""/>
        <dsp:cNvSpPr/>
      </dsp:nvSpPr>
      <dsp:spPr>
        <a:xfrm>
          <a:off x="0" y="3607950"/>
          <a:ext cx="541637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CC35A7-0B64-4084-89CF-7AB86937FA8A}">
      <dsp:nvSpPr>
        <dsp:cNvPr id="0" name=""/>
        <dsp:cNvSpPr/>
      </dsp:nvSpPr>
      <dsp:spPr>
        <a:xfrm>
          <a:off x="0" y="3607950"/>
          <a:ext cx="5416370" cy="1802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When I woke up scared one night, they moved me right next to the nurse’s station so I would feel safe. They intuitively knew what I needed, and I felt blanketed in their nurturing. </a:t>
          </a:r>
        </a:p>
      </dsp:txBody>
      <dsp:txXfrm>
        <a:off x="0" y="3607950"/>
        <a:ext cx="5416370" cy="18026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5D52F-F68A-4D33-9400-3CA5A1F3666C}">
      <dsp:nvSpPr>
        <dsp:cNvPr id="0" name=""/>
        <dsp:cNvSpPr/>
      </dsp:nvSpPr>
      <dsp:spPr>
        <a:xfrm>
          <a:off x="65385" y="74888"/>
          <a:ext cx="685469" cy="68546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ABDC0F-3336-4CA3-93DF-7343C8F332E9}">
      <dsp:nvSpPr>
        <dsp:cNvPr id="0" name=""/>
        <dsp:cNvSpPr/>
      </dsp:nvSpPr>
      <dsp:spPr>
        <a:xfrm>
          <a:off x="253980" y="135860"/>
          <a:ext cx="397572" cy="3975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F49BBA-90DA-42AC-92F7-321CB097F314}">
      <dsp:nvSpPr>
        <dsp:cNvPr id="0" name=""/>
        <dsp:cNvSpPr/>
      </dsp:nvSpPr>
      <dsp:spPr>
        <a:xfrm>
          <a:off x="750852" y="8220"/>
          <a:ext cx="2608417" cy="685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kern="1200" dirty="0"/>
            <a:t>Scientists who are Nobel laureates are:  </a:t>
          </a:r>
        </a:p>
      </dsp:txBody>
      <dsp:txXfrm>
        <a:off x="750852" y="8220"/>
        <a:ext cx="2608417" cy="685469"/>
      </dsp:txXfrm>
    </dsp:sp>
    <dsp:sp modelId="{69EEB690-F60D-49E4-8A63-587F1EEDF1E2}">
      <dsp:nvSpPr>
        <dsp:cNvPr id="0" name=""/>
        <dsp:cNvSpPr/>
      </dsp:nvSpPr>
      <dsp:spPr>
        <a:xfrm>
          <a:off x="3680264" y="417623"/>
          <a:ext cx="685469" cy="68546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0DBBAD-B26F-45DF-9138-F9C463B856B7}">
      <dsp:nvSpPr>
        <dsp:cNvPr id="0" name=""/>
        <dsp:cNvSpPr/>
      </dsp:nvSpPr>
      <dsp:spPr>
        <a:xfrm>
          <a:off x="3824722" y="513446"/>
          <a:ext cx="397572" cy="3975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3FCA56-8538-42E7-AAAE-CC6DCB28540B}">
      <dsp:nvSpPr>
        <dsp:cNvPr id="0" name=""/>
        <dsp:cNvSpPr/>
      </dsp:nvSpPr>
      <dsp:spPr>
        <a:xfrm>
          <a:off x="4417439" y="369496"/>
          <a:ext cx="2147637" cy="685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22 times more likely than typical scientists to perform, sing, or act in their spare time  </a:t>
          </a:r>
        </a:p>
      </dsp:txBody>
      <dsp:txXfrm>
        <a:off x="4417439" y="369496"/>
        <a:ext cx="2147637" cy="685469"/>
      </dsp:txXfrm>
    </dsp:sp>
    <dsp:sp modelId="{5693BDF8-EE9A-4D94-9400-DCF868CB9470}">
      <dsp:nvSpPr>
        <dsp:cNvPr id="0" name=""/>
        <dsp:cNvSpPr/>
      </dsp:nvSpPr>
      <dsp:spPr>
        <a:xfrm>
          <a:off x="414831" y="1607312"/>
          <a:ext cx="685469" cy="68546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0ABE0F-3DE7-41CA-AA95-BA39A518AAFC}">
      <dsp:nvSpPr>
        <dsp:cNvPr id="0" name=""/>
        <dsp:cNvSpPr/>
      </dsp:nvSpPr>
      <dsp:spPr>
        <a:xfrm>
          <a:off x="558779" y="1751260"/>
          <a:ext cx="397572" cy="3975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991395-E359-461C-BE37-96385DB9158D}">
      <dsp:nvSpPr>
        <dsp:cNvPr id="0" name=""/>
        <dsp:cNvSpPr/>
      </dsp:nvSpPr>
      <dsp:spPr>
        <a:xfrm>
          <a:off x="1247186" y="1607312"/>
          <a:ext cx="1615749" cy="685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12 times more likely to write fiction, plays, poetry, or short stories</a:t>
          </a:r>
        </a:p>
      </dsp:txBody>
      <dsp:txXfrm>
        <a:off x="1247186" y="1607312"/>
        <a:ext cx="1615749" cy="685469"/>
      </dsp:txXfrm>
    </dsp:sp>
    <dsp:sp modelId="{1829DE4F-62CF-4113-852A-CCE35BACED2B}">
      <dsp:nvSpPr>
        <dsp:cNvPr id="0" name=""/>
        <dsp:cNvSpPr/>
      </dsp:nvSpPr>
      <dsp:spPr>
        <a:xfrm>
          <a:off x="3057982" y="2148682"/>
          <a:ext cx="685469" cy="68546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5F155B-417D-4475-9251-2DE018C19FFE}">
      <dsp:nvSpPr>
        <dsp:cNvPr id="0" name=""/>
        <dsp:cNvSpPr/>
      </dsp:nvSpPr>
      <dsp:spPr>
        <a:xfrm>
          <a:off x="3221593" y="2272410"/>
          <a:ext cx="397572" cy="3975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E82624-8173-4922-A41A-A43E6C8C9208}">
      <dsp:nvSpPr>
        <dsp:cNvPr id="0" name=""/>
        <dsp:cNvSpPr/>
      </dsp:nvSpPr>
      <dsp:spPr>
        <a:xfrm>
          <a:off x="3902822" y="1999311"/>
          <a:ext cx="2139543" cy="685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5 times more likely to engage in crafting, woodworking, mechanics, or glassblowing </a:t>
          </a:r>
        </a:p>
      </dsp:txBody>
      <dsp:txXfrm>
        <a:off x="3902822" y="1999311"/>
        <a:ext cx="2139543" cy="685469"/>
      </dsp:txXfrm>
    </dsp:sp>
    <dsp:sp modelId="{5B7373B8-AD88-4F85-B064-2EC1E2B804B9}">
      <dsp:nvSpPr>
        <dsp:cNvPr id="0" name=""/>
        <dsp:cNvSpPr/>
      </dsp:nvSpPr>
      <dsp:spPr>
        <a:xfrm>
          <a:off x="414831" y="3943482"/>
          <a:ext cx="685469" cy="685469"/>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D1EF6B-0B44-4AA7-93AE-170E96D34A64}">
      <dsp:nvSpPr>
        <dsp:cNvPr id="0" name=""/>
        <dsp:cNvSpPr/>
      </dsp:nvSpPr>
      <dsp:spPr>
        <a:xfrm>
          <a:off x="558779" y="4087431"/>
          <a:ext cx="397572" cy="39757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698F1B-2538-419D-AD70-B83C35449FC0}">
      <dsp:nvSpPr>
        <dsp:cNvPr id="0" name=""/>
        <dsp:cNvSpPr/>
      </dsp:nvSpPr>
      <dsp:spPr>
        <a:xfrm>
          <a:off x="1247186" y="3943482"/>
          <a:ext cx="1615749" cy="685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7 times more likely to enjoy designing, painting, drawing, or sculpting </a:t>
          </a:r>
        </a:p>
      </dsp:txBody>
      <dsp:txXfrm>
        <a:off x="1247186" y="3943482"/>
        <a:ext cx="1615749" cy="685469"/>
      </dsp:txXfrm>
    </dsp:sp>
    <dsp:sp modelId="{559D47A8-AF00-441A-B1E8-D766B0D2708E}">
      <dsp:nvSpPr>
        <dsp:cNvPr id="0" name=""/>
        <dsp:cNvSpPr/>
      </dsp:nvSpPr>
      <dsp:spPr>
        <a:xfrm>
          <a:off x="3144468" y="3943482"/>
          <a:ext cx="685469" cy="68546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D0CBD8-09CD-41E6-B0FA-342B2C4AC747}">
      <dsp:nvSpPr>
        <dsp:cNvPr id="0" name=""/>
        <dsp:cNvSpPr/>
      </dsp:nvSpPr>
      <dsp:spPr>
        <a:xfrm>
          <a:off x="3268518" y="4077599"/>
          <a:ext cx="397572" cy="39757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485F2E-B0CE-4947-9475-D003E23E7F07}">
      <dsp:nvSpPr>
        <dsp:cNvPr id="0" name=""/>
        <dsp:cNvSpPr/>
      </dsp:nvSpPr>
      <dsp:spPr>
        <a:xfrm>
          <a:off x="4053620" y="3176908"/>
          <a:ext cx="2387108" cy="2159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They are more open to novel experiences and often turn to their creative endeavors when working through challenges. </a:t>
          </a:r>
        </a:p>
      </dsp:txBody>
      <dsp:txXfrm>
        <a:off x="4053620" y="3176908"/>
        <a:ext cx="2387108" cy="21596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5044FD-87B0-4325-BBD0-D94768D151E4}">
      <dsp:nvSpPr>
        <dsp:cNvPr id="0" name=""/>
        <dsp:cNvSpPr/>
      </dsp:nvSpPr>
      <dsp:spPr>
        <a:xfrm>
          <a:off x="455948" y="1516"/>
          <a:ext cx="2329330" cy="139759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Be present with her fear of failure</a:t>
          </a:r>
        </a:p>
      </dsp:txBody>
      <dsp:txXfrm>
        <a:off x="455948" y="1516"/>
        <a:ext cx="2329330" cy="1397598"/>
      </dsp:txXfrm>
    </dsp:sp>
    <dsp:sp modelId="{9E961E49-C4DC-4305-A669-4B1B030CF5E6}">
      <dsp:nvSpPr>
        <dsp:cNvPr id="0" name=""/>
        <dsp:cNvSpPr/>
      </dsp:nvSpPr>
      <dsp:spPr>
        <a:xfrm>
          <a:off x="3018212" y="1516"/>
          <a:ext cx="2329330" cy="139759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Look up carbs on app/website. </a:t>
          </a:r>
        </a:p>
      </dsp:txBody>
      <dsp:txXfrm>
        <a:off x="3018212" y="1516"/>
        <a:ext cx="2329330" cy="1397598"/>
      </dsp:txXfrm>
    </dsp:sp>
    <dsp:sp modelId="{2338B093-0192-4F95-9E52-229FFD9A5E12}">
      <dsp:nvSpPr>
        <dsp:cNvPr id="0" name=""/>
        <dsp:cNvSpPr/>
      </dsp:nvSpPr>
      <dsp:spPr>
        <a:xfrm>
          <a:off x="455948" y="1632047"/>
          <a:ext cx="2329330" cy="139759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Ask her friends for support</a:t>
          </a:r>
        </a:p>
      </dsp:txBody>
      <dsp:txXfrm>
        <a:off x="455948" y="1632047"/>
        <a:ext cx="2329330" cy="1397598"/>
      </dsp:txXfrm>
    </dsp:sp>
    <dsp:sp modelId="{9FCDAF88-E029-4E5C-9464-17271767E09A}">
      <dsp:nvSpPr>
        <dsp:cNvPr id="0" name=""/>
        <dsp:cNvSpPr/>
      </dsp:nvSpPr>
      <dsp:spPr>
        <a:xfrm>
          <a:off x="3018212" y="1632047"/>
          <a:ext cx="2329330" cy="139759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Asking for help is hard, but I think it will help.</a:t>
          </a:r>
        </a:p>
      </dsp:txBody>
      <dsp:txXfrm>
        <a:off x="3018212" y="1632047"/>
        <a:ext cx="2329330" cy="1397598"/>
      </dsp:txXfrm>
    </dsp:sp>
    <dsp:sp modelId="{7ECDEC89-F8C5-4723-955F-1F4E3B047BE7}">
      <dsp:nvSpPr>
        <dsp:cNvPr id="0" name=""/>
        <dsp:cNvSpPr/>
      </dsp:nvSpPr>
      <dsp:spPr>
        <a:xfrm>
          <a:off x="1737080" y="3262579"/>
          <a:ext cx="2329330" cy="1397598"/>
        </a:xfrm>
        <a:prstGeom prst="rect">
          <a:avLst/>
        </a:prstGeom>
        <a:solidFill>
          <a:srgbClr val="7030A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Engage with RT’s resilience, self-wisdom</a:t>
          </a:r>
        </a:p>
      </dsp:txBody>
      <dsp:txXfrm>
        <a:off x="1737080" y="3262579"/>
        <a:ext cx="2329330" cy="139759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D241608-6796-16E0-AAA8-E0A2683D1E0F}"/>
              </a:ext>
            </a:extLst>
          </p:cNvPr>
          <p:cNvSpPr>
            <a:spLocks noGrp="1"/>
          </p:cNvSpPr>
          <p:nvPr>
            <p:ph type="ftr" sz="quarter" idx="2"/>
          </p:nvPr>
        </p:nvSpPr>
        <p:spPr>
          <a:xfrm>
            <a:off x="560832" y="9119474"/>
            <a:ext cx="6376416" cy="337708"/>
          </a:xfrm>
          <a:prstGeom prst="rect">
            <a:avLst/>
          </a:prstGeom>
        </p:spPr>
        <p:txBody>
          <a:bodyPr vert="horz" lIns="96661" tIns="48331" rIns="96661" bIns="48331" rtlCol="0" anchor="b"/>
          <a:lstStyle>
            <a:lvl1pPr algn="l">
              <a:defRPr sz="1300"/>
            </a:lvl1pPr>
          </a:lstStyle>
          <a:p>
            <a:r>
              <a:rPr lang="en-US" dirty="0"/>
              <a:t>www.DiabetesEd.net             Diabetes Education Services© 1998-2025</a:t>
            </a:r>
          </a:p>
        </p:txBody>
      </p:sp>
      <p:sp>
        <p:nvSpPr>
          <p:cNvPr id="6" name="Slide Number Placeholder 5">
            <a:extLst>
              <a:ext uri="{FF2B5EF4-FFF2-40B4-BE49-F238E27FC236}">
                <a16:creationId xmlns:a16="http://schemas.microsoft.com/office/drawing/2014/main" id="{F931E354-FB20-B142-69B1-BA2839D332BE}"/>
              </a:ext>
            </a:extLst>
          </p:cNvPr>
          <p:cNvSpPr>
            <a:spLocks noGrp="1"/>
          </p:cNvSpPr>
          <p:nvPr>
            <p:ph type="sldNum" sz="quarter" idx="3"/>
          </p:nvPr>
        </p:nvSpPr>
        <p:spPr>
          <a:xfrm>
            <a:off x="6071616" y="9119473"/>
            <a:ext cx="865632" cy="337708"/>
          </a:xfrm>
          <a:prstGeom prst="rect">
            <a:avLst/>
          </a:prstGeom>
        </p:spPr>
        <p:txBody>
          <a:bodyPr vert="horz" lIns="96661" tIns="48331" rIns="96661" bIns="48331" rtlCol="0" anchor="b"/>
          <a:lstStyle>
            <a:lvl1pPr algn="r">
              <a:defRPr sz="1300"/>
            </a:lvl1pPr>
          </a:lstStyle>
          <a:p>
            <a:r>
              <a:rPr lang="en-US" dirty="0"/>
              <a:t> Page </a:t>
            </a:r>
            <a:fld id="{AA93430F-87BD-4D0A-883E-F183C0EA64E2}" type="slidenum">
              <a:rPr lang="en-US" smtClean="0"/>
              <a:t>‹#›</a:t>
            </a:fld>
            <a:endParaRPr lang="en-US" dirty="0"/>
          </a:p>
        </p:txBody>
      </p:sp>
    </p:spTree>
    <p:extLst>
      <p:ext uri="{BB962C8B-B14F-4D97-AF65-F5344CB8AC3E}">
        <p14:creationId xmlns:p14="http://schemas.microsoft.com/office/powerpoint/2010/main" val="89897672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1T02:02:25.145"/>
    </inkml:context>
    <inkml:brush xml:id="br0">
      <inkml:brushProperty name="width" value="0.035" units="cm"/>
      <inkml:brushProperty name="height" value="0.035" units="cm"/>
    </inkml:brush>
  </inkml:definitions>
  <inkml:trace contextRef="#ctx0" brushRef="#br0">266 483 24575,'2'-117'0,"-6"-136"0,3 244 0,0 1 0,-1 0 0,0-1 0,-1 1 0,0 0 0,0 0 0,-1 1 0,0-1 0,-9-12 0,12 19 0,0-1 0,0 1 0,0-1 0,-1 1 0,1 0 0,0-1 0,-1 1 0,1 0 0,-1 0 0,0 0 0,1 0 0,-1 1 0,0-1 0,1 0 0,-1 1 0,0-1 0,0 1 0,1-1 0,-4 1 0,3 0 0,-1 1 0,1 0 0,0-1 0,0 1 0,0 0 0,0 1 0,0-1 0,0 0 0,1 0 0,-1 1 0,0-1 0,1 1 0,-1-1 0,1 1 0,-1 0 0,1 0 0,0 0 0,0-1 0,0 1 0,-2 4 0,-1 2 0,1 0 0,0 0 0,0 0 0,0 0 0,1 0 0,1 0 0,-1 1 0,1-1 0,1 1 0,0 14 0,0-19 0,0 1 0,1-1 0,0 1 0,0-1 0,0 0 0,0 1 0,1-1 0,-1 0 0,1 0 0,0 0 0,1 0 0,-1 0 0,1 0 0,-1-1 0,1 1 0,0-1 0,1 0 0,-1 0 0,0 0 0,1 0 0,0 0 0,5 2 0,-8-4 0,0 0 0,1 0 0,-1-1 0,1 1 0,-1 0 0,1-1 0,-1 1 0,1-1 0,0 0 0,-1 0 0,1 1 0,-1-1 0,1 0 0,0 0 0,-1 0 0,1 0 0,0-1 0,-1 1 0,1 0 0,-1-1 0,1 1 0,-1-1 0,1 0 0,-1 1 0,1-1 0,-1 0 0,1 0 0,-1 0 0,0 0 0,0 0 0,1 0 0,-1 0 0,0 0 0,0-1 0,0 1 0,0 0 0,-1-1 0,2-1 0,2-5 0,0-1 0,-1 0 0,0 0 0,-1 0 0,2-13 0,-2 11 0,-2 11 0,0-1 0,0 1 0,0 0 0,0 0 0,-1 0 0,1 0 0,0-1 0,0 1 0,0 0 0,0 0 0,-1 0 0,1 0 0,0 0 0,0-1 0,0 1 0,-1 0 0,1 0 0,0 0 0,0 0 0,0 0 0,-1 0 0,1 0 0,0 0 0,0 0 0,0 0 0,-1 0 0,1 0 0,0 0 0,0 0 0,-1 0 0,1 0 0,0 0 0,0 0 0,0 0 0,-1 0 0,1 1 0,0-1 0,0 0 0,0 0 0,-1 0 0,1 0 0,0 0 0,0 1 0,0-1 0,0 0 0,0 0 0,-1 0 0,1 0 0,0 1 0,0-1 0,0 0 0,0 0 0,0 0 0,0 1 0,-19 12 0,18-12 0,-49 36-455,2 2 0,-54 59 0,63-55-6371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1T02:03:21.175"/>
    </inkml:context>
    <inkml:brush xml:id="br0">
      <inkml:brushProperty name="width" value="0.1" units="cm"/>
      <inkml:brushProperty name="height" value="0.1" units="cm"/>
      <inkml:brushProperty name="color" value="#AB008B"/>
    </inkml:brush>
  </inkml:definitions>
  <inkml:trace contextRef="#ctx0" brushRef="#br0">1 1967 9830,'0'-5'0,"1"1"0,0-1 0,1 0 0,-1 1 0,1 0 0,0-1 0,0 1 0,0 0 0,6-8 0,3-6 0,17-38 0,-12 22 0,1 1 0,1 2 0,36-47 0,69-62 0,114-145 0,-139 158 0,135-134 0,-113 132 0,145-181 0,-246 288 213,2 0 0,1 0 0,0 2-1,2 1 1,43-27 0,138-62 1099,-167 92-843,0 3 1,2 1-1,49-9 0,34-10 769,-122 31-1227,59-19 831,99-17 0,-115 30-765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1T02:03:22.409"/>
    </inkml:context>
    <inkml:brush xml:id="br0">
      <inkml:brushProperty name="width" value="0.1" units="cm"/>
      <inkml:brushProperty name="height" value="0.1" units="cm"/>
      <inkml:brushProperty name="color" value="#AB008B"/>
    </inkml:brush>
  </inkml:definitions>
  <inkml:trace contextRef="#ctx0" brushRef="#br0">2539 1938 10872,'-2539'-1938'0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1T02:03:23.637"/>
    </inkml:context>
    <inkml:brush xml:id="br0">
      <inkml:brushProperty name="width" value="0.1" units="cm"/>
      <inkml:brushProperty name="height" value="0.1" units="cm"/>
      <inkml:brushProperty name="color" value="#AB008B"/>
    </inkml:brush>
  </inkml:definitions>
  <inkml:trace contextRef="#ctx0" brushRef="#br0">3138 2031 9830,'-28'-12'0,"1"0"0,1-2 0,0-1 0,-24-19 0,-17-9 0,-397-212 0,108 63 0,-588-384 0,622 350 0,269 189 0,1-2 0,3-2 0,-49-51 0,-86-72 0,100 94 0,42 37 113,-82-48-1,19 13 118,68 41-139</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1T02:03:32.532"/>
    </inkml:context>
    <inkml:brush xml:id="br0">
      <inkml:brushProperty name="width" value="0.1" units="cm"/>
      <inkml:brushProperty name="height" value="0.1" units="cm"/>
      <inkml:brushProperty name="color" value="#AB008B"/>
    </inkml:brush>
  </inkml:definitions>
  <inkml:trace contextRef="#ctx0" brushRef="#br0">1 1 9830,'0'0'0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1T02:02:30.609"/>
    </inkml:context>
    <inkml:brush xml:id="br0">
      <inkml:brushProperty name="width" value="0.035" units="cm"/>
      <inkml:brushProperty name="height" value="0.035" units="cm"/>
    </inkml:brush>
  </inkml:definitions>
  <inkml:trace contextRef="#ctx0" brushRef="#br0">43 138 24575,'-4'0'0,"0"0"0,0 1 0,0-1 0,0 1 0,0 0 0,1 0 0,-1 0 0,-4 3 0,8-4 0,0 0 0,-1 0 0,1 0 0,0 0 0,0 0 0,0 0 0,0 0 0,-1 0 0,1 0 0,0 0 0,0 0 0,0 0 0,0 1 0,-1-1 0,1 0 0,0 0 0,0 0 0,0 0 0,0 0 0,0 1 0,0-1 0,0 0 0,-1 0 0,1 0 0,0 0 0,0 1 0,0-1 0,0 0 0,0 0 0,0 0 0,0 0 0,0 1 0,0-1 0,0 0 0,0 0 0,0 0 0,0 1 0,0-1 0,0 0 0,0 0 0,0 0 0,0 0 0,0 1 0,1-1 0,-1 0 0,0 0 0,20 5 0,-10-5 0,-1 0 0,1-1 0,-1 0 0,1 0 0,-1-1 0,1 0 0,-1-1 0,0 0 0,0-1 0,0 1 0,15-11 0,-18 10 0,1 0 0,-1 0 0,-1 0 0,1-1 0,-1 0 0,1-1 0,-2 1 0,1-1 0,0 0 0,-1 0 0,0 0 0,-1-1 0,1 1 0,-1-1 0,3-11 0,-6 17 0,1 1 0,-1-1 0,0 0 0,0 0 0,0 0 0,0 1 0,0-1 0,0 0 0,0 0 0,0 0 0,0 1 0,0-1 0,-1 0 0,1 0 0,0 0 0,0 1 0,-1-1 0,1 0 0,-1 1 0,1-1 0,0 0 0,-1 1 0,1-1 0,-1 0 0,0 1 0,1-1 0,-1 1 0,1-1 0,-1 1 0,0-1 0,1 1 0,-1 0 0,0-1 0,0 1 0,1 0 0,-1-1 0,0 1 0,0 0 0,1 0 0,-1 0 0,0 0 0,0 0 0,0 0 0,1 0 0,-1 0 0,0 0 0,0 0 0,0 0 0,1 0 0,-1 1 0,0-1 0,-1 1 0,-45 12 0,38-8 0,0 1 0,1 0 0,-1 0 0,1 0 0,0 1 0,1 0 0,0 1 0,0 0 0,0 0 0,1 0 0,0 1 0,1 0 0,-7 14 0,9-17 0,0 0 0,1 0 0,-1 0 0,1 0 0,0 0 0,1 0 0,0 0 0,0 1 0,0-1 0,1 1 0,-1-1 0,2 1 0,-1-1 0,1 0 0,0 1 0,0-1 0,1 0 0,-1 1 0,2-1 0,-1 0 0,0 0 0,6 8 0,-4-9-45,0-1-1,0 0 1,0-1-1,1 1 1,-1 0-1,1-1 1,0 0-1,0 0 1,0-1-1,0 0 1,0 1-1,1-2 1,-1 1-1,1 0 1,-1-1-1,1 0 1,0-1-1,-1 1 1,1-1-1,0 0 1,0-1-1,-1 1 1,1-1-1,0 0 0,-1 0 1,1-1-1,-1 0 1,0 0-1,9-4 1,15-18-6781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1T02:02:40.899"/>
    </inkml:context>
    <inkml:brush xml:id="br0">
      <inkml:brushProperty name="width" value="0.035" units="cm"/>
      <inkml:brushProperty name="height" value="0.035" units="cm"/>
    </inkml:brush>
  </inkml:definitions>
  <inkml:trace contextRef="#ctx0" brushRef="#br0">0 170 24575,'10'0'0,"7"0"0,5 0 0,14-9 0,0-8 0,-6-5 0,-9-9 0,-11 1 0,-18 6 0,-2 6 0,14 8 0,12 4 0,2 3-8191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1T02:02:52.668"/>
    </inkml:context>
    <inkml:brush xml:id="br0">
      <inkml:brushProperty name="width" value="0.035" units="cm"/>
      <inkml:brushProperty name="height" value="0.035" units="cm"/>
    </inkml:brush>
  </inkml:definitions>
  <inkml:trace contextRef="#ctx0" brushRef="#br0">27 4 24575,'7'2'0,"-1"-1"0,1 1 0,0 0 0,-1 1 0,0-1 0,1 1 0,-1 1 0,0-1 0,0 1 0,10 9 0,6 2 0,-20-14 0,16 11 0,1-1 0,0-1 0,0-1 0,26 9 0,-257-109 0,176 73 0,34 11 0,20 5 0,-14 2 5,0 1-1,0 0 1,-1 0 0,1 0-1,-1 0 1,1 0-1,-1 1 1,1-1 0,-1 1-1,0 0 1,0 0 0,0 1-1,0-1 1,0 0-1,0 1 1,0 0 0,-1 0-1,0-1 1,1 2-1,-1-1 1,0 0 0,-1 0-1,1 1 1,0-1-1,1 6 1,1 4-253,0 0 1,-1 1-1,0-1 1,-1 1-1,0 21 1,-2-21-6579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1T02:03:02.987"/>
    </inkml:context>
    <inkml:brush xml:id="br0">
      <inkml:brushProperty name="width" value="0.035" units="cm"/>
      <inkml:brushProperty name="height" value="0.035" units="cm"/>
    </inkml:brush>
  </inkml:definitions>
  <inkml:trace contextRef="#ctx0" brushRef="#br0">12 3 24575,'32'-2'0,"-10"1"0,-41 4 0,17-2 0,0-1 0,-1 1 0,1-1 0,0 1 0,0 0 0,0 0 0,0 0 0,0 0 0,0 0 0,0 0 0,0 0 0,0 1 0,0-1 0,1 1 0,-1-1 0,0 1 0,1 0 0,0-1 0,-1 1 0,1 0 0,0 0 0,0 0 0,0 0 0,0 0 0,0 1 0,1-1 0,-1 0 0,0 0 0,1 0 0,0 1 0,0-1 0,-1 0 0,1 1 0,1-1 0,-1 0 0,0 0 0,0 1 0,1-1 0,0 0 0,-1 0 0,1 0 0,0 0 0,0 0 0,0 0 0,0 0 0,0 0 0,1 0 0,-1 0 0,0 0 0,1-1 0,0 1 0,2 2 0,15 8 0,1-1 0,-1 0 0,2-2 0,-1 0 0,1-1 0,35 7 0,-49-13 0,-23-7 0,14 4 0,0 1 0,1-1 0,-1 0 0,1 1 0,-1-1 0,0 0 0,1 0 0,0 0 0,-1 0 0,1 0 0,-1-1 0,1 1 0,0 0 0,0 0 0,0-1 0,0 1 0,0-1 0,0 1 0,0-1 0,1 1 0,-1-1 0,0 0 0,1 1 0,-1-1 0,1 0 0,-1-2 0,9-39-1365,-4 21-5461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1T02:03:05.661"/>
    </inkml:context>
    <inkml:brush xml:id="br0">
      <inkml:brushProperty name="width" value="0.035" units="cm"/>
      <inkml:brushProperty name="height" value="0.035" units="cm"/>
    </inkml:brush>
  </inkml:definitions>
  <inkml:trace contextRef="#ctx0" brushRef="#br0">421 254 24575,'-3'1'0,"1"0"0,-1 0 0,1 0 0,-1 0 0,1 0 0,-1-1 0,0 1 0,1-1 0,-1 0 0,0 0 0,0 0 0,1 0 0,-1 0 0,-5-1 0,3 0 0,-4 1 0,-2-1 0,0 1 0,0 0 0,0 1 0,0 0 0,0 1 0,-10 3 0,23-7 0,1 0 0,-1 1 0,0-1 0,1 0 0,-1-1 0,0 1 0,0 0 0,0 0 0,-1-1 0,1 1 0,-1-1 0,1 0 0,-1 1 0,0-1 0,0 0 0,0 0 0,0 0 0,0 0 0,-1 0 0,1 0 0,-1 0 0,0 0 0,0 0 0,0 0 0,0 0 0,-1 0 0,1 0 0,-2-3 0,1-4 0,-1 0 0,0 0 0,-1 0 0,0 0 0,0 1 0,-1-1 0,0 1 0,-7-12 0,4 14 0,1-1 0,-1 1 0,0 0 0,-1 1 0,1-1 0,-1 2 0,-1-1 0,1 1 0,-1 0 0,0 1 0,0 0 0,0 0 0,-1 1 0,1 0 0,-1 1 0,1 0 0,-1 0 0,0 1 0,0 0 0,0 1 0,0 0 0,0 1 0,0 0 0,-11 3 0,20-4-49,-1 0 1,0 1-1,0-1 0,0 1 0,0-1 1,1 1-1,-1 0 0,0-1 0,1 1 1,-1 0-1,0 0 0,1 0 0,-1 0 1,1 1-1,-1-1 0,1 0 0,0 1 1,0-1-1,0 1 0,-1-1 0,1 1 1,1-1-1,-1 1 0,0 0 0,0 0 0,1-1 1,-2 4-1,2 19-6777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1T02:03:16.449"/>
    </inkml:context>
    <inkml:brush xml:id="br0">
      <inkml:brushProperty name="width" value="0.1" units="cm"/>
      <inkml:brushProperty name="height" value="0.1" units="cm"/>
      <inkml:brushProperty name="color" value="#AB008B"/>
    </inkml:brush>
  </inkml:definitions>
  <inkml:trace contextRef="#ctx0" brushRef="#br0">1747 0 9830,'0'2'99,"0"0"0,-1 0 1,1 0-1,-1 0 0,0 0 0,1 0 0,-1 0 0,0-1 1,0 1-1,0 0 0,0-1 0,-1 1 0,1 0 0,0-1 1,-1 0-1,-1 3 0,-5 4 465,-330 335 6675,-3 3-5234,303-299-1162,3 1 0,2 2 0,-42 86 0,-28 43 675,65-117-1518,3 1 0,2 1 0,4 2 0,2 1 0,3 1 0,-27 129 0,8-17 0,-17 104 0,51-118 0,0-2 0,5-148 0,0 0 0,-1-1 0,-1 0 0,0 0 0,-1 0 0,-1-1 0,0 0 0,-1-1 0,-10 14 0,3-5 0,2 1 0,-15 29 0,-171 434 0,176-431 0,14-33 0,-14 44 0,17-36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1T02:03:17.969"/>
    </inkml:context>
    <inkml:brush xml:id="br0">
      <inkml:brushProperty name="width" value="0.1" units="cm"/>
      <inkml:brushProperty name="height" value="0.1" units="cm"/>
      <inkml:brushProperty name="color" value="#AB008B"/>
    </inkml:brush>
  </inkml:definitions>
  <inkml:trace contextRef="#ctx0" brushRef="#br0">1 0 9830,'0'314'5143,"0"-275"-3714,2 0 0,2 0 0,1 0 1,20 70-1,-11-51-36,137 483 1211,-115-438-2579,4-1-1,5-2 0,68 113 1,-85-174-25,1 0 0,44 45 0,7 7 0,-48-54 0,1-1 0,61 50 0,87 53 0,-83-67 0,-5-5 0,119 65 0,-164-100 0,-2 1 0,-1 3 0,-2 1 0,42 48 0,60 52 0,-9-19 0,-98-88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1T02:03:19.480"/>
    </inkml:context>
    <inkml:brush xml:id="br0">
      <inkml:brushProperty name="width" value="0.1" units="cm"/>
      <inkml:brushProperty name="height" value="0.1" units="cm"/>
      <inkml:brushProperty name="color" value="#AB008B"/>
    </inkml:brush>
  </inkml:definitions>
  <inkml:trace contextRef="#ctx0" brushRef="#br0">0 902 19145,'2813'-902'0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4219FC9-70A8-4DF3-8EF6-C5CC4F3AA1A0}" type="datetimeFigureOut">
              <a:rPr lang="en-US" smtClean="0"/>
              <a:t>11/20/2025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E0B8111-2AAA-480F-B4A2-95E9CCEFF56E}" type="slidenum">
              <a:rPr lang="en-US" smtClean="0"/>
              <a:t>‹#›</a:t>
            </a:fld>
            <a:endParaRPr lang="en-US"/>
          </a:p>
        </p:txBody>
      </p:sp>
    </p:spTree>
    <p:extLst>
      <p:ext uri="{BB962C8B-B14F-4D97-AF65-F5344CB8AC3E}">
        <p14:creationId xmlns:p14="http://schemas.microsoft.com/office/powerpoint/2010/main" val="3844018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B8111-2AAA-480F-B4A2-95E9CCEFF56E}" type="slidenum">
              <a:rPr lang="en-US" smtClean="0"/>
              <a:t>1</a:t>
            </a:fld>
            <a:endParaRPr lang="en-US"/>
          </a:p>
        </p:txBody>
      </p:sp>
    </p:spTree>
    <p:extLst>
      <p:ext uri="{BB962C8B-B14F-4D97-AF65-F5344CB8AC3E}">
        <p14:creationId xmlns:p14="http://schemas.microsoft.com/office/powerpoint/2010/main" val="2606353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a:t>Many healthcare professionals incorrectly assume that people with</a:t>
            </a:r>
          </a:p>
          <a:p>
            <a:pPr>
              <a:lnSpc>
                <a:spcPct val="120000"/>
              </a:lnSpc>
            </a:pPr>
            <a:r>
              <a:rPr lang="en-US" dirty="0"/>
              <a:t>diabetes are not reaching their goals due to a lack of effort. If they</a:t>
            </a:r>
          </a:p>
          <a:p>
            <a:pPr>
              <a:lnSpc>
                <a:spcPct val="120000"/>
              </a:lnSpc>
            </a:pPr>
            <a:r>
              <a:rPr lang="en-US" dirty="0"/>
              <a:t>“just tried hard enough,” they could reach the recommended </a:t>
            </a:r>
            <a:r>
              <a:rPr lang="en-US" dirty="0" err="1"/>
              <a:t>timein</a:t>
            </a:r>
            <a:r>
              <a:rPr lang="en-US" dirty="0"/>
              <a:t>-range target. Unfortunately, this false belief can build a wall of</a:t>
            </a:r>
          </a:p>
          <a:p>
            <a:pPr>
              <a:lnSpc>
                <a:spcPct val="120000"/>
              </a:lnSpc>
            </a:pPr>
            <a:r>
              <a:rPr lang="en-US" dirty="0"/>
              <a:t>misunderstanding between the HCP and the person with diabetes</a:t>
            </a:r>
          </a:p>
          <a:p>
            <a:endParaRPr lang="en-US" dirty="0"/>
          </a:p>
        </p:txBody>
      </p:sp>
      <p:sp>
        <p:nvSpPr>
          <p:cNvPr id="4" name="Slide Number Placeholder 3"/>
          <p:cNvSpPr>
            <a:spLocks noGrp="1"/>
          </p:cNvSpPr>
          <p:nvPr>
            <p:ph type="sldNum" sz="quarter" idx="5"/>
          </p:nvPr>
        </p:nvSpPr>
        <p:spPr/>
        <p:txBody>
          <a:bodyPr/>
          <a:lstStyle/>
          <a:p>
            <a:fld id="{AE0B8111-2AAA-480F-B4A2-95E9CCEFF56E}" type="slidenum">
              <a:rPr lang="en-US" smtClean="0"/>
              <a:t>14</a:t>
            </a:fld>
            <a:endParaRPr lang="en-US"/>
          </a:p>
        </p:txBody>
      </p:sp>
    </p:spTree>
    <p:extLst>
      <p:ext uri="{BB962C8B-B14F-4D97-AF65-F5344CB8AC3E}">
        <p14:creationId xmlns:p14="http://schemas.microsoft.com/office/powerpoint/2010/main" val="1174128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9852078-B002-4C6C-A178-9DA0F504D52C}" type="slidenum">
              <a:rPr lang="en-US" altLang="en-US" smtClean="0"/>
              <a:pPr>
                <a:defRPr/>
              </a:pPr>
              <a:t>19</a:t>
            </a:fld>
            <a:endParaRPr lang="en-US" altLang="en-US" dirty="0"/>
          </a:p>
        </p:txBody>
      </p:sp>
    </p:spTree>
    <p:extLst>
      <p:ext uri="{BB962C8B-B14F-4D97-AF65-F5344CB8AC3E}">
        <p14:creationId xmlns:p14="http://schemas.microsoft.com/office/powerpoint/2010/main" val="1070333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40</a:t>
            </a:fld>
            <a:endParaRPr lang="en-US"/>
          </a:p>
        </p:txBody>
      </p:sp>
    </p:spTree>
    <p:extLst>
      <p:ext uri="{BB962C8B-B14F-4D97-AF65-F5344CB8AC3E}">
        <p14:creationId xmlns:p14="http://schemas.microsoft.com/office/powerpoint/2010/main" val="98931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BDA61-09A2-8670-616E-8B8422505D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F05972-128E-40C4-F5E4-76F5D9A1D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45D534-9E86-95D5-F946-0E5B77B41AF6}"/>
              </a:ext>
            </a:extLst>
          </p:cNvPr>
          <p:cNvSpPr>
            <a:spLocks noGrp="1"/>
          </p:cNvSpPr>
          <p:nvPr>
            <p:ph type="dt" sz="half" idx="10"/>
          </p:nvPr>
        </p:nvSpPr>
        <p:spPr/>
        <p:txBody>
          <a:bodyPr/>
          <a:lstStyle/>
          <a:p>
            <a:fld id="{4BDD82FD-615A-4BF2-9DBE-801C55559089}" type="datetimeFigureOut">
              <a:rPr lang="en-US" smtClean="0"/>
              <a:t>11/20/2025</a:t>
            </a:fld>
            <a:endParaRPr lang="en-US"/>
          </a:p>
        </p:txBody>
      </p:sp>
      <p:sp>
        <p:nvSpPr>
          <p:cNvPr id="5" name="Footer Placeholder 4">
            <a:extLst>
              <a:ext uri="{FF2B5EF4-FFF2-40B4-BE49-F238E27FC236}">
                <a16:creationId xmlns:a16="http://schemas.microsoft.com/office/drawing/2014/main" id="{6FABE4EC-FE67-6375-3A4D-58A53A8FA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B5284-5647-C4D1-BD6B-57D770D8B1E6}"/>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301310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29A53-8E5E-CBC2-D40E-243E9506D1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DF378C-CE2F-70CE-2C1E-886B037D67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621C56-4A16-0225-B68D-C341AA493D70}"/>
              </a:ext>
            </a:extLst>
          </p:cNvPr>
          <p:cNvSpPr>
            <a:spLocks noGrp="1"/>
          </p:cNvSpPr>
          <p:nvPr>
            <p:ph type="dt" sz="half" idx="10"/>
          </p:nvPr>
        </p:nvSpPr>
        <p:spPr/>
        <p:txBody>
          <a:bodyPr/>
          <a:lstStyle/>
          <a:p>
            <a:fld id="{4BDD82FD-615A-4BF2-9DBE-801C55559089}" type="datetimeFigureOut">
              <a:rPr lang="en-US" smtClean="0"/>
              <a:t>11/20/2025</a:t>
            </a:fld>
            <a:endParaRPr lang="en-US"/>
          </a:p>
        </p:txBody>
      </p:sp>
      <p:sp>
        <p:nvSpPr>
          <p:cNvPr id="5" name="Footer Placeholder 4">
            <a:extLst>
              <a:ext uri="{FF2B5EF4-FFF2-40B4-BE49-F238E27FC236}">
                <a16:creationId xmlns:a16="http://schemas.microsoft.com/office/drawing/2014/main" id="{5E47146D-995C-4F63-87B5-6AD17EF9A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45B26B-DD20-1666-6A77-C7BD9851587D}"/>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3986084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533ECD-3414-F46F-7873-88E3767C29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15D5BC-A996-4070-3A1C-AF459BA54A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A60D33-D4D1-DA45-F4E5-F6D8BBCDBC27}"/>
              </a:ext>
            </a:extLst>
          </p:cNvPr>
          <p:cNvSpPr>
            <a:spLocks noGrp="1"/>
          </p:cNvSpPr>
          <p:nvPr>
            <p:ph type="dt" sz="half" idx="10"/>
          </p:nvPr>
        </p:nvSpPr>
        <p:spPr/>
        <p:txBody>
          <a:bodyPr/>
          <a:lstStyle/>
          <a:p>
            <a:fld id="{4BDD82FD-615A-4BF2-9DBE-801C55559089}" type="datetimeFigureOut">
              <a:rPr lang="en-US" smtClean="0"/>
              <a:t>11/20/2025</a:t>
            </a:fld>
            <a:endParaRPr lang="en-US"/>
          </a:p>
        </p:txBody>
      </p:sp>
      <p:sp>
        <p:nvSpPr>
          <p:cNvPr id="5" name="Footer Placeholder 4">
            <a:extLst>
              <a:ext uri="{FF2B5EF4-FFF2-40B4-BE49-F238E27FC236}">
                <a16:creationId xmlns:a16="http://schemas.microsoft.com/office/drawing/2014/main" id="{5958EC77-50F3-6EB7-3E46-ADD3C3FA59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6077F-3934-A39F-5AF8-80FDE06E6356}"/>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2258880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273050"/>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8335264" y="6556248"/>
            <a:ext cx="784448"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826874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3BA51-69E5-B662-5706-492B4AB4E0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3E3B65-023E-794D-1EA3-AA25EDFEA0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22707-FCAA-C0F3-AECE-3FD594C48C2B}"/>
              </a:ext>
            </a:extLst>
          </p:cNvPr>
          <p:cNvSpPr>
            <a:spLocks noGrp="1"/>
          </p:cNvSpPr>
          <p:nvPr>
            <p:ph type="dt" sz="half" idx="10"/>
          </p:nvPr>
        </p:nvSpPr>
        <p:spPr/>
        <p:txBody>
          <a:bodyPr/>
          <a:lstStyle/>
          <a:p>
            <a:fld id="{4BDD82FD-615A-4BF2-9DBE-801C55559089}" type="datetimeFigureOut">
              <a:rPr lang="en-US" smtClean="0"/>
              <a:t>11/20/2025</a:t>
            </a:fld>
            <a:endParaRPr lang="en-US"/>
          </a:p>
        </p:txBody>
      </p:sp>
      <p:sp>
        <p:nvSpPr>
          <p:cNvPr id="5" name="Footer Placeholder 4">
            <a:extLst>
              <a:ext uri="{FF2B5EF4-FFF2-40B4-BE49-F238E27FC236}">
                <a16:creationId xmlns:a16="http://schemas.microsoft.com/office/drawing/2014/main" id="{F35AD1D0-425E-E5B0-1700-1AFD27D8E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FBC33-63E3-F8AB-C433-BC1C4F2E751C}"/>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4090807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2C3F0-C4B0-513B-A1BD-AACA2DDB5C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6D88B3-FAB8-B700-CD55-163DE536AF6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16A362-1149-7103-4FB0-C91EB0A9D85E}"/>
              </a:ext>
            </a:extLst>
          </p:cNvPr>
          <p:cNvSpPr>
            <a:spLocks noGrp="1"/>
          </p:cNvSpPr>
          <p:nvPr>
            <p:ph type="dt" sz="half" idx="10"/>
          </p:nvPr>
        </p:nvSpPr>
        <p:spPr/>
        <p:txBody>
          <a:bodyPr/>
          <a:lstStyle/>
          <a:p>
            <a:fld id="{4BDD82FD-615A-4BF2-9DBE-801C55559089}" type="datetimeFigureOut">
              <a:rPr lang="en-US" smtClean="0"/>
              <a:t>11/20/2025</a:t>
            </a:fld>
            <a:endParaRPr lang="en-US"/>
          </a:p>
        </p:txBody>
      </p:sp>
      <p:sp>
        <p:nvSpPr>
          <p:cNvPr id="5" name="Footer Placeholder 4">
            <a:extLst>
              <a:ext uri="{FF2B5EF4-FFF2-40B4-BE49-F238E27FC236}">
                <a16:creationId xmlns:a16="http://schemas.microsoft.com/office/drawing/2014/main" id="{2DFB5FAE-A304-63B2-647D-5BC83E2024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84B11-3523-649E-A592-E08E1ED97A41}"/>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4284791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1F5AF-7C48-6D8B-F5B1-ACCA2ED8D6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206C48-02DA-0428-2B7E-4A5F7A8403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2F2D56-7169-A9F3-650D-D183778620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D4AF18-9D04-D474-0D93-BA6722FA6E41}"/>
              </a:ext>
            </a:extLst>
          </p:cNvPr>
          <p:cNvSpPr>
            <a:spLocks noGrp="1"/>
          </p:cNvSpPr>
          <p:nvPr>
            <p:ph type="dt" sz="half" idx="10"/>
          </p:nvPr>
        </p:nvSpPr>
        <p:spPr/>
        <p:txBody>
          <a:bodyPr/>
          <a:lstStyle/>
          <a:p>
            <a:fld id="{4BDD82FD-615A-4BF2-9DBE-801C55559089}" type="datetimeFigureOut">
              <a:rPr lang="en-US" smtClean="0"/>
              <a:t>11/20/2025</a:t>
            </a:fld>
            <a:endParaRPr lang="en-US"/>
          </a:p>
        </p:txBody>
      </p:sp>
      <p:sp>
        <p:nvSpPr>
          <p:cNvPr id="6" name="Footer Placeholder 5">
            <a:extLst>
              <a:ext uri="{FF2B5EF4-FFF2-40B4-BE49-F238E27FC236}">
                <a16:creationId xmlns:a16="http://schemas.microsoft.com/office/drawing/2014/main" id="{B24E64E0-9EEA-565D-1987-F102381E6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642A96-92F1-5637-6BF6-8DD7B388E9B3}"/>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3521049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33ED6-E515-5372-894E-F51E0305B9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3D5FC2-8C7E-6718-7645-4ABBA9EC05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64F3EB-822B-7D4F-FFB2-69534CE02B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09CA63-68B6-F164-0775-032C74AAD4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228ED2-86A8-215C-300F-FF47A9C213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A61DE-8C82-9E87-B6A5-E185D860FDAC}"/>
              </a:ext>
            </a:extLst>
          </p:cNvPr>
          <p:cNvSpPr>
            <a:spLocks noGrp="1"/>
          </p:cNvSpPr>
          <p:nvPr>
            <p:ph type="dt" sz="half" idx="10"/>
          </p:nvPr>
        </p:nvSpPr>
        <p:spPr/>
        <p:txBody>
          <a:bodyPr/>
          <a:lstStyle/>
          <a:p>
            <a:fld id="{4BDD82FD-615A-4BF2-9DBE-801C55559089}" type="datetimeFigureOut">
              <a:rPr lang="en-US" smtClean="0"/>
              <a:t>11/20/2025</a:t>
            </a:fld>
            <a:endParaRPr lang="en-US"/>
          </a:p>
        </p:txBody>
      </p:sp>
      <p:sp>
        <p:nvSpPr>
          <p:cNvPr id="8" name="Footer Placeholder 7">
            <a:extLst>
              <a:ext uri="{FF2B5EF4-FFF2-40B4-BE49-F238E27FC236}">
                <a16:creationId xmlns:a16="http://schemas.microsoft.com/office/drawing/2014/main" id="{AE41218E-E36F-D895-3C59-FBA28AD9DF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A9B12F-28F8-C035-A0A5-B1AE29A692DB}"/>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1723931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E9D16-CAE0-0C72-1729-4A58524F71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F2315B-F7D6-06D7-BD9C-1FD9CEA0C903}"/>
              </a:ext>
            </a:extLst>
          </p:cNvPr>
          <p:cNvSpPr>
            <a:spLocks noGrp="1"/>
          </p:cNvSpPr>
          <p:nvPr>
            <p:ph type="dt" sz="half" idx="10"/>
          </p:nvPr>
        </p:nvSpPr>
        <p:spPr/>
        <p:txBody>
          <a:bodyPr/>
          <a:lstStyle/>
          <a:p>
            <a:fld id="{4BDD82FD-615A-4BF2-9DBE-801C55559089}" type="datetimeFigureOut">
              <a:rPr lang="en-US" smtClean="0"/>
              <a:t>11/20/2025</a:t>
            </a:fld>
            <a:endParaRPr lang="en-US"/>
          </a:p>
        </p:txBody>
      </p:sp>
      <p:sp>
        <p:nvSpPr>
          <p:cNvPr id="4" name="Footer Placeholder 3">
            <a:extLst>
              <a:ext uri="{FF2B5EF4-FFF2-40B4-BE49-F238E27FC236}">
                <a16:creationId xmlns:a16="http://schemas.microsoft.com/office/drawing/2014/main" id="{771B0B8A-CC76-A953-1CCC-E73237570F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92948B-939E-04BA-CB07-67C8C10044A8}"/>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1833758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8945B-1F71-D448-D93F-1E6864B39EDC}"/>
              </a:ext>
            </a:extLst>
          </p:cNvPr>
          <p:cNvSpPr>
            <a:spLocks noGrp="1"/>
          </p:cNvSpPr>
          <p:nvPr>
            <p:ph type="dt" sz="half" idx="10"/>
          </p:nvPr>
        </p:nvSpPr>
        <p:spPr/>
        <p:txBody>
          <a:bodyPr/>
          <a:lstStyle/>
          <a:p>
            <a:fld id="{4BDD82FD-615A-4BF2-9DBE-801C55559089}" type="datetimeFigureOut">
              <a:rPr lang="en-US" smtClean="0"/>
              <a:t>11/20/2025</a:t>
            </a:fld>
            <a:endParaRPr lang="en-US"/>
          </a:p>
        </p:txBody>
      </p:sp>
      <p:sp>
        <p:nvSpPr>
          <p:cNvPr id="3" name="Footer Placeholder 2">
            <a:extLst>
              <a:ext uri="{FF2B5EF4-FFF2-40B4-BE49-F238E27FC236}">
                <a16:creationId xmlns:a16="http://schemas.microsoft.com/office/drawing/2014/main" id="{FDEF9BA0-62AD-D785-5931-EFACD4E506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036529-32A7-06FC-3A4E-F4836BF5D252}"/>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2817125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9933-E071-2EE6-36B1-B9E5D87F2A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F00C68-C440-CA61-2A20-EE1BFEFC3C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699A12-D6CA-10AE-4FCE-3D3E49EF61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F267DD-7EEC-F7A7-9A07-2F5F16F95E2C}"/>
              </a:ext>
            </a:extLst>
          </p:cNvPr>
          <p:cNvSpPr>
            <a:spLocks noGrp="1"/>
          </p:cNvSpPr>
          <p:nvPr>
            <p:ph type="dt" sz="half" idx="10"/>
          </p:nvPr>
        </p:nvSpPr>
        <p:spPr/>
        <p:txBody>
          <a:bodyPr/>
          <a:lstStyle/>
          <a:p>
            <a:fld id="{4BDD82FD-615A-4BF2-9DBE-801C55559089}" type="datetimeFigureOut">
              <a:rPr lang="en-US" smtClean="0"/>
              <a:t>11/20/2025</a:t>
            </a:fld>
            <a:endParaRPr lang="en-US"/>
          </a:p>
        </p:txBody>
      </p:sp>
      <p:sp>
        <p:nvSpPr>
          <p:cNvPr id="6" name="Footer Placeholder 5">
            <a:extLst>
              <a:ext uri="{FF2B5EF4-FFF2-40B4-BE49-F238E27FC236}">
                <a16:creationId xmlns:a16="http://schemas.microsoft.com/office/drawing/2014/main" id="{0DCB1F30-4E48-650D-6819-5AA3541228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12AE97-B877-FF7E-BCBC-D6F4EF0E0142}"/>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3201432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97913-C15D-1F90-78FD-6F4F9B709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0431AE-DFF8-B484-478B-5C6A123510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2A8CA7-8E15-1814-33C8-653F7A408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1385A2-C9C0-6FF0-6674-F138EDDE6530}"/>
              </a:ext>
            </a:extLst>
          </p:cNvPr>
          <p:cNvSpPr>
            <a:spLocks noGrp="1"/>
          </p:cNvSpPr>
          <p:nvPr>
            <p:ph type="dt" sz="half" idx="10"/>
          </p:nvPr>
        </p:nvSpPr>
        <p:spPr/>
        <p:txBody>
          <a:bodyPr/>
          <a:lstStyle/>
          <a:p>
            <a:fld id="{4BDD82FD-615A-4BF2-9DBE-801C55559089}" type="datetimeFigureOut">
              <a:rPr lang="en-US" smtClean="0"/>
              <a:t>11/20/2025</a:t>
            </a:fld>
            <a:endParaRPr lang="en-US"/>
          </a:p>
        </p:txBody>
      </p:sp>
      <p:sp>
        <p:nvSpPr>
          <p:cNvPr id="6" name="Footer Placeholder 5">
            <a:extLst>
              <a:ext uri="{FF2B5EF4-FFF2-40B4-BE49-F238E27FC236}">
                <a16:creationId xmlns:a16="http://schemas.microsoft.com/office/drawing/2014/main" id="{3A4807DC-8E05-4D1B-4CBE-F1A7D1A293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F8B543-9DFD-B034-55ED-2D1C3FBA0381}"/>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1456799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523A1-236D-71C2-6806-AC1EEDE64F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BAFE63-A4BE-23AC-59AD-B77943C9E7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37E0AC-D49B-3CF9-AC41-9808557D77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BDD82FD-615A-4BF2-9DBE-801C55559089}" type="datetimeFigureOut">
              <a:rPr lang="en-US" smtClean="0"/>
              <a:t>11/20/2025</a:t>
            </a:fld>
            <a:endParaRPr lang="en-US"/>
          </a:p>
        </p:txBody>
      </p:sp>
      <p:sp>
        <p:nvSpPr>
          <p:cNvPr id="5" name="Footer Placeholder 4">
            <a:extLst>
              <a:ext uri="{FF2B5EF4-FFF2-40B4-BE49-F238E27FC236}">
                <a16:creationId xmlns:a16="http://schemas.microsoft.com/office/drawing/2014/main" id="{F828C301-88A7-7460-4414-28085EC71E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9736BDE-3D31-74B7-F75D-6367949D8B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046F8E-F8DD-4788-A433-4298FE85F928}" type="slidenum">
              <a:rPr lang="en-US" smtClean="0"/>
              <a:t>‹#›</a:t>
            </a:fld>
            <a:endParaRPr lang="en-US"/>
          </a:p>
        </p:txBody>
      </p:sp>
    </p:spTree>
    <p:extLst>
      <p:ext uri="{BB962C8B-B14F-4D97-AF65-F5344CB8AC3E}">
        <p14:creationId xmlns:p14="http://schemas.microsoft.com/office/powerpoint/2010/main" val="2229469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2337/dc23-2452"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wmf"/><Relationship Id="rId5" Type="http://schemas.openxmlformats.org/officeDocument/2006/relationships/oleObject" Target="../embeddings/oleObject2.bin"/><Relationship Id="rId4" Type="http://schemas.openxmlformats.org/officeDocument/2006/relationships/image" Target="../media/image20.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0.wmf"/></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1.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2.wmf"/></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0.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49.png"/><Relationship Id="rId18" Type="http://schemas.openxmlformats.org/officeDocument/2006/relationships/customXml" Target="../ink/ink8.xml"/><Relationship Id="rId26" Type="http://schemas.openxmlformats.org/officeDocument/2006/relationships/customXml" Target="../ink/ink12.xml"/><Relationship Id="rId3" Type="http://schemas.openxmlformats.org/officeDocument/2006/relationships/image" Target="../media/image44.png"/><Relationship Id="rId21" Type="http://schemas.openxmlformats.org/officeDocument/2006/relationships/image" Target="../media/image53.png"/><Relationship Id="rId7" Type="http://schemas.openxmlformats.org/officeDocument/2006/relationships/image" Target="../media/image46.png"/><Relationship Id="rId12" Type="http://schemas.openxmlformats.org/officeDocument/2006/relationships/customXml" Target="../ink/ink5.xml"/><Relationship Id="rId17" Type="http://schemas.openxmlformats.org/officeDocument/2006/relationships/image" Target="../media/image51.png"/><Relationship Id="rId25" Type="http://schemas.openxmlformats.org/officeDocument/2006/relationships/image" Target="../media/image55.png"/><Relationship Id="rId2" Type="http://schemas.openxmlformats.org/officeDocument/2006/relationships/chart" Target="../charts/chart1.xml"/><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customXml" Target="../ink/ink2.xml"/><Relationship Id="rId11" Type="http://schemas.openxmlformats.org/officeDocument/2006/relationships/image" Target="../media/image48.png"/><Relationship Id="rId24" Type="http://schemas.openxmlformats.org/officeDocument/2006/relationships/customXml" Target="../ink/ink11.xml"/><Relationship Id="rId5" Type="http://schemas.openxmlformats.org/officeDocument/2006/relationships/image" Target="../media/image45.png"/><Relationship Id="rId15" Type="http://schemas.openxmlformats.org/officeDocument/2006/relationships/image" Target="../media/image50.png"/><Relationship Id="rId23" Type="http://schemas.openxmlformats.org/officeDocument/2006/relationships/image" Target="../media/image54.png"/><Relationship Id="rId28" Type="http://schemas.openxmlformats.org/officeDocument/2006/relationships/customXml" Target="../ink/ink13.xml"/><Relationship Id="rId10" Type="http://schemas.openxmlformats.org/officeDocument/2006/relationships/customXml" Target="../ink/ink4.xml"/><Relationship Id="rId19" Type="http://schemas.openxmlformats.org/officeDocument/2006/relationships/image" Target="../media/image52.png"/><Relationship Id="rId4" Type="http://schemas.openxmlformats.org/officeDocument/2006/relationships/customXml" Target="../ink/ink1.xml"/><Relationship Id="rId9" Type="http://schemas.openxmlformats.org/officeDocument/2006/relationships/image" Target="../media/image47.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www.diabetesed.net/" TargetMode="External"/><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hyperlink" Target="mailto:bev@DiabetesEd.ne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4.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A04C639-D4B1-2926-E673-DBFD9486DD86}"/>
              </a:ext>
            </a:extLst>
          </p:cNvPr>
          <p:cNvSpPr txBox="1"/>
          <p:nvPr/>
        </p:nvSpPr>
        <p:spPr>
          <a:xfrm>
            <a:off x="6569766" y="363793"/>
            <a:ext cx="5139466" cy="2300749"/>
          </a:xfrm>
          <a:prstGeom prst="rect">
            <a:avLst/>
          </a:prstGeom>
        </p:spPr>
        <p:txBody>
          <a:bodyPr vert="horz" lIns="91440" tIns="45720" rIns="91440" bIns="45720" rtlCol="0" anchor="t">
            <a:normAutofit/>
          </a:bodyPr>
          <a:lstStyle/>
          <a:p>
            <a:pPr>
              <a:lnSpc>
                <a:spcPct val="120000"/>
              </a:lnSpc>
              <a:spcBef>
                <a:spcPct val="0"/>
              </a:spcBef>
              <a:spcAft>
                <a:spcPts val="600"/>
              </a:spcAft>
            </a:pPr>
            <a:r>
              <a:rPr lang="en-US" sz="3600" b="1" kern="1200" dirty="0">
                <a:solidFill>
                  <a:schemeClr val="tx2"/>
                </a:solidFill>
                <a:latin typeface="+mj-lt"/>
                <a:ea typeface="+mj-ea"/>
                <a:cs typeface="+mj-cs"/>
              </a:rPr>
              <a:t>Healing through Connection for Healthcare Professionals</a:t>
            </a:r>
          </a:p>
        </p:txBody>
      </p:sp>
      <p:sp>
        <p:nvSpPr>
          <p:cNvPr id="9" name="TextBox 8">
            <a:extLst>
              <a:ext uri="{FF2B5EF4-FFF2-40B4-BE49-F238E27FC236}">
                <a16:creationId xmlns:a16="http://schemas.microsoft.com/office/drawing/2014/main" id="{63BE8172-59A8-6D59-8BD8-7243F0A685D2}"/>
              </a:ext>
            </a:extLst>
          </p:cNvPr>
          <p:cNvSpPr txBox="1"/>
          <p:nvPr/>
        </p:nvSpPr>
        <p:spPr>
          <a:xfrm>
            <a:off x="6501028" y="3646206"/>
            <a:ext cx="5553320" cy="2057401"/>
          </a:xfrm>
          <a:prstGeom prst="rect">
            <a:avLst/>
          </a:prstGeom>
        </p:spPr>
        <p:txBody>
          <a:bodyPr vert="horz" lIns="91440" tIns="45720" rIns="91440" bIns="45720" rtlCol="0" anchor="b">
            <a:normAutofit fontScale="92500"/>
          </a:bodyPr>
          <a:lstStyle/>
          <a:p>
            <a:pPr algn="ctr">
              <a:lnSpc>
                <a:spcPct val="110000"/>
              </a:lnSpc>
              <a:spcBef>
                <a:spcPts val="1000"/>
              </a:spcBef>
            </a:pPr>
            <a:r>
              <a:rPr lang="en-US" sz="2000" b="1" kern="1200" dirty="0">
                <a:solidFill>
                  <a:schemeClr val="tx2"/>
                </a:solidFill>
                <a:latin typeface="+mn-lt"/>
                <a:ea typeface="+mn-ea"/>
                <a:cs typeface="+mn-cs"/>
              </a:rPr>
              <a:t>Beverly Thomassian, RN, MPH, CDCES, BC-ADM</a:t>
            </a:r>
          </a:p>
          <a:p>
            <a:pPr algn="ctr">
              <a:lnSpc>
                <a:spcPct val="110000"/>
              </a:lnSpc>
              <a:spcBef>
                <a:spcPts val="1000"/>
              </a:spcBef>
            </a:pPr>
            <a:r>
              <a:rPr lang="en-US" sz="2000" b="1" kern="1200" dirty="0">
                <a:solidFill>
                  <a:schemeClr val="tx2"/>
                </a:solidFill>
                <a:latin typeface="+mn-lt"/>
                <a:ea typeface="+mn-ea"/>
                <a:cs typeface="+mn-cs"/>
              </a:rPr>
              <a:t>Pronouns: she, her and hers</a:t>
            </a:r>
          </a:p>
          <a:p>
            <a:pPr algn="ctr">
              <a:lnSpc>
                <a:spcPct val="110000"/>
              </a:lnSpc>
              <a:spcBef>
                <a:spcPts val="1000"/>
              </a:spcBef>
            </a:pPr>
            <a:r>
              <a:rPr lang="en-US" sz="2000" kern="1200" dirty="0">
                <a:solidFill>
                  <a:schemeClr val="tx2"/>
                </a:solidFill>
                <a:latin typeface="+mn-lt"/>
                <a:ea typeface="+mn-ea"/>
                <a:cs typeface="+mn-cs"/>
              </a:rPr>
              <a:t>President &amp; Founder – Diabetes Education Services</a:t>
            </a:r>
          </a:p>
          <a:p>
            <a:pPr algn="ctr">
              <a:lnSpc>
                <a:spcPct val="110000"/>
              </a:lnSpc>
              <a:spcBef>
                <a:spcPts val="1000"/>
              </a:spcBef>
            </a:pPr>
            <a:r>
              <a:rPr lang="en-US" sz="2000" kern="1200" dirty="0">
                <a:solidFill>
                  <a:schemeClr val="tx2"/>
                </a:solidFill>
                <a:latin typeface="+mn-lt"/>
                <a:ea typeface="+mn-ea"/>
                <a:cs typeface="+mn-cs"/>
              </a:rPr>
              <a:t>www.DiabetesEd.net</a:t>
            </a:r>
            <a:endParaRPr lang="en-US" sz="800" kern="1200" dirty="0">
              <a:solidFill>
                <a:schemeClr val="tx2"/>
              </a:solidFill>
              <a:latin typeface="+mn-lt"/>
              <a:ea typeface="+mn-ea"/>
              <a:cs typeface="+mn-cs"/>
            </a:endParaRPr>
          </a:p>
        </p:txBody>
      </p:sp>
      <p:pic>
        <p:nvPicPr>
          <p:cNvPr id="13" name="Graphic 12" descr="Doctor">
            <a:extLst>
              <a:ext uri="{FF2B5EF4-FFF2-40B4-BE49-F238E27FC236}">
                <a16:creationId xmlns:a16="http://schemas.microsoft.com/office/drawing/2014/main" id="{46753E6E-74A1-9562-D19A-6B1A2D872B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20" name="Group 19">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21" name="Freeform: Shape 20">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68261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9DD1F-E311-855E-C08D-8BCA22C48D6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9A3D5A2-6F98-977E-5218-A2206A04EB7D}"/>
              </a:ext>
            </a:extLst>
          </p:cNvPr>
          <p:cNvPicPr>
            <a:picLocks noChangeAspect="1"/>
          </p:cNvPicPr>
          <p:nvPr/>
        </p:nvPicPr>
        <p:blipFill>
          <a:blip r:embed="rId2"/>
          <a:stretch>
            <a:fillRect/>
          </a:stretch>
        </p:blipFill>
        <p:spPr>
          <a:xfrm>
            <a:off x="0" y="82591"/>
            <a:ext cx="12146024" cy="6858000"/>
          </a:xfrm>
          <a:prstGeom prst="rect">
            <a:avLst/>
          </a:prstGeom>
        </p:spPr>
      </p:pic>
      <p:sp>
        <p:nvSpPr>
          <p:cNvPr id="7" name="Title 6">
            <a:extLst>
              <a:ext uri="{FF2B5EF4-FFF2-40B4-BE49-F238E27FC236}">
                <a16:creationId xmlns:a16="http://schemas.microsoft.com/office/drawing/2014/main" id="{859FD4F8-EC03-5E29-C71C-F39FB1C85375}"/>
              </a:ext>
            </a:extLst>
          </p:cNvPr>
          <p:cNvSpPr>
            <a:spLocks noGrp="1"/>
          </p:cNvSpPr>
          <p:nvPr>
            <p:ph type="title"/>
          </p:nvPr>
        </p:nvSpPr>
        <p:spPr/>
        <p:txBody>
          <a:bodyPr/>
          <a:lstStyle/>
          <a:p>
            <a:endParaRPr lang="en-US"/>
          </a:p>
        </p:txBody>
      </p:sp>
      <p:sp>
        <p:nvSpPr>
          <p:cNvPr id="9" name="Text Placeholder 8">
            <a:extLst>
              <a:ext uri="{FF2B5EF4-FFF2-40B4-BE49-F238E27FC236}">
                <a16:creationId xmlns:a16="http://schemas.microsoft.com/office/drawing/2014/main" id="{C6123729-EB3A-A947-D503-DEFE0A1B3C1D}"/>
              </a:ext>
            </a:extLst>
          </p:cNvPr>
          <p:cNvSpPr>
            <a:spLocks noGrp="1"/>
          </p:cNvSpPr>
          <p:nvPr>
            <p:ph type="body" sz="half" idx="1"/>
          </p:nvPr>
        </p:nvSpPr>
        <p:spPr/>
        <p:txBody>
          <a:bodyPr/>
          <a:lstStyle/>
          <a:p>
            <a:endParaRPr lang="en-US"/>
          </a:p>
        </p:txBody>
      </p:sp>
    </p:spTree>
    <p:extLst>
      <p:ext uri="{BB962C8B-B14F-4D97-AF65-F5344CB8AC3E}">
        <p14:creationId xmlns:p14="http://schemas.microsoft.com/office/powerpoint/2010/main" val="154738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EDA55C-7E32-322A-DEC2-DA6DB935210F}"/>
              </a:ext>
            </a:extLst>
          </p:cNvPr>
          <p:cNvSpPr>
            <a:spLocks noGrp="1"/>
          </p:cNvSpPr>
          <p:nvPr>
            <p:ph idx="1"/>
          </p:nvPr>
        </p:nvSpPr>
        <p:spPr>
          <a:xfrm>
            <a:off x="78658" y="383458"/>
            <a:ext cx="5884128" cy="5793505"/>
          </a:xfrm>
        </p:spPr>
        <p:txBody>
          <a:bodyPr>
            <a:normAutofit fontScale="92500" lnSpcReduction="10000"/>
          </a:bodyPr>
          <a:lstStyle/>
          <a:p>
            <a:pPr marL="457200" lvl="1" indent="0">
              <a:lnSpc>
                <a:spcPct val="100000"/>
              </a:lnSpc>
              <a:buNone/>
            </a:pPr>
            <a:r>
              <a:rPr lang="en-US" altLang="en-US" sz="2800" dirty="0">
                <a:latin typeface="Calibri" panose="020F0502020204030204" pitchFamily="34" charset="0"/>
                <a:ea typeface="Calibri" panose="020F0502020204030204" pitchFamily="34" charset="0"/>
                <a:cs typeface="Calibri" panose="020F0502020204030204" pitchFamily="34" charset="0"/>
              </a:rPr>
              <a:t>LR is a 16-year-old on an insulin pump and Continuous Glucose Monitor and is feeling very distressed because their glucose keeps going above target range. What is an appropriate intervention?</a:t>
            </a:r>
          </a:p>
          <a:p>
            <a:pPr marL="457200" lvl="1" indent="0">
              <a:lnSpc>
                <a:spcPct val="100000"/>
              </a:lnSpc>
              <a:buNone/>
            </a:pPr>
            <a:r>
              <a:rPr lang="en-US" altLang="en-US" sz="2800" dirty="0">
                <a:latin typeface="Calibri" panose="020F0502020204030204" pitchFamily="34" charset="0"/>
                <a:ea typeface="Calibri" panose="020F0502020204030204" pitchFamily="34" charset="0"/>
                <a:cs typeface="Calibri" panose="020F0502020204030204" pitchFamily="34" charset="0"/>
              </a:rPr>
              <a:t>A. Encourage them to ask their provider about starting medications for anxiety.</a:t>
            </a:r>
          </a:p>
          <a:p>
            <a:pPr marL="457200" lvl="1" indent="0">
              <a:lnSpc>
                <a:spcPct val="100000"/>
              </a:lnSpc>
              <a:buNone/>
            </a:pPr>
            <a:r>
              <a:rPr lang="en-US" altLang="en-US" sz="2800" dirty="0">
                <a:latin typeface="Calibri" panose="020F0502020204030204" pitchFamily="34" charset="0"/>
                <a:ea typeface="Calibri" panose="020F0502020204030204" pitchFamily="34" charset="0"/>
                <a:cs typeface="Calibri" panose="020F0502020204030204" pitchFamily="34" charset="0"/>
              </a:rPr>
              <a:t>B. Help them set a SMART goal to improve carb to insulin ratios.</a:t>
            </a:r>
          </a:p>
          <a:p>
            <a:pPr marL="457200" lvl="1" indent="0">
              <a:lnSpc>
                <a:spcPct val="100000"/>
              </a:lnSpc>
              <a:buNone/>
            </a:pPr>
            <a:r>
              <a:rPr lang="en-US" altLang="en-US" sz="2800" dirty="0">
                <a:latin typeface="Calibri" panose="020F0502020204030204" pitchFamily="34" charset="0"/>
                <a:ea typeface="Calibri" panose="020F0502020204030204" pitchFamily="34" charset="0"/>
                <a:cs typeface="Calibri" panose="020F0502020204030204" pitchFamily="34" charset="0"/>
              </a:rPr>
              <a:t>C. Explore their feelings.</a:t>
            </a:r>
          </a:p>
          <a:p>
            <a:pPr marL="457200" lvl="1" indent="0">
              <a:lnSpc>
                <a:spcPct val="100000"/>
              </a:lnSpc>
              <a:buNone/>
            </a:pPr>
            <a:r>
              <a:rPr lang="en-US" altLang="en-US" sz="2800" dirty="0">
                <a:latin typeface="Calibri" panose="020F0502020204030204" pitchFamily="34" charset="0"/>
                <a:ea typeface="Calibri" panose="020F0502020204030204" pitchFamily="34" charset="0"/>
                <a:cs typeface="Calibri" panose="020F0502020204030204" pitchFamily="34" charset="0"/>
              </a:rPr>
              <a:t>D. Remind them that alcohol can actually lower blood glucose.</a:t>
            </a:r>
          </a:p>
          <a:p>
            <a:endParaRPr lang="en-US" sz="1700" dirty="0"/>
          </a:p>
        </p:txBody>
      </p:sp>
      <p:pic>
        <p:nvPicPr>
          <p:cNvPr id="6" name="Picture 5" descr="Portrait of a teenage girl">
            <a:extLst>
              <a:ext uri="{FF2B5EF4-FFF2-40B4-BE49-F238E27FC236}">
                <a16:creationId xmlns:a16="http://schemas.microsoft.com/office/drawing/2014/main" id="{41DC0A72-A33B-3023-1085-E6D22AF9C002}"/>
              </a:ext>
            </a:extLst>
          </p:cNvPr>
          <p:cNvPicPr>
            <a:picLocks noChangeAspect="1"/>
          </p:cNvPicPr>
          <p:nvPr/>
        </p:nvPicPr>
        <p:blipFill>
          <a:blip r:embed="rId2">
            <a:extLst>
              <a:ext uri="{28A0092B-C50C-407E-A947-70E740481C1C}">
                <a14:useLocalDpi xmlns:a14="http://schemas.microsoft.com/office/drawing/2010/main" val="0"/>
              </a:ext>
            </a:extLst>
          </a:blip>
          <a:srcRect l="25482" r="16480"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Oval 3">
            <a:extLst>
              <a:ext uri="{FF2B5EF4-FFF2-40B4-BE49-F238E27FC236}">
                <a16:creationId xmlns:a16="http://schemas.microsoft.com/office/drawing/2014/main" id="{44989C22-85BF-96A1-C9D0-2B5E0057438C}"/>
              </a:ext>
            </a:extLst>
          </p:cNvPr>
          <p:cNvSpPr/>
          <p:nvPr/>
        </p:nvSpPr>
        <p:spPr>
          <a:xfrm>
            <a:off x="403225" y="4206180"/>
            <a:ext cx="4119514" cy="895546"/>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C00F54-0195-BCBB-AE34-B4DFF6247C24}"/>
              </a:ext>
            </a:extLst>
          </p:cNvPr>
          <p:cNvSpPr>
            <a:spLocks noGrp="1"/>
          </p:cNvSpPr>
          <p:nvPr>
            <p:ph type="title"/>
          </p:nvPr>
        </p:nvSpPr>
        <p:spPr>
          <a:xfrm>
            <a:off x="838201" y="345810"/>
            <a:ext cx="5120561" cy="1325563"/>
          </a:xfrm>
        </p:spPr>
        <p:txBody>
          <a:bodyPr vert="horz" lIns="91440" tIns="45720" rIns="91440" bIns="45720" rtlCol="0" anchor="ctr">
            <a:normAutofit/>
          </a:bodyPr>
          <a:lstStyle/>
          <a:p>
            <a:r>
              <a:rPr lang="en-US" kern="1200">
                <a:solidFill>
                  <a:schemeClr val="tx1"/>
                </a:solidFill>
                <a:latin typeface="+mj-lt"/>
                <a:ea typeface="+mj-ea"/>
                <a:cs typeface="+mj-cs"/>
              </a:rPr>
              <a:t>Time In Range – Person Centered</a:t>
            </a:r>
          </a:p>
        </p:txBody>
      </p:sp>
      <p:sp>
        <p:nvSpPr>
          <p:cNvPr id="3" name="Content Placeholder 2">
            <a:extLst>
              <a:ext uri="{FF2B5EF4-FFF2-40B4-BE49-F238E27FC236}">
                <a16:creationId xmlns:a16="http://schemas.microsoft.com/office/drawing/2014/main" id="{7AD8E1D2-A74E-119A-D11B-FE96212EE0DB}"/>
              </a:ext>
            </a:extLst>
          </p:cNvPr>
          <p:cNvSpPr>
            <a:spLocks noGrp="1"/>
          </p:cNvSpPr>
          <p:nvPr>
            <p:ph sz="quarter" idx="1"/>
          </p:nvPr>
        </p:nvSpPr>
        <p:spPr>
          <a:xfrm>
            <a:off x="838200" y="1825625"/>
            <a:ext cx="6239115" cy="4351338"/>
          </a:xfrm>
        </p:spPr>
        <p:txBody>
          <a:bodyPr vert="horz" lIns="91440" tIns="45720" rIns="91440" bIns="45720" rtlCol="0">
            <a:noAutofit/>
          </a:bodyPr>
          <a:lstStyle/>
          <a:p>
            <a:r>
              <a:rPr lang="en-US" sz="2400" dirty="0"/>
              <a:t>“</a:t>
            </a:r>
            <a:r>
              <a:rPr lang="en-US" sz="2400" dirty="0" err="1"/>
              <a:t>Hyperglance-emia</a:t>
            </a:r>
            <a:r>
              <a:rPr lang="en-US" sz="2400" dirty="0"/>
              <a:t>”</a:t>
            </a:r>
          </a:p>
          <a:p>
            <a:r>
              <a:rPr lang="en-US" sz="2400" dirty="0"/>
              <a:t>Each 1% is 15 minutes (4% an hour)</a:t>
            </a:r>
          </a:p>
          <a:p>
            <a:r>
              <a:rPr lang="en-US" sz="2400" dirty="0"/>
              <a:t>There is 24 hours in a day.</a:t>
            </a:r>
          </a:p>
          <a:p>
            <a:pPr lvl="1"/>
            <a:r>
              <a:rPr lang="en-US" dirty="0"/>
              <a:t>Goal is 17 hours in range = 70% TIR = A1C of 7%</a:t>
            </a:r>
          </a:p>
          <a:p>
            <a:pPr lvl="1"/>
            <a:r>
              <a:rPr lang="en-US" dirty="0"/>
              <a:t>You get 7 hours outside of range.</a:t>
            </a:r>
          </a:p>
          <a:p>
            <a:r>
              <a:rPr lang="en-US" sz="2400" dirty="0"/>
              <a:t>You are not defined by your blood glucose.</a:t>
            </a:r>
          </a:p>
          <a:p>
            <a:r>
              <a:rPr lang="en-US" sz="2400" dirty="0"/>
              <a:t>What range feels safe for you?</a:t>
            </a:r>
          </a:p>
          <a:p>
            <a:r>
              <a:rPr lang="en-US" sz="2400" dirty="0"/>
              <a:t>Try and step back and take in the whole picture.</a:t>
            </a:r>
          </a:p>
          <a:p>
            <a:r>
              <a:rPr lang="en-US" sz="2400" dirty="0"/>
              <a:t>Sometimes you need a donut!</a:t>
            </a:r>
          </a:p>
        </p:txBody>
      </p:sp>
      <p:sp>
        <p:nvSpPr>
          <p:cNvPr id="19" name="Oval 1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descr="Portrait of woman with purple dyed hair">
            <a:extLst>
              <a:ext uri="{FF2B5EF4-FFF2-40B4-BE49-F238E27FC236}">
                <a16:creationId xmlns:a16="http://schemas.microsoft.com/office/drawing/2014/main" id="{F212D4FA-728D-07B6-4E3F-5A46AFD35ED6}"/>
              </a:ext>
            </a:extLst>
          </p:cNvPr>
          <p:cNvPicPr>
            <a:picLocks noChangeAspect="1"/>
          </p:cNvPicPr>
          <p:nvPr/>
        </p:nvPicPr>
        <p:blipFill>
          <a:blip r:embed="rId2" cstate="print">
            <a:extLst>
              <a:ext uri="{28A0092B-C50C-407E-A947-70E740481C1C}">
                <a14:useLocalDpi xmlns:a14="http://schemas.microsoft.com/office/drawing/2010/main" val="0"/>
              </a:ext>
            </a:extLst>
          </a:blip>
          <a:srcRect l="17079" r="13577" b="-1"/>
          <a:stretch>
            <a:fillRect/>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7" name="Arc 1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Picture 6" descr="Kid hugging neck of mature woman while outdoors">
            <a:extLst>
              <a:ext uri="{FF2B5EF4-FFF2-40B4-BE49-F238E27FC236}">
                <a16:creationId xmlns:a16="http://schemas.microsoft.com/office/drawing/2014/main" id="{C908CB91-CEC3-9670-5632-29962F57B6CD}"/>
              </a:ext>
            </a:extLst>
          </p:cNvPr>
          <p:cNvPicPr>
            <a:picLocks noChangeAspect="1"/>
          </p:cNvPicPr>
          <p:nvPr/>
        </p:nvPicPr>
        <p:blipFill>
          <a:blip r:embed="rId3">
            <a:extLst>
              <a:ext uri="{28A0092B-C50C-407E-A947-70E740481C1C}">
                <a14:useLocalDpi xmlns:a14="http://schemas.microsoft.com/office/drawing/2010/main" val="0"/>
              </a:ext>
            </a:extLst>
          </a:blip>
          <a:srcRect l="10090" r="11814" b="4"/>
          <a:stretch>
            <a:fillRect/>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236340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par>
                                <p:cTn id="27" presetID="31"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2" dur="1000"/>
                                        <p:tgtEl>
                                          <p:spTgt spid="3">
                                            <p:txEl>
                                              <p:pRg st="3" end="3"/>
                                            </p:txEl>
                                          </p:spTgt>
                                        </p:tgtEl>
                                      </p:cBhvr>
                                    </p:animEffect>
                                  </p:childTnLst>
                                </p:cTn>
                              </p:par>
                              <p:par>
                                <p:cTn id="33" presetID="31"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p:cTn id="43"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p:cTn id="51"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2"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3"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4" dur="1000"/>
                                        <p:tgtEl>
                                          <p:spTgt spid="3">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 calcmode="lin" valueType="num">
                                      <p:cBhvr>
                                        <p:cTn id="59"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0"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1"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2" dur="1000"/>
                                        <p:tgtEl>
                                          <p:spTgt spid="3">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 calcmode="lin" valueType="num">
                                      <p:cBhvr>
                                        <p:cTn id="67"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8"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69"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70"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2A8EE-98EC-412C-3588-C9BE0CEB97E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88D17E5-E4B0-2DAF-B309-BF45C2D43C51}"/>
              </a:ext>
            </a:extLst>
          </p:cNvPr>
          <p:cNvSpPr>
            <a:spLocks noGrp="1"/>
          </p:cNvSpPr>
          <p:nvPr>
            <p:ph type="title"/>
          </p:nvPr>
        </p:nvSpPr>
        <p:spPr>
          <a:xfrm>
            <a:off x="839788" y="365125"/>
            <a:ext cx="10515600" cy="823913"/>
          </a:xfrm>
        </p:spPr>
        <p:txBody>
          <a:bodyPr/>
          <a:lstStyle/>
          <a:p>
            <a:r>
              <a:rPr lang="en-US" dirty="0">
                <a:solidFill>
                  <a:schemeClr val="accent4">
                    <a:lumMod val="50000"/>
                  </a:schemeClr>
                </a:solidFill>
              </a:rPr>
              <a:t>Diabetes Visit – What do you think?</a:t>
            </a:r>
            <a:endParaRPr lang="en-US" i="1" dirty="0">
              <a:solidFill>
                <a:schemeClr val="accent4">
                  <a:lumMod val="50000"/>
                </a:schemeClr>
              </a:solidFill>
            </a:endParaRPr>
          </a:p>
        </p:txBody>
      </p:sp>
      <p:sp>
        <p:nvSpPr>
          <p:cNvPr id="10" name="Text Placeholder 9">
            <a:extLst>
              <a:ext uri="{FF2B5EF4-FFF2-40B4-BE49-F238E27FC236}">
                <a16:creationId xmlns:a16="http://schemas.microsoft.com/office/drawing/2014/main" id="{8035FBF7-A93F-DD5A-4559-2B26BEA9C74D}"/>
              </a:ext>
            </a:extLst>
          </p:cNvPr>
          <p:cNvSpPr>
            <a:spLocks noGrp="1"/>
          </p:cNvSpPr>
          <p:nvPr>
            <p:ph type="body" sz="quarter" idx="3"/>
          </p:nvPr>
        </p:nvSpPr>
        <p:spPr>
          <a:xfrm>
            <a:off x="7099762" y="1318714"/>
            <a:ext cx="4521969" cy="504413"/>
          </a:xfrm>
        </p:spPr>
        <p:txBody>
          <a:bodyPr>
            <a:normAutofit/>
          </a:bodyPr>
          <a:lstStyle/>
          <a:p>
            <a:r>
              <a:rPr lang="en-US" sz="2800" dirty="0">
                <a:solidFill>
                  <a:srgbClr val="7030A0"/>
                </a:solidFill>
              </a:rPr>
              <a:t>How Does JR Feel?</a:t>
            </a:r>
          </a:p>
        </p:txBody>
      </p:sp>
      <p:sp>
        <p:nvSpPr>
          <p:cNvPr id="11" name="Content Placeholder 10">
            <a:extLst>
              <a:ext uri="{FF2B5EF4-FFF2-40B4-BE49-F238E27FC236}">
                <a16:creationId xmlns:a16="http://schemas.microsoft.com/office/drawing/2014/main" id="{3A8C729F-FE74-BAEF-2318-73C24A940459}"/>
              </a:ext>
            </a:extLst>
          </p:cNvPr>
          <p:cNvSpPr>
            <a:spLocks noGrp="1"/>
          </p:cNvSpPr>
          <p:nvPr>
            <p:ph sz="quarter" idx="4"/>
          </p:nvPr>
        </p:nvSpPr>
        <p:spPr>
          <a:xfrm>
            <a:off x="7080096" y="1936955"/>
            <a:ext cx="4521969" cy="4252708"/>
          </a:xfrm>
        </p:spPr>
        <p:txBody>
          <a:bodyPr>
            <a:normAutofit lnSpcReduction="10000"/>
          </a:bodyPr>
          <a:lstStyle/>
          <a:p>
            <a:r>
              <a:rPr lang="en-US" dirty="0"/>
              <a:t>Defeated</a:t>
            </a:r>
          </a:p>
          <a:p>
            <a:r>
              <a:rPr lang="en-US" dirty="0"/>
              <a:t>Embarrassed</a:t>
            </a:r>
          </a:p>
          <a:p>
            <a:r>
              <a:rPr lang="en-US" dirty="0"/>
              <a:t>Ashamed</a:t>
            </a:r>
          </a:p>
          <a:p>
            <a:r>
              <a:rPr lang="en-US" dirty="0"/>
              <a:t>Angry</a:t>
            </a:r>
          </a:p>
          <a:p>
            <a:r>
              <a:rPr lang="en-US" dirty="0"/>
              <a:t>Hurt</a:t>
            </a:r>
          </a:p>
          <a:p>
            <a:pPr marL="0" indent="0">
              <a:buNone/>
            </a:pPr>
            <a:endParaRPr lang="en-US" dirty="0"/>
          </a:p>
          <a:p>
            <a:pPr marL="0" indent="0">
              <a:buNone/>
            </a:pPr>
            <a:r>
              <a:rPr lang="en-US" dirty="0">
                <a:solidFill>
                  <a:srgbClr val="7030A0"/>
                </a:solidFill>
              </a:rPr>
              <a:t>How does the HCP feel?</a:t>
            </a:r>
          </a:p>
        </p:txBody>
      </p:sp>
      <p:sp>
        <p:nvSpPr>
          <p:cNvPr id="15" name="Content Placeholder 14">
            <a:extLst>
              <a:ext uri="{FF2B5EF4-FFF2-40B4-BE49-F238E27FC236}">
                <a16:creationId xmlns:a16="http://schemas.microsoft.com/office/drawing/2014/main" id="{9204E881-8011-9086-0F47-0A0C67F6112A}"/>
              </a:ext>
            </a:extLst>
          </p:cNvPr>
          <p:cNvSpPr>
            <a:spLocks noGrp="1"/>
          </p:cNvSpPr>
          <p:nvPr>
            <p:ph sz="half" idx="2"/>
          </p:nvPr>
        </p:nvSpPr>
        <p:spPr>
          <a:xfrm>
            <a:off x="839788" y="1775182"/>
            <a:ext cx="5433193" cy="4615785"/>
          </a:xfrm>
        </p:spPr>
        <p:txBody>
          <a:bodyPr>
            <a:normAutofit lnSpcReduction="10000"/>
          </a:bodyPr>
          <a:lstStyle/>
          <a:p>
            <a:r>
              <a:rPr lang="en-US" sz="3600" dirty="0">
                <a:latin typeface="Calibri" panose="020F0502020204030204" pitchFamily="34" charset="0"/>
                <a:ea typeface="Calibri" panose="020F0502020204030204" pitchFamily="34" charset="0"/>
                <a:cs typeface="Calibri" panose="020F0502020204030204" pitchFamily="34" charset="0"/>
              </a:rPr>
              <a:t>JR arrives at the clinic and says they are injecting their basal insulin 5 times a week.</a:t>
            </a:r>
          </a:p>
          <a:p>
            <a:r>
              <a:rPr lang="en-US" sz="3600" dirty="0">
                <a:latin typeface="Calibri" panose="020F0502020204030204" pitchFamily="34" charset="0"/>
                <a:ea typeface="Calibri" panose="020F0502020204030204" pitchFamily="34" charset="0"/>
                <a:cs typeface="Calibri" panose="020F0502020204030204" pitchFamily="34" charset="0"/>
              </a:rPr>
              <a:t>HCP says “If you don’t inject your insulin everyday, you are going to get complications.”  (Door closed)</a:t>
            </a:r>
          </a:p>
          <a:p>
            <a:endParaRPr lang="en-US" sz="3600"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p>
        </p:txBody>
      </p:sp>
      <p:pic>
        <p:nvPicPr>
          <p:cNvPr id="6" name="Picture 5">
            <a:extLst>
              <a:ext uri="{FF2B5EF4-FFF2-40B4-BE49-F238E27FC236}">
                <a16:creationId xmlns:a16="http://schemas.microsoft.com/office/drawing/2014/main" id="{30AE7405-CEC2-8757-9EB8-5ACF6F7DA9EB}"/>
              </a:ext>
            </a:extLst>
          </p:cNvPr>
          <p:cNvPicPr>
            <a:picLocks noChangeAspect="1"/>
          </p:cNvPicPr>
          <p:nvPr/>
        </p:nvPicPr>
        <p:blipFill>
          <a:blip r:embed="rId2"/>
          <a:stretch>
            <a:fillRect/>
          </a:stretch>
        </p:blipFill>
        <p:spPr>
          <a:xfrm>
            <a:off x="10005634" y="1823127"/>
            <a:ext cx="1425514" cy="2503067"/>
          </a:xfrm>
          <a:prstGeom prst="rect">
            <a:avLst/>
          </a:prstGeom>
        </p:spPr>
      </p:pic>
    </p:spTree>
    <p:extLst>
      <p:ext uri="{BB962C8B-B14F-4D97-AF65-F5344CB8AC3E}">
        <p14:creationId xmlns:p14="http://schemas.microsoft.com/office/powerpoint/2010/main" val="417938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 calcmode="lin" valueType="num">
                                      <p:cBhvr>
                                        <p:cTn id="15"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 calcmode="lin" valueType="num">
                                      <p:cBhvr>
                                        <p:cTn id="23"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1">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 calcmode="lin" valueType="num">
                                      <p:cBhvr>
                                        <p:cTn id="31"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11">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 calcmode="lin" valueType="num">
                                      <p:cBhvr>
                                        <p:cTn id="39"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11">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1">
                                            <p:txEl>
                                              <p:pRg st="6" end="6"/>
                                            </p:txEl>
                                          </p:spTgt>
                                        </p:tgtEl>
                                        <p:attrNameLst>
                                          <p:attrName>style.visibility</p:attrName>
                                        </p:attrNameLst>
                                      </p:cBhvr>
                                      <p:to>
                                        <p:strVal val="visible"/>
                                      </p:to>
                                    </p:set>
                                    <p:anim calcmode="lin" valueType="num">
                                      <p:cBhvr>
                                        <p:cTn id="47" dur="1000" fill="hold"/>
                                        <p:tgtEl>
                                          <p:spTgt spid="11">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11">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11">
                                            <p:txEl>
                                              <p:pRg st="6" end="6"/>
                                            </p:txEl>
                                          </p:spTgt>
                                        </p:tgtEl>
                                        <p:attrNameLst>
                                          <p:attrName>style.rotation</p:attrName>
                                        </p:attrNameLst>
                                      </p:cBhvr>
                                      <p:tavLst>
                                        <p:tav tm="0">
                                          <p:val>
                                            <p:fltVal val="90"/>
                                          </p:val>
                                        </p:tav>
                                        <p:tav tm="100000">
                                          <p:val>
                                            <p:fltVal val="0"/>
                                          </p:val>
                                        </p:tav>
                                      </p:tavLst>
                                    </p:anim>
                                    <p:animEffect transition="in" filter="fade">
                                      <p:cBhvr>
                                        <p:cTn id="50" dur="10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4C6EA06-064E-D129-D9CE-6DD76DCCC6D4}"/>
              </a:ext>
            </a:extLst>
          </p:cNvPr>
          <p:cNvSpPr>
            <a:spLocks noGrp="1"/>
          </p:cNvSpPr>
          <p:nvPr>
            <p:ph type="title"/>
          </p:nvPr>
        </p:nvSpPr>
        <p:spPr>
          <a:xfrm>
            <a:off x="5297593" y="215771"/>
            <a:ext cx="6251110" cy="1783080"/>
          </a:xfrm>
        </p:spPr>
        <p:txBody>
          <a:bodyPr anchor="b">
            <a:normAutofit/>
          </a:bodyPr>
          <a:lstStyle/>
          <a:p>
            <a:r>
              <a:rPr lang="en-US" sz="4600" dirty="0"/>
              <a:t>Missed Appointments due to Stigma and Shame</a:t>
            </a:r>
          </a:p>
        </p:txBody>
      </p:sp>
      <p:pic>
        <p:nvPicPr>
          <p:cNvPr id="12" name="Picture 11" descr="Person with orange hair">
            <a:extLst>
              <a:ext uri="{FF2B5EF4-FFF2-40B4-BE49-F238E27FC236}">
                <a16:creationId xmlns:a16="http://schemas.microsoft.com/office/drawing/2014/main" id="{2796FE1B-F489-6D30-84D0-CEA12AF23CC3}"/>
              </a:ext>
            </a:extLst>
          </p:cNvPr>
          <p:cNvPicPr>
            <a:picLocks noChangeAspect="1"/>
          </p:cNvPicPr>
          <p:nvPr/>
        </p:nvPicPr>
        <p:blipFill>
          <a:blip r:embed="rId3">
            <a:extLst>
              <a:ext uri="{28A0092B-C50C-407E-A947-70E740481C1C}">
                <a14:useLocalDpi xmlns:a14="http://schemas.microsoft.com/office/drawing/2010/main" val="0"/>
              </a:ext>
            </a:extLst>
          </a:blip>
          <a:srcRect l="42210" r="12458" b="-1"/>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03D3C261-E2CF-D390-05C0-A4DCCAD052DB}"/>
              </a:ext>
            </a:extLst>
          </p:cNvPr>
          <p:cNvSpPr>
            <a:spLocks noGrp="1"/>
          </p:cNvSpPr>
          <p:nvPr>
            <p:ph idx="1"/>
          </p:nvPr>
        </p:nvSpPr>
        <p:spPr>
          <a:xfrm>
            <a:off x="5137404" y="2499234"/>
            <a:ext cx="6571488" cy="3483864"/>
          </a:xfrm>
        </p:spPr>
        <p:txBody>
          <a:bodyPr>
            <a:normAutofit/>
          </a:bodyPr>
          <a:lstStyle/>
          <a:p>
            <a:pPr marL="0" indent="0">
              <a:buNone/>
            </a:pPr>
            <a:r>
              <a:rPr lang="en-US" sz="3600" dirty="0"/>
              <a:t>A recent survey of over 2,600 people with diabetes across eight countries revealed that nearly 40% of missed doctor’s appointments are due to stigma or shame. </a:t>
            </a:r>
          </a:p>
        </p:txBody>
      </p:sp>
      <p:sp>
        <p:nvSpPr>
          <p:cNvPr id="10" name="TextBox 9">
            <a:extLst>
              <a:ext uri="{FF2B5EF4-FFF2-40B4-BE49-F238E27FC236}">
                <a16:creationId xmlns:a16="http://schemas.microsoft.com/office/drawing/2014/main" id="{D03E0D89-28EB-C8EF-2751-D71E7AA3D729}"/>
              </a:ext>
            </a:extLst>
          </p:cNvPr>
          <p:cNvSpPr txBox="1"/>
          <p:nvPr/>
        </p:nvSpPr>
        <p:spPr>
          <a:xfrm>
            <a:off x="4977385" y="5780782"/>
            <a:ext cx="6891527" cy="1077218"/>
          </a:xfrm>
          <a:prstGeom prst="rect">
            <a:avLst/>
          </a:prstGeom>
          <a:noFill/>
        </p:spPr>
        <p:txBody>
          <a:bodyPr wrap="square">
            <a:spAutoFit/>
          </a:bodyPr>
          <a:lstStyle/>
          <a:p>
            <a:pPr>
              <a:spcAft>
                <a:spcPts val="600"/>
              </a:spcAft>
            </a:pPr>
            <a:r>
              <a:rPr lang="en-US" sz="1600" dirty="0"/>
              <a:t>Abbott. (2025, February 4). Abbott’s Above the Bias film reveals misconceptions can impact diabetes care. https://abbott. mediaroom.com/2025-02-04-Abbotts-Above-the-Bias-FilmReveals-Misconceptions-Can-Impact-Diabetes-Care</a:t>
            </a:r>
          </a:p>
        </p:txBody>
      </p:sp>
    </p:spTree>
    <p:extLst>
      <p:ext uri="{BB962C8B-B14F-4D97-AF65-F5344CB8AC3E}">
        <p14:creationId xmlns:p14="http://schemas.microsoft.com/office/powerpoint/2010/main" val="864367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0E8F0-A969-F0D9-432E-C9B23815E16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D0D75C4-1BB5-812D-8D3B-B92C822DA827}"/>
              </a:ext>
            </a:extLst>
          </p:cNvPr>
          <p:cNvSpPr>
            <a:spLocks noGrp="1"/>
          </p:cNvSpPr>
          <p:nvPr>
            <p:ph type="title"/>
          </p:nvPr>
        </p:nvSpPr>
        <p:spPr>
          <a:xfrm>
            <a:off x="839788" y="301685"/>
            <a:ext cx="10515600" cy="823913"/>
          </a:xfrm>
        </p:spPr>
        <p:txBody>
          <a:bodyPr/>
          <a:lstStyle/>
          <a:p>
            <a:r>
              <a:rPr lang="en-US" dirty="0">
                <a:solidFill>
                  <a:schemeClr val="accent4">
                    <a:lumMod val="50000"/>
                  </a:schemeClr>
                </a:solidFill>
              </a:rPr>
              <a:t>Diabetes Visit – Let’s Go </a:t>
            </a:r>
            <a:r>
              <a:rPr lang="en-US" i="1" dirty="0">
                <a:solidFill>
                  <a:schemeClr val="accent4">
                    <a:lumMod val="50000"/>
                  </a:schemeClr>
                </a:solidFill>
              </a:rPr>
              <a:t>through</a:t>
            </a:r>
          </a:p>
        </p:txBody>
      </p:sp>
      <p:sp>
        <p:nvSpPr>
          <p:cNvPr id="8" name="Text Placeholder 7">
            <a:extLst>
              <a:ext uri="{FF2B5EF4-FFF2-40B4-BE49-F238E27FC236}">
                <a16:creationId xmlns:a16="http://schemas.microsoft.com/office/drawing/2014/main" id="{CB6CCA24-A1B2-8977-5E46-93BF108FC567}"/>
              </a:ext>
            </a:extLst>
          </p:cNvPr>
          <p:cNvSpPr>
            <a:spLocks noGrp="1"/>
          </p:cNvSpPr>
          <p:nvPr>
            <p:ph type="body" idx="1"/>
          </p:nvPr>
        </p:nvSpPr>
        <p:spPr>
          <a:xfrm>
            <a:off x="508383" y="3686688"/>
            <a:ext cx="6096002" cy="580256"/>
          </a:xfrm>
        </p:spPr>
        <p:txBody>
          <a:bodyPr>
            <a:normAutofit fontScale="77500" lnSpcReduction="20000"/>
          </a:bodyPr>
          <a:lstStyle/>
          <a:p>
            <a:r>
              <a:rPr lang="en-US" sz="2800" dirty="0">
                <a:solidFill>
                  <a:srgbClr val="7030A0"/>
                </a:solidFill>
              </a:rPr>
              <a:t>A small adjustment can make a BIG Difference</a:t>
            </a:r>
          </a:p>
        </p:txBody>
      </p:sp>
      <p:sp>
        <p:nvSpPr>
          <p:cNvPr id="10" name="Text Placeholder 9">
            <a:extLst>
              <a:ext uri="{FF2B5EF4-FFF2-40B4-BE49-F238E27FC236}">
                <a16:creationId xmlns:a16="http://schemas.microsoft.com/office/drawing/2014/main" id="{C781245A-5F8D-2981-FFDA-1BD3890E14A9}"/>
              </a:ext>
            </a:extLst>
          </p:cNvPr>
          <p:cNvSpPr>
            <a:spLocks noGrp="1"/>
          </p:cNvSpPr>
          <p:nvPr>
            <p:ph type="body" sz="quarter" idx="3"/>
          </p:nvPr>
        </p:nvSpPr>
        <p:spPr>
          <a:xfrm>
            <a:off x="7099762" y="907121"/>
            <a:ext cx="4521969" cy="805329"/>
          </a:xfrm>
        </p:spPr>
        <p:txBody>
          <a:bodyPr>
            <a:normAutofit fontScale="77500" lnSpcReduction="20000"/>
          </a:bodyPr>
          <a:lstStyle/>
          <a:p>
            <a:r>
              <a:rPr lang="en-US" sz="4600" dirty="0">
                <a:solidFill>
                  <a:srgbClr val="7030A0"/>
                </a:solidFill>
              </a:rPr>
              <a:t>How Does JR Feel?</a:t>
            </a:r>
            <a:endParaRPr lang="en-US" sz="2000" dirty="0">
              <a:solidFill>
                <a:srgbClr val="7030A0"/>
              </a:solidFill>
            </a:endParaRPr>
          </a:p>
        </p:txBody>
      </p:sp>
      <p:sp>
        <p:nvSpPr>
          <p:cNvPr id="11" name="Content Placeholder 10">
            <a:extLst>
              <a:ext uri="{FF2B5EF4-FFF2-40B4-BE49-F238E27FC236}">
                <a16:creationId xmlns:a16="http://schemas.microsoft.com/office/drawing/2014/main" id="{AE1388DD-0076-AA9C-0A99-CEA178BC385E}"/>
              </a:ext>
            </a:extLst>
          </p:cNvPr>
          <p:cNvSpPr>
            <a:spLocks noGrp="1"/>
          </p:cNvSpPr>
          <p:nvPr>
            <p:ph sz="quarter" idx="4"/>
          </p:nvPr>
        </p:nvSpPr>
        <p:spPr>
          <a:xfrm>
            <a:off x="7099762" y="1731449"/>
            <a:ext cx="4521969" cy="4252708"/>
          </a:xfrm>
        </p:spPr>
        <p:txBody>
          <a:bodyPr>
            <a:normAutofit/>
          </a:bodyPr>
          <a:lstStyle/>
          <a:p>
            <a:r>
              <a:rPr lang="en-US" dirty="0"/>
              <a:t>Reassured</a:t>
            </a:r>
          </a:p>
          <a:p>
            <a:r>
              <a:rPr lang="en-US" dirty="0"/>
              <a:t>Heard &amp; Seen</a:t>
            </a:r>
          </a:p>
          <a:p>
            <a:r>
              <a:rPr lang="en-US" dirty="0"/>
              <a:t>Recognized</a:t>
            </a:r>
          </a:p>
          <a:p>
            <a:r>
              <a:rPr lang="en-US" dirty="0"/>
              <a:t>Confident</a:t>
            </a:r>
          </a:p>
          <a:p>
            <a:r>
              <a:rPr lang="en-US" dirty="0"/>
              <a:t>Connected</a:t>
            </a:r>
          </a:p>
          <a:p>
            <a:pPr marL="0" indent="0">
              <a:buNone/>
            </a:pPr>
            <a:r>
              <a:rPr lang="en-US" b="1" dirty="0">
                <a:solidFill>
                  <a:srgbClr val="7030A0"/>
                </a:solidFill>
              </a:rPr>
              <a:t>How does the HCP feel?</a:t>
            </a:r>
          </a:p>
          <a:p>
            <a:pPr marL="0" indent="0">
              <a:buNone/>
            </a:pPr>
            <a:endParaRPr lang="en-US" b="1" dirty="0">
              <a:solidFill>
                <a:srgbClr val="7030A0"/>
              </a:solidFill>
            </a:endParaRPr>
          </a:p>
          <a:p>
            <a:endParaRPr lang="en-US" dirty="0"/>
          </a:p>
        </p:txBody>
      </p:sp>
      <p:sp>
        <p:nvSpPr>
          <p:cNvPr id="15" name="Content Placeholder 14">
            <a:extLst>
              <a:ext uri="{FF2B5EF4-FFF2-40B4-BE49-F238E27FC236}">
                <a16:creationId xmlns:a16="http://schemas.microsoft.com/office/drawing/2014/main" id="{ACDB2D8E-0C41-7807-5BCE-C71F0DD7DA5C}"/>
              </a:ext>
            </a:extLst>
          </p:cNvPr>
          <p:cNvSpPr>
            <a:spLocks noGrp="1"/>
          </p:cNvSpPr>
          <p:nvPr>
            <p:ph sz="half" idx="2"/>
          </p:nvPr>
        </p:nvSpPr>
        <p:spPr>
          <a:xfrm>
            <a:off x="839788" y="1189038"/>
            <a:ext cx="5433193" cy="5752536"/>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JR arrives at the clinic and says they are injecting their basal insulin 5 times a week.</a:t>
            </a:r>
          </a:p>
          <a:p>
            <a:r>
              <a:rPr lang="en-US" dirty="0">
                <a:latin typeface="Calibri" panose="020F0502020204030204" pitchFamily="34" charset="0"/>
                <a:ea typeface="Calibri" panose="020F0502020204030204" pitchFamily="34" charset="0"/>
                <a:cs typeface="Calibri" panose="020F0502020204030204" pitchFamily="34" charset="0"/>
              </a:rPr>
              <a:t>HCP says “If you don’t inject your insulin everyday, you are going to get complications.”  (Door closed)</a:t>
            </a: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solidFill>
                  <a:schemeClr val="tx2">
                    <a:lumMod val="50000"/>
                    <a:lumOff val="50000"/>
                  </a:schemeClr>
                </a:solidFill>
                <a:latin typeface="Calibri" panose="020F0502020204030204" pitchFamily="34" charset="0"/>
                <a:ea typeface="Calibri" panose="020F0502020204030204" pitchFamily="34" charset="0"/>
                <a:cs typeface="Calibri" panose="020F0502020204030204" pitchFamily="34" charset="0"/>
              </a:rPr>
              <a:t>HCP smiles and says, “Hi JR, how are  you doing? I heard you are taking your insulin on most days. Great job. What’s going on on the other days?” </a:t>
            </a:r>
          </a:p>
          <a:p>
            <a:r>
              <a:rPr lang="en-US" dirty="0">
                <a:solidFill>
                  <a:schemeClr val="tx2">
                    <a:lumMod val="50000"/>
                    <a:lumOff val="50000"/>
                  </a:schemeClr>
                </a:solidFill>
                <a:latin typeface="Calibri" panose="020F0502020204030204" pitchFamily="34" charset="0"/>
                <a:ea typeface="Calibri" panose="020F0502020204030204" pitchFamily="34" charset="0"/>
                <a:cs typeface="Calibri" panose="020F0502020204030204" pitchFamily="34" charset="0"/>
              </a:rPr>
              <a:t>Door Open – Connection made</a:t>
            </a: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p>
        </p:txBody>
      </p:sp>
      <p:sp>
        <p:nvSpPr>
          <p:cNvPr id="2" name="Arrow: Striped Right 1">
            <a:extLst>
              <a:ext uri="{FF2B5EF4-FFF2-40B4-BE49-F238E27FC236}">
                <a16:creationId xmlns:a16="http://schemas.microsoft.com/office/drawing/2014/main" id="{BD04AB70-60EF-9373-A8B7-A1861ED8F9B9}"/>
              </a:ext>
            </a:extLst>
          </p:cNvPr>
          <p:cNvSpPr/>
          <p:nvPr/>
        </p:nvSpPr>
        <p:spPr>
          <a:xfrm>
            <a:off x="7220654" y="5984157"/>
            <a:ext cx="2333019" cy="823913"/>
          </a:xfrm>
          <a:prstGeom prst="striped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Healing to Person</a:t>
            </a:r>
          </a:p>
        </p:txBody>
      </p:sp>
      <p:sp>
        <p:nvSpPr>
          <p:cNvPr id="3" name="Arrow: Striped Right 2">
            <a:extLst>
              <a:ext uri="{FF2B5EF4-FFF2-40B4-BE49-F238E27FC236}">
                <a16:creationId xmlns:a16="http://schemas.microsoft.com/office/drawing/2014/main" id="{9E452322-C592-35F1-52B5-617C718EDE12}"/>
              </a:ext>
            </a:extLst>
          </p:cNvPr>
          <p:cNvSpPr/>
          <p:nvPr/>
        </p:nvSpPr>
        <p:spPr>
          <a:xfrm rot="10800000" flipV="1">
            <a:off x="7027729" y="4786563"/>
            <a:ext cx="2333017" cy="764205"/>
          </a:xfrm>
          <a:prstGeom prst="striped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Healing to HCP</a:t>
            </a:r>
          </a:p>
        </p:txBody>
      </p:sp>
      <p:pic>
        <p:nvPicPr>
          <p:cNvPr id="4" name="Picture 3" descr="Light from open door">
            <a:extLst>
              <a:ext uri="{FF2B5EF4-FFF2-40B4-BE49-F238E27FC236}">
                <a16:creationId xmlns:a16="http://schemas.microsoft.com/office/drawing/2014/main" id="{DB063478-F3B0-32C1-73C1-386B7074160C}"/>
              </a:ext>
            </a:extLst>
          </p:cNvPr>
          <p:cNvPicPr>
            <a:picLocks noChangeAspect="1"/>
          </p:cNvPicPr>
          <p:nvPr/>
        </p:nvPicPr>
        <p:blipFill>
          <a:blip r:embed="rId2">
            <a:extLst>
              <a:ext uri="{28A0092B-C50C-407E-A947-70E740481C1C}">
                <a14:useLocalDpi xmlns:a14="http://schemas.microsoft.com/office/drawing/2010/main" val="0"/>
              </a:ext>
            </a:extLst>
          </a:blip>
          <a:srcRect l="41475" r="1506" b="1"/>
          <a:stretch>
            <a:fillRect/>
          </a:stretch>
        </p:blipFill>
        <p:spPr>
          <a:xfrm>
            <a:off x="9856783" y="1731449"/>
            <a:ext cx="2010753" cy="2080604"/>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sp>
        <p:nvSpPr>
          <p:cNvPr id="9" name="TextBox 8">
            <a:extLst>
              <a:ext uri="{FF2B5EF4-FFF2-40B4-BE49-F238E27FC236}">
                <a16:creationId xmlns:a16="http://schemas.microsoft.com/office/drawing/2014/main" id="{850E19AB-AE34-0106-0C01-A60F683FC073}"/>
              </a:ext>
            </a:extLst>
          </p:cNvPr>
          <p:cNvSpPr txBox="1"/>
          <p:nvPr/>
        </p:nvSpPr>
        <p:spPr>
          <a:xfrm>
            <a:off x="7070521" y="5550769"/>
            <a:ext cx="2633283" cy="400110"/>
          </a:xfrm>
          <a:prstGeom prst="rect">
            <a:avLst/>
          </a:prstGeom>
          <a:noFill/>
        </p:spPr>
        <p:txBody>
          <a:bodyPr wrap="square" rtlCol="0">
            <a:spAutoFit/>
          </a:bodyPr>
          <a:lstStyle/>
          <a:p>
            <a:r>
              <a:rPr lang="en-US" sz="2000" b="1" dirty="0">
                <a:solidFill>
                  <a:schemeClr val="tx2">
                    <a:lumMod val="50000"/>
                    <a:lumOff val="50000"/>
                  </a:schemeClr>
                </a:solidFill>
              </a:rPr>
              <a:t>Bidirectional Healing</a:t>
            </a:r>
          </a:p>
        </p:txBody>
      </p:sp>
    </p:spTree>
    <p:extLst>
      <p:ext uri="{BB962C8B-B14F-4D97-AF65-F5344CB8AC3E}">
        <p14:creationId xmlns:p14="http://schemas.microsoft.com/office/powerpoint/2010/main" val="169181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anim calcmode="lin" valueType="num">
                                      <p:cBhvr>
                                        <p:cTn id="15" dur="1000" fill="hold"/>
                                        <p:tgtEl>
                                          <p:spTgt spid="15">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15">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15">
                                            <p:txEl>
                                              <p:pRg st="3" end="3"/>
                                            </p:txEl>
                                          </p:spTgt>
                                        </p:tgtEl>
                                        <p:attrNameLst>
                                          <p:attrName>style.rotation</p:attrName>
                                        </p:attrNameLst>
                                      </p:cBhvr>
                                      <p:tavLst>
                                        <p:tav tm="0">
                                          <p:val>
                                            <p:fltVal val="90"/>
                                          </p:val>
                                        </p:tav>
                                        <p:tav tm="100000">
                                          <p:val>
                                            <p:fltVal val="0"/>
                                          </p:val>
                                        </p:tav>
                                      </p:tavLst>
                                    </p:anim>
                                    <p:animEffect transition="in" filter="fade">
                                      <p:cBhvr>
                                        <p:cTn id="18" dur="1000"/>
                                        <p:tgtEl>
                                          <p:spTgt spid="15">
                                            <p:txEl>
                                              <p:pRg st="3" end="3"/>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 calcmode="lin" valueType="num">
                                      <p:cBhvr>
                                        <p:cTn id="21" dur="1000" fill="hold"/>
                                        <p:tgtEl>
                                          <p:spTgt spid="15">
                                            <p:txEl>
                                              <p:pRg st="4" end="4"/>
                                            </p:txEl>
                                          </p:spTgt>
                                        </p:tgtEl>
                                        <p:attrNameLst>
                                          <p:attrName>ppt_w</p:attrName>
                                        </p:attrNameLst>
                                      </p:cBhvr>
                                      <p:tavLst>
                                        <p:tav tm="0">
                                          <p:val>
                                            <p:fltVal val="0"/>
                                          </p:val>
                                        </p:tav>
                                        <p:tav tm="100000">
                                          <p:val>
                                            <p:strVal val="#ppt_w"/>
                                          </p:val>
                                        </p:tav>
                                      </p:tavLst>
                                    </p:anim>
                                    <p:anim calcmode="lin" valueType="num">
                                      <p:cBhvr>
                                        <p:cTn id="22" dur="1000" fill="hold"/>
                                        <p:tgtEl>
                                          <p:spTgt spid="15">
                                            <p:txEl>
                                              <p:pRg st="4" end="4"/>
                                            </p:txEl>
                                          </p:spTgt>
                                        </p:tgtEl>
                                        <p:attrNameLst>
                                          <p:attrName>ppt_h</p:attrName>
                                        </p:attrNameLst>
                                      </p:cBhvr>
                                      <p:tavLst>
                                        <p:tav tm="0">
                                          <p:val>
                                            <p:fltVal val="0"/>
                                          </p:val>
                                        </p:tav>
                                        <p:tav tm="100000">
                                          <p:val>
                                            <p:strVal val="#ppt_h"/>
                                          </p:val>
                                        </p:tav>
                                      </p:tavLst>
                                    </p:anim>
                                    <p:anim calcmode="lin" valueType="num">
                                      <p:cBhvr>
                                        <p:cTn id="23" dur="1000" fill="hold"/>
                                        <p:tgtEl>
                                          <p:spTgt spid="15">
                                            <p:txEl>
                                              <p:pRg st="4" end="4"/>
                                            </p:txEl>
                                          </p:spTgt>
                                        </p:tgtEl>
                                        <p:attrNameLst>
                                          <p:attrName>style.rotation</p:attrName>
                                        </p:attrNameLst>
                                      </p:cBhvr>
                                      <p:tavLst>
                                        <p:tav tm="0">
                                          <p:val>
                                            <p:fltVal val="90"/>
                                          </p:val>
                                        </p:tav>
                                        <p:tav tm="100000">
                                          <p:val>
                                            <p:fltVal val="0"/>
                                          </p:val>
                                        </p:tav>
                                      </p:tavLst>
                                    </p:anim>
                                    <p:animEffect transition="in" filter="fade">
                                      <p:cBhvr>
                                        <p:cTn id="24" dur="1000"/>
                                        <p:tgtEl>
                                          <p:spTgt spid="15">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 calcmode="lin" valueType="num">
                                      <p:cBhvr>
                                        <p:cTn id="29"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31"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32" dur="10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 calcmode="lin" valueType="num">
                                      <p:cBhvr>
                                        <p:cTn id="37"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38"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39"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40" dur="1000"/>
                                        <p:tgtEl>
                                          <p:spTgt spid="1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11">
                                            <p:txEl>
                                              <p:pRg st="2" end="2"/>
                                            </p:txEl>
                                          </p:spTgt>
                                        </p:tgtEl>
                                        <p:attrNameLst>
                                          <p:attrName>style.visibility</p:attrName>
                                        </p:attrNameLst>
                                      </p:cBhvr>
                                      <p:to>
                                        <p:strVal val="visible"/>
                                      </p:to>
                                    </p:set>
                                    <p:anim calcmode="lin" valueType="num">
                                      <p:cBhvr>
                                        <p:cTn id="45"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46"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47"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48" dur="1000"/>
                                        <p:tgtEl>
                                          <p:spTgt spid="11">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11">
                                            <p:txEl>
                                              <p:pRg st="3" end="3"/>
                                            </p:txEl>
                                          </p:spTgt>
                                        </p:tgtEl>
                                        <p:attrNameLst>
                                          <p:attrName>style.visibility</p:attrName>
                                        </p:attrNameLst>
                                      </p:cBhvr>
                                      <p:to>
                                        <p:strVal val="visible"/>
                                      </p:to>
                                    </p:set>
                                    <p:anim calcmode="lin" valueType="num">
                                      <p:cBhvr>
                                        <p:cTn id="53"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54"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55"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56" dur="1000"/>
                                        <p:tgtEl>
                                          <p:spTgt spid="11">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11">
                                            <p:txEl>
                                              <p:pRg st="4" end="4"/>
                                            </p:txEl>
                                          </p:spTgt>
                                        </p:tgtEl>
                                        <p:attrNameLst>
                                          <p:attrName>style.visibility</p:attrName>
                                        </p:attrNameLst>
                                      </p:cBhvr>
                                      <p:to>
                                        <p:strVal val="visible"/>
                                      </p:to>
                                    </p:set>
                                    <p:anim calcmode="lin" valueType="num">
                                      <p:cBhvr>
                                        <p:cTn id="61"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62"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63"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64" dur="1000"/>
                                        <p:tgtEl>
                                          <p:spTgt spid="11">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grpId="0" nodeType="clickEffect">
                                  <p:stCondLst>
                                    <p:cond delay="0"/>
                                  </p:stCondLst>
                                  <p:childTnLst>
                                    <p:set>
                                      <p:cBhvr>
                                        <p:cTn id="68" dur="1" fill="hold">
                                          <p:stCondLst>
                                            <p:cond delay="0"/>
                                          </p:stCondLst>
                                        </p:cTn>
                                        <p:tgtEl>
                                          <p:spTgt spid="11">
                                            <p:txEl>
                                              <p:pRg st="5" end="5"/>
                                            </p:txEl>
                                          </p:spTgt>
                                        </p:tgtEl>
                                        <p:attrNameLst>
                                          <p:attrName>style.visibility</p:attrName>
                                        </p:attrNameLst>
                                      </p:cBhvr>
                                      <p:to>
                                        <p:strVal val="visible"/>
                                      </p:to>
                                    </p:set>
                                    <p:anim calcmode="lin" valueType="num">
                                      <p:cBhvr>
                                        <p:cTn id="69" dur="1000" fill="hold"/>
                                        <p:tgtEl>
                                          <p:spTgt spid="11">
                                            <p:txEl>
                                              <p:pRg st="5" end="5"/>
                                            </p:txEl>
                                          </p:spTgt>
                                        </p:tgtEl>
                                        <p:attrNameLst>
                                          <p:attrName>ppt_w</p:attrName>
                                        </p:attrNameLst>
                                      </p:cBhvr>
                                      <p:tavLst>
                                        <p:tav tm="0">
                                          <p:val>
                                            <p:fltVal val="0"/>
                                          </p:val>
                                        </p:tav>
                                        <p:tav tm="100000">
                                          <p:val>
                                            <p:strVal val="#ppt_w"/>
                                          </p:val>
                                        </p:tav>
                                      </p:tavLst>
                                    </p:anim>
                                    <p:anim calcmode="lin" valueType="num">
                                      <p:cBhvr>
                                        <p:cTn id="70" dur="1000" fill="hold"/>
                                        <p:tgtEl>
                                          <p:spTgt spid="11">
                                            <p:txEl>
                                              <p:pRg st="5" end="5"/>
                                            </p:txEl>
                                          </p:spTgt>
                                        </p:tgtEl>
                                        <p:attrNameLst>
                                          <p:attrName>ppt_h</p:attrName>
                                        </p:attrNameLst>
                                      </p:cBhvr>
                                      <p:tavLst>
                                        <p:tav tm="0">
                                          <p:val>
                                            <p:fltVal val="0"/>
                                          </p:val>
                                        </p:tav>
                                        <p:tav tm="100000">
                                          <p:val>
                                            <p:strVal val="#ppt_h"/>
                                          </p:val>
                                        </p:tav>
                                      </p:tavLst>
                                    </p:anim>
                                    <p:anim calcmode="lin" valueType="num">
                                      <p:cBhvr>
                                        <p:cTn id="71" dur="1000" fill="hold"/>
                                        <p:tgtEl>
                                          <p:spTgt spid="11">
                                            <p:txEl>
                                              <p:pRg st="5" end="5"/>
                                            </p:txEl>
                                          </p:spTgt>
                                        </p:tgtEl>
                                        <p:attrNameLst>
                                          <p:attrName>style.rotation</p:attrName>
                                        </p:attrNameLst>
                                      </p:cBhvr>
                                      <p:tavLst>
                                        <p:tav tm="0">
                                          <p:val>
                                            <p:fltVal val="90"/>
                                          </p:val>
                                        </p:tav>
                                        <p:tav tm="100000">
                                          <p:val>
                                            <p:fltVal val="0"/>
                                          </p:val>
                                        </p:tav>
                                      </p:tavLst>
                                    </p:anim>
                                    <p:animEffect transition="in" filter="fade">
                                      <p:cBhvr>
                                        <p:cTn id="72" dur="1000"/>
                                        <p:tgtEl>
                                          <p:spTgt spid="11">
                                            <p:txEl>
                                              <p:pRg st="5" end="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3"/>
                                        </p:tgtEl>
                                        <p:attrNameLst>
                                          <p:attrName>style.visibility</p:attrName>
                                        </p:attrNameLst>
                                      </p:cBhvr>
                                      <p:to>
                                        <p:strVal val="visible"/>
                                      </p:to>
                                    </p:set>
                                    <p:anim calcmode="lin" valueType="num">
                                      <p:cBhvr>
                                        <p:cTn id="77" dur="1000" fill="hold"/>
                                        <p:tgtEl>
                                          <p:spTgt spid="3"/>
                                        </p:tgtEl>
                                        <p:attrNameLst>
                                          <p:attrName>ppt_w</p:attrName>
                                        </p:attrNameLst>
                                      </p:cBhvr>
                                      <p:tavLst>
                                        <p:tav tm="0">
                                          <p:val>
                                            <p:fltVal val="0"/>
                                          </p:val>
                                        </p:tav>
                                        <p:tav tm="100000">
                                          <p:val>
                                            <p:strVal val="#ppt_w"/>
                                          </p:val>
                                        </p:tav>
                                      </p:tavLst>
                                    </p:anim>
                                    <p:anim calcmode="lin" valueType="num">
                                      <p:cBhvr>
                                        <p:cTn id="78" dur="1000" fill="hold"/>
                                        <p:tgtEl>
                                          <p:spTgt spid="3"/>
                                        </p:tgtEl>
                                        <p:attrNameLst>
                                          <p:attrName>ppt_h</p:attrName>
                                        </p:attrNameLst>
                                      </p:cBhvr>
                                      <p:tavLst>
                                        <p:tav tm="0">
                                          <p:val>
                                            <p:fltVal val="0"/>
                                          </p:val>
                                        </p:tav>
                                        <p:tav tm="100000">
                                          <p:val>
                                            <p:strVal val="#ppt_h"/>
                                          </p:val>
                                        </p:tav>
                                      </p:tavLst>
                                    </p:anim>
                                    <p:anim calcmode="lin" valueType="num">
                                      <p:cBhvr>
                                        <p:cTn id="79" dur="1000" fill="hold"/>
                                        <p:tgtEl>
                                          <p:spTgt spid="3"/>
                                        </p:tgtEl>
                                        <p:attrNameLst>
                                          <p:attrName>style.rotation</p:attrName>
                                        </p:attrNameLst>
                                      </p:cBhvr>
                                      <p:tavLst>
                                        <p:tav tm="0">
                                          <p:val>
                                            <p:fltVal val="90"/>
                                          </p:val>
                                        </p:tav>
                                        <p:tav tm="100000">
                                          <p:val>
                                            <p:fltVal val="0"/>
                                          </p:val>
                                        </p:tav>
                                      </p:tavLst>
                                    </p:anim>
                                    <p:animEffect transition="in" filter="fade">
                                      <p:cBhvr>
                                        <p:cTn id="80" dur="1000"/>
                                        <p:tgtEl>
                                          <p:spTgt spid="3"/>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p:cTn id="85" dur="1000" fill="hold"/>
                                        <p:tgtEl>
                                          <p:spTgt spid="9"/>
                                        </p:tgtEl>
                                        <p:attrNameLst>
                                          <p:attrName>ppt_w</p:attrName>
                                        </p:attrNameLst>
                                      </p:cBhvr>
                                      <p:tavLst>
                                        <p:tav tm="0">
                                          <p:val>
                                            <p:fltVal val="0"/>
                                          </p:val>
                                        </p:tav>
                                        <p:tav tm="100000">
                                          <p:val>
                                            <p:strVal val="#ppt_w"/>
                                          </p:val>
                                        </p:tav>
                                      </p:tavLst>
                                    </p:anim>
                                    <p:anim calcmode="lin" valueType="num">
                                      <p:cBhvr>
                                        <p:cTn id="86" dur="1000" fill="hold"/>
                                        <p:tgtEl>
                                          <p:spTgt spid="9"/>
                                        </p:tgtEl>
                                        <p:attrNameLst>
                                          <p:attrName>ppt_h</p:attrName>
                                        </p:attrNameLst>
                                      </p:cBhvr>
                                      <p:tavLst>
                                        <p:tav tm="0">
                                          <p:val>
                                            <p:fltVal val="0"/>
                                          </p:val>
                                        </p:tav>
                                        <p:tav tm="100000">
                                          <p:val>
                                            <p:strVal val="#ppt_h"/>
                                          </p:val>
                                        </p:tav>
                                      </p:tavLst>
                                    </p:anim>
                                    <p:anim calcmode="lin" valueType="num">
                                      <p:cBhvr>
                                        <p:cTn id="87" dur="1000" fill="hold"/>
                                        <p:tgtEl>
                                          <p:spTgt spid="9"/>
                                        </p:tgtEl>
                                        <p:attrNameLst>
                                          <p:attrName>style.rotation</p:attrName>
                                        </p:attrNameLst>
                                      </p:cBhvr>
                                      <p:tavLst>
                                        <p:tav tm="0">
                                          <p:val>
                                            <p:fltVal val="90"/>
                                          </p:val>
                                        </p:tav>
                                        <p:tav tm="100000">
                                          <p:val>
                                            <p:fltVal val="0"/>
                                          </p:val>
                                        </p:tav>
                                      </p:tavLst>
                                    </p:anim>
                                    <p:animEffect transition="in" filter="fade">
                                      <p:cBhvr>
                                        <p:cTn id="88" dur="1000"/>
                                        <p:tgtEl>
                                          <p:spTgt spid="9"/>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grpId="0" nodeType="clickEffect">
                                  <p:stCondLst>
                                    <p:cond delay="0"/>
                                  </p:stCondLst>
                                  <p:childTnLst>
                                    <p:set>
                                      <p:cBhvr>
                                        <p:cTn id="92" dur="1" fill="hold">
                                          <p:stCondLst>
                                            <p:cond delay="0"/>
                                          </p:stCondLst>
                                        </p:cTn>
                                        <p:tgtEl>
                                          <p:spTgt spid="2"/>
                                        </p:tgtEl>
                                        <p:attrNameLst>
                                          <p:attrName>style.visibility</p:attrName>
                                        </p:attrNameLst>
                                      </p:cBhvr>
                                      <p:to>
                                        <p:strVal val="visible"/>
                                      </p:to>
                                    </p:set>
                                    <p:anim calcmode="lin" valueType="num">
                                      <p:cBhvr>
                                        <p:cTn id="93" dur="1000" fill="hold"/>
                                        <p:tgtEl>
                                          <p:spTgt spid="2"/>
                                        </p:tgtEl>
                                        <p:attrNameLst>
                                          <p:attrName>ppt_w</p:attrName>
                                        </p:attrNameLst>
                                      </p:cBhvr>
                                      <p:tavLst>
                                        <p:tav tm="0">
                                          <p:val>
                                            <p:fltVal val="0"/>
                                          </p:val>
                                        </p:tav>
                                        <p:tav tm="100000">
                                          <p:val>
                                            <p:strVal val="#ppt_w"/>
                                          </p:val>
                                        </p:tav>
                                      </p:tavLst>
                                    </p:anim>
                                    <p:anim calcmode="lin" valueType="num">
                                      <p:cBhvr>
                                        <p:cTn id="94" dur="1000" fill="hold"/>
                                        <p:tgtEl>
                                          <p:spTgt spid="2"/>
                                        </p:tgtEl>
                                        <p:attrNameLst>
                                          <p:attrName>ppt_h</p:attrName>
                                        </p:attrNameLst>
                                      </p:cBhvr>
                                      <p:tavLst>
                                        <p:tav tm="0">
                                          <p:val>
                                            <p:fltVal val="0"/>
                                          </p:val>
                                        </p:tav>
                                        <p:tav tm="100000">
                                          <p:val>
                                            <p:strVal val="#ppt_h"/>
                                          </p:val>
                                        </p:tav>
                                      </p:tavLst>
                                    </p:anim>
                                    <p:anim calcmode="lin" valueType="num">
                                      <p:cBhvr>
                                        <p:cTn id="95" dur="1000" fill="hold"/>
                                        <p:tgtEl>
                                          <p:spTgt spid="2"/>
                                        </p:tgtEl>
                                        <p:attrNameLst>
                                          <p:attrName>style.rotation</p:attrName>
                                        </p:attrNameLst>
                                      </p:cBhvr>
                                      <p:tavLst>
                                        <p:tav tm="0">
                                          <p:val>
                                            <p:fltVal val="90"/>
                                          </p:val>
                                        </p:tav>
                                        <p:tav tm="100000">
                                          <p:val>
                                            <p:fltVal val="0"/>
                                          </p:val>
                                        </p:tav>
                                      </p:tavLst>
                                    </p:anim>
                                    <p:animEffect transition="in" filter="fade">
                                      <p:cBhvr>
                                        <p:cTn id="96" dur="1000"/>
                                        <p:tgtEl>
                                          <p:spTgt spid="2"/>
                                        </p:tgtEl>
                                      </p:cBhvr>
                                    </p:animEffect>
                                  </p:childTnLst>
                                </p:cTn>
                              </p:par>
                            </p:childTnLst>
                          </p:cTn>
                        </p:par>
                      </p:childTnLst>
                    </p:cTn>
                  </p:par>
                  <p:par>
                    <p:cTn id="97" fill="hold">
                      <p:stCondLst>
                        <p:cond delay="indefinite"/>
                      </p:stCondLst>
                      <p:childTnLst>
                        <p:par>
                          <p:cTn id="98" fill="hold">
                            <p:stCondLst>
                              <p:cond delay="0"/>
                            </p:stCondLst>
                            <p:childTnLst>
                              <p:par>
                                <p:cTn id="99" presetID="31" presetClass="exit" presetSubtype="0" fill="hold" nodeType="clickEffect">
                                  <p:stCondLst>
                                    <p:cond delay="0"/>
                                  </p:stCondLst>
                                  <p:childTnLst>
                                    <p:anim calcmode="lin" valueType="num">
                                      <p:cBhvr>
                                        <p:cTn id="100" dur="1000"/>
                                        <p:tgtEl>
                                          <p:spTgt spid="15">
                                            <p:txEl>
                                              <p:pRg st="0" end="0"/>
                                            </p:txEl>
                                          </p:spTgt>
                                        </p:tgtEl>
                                        <p:attrNameLst>
                                          <p:attrName>ppt_w</p:attrName>
                                        </p:attrNameLst>
                                      </p:cBhvr>
                                      <p:tavLst>
                                        <p:tav tm="0">
                                          <p:val>
                                            <p:strVal val="ppt_w"/>
                                          </p:val>
                                        </p:tav>
                                        <p:tav tm="100000">
                                          <p:val>
                                            <p:fltVal val="0"/>
                                          </p:val>
                                        </p:tav>
                                      </p:tavLst>
                                    </p:anim>
                                    <p:anim calcmode="lin" valueType="num">
                                      <p:cBhvr>
                                        <p:cTn id="101" dur="1000"/>
                                        <p:tgtEl>
                                          <p:spTgt spid="15">
                                            <p:txEl>
                                              <p:pRg st="0" end="0"/>
                                            </p:txEl>
                                          </p:spTgt>
                                        </p:tgtEl>
                                        <p:attrNameLst>
                                          <p:attrName>ppt_h</p:attrName>
                                        </p:attrNameLst>
                                      </p:cBhvr>
                                      <p:tavLst>
                                        <p:tav tm="0">
                                          <p:val>
                                            <p:strVal val="ppt_h"/>
                                          </p:val>
                                        </p:tav>
                                        <p:tav tm="100000">
                                          <p:val>
                                            <p:fltVal val="0"/>
                                          </p:val>
                                        </p:tav>
                                      </p:tavLst>
                                    </p:anim>
                                    <p:anim calcmode="lin" valueType="num">
                                      <p:cBhvr>
                                        <p:cTn id="102" dur="1000"/>
                                        <p:tgtEl>
                                          <p:spTgt spid="15">
                                            <p:txEl>
                                              <p:pRg st="0" end="0"/>
                                            </p:txEl>
                                          </p:spTgt>
                                        </p:tgtEl>
                                        <p:attrNameLst>
                                          <p:attrName>style.rotation</p:attrName>
                                        </p:attrNameLst>
                                      </p:cBhvr>
                                      <p:tavLst>
                                        <p:tav tm="0">
                                          <p:val>
                                            <p:fltVal val="0"/>
                                          </p:val>
                                        </p:tav>
                                        <p:tav tm="100000">
                                          <p:val>
                                            <p:fltVal val="90"/>
                                          </p:val>
                                        </p:tav>
                                      </p:tavLst>
                                    </p:anim>
                                    <p:animEffect transition="out" filter="fade">
                                      <p:cBhvr>
                                        <p:cTn id="103" dur="1000"/>
                                        <p:tgtEl>
                                          <p:spTgt spid="15">
                                            <p:txEl>
                                              <p:pRg st="0" end="0"/>
                                            </p:txEl>
                                          </p:spTgt>
                                        </p:tgtEl>
                                      </p:cBhvr>
                                    </p:animEffect>
                                    <p:set>
                                      <p:cBhvr>
                                        <p:cTn id="104" dur="1" fill="hold">
                                          <p:stCondLst>
                                            <p:cond delay="999"/>
                                          </p:stCondLst>
                                        </p:cTn>
                                        <p:tgtEl>
                                          <p:spTgt spid="15">
                                            <p:txEl>
                                              <p:pRg st="0" end="0"/>
                                            </p:txEl>
                                          </p:spTgt>
                                        </p:tgtEl>
                                        <p:attrNameLst>
                                          <p:attrName>style.visibility</p:attrName>
                                        </p:attrNameLst>
                                      </p:cBhvr>
                                      <p:to>
                                        <p:strVal val="hidden"/>
                                      </p:to>
                                    </p:set>
                                  </p:childTnLst>
                                </p:cTn>
                              </p:par>
                              <p:par>
                                <p:cTn id="105" presetID="31" presetClass="exit" presetSubtype="0" fill="hold" nodeType="withEffect">
                                  <p:stCondLst>
                                    <p:cond delay="0"/>
                                  </p:stCondLst>
                                  <p:childTnLst>
                                    <p:anim calcmode="lin" valueType="num">
                                      <p:cBhvr>
                                        <p:cTn id="106" dur="1000"/>
                                        <p:tgtEl>
                                          <p:spTgt spid="15">
                                            <p:txEl>
                                              <p:pRg st="1" end="1"/>
                                            </p:txEl>
                                          </p:spTgt>
                                        </p:tgtEl>
                                        <p:attrNameLst>
                                          <p:attrName>ppt_w</p:attrName>
                                        </p:attrNameLst>
                                      </p:cBhvr>
                                      <p:tavLst>
                                        <p:tav tm="0">
                                          <p:val>
                                            <p:strVal val="ppt_w"/>
                                          </p:val>
                                        </p:tav>
                                        <p:tav tm="100000">
                                          <p:val>
                                            <p:fltVal val="0"/>
                                          </p:val>
                                        </p:tav>
                                      </p:tavLst>
                                    </p:anim>
                                    <p:anim calcmode="lin" valueType="num">
                                      <p:cBhvr>
                                        <p:cTn id="107" dur="1000"/>
                                        <p:tgtEl>
                                          <p:spTgt spid="15">
                                            <p:txEl>
                                              <p:pRg st="1" end="1"/>
                                            </p:txEl>
                                          </p:spTgt>
                                        </p:tgtEl>
                                        <p:attrNameLst>
                                          <p:attrName>ppt_h</p:attrName>
                                        </p:attrNameLst>
                                      </p:cBhvr>
                                      <p:tavLst>
                                        <p:tav tm="0">
                                          <p:val>
                                            <p:strVal val="ppt_h"/>
                                          </p:val>
                                        </p:tav>
                                        <p:tav tm="100000">
                                          <p:val>
                                            <p:fltVal val="0"/>
                                          </p:val>
                                        </p:tav>
                                      </p:tavLst>
                                    </p:anim>
                                    <p:anim calcmode="lin" valueType="num">
                                      <p:cBhvr>
                                        <p:cTn id="108" dur="1000"/>
                                        <p:tgtEl>
                                          <p:spTgt spid="15">
                                            <p:txEl>
                                              <p:pRg st="1" end="1"/>
                                            </p:txEl>
                                          </p:spTgt>
                                        </p:tgtEl>
                                        <p:attrNameLst>
                                          <p:attrName>style.rotation</p:attrName>
                                        </p:attrNameLst>
                                      </p:cBhvr>
                                      <p:tavLst>
                                        <p:tav tm="0">
                                          <p:val>
                                            <p:fltVal val="0"/>
                                          </p:val>
                                        </p:tav>
                                        <p:tav tm="100000">
                                          <p:val>
                                            <p:fltVal val="90"/>
                                          </p:val>
                                        </p:tav>
                                      </p:tavLst>
                                    </p:anim>
                                    <p:animEffect transition="out" filter="fade">
                                      <p:cBhvr>
                                        <p:cTn id="109" dur="1000"/>
                                        <p:tgtEl>
                                          <p:spTgt spid="15">
                                            <p:txEl>
                                              <p:pRg st="1" end="1"/>
                                            </p:txEl>
                                          </p:spTgt>
                                        </p:tgtEl>
                                      </p:cBhvr>
                                    </p:animEffect>
                                    <p:set>
                                      <p:cBhvr>
                                        <p:cTn id="110" dur="1" fill="hold">
                                          <p:stCondLst>
                                            <p:cond delay="999"/>
                                          </p:stCondLst>
                                        </p:cTn>
                                        <p:tgtEl>
                                          <p:spTgt spid="15">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build="p"/>
      <p:bldP spid="2" grpId="0" animBg="1"/>
      <p:bldP spid="3"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FAD37-30C2-5B3B-4364-27F741C93F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CC3DFF-E258-EE3F-71BC-02A1EB00B062}"/>
              </a:ext>
            </a:extLst>
          </p:cNvPr>
          <p:cNvSpPr>
            <a:spLocks noGrp="1"/>
          </p:cNvSpPr>
          <p:nvPr>
            <p:ph type="title"/>
          </p:nvPr>
        </p:nvSpPr>
        <p:spPr>
          <a:xfrm>
            <a:off x="319678" y="0"/>
            <a:ext cx="10515600" cy="1135627"/>
          </a:xfrm>
        </p:spPr>
        <p:txBody>
          <a:bodyPr/>
          <a:lstStyle/>
          <a:p>
            <a:r>
              <a:rPr lang="en-US" dirty="0">
                <a:solidFill>
                  <a:srgbClr val="7030A0"/>
                </a:solidFill>
              </a:rPr>
              <a:t>EMBARK Trial</a:t>
            </a:r>
          </a:p>
        </p:txBody>
      </p:sp>
      <p:pic>
        <p:nvPicPr>
          <p:cNvPr id="1026" name="Picture 2">
            <a:extLst>
              <a:ext uri="{FF2B5EF4-FFF2-40B4-BE49-F238E27FC236}">
                <a16:creationId xmlns:a16="http://schemas.microsoft.com/office/drawing/2014/main" id="{695184E2-090E-CB4E-364D-EE19A0A1FFC5}"/>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102489" y="755019"/>
            <a:ext cx="9987019" cy="56413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3CAEE9-4D17-F583-393F-FEAF1E976F72}"/>
              </a:ext>
            </a:extLst>
          </p:cNvPr>
          <p:cNvSpPr txBox="1"/>
          <p:nvPr/>
        </p:nvSpPr>
        <p:spPr>
          <a:xfrm>
            <a:off x="1699053" y="6396335"/>
            <a:ext cx="8793892" cy="461665"/>
          </a:xfrm>
          <a:prstGeom prst="rect">
            <a:avLst/>
          </a:prstGeom>
          <a:noFill/>
        </p:spPr>
        <p:txBody>
          <a:bodyPr wrap="square">
            <a:spAutoFit/>
          </a:bodyPr>
          <a:lstStyle/>
          <a:p>
            <a:r>
              <a:rPr lang="en-US" sz="1200" dirty="0">
                <a:solidFill>
                  <a:srgbClr val="000000"/>
                </a:solidFill>
                <a:latin typeface="signika_negativeregular"/>
              </a:rPr>
              <a:t>EMBARK: A Randomized, Controlled Trial Comparing Three Approaches to Reducing Diabetes Distress and Improving HbA</a:t>
            </a:r>
            <a:r>
              <a:rPr lang="en-US" sz="1200" baseline="-25000" dirty="0">
                <a:solidFill>
                  <a:srgbClr val="000000"/>
                </a:solidFill>
                <a:latin typeface="signika_negativeregular"/>
              </a:rPr>
              <a:t>1c</a:t>
            </a:r>
            <a:r>
              <a:rPr lang="en-US" sz="1200" dirty="0">
                <a:solidFill>
                  <a:srgbClr val="000000"/>
                </a:solidFill>
                <a:latin typeface="signika_negativeregular"/>
              </a:rPr>
              <a:t> in Adults With Type 1 Diabetes. </a:t>
            </a:r>
            <a:r>
              <a:rPr lang="en-US" sz="1200" i="1" dirty="0">
                <a:solidFill>
                  <a:srgbClr val="000000"/>
                </a:solidFill>
                <a:latin typeface="signika_negativeregular"/>
              </a:rPr>
              <a:t>Diabetes Care</a:t>
            </a:r>
            <a:r>
              <a:rPr lang="en-US" sz="1200" dirty="0">
                <a:solidFill>
                  <a:srgbClr val="000000"/>
                </a:solidFill>
                <a:latin typeface="signika_negativeregular"/>
              </a:rPr>
              <a:t> 2024; dc232452. </a:t>
            </a:r>
            <a:r>
              <a:rPr lang="en-US" sz="1200" b="1" dirty="0">
                <a:solidFill>
                  <a:srgbClr val="5D2CA8"/>
                </a:solidFill>
                <a:latin typeface="signika_negativeregular"/>
                <a:hlinkClick r:id="rId3"/>
              </a:rPr>
              <a:t>https://doi.org/10.2337/dc23-2452</a:t>
            </a:r>
            <a:endParaRPr lang="en-US" sz="1200" dirty="0"/>
          </a:p>
        </p:txBody>
      </p:sp>
      <p:sp>
        <p:nvSpPr>
          <p:cNvPr id="3" name="Oval 2">
            <a:extLst>
              <a:ext uri="{FF2B5EF4-FFF2-40B4-BE49-F238E27FC236}">
                <a16:creationId xmlns:a16="http://schemas.microsoft.com/office/drawing/2014/main" id="{89E505E9-9C81-64B1-6BC8-0804E01ED8A1}"/>
              </a:ext>
            </a:extLst>
          </p:cNvPr>
          <p:cNvSpPr/>
          <p:nvPr/>
        </p:nvSpPr>
        <p:spPr>
          <a:xfrm>
            <a:off x="8367382" y="2340078"/>
            <a:ext cx="2467896" cy="1799303"/>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14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og with red heart on nose">
            <a:extLst>
              <a:ext uri="{FF2B5EF4-FFF2-40B4-BE49-F238E27FC236}">
                <a16:creationId xmlns:a16="http://schemas.microsoft.com/office/drawing/2014/main" id="{C780BC46-0F64-27C0-02BB-89A72D7D46DB}"/>
              </a:ext>
            </a:extLst>
          </p:cNvPr>
          <p:cNvPicPr>
            <a:picLocks noChangeAspect="1"/>
          </p:cNvPicPr>
          <p:nvPr/>
        </p:nvPicPr>
        <p:blipFill>
          <a:blip r:embed="rId2" cstate="print">
            <a:extLst>
              <a:ext uri="{28A0092B-C50C-407E-A947-70E740481C1C}">
                <a14:useLocalDpi xmlns:a14="http://schemas.microsoft.com/office/drawing/2010/main" val="0"/>
              </a:ext>
            </a:extLst>
          </a:blip>
          <a:srcRect l="2833" r="3050" b="-1"/>
          <a:stretch>
            <a:fillRect/>
          </a:stretch>
        </p:blipFill>
        <p:spPr>
          <a:xfrm>
            <a:off x="2522356" y="10"/>
            <a:ext cx="9669642" cy="6857990"/>
          </a:xfrm>
          <a:prstGeom prst="rect">
            <a:avLst/>
          </a:prstGeom>
          <a:noFill/>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1AE79C-5716-D226-E5DA-34D5ACC7FAC7}"/>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Embark Trial – Emotions as Priority</a:t>
            </a:r>
          </a:p>
        </p:txBody>
      </p:sp>
      <p:sp>
        <p:nvSpPr>
          <p:cNvPr id="3" name="Content Placeholder 2">
            <a:extLst>
              <a:ext uri="{FF2B5EF4-FFF2-40B4-BE49-F238E27FC236}">
                <a16:creationId xmlns:a16="http://schemas.microsoft.com/office/drawing/2014/main" id="{6AA5559E-8096-A23E-D9EE-19CB240232A0}"/>
              </a:ext>
            </a:extLst>
          </p:cNvPr>
          <p:cNvSpPr>
            <a:spLocks noGrp="1"/>
          </p:cNvSpPr>
          <p:nvPr>
            <p:ph type="body" sz="half" idx="1"/>
          </p:nvPr>
        </p:nvSpPr>
        <p:spPr>
          <a:xfrm>
            <a:off x="838200" y="2434201"/>
            <a:ext cx="3684639" cy="3742762"/>
          </a:xfrm>
        </p:spPr>
        <p:txBody>
          <a:bodyPr vert="horz" lIns="91440" tIns="45720" rIns="91440" bIns="45720" rtlCol="0">
            <a:normAutofit lnSpcReduction="10000"/>
          </a:bodyPr>
          <a:lstStyle/>
          <a:p>
            <a:pPr marL="0" indent="0">
              <a:buNone/>
            </a:pPr>
            <a:r>
              <a:rPr lang="en-US" sz="3200" b="1" i="0" dirty="0">
                <a:solidFill>
                  <a:srgbClr val="7030A0"/>
                </a:solidFill>
                <a:effectLst/>
              </a:rPr>
              <a:t>I have finally given myself permission to make addressing the emotional aspects of diabetes a priority. </a:t>
            </a:r>
            <a:br>
              <a:rPr lang="en-US" sz="3200" b="1" i="0" dirty="0">
                <a:solidFill>
                  <a:srgbClr val="7030A0"/>
                </a:solidFill>
                <a:effectLst/>
              </a:rPr>
            </a:br>
            <a:endParaRPr lang="en-US" sz="3200" b="1" i="0" dirty="0">
              <a:solidFill>
                <a:srgbClr val="7030A0"/>
              </a:solidFill>
              <a:effectLst/>
            </a:endParaRPr>
          </a:p>
          <a:p>
            <a:pPr marL="0" indent="0">
              <a:buNone/>
            </a:pPr>
            <a:r>
              <a:rPr lang="en-US" sz="2000" b="1" i="0" dirty="0">
                <a:effectLst/>
              </a:rPr>
              <a:t>~Coach Beverly</a:t>
            </a:r>
          </a:p>
          <a:p>
            <a:endParaRPr lang="en-US" sz="2000" dirty="0"/>
          </a:p>
        </p:txBody>
      </p:sp>
    </p:spTree>
    <p:extLst>
      <p:ext uri="{BB962C8B-B14F-4D97-AF65-F5344CB8AC3E}">
        <p14:creationId xmlns:p14="http://schemas.microsoft.com/office/powerpoint/2010/main" val="239085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ook cover with a heart and text&#10;&#10;AI-generated content may be incorrect.">
            <a:extLst>
              <a:ext uri="{FF2B5EF4-FFF2-40B4-BE49-F238E27FC236}">
                <a16:creationId xmlns:a16="http://schemas.microsoft.com/office/drawing/2014/main" id="{0E32E7AF-AD11-A405-7FFD-5C2A22DD7A81}"/>
              </a:ext>
            </a:extLst>
          </p:cNvPr>
          <p:cNvPicPr>
            <a:picLocks noChangeAspect="1"/>
          </p:cNvPicPr>
          <p:nvPr/>
        </p:nvPicPr>
        <p:blipFill>
          <a:blip r:embed="rId2"/>
          <a:srcRect l="7917" r="8897"/>
          <a:stretch>
            <a:fillRect/>
          </a:stretch>
        </p:blipFill>
        <p:spPr>
          <a:xfrm>
            <a:off x="641180" y="643467"/>
            <a:ext cx="5129784" cy="5571066"/>
          </a:xfrm>
          <a:prstGeom prst="rect">
            <a:avLst/>
          </a:prstGeom>
        </p:spPr>
      </p:pic>
      <p:pic>
        <p:nvPicPr>
          <p:cNvPr id="3" name="Picture 2">
            <a:extLst>
              <a:ext uri="{FF2B5EF4-FFF2-40B4-BE49-F238E27FC236}">
                <a16:creationId xmlns:a16="http://schemas.microsoft.com/office/drawing/2014/main" id="{7673573F-F559-001A-B20B-CEB0B99EAD17}"/>
              </a:ext>
            </a:extLst>
          </p:cNvPr>
          <p:cNvPicPr>
            <a:picLocks noChangeAspect="1"/>
          </p:cNvPicPr>
          <p:nvPr/>
        </p:nvPicPr>
        <p:blipFill>
          <a:blip r:embed="rId3"/>
          <a:stretch>
            <a:fillRect/>
          </a:stretch>
        </p:blipFill>
        <p:spPr>
          <a:xfrm>
            <a:off x="6429983" y="643467"/>
            <a:ext cx="5120837" cy="4882658"/>
          </a:xfrm>
          <a:prstGeom prst="rect">
            <a:avLst/>
          </a:prstGeom>
        </p:spPr>
      </p:pic>
    </p:spTree>
    <p:extLst>
      <p:ext uri="{BB962C8B-B14F-4D97-AF65-F5344CB8AC3E}">
        <p14:creationId xmlns:p14="http://schemas.microsoft.com/office/powerpoint/2010/main" val="2889286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CEF47D18-C586-7A92-2B99-73477F1D0E11}"/>
              </a:ext>
            </a:extLst>
          </p:cNvPr>
          <p:cNvSpPr>
            <a:spLocks noGrp="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vert="horz" lIns="90477" tIns="44445" rIns="90477" bIns="44445" rtlCol="0" anchor="b">
            <a:normAutofit/>
          </a:bodyPr>
          <a:lstStyle/>
          <a:p>
            <a:r>
              <a:rPr lang="en-US" altLang="en-US"/>
              <a:t>ABC’s of Diabetes Education</a:t>
            </a:r>
          </a:p>
        </p:txBody>
      </p:sp>
      <p:sp>
        <p:nvSpPr>
          <p:cNvPr id="153603" name="Rectangle 3">
            <a:extLst>
              <a:ext uri="{FF2B5EF4-FFF2-40B4-BE49-F238E27FC236}">
                <a16:creationId xmlns:a16="http://schemas.microsoft.com/office/drawing/2014/main" id="{0CEB9FDD-9495-3B79-4CD8-F77E78AFA6E0}"/>
              </a:ext>
            </a:extLst>
          </p:cNvPr>
          <p:cNvSpPr>
            <a:spLocks noGrp="1" noChangeArrowheads="1"/>
          </p:cNvSpPr>
          <p:nvPr>
            <p:ph type="body" idx="1"/>
          </p:nvPr>
        </p:nvSpPr>
        <p:spPr>
          <a:ln/>
          <a:extLst>
            <a:ext uri="{91240B29-F687-4F45-9708-019B960494DF}">
              <a14:hiddenLine xmlns:a14="http://schemas.microsoft.com/office/drawing/2010/main" w="12700">
                <a:solidFill>
                  <a:schemeClr val="tx1"/>
                </a:solidFill>
                <a:miter lim="800000"/>
                <a:headEnd/>
                <a:tailEnd/>
              </a14:hiddenLine>
            </a:ext>
          </a:extLst>
        </p:spPr>
        <p:txBody>
          <a:bodyPr vert="horz" lIns="90477" tIns="44445" rIns="90477" bIns="44445" rtlCol="0">
            <a:normAutofit/>
          </a:bodyPr>
          <a:lstStyle/>
          <a:p>
            <a:pPr marL="0" indent="0">
              <a:buNone/>
            </a:pPr>
            <a:endParaRPr lang="en-US" altLang="en-US" b="1" dirty="0"/>
          </a:p>
        </p:txBody>
      </p:sp>
      <p:graphicFrame>
        <p:nvGraphicFramePr>
          <p:cNvPr id="153604" name="Object 4">
            <a:extLst>
              <a:ext uri="{FF2B5EF4-FFF2-40B4-BE49-F238E27FC236}">
                <a16:creationId xmlns:a16="http://schemas.microsoft.com/office/drawing/2014/main" id="{CC8F9FB3-3D1C-3009-04DD-09F632BB185B}"/>
              </a:ext>
            </a:extLst>
          </p:cNvPr>
          <p:cNvGraphicFramePr>
            <a:graphicFrameLocks noChangeAspect="1"/>
          </p:cNvGraphicFramePr>
          <p:nvPr>
            <p:extLst>
              <p:ext uri="{D42A27DB-BD31-4B8C-83A1-F6EECF244321}">
                <p14:modId xmlns:p14="http://schemas.microsoft.com/office/powerpoint/2010/main" val="1980350646"/>
              </p:ext>
            </p:extLst>
          </p:nvPr>
        </p:nvGraphicFramePr>
        <p:xfrm>
          <a:off x="2683237" y="1981200"/>
          <a:ext cx="1447800" cy="1447800"/>
        </p:xfrm>
        <a:graphic>
          <a:graphicData uri="http://schemas.openxmlformats.org/presentationml/2006/ole">
            <mc:AlternateContent xmlns:mc="http://schemas.openxmlformats.org/markup-compatibility/2006">
              <mc:Choice xmlns:v="urn:schemas-microsoft-com:vml" Requires="v">
                <p:oleObj name="Clip" r:id="rId3" imgW="657360" imgH="657360" progId="MS_ClipArt_Gallery.2">
                  <p:embed/>
                </p:oleObj>
              </mc:Choice>
              <mc:Fallback>
                <p:oleObj name="Clip" r:id="rId3" imgW="657360" imgH="657360" progId="MS_ClipArt_Gallery.2">
                  <p:embed/>
                  <p:pic>
                    <p:nvPicPr>
                      <p:cNvPr id="153604" name="Object 4">
                        <a:extLst>
                          <a:ext uri="{FF2B5EF4-FFF2-40B4-BE49-F238E27FC236}">
                            <a16:creationId xmlns:a16="http://schemas.microsoft.com/office/drawing/2014/main" id="{CC8F9FB3-3D1C-3009-04DD-09F632BB18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3237" y="1981200"/>
                        <a:ext cx="1447800" cy="1447800"/>
                      </a:xfrm>
                      <a:prstGeom prst="rect">
                        <a:avLst/>
                      </a:prstGeom>
                      <a:noFill/>
                      <a:ln>
                        <a:noFill/>
                      </a:ln>
                      <a:effectLst/>
                    </p:spPr>
                  </p:pic>
                </p:oleObj>
              </mc:Fallback>
            </mc:AlternateContent>
          </a:graphicData>
        </a:graphic>
      </p:graphicFrame>
      <p:graphicFrame>
        <p:nvGraphicFramePr>
          <p:cNvPr id="153605" name="Object 5">
            <a:extLst>
              <a:ext uri="{FF2B5EF4-FFF2-40B4-BE49-F238E27FC236}">
                <a16:creationId xmlns:a16="http://schemas.microsoft.com/office/drawing/2014/main" id="{6E37840F-78F0-3F36-C62B-DEE2E4EE1116}"/>
              </a:ext>
            </a:extLst>
          </p:cNvPr>
          <p:cNvGraphicFramePr>
            <a:graphicFrameLocks noChangeAspect="1"/>
          </p:cNvGraphicFramePr>
          <p:nvPr/>
        </p:nvGraphicFramePr>
        <p:xfrm>
          <a:off x="5217427" y="1981200"/>
          <a:ext cx="1295400" cy="1295400"/>
        </p:xfrm>
        <a:graphic>
          <a:graphicData uri="http://schemas.openxmlformats.org/presentationml/2006/ole">
            <mc:AlternateContent xmlns:mc="http://schemas.openxmlformats.org/markup-compatibility/2006">
              <mc:Choice xmlns:v="urn:schemas-microsoft-com:vml" Requires="v">
                <p:oleObj name="Clip" r:id="rId5" imgW="657360" imgH="657360" progId="MS_ClipArt_Gallery.2">
                  <p:embed/>
                </p:oleObj>
              </mc:Choice>
              <mc:Fallback>
                <p:oleObj name="Clip" r:id="rId5" imgW="657360" imgH="657360" progId="MS_ClipArt_Gallery.2">
                  <p:embed/>
                  <p:pic>
                    <p:nvPicPr>
                      <p:cNvPr id="153605" name="Object 5">
                        <a:extLst>
                          <a:ext uri="{FF2B5EF4-FFF2-40B4-BE49-F238E27FC236}">
                            <a16:creationId xmlns:a16="http://schemas.microsoft.com/office/drawing/2014/main" id="{6E37840F-78F0-3F36-C62B-DEE2E4EE11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7427" y="1981200"/>
                        <a:ext cx="1295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06" name="Object 6">
            <a:extLst>
              <a:ext uri="{FF2B5EF4-FFF2-40B4-BE49-F238E27FC236}">
                <a16:creationId xmlns:a16="http://schemas.microsoft.com/office/drawing/2014/main" id="{3FACFAEB-DBDA-CB79-93B1-97A8F97FA623}"/>
              </a:ext>
            </a:extLst>
          </p:cNvPr>
          <p:cNvGraphicFramePr>
            <a:graphicFrameLocks noChangeAspect="1"/>
          </p:cNvGraphicFramePr>
          <p:nvPr/>
        </p:nvGraphicFramePr>
        <p:xfrm>
          <a:off x="7676013" y="1981200"/>
          <a:ext cx="1371600" cy="1371600"/>
        </p:xfrm>
        <a:graphic>
          <a:graphicData uri="http://schemas.openxmlformats.org/presentationml/2006/ole">
            <mc:AlternateContent xmlns:mc="http://schemas.openxmlformats.org/markup-compatibility/2006">
              <mc:Choice xmlns:v="urn:schemas-microsoft-com:vml" Requires="v">
                <p:oleObj name="Clip" r:id="rId7" imgW="657360" imgH="657360" progId="MS_ClipArt_Gallery.2">
                  <p:embed/>
                </p:oleObj>
              </mc:Choice>
              <mc:Fallback>
                <p:oleObj name="Clip" r:id="rId7" imgW="657360" imgH="657360" progId="MS_ClipArt_Gallery.2">
                  <p:embed/>
                  <p:pic>
                    <p:nvPicPr>
                      <p:cNvPr id="153606" name="Object 6">
                        <a:extLst>
                          <a:ext uri="{FF2B5EF4-FFF2-40B4-BE49-F238E27FC236}">
                            <a16:creationId xmlns:a16="http://schemas.microsoft.com/office/drawing/2014/main" id="{3FACFAEB-DBDA-CB79-93B1-97A8F97FA6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6013" y="1981200"/>
                        <a:ext cx="1371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F809D1BC-5ABD-93F3-A13F-710FED775058}"/>
              </a:ext>
            </a:extLst>
          </p:cNvPr>
          <p:cNvSpPr txBox="1"/>
          <p:nvPr/>
        </p:nvSpPr>
        <p:spPr>
          <a:xfrm>
            <a:off x="2949676" y="4018602"/>
            <a:ext cx="7964129" cy="707886"/>
          </a:xfrm>
          <a:prstGeom prst="rect">
            <a:avLst/>
          </a:prstGeom>
          <a:noFill/>
        </p:spPr>
        <p:txBody>
          <a:bodyPr wrap="square" rtlCol="0">
            <a:spAutoFit/>
          </a:bodyPr>
          <a:lstStyle/>
          <a:p>
            <a:r>
              <a:rPr lang="en-US" sz="4000" dirty="0">
                <a:solidFill>
                  <a:srgbClr val="7030A0"/>
                </a:solidFill>
              </a:rPr>
              <a:t>and Healing Through Connection</a:t>
            </a:r>
          </a:p>
        </p:txBody>
      </p:sp>
    </p:spTree>
    <p:extLst>
      <p:ext uri="{BB962C8B-B14F-4D97-AF65-F5344CB8AC3E}">
        <p14:creationId xmlns:p14="http://schemas.microsoft.com/office/powerpoint/2010/main" val="2728694287"/>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 name="Freeform: Shape 11">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5" name="Freeform: Shape 14">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Title 1">
            <a:extLst>
              <a:ext uri="{FF2B5EF4-FFF2-40B4-BE49-F238E27FC236}">
                <a16:creationId xmlns:a16="http://schemas.microsoft.com/office/drawing/2014/main" id="{C11938F3-82D8-4B9B-EB3B-994FCC37C5C9}"/>
              </a:ext>
            </a:extLst>
          </p:cNvPr>
          <p:cNvSpPr>
            <a:spLocks noGrp="1"/>
          </p:cNvSpPr>
          <p:nvPr>
            <p:ph type="title"/>
          </p:nvPr>
        </p:nvSpPr>
        <p:spPr>
          <a:xfrm>
            <a:off x="3397205" y="417718"/>
            <a:ext cx="5186842" cy="1752460"/>
          </a:xfrm>
        </p:spPr>
        <p:txBody>
          <a:bodyPr vert="horz" lIns="91440" tIns="45720" rIns="91440" bIns="45720" rtlCol="0" anchor="b">
            <a:normAutofit/>
          </a:bodyPr>
          <a:lstStyle/>
          <a:p>
            <a:pPr algn="ctr"/>
            <a:r>
              <a:rPr lang="en-US" sz="5200" kern="1200" dirty="0">
                <a:solidFill>
                  <a:schemeClr val="tx2"/>
                </a:solidFill>
                <a:latin typeface="+mj-lt"/>
                <a:ea typeface="+mj-ea"/>
                <a:cs typeface="+mj-cs"/>
              </a:rPr>
              <a:t>Objectives</a:t>
            </a:r>
          </a:p>
        </p:txBody>
      </p:sp>
      <p:sp>
        <p:nvSpPr>
          <p:cNvPr id="3" name="Content Placeholder 2">
            <a:extLst>
              <a:ext uri="{FF2B5EF4-FFF2-40B4-BE49-F238E27FC236}">
                <a16:creationId xmlns:a16="http://schemas.microsoft.com/office/drawing/2014/main" id="{00D8BAD1-E0CE-6BB8-30AF-64C9B7E3B133}"/>
              </a:ext>
            </a:extLst>
          </p:cNvPr>
          <p:cNvSpPr>
            <a:spLocks noGrp="1"/>
          </p:cNvSpPr>
          <p:nvPr>
            <p:ph idx="1"/>
          </p:nvPr>
        </p:nvSpPr>
        <p:spPr>
          <a:xfrm>
            <a:off x="3356763" y="2268728"/>
            <a:ext cx="5602536" cy="3374987"/>
          </a:xfrm>
        </p:spPr>
        <p:txBody>
          <a:bodyPr vert="horz" lIns="91440" tIns="45720" rIns="91440" bIns="45720" rtlCol="0">
            <a:normAutofit fontScale="70000" lnSpcReduction="20000"/>
          </a:bodyPr>
          <a:lstStyle/>
          <a:p>
            <a:pPr marL="457200" indent="-457200" algn="ctr">
              <a:lnSpc>
                <a:spcPct val="120000"/>
              </a:lnSpc>
              <a:buAutoNum type="arabicPeriod"/>
            </a:pPr>
            <a:r>
              <a:rPr lang="en-US" sz="4000" kern="1200" dirty="0">
                <a:solidFill>
                  <a:schemeClr val="tx2"/>
                </a:solidFill>
                <a:latin typeface="+mn-lt"/>
                <a:ea typeface="+mn-ea"/>
                <a:cs typeface="+mn-cs"/>
              </a:rPr>
              <a:t>State the impor</a:t>
            </a:r>
            <a:r>
              <a:rPr lang="en-US" sz="4000" dirty="0">
                <a:solidFill>
                  <a:schemeClr val="tx2"/>
                </a:solidFill>
              </a:rPr>
              <a:t>tance of making connections in healthcare.</a:t>
            </a:r>
          </a:p>
          <a:p>
            <a:pPr marL="457200" indent="-457200" algn="ctr">
              <a:lnSpc>
                <a:spcPct val="120000"/>
              </a:lnSpc>
              <a:buAutoNum type="arabicPeriod"/>
            </a:pPr>
            <a:r>
              <a:rPr lang="en-US" sz="4000" kern="1200" dirty="0">
                <a:solidFill>
                  <a:schemeClr val="tx2"/>
                </a:solidFill>
                <a:latin typeface="+mn-lt"/>
                <a:ea typeface="+mn-ea"/>
                <a:cs typeface="+mn-cs"/>
              </a:rPr>
              <a:t>Discuss the implications of the EMBARK Trial on diabetes care.</a:t>
            </a:r>
          </a:p>
          <a:p>
            <a:pPr marL="457200" indent="-457200" algn="ctr">
              <a:lnSpc>
                <a:spcPct val="120000"/>
              </a:lnSpc>
              <a:buAutoNum type="arabicPeriod"/>
            </a:pPr>
            <a:r>
              <a:rPr lang="en-US" sz="4000" dirty="0">
                <a:solidFill>
                  <a:schemeClr val="tx2"/>
                </a:solidFill>
              </a:rPr>
              <a:t>List healing strategies for healthcare professionals.</a:t>
            </a:r>
            <a:endParaRPr lang="en-US" sz="4000" kern="1200" dirty="0">
              <a:solidFill>
                <a:schemeClr val="tx2"/>
              </a:solidFill>
              <a:latin typeface="+mn-lt"/>
              <a:ea typeface="+mn-ea"/>
              <a:cs typeface="+mn-cs"/>
            </a:endParaRPr>
          </a:p>
          <a:p>
            <a:pPr marL="457200" indent="-457200" algn="ctr">
              <a:lnSpc>
                <a:spcPct val="120000"/>
              </a:lnSpc>
              <a:buAutoNum type="arabicPeriod"/>
            </a:pPr>
            <a:endParaRPr lang="en-US" sz="4000" kern="1200" dirty="0">
              <a:solidFill>
                <a:schemeClr val="tx2"/>
              </a:solidFill>
              <a:latin typeface="+mn-lt"/>
              <a:ea typeface="+mn-ea"/>
              <a:cs typeface="+mn-cs"/>
            </a:endParaRPr>
          </a:p>
          <a:p>
            <a:pPr marL="457200" indent="-457200" algn="ctr">
              <a:buAutoNum type="arabicPeriod"/>
            </a:pPr>
            <a:endParaRPr lang="en-US" sz="2400" kern="1200" dirty="0">
              <a:solidFill>
                <a:schemeClr val="tx2"/>
              </a:solidFill>
              <a:latin typeface="+mn-lt"/>
              <a:ea typeface="+mn-ea"/>
              <a:cs typeface="+mn-cs"/>
            </a:endParaRPr>
          </a:p>
        </p:txBody>
      </p:sp>
      <p:grpSp>
        <p:nvGrpSpPr>
          <p:cNvPr id="23" name="Group 22">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4" name="Freeform: Shape 23">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7" name="Freeform: Shape 26">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0" name="Freeform: Shape 29">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3" name="Freeform: Shape 32">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01766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7650C76-E521-2E08-4058-98C2EDC5DBD0}"/>
            </a:ext>
          </a:extLst>
        </p:cNvPr>
        <p:cNvGrpSpPr/>
        <p:nvPr/>
      </p:nvGrpSpPr>
      <p:grpSpPr>
        <a:xfrm>
          <a:off x="0" y="0"/>
          <a:ext cx="0" cy="0"/>
          <a:chOff x="0" y="0"/>
          <a:chExt cx="0" cy="0"/>
        </a:xfrm>
      </p:grpSpPr>
      <p:sp>
        <p:nvSpPr>
          <p:cNvPr id="154626" name="Rectangle 2">
            <a:extLst>
              <a:ext uri="{FF2B5EF4-FFF2-40B4-BE49-F238E27FC236}">
                <a16:creationId xmlns:a16="http://schemas.microsoft.com/office/drawing/2014/main" id="{61EB5AE5-DF66-77A8-F3A3-D492A56C9231}"/>
              </a:ext>
            </a:extLst>
          </p:cNvPr>
          <p:cNvSpPr>
            <a:spLocks noGrp="1" noChangeArrowheads="1"/>
          </p:cNvSpPr>
          <p:nvPr>
            <p:ph type="body" idx="1"/>
          </p:nvPr>
        </p:nvSpPr>
        <p:spPr>
          <a:xfrm>
            <a:off x="599767" y="2117824"/>
            <a:ext cx="7964130" cy="4863079"/>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77" tIns="44445" rIns="90477" bIns="44445" rtlCol="0">
            <a:normAutofit fontScale="92500" lnSpcReduction="20000"/>
          </a:bodyPr>
          <a:lstStyle/>
          <a:p>
            <a:pPr>
              <a:lnSpc>
                <a:spcPct val="110000"/>
              </a:lnSpc>
              <a:buFontTx/>
              <a:buBlip>
                <a:blip r:embed="rId2"/>
              </a:buBlip>
            </a:pPr>
            <a:r>
              <a:rPr lang="en-US" altLang="en-US" sz="3200" b="0" dirty="0">
                <a:solidFill>
                  <a:srgbClr val="7030A0"/>
                </a:solidFill>
              </a:rPr>
              <a:t>Ask, “How are you doing/feeling?”</a:t>
            </a:r>
          </a:p>
          <a:p>
            <a:pPr>
              <a:lnSpc>
                <a:spcPct val="110000"/>
              </a:lnSpc>
              <a:buFontTx/>
              <a:buBlip>
                <a:blip r:embed="rId2"/>
              </a:buBlip>
            </a:pPr>
            <a:r>
              <a:rPr lang="en-US" altLang="en-US" sz="3200" b="0" dirty="0">
                <a:solidFill>
                  <a:srgbClr val="7030A0"/>
                </a:solidFill>
              </a:rPr>
              <a:t> Ask, “What is most </a:t>
            </a:r>
            <a:r>
              <a:rPr lang="en-US" altLang="en-US" sz="3200" dirty="0">
                <a:solidFill>
                  <a:srgbClr val="7030A0"/>
                </a:solidFill>
              </a:rPr>
              <a:t>difficult about your diabetes right now? </a:t>
            </a:r>
          </a:p>
          <a:p>
            <a:pPr>
              <a:lnSpc>
                <a:spcPct val="110000"/>
              </a:lnSpc>
              <a:buFontTx/>
              <a:buBlip>
                <a:blip r:embed="rId2"/>
              </a:buBlip>
            </a:pPr>
            <a:r>
              <a:rPr lang="en-US" altLang="en-US" sz="3200" dirty="0">
                <a:solidFill>
                  <a:srgbClr val="7030A0"/>
                </a:solidFill>
              </a:rPr>
              <a:t> Ask </a:t>
            </a:r>
            <a:r>
              <a:rPr lang="en-US" altLang="en-US" sz="3200" b="0" dirty="0">
                <a:solidFill>
                  <a:srgbClr val="7030A0"/>
                </a:solidFill>
              </a:rPr>
              <a:t>about their life (SDOH)</a:t>
            </a:r>
          </a:p>
          <a:p>
            <a:pPr>
              <a:lnSpc>
                <a:spcPct val="110000"/>
              </a:lnSpc>
              <a:buFontTx/>
              <a:buBlip>
                <a:blip r:embed="rId2"/>
              </a:buBlip>
            </a:pPr>
            <a:r>
              <a:rPr lang="en-US" altLang="en-US" sz="3200" dirty="0">
                <a:solidFill>
                  <a:srgbClr val="7030A0"/>
                </a:solidFill>
              </a:rPr>
              <a:t>A</a:t>
            </a:r>
            <a:r>
              <a:rPr lang="en-US" altLang="en-US" sz="3200" b="0" dirty="0">
                <a:solidFill>
                  <a:srgbClr val="7030A0"/>
                </a:solidFill>
              </a:rPr>
              <a:t>ssess</a:t>
            </a:r>
            <a:r>
              <a:rPr lang="en-US" altLang="en-US" sz="3200" dirty="0">
                <a:solidFill>
                  <a:srgbClr val="7030A0"/>
                </a:solidFill>
              </a:rPr>
              <a:t> current self-management behaviors</a:t>
            </a:r>
          </a:p>
          <a:p>
            <a:pPr>
              <a:lnSpc>
                <a:spcPct val="110000"/>
              </a:lnSpc>
              <a:buFontTx/>
              <a:buBlip>
                <a:blip r:embed="rId2"/>
              </a:buBlip>
            </a:pPr>
            <a:r>
              <a:rPr lang="en-US" altLang="en-US" sz="3200" dirty="0">
                <a:solidFill>
                  <a:srgbClr val="7030A0"/>
                </a:solidFill>
              </a:rPr>
              <a:t>Assess your feelings</a:t>
            </a:r>
          </a:p>
          <a:p>
            <a:pPr>
              <a:lnSpc>
                <a:spcPct val="110000"/>
              </a:lnSpc>
              <a:buFontTx/>
              <a:buBlip>
                <a:blip r:embed="rId2"/>
              </a:buBlip>
            </a:pPr>
            <a:r>
              <a:rPr lang="en-US" altLang="en-US" sz="3200" b="0" dirty="0">
                <a:solidFill>
                  <a:srgbClr val="7030A0"/>
                </a:solidFill>
              </a:rPr>
              <a:t>Accept</a:t>
            </a:r>
            <a:r>
              <a:rPr lang="en-US" altLang="en-US" sz="3200" dirty="0">
                <a:solidFill>
                  <a:srgbClr val="7030A0"/>
                </a:solidFill>
              </a:rPr>
              <a:t> without judgement</a:t>
            </a:r>
          </a:p>
          <a:p>
            <a:pPr>
              <a:lnSpc>
                <a:spcPct val="110000"/>
              </a:lnSpc>
              <a:buFontTx/>
              <a:buBlip>
                <a:blip r:embed="rId2"/>
              </a:buBlip>
            </a:pPr>
            <a:r>
              <a:rPr lang="en-US" altLang="en-US" sz="3200" b="0" dirty="0">
                <a:solidFill>
                  <a:srgbClr val="7030A0"/>
                </a:solidFill>
              </a:rPr>
              <a:t>Acknowledge</a:t>
            </a:r>
            <a:r>
              <a:rPr lang="en-US" altLang="en-US" sz="3200" dirty="0">
                <a:solidFill>
                  <a:srgbClr val="7030A0"/>
                </a:solidFill>
              </a:rPr>
              <a:t> one thing they are doing right</a:t>
            </a:r>
          </a:p>
          <a:p>
            <a:pPr>
              <a:lnSpc>
                <a:spcPct val="110000"/>
              </a:lnSpc>
              <a:buFontTx/>
              <a:buBlip>
                <a:blip r:embed="rId2"/>
              </a:buBlip>
            </a:pPr>
            <a:r>
              <a:rPr lang="en-US" altLang="en-US" sz="3200" b="0" dirty="0">
                <a:solidFill>
                  <a:srgbClr val="7030A0"/>
                </a:solidFill>
              </a:rPr>
              <a:t>Advocate</a:t>
            </a:r>
            <a:r>
              <a:rPr lang="en-US" altLang="en-US" sz="3200" dirty="0">
                <a:solidFill>
                  <a:srgbClr val="7030A0"/>
                </a:solidFill>
              </a:rPr>
              <a:t> for needed resources</a:t>
            </a:r>
          </a:p>
          <a:p>
            <a:pPr marL="0" indent="0">
              <a:buNone/>
            </a:pPr>
            <a:endParaRPr lang="en-US" altLang="en-US" dirty="0"/>
          </a:p>
        </p:txBody>
      </p:sp>
      <p:graphicFrame>
        <p:nvGraphicFramePr>
          <p:cNvPr id="154627" name="Object 3">
            <a:extLst>
              <a:ext uri="{FF2B5EF4-FFF2-40B4-BE49-F238E27FC236}">
                <a16:creationId xmlns:a16="http://schemas.microsoft.com/office/drawing/2014/main" id="{F2A2A6B3-BF4E-40F3-F095-76326AEE4E79}"/>
              </a:ext>
            </a:extLst>
          </p:cNvPr>
          <p:cNvGraphicFramePr>
            <a:graphicFrameLocks noChangeAspect="1"/>
          </p:cNvGraphicFramePr>
          <p:nvPr>
            <p:extLst>
              <p:ext uri="{D42A27DB-BD31-4B8C-83A1-F6EECF244321}">
                <p14:modId xmlns:p14="http://schemas.microsoft.com/office/powerpoint/2010/main" val="4037513295"/>
              </p:ext>
            </p:extLst>
          </p:nvPr>
        </p:nvGraphicFramePr>
        <p:xfrm>
          <a:off x="3411795" y="206479"/>
          <a:ext cx="1600200" cy="1600200"/>
        </p:xfrm>
        <a:graphic>
          <a:graphicData uri="http://schemas.openxmlformats.org/presentationml/2006/ole">
            <mc:AlternateContent xmlns:mc="http://schemas.openxmlformats.org/markup-compatibility/2006">
              <mc:Choice xmlns:v="urn:schemas-microsoft-com:vml" Requires="v">
                <p:oleObj name="Clip" r:id="rId3" imgW="657360" imgH="657360" progId="MS_ClipArt_Gallery.2">
                  <p:embed/>
                </p:oleObj>
              </mc:Choice>
              <mc:Fallback>
                <p:oleObj name="Clip" r:id="rId3" imgW="657360" imgH="657360" progId="MS_ClipArt_Gallery.2">
                  <p:embed/>
                  <p:pic>
                    <p:nvPicPr>
                      <p:cNvPr id="154627" name="Object 3">
                        <a:extLst>
                          <a:ext uri="{FF2B5EF4-FFF2-40B4-BE49-F238E27FC236}">
                            <a16:creationId xmlns:a16="http://schemas.microsoft.com/office/drawing/2014/main" id="{F2A2A6B3-BF4E-40F3-F095-76326AEE4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1795" y="206479"/>
                        <a:ext cx="16002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 name="Picture 2" descr="Child listening to music">
            <a:extLst>
              <a:ext uri="{FF2B5EF4-FFF2-40B4-BE49-F238E27FC236}">
                <a16:creationId xmlns:a16="http://schemas.microsoft.com/office/drawing/2014/main" id="{2C356F79-A32F-203A-73A0-533F690FC2B2}"/>
              </a:ext>
            </a:extLst>
          </p:cNvPr>
          <p:cNvPicPr>
            <a:picLocks noChangeAspect="1"/>
          </p:cNvPicPr>
          <p:nvPr/>
        </p:nvPicPr>
        <p:blipFill>
          <a:blip r:embed="rId5">
            <a:extLst>
              <a:ext uri="{28A0092B-C50C-407E-A947-70E740481C1C}">
                <a14:useLocalDpi xmlns:a14="http://schemas.microsoft.com/office/drawing/2010/main" val="0"/>
              </a:ext>
            </a:extLst>
          </a:blip>
          <a:srcRect l="30406" t="7241" r="29929" b="1792"/>
          <a:stretch>
            <a:fillRect/>
          </a:stretch>
        </p:blipFill>
        <p:spPr>
          <a:xfrm>
            <a:off x="8696631" y="1463978"/>
            <a:ext cx="3180737" cy="4863079"/>
          </a:xfrm>
          <a:prstGeom prst="rect">
            <a:avLst/>
          </a:prstGeom>
        </p:spPr>
      </p:pic>
    </p:spTree>
    <p:extLst>
      <p:ext uri="{BB962C8B-B14F-4D97-AF65-F5344CB8AC3E}">
        <p14:creationId xmlns:p14="http://schemas.microsoft.com/office/powerpoint/2010/main" val="207462780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4626">
                                            <p:txEl>
                                              <p:pRg st="0" end="0"/>
                                            </p:txEl>
                                          </p:spTgt>
                                        </p:tgtEl>
                                        <p:attrNameLst>
                                          <p:attrName>style.visibility</p:attrName>
                                        </p:attrNameLst>
                                      </p:cBhvr>
                                      <p:to>
                                        <p:strVal val="visible"/>
                                      </p:to>
                                    </p:set>
                                    <p:animEffect transition="in" filter="wipe(left)">
                                      <p:cBhvr>
                                        <p:cTn id="7" dur="500"/>
                                        <p:tgtEl>
                                          <p:spTgt spid="1546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4626">
                                            <p:txEl>
                                              <p:pRg st="1" end="1"/>
                                            </p:txEl>
                                          </p:spTgt>
                                        </p:tgtEl>
                                        <p:attrNameLst>
                                          <p:attrName>style.visibility</p:attrName>
                                        </p:attrNameLst>
                                      </p:cBhvr>
                                      <p:to>
                                        <p:strVal val="visible"/>
                                      </p:to>
                                    </p:set>
                                    <p:animEffect transition="in" filter="wipe(left)">
                                      <p:cBhvr>
                                        <p:cTn id="12" dur="500"/>
                                        <p:tgtEl>
                                          <p:spTgt spid="1546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4626">
                                            <p:txEl>
                                              <p:pRg st="2" end="2"/>
                                            </p:txEl>
                                          </p:spTgt>
                                        </p:tgtEl>
                                        <p:attrNameLst>
                                          <p:attrName>style.visibility</p:attrName>
                                        </p:attrNameLst>
                                      </p:cBhvr>
                                      <p:to>
                                        <p:strVal val="visible"/>
                                      </p:to>
                                    </p:set>
                                    <p:animEffect transition="in" filter="wipe(left)">
                                      <p:cBhvr>
                                        <p:cTn id="17" dur="500"/>
                                        <p:tgtEl>
                                          <p:spTgt spid="1546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4626">
                                            <p:txEl>
                                              <p:pRg st="3" end="3"/>
                                            </p:txEl>
                                          </p:spTgt>
                                        </p:tgtEl>
                                        <p:attrNameLst>
                                          <p:attrName>style.visibility</p:attrName>
                                        </p:attrNameLst>
                                      </p:cBhvr>
                                      <p:to>
                                        <p:strVal val="visible"/>
                                      </p:to>
                                    </p:set>
                                    <p:animEffect transition="in" filter="wipe(left)">
                                      <p:cBhvr>
                                        <p:cTn id="22" dur="500"/>
                                        <p:tgtEl>
                                          <p:spTgt spid="1546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4626">
                                            <p:txEl>
                                              <p:pRg st="4" end="4"/>
                                            </p:txEl>
                                          </p:spTgt>
                                        </p:tgtEl>
                                        <p:attrNameLst>
                                          <p:attrName>style.visibility</p:attrName>
                                        </p:attrNameLst>
                                      </p:cBhvr>
                                      <p:to>
                                        <p:strVal val="visible"/>
                                      </p:to>
                                    </p:set>
                                    <p:animEffect transition="in" filter="wipe(left)">
                                      <p:cBhvr>
                                        <p:cTn id="27" dur="500"/>
                                        <p:tgtEl>
                                          <p:spTgt spid="15462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4626">
                                            <p:txEl>
                                              <p:pRg st="5" end="5"/>
                                            </p:txEl>
                                          </p:spTgt>
                                        </p:tgtEl>
                                        <p:attrNameLst>
                                          <p:attrName>style.visibility</p:attrName>
                                        </p:attrNameLst>
                                      </p:cBhvr>
                                      <p:to>
                                        <p:strVal val="visible"/>
                                      </p:to>
                                    </p:set>
                                    <p:animEffect transition="in" filter="wipe(left)">
                                      <p:cBhvr>
                                        <p:cTn id="32" dur="500"/>
                                        <p:tgtEl>
                                          <p:spTgt spid="15462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4626">
                                            <p:txEl>
                                              <p:pRg st="6" end="6"/>
                                            </p:txEl>
                                          </p:spTgt>
                                        </p:tgtEl>
                                        <p:attrNameLst>
                                          <p:attrName>style.visibility</p:attrName>
                                        </p:attrNameLst>
                                      </p:cBhvr>
                                      <p:to>
                                        <p:strVal val="visible"/>
                                      </p:to>
                                    </p:set>
                                    <p:animEffect transition="in" filter="wipe(left)">
                                      <p:cBhvr>
                                        <p:cTn id="37" dur="500"/>
                                        <p:tgtEl>
                                          <p:spTgt spid="15462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54626">
                                            <p:txEl>
                                              <p:pRg st="7" end="7"/>
                                            </p:txEl>
                                          </p:spTgt>
                                        </p:tgtEl>
                                        <p:attrNameLst>
                                          <p:attrName>style.visibility</p:attrName>
                                        </p:attrNameLst>
                                      </p:cBhvr>
                                      <p:to>
                                        <p:strVal val="visible"/>
                                      </p:to>
                                    </p:set>
                                    <p:animEffect transition="in" filter="wipe(left)">
                                      <p:cBhvr>
                                        <p:cTn id="42" dur="500"/>
                                        <p:tgtEl>
                                          <p:spTgt spid="15462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6"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ppy doctor examining girl with stethoscope">
            <a:extLst>
              <a:ext uri="{FF2B5EF4-FFF2-40B4-BE49-F238E27FC236}">
                <a16:creationId xmlns:a16="http://schemas.microsoft.com/office/drawing/2014/main" id="{D66A2427-D4D6-0907-C14F-442B474D0F0D}"/>
              </a:ext>
            </a:extLst>
          </p:cNvPr>
          <p:cNvPicPr>
            <a:picLocks noChangeAspect="1"/>
          </p:cNvPicPr>
          <p:nvPr/>
        </p:nvPicPr>
        <p:blipFill>
          <a:blip r:embed="rId2">
            <a:extLst>
              <a:ext uri="{28A0092B-C50C-407E-A947-70E740481C1C}">
                <a14:useLocalDpi xmlns:a14="http://schemas.microsoft.com/office/drawing/2010/main" val="0"/>
              </a:ext>
            </a:extLst>
          </a:blip>
          <a:srcRect t="1517" r="23298" b="7574"/>
          <a:stretch>
            <a:fillRect/>
          </a:stretch>
        </p:blipFill>
        <p:spPr>
          <a:xfrm>
            <a:off x="3523488" y="10"/>
            <a:ext cx="8668512" cy="6857990"/>
          </a:xfrm>
          <a:prstGeom prst="rect">
            <a:avLst/>
          </a:prstGeom>
        </p:spPr>
      </p:pic>
      <p:sp>
        <p:nvSpPr>
          <p:cNvPr id="29" name="Rectangle 28">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64C5A6-9396-FBB8-491B-D58CA2980FB1}"/>
              </a:ext>
            </a:extLst>
          </p:cNvPr>
          <p:cNvSpPr>
            <a:spLocks noGrp="1"/>
          </p:cNvSpPr>
          <p:nvPr>
            <p:ph type="title"/>
          </p:nvPr>
        </p:nvSpPr>
        <p:spPr>
          <a:xfrm>
            <a:off x="477981" y="1122363"/>
            <a:ext cx="4023360" cy="3204134"/>
          </a:xfrm>
        </p:spPr>
        <p:txBody>
          <a:bodyPr vert="horz" lIns="91440" tIns="45720" rIns="91440" bIns="45720" rtlCol="0" anchor="b">
            <a:normAutofit fontScale="90000"/>
          </a:bodyPr>
          <a:lstStyle/>
          <a:p>
            <a:r>
              <a:rPr lang="en-US" sz="6000" dirty="0"/>
              <a:t>Commit to Listening at least Half of the Time</a:t>
            </a:r>
          </a:p>
        </p:txBody>
      </p:sp>
      <p:sp>
        <p:nvSpPr>
          <p:cNvPr id="31" name="Rectangle 3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432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ndfather teaching child to fish">
            <a:extLst>
              <a:ext uri="{FF2B5EF4-FFF2-40B4-BE49-F238E27FC236}">
                <a16:creationId xmlns:a16="http://schemas.microsoft.com/office/drawing/2014/main" id="{1F8934FE-1EF6-BDD8-967A-388FA40E29F9}"/>
              </a:ext>
            </a:extLst>
          </p:cNvPr>
          <p:cNvPicPr>
            <a:picLocks noChangeAspect="1"/>
          </p:cNvPicPr>
          <p:nvPr/>
        </p:nvPicPr>
        <p:blipFill>
          <a:blip r:embed="rId2">
            <a:extLst>
              <a:ext uri="{28A0092B-C50C-407E-A947-70E740481C1C}">
                <a14:useLocalDpi xmlns:a14="http://schemas.microsoft.com/office/drawing/2010/main" val="0"/>
              </a:ext>
            </a:extLst>
          </a:blip>
          <a:srcRect l="21502" r="1" b="1"/>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BA21D9C2-7340-BC04-38CA-FF9F62E7015D}"/>
              </a:ext>
            </a:extLst>
          </p:cNvPr>
          <p:cNvSpPr>
            <a:spLocks noGrp="1"/>
          </p:cNvSpPr>
          <p:nvPr>
            <p:ph idx="1"/>
          </p:nvPr>
        </p:nvSpPr>
        <p:spPr>
          <a:xfrm>
            <a:off x="7020233" y="167147"/>
            <a:ext cx="5043948" cy="6690851"/>
          </a:xfrm>
        </p:spPr>
        <p:txBody>
          <a:bodyPr>
            <a:normAutofit lnSpcReduction="10000"/>
          </a:bodyPr>
          <a:lstStyle/>
          <a:p>
            <a:pPr marL="0" indent="0">
              <a:lnSpc>
                <a:spcPct val="110000"/>
              </a:lnSpc>
              <a:buNone/>
            </a:pPr>
            <a:r>
              <a:rPr lang="en-US" sz="2000" dirty="0">
                <a:latin typeface="Calibri" panose="020F0502020204030204" pitchFamily="34" charset="0"/>
                <a:ea typeface="Calibri" panose="020F0502020204030204" pitchFamily="34" charset="0"/>
                <a:cs typeface="Calibri" panose="020F0502020204030204" pitchFamily="34" charset="0"/>
              </a:rPr>
              <a:t>RT has type two diabetes and has been maintaining a time and range of 70% or greater. However, when they show up at the office, the last week’s time in range dropped to 30%. You ask what was different this week from the previous few months. RT tells you they went on a five day fishing trip and forgot their insulin.</a:t>
            </a:r>
          </a:p>
          <a:p>
            <a:pPr marL="0" indent="0">
              <a:lnSpc>
                <a:spcPct val="110000"/>
              </a:lnSpc>
              <a:buNone/>
            </a:pPr>
            <a:r>
              <a:rPr lang="en-US" sz="2000" b="1" dirty="0">
                <a:latin typeface="Calibri" panose="020F0502020204030204" pitchFamily="34" charset="0"/>
                <a:ea typeface="Calibri" panose="020F0502020204030204" pitchFamily="34" charset="0"/>
                <a:cs typeface="Calibri" panose="020F0502020204030204" pitchFamily="34" charset="0"/>
              </a:rPr>
              <a:t>What’s the best response?</a:t>
            </a:r>
            <a:endParaRPr lang="en-US" sz="2000" dirty="0">
              <a:latin typeface="Calibri" panose="020F0502020204030204" pitchFamily="34" charset="0"/>
              <a:ea typeface="Calibri" panose="020F0502020204030204" pitchFamily="34" charset="0"/>
              <a:cs typeface="Calibri" panose="020F0502020204030204" pitchFamily="34" charset="0"/>
            </a:endParaRPr>
          </a:p>
          <a:p>
            <a:pPr>
              <a:lnSpc>
                <a:spcPct val="110000"/>
              </a:lnSpc>
            </a:pPr>
            <a:r>
              <a:rPr lang="en-US" sz="2000" dirty="0">
                <a:latin typeface="Calibri" panose="020F0502020204030204" pitchFamily="34" charset="0"/>
                <a:ea typeface="Calibri" panose="020F0502020204030204" pitchFamily="34" charset="0"/>
                <a:cs typeface="Calibri" panose="020F0502020204030204" pitchFamily="34" charset="0"/>
              </a:rPr>
              <a:t>Next time, make sure to take your insulin and put it in the refrigerator for safekeeping.</a:t>
            </a:r>
          </a:p>
          <a:p>
            <a:pPr>
              <a:lnSpc>
                <a:spcPct val="110000"/>
              </a:lnSpc>
            </a:pPr>
            <a:r>
              <a:rPr lang="en-US" sz="2000" dirty="0">
                <a:latin typeface="Calibri" panose="020F0502020204030204" pitchFamily="34" charset="0"/>
                <a:ea typeface="Calibri" panose="020F0502020204030204" pitchFamily="34" charset="0"/>
                <a:cs typeface="Calibri" panose="020F0502020204030204" pitchFamily="34" charset="0"/>
              </a:rPr>
              <a:t>Before we dive into the diabetes stuff, tell me about your fishing trip.</a:t>
            </a:r>
          </a:p>
          <a:p>
            <a:pPr>
              <a:lnSpc>
                <a:spcPct val="110000"/>
              </a:lnSpc>
            </a:pPr>
            <a:r>
              <a:rPr lang="en-US" sz="2000" dirty="0">
                <a:latin typeface="Calibri" panose="020F0502020204030204" pitchFamily="34" charset="0"/>
                <a:ea typeface="Calibri" panose="020F0502020204030204" pitchFamily="34" charset="0"/>
                <a:cs typeface="Calibri" panose="020F0502020204030204" pitchFamily="34" charset="0"/>
              </a:rPr>
              <a:t>I’m worried that you’re going get complications due to high blood glucose levels.</a:t>
            </a:r>
          </a:p>
          <a:p>
            <a:pPr>
              <a:lnSpc>
                <a:spcPct val="110000"/>
              </a:lnSpc>
            </a:pPr>
            <a:r>
              <a:rPr lang="en-US" sz="2000" dirty="0">
                <a:latin typeface="Calibri" panose="020F0502020204030204" pitchFamily="34" charset="0"/>
                <a:ea typeface="Calibri" panose="020F0502020204030204" pitchFamily="34" charset="0"/>
                <a:cs typeface="Calibri" panose="020F0502020204030204" pitchFamily="34" charset="0"/>
              </a:rPr>
              <a:t>I’m just relieved you did not go into diabetes ketoacidosis.</a:t>
            </a:r>
          </a:p>
          <a:p>
            <a:endParaRPr lang="en-US" sz="1400" dirty="0"/>
          </a:p>
        </p:txBody>
      </p:sp>
    </p:spTree>
    <p:extLst>
      <p:ext uri="{BB962C8B-B14F-4D97-AF65-F5344CB8AC3E}">
        <p14:creationId xmlns:p14="http://schemas.microsoft.com/office/powerpoint/2010/main" val="1291347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1BE25F-E715-FA75-5FB3-E5A88F1D9645}"/>
              </a:ext>
            </a:extLst>
          </p:cNvPr>
          <p:cNvPicPr>
            <a:picLocks noChangeAspect="1"/>
          </p:cNvPicPr>
          <p:nvPr/>
        </p:nvPicPr>
        <p:blipFill>
          <a:blip r:embed="rId2"/>
          <a:stretch>
            <a:fillRect/>
          </a:stretch>
        </p:blipFill>
        <p:spPr>
          <a:xfrm>
            <a:off x="1988799" y="137652"/>
            <a:ext cx="8386173" cy="6720348"/>
          </a:xfrm>
          <a:prstGeom prst="rect">
            <a:avLst/>
          </a:prstGeom>
        </p:spPr>
      </p:pic>
    </p:spTree>
    <p:extLst>
      <p:ext uri="{BB962C8B-B14F-4D97-AF65-F5344CB8AC3E}">
        <p14:creationId xmlns:p14="http://schemas.microsoft.com/office/powerpoint/2010/main" val="1656985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667B0DDE-B6B9-0F69-54EA-7E3F40853FAE}"/>
              </a:ext>
            </a:extLst>
          </p:cNvPr>
          <p:cNvSpPr>
            <a:spLocks noGrp="1" noChangeArrowheads="1"/>
          </p:cNvSpPr>
          <p:nvPr>
            <p:ph type="body" idx="1"/>
          </p:nvPr>
        </p:nvSpPr>
        <p:spPr>
          <a:xfrm>
            <a:off x="519882" y="2224548"/>
            <a:ext cx="7896532" cy="4284407"/>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77" tIns="44445" rIns="90477" bIns="44445" rtlCol="0">
            <a:normAutofit/>
          </a:bodyPr>
          <a:lstStyle/>
          <a:p>
            <a:pPr>
              <a:lnSpc>
                <a:spcPct val="110000"/>
              </a:lnSpc>
              <a:buFontTx/>
              <a:buBlip>
                <a:blip r:embed="rId2"/>
              </a:buBlip>
            </a:pPr>
            <a:r>
              <a:rPr lang="en-US" altLang="en-US" sz="3200" b="0" dirty="0">
                <a:solidFill>
                  <a:schemeClr val="accent6">
                    <a:lumMod val="75000"/>
                  </a:schemeClr>
                </a:solidFill>
              </a:rPr>
              <a:t>Beliefs </a:t>
            </a:r>
            <a:r>
              <a:rPr lang="en-US" altLang="en-US" sz="3200" dirty="0">
                <a:solidFill>
                  <a:schemeClr val="accent6">
                    <a:lumMod val="75000"/>
                  </a:schemeClr>
                </a:solidFill>
              </a:rPr>
              <a:t>about health and diabetes</a:t>
            </a:r>
            <a:endParaRPr lang="en-US" altLang="en-US" sz="3200" b="0" dirty="0">
              <a:solidFill>
                <a:schemeClr val="accent6">
                  <a:lumMod val="75000"/>
                </a:schemeClr>
              </a:solidFill>
            </a:endParaRPr>
          </a:p>
          <a:p>
            <a:pPr>
              <a:lnSpc>
                <a:spcPct val="110000"/>
              </a:lnSpc>
              <a:buFontTx/>
              <a:buBlip>
                <a:blip r:embed="rId2"/>
              </a:buBlip>
            </a:pPr>
            <a:r>
              <a:rPr lang="en-US" altLang="en-US" sz="3200" b="0" dirty="0">
                <a:solidFill>
                  <a:schemeClr val="accent6">
                    <a:lumMod val="75000"/>
                  </a:schemeClr>
                </a:solidFill>
              </a:rPr>
              <a:t>Barriers</a:t>
            </a:r>
            <a:r>
              <a:rPr lang="en-US" altLang="en-US" sz="3200" dirty="0">
                <a:solidFill>
                  <a:schemeClr val="accent6">
                    <a:lumMod val="75000"/>
                  </a:schemeClr>
                </a:solidFill>
              </a:rPr>
              <a:t> can be confused with non-compliance</a:t>
            </a:r>
          </a:p>
          <a:p>
            <a:pPr>
              <a:lnSpc>
                <a:spcPct val="110000"/>
              </a:lnSpc>
              <a:buFontTx/>
              <a:buBlip>
                <a:blip r:embed="rId2"/>
              </a:buBlip>
            </a:pPr>
            <a:r>
              <a:rPr lang="en-US" altLang="en-US" sz="3200" b="0" dirty="0">
                <a:solidFill>
                  <a:schemeClr val="accent6">
                    <a:lumMod val="75000"/>
                  </a:schemeClr>
                </a:solidFill>
              </a:rPr>
              <a:t>Burnout</a:t>
            </a:r>
            <a:r>
              <a:rPr lang="en-US" altLang="en-US" sz="3200" dirty="0">
                <a:solidFill>
                  <a:schemeClr val="accent6">
                    <a:lumMod val="75000"/>
                  </a:schemeClr>
                </a:solidFill>
              </a:rPr>
              <a:t> lookout. On extended diabetes vacation due to diabetes distress?</a:t>
            </a:r>
          </a:p>
          <a:p>
            <a:pPr>
              <a:lnSpc>
                <a:spcPct val="110000"/>
              </a:lnSpc>
              <a:buFontTx/>
              <a:buBlip>
                <a:blip r:embed="rId2"/>
              </a:buBlip>
            </a:pPr>
            <a:r>
              <a:rPr lang="en-US" altLang="en-US" sz="3200" b="0" dirty="0">
                <a:solidFill>
                  <a:schemeClr val="accent6">
                    <a:lumMod val="75000"/>
                  </a:schemeClr>
                </a:solidFill>
              </a:rPr>
              <a:t>Bouncing back – leaning into resilience</a:t>
            </a:r>
            <a:endParaRPr lang="en-US" altLang="en-US" dirty="0">
              <a:solidFill>
                <a:schemeClr val="accent6">
                  <a:lumMod val="75000"/>
                </a:schemeClr>
              </a:solidFill>
            </a:endParaRPr>
          </a:p>
        </p:txBody>
      </p:sp>
      <p:graphicFrame>
        <p:nvGraphicFramePr>
          <p:cNvPr id="155651" name="Object 3">
            <a:extLst>
              <a:ext uri="{FF2B5EF4-FFF2-40B4-BE49-F238E27FC236}">
                <a16:creationId xmlns:a16="http://schemas.microsoft.com/office/drawing/2014/main" id="{2D07727A-6885-12EA-D65A-C57B60A43282}"/>
              </a:ext>
            </a:extLst>
          </p:cNvPr>
          <p:cNvGraphicFramePr>
            <a:graphicFrameLocks noChangeAspect="1"/>
          </p:cNvGraphicFramePr>
          <p:nvPr>
            <p:extLst>
              <p:ext uri="{D42A27DB-BD31-4B8C-83A1-F6EECF244321}">
                <p14:modId xmlns:p14="http://schemas.microsoft.com/office/powerpoint/2010/main" val="545318454"/>
              </p:ext>
            </p:extLst>
          </p:nvPr>
        </p:nvGraphicFramePr>
        <p:xfrm>
          <a:off x="4628535" y="349045"/>
          <a:ext cx="1676400" cy="1676400"/>
        </p:xfrm>
        <a:graphic>
          <a:graphicData uri="http://schemas.openxmlformats.org/presentationml/2006/ole">
            <mc:AlternateContent xmlns:mc="http://schemas.openxmlformats.org/markup-compatibility/2006">
              <mc:Choice xmlns:v="urn:schemas-microsoft-com:vml" Requires="v">
                <p:oleObj name="Clip" r:id="rId3" imgW="657360" imgH="657360" progId="MS_ClipArt_Gallery.2">
                  <p:embed/>
                </p:oleObj>
              </mc:Choice>
              <mc:Fallback>
                <p:oleObj name="Clip" r:id="rId3" imgW="657360" imgH="657360" progId="MS_ClipArt_Gallery.2">
                  <p:embed/>
                  <p:pic>
                    <p:nvPicPr>
                      <p:cNvPr id="155651" name="Object 3">
                        <a:extLst>
                          <a:ext uri="{FF2B5EF4-FFF2-40B4-BE49-F238E27FC236}">
                            <a16:creationId xmlns:a16="http://schemas.microsoft.com/office/drawing/2014/main" id="{2D07727A-6885-12EA-D65A-C57B60A43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8535" y="349045"/>
                        <a:ext cx="1676400" cy="167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 name="Picture 6" descr="Close up of pink floral arrangement">
            <a:extLst>
              <a:ext uri="{FF2B5EF4-FFF2-40B4-BE49-F238E27FC236}">
                <a16:creationId xmlns:a16="http://schemas.microsoft.com/office/drawing/2014/main" id="{2AC45B26-1864-83F2-ABFC-EBE632A501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6414" y="1919747"/>
            <a:ext cx="3161071" cy="4741607"/>
          </a:xfrm>
          <a:prstGeom prst="rect">
            <a:avLst/>
          </a:prstGeom>
        </p:spPr>
      </p:pic>
    </p:spTree>
    <p:extLst>
      <p:ext uri="{BB962C8B-B14F-4D97-AF65-F5344CB8AC3E}">
        <p14:creationId xmlns:p14="http://schemas.microsoft.com/office/powerpoint/2010/main" val="222347789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5650">
                                            <p:txEl>
                                              <p:pRg st="0" end="0"/>
                                            </p:txEl>
                                          </p:spTgt>
                                        </p:tgtEl>
                                        <p:attrNameLst>
                                          <p:attrName>style.visibility</p:attrName>
                                        </p:attrNameLst>
                                      </p:cBhvr>
                                      <p:to>
                                        <p:strVal val="visible"/>
                                      </p:to>
                                    </p:set>
                                    <p:animEffect transition="in" filter="wipe(left)">
                                      <p:cBhvr>
                                        <p:cTn id="7" dur="500"/>
                                        <p:tgtEl>
                                          <p:spTgt spid="1556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5650">
                                            <p:txEl>
                                              <p:pRg st="1" end="1"/>
                                            </p:txEl>
                                          </p:spTgt>
                                        </p:tgtEl>
                                        <p:attrNameLst>
                                          <p:attrName>style.visibility</p:attrName>
                                        </p:attrNameLst>
                                      </p:cBhvr>
                                      <p:to>
                                        <p:strVal val="visible"/>
                                      </p:to>
                                    </p:set>
                                    <p:animEffect transition="in" filter="wipe(left)">
                                      <p:cBhvr>
                                        <p:cTn id="12" dur="500"/>
                                        <p:tgtEl>
                                          <p:spTgt spid="15565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5650">
                                            <p:txEl>
                                              <p:pRg st="2" end="2"/>
                                            </p:txEl>
                                          </p:spTgt>
                                        </p:tgtEl>
                                        <p:attrNameLst>
                                          <p:attrName>style.visibility</p:attrName>
                                        </p:attrNameLst>
                                      </p:cBhvr>
                                      <p:to>
                                        <p:strVal val="visible"/>
                                      </p:to>
                                    </p:set>
                                    <p:animEffect transition="in" filter="wipe(left)">
                                      <p:cBhvr>
                                        <p:cTn id="17" dur="500"/>
                                        <p:tgtEl>
                                          <p:spTgt spid="15565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5650">
                                            <p:txEl>
                                              <p:pRg st="3" end="3"/>
                                            </p:txEl>
                                          </p:spTgt>
                                        </p:tgtEl>
                                        <p:attrNameLst>
                                          <p:attrName>style.visibility</p:attrName>
                                        </p:attrNameLst>
                                      </p:cBhvr>
                                      <p:to>
                                        <p:strVal val="visible"/>
                                      </p:to>
                                    </p:set>
                                    <p:animEffect transition="in" filter="wipe(left)">
                                      <p:cBhvr>
                                        <p:cTn id="22" dur="500"/>
                                        <p:tgtEl>
                                          <p:spTgt spid="1556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4EE7C50-A24F-69A5-1F3C-1FEEE270EE1C}"/>
            </a:ext>
          </a:extLst>
        </p:cNvPr>
        <p:cNvGrpSpPr/>
        <p:nvPr/>
      </p:nvGrpSpPr>
      <p:grpSpPr>
        <a:xfrm>
          <a:off x="0" y="0"/>
          <a:ext cx="0" cy="0"/>
          <a:chOff x="0" y="0"/>
          <a:chExt cx="0" cy="0"/>
        </a:xfrm>
      </p:grpSpPr>
      <p:sp>
        <p:nvSpPr>
          <p:cNvPr id="156674" name="Rectangle 2">
            <a:extLst>
              <a:ext uri="{FF2B5EF4-FFF2-40B4-BE49-F238E27FC236}">
                <a16:creationId xmlns:a16="http://schemas.microsoft.com/office/drawing/2014/main" id="{0390A5F1-6121-EB34-9A5F-D311C070C5CF}"/>
              </a:ext>
            </a:extLst>
          </p:cNvPr>
          <p:cNvSpPr>
            <a:spLocks noGrp="1" noChangeArrowheads="1"/>
          </p:cNvSpPr>
          <p:nvPr>
            <p:ph type="body" idx="1"/>
          </p:nvPr>
        </p:nvSpPr>
        <p:spPr>
          <a:xfrm>
            <a:off x="592394" y="2330245"/>
            <a:ext cx="7352071" cy="4146755"/>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77" tIns="44445" rIns="90477" bIns="44445" rtlCol="0">
            <a:normAutofit fontScale="92500" lnSpcReduction="10000"/>
          </a:bodyPr>
          <a:lstStyle/>
          <a:p>
            <a:pPr>
              <a:lnSpc>
                <a:spcPct val="110000"/>
              </a:lnSpc>
              <a:buFontTx/>
              <a:buBlip>
                <a:blip r:embed="rId2"/>
              </a:buBlip>
            </a:pPr>
            <a:r>
              <a:rPr lang="en-US" altLang="en-US" sz="3000" b="0" dirty="0">
                <a:solidFill>
                  <a:srgbClr val="0070C0"/>
                </a:solidFill>
              </a:rPr>
              <a:t>Having the Conversation - Curiosity</a:t>
            </a:r>
          </a:p>
          <a:p>
            <a:pPr>
              <a:lnSpc>
                <a:spcPct val="110000"/>
              </a:lnSpc>
              <a:buFontTx/>
              <a:buBlip>
                <a:blip r:embed="rId2"/>
              </a:buBlip>
            </a:pPr>
            <a:r>
              <a:rPr lang="en-US" altLang="en-US" sz="3000" b="0" dirty="0">
                <a:solidFill>
                  <a:srgbClr val="0070C0"/>
                </a:solidFill>
              </a:rPr>
              <a:t>Coaching tha</a:t>
            </a:r>
            <a:r>
              <a:rPr lang="en-US" altLang="en-US" sz="3000" dirty="0">
                <a:solidFill>
                  <a:srgbClr val="0070C0"/>
                </a:solidFill>
              </a:rPr>
              <a:t>t highlights </a:t>
            </a:r>
            <a:r>
              <a:rPr lang="en-US" altLang="en-US" sz="3000" i="1" dirty="0">
                <a:solidFill>
                  <a:srgbClr val="0070C0"/>
                </a:solidFill>
              </a:rPr>
              <a:t>their</a:t>
            </a:r>
            <a:r>
              <a:rPr lang="en-US" altLang="en-US" sz="3000" dirty="0">
                <a:solidFill>
                  <a:srgbClr val="0070C0"/>
                </a:solidFill>
              </a:rPr>
              <a:t> knowledge and resilience.</a:t>
            </a:r>
          </a:p>
          <a:p>
            <a:pPr>
              <a:lnSpc>
                <a:spcPct val="110000"/>
              </a:lnSpc>
              <a:buFontTx/>
              <a:buBlip>
                <a:blip r:embed="rId2"/>
              </a:buBlip>
            </a:pPr>
            <a:r>
              <a:rPr lang="en-US" altLang="en-US" sz="3000" b="0" dirty="0">
                <a:solidFill>
                  <a:srgbClr val="0070C0"/>
                </a:solidFill>
              </a:rPr>
              <a:t>Carrots –</a:t>
            </a:r>
            <a:r>
              <a:rPr lang="en-US" altLang="en-US" sz="3000" dirty="0">
                <a:solidFill>
                  <a:srgbClr val="0070C0"/>
                </a:solidFill>
              </a:rPr>
              <a:t> problem solve together and dig for solutions that are meaningful in everyday life.</a:t>
            </a:r>
          </a:p>
          <a:p>
            <a:pPr>
              <a:lnSpc>
                <a:spcPct val="110000"/>
              </a:lnSpc>
              <a:buFontTx/>
              <a:buBlip>
                <a:blip r:embed="rId2"/>
              </a:buBlip>
            </a:pPr>
            <a:r>
              <a:rPr lang="en-US" altLang="en-US" sz="3000" b="0" dirty="0">
                <a:solidFill>
                  <a:srgbClr val="0070C0"/>
                </a:solidFill>
              </a:rPr>
              <a:t>Compassion</a:t>
            </a:r>
            <a:r>
              <a:rPr lang="en-US" altLang="en-US" sz="3000" dirty="0">
                <a:solidFill>
                  <a:srgbClr val="0070C0"/>
                </a:solidFill>
              </a:rPr>
              <a:t> for the people in our care and ourselves.</a:t>
            </a:r>
          </a:p>
          <a:p>
            <a:pPr>
              <a:lnSpc>
                <a:spcPct val="110000"/>
              </a:lnSpc>
              <a:buFontTx/>
              <a:buBlip>
                <a:blip r:embed="rId2"/>
              </a:buBlip>
            </a:pPr>
            <a:r>
              <a:rPr lang="en-US" altLang="en-US" sz="3000" dirty="0">
                <a:solidFill>
                  <a:srgbClr val="0070C0"/>
                </a:solidFill>
              </a:rPr>
              <a:t>Connection through – opening the door.</a:t>
            </a:r>
            <a:endParaRPr lang="en-US" altLang="en-US" dirty="0">
              <a:solidFill>
                <a:srgbClr val="0070C0"/>
              </a:solidFill>
            </a:endParaRPr>
          </a:p>
        </p:txBody>
      </p:sp>
      <p:graphicFrame>
        <p:nvGraphicFramePr>
          <p:cNvPr id="156675" name="Object 3">
            <a:extLst>
              <a:ext uri="{FF2B5EF4-FFF2-40B4-BE49-F238E27FC236}">
                <a16:creationId xmlns:a16="http://schemas.microsoft.com/office/drawing/2014/main" id="{C1BD14C9-355B-8939-BECA-C6F78351F2EB}"/>
              </a:ext>
            </a:extLst>
          </p:cNvPr>
          <p:cNvGraphicFramePr>
            <a:graphicFrameLocks noChangeAspect="1"/>
          </p:cNvGraphicFramePr>
          <p:nvPr/>
        </p:nvGraphicFramePr>
        <p:xfrm>
          <a:off x="5256213" y="381000"/>
          <a:ext cx="1752600" cy="1752600"/>
        </p:xfrm>
        <a:graphic>
          <a:graphicData uri="http://schemas.openxmlformats.org/presentationml/2006/ole">
            <mc:AlternateContent xmlns:mc="http://schemas.openxmlformats.org/markup-compatibility/2006">
              <mc:Choice xmlns:v="urn:schemas-microsoft-com:vml" Requires="v">
                <p:oleObj name="Clip" r:id="rId3" imgW="657360" imgH="657360" progId="MS_ClipArt_Gallery.2">
                  <p:embed/>
                </p:oleObj>
              </mc:Choice>
              <mc:Fallback>
                <p:oleObj name="Clip" r:id="rId3" imgW="657360" imgH="657360" progId="MS_ClipArt_Gallery.2">
                  <p:embed/>
                  <p:pic>
                    <p:nvPicPr>
                      <p:cNvPr id="156675" name="Object 3">
                        <a:extLst>
                          <a:ext uri="{FF2B5EF4-FFF2-40B4-BE49-F238E27FC236}">
                            <a16:creationId xmlns:a16="http://schemas.microsoft.com/office/drawing/2014/main" id="{C1BD14C9-355B-8939-BECA-C6F78351F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6213" y="381000"/>
                        <a:ext cx="17526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 name="Picture 2" descr="Person standing outdoors near vegetation, wearing coverall, holding bundle of muddy carrots with tops">
            <a:extLst>
              <a:ext uri="{FF2B5EF4-FFF2-40B4-BE49-F238E27FC236}">
                <a16:creationId xmlns:a16="http://schemas.microsoft.com/office/drawing/2014/main" id="{0A5B0BB0-82EE-C8E4-9677-E1A67ECCC3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0270" y="2968293"/>
            <a:ext cx="3719989" cy="2483694"/>
          </a:xfrm>
          <a:prstGeom prst="rect">
            <a:avLst/>
          </a:prstGeom>
        </p:spPr>
      </p:pic>
    </p:spTree>
    <p:extLst>
      <p:ext uri="{BB962C8B-B14F-4D97-AF65-F5344CB8AC3E}">
        <p14:creationId xmlns:p14="http://schemas.microsoft.com/office/powerpoint/2010/main" val="31686971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6674">
                                            <p:txEl>
                                              <p:pRg st="0" end="0"/>
                                            </p:txEl>
                                          </p:spTgt>
                                        </p:tgtEl>
                                        <p:attrNameLst>
                                          <p:attrName>style.visibility</p:attrName>
                                        </p:attrNameLst>
                                      </p:cBhvr>
                                      <p:to>
                                        <p:strVal val="visible"/>
                                      </p:to>
                                    </p:set>
                                    <p:animEffect transition="in" filter="wipe(left)">
                                      <p:cBhvr>
                                        <p:cTn id="7" dur="500"/>
                                        <p:tgtEl>
                                          <p:spTgt spid="1566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6674">
                                            <p:txEl>
                                              <p:pRg st="1" end="1"/>
                                            </p:txEl>
                                          </p:spTgt>
                                        </p:tgtEl>
                                        <p:attrNameLst>
                                          <p:attrName>style.visibility</p:attrName>
                                        </p:attrNameLst>
                                      </p:cBhvr>
                                      <p:to>
                                        <p:strVal val="visible"/>
                                      </p:to>
                                    </p:set>
                                    <p:animEffect transition="in" filter="wipe(left)">
                                      <p:cBhvr>
                                        <p:cTn id="12" dur="500"/>
                                        <p:tgtEl>
                                          <p:spTgt spid="15667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6674">
                                            <p:txEl>
                                              <p:pRg st="2" end="2"/>
                                            </p:txEl>
                                          </p:spTgt>
                                        </p:tgtEl>
                                        <p:attrNameLst>
                                          <p:attrName>style.visibility</p:attrName>
                                        </p:attrNameLst>
                                      </p:cBhvr>
                                      <p:to>
                                        <p:strVal val="visible"/>
                                      </p:to>
                                    </p:set>
                                    <p:animEffect transition="in" filter="wipe(left)">
                                      <p:cBhvr>
                                        <p:cTn id="17" dur="500"/>
                                        <p:tgtEl>
                                          <p:spTgt spid="15667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6674">
                                            <p:txEl>
                                              <p:pRg st="3" end="3"/>
                                            </p:txEl>
                                          </p:spTgt>
                                        </p:tgtEl>
                                        <p:attrNameLst>
                                          <p:attrName>style.visibility</p:attrName>
                                        </p:attrNameLst>
                                      </p:cBhvr>
                                      <p:to>
                                        <p:strVal val="visible"/>
                                      </p:to>
                                    </p:set>
                                    <p:animEffect transition="in" filter="wipe(left)">
                                      <p:cBhvr>
                                        <p:cTn id="22" dur="500"/>
                                        <p:tgtEl>
                                          <p:spTgt spid="15667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6674">
                                            <p:txEl>
                                              <p:pRg st="4" end="4"/>
                                            </p:txEl>
                                          </p:spTgt>
                                        </p:tgtEl>
                                        <p:attrNameLst>
                                          <p:attrName>style.visibility</p:attrName>
                                        </p:attrNameLst>
                                      </p:cBhvr>
                                      <p:to>
                                        <p:strVal val="visible"/>
                                      </p:to>
                                    </p:set>
                                    <p:animEffect transition="in" filter="wipe(left)">
                                      <p:cBhvr>
                                        <p:cTn id="27" dur="500"/>
                                        <p:tgtEl>
                                          <p:spTgt spid="1566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4"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3" name="Rectangle 1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5A2CC9-D022-49A1-895F-382832A1E17B}"/>
              </a:ext>
            </a:extLst>
          </p:cNvPr>
          <p:cNvSpPr>
            <a:spLocks noGrp="1"/>
          </p:cNvSpPr>
          <p:nvPr>
            <p:ph type="title"/>
          </p:nvPr>
        </p:nvSpPr>
        <p:spPr>
          <a:xfrm>
            <a:off x="196646" y="574440"/>
            <a:ext cx="11425084" cy="920063"/>
          </a:xfrm>
        </p:spPr>
        <p:txBody>
          <a:bodyPr anchor="ctr">
            <a:normAutofit/>
          </a:bodyPr>
          <a:lstStyle/>
          <a:p>
            <a:r>
              <a:rPr lang="en-US" dirty="0">
                <a:solidFill>
                  <a:srgbClr val="7030A0"/>
                </a:solidFill>
              </a:rPr>
              <a:t>From Perfectionism to “Healthy Good Enough”</a:t>
            </a:r>
          </a:p>
        </p:txBody>
      </p:sp>
      <p:sp>
        <p:nvSpPr>
          <p:cNvPr id="3" name="Content Placeholder 2">
            <a:extLst>
              <a:ext uri="{FF2B5EF4-FFF2-40B4-BE49-F238E27FC236}">
                <a16:creationId xmlns:a16="http://schemas.microsoft.com/office/drawing/2014/main" id="{80426C0B-0FA4-4414-86B3-78228158915B}"/>
              </a:ext>
            </a:extLst>
          </p:cNvPr>
          <p:cNvSpPr>
            <a:spLocks noGrp="1"/>
          </p:cNvSpPr>
          <p:nvPr>
            <p:ph idx="1"/>
          </p:nvPr>
        </p:nvSpPr>
        <p:spPr>
          <a:xfrm>
            <a:off x="781467" y="2410209"/>
            <a:ext cx="6907359" cy="4037234"/>
          </a:xfrm>
        </p:spPr>
        <p:txBody>
          <a:bodyPr anchor="ctr">
            <a:normAutofit fontScale="77500" lnSpcReduction="20000"/>
          </a:bodyPr>
          <a:lstStyle/>
          <a:p>
            <a:pPr marL="0" indent="0">
              <a:lnSpc>
                <a:spcPct val="120000"/>
              </a:lnSpc>
              <a:buNone/>
            </a:pPr>
            <a:r>
              <a:rPr lang="en-US" dirty="0"/>
              <a:t>Perfectionistic thinking: has 2 speeds, perfect or failure.</a:t>
            </a:r>
          </a:p>
          <a:p>
            <a:pPr marL="0" indent="0">
              <a:lnSpc>
                <a:spcPct val="120000"/>
              </a:lnSpc>
              <a:buNone/>
            </a:pPr>
            <a:r>
              <a:rPr lang="en-US" dirty="0"/>
              <a:t>Not achievable for very long, exhausting, contributes to burnout </a:t>
            </a:r>
            <a:endParaRPr lang="en-US" u="sng" dirty="0">
              <a:latin typeface="Calibri"/>
            </a:endParaRPr>
          </a:p>
          <a:p>
            <a:pPr marL="0" indent="0">
              <a:lnSpc>
                <a:spcPct val="120000"/>
              </a:lnSpc>
              <a:buNone/>
            </a:pPr>
            <a:r>
              <a:rPr lang="en-US" sz="3600" u="sng" dirty="0">
                <a:solidFill>
                  <a:srgbClr val="7030A0"/>
                </a:solidFill>
                <a:latin typeface="Calibri"/>
              </a:rPr>
              <a:t>Healthy Good Enough</a:t>
            </a:r>
          </a:p>
          <a:p>
            <a:pPr marL="568967" lvl="1" indent="-203203" defTabSz="812810">
              <a:lnSpc>
                <a:spcPct val="120000"/>
              </a:lnSpc>
              <a:spcBef>
                <a:spcPct val="20000"/>
              </a:spcBef>
              <a:buClr>
                <a:srgbClr val="DA1F28"/>
              </a:buClr>
              <a:defRPr/>
            </a:pPr>
            <a:r>
              <a:rPr lang="en-US" sz="2600" dirty="0">
                <a:latin typeface="Calibri"/>
              </a:rPr>
              <a:t>Personalized </a:t>
            </a:r>
          </a:p>
          <a:p>
            <a:pPr marL="568967" lvl="1" indent="-203203" defTabSz="812810">
              <a:lnSpc>
                <a:spcPct val="120000"/>
              </a:lnSpc>
              <a:spcBef>
                <a:spcPct val="20000"/>
              </a:spcBef>
              <a:buClr>
                <a:srgbClr val="DA1F28"/>
              </a:buClr>
              <a:defRPr/>
            </a:pPr>
            <a:r>
              <a:rPr lang="en-US" sz="2600" dirty="0">
                <a:latin typeface="Calibri"/>
              </a:rPr>
              <a:t>Ambitious and realistic</a:t>
            </a:r>
          </a:p>
          <a:p>
            <a:pPr marL="568967" lvl="1" indent="-203203" defTabSz="812810">
              <a:lnSpc>
                <a:spcPct val="120000"/>
              </a:lnSpc>
              <a:spcBef>
                <a:spcPct val="20000"/>
              </a:spcBef>
              <a:buClr>
                <a:srgbClr val="DA1F28"/>
              </a:buClr>
              <a:defRPr/>
            </a:pPr>
            <a:r>
              <a:rPr lang="en-US" sz="2600" dirty="0">
                <a:latin typeface="Calibri"/>
              </a:rPr>
              <a:t>Allows for normal fluctuations, mistakes and experiments</a:t>
            </a:r>
          </a:p>
          <a:p>
            <a:pPr marL="568967" lvl="1" indent="-203203" defTabSz="812810">
              <a:lnSpc>
                <a:spcPct val="120000"/>
              </a:lnSpc>
              <a:spcBef>
                <a:spcPct val="20000"/>
              </a:spcBef>
              <a:buClr>
                <a:srgbClr val="DA1F28"/>
              </a:buClr>
              <a:defRPr/>
            </a:pPr>
            <a:r>
              <a:rPr lang="en-US" sz="2600" dirty="0">
                <a:latin typeface="Calibri"/>
              </a:rPr>
              <a:t>Sees small steps as valuable</a:t>
            </a:r>
          </a:p>
          <a:p>
            <a:pPr marL="568967" lvl="1" indent="-203203" defTabSz="812810">
              <a:lnSpc>
                <a:spcPct val="120000"/>
              </a:lnSpc>
              <a:spcBef>
                <a:spcPct val="20000"/>
              </a:spcBef>
              <a:buClr>
                <a:srgbClr val="DA1F28"/>
              </a:buClr>
              <a:defRPr/>
            </a:pPr>
            <a:r>
              <a:rPr lang="en-US" sz="2600" dirty="0">
                <a:latin typeface="Calibri"/>
              </a:rPr>
              <a:t>Focus is on efforts made, not numbers</a:t>
            </a:r>
          </a:p>
          <a:p>
            <a:pPr marL="568967" lvl="1" indent="-203203" defTabSz="812810">
              <a:lnSpc>
                <a:spcPct val="120000"/>
              </a:lnSpc>
              <a:spcBef>
                <a:spcPct val="20000"/>
              </a:spcBef>
              <a:buClr>
                <a:srgbClr val="DA1F28"/>
              </a:buClr>
              <a:defRPr/>
            </a:pPr>
            <a:r>
              <a:rPr lang="en-US" sz="2600" dirty="0">
                <a:latin typeface="Calibri"/>
              </a:rPr>
              <a:t>Forward looking: What now? </a:t>
            </a:r>
          </a:p>
          <a:p>
            <a:pPr marL="0" indent="0">
              <a:buNone/>
            </a:pPr>
            <a:endParaRPr lang="en-US" sz="1900" dirty="0"/>
          </a:p>
        </p:txBody>
      </p:sp>
      <p:pic>
        <p:nvPicPr>
          <p:cNvPr id="6" name="Picture 5" descr="Businessman in thumbs up">
            <a:extLst>
              <a:ext uri="{FF2B5EF4-FFF2-40B4-BE49-F238E27FC236}">
                <a16:creationId xmlns:a16="http://schemas.microsoft.com/office/drawing/2014/main" id="{0A712425-377C-F07F-3331-BB5E4EDDEE1D}"/>
              </a:ext>
            </a:extLst>
          </p:cNvPr>
          <p:cNvPicPr>
            <a:picLocks noChangeAspect="1"/>
          </p:cNvPicPr>
          <p:nvPr/>
        </p:nvPicPr>
        <p:blipFill>
          <a:blip r:embed="rId2">
            <a:extLst>
              <a:ext uri="{28A0092B-C50C-407E-A947-70E740481C1C}">
                <a14:useLocalDpi xmlns:a14="http://schemas.microsoft.com/office/drawing/2010/main" val="0"/>
              </a:ext>
            </a:extLst>
          </a:blip>
          <a:srcRect l="21301" r="19299" b="-2"/>
          <a:stretch>
            <a:fillRect/>
          </a:stretch>
        </p:blipFill>
        <p:spPr>
          <a:xfrm>
            <a:off x="8111613" y="2261065"/>
            <a:ext cx="3971308" cy="4462725"/>
          </a:xfrm>
          <a:prstGeom prst="rect">
            <a:avLst/>
          </a:prstGeom>
        </p:spPr>
      </p:pic>
      <p:sp>
        <p:nvSpPr>
          <p:cNvPr id="4" name="TextBox 3">
            <a:extLst>
              <a:ext uri="{FF2B5EF4-FFF2-40B4-BE49-F238E27FC236}">
                <a16:creationId xmlns:a16="http://schemas.microsoft.com/office/drawing/2014/main" id="{C2E2699F-6E9D-2636-9CD1-1D68A8A6A9C7}"/>
              </a:ext>
            </a:extLst>
          </p:cNvPr>
          <p:cNvSpPr txBox="1"/>
          <p:nvPr/>
        </p:nvSpPr>
        <p:spPr>
          <a:xfrm>
            <a:off x="432620" y="6422509"/>
            <a:ext cx="8602343" cy="307777"/>
          </a:xfrm>
          <a:prstGeom prst="rect">
            <a:avLst/>
          </a:prstGeom>
          <a:noFill/>
        </p:spPr>
        <p:txBody>
          <a:bodyPr wrap="square" rtlCol="0">
            <a:spAutoFit/>
          </a:bodyPr>
          <a:lstStyle/>
          <a:p>
            <a:pPr>
              <a:spcAft>
                <a:spcPts val="600"/>
              </a:spcAft>
            </a:pPr>
            <a:r>
              <a:rPr lang="en-US" sz="1400" dirty="0"/>
              <a:t>Used with permission from ReVive 5 Program; Larry Fisher, PhD &amp; Susan Guzman, PhD</a:t>
            </a:r>
          </a:p>
        </p:txBody>
      </p:sp>
    </p:spTree>
    <p:extLst>
      <p:ext uri="{BB962C8B-B14F-4D97-AF65-F5344CB8AC3E}">
        <p14:creationId xmlns:p14="http://schemas.microsoft.com/office/powerpoint/2010/main" val="107846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16A54-09FA-731C-191D-0E021430C507}"/>
              </a:ext>
            </a:extLst>
          </p:cNvPr>
          <p:cNvSpPr>
            <a:spLocks noGrp="1"/>
          </p:cNvSpPr>
          <p:nvPr>
            <p:ph type="title"/>
          </p:nvPr>
        </p:nvSpPr>
        <p:spPr/>
        <p:txBody>
          <a:bodyPr/>
          <a:lstStyle/>
          <a:p>
            <a:r>
              <a:rPr lang="en-US" dirty="0">
                <a:solidFill>
                  <a:srgbClr val="7030A0"/>
                </a:solidFill>
              </a:rPr>
              <a:t>To My Healthcare Professional Colleagues</a:t>
            </a:r>
          </a:p>
        </p:txBody>
      </p:sp>
      <p:sp>
        <p:nvSpPr>
          <p:cNvPr id="3" name="Text Placeholder 2">
            <a:extLst>
              <a:ext uri="{FF2B5EF4-FFF2-40B4-BE49-F238E27FC236}">
                <a16:creationId xmlns:a16="http://schemas.microsoft.com/office/drawing/2014/main" id="{6C6D47DF-0F0B-7760-7B8B-211EDAD44C53}"/>
              </a:ext>
            </a:extLst>
          </p:cNvPr>
          <p:cNvSpPr>
            <a:spLocks noGrp="1"/>
          </p:cNvSpPr>
          <p:nvPr>
            <p:ph type="body" idx="1"/>
          </p:nvPr>
        </p:nvSpPr>
        <p:spPr>
          <a:xfrm>
            <a:off x="1016769" y="1602505"/>
            <a:ext cx="4194327" cy="823912"/>
          </a:xfrm>
        </p:spPr>
        <p:txBody>
          <a:bodyPr/>
          <a:lstStyle/>
          <a:p>
            <a:r>
              <a:rPr lang="en-US" dirty="0">
                <a:solidFill>
                  <a:srgbClr val="0070C0"/>
                </a:solidFill>
              </a:rPr>
              <a:t>This is not about Perfection!</a:t>
            </a:r>
          </a:p>
        </p:txBody>
      </p:sp>
      <p:pic>
        <p:nvPicPr>
          <p:cNvPr id="8" name="Content Placeholder 7" descr="Leaning Tower of Pisa at sunset">
            <a:extLst>
              <a:ext uri="{FF2B5EF4-FFF2-40B4-BE49-F238E27FC236}">
                <a16:creationId xmlns:a16="http://schemas.microsoft.com/office/drawing/2014/main" id="{653B90AB-2F42-74C8-B40F-31442CF49DD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41556" y="2589290"/>
            <a:ext cx="2456392" cy="3684588"/>
          </a:xfrm>
        </p:spPr>
      </p:pic>
      <p:sp>
        <p:nvSpPr>
          <p:cNvPr id="5" name="Text Placeholder 4">
            <a:extLst>
              <a:ext uri="{FF2B5EF4-FFF2-40B4-BE49-F238E27FC236}">
                <a16:creationId xmlns:a16="http://schemas.microsoft.com/office/drawing/2014/main" id="{F97DE65C-D1F0-A7EE-C091-D865694A5C1A}"/>
              </a:ext>
            </a:extLst>
          </p:cNvPr>
          <p:cNvSpPr>
            <a:spLocks noGrp="1"/>
          </p:cNvSpPr>
          <p:nvPr>
            <p:ph type="body" sz="quarter" idx="3"/>
          </p:nvPr>
        </p:nvSpPr>
        <p:spPr/>
        <p:txBody>
          <a:bodyPr/>
          <a:lstStyle/>
          <a:p>
            <a:pPr algn="ctr"/>
            <a:r>
              <a:rPr lang="en-US" dirty="0">
                <a:solidFill>
                  <a:schemeClr val="accent6">
                    <a:lumMod val="75000"/>
                  </a:schemeClr>
                </a:solidFill>
              </a:rPr>
              <a:t>It’s about Presence</a:t>
            </a:r>
          </a:p>
        </p:txBody>
      </p:sp>
      <p:pic>
        <p:nvPicPr>
          <p:cNvPr id="10" name="Content Placeholder 9" descr="Hands holding heart">
            <a:extLst>
              <a:ext uri="{FF2B5EF4-FFF2-40B4-BE49-F238E27FC236}">
                <a16:creationId xmlns:a16="http://schemas.microsoft.com/office/drawing/2014/main" id="{03CE8CBC-C641-4AE6-0094-B899F09916C2}"/>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72200" y="2625197"/>
            <a:ext cx="5183188" cy="3455458"/>
          </a:xfrm>
        </p:spPr>
      </p:pic>
    </p:spTree>
    <p:extLst>
      <p:ext uri="{BB962C8B-B14F-4D97-AF65-F5344CB8AC3E}">
        <p14:creationId xmlns:p14="http://schemas.microsoft.com/office/powerpoint/2010/main" val="206274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miling hospital staff">
            <a:extLst>
              <a:ext uri="{FF2B5EF4-FFF2-40B4-BE49-F238E27FC236}">
                <a16:creationId xmlns:a16="http://schemas.microsoft.com/office/drawing/2014/main" id="{1B75DA9E-4839-8449-22CA-8ED4D755AC9E}"/>
              </a:ext>
            </a:extLst>
          </p:cNvPr>
          <p:cNvPicPr>
            <a:picLocks noChangeAspect="1"/>
          </p:cNvPicPr>
          <p:nvPr/>
        </p:nvPicPr>
        <p:blipFill>
          <a:blip r:embed="rId2" cstate="print">
            <a:extLst>
              <a:ext uri="{28A0092B-C50C-407E-A947-70E740481C1C}">
                <a14:useLocalDpi xmlns:a14="http://schemas.microsoft.com/office/drawing/2010/main" val="0"/>
              </a:ext>
            </a:extLst>
          </a:blip>
          <a:srcRect t="17232" r="-2" b="17230"/>
          <a:stretch>
            <a:fillRect/>
          </a:stretch>
        </p:blipFill>
        <p:spPr>
          <a:xfrm>
            <a:off x="5033854" y="3574204"/>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Picture 6" descr="Baby lying on a bed">
            <a:extLst>
              <a:ext uri="{FF2B5EF4-FFF2-40B4-BE49-F238E27FC236}">
                <a16:creationId xmlns:a16="http://schemas.microsoft.com/office/drawing/2014/main" id="{19EA8290-F8C1-9794-EABB-F64A51F1ABDD}"/>
              </a:ext>
            </a:extLst>
          </p:cNvPr>
          <p:cNvPicPr>
            <a:picLocks noChangeAspect="1"/>
          </p:cNvPicPr>
          <p:nvPr/>
        </p:nvPicPr>
        <p:blipFill>
          <a:blip r:embed="rId3" cstate="print">
            <a:extLst>
              <a:ext uri="{28A0092B-C50C-407E-A947-70E740481C1C}">
                <a14:useLocalDpi xmlns:a14="http://schemas.microsoft.com/office/drawing/2010/main" val="0"/>
              </a:ext>
            </a:extLst>
          </a:blip>
          <a:srcRect t="18510" r="-2" b="12515"/>
          <a:stretch>
            <a:fillRect/>
          </a:stretch>
        </p:blipFill>
        <p:spPr>
          <a:xfrm>
            <a:off x="4888588" y="64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0B3895DE-6534-1D10-B401-81A56EE744B7}"/>
              </a:ext>
            </a:extLst>
          </p:cNvPr>
          <p:cNvSpPr>
            <a:spLocks noGrp="1"/>
          </p:cNvSpPr>
          <p:nvPr>
            <p:ph type="title"/>
          </p:nvPr>
        </p:nvSpPr>
        <p:spPr>
          <a:xfrm>
            <a:off x="438912" y="875362"/>
            <a:ext cx="4449676" cy="5107275"/>
          </a:xfrm>
        </p:spPr>
        <p:txBody>
          <a:bodyPr vert="horz" lIns="91440" tIns="45720" rIns="91440" bIns="45720" rtlCol="0" anchor="b">
            <a:normAutofit fontScale="90000"/>
          </a:bodyPr>
          <a:lstStyle/>
          <a:p>
            <a:r>
              <a:rPr lang="en-US" sz="5400" kern="1200" dirty="0">
                <a:solidFill>
                  <a:schemeClr val="tx1"/>
                </a:solidFill>
                <a:latin typeface="+mj-lt"/>
                <a:ea typeface="+mj-ea"/>
                <a:cs typeface="+mj-cs"/>
              </a:rPr>
              <a:t>Our Curiosity Makes a Difference</a:t>
            </a:r>
            <a:br>
              <a:rPr lang="en-US" sz="5400" kern="1200" dirty="0">
                <a:solidFill>
                  <a:schemeClr val="tx1"/>
                </a:solidFill>
                <a:latin typeface="+mj-lt"/>
                <a:ea typeface="+mj-ea"/>
                <a:cs typeface="+mj-cs"/>
              </a:rPr>
            </a:br>
            <a:br>
              <a:rPr lang="en-US" sz="5400" kern="1200" dirty="0">
                <a:solidFill>
                  <a:schemeClr val="tx1"/>
                </a:solidFill>
                <a:latin typeface="+mj-lt"/>
                <a:ea typeface="+mj-ea"/>
                <a:cs typeface="+mj-cs"/>
              </a:rPr>
            </a:br>
            <a:r>
              <a:rPr lang="en-US" sz="5400" kern="1200" dirty="0">
                <a:solidFill>
                  <a:schemeClr val="tx1"/>
                </a:solidFill>
                <a:latin typeface="+mj-lt"/>
                <a:ea typeface="+mj-ea"/>
                <a:cs typeface="+mj-cs"/>
              </a:rPr>
              <a:t>What is something  you would like me to know about you?</a:t>
            </a:r>
          </a:p>
        </p:txBody>
      </p:sp>
    </p:spTree>
    <p:extLst>
      <p:ext uri="{BB962C8B-B14F-4D97-AF65-F5344CB8AC3E}">
        <p14:creationId xmlns:p14="http://schemas.microsoft.com/office/powerpoint/2010/main" val="427614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8F7198EB-BA7E-4D85-E1D9-902CF309290A}"/>
              </a:ext>
            </a:extLst>
          </p:cNvPr>
          <p:cNvSpPr>
            <a:spLocks noGrp="1"/>
          </p:cNvSpPr>
          <p:nvPr>
            <p:ph type="title"/>
          </p:nvPr>
        </p:nvSpPr>
        <p:spPr>
          <a:xfrm>
            <a:off x="640080" y="1243013"/>
            <a:ext cx="3855720" cy="4371974"/>
          </a:xfrm>
        </p:spPr>
        <p:txBody>
          <a:bodyPr>
            <a:normAutofit/>
          </a:bodyPr>
          <a:lstStyle/>
          <a:p>
            <a:r>
              <a:rPr lang="en-US" sz="3600">
                <a:solidFill>
                  <a:schemeClr val="tx2"/>
                </a:solidFill>
              </a:rPr>
              <a:t>Considering the Diabetes Connection as a Sacred Space </a:t>
            </a:r>
          </a:p>
        </p:txBody>
      </p:sp>
      <p:sp>
        <p:nvSpPr>
          <p:cNvPr id="3" name="Content Placeholder 2">
            <a:extLst>
              <a:ext uri="{FF2B5EF4-FFF2-40B4-BE49-F238E27FC236}">
                <a16:creationId xmlns:a16="http://schemas.microsoft.com/office/drawing/2014/main" id="{C93489F1-A602-A56E-5AD6-F1880E306BD5}"/>
              </a:ext>
            </a:extLst>
          </p:cNvPr>
          <p:cNvSpPr>
            <a:spLocks noGrp="1"/>
          </p:cNvSpPr>
          <p:nvPr>
            <p:ph sz="quarter" idx="1"/>
          </p:nvPr>
        </p:nvSpPr>
        <p:spPr>
          <a:xfrm>
            <a:off x="4873657" y="-160257"/>
            <a:ext cx="7004115" cy="6908755"/>
          </a:xfrm>
        </p:spPr>
        <p:txBody>
          <a:bodyPr anchor="ctr">
            <a:normAutofit fontScale="85000" lnSpcReduction="10000"/>
          </a:bodyPr>
          <a:lstStyle/>
          <a:p>
            <a:endParaRPr lang="en-US" sz="1800" dirty="0">
              <a:solidFill>
                <a:schemeClr val="tx2"/>
              </a:solidFill>
            </a:endParaRPr>
          </a:p>
          <a:p>
            <a:pPr>
              <a:lnSpc>
                <a:spcPct val="110000"/>
              </a:lnSpc>
            </a:pP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Have the stories of people living with diabetes stayed with you long after the conversation ended? Have their words, struggles, and triumphs echoed in your thoughts, quietly influencing the way you provide care? </a:t>
            </a:r>
          </a:p>
          <a:p>
            <a:pPr>
              <a:lnSpc>
                <a:spcPct val="110000"/>
              </a:lnSpc>
            </a:pP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Listening to these stories isn’t simply an exchange of information; it’s an invitation into someone’s lived experience. When we truly listen, with presence and without judgment, we enter a sacred space within diabetes care, where healing transcends clinical roles and traditional hierarchies. In these moments, connection becomes the medicine. The person receiving care feels seen, heard, and valued. And something extraordinary happens for us as HCPs, too. </a:t>
            </a:r>
          </a:p>
          <a:p>
            <a:pPr>
              <a:lnSpc>
                <a:spcPct val="110000"/>
              </a:lnSpc>
            </a:pP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We are reminded of our purpose. We feel reconnected to our humanity.</a:t>
            </a:r>
          </a:p>
        </p:txBody>
      </p:sp>
    </p:spTree>
    <p:extLst>
      <p:ext uri="{BB962C8B-B14F-4D97-AF65-F5344CB8AC3E}">
        <p14:creationId xmlns:p14="http://schemas.microsoft.com/office/powerpoint/2010/main" val="131263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695F26-39DB-450E-B464-9C76CD233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F42E55F-A297-474F-AF2D-6D3A15822B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1" y="-1"/>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FF0DCFE-B508-81F9-602E-43627A84E9A9}"/>
              </a:ext>
            </a:extLst>
          </p:cNvPr>
          <p:cNvSpPr>
            <a:spLocks noGrp="1"/>
          </p:cNvSpPr>
          <p:nvPr>
            <p:ph type="title"/>
          </p:nvPr>
        </p:nvSpPr>
        <p:spPr>
          <a:xfrm>
            <a:off x="769291" y="80598"/>
            <a:ext cx="5011473" cy="1773936"/>
          </a:xfrm>
        </p:spPr>
        <p:txBody>
          <a:bodyPr vert="horz" lIns="91440" tIns="45720" rIns="91440" bIns="45720" rtlCol="0" anchor="ctr">
            <a:normAutofit/>
          </a:bodyPr>
          <a:lstStyle/>
          <a:p>
            <a:r>
              <a:rPr lang="en-US" sz="3600" dirty="0">
                <a:solidFill>
                  <a:schemeClr val="tx2"/>
                </a:solidFill>
              </a:rPr>
              <a:t>Emergency Room Visit</a:t>
            </a:r>
          </a:p>
        </p:txBody>
      </p:sp>
      <p:grpSp>
        <p:nvGrpSpPr>
          <p:cNvPr id="27" name="Group 26">
            <a:extLst>
              <a:ext uri="{FF2B5EF4-FFF2-40B4-BE49-F238E27FC236}">
                <a16:creationId xmlns:a16="http://schemas.microsoft.com/office/drawing/2014/main" id="{972070F7-E065-4D60-8938-9FB8CDB8AC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9919" y="170310"/>
            <a:ext cx="2514948" cy="2174333"/>
            <a:chOff x="-305" y="-4155"/>
            <a:chExt cx="2514948" cy="2174333"/>
          </a:xfrm>
        </p:grpSpPr>
        <p:sp>
          <p:nvSpPr>
            <p:cNvPr id="28" name="Freeform: Shape 27">
              <a:extLst>
                <a:ext uri="{FF2B5EF4-FFF2-40B4-BE49-F238E27FC236}">
                  <a16:creationId xmlns:a16="http://schemas.microsoft.com/office/drawing/2014/main" id="{4F672C03-E63A-4F6B-96BD-0C4E3F1B8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9BB94CDF-5C33-4B0A-B53F-50762639C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D3C92F9D-544D-4691-94A7-B937CF4BE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1" name="Freeform: Shape 30">
              <a:extLst>
                <a:ext uri="{FF2B5EF4-FFF2-40B4-BE49-F238E27FC236}">
                  <a16:creationId xmlns:a16="http://schemas.microsoft.com/office/drawing/2014/main" id="{DCA4DEE4-B7B4-47F4-A9C5-31AED8369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Content Placeholder 15">
            <a:extLst>
              <a:ext uri="{FF2B5EF4-FFF2-40B4-BE49-F238E27FC236}">
                <a16:creationId xmlns:a16="http://schemas.microsoft.com/office/drawing/2014/main" id="{72394FE7-CE08-3291-8A3A-BC8B5DEBD554}"/>
              </a:ext>
            </a:extLst>
          </p:cNvPr>
          <p:cNvPicPr>
            <a:picLocks noChangeAspect="1"/>
          </p:cNvPicPr>
          <p:nvPr/>
        </p:nvPicPr>
        <p:blipFill>
          <a:blip r:embed="rId2"/>
          <a:stretch>
            <a:fillRect/>
          </a:stretch>
        </p:blipFill>
        <p:spPr>
          <a:xfrm>
            <a:off x="6677313" y="709808"/>
            <a:ext cx="5058490" cy="4451471"/>
          </a:xfrm>
          <a:prstGeom prst="rect">
            <a:avLst/>
          </a:prstGeom>
        </p:spPr>
      </p:pic>
      <p:pic>
        <p:nvPicPr>
          <p:cNvPr id="12" name="Picture 11">
            <a:extLst>
              <a:ext uri="{FF2B5EF4-FFF2-40B4-BE49-F238E27FC236}">
                <a16:creationId xmlns:a16="http://schemas.microsoft.com/office/drawing/2014/main" id="{02348B46-0923-8633-E9C7-B088EB204BB6}"/>
              </a:ext>
            </a:extLst>
          </p:cNvPr>
          <p:cNvPicPr>
            <a:picLocks noChangeAspect="1"/>
          </p:cNvPicPr>
          <p:nvPr/>
        </p:nvPicPr>
        <p:blipFill>
          <a:blip r:embed="rId3"/>
          <a:stretch>
            <a:fillRect/>
          </a:stretch>
        </p:blipFill>
        <p:spPr>
          <a:xfrm>
            <a:off x="559219" y="1652233"/>
            <a:ext cx="5431618" cy="4752665"/>
          </a:xfrm>
          <a:prstGeom prst="rect">
            <a:avLst/>
          </a:prstGeom>
        </p:spPr>
      </p:pic>
    </p:spTree>
    <p:extLst>
      <p:ext uri="{BB962C8B-B14F-4D97-AF65-F5344CB8AC3E}">
        <p14:creationId xmlns:p14="http://schemas.microsoft.com/office/powerpoint/2010/main" val="2040797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D56BA4-D4AF-6614-8885-F8621A727F72}"/>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6600"/>
              <a:t>Healing the Healer</a:t>
            </a:r>
          </a:p>
        </p:txBody>
      </p:sp>
      <p:pic>
        <p:nvPicPr>
          <p:cNvPr id="10" name="Content Placeholder 9" descr="Doctor with stethoscope">
            <a:extLst>
              <a:ext uri="{FF2B5EF4-FFF2-40B4-BE49-F238E27FC236}">
                <a16:creationId xmlns:a16="http://schemas.microsoft.com/office/drawing/2014/main" id="{2A813B0F-201A-E9B3-2C20-66020D67CF17}"/>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12722" y="320040"/>
            <a:ext cx="5429052" cy="3895344"/>
          </a:xfrm>
          <a:prstGeom prst="rect">
            <a:avLst/>
          </a:prstGeom>
        </p:spPr>
      </p:pic>
      <p:pic>
        <p:nvPicPr>
          <p:cNvPr id="8" name="Content Placeholder 7">
            <a:extLst>
              <a:ext uri="{FF2B5EF4-FFF2-40B4-BE49-F238E27FC236}">
                <a16:creationId xmlns:a16="http://schemas.microsoft.com/office/drawing/2014/main" id="{450CAA04-225C-FEE5-D50B-CF78B66B3A09}"/>
              </a:ext>
            </a:extLst>
          </p:cNvPr>
          <p:cNvPicPr>
            <a:picLocks noGrp="1" noChangeAspect="1"/>
          </p:cNvPicPr>
          <p:nvPr>
            <p:ph sz="half" idx="2"/>
          </p:nvPr>
        </p:nvPicPr>
        <p:blipFill>
          <a:blip r:embed="rId3"/>
          <a:stretch>
            <a:fillRect/>
          </a:stretch>
        </p:blipFill>
        <p:spPr>
          <a:xfrm>
            <a:off x="6254496" y="420864"/>
            <a:ext cx="5614416" cy="3693695"/>
          </a:xfrm>
          <a:prstGeom prst="rect">
            <a:avLst/>
          </a:prstGeom>
        </p:spPr>
      </p:pic>
      <p:sp>
        <p:nvSpPr>
          <p:cNvPr id="17"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274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BFDD-8F5F-9A44-5DE8-60166F55FDFE}"/>
              </a:ext>
            </a:extLst>
          </p:cNvPr>
          <p:cNvSpPr>
            <a:spLocks noGrp="1"/>
          </p:cNvSpPr>
          <p:nvPr>
            <p:ph type="title"/>
          </p:nvPr>
        </p:nvSpPr>
        <p:spPr/>
        <p:txBody>
          <a:bodyPr/>
          <a:lstStyle/>
          <a:p>
            <a:r>
              <a:rPr lang="en-US" dirty="0">
                <a:solidFill>
                  <a:srgbClr val="0070C0"/>
                </a:solidFill>
              </a:rPr>
              <a:t>Sharing My Story</a:t>
            </a:r>
          </a:p>
        </p:txBody>
      </p:sp>
      <p:sp>
        <p:nvSpPr>
          <p:cNvPr id="3" name="Text Placeholder 2">
            <a:extLst>
              <a:ext uri="{FF2B5EF4-FFF2-40B4-BE49-F238E27FC236}">
                <a16:creationId xmlns:a16="http://schemas.microsoft.com/office/drawing/2014/main" id="{3AF7F1ED-D594-185F-C846-1230C1918440}"/>
              </a:ext>
            </a:extLst>
          </p:cNvPr>
          <p:cNvSpPr>
            <a:spLocks noGrp="1"/>
          </p:cNvSpPr>
          <p:nvPr>
            <p:ph type="body" idx="1"/>
          </p:nvPr>
        </p:nvSpPr>
        <p:spPr>
          <a:xfrm>
            <a:off x="651422" y="1273970"/>
            <a:ext cx="5157787" cy="823912"/>
          </a:xfrm>
        </p:spPr>
        <p:txBody>
          <a:bodyPr/>
          <a:lstStyle/>
          <a:p>
            <a:r>
              <a:rPr lang="en-US" dirty="0"/>
              <a:t>My life started with a lot of promise</a:t>
            </a:r>
          </a:p>
        </p:txBody>
      </p:sp>
      <p:pic>
        <p:nvPicPr>
          <p:cNvPr id="8" name="Content Placeholder 7">
            <a:extLst>
              <a:ext uri="{FF2B5EF4-FFF2-40B4-BE49-F238E27FC236}">
                <a16:creationId xmlns:a16="http://schemas.microsoft.com/office/drawing/2014/main" id="{677D5616-0775-80D1-EA60-F2024CBBD173}"/>
              </a:ext>
            </a:extLst>
          </p:cNvPr>
          <p:cNvPicPr>
            <a:picLocks noGrp="1" noChangeAspect="1"/>
          </p:cNvPicPr>
          <p:nvPr>
            <p:ph sz="half" idx="2"/>
          </p:nvPr>
        </p:nvPicPr>
        <p:blipFill>
          <a:blip r:embed="rId2"/>
          <a:stretch>
            <a:fillRect/>
          </a:stretch>
        </p:blipFill>
        <p:spPr>
          <a:xfrm>
            <a:off x="980550" y="2145966"/>
            <a:ext cx="4242858" cy="3684588"/>
          </a:xfrm>
        </p:spPr>
      </p:pic>
      <p:sp>
        <p:nvSpPr>
          <p:cNvPr id="5" name="Text Placeholder 4">
            <a:extLst>
              <a:ext uri="{FF2B5EF4-FFF2-40B4-BE49-F238E27FC236}">
                <a16:creationId xmlns:a16="http://schemas.microsoft.com/office/drawing/2014/main" id="{DD65FAD0-E7E3-954D-6C44-634CC7B90EE0}"/>
              </a:ext>
            </a:extLst>
          </p:cNvPr>
          <p:cNvSpPr>
            <a:spLocks noGrp="1"/>
          </p:cNvSpPr>
          <p:nvPr>
            <p:ph type="body" sz="quarter" idx="3"/>
          </p:nvPr>
        </p:nvSpPr>
        <p:spPr>
          <a:xfrm>
            <a:off x="6172200" y="690256"/>
            <a:ext cx="5183188" cy="823912"/>
          </a:xfrm>
        </p:spPr>
        <p:txBody>
          <a:bodyPr>
            <a:normAutofit/>
          </a:bodyPr>
          <a:lstStyle/>
          <a:p>
            <a:r>
              <a:rPr lang="en-US" sz="3200" dirty="0">
                <a:solidFill>
                  <a:srgbClr val="7030A0"/>
                </a:solidFill>
              </a:rPr>
              <a:t>Chapter 1</a:t>
            </a:r>
          </a:p>
        </p:txBody>
      </p:sp>
      <p:sp>
        <p:nvSpPr>
          <p:cNvPr id="6" name="Content Placeholder 5">
            <a:extLst>
              <a:ext uri="{FF2B5EF4-FFF2-40B4-BE49-F238E27FC236}">
                <a16:creationId xmlns:a16="http://schemas.microsoft.com/office/drawing/2014/main" id="{792220D6-D2D6-49DE-EA79-EACB9B23240C}"/>
              </a:ext>
            </a:extLst>
          </p:cNvPr>
          <p:cNvSpPr>
            <a:spLocks noGrp="1"/>
          </p:cNvSpPr>
          <p:nvPr>
            <p:ph sz="quarter" idx="4"/>
          </p:nvPr>
        </p:nvSpPr>
        <p:spPr>
          <a:xfrm>
            <a:off x="6172200" y="1514168"/>
            <a:ext cx="5183188" cy="4675495"/>
          </a:xfrm>
        </p:spPr>
        <p:txBody>
          <a:bodyPr>
            <a:normAutofit fontScale="85000" lnSpcReduction="10000"/>
          </a:bodyPr>
          <a:lstStyle/>
          <a:p>
            <a:pPr marL="0" indent="0">
              <a:lnSpc>
                <a:spcPct val="120000"/>
              </a:lnSpc>
              <a:buNone/>
            </a:pPr>
            <a:r>
              <a:rPr lang="en-US" dirty="0">
                <a:latin typeface="Calibri" panose="020F0502020204030204" pitchFamily="34" charset="0"/>
                <a:ea typeface="Calibri" panose="020F0502020204030204" pitchFamily="34" charset="0"/>
                <a:cs typeface="Calibri" panose="020F0502020204030204" pitchFamily="34" charset="0"/>
              </a:rPr>
              <a:t>Many of you, like me, have experienced intense life challenges. While our experiences, backgrounds, and the people in our lives may differ, I suspect we hold something powerful in common: a calling to care for others. </a:t>
            </a:r>
          </a:p>
          <a:p>
            <a:pPr marL="0" indent="0">
              <a:lnSpc>
                <a:spcPct val="120000"/>
              </a:lnSpc>
              <a:buNone/>
            </a:pPr>
            <a:r>
              <a:rPr lang="en-US" dirty="0">
                <a:latin typeface="Calibri" panose="020F0502020204030204" pitchFamily="34" charset="0"/>
                <a:ea typeface="Calibri" panose="020F0502020204030204" pitchFamily="34" charset="0"/>
                <a:cs typeface="Calibri" panose="020F0502020204030204" pitchFamily="34" charset="0"/>
              </a:rPr>
              <a:t>This is my story—an offering of truth, vulnerability, and resilience. In telling it, I hope it resonates with something inside of you and is a catalyst toward healing. </a:t>
            </a:r>
          </a:p>
        </p:txBody>
      </p:sp>
    </p:spTree>
    <p:extLst>
      <p:ext uri="{BB962C8B-B14F-4D97-AF65-F5344CB8AC3E}">
        <p14:creationId xmlns:p14="http://schemas.microsoft.com/office/powerpoint/2010/main" val="203862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p:cTn id="15"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414ABD3-5DAE-ED21-92E4-DEB29F78A52A}"/>
              </a:ext>
            </a:extLst>
          </p:cNvPr>
          <p:cNvSpPr>
            <a:spLocks noGrp="1"/>
          </p:cNvSpPr>
          <p:nvPr>
            <p:ph type="title"/>
          </p:nvPr>
        </p:nvSpPr>
        <p:spPr>
          <a:xfrm>
            <a:off x="1113810" y="3023754"/>
            <a:ext cx="4900144" cy="2736965"/>
          </a:xfrm>
        </p:spPr>
        <p:txBody>
          <a:bodyPr vert="horz" lIns="91440" tIns="45720" rIns="91440" bIns="45720" rtlCol="0" anchor="t">
            <a:normAutofit/>
          </a:bodyPr>
          <a:lstStyle/>
          <a:p>
            <a:r>
              <a:rPr lang="en-US" sz="5000" kern="1200">
                <a:solidFill>
                  <a:schemeClr val="tx1"/>
                </a:solidFill>
                <a:latin typeface="+mj-lt"/>
                <a:ea typeface="+mj-ea"/>
                <a:cs typeface="+mj-cs"/>
              </a:rPr>
              <a:t>The arrival of health issues forced me pause.</a:t>
            </a:r>
          </a:p>
        </p:txBody>
      </p:sp>
      <p:pic>
        <p:nvPicPr>
          <p:cNvPr id="16" name="Picture 15">
            <a:extLst>
              <a:ext uri="{FF2B5EF4-FFF2-40B4-BE49-F238E27FC236}">
                <a16:creationId xmlns:a16="http://schemas.microsoft.com/office/drawing/2014/main" id="{9A2AAE63-7FE5-9391-BDEE-C13C996AB4EE}"/>
              </a:ext>
            </a:extLst>
          </p:cNvPr>
          <p:cNvPicPr>
            <a:picLocks noChangeAspect="1"/>
          </p:cNvPicPr>
          <p:nvPr/>
        </p:nvPicPr>
        <p:blipFill>
          <a:blip r:embed="rId2"/>
          <a:srcRect t="30335" r="-1" b="23867"/>
          <a:stretch>
            <a:fillRect/>
          </a:stretch>
        </p:blipFill>
        <p:spPr>
          <a:xfrm>
            <a:off x="7114162" y="471748"/>
            <a:ext cx="4324849" cy="2552007"/>
          </a:xfrm>
          <a:prstGeom prst="rect">
            <a:avLst/>
          </a:prstGeom>
        </p:spPr>
      </p:pic>
      <p:pic>
        <p:nvPicPr>
          <p:cNvPr id="15" name="Picture 14" descr="Stethoscope">
            <a:extLst>
              <a:ext uri="{FF2B5EF4-FFF2-40B4-BE49-F238E27FC236}">
                <a16:creationId xmlns:a16="http://schemas.microsoft.com/office/drawing/2014/main" id="{C1842542-256E-A535-7C49-37E87A2C6309}"/>
              </a:ext>
            </a:extLst>
          </p:cNvPr>
          <p:cNvPicPr>
            <a:picLocks noChangeAspect="1"/>
          </p:cNvPicPr>
          <p:nvPr/>
        </p:nvPicPr>
        <p:blipFill>
          <a:blip r:embed="rId3"/>
          <a:srcRect r="-1" b="11597"/>
          <a:stretch>
            <a:fillRect/>
          </a:stretch>
        </p:blipFill>
        <p:spPr>
          <a:xfrm>
            <a:off x="7114162" y="3676230"/>
            <a:ext cx="4324849" cy="2552007"/>
          </a:xfrm>
          <a:prstGeom prst="rect">
            <a:avLst/>
          </a:prstGeom>
        </p:spPr>
      </p:pic>
    </p:spTree>
    <p:extLst>
      <p:ext uri="{BB962C8B-B14F-4D97-AF65-F5344CB8AC3E}">
        <p14:creationId xmlns:p14="http://schemas.microsoft.com/office/powerpoint/2010/main" val="299656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15AD8D-DC85-0DF3-8D27-E7EA17443588}"/>
              </a:ext>
            </a:extLst>
          </p:cNvPr>
          <p:cNvSpPr>
            <a:spLocks noGrp="1"/>
          </p:cNvSpPr>
          <p:nvPr>
            <p:ph type="title"/>
          </p:nvPr>
        </p:nvSpPr>
        <p:spPr>
          <a:xfrm>
            <a:off x="2118852" y="228600"/>
            <a:ext cx="8229600" cy="914400"/>
          </a:xfrm>
        </p:spPr>
        <p:txBody>
          <a:bodyPr anchor="b">
            <a:normAutofit/>
          </a:bodyPr>
          <a:lstStyle/>
          <a:p>
            <a:r>
              <a:rPr lang="en-US" sz="4100" dirty="0">
                <a:solidFill>
                  <a:srgbClr val="7030A0"/>
                </a:solidFill>
              </a:rPr>
              <a:t>Chapter 7 – The Body Tells the Story</a:t>
            </a:r>
          </a:p>
        </p:txBody>
      </p:sp>
      <p:pic>
        <p:nvPicPr>
          <p:cNvPr id="10" name="Picture 9" descr="Colorful bird">
            <a:extLst>
              <a:ext uri="{FF2B5EF4-FFF2-40B4-BE49-F238E27FC236}">
                <a16:creationId xmlns:a16="http://schemas.microsoft.com/office/drawing/2014/main" id="{ED570C87-B08A-EFF7-B645-1C9D9888DE2C}"/>
              </a:ext>
            </a:extLst>
          </p:cNvPr>
          <p:cNvPicPr>
            <a:picLocks noChangeAspect="1"/>
          </p:cNvPicPr>
          <p:nvPr/>
        </p:nvPicPr>
        <p:blipFill>
          <a:blip r:embed="rId2" cstate="print">
            <a:extLst>
              <a:ext uri="{28A0092B-C50C-407E-A947-70E740481C1C}">
                <a14:useLocalDpi xmlns:a14="http://schemas.microsoft.com/office/drawing/2010/main" val="0"/>
              </a:ext>
            </a:extLst>
          </a:blip>
          <a:srcRect l="36816" r="8547" b="-3"/>
          <a:stretch>
            <a:fillRect/>
          </a:stretch>
        </p:blipFill>
        <p:spPr>
          <a:xfrm>
            <a:off x="1851857" y="1296559"/>
            <a:ext cx="4041648" cy="4937760"/>
          </a:xfrm>
          <a:prstGeom prst="rect">
            <a:avLst/>
          </a:prstGeom>
          <a:noFill/>
        </p:spPr>
      </p:pic>
      <p:graphicFrame>
        <p:nvGraphicFramePr>
          <p:cNvPr id="12" name="Content Placeholder 7">
            <a:extLst>
              <a:ext uri="{FF2B5EF4-FFF2-40B4-BE49-F238E27FC236}">
                <a16:creationId xmlns:a16="http://schemas.microsoft.com/office/drawing/2014/main" id="{32B79CC5-E2A3-739A-E257-1C9127E95C65}"/>
              </a:ext>
            </a:extLst>
          </p:cNvPr>
          <p:cNvGraphicFramePr>
            <a:graphicFrameLocks noGrp="1"/>
          </p:cNvGraphicFramePr>
          <p:nvPr>
            <p:ph sz="quarter" idx="2"/>
          </p:nvPr>
        </p:nvGraphicFramePr>
        <p:xfrm>
          <a:off x="6156198" y="1216152"/>
          <a:ext cx="5416370" cy="5413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E1D03A7-133F-B7C2-3D9F-697643ED58B3}"/>
              </a:ext>
            </a:extLst>
          </p:cNvPr>
          <p:cNvSpPr txBox="1"/>
          <p:nvPr/>
        </p:nvSpPr>
        <p:spPr>
          <a:xfrm>
            <a:off x="2235905" y="5730971"/>
            <a:ext cx="3273552" cy="369332"/>
          </a:xfrm>
          <a:prstGeom prst="rect">
            <a:avLst/>
          </a:prstGeom>
          <a:noFill/>
        </p:spPr>
        <p:txBody>
          <a:bodyPr wrap="square" rtlCol="0">
            <a:spAutoFit/>
          </a:bodyPr>
          <a:lstStyle/>
          <a:p>
            <a:pPr algn="ctr"/>
            <a:r>
              <a:rPr lang="en-US" dirty="0"/>
              <a:t>Healing through Connection</a:t>
            </a:r>
          </a:p>
        </p:txBody>
      </p:sp>
    </p:spTree>
    <p:extLst>
      <p:ext uri="{BB962C8B-B14F-4D97-AF65-F5344CB8AC3E}">
        <p14:creationId xmlns:p14="http://schemas.microsoft.com/office/powerpoint/2010/main" val="101575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A569A-16FC-39D7-46B8-355167D7CD3E}"/>
              </a:ext>
            </a:extLst>
          </p:cNvPr>
          <p:cNvSpPr>
            <a:spLocks noGrp="1"/>
          </p:cNvSpPr>
          <p:nvPr>
            <p:ph type="title"/>
          </p:nvPr>
        </p:nvSpPr>
        <p:spPr/>
        <p:txBody>
          <a:bodyPr/>
          <a:lstStyle/>
          <a:p>
            <a:r>
              <a:rPr lang="en-US" dirty="0">
                <a:solidFill>
                  <a:srgbClr val="7030A0"/>
                </a:solidFill>
              </a:rPr>
              <a:t>Healing trough Creativity &amp; Connection</a:t>
            </a:r>
          </a:p>
        </p:txBody>
      </p:sp>
      <p:pic>
        <p:nvPicPr>
          <p:cNvPr id="10" name="Content Placeholder 9">
            <a:extLst>
              <a:ext uri="{FF2B5EF4-FFF2-40B4-BE49-F238E27FC236}">
                <a16:creationId xmlns:a16="http://schemas.microsoft.com/office/drawing/2014/main" id="{CE2780A7-3516-2261-EAEB-999895D33635}"/>
              </a:ext>
            </a:extLst>
          </p:cNvPr>
          <p:cNvPicPr>
            <a:picLocks noGrp="1" noChangeAspect="1"/>
          </p:cNvPicPr>
          <p:nvPr>
            <p:ph sz="half" idx="2"/>
          </p:nvPr>
        </p:nvPicPr>
        <p:blipFill>
          <a:blip r:embed="rId2"/>
          <a:stretch>
            <a:fillRect/>
          </a:stretch>
        </p:blipFill>
        <p:spPr>
          <a:xfrm>
            <a:off x="567517" y="1610340"/>
            <a:ext cx="5289092" cy="4124889"/>
          </a:xfrm>
        </p:spPr>
      </p:pic>
      <p:sp>
        <p:nvSpPr>
          <p:cNvPr id="5" name="Text Placeholder 4">
            <a:extLst>
              <a:ext uri="{FF2B5EF4-FFF2-40B4-BE49-F238E27FC236}">
                <a16:creationId xmlns:a16="http://schemas.microsoft.com/office/drawing/2014/main" id="{0D695DD5-9FB2-6380-627F-78E70C388788}"/>
              </a:ext>
            </a:extLst>
          </p:cNvPr>
          <p:cNvSpPr>
            <a:spLocks noGrp="1"/>
          </p:cNvSpPr>
          <p:nvPr>
            <p:ph type="body" sz="quarter" idx="3"/>
          </p:nvPr>
        </p:nvSpPr>
        <p:spPr/>
        <p:txBody>
          <a:bodyPr/>
          <a:lstStyle/>
          <a:p>
            <a:endParaRPr lang="en-US"/>
          </a:p>
        </p:txBody>
      </p:sp>
      <p:pic>
        <p:nvPicPr>
          <p:cNvPr id="8" name="Content Placeholder 7">
            <a:extLst>
              <a:ext uri="{FF2B5EF4-FFF2-40B4-BE49-F238E27FC236}">
                <a16:creationId xmlns:a16="http://schemas.microsoft.com/office/drawing/2014/main" id="{07F10501-3690-324B-4908-17C930FEDCBC}"/>
              </a:ext>
            </a:extLst>
          </p:cNvPr>
          <p:cNvPicPr>
            <a:picLocks noGrp="1" noChangeAspect="1"/>
          </p:cNvPicPr>
          <p:nvPr>
            <p:ph sz="quarter" idx="4"/>
          </p:nvPr>
        </p:nvPicPr>
        <p:blipFill>
          <a:blip r:embed="rId3"/>
          <a:stretch>
            <a:fillRect/>
          </a:stretch>
        </p:blipFill>
        <p:spPr>
          <a:xfrm>
            <a:off x="5987846" y="1610340"/>
            <a:ext cx="5636638" cy="4636166"/>
          </a:xfrm>
        </p:spPr>
      </p:pic>
      <p:pic>
        <p:nvPicPr>
          <p:cNvPr id="4" name="Picture 3">
            <a:extLst>
              <a:ext uri="{FF2B5EF4-FFF2-40B4-BE49-F238E27FC236}">
                <a16:creationId xmlns:a16="http://schemas.microsoft.com/office/drawing/2014/main" id="{A0556975-7CED-D5A9-BD71-A16AFBABE2AE}"/>
              </a:ext>
            </a:extLst>
          </p:cNvPr>
          <p:cNvPicPr>
            <a:picLocks noChangeAspect="1"/>
          </p:cNvPicPr>
          <p:nvPr/>
        </p:nvPicPr>
        <p:blipFill>
          <a:blip r:embed="rId4"/>
          <a:stretch>
            <a:fillRect/>
          </a:stretch>
        </p:blipFill>
        <p:spPr>
          <a:xfrm>
            <a:off x="993426" y="3283974"/>
            <a:ext cx="4705867" cy="2962532"/>
          </a:xfrm>
          <a:prstGeom prst="rect">
            <a:avLst/>
          </a:prstGeom>
        </p:spPr>
      </p:pic>
    </p:spTree>
    <p:extLst>
      <p:ext uri="{BB962C8B-B14F-4D97-AF65-F5344CB8AC3E}">
        <p14:creationId xmlns:p14="http://schemas.microsoft.com/office/powerpoint/2010/main" val="326643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F55372-7CF1-B832-05A1-B134AD0A0AAF}"/>
              </a:ext>
            </a:extLst>
          </p:cNvPr>
          <p:cNvSpPr>
            <a:spLocks noGrp="1"/>
          </p:cNvSpPr>
          <p:nvPr>
            <p:ph type="title"/>
          </p:nvPr>
        </p:nvSpPr>
        <p:spPr/>
        <p:txBody>
          <a:bodyPr>
            <a:normAutofit/>
          </a:bodyPr>
          <a:lstStyle/>
          <a:p>
            <a:r>
              <a:rPr lang="en-US" sz="5400" b="1" dirty="0">
                <a:solidFill>
                  <a:srgbClr val="7030A0"/>
                </a:solidFill>
              </a:rPr>
              <a:t>Activities</a:t>
            </a:r>
          </a:p>
        </p:txBody>
      </p:sp>
      <p:sp>
        <p:nvSpPr>
          <p:cNvPr id="5" name="Content Placeholder 4">
            <a:extLst>
              <a:ext uri="{FF2B5EF4-FFF2-40B4-BE49-F238E27FC236}">
                <a16:creationId xmlns:a16="http://schemas.microsoft.com/office/drawing/2014/main" id="{094510A5-1CC1-C9B9-2B48-3730DC70026B}"/>
              </a:ext>
            </a:extLst>
          </p:cNvPr>
          <p:cNvSpPr>
            <a:spLocks noGrp="1"/>
          </p:cNvSpPr>
          <p:nvPr>
            <p:ph sz="half" idx="1"/>
          </p:nvPr>
        </p:nvSpPr>
        <p:spPr>
          <a:xfrm>
            <a:off x="571501" y="1690687"/>
            <a:ext cx="4796912" cy="4887093"/>
          </a:xfrm>
        </p:spPr>
        <p:txBody>
          <a:bodyPr/>
          <a:lstStyle/>
          <a:p>
            <a:r>
              <a:rPr lang="en-US" dirty="0"/>
              <a:t>If you had 5 other lives to live, what would you do in each of them?</a:t>
            </a:r>
          </a:p>
          <a:p>
            <a:r>
              <a:rPr lang="en-US" dirty="0"/>
              <a:t>The point of these lives is to have fun in them – more </a:t>
            </a:r>
            <a:r>
              <a:rPr lang="en-US" i="1" dirty="0"/>
              <a:t>fun</a:t>
            </a:r>
            <a:r>
              <a:rPr lang="en-US" dirty="0"/>
              <a:t> than you might be having in this one.</a:t>
            </a:r>
          </a:p>
          <a:p>
            <a:r>
              <a:rPr lang="en-US" dirty="0"/>
              <a:t>Look over your list and select one.</a:t>
            </a:r>
          </a:p>
          <a:p>
            <a:r>
              <a:rPr lang="en-US" dirty="0"/>
              <a:t>Then do it this week.</a:t>
            </a:r>
          </a:p>
        </p:txBody>
      </p:sp>
      <p:graphicFrame>
        <p:nvGraphicFramePr>
          <p:cNvPr id="9" name="Content Placeholder 8">
            <a:extLst>
              <a:ext uri="{FF2B5EF4-FFF2-40B4-BE49-F238E27FC236}">
                <a16:creationId xmlns:a16="http://schemas.microsoft.com/office/drawing/2014/main" id="{24442AD4-516C-087E-2DA2-3C9A89593A8A}"/>
              </a:ext>
            </a:extLst>
          </p:cNvPr>
          <p:cNvGraphicFramePr>
            <a:graphicFrameLocks noGrp="1"/>
          </p:cNvGraphicFramePr>
          <p:nvPr>
            <p:ph sz="half" idx="2"/>
            <p:extLst>
              <p:ext uri="{D42A27DB-BD31-4B8C-83A1-F6EECF244321}">
                <p14:modId xmlns:p14="http://schemas.microsoft.com/office/powerpoint/2010/main" val="1009743989"/>
              </p:ext>
            </p:extLst>
          </p:nvPr>
        </p:nvGraphicFramePr>
        <p:xfrm>
          <a:off x="6438900" y="119318"/>
          <a:ext cx="5469194" cy="461363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5D59EC2D-9B6B-386F-D7EC-FA79C7A6D63E}"/>
              </a:ext>
            </a:extLst>
          </p:cNvPr>
          <p:cNvSpPr txBox="1"/>
          <p:nvPr/>
        </p:nvSpPr>
        <p:spPr>
          <a:xfrm>
            <a:off x="6577781" y="4575636"/>
            <a:ext cx="5181600" cy="2246769"/>
          </a:xfrm>
          <a:prstGeom prst="rect">
            <a:avLst/>
          </a:prstGeom>
          <a:noFill/>
        </p:spPr>
        <p:txBody>
          <a:bodyPr wrap="square" rtlCol="0">
            <a:spAutoFit/>
          </a:bodyPr>
          <a:lstStyle/>
          <a:p>
            <a:r>
              <a:rPr lang="en-US" sz="2000" dirty="0">
                <a:solidFill>
                  <a:srgbClr val="7030A0"/>
                </a:solidFill>
              </a:rPr>
              <a:t>Draw a circle with these categories.</a:t>
            </a:r>
          </a:p>
          <a:p>
            <a:r>
              <a:rPr lang="en-US" sz="2000" dirty="0">
                <a:solidFill>
                  <a:srgbClr val="7030A0"/>
                </a:solidFill>
              </a:rPr>
              <a:t>Place a dot in each slice at the degree to which you are fulfilled in that area (outer rim indicates great, inner rim indicates not so great.)</a:t>
            </a:r>
          </a:p>
          <a:p>
            <a:r>
              <a:rPr lang="en-US" sz="2000" dirty="0">
                <a:solidFill>
                  <a:srgbClr val="7030A0"/>
                </a:solidFill>
              </a:rPr>
              <a:t>Connect the dots to eval where things are off balance.</a:t>
            </a:r>
            <a:endParaRPr lang="en-US" dirty="0">
              <a:solidFill>
                <a:srgbClr val="7030A0"/>
              </a:solidFill>
            </a:endParaRPr>
          </a:p>
        </p:txBody>
      </p:sp>
      <p:pic>
        <p:nvPicPr>
          <p:cNvPr id="12" name="Picture 11">
            <a:extLst>
              <a:ext uri="{FF2B5EF4-FFF2-40B4-BE49-F238E27FC236}">
                <a16:creationId xmlns:a16="http://schemas.microsoft.com/office/drawing/2014/main" id="{3F9EE94D-F0B3-BF78-2668-4130E9DB473C}"/>
              </a:ext>
            </a:extLst>
          </p:cNvPr>
          <p:cNvPicPr>
            <a:picLocks noChangeAspect="1"/>
          </p:cNvPicPr>
          <p:nvPr/>
        </p:nvPicPr>
        <p:blipFill>
          <a:blip r:embed="rId3"/>
          <a:stretch>
            <a:fillRect/>
          </a:stretch>
        </p:blipFill>
        <p:spPr>
          <a:xfrm>
            <a:off x="4888163" y="4825098"/>
            <a:ext cx="1620178" cy="1918453"/>
          </a:xfrm>
          <a:prstGeom prst="rect">
            <a:avLst/>
          </a:prstGeom>
        </p:spPr>
      </p:pic>
      <mc:AlternateContent xmlns:mc="http://schemas.openxmlformats.org/markup-compatibility/2006">
        <mc:Choice xmlns:p14="http://schemas.microsoft.com/office/powerpoint/2010/main" Requires="p14">
          <p:contentPart p14:bwMode="auto" r:id="rId4">
            <p14:nvContentPartPr>
              <p14:cNvPr id="13" name="Ink 12">
                <a:extLst>
                  <a:ext uri="{FF2B5EF4-FFF2-40B4-BE49-F238E27FC236}">
                    <a16:creationId xmlns:a16="http://schemas.microsoft.com/office/drawing/2014/main" id="{3A9FA14D-E4CA-7041-DF5B-FF7A1960E1E3}"/>
                  </a:ext>
                </a:extLst>
              </p14:cNvPr>
              <p14:cNvContentPartPr/>
              <p14:nvPr/>
            </p14:nvContentPartPr>
            <p14:xfrm>
              <a:off x="7445632" y="1340315"/>
              <a:ext cx="96840" cy="174240"/>
            </p14:xfrm>
          </p:contentPart>
        </mc:Choice>
        <mc:Fallback>
          <p:pic>
            <p:nvPicPr>
              <p:cNvPr id="13" name="Ink 12">
                <a:extLst>
                  <a:ext uri="{FF2B5EF4-FFF2-40B4-BE49-F238E27FC236}">
                    <a16:creationId xmlns:a16="http://schemas.microsoft.com/office/drawing/2014/main" id="{3A9FA14D-E4CA-7041-DF5B-FF7A1960E1E3}"/>
                  </a:ext>
                </a:extLst>
              </p:cNvPr>
              <p:cNvPicPr/>
              <p:nvPr/>
            </p:nvPicPr>
            <p:blipFill>
              <a:blip r:embed="rId5"/>
              <a:stretch>
                <a:fillRect/>
              </a:stretch>
            </p:blipFill>
            <p:spPr>
              <a:xfrm>
                <a:off x="7439512" y="1334195"/>
                <a:ext cx="109080" cy="1864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4" name="Ink 13">
                <a:extLst>
                  <a:ext uri="{FF2B5EF4-FFF2-40B4-BE49-F238E27FC236}">
                    <a16:creationId xmlns:a16="http://schemas.microsoft.com/office/drawing/2014/main" id="{0616FA19-316F-0E47-EC55-CECE42239C2F}"/>
                  </a:ext>
                </a:extLst>
              </p14:cNvPr>
              <p14:cNvContentPartPr/>
              <p14:nvPr/>
            </p14:nvContentPartPr>
            <p14:xfrm>
              <a:off x="6818152" y="2644595"/>
              <a:ext cx="87120" cy="119160"/>
            </p14:xfrm>
          </p:contentPart>
        </mc:Choice>
        <mc:Fallback>
          <p:pic>
            <p:nvPicPr>
              <p:cNvPr id="14" name="Ink 13">
                <a:extLst>
                  <a:ext uri="{FF2B5EF4-FFF2-40B4-BE49-F238E27FC236}">
                    <a16:creationId xmlns:a16="http://schemas.microsoft.com/office/drawing/2014/main" id="{0616FA19-316F-0E47-EC55-CECE42239C2F}"/>
                  </a:ext>
                </a:extLst>
              </p:cNvPr>
              <p:cNvPicPr/>
              <p:nvPr/>
            </p:nvPicPr>
            <p:blipFill>
              <a:blip r:embed="rId7"/>
              <a:stretch>
                <a:fillRect/>
              </a:stretch>
            </p:blipFill>
            <p:spPr>
              <a:xfrm>
                <a:off x="6812032" y="2638475"/>
                <a:ext cx="9936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5" name="Ink 14">
                <a:extLst>
                  <a:ext uri="{FF2B5EF4-FFF2-40B4-BE49-F238E27FC236}">
                    <a16:creationId xmlns:a16="http://schemas.microsoft.com/office/drawing/2014/main" id="{45B445FB-5A79-FFA7-46A0-D457EC1B913D}"/>
                  </a:ext>
                </a:extLst>
              </p14:cNvPr>
              <p14:cNvContentPartPr/>
              <p14:nvPr/>
            </p14:nvContentPartPr>
            <p14:xfrm>
              <a:off x="7580632" y="3733955"/>
              <a:ext cx="72720" cy="61560"/>
            </p14:xfrm>
          </p:contentPart>
        </mc:Choice>
        <mc:Fallback>
          <p:pic>
            <p:nvPicPr>
              <p:cNvPr id="15" name="Ink 14">
                <a:extLst>
                  <a:ext uri="{FF2B5EF4-FFF2-40B4-BE49-F238E27FC236}">
                    <a16:creationId xmlns:a16="http://schemas.microsoft.com/office/drawing/2014/main" id="{45B445FB-5A79-FFA7-46A0-D457EC1B913D}"/>
                  </a:ext>
                </a:extLst>
              </p:cNvPr>
              <p:cNvPicPr/>
              <p:nvPr/>
            </p:nvPicPr>
            <p:blipFill>
              <a:blip r:embed="rId9"/>
              <a:stretch>
                <a:fillRect/>
              </a:stretch>
            </p:blipFill>
            <p:spPr>
              <a:xfrm>
                <a:off x="7574512" y="3727835"/>
                <a:ext cx="84960" cy="738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6" name="Ink 15">
                <a:extLst>
                  <a:ext uri="{FF2B5EF4-FFF2-40B4-BE49-F238E27FC236}">
                    <a16:creationId xmlns:a16="http://schemas.microsoft.com/office/drawing/2014/main" id="{B36F5BF1-764D-AC30-11E3-E266D59BB554}"/>
                  </a:ext>
                </a:extLst>
              </p14:cNvPr>
              <p14:cNvContentPartPr/>
              <p14:nvPr/>
            </p14:nvContentPartPr>
            <p14:xfrm>
              <a:off x="8544352" y="2053475"/>
              <a:ext cx="90360" cy="64440"/>
            </p14:xfrm>
          </p:contentPart>
        </mc:Choice>
        <mc:Fallback>
          <p:pic>
            <p:nvPicPr>
              <p:cNvPr id="16" name="Ink 15">
                <a:extLst>
                  <a:ext uri="{FF2B5EF4-FFF2-40B4-BE49-F238E27FC236}">
                    <a16:creationId xmlns:a16="http://schemas.microsoft.com/office/drawing/2014/main" id="{B36F5BF1-764D-AC30-11E3-E266D59BB554}"/>
                  </a:ext>
                </a:extLst>
              </p:cNvPr>
              <p:cNvPicPr/>
              <p:nvPr/>
            </p:nvPicPr>
            <p:blipFill>
              <a:blip r:embed="rId11"/>
              <a:stretch>
                <a:fillRect/>
              </a:stretch>
            </p:blipFill>
            <p:spPr>
              <a:xfrm>
                <a:off x="8538232" y="2047355"/>
                <a:ext cx="102600" cy="766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7" name="Ink 16">
                <a:extLst>
                  <a:ext uri="{FF2B5EF4-FFF2-40B4-BE49-F238E27FC236}">
                    <a16:creationId xmlns:a16="http://schemas.microsoft.com/office/drawing/2014/main" id="{59013D6D-4D70-5591-003F-676B1090A453}"/>
                  </a:ext>
                </a:extLst>
              </p14:cNvPr>
              <p14:cNvContentPartPr/>
              <p14:nvPr/>
            </p14:nvContentPartPr>
            <p14:xfrm>
              <a:off x="8588992" y="3371435"/>
              <a:ext cx="73800" cy="63000"/>
            </p14:xfrm>
          </p:contentPart>
        </mc:Choice>
        <mc:Fallback>
          <p:pic>
            <p:nvPicPr>
              <p:cNvPr id="17" name="Ink 16">
                <a:extLst>
                  <a:ext uri="{FF2B5EF4-FFF2-40B4-BE49-F238E27FC236}">
                    <a16:creationId xmlns:a16="http://schemas.microsoft.com/office/drawing/2014/main" id="{59013D6D-4D70-5591-003F-676B1090A453}"/>
                  </a:ext>
                </a:extLst>
              </p:cNvPr>
              <p:cNvPicPr/>
              <p:nvPr/>
            </p:nvPicPr>
            <p:blipFill>
              <a:blip r:embed="rId13"/>
              <a:stretch>
                <a:fillRect/>
              </a:stretch>
            </p:blipFill>
            <p:spPr>
              <a:xfrm>
                <a:off x="8582872" y="3365315"/>
                <a:ext cx="86040" cy="752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8" name="Ink 17">
                <a:extLst>
                  <a:ext uri="{FF2B5EF4-FFF2-40B4-BE49-F238E27FC236}">
                    <a16:creationId xmlns:a16="http://schemas.microsoft.com/office/drawing/2014/main" id="{F49653D0-ACD6-87BE-A187-B06F5C4881D5}"/>
                  </a:ext>
                </a:extLst>
              </p14:cNvPr>
              <p14:cNvContentPartPr/>
              <p14:nvPr/>
            </p14:nvContentPartPr>
            <p14:xfrm>
              <a:off x="9356512" y="2750075"/>
              <a:ext cx="151560" cy="96480"/>
            </p14:xfrm>
          </p:contentPart>
        </mc:Choice>
        <mc:Fallback>
          <p:pic>
            <p:nvPicPr>
              <p:cNvPr id="18" name="Ink 17">
                <a:extLst>
                  <a:ext uri="{FF2B5EF4-FFF2-40B4-BE49-F238E27FC236}">
                    <a16:creationId xmlns:a16="http://schemas.microsoft.com/office/drawing/2014/main" id="{F49653D0-ACD6-87BE-A187-B06F5C4881D5}"/>
                  </a:ext>
                </a:extLst>
              </p:cNvPr>
              <p:cNvPicPr/>
              <p:nvPr/>
            </p:nvPicPr>
            <p:blipFill>
              <a:blip r:embed="rId15"/>
              <a:stretch>
                <a:fillRect/>
              </a:stretch>
            </p:blipFill>
            <p:spPr>
              <a:xfrm>
                <a:off x="9350392" y="2743955"/>
                <a:ext cx="163800" cy="108720"/>
              </a:xfrm>
              <a:prstGeom prst="rect">
                <a:avLst/>
              </a:prstGeom>
            </p:spPr>
          </p:pic>
        </mc:Fallback>
      </mc:AlternateContent>
      <p:grpSp>
        <p:nvGrpSpPr>
          <p:cNvPr id="24" name="Group 23">
            <a:extLst>
              <a:ext uri="{FF2B5EF4-FFF2-40B4-BE49-F238E27FC236}">
                <a16:creationId xmlns:a16="http://schemas.microsoft.com/office/drawing/2014/main" id="{25883123-86AA-966D-0BA8-45A93C380E39}"/>
              </a:ext>
            </a:extLst>
          </p:cNvPr>
          <p:cNvGrpSpPr/>
          <p:nvPr/>
        </p:nvGrpSpPr>
        <p:grpSpPr>
          <a:xfrm>
            <a:off x="6882232" y="1445075"/>
            <a:ext cx="711000" cy="2358000"/>
            <a:chOff x="6882232" y="1445075"/>
            <a:chExt cx="711000" cy="2358000"/>
          </a:xfrm>
        </p:grpSpPr>
        <mc:AlternateContent xmlns:mc="http://schemas.openxmlformats.org/markup-compatibility/2006">
          <mc:Choice xmlns:p14="http://schemas.microsoft.com/office/powerpoint/2010/main" Requires="p14">
            <p:contentPart p14:bwMode="auto" r:id="rId16">
              <p14:nvContentPartPr>
                <p14:cNvPr id="19" name="Ink 18">
                  <a:extLst>
                    <a:ext uri="{FF2B5EF4-FFF2-40B4-BE49-F238E27FC236}">
                      <a16:creationId xmlns:a16="http://schemas.microsoft.com/office/drawing/2014/main" id="{92793FAF-FAF8-4F0A-5A69-C4F5A76FD5F3}"/>
                    </a:ext>
                  </a:extLst>
                </p14:cNvPr>
                <p14:cNvContentPartPr/>
                <p14:nvPr/>
              </p14:nvContentPartPr>
              <p14:xfrm>
                <a:off x="6882952" y="1445075"/>
                <a:ext cx="629280" cy="1254960"/>
              </p14:xfrm>
            </p:contentPart>
          </mc:Choice>
          <mc:Fallback>
            <p:pic>
              <p:nvPicPr>
                <p:cNvPr id="19" name="Ink 18">
                  <a:extLst>
                    <a:ext uri="{FF2B5EF4-FFF2-40B4-BE49-F238E27FC236}">
                      <a16:creationId xmlns:a16="http://schemas.microsoft.com/office/drawing/2014/main" id="{92793FAF-FAF8-4F0A-5A69-C4F5A76FD5F3}"/>
                    </a:ext>
                  </a:extLst>
                </p:cNvPr>
                <p:cNvPicPr/>
                <p:nvPr/>
              </p:nvPicPr>
              <p:blipFill>
                <a:blip r:embed="rId17"/>
                <a:stretch>
                  <a:fillRect/>
                </a:stretch>
              </p:blipFill>
              <p:spPr>
                <a:xfrm>
                  <a:off x="6865312" y="1427075"/>
                  <a:ext cx="664920" cy="12906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0" name="Ink 19">
                  <a:extLst>
                    <a:ext uri="{FF2B5EF4-FFF2-40B4-BE49-F238E27FC236}">
                      <a16:creationId xmlns:a16="http://schemas.microsoft.com/office/drawing/2014/main" id="{A145913D-3741-4B0A-072C-DD9572B4220B}"/>
                    </a:ext>
                  </a:extLst>
                </p14:cNvPr>
                <p14:cNvContentPartPr/>
                <p14:nvPr/>
              </p14:nvContentPartPr>
              <p14:xfrm>
                <a:off x="6882232" y="2713355"/>
                <a:ext cx="711000" cy="1089720"/>
              </p14:xfrm>
            </p:contentPart>
          </mc:Choice>
          <mc:Fallback>
            <p:pic>
              <p:nvPicPr>
                <p:cNvPr id="20" name="Ink 19">
                  <a:extLst>
                    <a:ext uri="{FF2B5EF4-FFF2-40B4-BE49-F238E27FC236}">
                      <a16:creationId xmlns:a16="http://schemas.microsoft.com/office/drawing/2014/main" id="{A145913D-3741-4B0A-072C-DD9572B4220B}"/>
                    </a:ext>
                  </a:extLst>
                </p:cNvPr>
                <p:cNvPicPr/>
                <p:nvPr/>
              </p:nvPicPr>
              <p:blipFill>
                <a:blip r:embed="rId19"/>
                <a:stretch>
                  <a:fillRect/>
                </a:stretch>
              </p:blipFill>
              <p:spPr>
                <a:xfrm>
                  <a:off x="6864592" y="2695355"/>
                  <a:ext cx="746640" cy="1125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0">
            <p14:nvContentPartPr>
              <p14:cNvPr id="22" name="Ink 21">
                <a:extLst>
                  <a:ext uri="{FF2B5EF4-FFF2-40B4-BE49-F238E27FC236}">
                    <a16:creationId xmlns:a16="http://schemas.microsoft.com/office/drawing/2014/main" id="{CDE434D1-8617-7E71-4A6F-38B7BEEC943D}"/>
                  </a:ext>
                </a:extLst>
              </p14:cNvPr>
              <p14:cNvContentPartPr/>
              <p14:nvPr/>
            </p14:nvContentPartPr>
            <p14:xfrm>
              <a:off x="7619872" y="3490235"/>
              <a:ext cx="1013040" cy="325080"/>
            </p14:xfrm>
          </p:contentPart>
        </mc:Choice>
        <mc:Fallback>
          <p:pic>
            <p:nvPicPr>
              <p:cNvPr id="22" name="Ink 21">
                <a:extLst>
                  <a:ext uri="{FF2B5EF4-FFF2-40B4-BE49-F238E27FC236}">
                    <a16:creationId xmlns:a16="http://schemas.microsoft.com/office/drawing/2014/main" id="{CDE434D1-8617-7E71-4A6F-38B7BEEC943D}"/>
                  </a:ext>
                </a:extLst>
              </p:cNvPr>
              <p:cNvPicPr/>
              <p:nvPr/>
            </p:nvPicPr>
            <p:blipFill>
              <a:blip r:embed="rId21"/>
              <a:stretch>
                <a:fillRect/>
              </a:stretch>
            </p:blipFill>
            <p:spPr>
              <a:xfrm>
                <a:off x="7601872" y="3472235"/>
                <a:ext cx="1048680" cy="3607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3" name="Ink 22">
                <a:extLst>
                  <a:ext uri="{FF2B5EF4-FFF2-40B4-BE49-F238E27FC236}">
                    <a16:creationId xmlns:a16="http://schemas.microsoft.com/office/drawing/2014/main" id="{A72B7A92-DA04-02E9-FC1D-B4118C5762FC}"/>
                  </a:ext>
                </a:extLst>
              </p14:cNvPr>
              <p14:cNvContentPartPr/>
              <p14:nvPr/>
            </p14:nvContentPartPr>
            <p14:xfrm>
              <a:off x="8642272" y="2772395"/>
              <a:ext cx="797040" cy="708480"/>
            </p14:xfrm>
          </p:contentPart>
        </mc:Choice>
        <mc:Fallback>
          <p:pic>
            <p:nvPicPr>
              <p:cNvPr id="23" name="Ink 22">
                <a:extLst>
                  <a:ext uri="{FF2B5EF4-FFF2-40B4-BE49-F238E27FC236}">
                    <a16:creationId xmlns:a16="http://schemas.microsoft.com/office/drawing/2014/main" id="{A72B7A92-DA04-02E9-FC1D-B4118C5762FC}"/>
                  </a:ext>
                </a:extLst>
              </p:cNvPr>
              <p:cNvPicPr/>
              <p:nvPr/>
            </p:nvPicPr>
            <p:blipFill>
              <a:blip r:embed="rId23"/>
              <a:stretch>
                <a:fillRect/>
              </a:stretch>
            </p:blipFill>
            <p:spPr>
              <a:xfrm>
                <a:off x="8624632" y="2754395"/>
                <a:ext cx="832680" cy="7441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6" name="Ink 25">
                <a:extLst>
                  <a:ext uri="{FF2B5EF4-FFF2-40B4-BE49-F238E27FC236}">
                    <a16:creationId xmlns:a16="http://schemas.microsoft.com/office/drawing/2014/main" id="{95CE0D9C-2D43-FFB8-1B62-892B6EF39661}"/>
                  </a:ext>
                </a:extLst>
              </p14:cNvPr>
              <p14:cNvContentPartPr/>
              <p14:nvPr/>
            </p14:nvContentPartPr>
            <p14:xfrm>
              <a:off x="8544352" y="2074715"/>
              <a:ext cx="914400" cy="698040"/>
            </p14:xfrm>
          </p:contentPart>
        </mc:Choice>
        <mc:Fallback>
          <p:pic>
            <p:nvPicPr>
              <p:cNvPr id="26" name="Ink 25">
                <a:extLst>
                  <a:ext uri="{FF2B5EF4-FFF2-40B4-BE49-F238E27FC236}">
                    <a16:creationId xmlns:a16="http://schemas.microsoft.com/office/drawing/2014/main" id="{95CE0D9C-2D43-FFB8-1B62-892B6EF39661}"/>
                  </a:ext>
                </a:extLst>
              </p:cNvPr>
              <p:cNvPicPr/>
              <p:nvPr/>
            </p:nvPicPr>
            <p:blipFill>
              <a:blip r:embed="rId25"/>
              <a:stretch>
                <a:fillRect/>
              </a:stretch>
            </p:blipFill>
            <p:spPr>
              <a:xfrm>
                <a:off x="8526352" y="2056715"/>
                <a:ext cx="950040" cy="7336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7" name="Ink 26">
                <a:extLst>
                  <a:ext uri="{FF2B5EF4-FFF2-40B4-BE49-F238E27FC236}">
                    <a16:creationId xmlns:a16="http://schemas.microsoft.com/office/drawing/2014/main" id="{6EDFB708-4D70-B565-07FA-999DF32DF36A}"/>
                  </a:ext>
                </a:extLst>
              </p14:cNvPr>
              <p14:cNvContentPartPr/>
              <p14:nvPr/>
            </p14:nvContentPartPr>
            <p14:xfrm>
              <a:off x="7414672" y="1343555"/>
              <a:ext cx="1130040" cy="731520"/>
            </p14:xfrm>
          </p:contentPart>
        </mc:Choice>
        <mc:Fallback>
          <p:pic>
            <p:nvPicPr>
              <p:cNvPr id="27" name="Ink 26">
                <a:extLst>
                  <a:ext uri="{FF2B5EF4-FFF2-40B4-BE49-F238E27FC236}">
                    <a16:creationId xmlns:a16="http://schemas.microsoft.com/office/drawing/2014/main" id="{6EDFB708-4D70-B565-07FA-999DF32DF36A}"/>
                  </a:ext>
                </a:extLst>
              </p:cNvPr>
              <p:cNvPicPr/>
              <p:nvPr/>
            </p:nvPicPr>
            <p:blipFill>
              <a:blip r:embed="rId27"/>
              <a:stretch>
                <a:fillRect/>
              </a:stretch>
            </p:blipFill>
            <p:spPr>
              <a:xfrm>
                <a:off x="7396672" y="1325555"/>
                <a:ext cx="1165680" cy="76716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8" name="Ink 27">
                <a:extLst>
                  <a:ext uri="{FF2B5EF4-FFF2-40B4-BE49-F238E27FC236}">
                    <a16:creationId xmlns:a16="http://schemas.microsoft.com/office/drawing/2014/main" id="{CBBA3EBC-9BB4-C287-F85A-783497A3C069}"/>
                  </a:ext>
                </a:extLst>
              </p14:cNvPr>
              <p14:cNvContentPartPr/>
              <p14:nvPr/>
            </p14:nvContentPartPr>
            <p14:xfrm>
              <a:off x="7029832" y="2241395"/>
              <a:ext cx="360" cy="360"/>
            </p14:xfrm>
          </p:contentPart>
        </mc:Choice>
        <mc:Fallback>
          <p:pic>
            <p:nvPicPr>
              <p:cNvPr id="28" name="Ink 27">
                <a:extLst>
                  <a:ext uri="{FF2B5EF4-FFF2-40B4-BE49-F238E27FC236}">
                    <a16:creationId xmlns:a16="http://schemas.microsoft.com/office/drawing/2014/main" id="{CBBA3EBC-9BB4-C287-F85A-783497A3C069}"/>
                  </a:ext>
                </a:extLst>
              </p:cNvPr>
              <p:cNvPicPr/>
              <p:nvPr/>
            </p:nvPicPr>
            <p:blipFill>
              <a:blip r:embed="rId29"/>
              <a:stretch>
                <a:fillRect/>
              </a:stretch>
            </p:blipFill>
            <p:spPr>
              <a:xfrm>
                <a:off x="7012192" y="2223755"/>
                <a:ext cx="36000" cy="36000"/>
              </a:xfrm>
              <a:prstGeom prst="rect">
                <a:avLst/>
              </a:prstGeom>
            </p:spPr>
          </p:pic>
        </mc:Fallback>
      </mc:AlternateContent>
    </p:spTree>
    <p:extLst>
      <p:ext uri="{BB962C8B-B14F-4D97-AF65-F5344CB8AC3E}">
        <p14:creationId xmlns:p14="http://schemas.microsoft.com/office/powerpoint/2010/main" val="158544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p:cTn id="15"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p:cTn id="23"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p:cTn id="31"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fltVal val="0"/>
                                          </p:val>
                                        </p:tav>
                                        <p:tav tm="100000">
                                          <p:val>
                                            <p:strVal val="#ppt_w"/>
                                          </p:val>
                                        </p:tav>
                                      </p:tavLst>
                                    </p:anim>
                                    <p:anim calcmode="lin" valueType="num">
                                      <p:cBhvr>
                                        <p:cTn id="48" dur="1000" fill="hold"/>
                                        <p:tgtEl>
                                          <p:spTgt spid="10"/>
                                        </p:tgtEl>
                                        <p:attrNameLst>
                                          <p:attrName>ppt_h</p:attrName>
                                        </p:attrNameLst>
                                      </p:cBhvr>
                                      <p:tavLst>
                                        <p:tav tm="0">
                                          <p:val>
                                            <p:fltVal val="0"/>
                                          </p:val>
                                        </p:tav>
                                        <p:tav tm="100000">
                                          <p:val>
                                            <p:strVal val="#ppt_h"/>
                                          </p:val>
                                        </p:tav>
                                      </p:tavLst>
                                    </p:anim>
                                    <p:anim calcmode="lin" valueType="num">
                                      <p:cBhvr>
                                        <p:cTn id="49" dur="1000" fill="hold"/>
                                        <p:tgtEl>
                                          <p:spTgt spid="10"/>
                                        </p:tgtEl>
                                        <p:attrNameLst>
                                          <p:attrName>style.rotation</p:attrName>
                                        </p:attrNameLst>
                                      </p:cBhvr>
                                      <p:tavLst>
                                        <p:tav tm="0">
                                          <p:val>
                                            <p:fltVal val="90"/>
                                          </p:val>
                                        </p:tav>
                                        <p:tav tm="100000">
                                          <p:val>
                                            <p:fltVal val="0"/>
                                          </p:val>
                                        </p:tav>
                                      </p:tavLst>
                                    </p:anim>
                                    <p:animEffect transition="in" filter="fade">
                                      <p:cBhvr>
                                        <p:cTn id="50" dur="10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1000" fill="hold"/>
                                        <p:tgtEl>
                                          <p:spTgt spid="24"/>
                                        </p:tgtEl>
                                        <p:attrNameLst>
                                          <p:attrName>ppt_w</p:attrName>
                                        </p:attrNameLst>
                                      </p:cBhvr>
                                      <p:tavLst>
                                        <p:tav tm="0">
                                          <p:val>
                                            <p:fltVal val="0"/>
                                          </p:val>
                                        </p:tav>
                                        <p:tav tm="100000">
                                          <p:val>
                                            <p:strVal val="#ppt_w"/>
                                          </p:val>
                                        </p:tav>
                                      </p:tavLst>
                                    </p:anim>
                                    <p:anim calcmode="lin" valueType="num">
                                      <p:cBhvr>
                                        <p:cTn id="64" dur="1000" fill="hold"/>
                                        <p:tgtEl>
                                          <p:spTgt spid="24"/>
                                        </p:tgtEl>
                                        <p:attrNameLst>
                                          <p:attrName>ppt_h</p:attrName>
                                        </p:attrNameLst>
                                      </p:cBhvr>
                                      <p:tavLst>
                                        <p:tav tm="0">
                                          <p:val>
                                            <p:fltVal val="0"/>
                                          </p:val>
                                        </p:tav>
                                        <p:tav tm="100000">
                                          <p:val>
                                            <p:strVal val="#ppt_h"/>
                                          </p:val>
                                        </p:tav>
                                      </p:tavLst>
                                    </p:anim>
                                    <p:anim calcmode="lin" valueType="num">
                                      <p:cBhvr>
                                        <p:cTn id="65" dur="1000" fill="hold"/>
                                        <p:tgtEl>
                                          <p:spTgt spid="24"/>
                                        </p:tgtEl>
                                        <p:attrNameLst>
                                          <p:attrName>style.rotation</p:attrName>
                                        </p:attrNameLst>
                                      </p:cBhvr>
                                      <p:tavLst>
                                        <p:tav tm="0">
                                          <p:val>
                                            <p:fltVal val="90"/>
                                          </p:val>
                                        </p:tav>
                                        <p:tav tm="100000">
                                          <p:val>
                                            <p:fltVal val="0"/>
                                          </p:val>
                                        </p:tav>
                                      </p:tavLst>
                                    </p:anim>
                                    <p:animEffect transition="in" filter="fade">
                                      <p:cBhvr>
                                        <p:cTn id="66" dur="10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1000" fill="hold"/>
                                        <p:tgtEl>
                                          <p:spTgt spid="22"/>
                                        </p:tgtEl>
                                        <p:attrNameLst>
                                          <p:attrName>ppt_w</p:attrName>
                                        </p:attrNameLst>
                                      </p:cBhvr>
                                      <p:tavLst>
                                        <p:tav tm="0">
                                          <p:val>
                                            <p:fltVal val="0"/>
                                          </p:val>
                                        </p:tav>
                                        <p:tav tm="100000">
                                          <p:val>
                                            <p:strVal val="#ppt_w"/>
                                          </p:val>
                                        </p:tav>
                                      </p:tavLst>
                                    </p:anim>
                                    <p:anim calcmode="lin" valueType="num">
                                      <p:cBhvr>
                                        <p:cTn id="72" dur="1000" fill="hold"/>
                                        <p:tgtEl>
                                          <p:spTgt spid="22"/>
                                        </p:tgtEl>
                                        <p:attrNameLst>
                                          <p:attrName>ppt_h</p:attrName>
                                        </p:attrNameLst>
                                      </p:cBhvr>
                                      <p:tavLst>
                                        <p:tav tm="0">
                                          <p:val>
                                            <p:fltVal val="0"/>
                                          </p:val>
                                        </p:tav>
                                        <p:tav tm="100000">
                                          <p:val>
                                            <p:strVal val="#ppt_h"/>
                                          </p:val>
                                        </p:tav>
                                      </p:tavLst>
                                    </p:anim>
                                    <p:anim calcmode="lin" valueType="num">
                                      <p:cBhvr>
                                        <p:cTn id="73" dur="1000" fill="hold"/>
                                        <p:tgtEl>
                                          <p:spTgt spid="22"/>
                                        </p:tgtEl>
                                        <p:attrNameLst>
                                          <p:attrName>style.rotation</p:attrName>
                                        </p:attrNameLst>
                                      </p:cBhvr>
                                      <p:tavLst>
                                        <p:tav tm="0">
                                          <p:val>
                                            <p:fltVal val="90"/>
                                          </p:val>
                                        </p:tav>
                                        <p:tav tm="100000">
                                          <p:val>
                                            <p:fltVal val="0"/>
                                          </p:val>
                                        </p:tav>
                                      </p:tavLst>
                                    </p:anim>
                                    <p:animEffect transition="in" filter="fade">
                                      <p:cBhvr>
                                        <p:cTn id="74" dur="1000"/>
                                        <p:tgtEl>
                                          <p:spTgt spid="22"/>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p:cTn id="79" dur="1000" fill="hold"/>
                                        <p:tgtEl>
                                          <p:spTgt spid="23"/>
                                        </p:tgtEl>
                                        <p:attrNameLst>
                                          <p:attrName>ppt_w</p:attrName>
                                        </p:attrNameLst>
                                      </p:cBhvr>
                                      <p:tavLst>
                                        <p:tav tm="0">
                                          <p:val>
                                            <p:fltVal val="0"/>
                                          </p:val>
                                        </p:tav>
                                        <p:tav tm="100000">
                                          <p:val>
                                            <p:strVal val="#ppt_w"/>
                                          </p:val>
                                        </p:tav>
                                      </p:tavLst>
                                    </p:anim>
                                    <p:anim calcmode="lin" valueType="num">
                                      <p:cBhvr>
                                        <p:cTn id="80" dur="1000" fill="hold"/>
                                        <p:tgtEl>
                                          <p:spTgt spid="23"/>
                                        </p:tgtEl>
                                        <p:attrNameLst>
                                          <p:attrName>ppt_h</p:attrName>
                                        </p:attrNameLst>
                                      </p:cBhvr>
                                      <p:tavLst>
                                        <p:tav tm="0">
                                          <p:val>
                                            <p:fltVal val="0"/>
                                          </p:val>
                                        </p:tav>
                                        <p:tav tm="100000">
                                          <p:val>
                                            <p:strVal val="#ppt_h"/>
                                          </p:val>
                                        </p:tav>
                                      </p:tavLst>
                                    </p:anim>
                                    <p:anim calcmode="lin" valueType="num">
                                      <p:cBhvr>
                                        <p:cTn id="81" dur="1000" fill="hold"/>
                                        <p:tgtEl>
                                          <p:spTgt spid="23"/>
                                        </p:tgtEl>
                                        <p:attrNameLst>
                                          <p:attrName>style.rotation</p:attrName>
                                        </p:attrNameLst>
                                      </p:cBhvr>
                                      <p:tavLst>
                                        <p:tav tm="0">
                                          <p:val>
                                            <p:fltVal val="90"/>
                                          </p:val>
                                        </p:tav>
                                        <p:tav tm="100000">
                                          <p:val>
                                            <p:fltVal val="0"/>
                                          </p:val>
                                        </p:tav>
                                      </p:tavLst>
                                    </p:anim>
                                    <p:animEffect transition="in" filter="fade">
                                      <p:cBhvr>
                                        <p:cTn id="82" dur="10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1000" fill="hold"/>
                                        <p:tgtEl>
                                          <p:spTgt spid="26"/>
                                        </p:tgtEl>
                                        <p:attrNameLst>
                                          <p:attrName>ppt_w</p:attrName>
                                        </p:attrNameLst>
                                      </p:cBhvr>
                                      <p:tavLst>
                                        <p:tav tm="0">
                                          <p:val>
                                            <p:fltVal val="0"/>
                                          </p:val>
                                        </p:tav>
                                        <p:tav tm="100000">
                                          <p:val>
                                            <p:strVal val="#ppt_w"/>
                                          </p:val>
                                        </p:tav>
                                      </p:tavLst>
                                    </p:anim>
                                    <p:anim calcmode="lin" valueType="num">
                                      <p:cBhvr>
                                        <p:cTn id="88" dur="1000" fill="hold"/>
                                        <p:tgtEl>
                                          <p:spTgt spid="26"/>
                                        </p:tgtEl>
                                        <p:attrNameLst>
                                          <p:attrName>ppt_h</p:attrName>
                                        </p:attrNameLst>
                                      </p:cBhvr>
                                      <p:tavLst>
                                        <p:tav tm="0">
                                          <p:val>
                                            <p:fltVal val="0"/>
                                          </p:val>
                                        </p:tav>
                                        <p:tav tm="100000">
                                          <p:val>
                                            <p:strVal val="#ppt_h"/>
                                          </p:val>
                                        </p:tav>
                                      </p:tavLst>
                                    </p:anim>
                                    <p:anim calcmode="lin" valueType="num">
                                      <p:cBhvr>
                                        <p:cTn id="89" dur="1000" fill="hold"/>
                                        <p:tgtEl>
                                          <p:spTgt spid="26"/>
                                        </p:tgtEl>
                                        <p:attrNameLst>
                                          <p:attrName>style.rotation</p:attrName>
                                        </p:attrNameLst>
                                      </p:cBhvr>
                                      <p:tavLst>
                                        <p:tav tm="0">
                                          <p:val>
                                            <p:fltVal val="90"/>
                                          </p:val>
                                        </p:tav>
                                        <p:tav tm="100000">
                                          <p:val>
                                            <p:fltVal val="0"/>
                                          </p:val>
                                        </p:tav>
                                      </p:tavLst>
                                    </p:anim>
                                    <p:animEffect transition="in" filter="fade">
                                      <p:cBhvr>
                                        <p:cTn id="90" dur="1000"/>
                                        <p:tgtEl>
                                          <p:spTgt spid="26"/>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nodeType="clickEffect">
                                  <p:stCondLst>
                                    <p:cond delay="0"/>
                                  </p:stCondLst>
                                  <p:childTnLst>
                                    <p:set>
                                      <p:cBhvr>
                                        <p:cTn id="94" dur="1" fill="hold">
                                          <p:stCondLst>
                                            <p:cond delay="0"/>
                                          </p:stCondLst>
                                        </p:cTn>
                                        <p:tgtEl>
                                          <p:spTgt spid="27"/>
                                        </p:tgtEl>
                                        <p:attrNameLst>
                                          <p:attrName>style.visibility</p:attrName>
                                        </p:attrNameLst>
                                      </p:cBhvr>
                                      <p:to>
                                        <p:strVal val="visible"/>
                                      </p:to>
                                    </p:set>
                                    <p:anim calcmode="lin" valueType="num">
                                      <p:cBhvr>
                                        <p:cTn id="95" dur="1000" fill="hold"/>
                                        <p:tgtEl>
                                          <p:spTgt spid="27"/>
                                        </p:tgtEl>
                                        <p:attrNameLst>
                                          <p:attrName>ppt_w</p:attrName>
                                        </p:attrNameLst>
                                      </p:cBhvr>
                                      <p:tavLst>
                                        <p:tav tm="0">
                                          <p:val>
                                            <p:fltVal val="0"/>
                                          </p:val>
                                        </p:tav>
                                        <p:tav tm="100000">
                                          <p:val>
                                            <p:strVal val="#ppt_w"/>
                                          </p:val>
                                        </p:tav>
                                      </p:tavLst>
                                    </p:anim>
                                    <p:anim calcmode="lin" valueType="num">
                                      <p:cBhvr>
                                        <p:cTn id="96" dur="1000" fill="hold"/>
                                        <p:tgtEl>
                                          <p:spTgt spid="27"/>
                                        </p:tgtEl>
                                        <p:attrNameLst>
                                          <p:attrName>ppt_h</p:attrName>
                                        </p:attrNameLst>
                                      </p:cBhvr>
                                      <p:tavLst>
                                        <p:tav tm="0">
                                          <p:val>
                                            <p:fltVal val="0"/>
                                          </p:val>
                                        </p:tav>
                                        <p:tav tm="100000">
                                          <p:val>
                                            <p:strVal val="#ppt_h"/>
                                          </p:val>
                                        </p:tav>
                                      </p:tavLst>
                                    </p:anim>
                                    <p:anim calcmode="lin" valueType="num">
                                      <p:cBhvr>
                                        <p:cTn id="97" dur="1000" fill="hold"/>
                                        <p:tgtEl>
                                          <p:spTgt spid="27"/>
                                        </p:tgtEl>
                                        <p:attrNameLst>
                                          <p:attrName>style.rotation</p:attrName>
                                        </p:attrNameLst>
                                      </p:cBhvr>
                                      <p:tavLst>
                                        <p:tav tm="0">
                                          <p:val>
                                            <p:fltVal val="90"/>
                                          </p:val>
                                        </p:tav>
                                        <p:tav tm="100000">
                                          <p:val>
                                            <p:fltVal val="0"/>
                                          </p:val>
                                        </p:tav>
                                      </p:tavLst>
                                    </p:anim>
                                    <p:animEffect transition="in" filter="fade">
                                      <p:cBhvr>
                                        <p:cTn id="98"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a:extLst>
              <a:ext uri="{FF2B5EF4-FFF2-40B4-BE49-F238E27FC236}">
                <a16:creationId xmlns:a16="http://schemas.microsoft.com/office/drawing/2014/main" id="{1CC3E56B-718B-B4BB-087B-D09CE69E4104}"/>
              </a:ext>
            </a:extLst>
          </p:cNvPr>
          <p:cNvPicPr>
            <a:picLocks noChangeAspect="1"/>
          </p:cNvPicPr>
          <p:nvPr/>
        </p:nvPicPr>
        <p:blipFill>
          <a:blip r:embed="rId2"/>
          <a:srcRect l="27306" r="25433" b="-1"/>
          <a:stretch>
            <a:fillRect/>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7"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A6307336-4B93-9E5A-04B8-1DE64DB7514A}"/>
              </a:ext>
            </a:extLst>
          </p:cNvPr>
          <p:cNvSpPr>
            <a:spLocks noGrp="1"/>
          </p:cNvSpPr>
          <p:nvPr>
            <p:ph type="title"/>
          </p:nvPr>
        </p:nvSpPr>
        <p:spPr>
          <a:xfrm>
            <a:off x="5351045" y="-135860"/>
            <a:ext cx="5721484" cy="1325563"/>
          </a:xfrm>
        </p:spPr>
        <p:txBody>
          <a:bodyPr>
            <a:normAutofit/>
          </a:bodyPr>
          <a:lstStyle/>
          <a:p>
            <a:r>
              <a:rPr lang="en-US" dirty="0">
                <a:solidFill>
                  <a:srgbClr val="7030A0"/>
                </a:solidFill>
              </a:rPr>
              <a:t>Creativity &amp; Nobel Prizes</a:t>
            </a:r>
          </a:p>
        </p:txBody>
      </p:sp>
      <p:graphicFrame>
        <p:nvGraphicFramePr>
          <p:cNvPr id="10" name="Content Placeholder 7">
            <a:extLst>
              <a:ext uri="{FF2B5EF4-FFF2-40B4-BE49-F238E27FC236}">
                <a16:creationId xmlns:a16="http://schemas.microsoft.com/office/drawing/2014/main" id="{B1FEA4CE-59B4-2A74-D1F6-5A17614FD951}"/>
              </a:ext>
            </a:extLst>
          </p:cNvPr>
          <p:cNvGraphicFramePr>
            <a:graphicFrameLocks noGrp="1"/>
          </p:cNvGraphicFramePr>
          <p:nvPr>
            <p:ph idx="1"/>
            <p:extLst>
              <p:ext uri="{D42A27DB-BD31-4B8C-83A1-F6EECF244321}">
                <p14:modId xmlns:p14="http://schemas.microsoft.com/office/powerpoint/2010/main" val="4036148706"/>
              </p:ext>
            </p:extLst>
          </p:nvPr>
        </p:nvGraphicFramePr>
        <p:xfrm>
          <a:off x="5156845" y="1189703"/>
          <a:ext cx="6769683" cy="5374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91553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11" name="Rectangle 10">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D882B32C-5797-AB04-48B2-30D85B55D116}"/>
              </a:ext>
            </a:extLst>
          </p:cNvPr>
          <p:cNvSpPr>
            <a:spLocks noGrp="1"/>
          </p:cNvSpPr>
          <p:nvPr>
            <p:ph type="title"/>
          </p:nvPr>
        </p:nvSpPr>
        <p:spPr>
          <a:xfrm>
            <a:off x="1143000" y="1676400"/>
            <a:ext cx="2642419" cy="3505200"/>
          </a:xfrm>
        </p:spPr>
        <p:txBody>
          <a:bodyPr anchor="t">
            <a:normAutofit/>
          </a:bodyPr>
          <a:lstStyle/>
          <a:p>
            <a:r>
              <a:rPr lang="en-US" sz="4000" dirty="0">
                <a:solidFill>
                  <a:schemeClr val="accent6">
                    <a:lumMod val="75000"/>
                  </a:schemeClr>
                </a:solidFill>
              </a:rPr>
              <a:t>What creative endeavors do you enjoy?</a:t>
            </a:r>
          </a:p>
        </p:txBody>
      </p:sp>
      <p:pic>
        <p:nvPicPr>
          <p:cNvPr id="7" name="Content Placeholder 6">
            <a:extLst>
              <a:ext uri="{FF2B5EF4-FFF2-40B4-BE49-F238E27FC236}">
                <a16:creationId xmlns:a16="http://schemas.microsoft.com/office/drawing/2014/main" id="{56000823-A54D-FB36-A745-CB2D3068D658}"/>
              </a:ext>
            </a:extLst>
          </p:cNvPr>
          <p:cNvPicPr>
            <a:picLocks noGrp="1" noChangeAspect="1"/>
          </p:cNvPicPr>
          <p:nvPr>
            <p:ph idx="1"/>
          </p:nvPr>
        </p:nvPicPr>
        <p:blipFill>
          <a:blip r:embed="rId2"/>
          <a:stretch>
            <a:fillRect/>
          </a:stretch>
        </p:blipFill>
        <p:spPr>
          <a:xfrm>
            <a:off x="4500716" y="1129468"/>
            <a:ext cx="6848168" cy="4599064"/>
          </a:xfrm>
        </p:spPr>
      </p:pic>
    </p:spTree>
    <p:extLst>
      <p:ext uri="{BB962C8B-B14F-4D97-AF65-F5344CB8AC3E}">
        <p14:creationId xmlns:p14="http://schemas.microsoft.com/office/powerpoint/2010/main" val="145132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C0FD-B31C-FADA-1CD7-490896116D08}"/>
              </a:ext>
            </a:extLst>
          </p:cNvPr>
          <p:cNvSpPr>
            <a:spLocks noGrp="1"/>
          </p:cNvSpPr>
          <p:nvPr>
            <p:ph type="title"/>
          </p:nvPr>
        </p:nvSpPr>
        <p:spPr>
          <a:xfrm>
            <a:off x="739775" y="122167"/>
            <a:ext cx="10515600" cy="1325563"/>
          </a:xfrm>
        </p:spPr>
        <p:txBody>
          <a:bodyPr/>
          <a:lstStyle/>
          <a:p>
            <a:r>
              <a:rPr lang="en-US" dirty="0">
                <a:solidFill>
                  <a:srgbClr val="0070C0"/>
                </a:solidFill>
              </a:rPr>
              <a:t>Healing Notes from Coach Beverly</a:t>
            </a:r>
          </a:p>
        </p:txBody>
      </p:sp>
      <p:sp>
        <p:nvSpPr>
          <p:cNvPr id="4" name="Content Placeholder 3">
            <a:extLst>
              <a:ext uri="{FF2B5EF4-FFF2-40B4-BE49-F238E27FC236}">
                <a16:creationId xmlns:a16="http://schemas.microsoft.com/office/drawing/2014/main" id="{D9F94A66-077E-B215-D8C3-2C2F81FC186E}"/>
              </a:ext>
            </a:extLst>
          </p:cNvPr>
          <p:cNvSpPr>
            <a:spLocks noGrp="1"/>
          </p:cNvSpPr>
          <p:nvPr>
            <p:ph sz="half" idx="2"/>
          </p:nvPr>
        </p:nvSpPr>
        <p:spPr>
          <a:xfrm>
            <a:off x="741516" y="1340036"/>
            <a:ext cx="5157787" cy="4655831"/>
          </a:xfrm>
        </p:spPr>
        <p:txBody>
          <a:bodyPr>
            <a:normAutofit fontScale="85000" lnSpcReduction="10000"/>
          </a:bodyPr>
          <a:lstStyle/>
          <a:p>
            <a:pPr>
              <a:lnSpc>
                <a:spcPct val="120000"/>
              </a:lnSpc>
            </a:pPr>
            <a:r>
              <a:rPr lang="en-US"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Take the risk. Say yes. </a:t>
            </a:r>
          </a:p>
          <a:p>
            <a:pPr>
              <a:lnSpc>
                <a:spcPct val="120000"/>
              </a:lnSpc>
            </a:pPr>
            <a:r>
              <a:rPr lang="en-US"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Try that thing you’ve been putting off.</a:t>
            </a:r>
          </a:p>
          <a:p>
            <a:pPr>
              <a:lnSpc>
                <a:spcPct val="120000"/>
              </a:lnSpc>
            </a:pPr>
            <a:r>
              <a:rPr lang="en-US"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Love your body exactly as it is. </a:t>
            </a:r>
          </a:p>
          <a:p>
            <a:pPr>
              <a:lnSpc>
                <a:spcPct val="120000"/>
              </a:lnSpc>
            </a:pPr>
            <a:r>
              <a:rPr lang="en-US"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Be bold. Step into your authenticity. </a:t>
            </a:r>
          </a:p>
          <a:p>
            <a:pPr>
              <a:lnSpc>
                <a:spcPct val="120000"/>
              </a:lnSpc>
            </a:pPr>
            <a:r>
              <a:rPr lang="en-US"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Make time to rediscover yourself. </a:t>
            </a:r>
          </a:p>
          <a:p>
            <a:pPr>
              <a:lnSpc>
                <a:spcPct val="120000"/>
              </a:lnSpc>
            </a:pPr>
            <a:r>
              <a:rPr lang="en-US"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Think with your heart. Surrender. Show up. </a:t>
            </a:r>
          </a:p>
          <a:p>
            <a:pPr>
              <a:lnSpc>
                <a:spcPct val="120000"/>
              </a:lnSpc>
            </a:pPr>
            <a:r>
              <a:rPr lang="en-US"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Move beyond your comfort zone and speak your truth. </a:t>
            </a:r>
          </a:p>
        </p:txBody>
      </p:sp>
      <p:sp>
        <p:nvSpPr>
          <p:cNvPr id="6" name="Content Placeholder 5">
            <a:extLst>
              <a:ext uri="{FF2B5EF4-FFF2-40B4-BE49-F238E27FC236}">
                <a16:creationId xmlns:a16="http://schemas.microsoft.com/office/drawing/2014/main" id="{D4004477-8600-C74A-1A59-D92659D998BE}"/>
              </a:ext>
            </a:extLst>
          </p:cNvPr>
          <p:cNvSpPr>
            <a:spLocks noGrp="1"/>
          </p:cNvSpPr>
          <p:nvPr>
            <p:ph sz="quarter" idx="4"/>
          </p:nvPr>
        </p:nvSpPr>
        <p:spPr>
          <a:xfrm>
            <a:off x="6486064" y="1340036"/>
            <a:ext cx="4964420" cy="4498975"/>
          </a:xfrm>
        </p:spPr>
        <p:txBody>
          <a:bodyPr>
            <a:normAutofit fontScale="85000" lnSpcReduction="10000"/>
          </a:bodyPr>
          <a:lstStyle/>
          <a:p>
            <a:pPr>
              <a:lnSpc>
                <a:spcPct val="110000"/>
              </a:lnSpc>
            </a:pPr>
            <a:r>
              <a:rPr lang="en-US"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Get enough sleep. </a:t>
            </a:r>
          </a:p>
          <a:p>
            <a:pPr>
              <a:lnSpc>
                <a:spcPct val="110000"/>
              </a:lnSpc>
            </a:pPr>
            <a:r>
              <a:rPr lang="en-US"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Ask for help when you need it. </a:t>
            </a:r>
          </a:p>
          <a:p>
            <a:pPr>
              <a:lnSpc>
                <a:spcPct val="110000"/>
              </a:lnSpc>
            </a:pPr>
            <a:r>
              <a:rPr lang="en-US"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Stay connected to the people who lift you up. </a:t>
            </a:r>
          </a:p>
          <a:p>
            <a:pPr>
              <a:lnSpc>
                <a:spcPct val="110000"/>
              </a:lnSpc>
            </a:pPr>
            <a:r>
              <a:rPr lang="en-US"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Seek out deep conversations, embrace your growth, and get ready for transformation. </a:t>
            </a:r>
          </a:p>
          <a:p>
            <a:r>
              <a:rPr lang="en-US" dirty="0">
                <a:solidFill>
                  <a:schemeClr val="accent6">
                    <a:lumMod val="75000"/>
                  </a:schemeClr>
                </a:solidFill>
              </a:rPr>
              <a:t>Dive into creativity.</a:t>
            </a:r>
          </a:p>
        </p:txBody>
      </p:sp>
      <p:pic>
        <p:nvPicPr>
          <p:cNvPr id="8" name="Picture 7">
            <a:extLst>
              <a:ext uri="{FF2B5EF4-FFF2-40B4-BE49-F238E27FC236}">
                <a16:creationId xmlns:a16="http://schemas.microsoft.com/office/drawing/2014/main" id="{063A1E15-A8D2-9B16-366A-0F13A001DFCA}"/>
              </a:ext>
            </a:extLst>
          </p:cNvPr>
          <p:cNvPicPr>
            <a:picLocks noChangeAspect="1"/>
          </p:cNvPicPr>
          <p:nvPr/>
        </p:nvPicPr>
        <p:blipFill>
          <a:blip r:embed="rId2"/>
          <a:stretch>
            <a:fillRect/>
          </a:stretch>
        </p:blipFill>
        <p:spPr>
          <a:xfrm>
            <a:off x="6594219" y="5011567"/>
            <a:ext cx="5029902" cy="1724266"/>
          </a:xfrm>
          <a:prstGeom prst="rect">
            <a:avLst/>
          </a:prstGeom>
        </p:spPr>
      </p:pic>
    </p:spTree>
    <p:extLst>
      <p:ext uri="{BB962C8B-B14F-4D97-AF65-F5344CB8AC3E}">
        <p14:creationId xmlns:p14="http://schemas.microsoft.com/office/powerpoint/2010/main" val="417174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0AEA4-3AD1-C23F-21F7-1EFA904E122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C127F6D-1F4A-6650-D906-771A532D6761}"/>
              </a:ext>
            </a:extLst>
          </p:cNvPr>
          <p:cNvPicPr>
            <a:picLocks noGrp="1" noChangeAspect="1"/>
          </p:cNvPicPr>
          <p:nvPr>
            <p:ph idx="1"/>
          </p:nvPr>
        </p:nvPicPr>
        <p:blipFill>
          <a:blip r:embed="rId2"/>
          <a:stretch>
            <a:fillRect/>
          </a:stretch>
        </p:blipFill>
        <p:spPr>
          <a:xfrm>
            <a:off x="609152" y="212775"/>
            <a:ext cx="10973696" cy="3356335"/>
          </a:xfrm>
        </p:spPr>
      </p:pic>
      <p:sp>
        <p:nvSpPr>
          <p:cNvPr id="6" name="TextBox 5">
            <a:extLst>
              <a:ext uri="{FF2B5EF4-FFF2-40B4-BE49-F238E27FC236}">
                <a16:creationId xmlns:a16="http://schemas.microsoft.com/office/drawing/2014/main" id="{79C59D0B-DDA0-97D7-20BF-EC2F4B39AD44}"/>
              </a:ext>
            </a:extLst>
          </p:cNvPr>
          <p:cNvSpPr txBox="1"/>
          <p:nvPr/>
        </p:nvSpPr>
        <p:spPr>
          <a:xfrm>
            <a:off x="395927" y="3873910"/>
            <a:ext cx="6740164" cy="2646878"/>
          </a:xfrm>
          <a:prstGeom prst="rect">
            <a:avLst/>
          </a:prstGeom>
          <a:noFill/>
        </p:spPr>
        <p:txBody>
          <a:bodyPr wrap="square" rtlCol="0">
            <a:spAutoFit/>
          </a:bodyPr>
          <a:lstStyle/>
          <a:p>
            <a:pPr algn="ctr"/>
            <a:r>
              <a:rPr lang="en-US" sz="2800" b="1" dirty="0">
                <a:solidFill>
                  <a:srgbClr val="0070C0"/>
                </a:solidFill>
              </a:rPr>
              <a:t>Thank you for your dedication to healing.</a:t>
            </a:r>
          </a:p>
          <a:p>
            <a:pPr algn="ctr"/>
            <a:r>
              <a:rPr lang="en-US" sz="2800" b="1" dirty="0">
                <a:solidFill>
                  <a:srgbClr val="0070C0"/>
                </a:solidFill>
                <a:hlinkClick r:id="rId3"/>
              </a:rPr>
              <a:t>www.DiabetesEd.net</a:t>
            </a:r>
            <a:endParaRPr lang="en-US" sz="2800" b="1" dirty="0">
              <a:solidFill>
                <a:srgbClr val="0070C0"/>
              </a:solidFill>
            </a:endParaRPr>
          </a:p>
          <a:p>
            <a:pPr algn="ctr"/>
            <a:r>
              <a:rPr lang="en-US" sz="2800" b="1" dirty="0">
                <a:solidFill>
                  <a:srgbClr val="0070C0"/>
                </a:solidFill>
                <a:hlinkClick r:id="rId4"/>
              </a:rPr>
              <a:t>bev@DiabetesEd.net</a:t>
            </a:r>
            <a:endParaRPr lang="en-US" sz="2800" b="1" dirty="0">
              <a:solidFill>
                <a:srgbClr val="0070C0"/>
              </a:solidFill>
            </a:endParaRPr>
          </a:p>
          <a:p>
            <a:pPr algn="ctr"/>
            <a:endParaRPr lang="en-US" sz="2800" b="1" dirty="0">
              <a:solidFill>
                <a:srgbClr val="0070C0"/>
              </a:solidFill>
            </a:endParaRPr>
          </a:p>
          <a:p>
            <a:pPr algn="ctr"/>
            <a:r>
              <a:rPr lang="en-US" sz="3600" b="1" dirty="0"/>
              <a:t>\</a:t>
            </a:r>
          </a:p>
          <a:p>
            <a:endParaRPr lang="en-US" dirty="0"/>
          </a:p>
        </p:txBody>
      </p:sp>
    </p:spTree>
    <p:extLst>
      <p:ext uri="{BB962C8B-B14F-4D97-AF65-F5344CB8AC3E}">
        <p14:creationId xmlns:p14="http://schemas.microsoft.com/office/powerpoint/2010/main" val="4015978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8002B04-9EB5-0CC9-E5D2-A1092990E322}"/>
              </a:ext>
            </a:extLst>
          </p:cNvPr>
          <p:cNvSpPr>
            <a:spLocks noGrp="1"/>
          </p:cNvSpPr>
          <p:nvPr>
            <p:ph type="title"/>
          </p:nvPr>
        </p:nvSpPr>
        <p:spPr>
          <a:xfrm>
            <a:off x="580103" y="365125"/>
            <a:ext cx="10775285" cy="823913"/>
          </a:xfrm>
        </p:spPr>
        <p:txBody>
          <a:bodyPr/>
          <a:lstStyle/>
          <a:p>
            <a:r>
              <a:rPr lang="en-US" dirty="0"/>
              <a:t>Emergency Room Visit - Prologue</a:t>
            </a:r>
          </a:p>
        </p:txBody>
      </p:sp>
      <p:pic>
        <p:nvPicPr>
          <p:cNvPr id="17" name="Picture 16">
            <a:extLst>
              <a:ext uri="{FF2B5EF4-FFF2-40B4-BE49-F238E27FC236}">
                <a16:creationId xmlns:a16="http://schemas.microsoft.com/office/drawing/2014/main" id="{A04C796A-6C6A-F449-C79F-D14914C6E8C8}"/>
              </a:ext>
            </a:extLst>
          </p:cNvPr>
          <p:cNvPicPr>
            <a:picLocks noChangeAspect="1"/>
          </p:cNvPicPr>
          <p:nvPr/>
        </p:nvPicPr>
        <p:blipFill>
          <a:blip r:embed="rId2">
            <a:alphaModFix amt="42000"/>
          </a:blip>
          <a:stretch>
            <a:fillRect/>
          </a:stretch>
        </p:blipFill>
        <p:spPr>
          <a:xfrm>
            <a:off x="191729" y="1189038"/>
            <a:ext cx="11808542" cy="5418239"/>
          </a:xfrm>
          <a:prstGeom prst="rect">
            <a:avLst/>
          </a:prstGeom>
        </p:spPr>
      </p:pic>
      <p:sp>
        <p:nvSpPr>
          <p:cNvPr id="8" name="Text Placeholder 7">
            <a:extLst>
              <a:ext uri="{FF2B5EF4-FFF2-40B4-BE49-F238E27FC236}">
                <a16:creationId xmlns:a16="http://schemas.microsoft.com/office/drawing/2014/main" id="{89633592-94A8-1E76-D954-17D64B351B07}"/>
              </a:ext>
            </a:extLst>
          </p:cNvPr>
          <p:cNvSpPr>
            <a:spLocks noGrp="1"/>
          </p:cNvSpPr>
          <p:nvPr>
            <p:ph type="body" idx="1"/>
          </p:nvPr>
        </p:nvSpPr>
        <p:spPr>
          <a:xfrm>
            <a:off x="836612" y="1432542"/>
            <a:ext cx="5157787" cy="580256"/>
          </a:xfrm>
        </p:spPr>
        <p:txBody>
          <a:bodyPr>
            <a:normAutofit/>
          </a:bodyPr>
          <a:lstStyle/>
          <a:p>
            <a:r>
              <a:rPr lang="en-US" sz="2800" dirty="0">
                <a:solidFill>
                  <a:srgbClr val="002060"/>
                </a:solidFill>
              </a:rPr>
              <a:t>What did ER Nurse Do Right?</a:t>
            </a:r>
          </a:p>
        </p:txBody>
      </p:sp>
      <p:sp>
        <p:nvSpPr>
          <p:cNvPr id="10" name="Text Placeholder 9">
            <a:extLst>
              <a:ext uri="{FF2B5EF4-FFF2-40B4-BE49-F238E27FC236}">
                <a16:creationId xmlns:a16="http://schemas.microsoft.com/office/drawing/2014/main" id="{81AF74A3-0D42-0D65-B634-D4820625606F}"/>
              </a:ext>
            </a:extLst>
          </p:cNvPr>
          <p:cNvSpPr>
            <a:spLocks noGrp="1"/>
          </p:cNvSpPr>
          <p:nvPr>
            <p:ph type="body" sz="quarter" idx="3"/>
          </p:nvPr>
        </p:nvSpPr>
        <p:spPr>
          <a:xfrm>
            <a:off x="7076920" y="1432542"/>
            <a:ext cx="4278467" cy="504413"/>
          </a:xfrm>
        </p:spPr>
        <p:txBody>
          <a:bodyPr>
            <a:normAutofit/>
          </a:bodyPr>
          <a:lstStyle/>
          <a:p>
            <a:r>
              <a:rPr lang="en-US" sz="2800" dirty="0">
                <a:solidFill>
                  <a:srgbClr val="002060"/>
                </a:solidFill>
              </a:rPr>
              <a:t>How Did Patient Feel?</a:t>
            </a:r>
          </a:p>
        </p:txBody>
      </p:sp>
      <p:sp>
        <p:nvSpPr>
          <p:cNvPr id="11" name="Content Placeholder 10">
            <a:extLst>
              <a:ext uri="{FF2B5EF4-FFF2-40B4-BE49-F238E27FC236}">
                <a16:creationId xmlns:a16="http://schemas.microsoft.com/office/drawing/2014/main" id="{32226A7D-813C-44A4-5D1E-3AF6FA012DD8}"/>
              </a:ext>
            </a:extLst>
          </p:cNvPr>
          <p:cNvSpPr>
            <a:spLocks noGrp="1"/>
          </p:cNvSpPr>
          <p:nvPr>
            <p:ph sz="quarter" idx="4"/>
          </p:nvPr>
        </p:nvSpPr>
        <p:spPr>
          <a:xfrm>
            <a:off x="7080096" y="1936955"/>
            <a:ext cx="4521969" cy="4252708"/>
          </a:xfrm>
        </p:spPr>
        <p:txBody>
          <a:bodyPr>
            <a:normAutofit lnSpcReduction="10000"/>
          </a:bodyPr>
          <a:lstStyle/>
          <a:p>
            <a:r>
              <a:rPr lang="en-US" dirty="0"/>
              <a:t>Scared</a:t>
            </a:r>
          </a:p>
          <a:p>
            <a:r>
              <a:rPr lang="en-US" dirty="0"/>
              <a:t>Alone</a:t>
            </a:r>
          </a:p>
          <a:p>
            <a:r>
              <a:rPr lang="en-US" dirty="0"/>
              <a:t>Worried that nurse wouldn’t notice if BP dropped.</a:t>
            </a:r>
          </a:p>
          <a:p>
            <a:r>
              <a:rPr lang="en-US" dirty="0"/>
              <a:t>Vulnerable</a:t>
            </a:r>
          </a:p>
          <a:p>
            <a:r>
              <a:rPr lang="en-US" dirty="0"/>
              <a:t>Indignant</a:t>
            </a:r>
          </a:p>
          <a:p>
            <a:r>
              <a:rPr lang="en-US" dirty="0"/>
              <a:t>Embarrassed</a:t>
            </a:r>
          </a:p>
          <a:p>
            <a:r>
              <a:rPr lang="en-US" dirty="0"/>
              <a:t>Ashamed</a:t>
            </a:r>
          </a:p>
          <a:p>
            <a:endParaRPr lang="en-US" dirty="0"/>
          </a:p>
        </p:txBody>
      </p:sp>
      <p:sp>
        <p:nvSpPr>
          <p:cNvPr id="15" name="Content Placeholder 14">
            <a:extLst>
              <a:ext uri="{FF2B5EF4-FFF2-40B4-BE49-F238E27FC236}">
                <a16:creationId xmlns:a16="http://schemas.microsoft.com/office/drawing/2014/main" id="{9FCF14EB-B2D2-6CB1-8925-DE31CD6EF348}"/>
              </a:ext>
            </a:extLst>
          </p:cNvPr>
          <p:cNvSpPr>
            <a:spLocks noGrp="1"/>
          </p:cNvSpPr>
          <p:nvPr>
            <p:ph sz="half" idx="2"/>
          </p:nvPr>
        </p:nvSpPr>
        <p:spPr>
          <a:xfrm>
            <a:off x="839788" y="2012798"/>
            <a:ext cx="5157787" cy="4378169"/>
          </a:xfrm>
        </p:spPr>
        <p:txBody>
          <a:bodyPr>
            <a:normAutofit lnSpcReduction="10000"/>
          </a:bodyPr>
          <a:lstStyle/>
          <a:p>
            <a:r>
              <a:rPr lang="en-US" dirty="0"/>
              <a:t>Assessed patient</a:t>
            </a:r>
          </a:p>
          <a:p>
            <a:r>
              <a:rPr lang="en-US" dirty="0"/>
              <a:t>Responded quickly when BP dropped</a:t>
            </a:r>
          </a:p>
          <a:p>
            <a:r>
              <a:rPr lang="en-US" dirty="0"/>
              <a:t>Started IV Quickly</a:t>
            </a:r>
          </a:p>
          <a:p>
            <a:r>
              <a:rPr lang="en-US" dirty="0"/>
              <a:t>Gave fluids</a:t>
            </a:r>
          </a:p>
          <a:p>
            <a:r>
              <a:rPr lang="en-US" dirty="0"/>
              <a:t>Lowered Bed</a:t>
            </a:r>
          </a:p>
          <a:p>
            <a:pPr marL="0" indent="0">
              <a:buNone/>
            </a:pPr>
            <a:endParaRPr lang="en-US" dirty="0"/>
          </a:p>
          <a:p>
            <a:endParaRPr lang="en-US" dirty="0"/>
          </a:p>
        </p:txBody>
      </p:sp>
      <p:sp>
        <p:nvSpPr>
          <p:cNvPr id="20" name="Arrow: Striped Right 19">
            <a:extLst>
              <a:ext uri="{FF2B5EF4-FFF2-40B4-BE49-F238E27FC236}">
                <a16:creationId xmlns:a16="http://schemas.microsoft.com/office/drawing/2014/main" id="{04FC7928-189E-1BBB-06A3-5503D7670B39}"/>
              </a:ext>
            </a:extLst>
          </p:cNvPr>
          <p:cNvSpPr/>
          <p:nvPr/>
        </p:nvSpPr>
        <p:spPr>
          <a:xfrm>
            <a:off x="3120537" y="4670323"/>
            <a:ext cx="1600303" cy="998639"/>
          </a:xfrm>
          <a:prstGeom prst="striped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CCEF7092-06AF-6F89-A1FC-DDA8BA90F222}"/>
              </a:ext>
            </a:extLst>
          </p:cNvPr>
          <p:cNvCxnSpPr>
            <a:cxnSpLocks/>
          </p:cNvCxnSpPr>
          <p:nvPr/>
        </p:nvCxnSpPr>
        <p:spPr>
          <a:xfrm>
            <a:off x="6282813" y="2133600"/>
            <a:ext cx="81272" cy="3842083"/>
          </a:xfrm>
          <a:prstGeom prst="line">
            <a:avLst/>
          </a:prstGeom>
          <a:ln w="76200"/>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91999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p:cTn id="27"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29"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30" dur="10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anim calcmode="lin" valueType="num">
                                      <p:cBhvr>
                                        <p:cTn id="35"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36"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37"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38" dur="1000"/>
                                        <p:tgtEl>
                                          <p:spTgt spid="11">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 calcmode="lin" valueType="num">
                                      <p:cBhvr>
                                        <p:cTn id="43"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44"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45"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46" dur="1000"/>
                                        <p:tgtEl>
                                          <p:spTgt spid="11">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1">
                                            <p:txEl>
                                              <p:pRg st="3" end="3"/>
                                            </p:txEl>
                                          </p:spTgt>
                                        </p:tgtEl>
                                        <p:attrNameLst>
                                          <p:attrName>style.visibility</p:attrName>
                                        </p:attrNameLst>
                                      </p:cBhvr>
                                      <p:to>
                                        <p:strVal val="visible"/>
                                      </p:to>
                                    </p:set>
                                    <p:anim calcmode="lin" valueType="num">
                                      <p:cBhvr>
                                        <p:cTn id="51"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52"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53"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54" dur="1000"/>
                                        <p:tgtEl>
                                          <p:spTgt spid="11">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11">
                                            <p:txEl>
                                              <p:pRg st="4" end="4"/>
                                            </p:txEl>
                                          </p:spTgt>
                                        </p:tgtEl>
                                        <p:attrNameLst>
                                          <p:attrName>style.visibility</p:attrName>
                                        </p:attrNameLst>
                                      </p:cBhvr>
                                      <p:to>
                                        <p:strVal val="visible"/>
                                      </p:to>
                                    </p:set>
                                    <p:anim calcmode="lin" valueType="num">
                                      <p:cBhvr>
                                        <p:cTn id="59"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60"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61"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62" dur="1000"/>
                                        <p:tgtEl>
                                          <p:spTgt spid="11">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11">
                                            <p:txEl>
                                              <p:pRg st="5" end="5"/>
                                            </p:txEl>
                                          </p:spTgt>
                                        </p:tgtEl>
                                        <p:attrNameLst>
                                          <p:attrName>style.visibility</p:attrName>
                                        </p:attrNameLst>
                                      </p:cBhvr>
                                      <p:to>
                                        <p:strVal val="visible"/>
                                      </p:to>
                                    </p:set>
                                    <p:anim calcmode="lin" valueType="num">
                                      <p:cBhvr>
                                        <p:cTn id="67" dur="1000" fill="hold"/>
                                        <p:tgtEl>
                                          <p:spTgt spid="11">
                                            <p:txEl>
                                              <p:pRg st="5" end="5"/>
                                            </p:txEl>
                                          </p:spTgt>
                                        </p:tgtEl>
                                        <p:attrNameLst>
                                          <p:attrName>ppt_w</p:attrName>
                                        </p:attrNameLst>
                                      </p:cBhvr>
                                      <p:tavLst>
                                        <p:tav tm="0">
                                          <p:val>
                                            <p:fltVal val="0"/>
                                          </p:val>
                                        </p:tav>
                                        <p:tav tm="100000">
                                          <p:val>
                                            <p:strVal val="#ppt_w"/>
                                          </p:val>
                                        </p:tav>
                                      </p:tavLst>
                                    </p:anim>
                                    <p:anim calcmode="lin" valueType="num">
                                      <p:cBhvr>
                                        <p:cTn id="68" dur="1000" fill="hold"/>
                                        <p:tgtEl>
                                          <p:spTgt spid="11">
                                            <p:txEl>
                                              <p:pRg st="5" end="5"/>
                                            </p:txEl>
                                          </p:spTgt>
                                        </p:tgtEl>
                                        <p:attrNameLst>
                                          <p:attrName>ppt_h</p:attrName>
                                        </p:attrNameLst>
                                      </p:cBhvr>
                                      <p:tavLst>
                                        <p:tav tm="0">
                                          <p:val>
                                            <p:fltVal val="0"/>
                                          </p:val>
                                        </p:tav>
                                        <p:tav tm="100000">
                                          <p:val>
                                            <p:strVal val="#ppt_h"/>
                                          </p:val>
                                        </p:tav>
                                      </p:tavLst>
                                    </p:anim>
                                    <p:anim calcmode="lin" valueType="num">
                                      <p:cBhvr>
                                        <p:cTn id="69" dur="1000" fill="hold"/>
                                        <p:tgtEl>
                                          <p:spTgt spid="11">
                                            <p:txEl>
                                              <p:pRg st="5" end="5"/>
                                            </p:txEl>
                                          </p:spTgt>
                                        </p:tgtEl>
                                        <p:attrNameLst>
                                          <p:attrName>style.rotation</p:attrName>
                                        </p:attrNameLst>
                                      </p:cBhvr>
                                      <p:tavLst>
                                        <p:tav tm="0">
                                          <p:val>
                                            <p:fltVal val="90"/>
                                          </p:val>
                                        </p:tav>
                                        <p:tav tm="100000">
                                          <p:val>
                                            <p:fltVal val="0"/>
                                          </p:val>
                                        </p:tav>
                                      </p:tavLst>
                                    </p:anim>
                                    <p:animEffect transition="in" filter="fade">
                                      <p:cBhvr>
                                        <p:cTn id="70" dur="1000"/>
                                        <p:tgtEl>
                                          <p:spTgt spid="11">
                                            <p:txEl>
                                              <p:pRg st="5" end="5"/>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11">
                                            <p:txEl>
                                              <p:pRg st="6" end="6"/>
                                            </p:txEl>
                                          </p:spTgt>
                                        </p:tgtEl>
                                        <p:attrNameLst>
                                          <p:attrName>style.visibility</p:attrName>
                                        </p:attrNameLst>
                                      </p:cBhvr>
                                      <p:to>
                                        <p:strVal val="visible"/>
                                      </p:to>
                                    </p:set>
                                    <p:anim calcmode="lin" valueType="num">
                                      <p:cBhvr>
                                        <p:cTn id="75" dur="1000" fill="hold"/>
                                        <p:tgtEl>
                                          <p:spTgt spid="11">
                                            <p:txEl>
                                              <p:pRg st="6" end="6"/>
                                            </p:txEl>
                                          </p:spTgt>
                                        </p:tgtEl>
                                        <p:attrNameLst>
                                          <p:attrName>ppt_w</p:attrName>
                                        </p:attrNameLst>
                                      </p:cBhvr>
                                      <p:tavLst>
                                        <p:tav tm="0">
                                          <p:val>
                                            <p:fltVal val="0"/>
                                          </p:val>
                                        </p:tav>
                                        <p:tav tm="100000">
                                          <p:val>
                                            <p:strVal val="#ppt_w"/>
                                          </p:val>
                                        </p:tav>
                                      </p:tavLst>
                                    </p:anim>
                                    <p:anim calcmode="lin" valueType="num">
                                      <p:cBhvr>
                                        <p:cTn id="76" dur="1000" fill="hold"/>
                                        <p:tgtEl>
                                          <p:spTgt spid="11">
                                            <p:txEl>
                                              <p:pRg st="6" end="6"/>
                                            </p:txEl>
                                          </p:spTgt>
                                        </p:tgtEl>
                                        <p:attrNameLst>
                                          <p:attrName>ppt_h</p:attrName>
                                        </p:attrNameLst>
                                      </p:cBhvr>
                                      <p:tavLst>
                                        <p:tav tm="0">
                                          <p:val>
                                            <p:fltVal val="0"/>
                                          </p:val>
                                        </p:tav>
                                        <p:tav tm="100000">
                                          <p:val>
                                            <p:strVal val="#ppt_h"/>
                                          </p:val>
                                        </p:tav>
                                      </p:tavLst>
                                    </p:anim>
                                    <p:anim calcmode="lin" valueType="num">
                                      <p:cBhvr>
                                        <p:cTn id="77" dur="1000" fill="hold"/>
                                        <p:tgtEl>
                                          <p:spTgt spid="11">
                                            <p:txEl>
                                              <p:pRg st="6" end="6"/>
                                            </p:txEl>
                                          </p:spTgt>
                                        </p:tgtEl>
                                        <p:attrNameLst>
                                          <p:attrName>style.rotation</p:attrName>
                                        </p:attrNameLst>
                                      </p:cBhvr>
                                      <p:tavLst>
                                        <p:tav tm="0">
                                          <p:val>
                                            <p:fltVal val="90"/>
                                          </p:val>
                                        </p:tav>
                                        <p:tav tm="100000">
                                          <p:val>
                                            <p:fltVal val="0"/>
                                          </p:val>
                                        </p:tav>
                                      </p:tavLst>
                                    </p:anim>
                                    <p:animEffect transition="in" filter="fade">
                                      <p:cBhvr>
                                        <p:cTn id="78" dur="10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8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a:xfrm>
            <a:off x="1154420" y="184943"/>
            <a:ext cx="10515600" cy="1325563"/>
          </a:xfrm>
        </p:spPr>
        <p:txBody>
          <a:bodyPr>
            <a:normAutofit/>
          </a:bodyPr>
          <a:lstStyle/>
          <a:p>
            <a:r>
              <a:rPr lang="en-US" dirty="0">
                <a:solidFill>
                  <a:srgbClr val="7030A0"/>
                </a:solidFill>
              </a:rPr>
              <a:t>RT Sets up Experiment/ Takes Action</a:t>
            </a:r>
          </a:p>
        </p:txBody>
      </p:sp>
      <p:sp>
        <p:nvSpPr>
          <p:cNvPr id="6" name="Text Placeholder 5">
            <a:extLst>
              <a:ext uri="{FF2B5EF4-FFF2-40B4-BE49-F238E27FC236}">
                <a16:creationId xmlns:a16="http://schemas.microsoft.com/office/drawing/2014/main" id="{A35DDB53-58BA-70E2-12A6-B1378C31FB9F}"/>
              </a:ext>
            </a:extLst>
          </p:cNvPr>
          <p:cNvSpPr>
            <a:spLocks noGrp="1"/>
          </p:cNvSpPr>
          <p:nvPr>
            <p:ph type="body" idx="1"/>
          </p:nvPr>
        </p:nvSpPr>
        <p:spPr>
          <a:xfrm>
            <a:off x="683220" y="1263081"/>
            <a:ext cx="5157787" cy="823912"/>
          </a:xfrm>
        </p:spPr>
        <p:txBody>
          <a:bodyPr/>
          <a:lstStyle/>
          <a:p>
            <a:r>
              <a:rPr lang="en-US" dirty="0"/>
              <a:t>Steps:</a:t>
            </a:r>
          </a:p>
        </p:txBody>
      </p:sp>
      <p:sp>
        <p:nvSpPr>
          <p:cNvPr id="7" name="Text Placeholder 6">
            <a:extLst>
              <a:ext uri="{FF2B5EF4-FFF2-40B4-BE49-F238E27FC236}">
                <a16:creationId xmlns:a16="http://schemas.microsoft.com/office/drawing/2014/main" id="{A8BE064B-BB6C-0F3F-05C7-3CE5BAAC63FB}"/>
              </a:ext>
            </a:extLst>
          </p:cNvPr>
          <p:cNvSpPr>
            <a:spLocks noGrp="1"/>
          </p:cNvSpPr>
          <p:nvPr>
            <p:ph type="body" sz="half" idx="3"/>
          </p:nvPr>
        </p:nvSpPr>
        <p:spPr>
          <a:xfrm>
            <a:off x="6781801" y="1295400"/>
            <a:ext cx="3432175" cy="685800"/>
          </a:xfrm>
        </p:spPr>
        <p:txBody>
          <a:bodyPr/>
          <a:lstStyle/>
          <a:p>
            <a:r>
              <a:rPr lang="en-US" dirty="0"/>
              <a:t>RT Changes </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2"/>
          </p:nvPr>
        </p:nvSpPr>
        <p:spPr>
          <a:xfrm>
            <a:off x="1971676" y="1971675"/>
            <a:ext cx="4038600" cy="4038600"/>
          </a:xfrm>
        </p:spPr>
        <p:txBody>
          <a:bodyPr>
            <a:normAutofit/>
          </a:bodyPr>
          <a:lstStyle/>
          <a:p>
            <a:pPr>
              <a:lnSpc>
                <a:spcPct val="120000"/>
              </a:lnSpc>
            </a:pPr>
            <a:r>
              <a:rPr lang="en-US" dirty="0">
                <a:cs typeface="Calibri" panose="020F0502020204030204" pitchFamily="34" charset="0"/>
              </a:rPr>
              <a:t>Make a small change</a:t>
            </a:r>
          </a:p>
          <a:p>
            <a:pPr>
              <a:lnSpc>
                <a:spcPct val="120000"/>
              </a:lnSpc>
            </a:pPr>
            <a:r>
              <a:rPr lang="en-US" dirty="0">
                <a:cs typeface="Calibri" panose="020F0502020204030204" pitchFamily="34" charset="0"/>
              </a:rPr>
              <a:t>Realize, that the story and tough feelings can be major barrier to change.</a:t>
            </a:r>
          </a:p>
          <a:p>
            <a:pPr>
              <a:lnSpc>
                <a:spcPct val="120000"/>
              </a:lnSpc>
            </a:pPr>
            <a:r>
              <a:rPr lang="en-US" dirty="0">
                <a:cs typeface="Calibri" panose="020F0502020204030204" pitchFamily="34" charset="0"/>
              </a:rPr>
              <a:t>Discover an unexpected issue. </a:t>
            </a:r>
            <a:endParaRPr lang="en-US" sz="3200" dirty="0">
              <a:solidFill>
                <a:srgbClr val="0070C0"/>
              </a:solidFill>
              <a:cs typeface="Calibri" panose="020F0502020204030204" pitchFamily="34" charset="0"/>
            </a:endParaRPr>
          </a:p>
          <a:p>
            <a:endParaRPr lang="en-US" dirty="0"/>
          </a:p>
        </p:txBody>
      </p:sp>
      <p:graphicFrame>
        <p:nvGraphicFramePr>
          <p:cNvPr id="9" name="Content Placeholder 3">
            <a:extLst>
              <a:ext uri="{FF2B5EF4-FFF2-40B4-BE49-F238E27FC236}">
                <a16:creationId xmlns:a16="http://schemas.microsoft.com/office/drawing/2014/main" id="{E285AA8B-3662-2C8D-B2AD-DA04DC07B403}"/>
              </a:ext>
            </a:extLst>
          </p:cNvPr>
          <p:cNvGraphicFramePr>
            <a:graphicFrameLocks noGrp="1"/>
          </p:cNvGraphicFramePr>
          <p:nvPr>
            <p:ph sz="quarter" idx="4"/>
          </p:nvPr>
        </p:nvGraphicFramePr>
        <p:xfrm>
          <a:off x="6172199" y="1510506"/>
          <a:ext cx="5803491" cy="46616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28303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499C2-3399-ABF6-537E-958AA17A914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2E216A3-0E56-46A8-3743-2238D8F4480B}"/>
              </a:ext>
            </a:extLst>
          </p:cNvPr>
          <p:cNvSpPr>
            <a:spLocks noGrp="1"/>
          </p:cNvSpPr>
          <p:nvPr>
            <p:ph type="title"/>
          </p:nvPr>
        </p:nvSpPr>
        <p:spPr>
          <a:xfrm>
            <a:off x="839788" y="365125"/>
            <a:ext cx="10515600" cy="823913"/>
          </a:xfrm>
        </p:spPr>
        <p:txBody>
          <a:bodyPr/>
          <a:lstStyle/>
          <a:p>
            <a:r>
              <a:rPr lang="en-US" dirty="0"/>
              <a:t>Emergency Room Visit – Nurse Feelings?</a:t>
            </a:r>
          </a:p>
        </p:txBody>
      </p:sp>
      <p:pic>
        <p:nvPicPr>
          <p:cNvPr id="17" name="Picture 16">
            <a:extLst>
              <a:ext uri="{FF2B5EF4-FFF2-40B4-BE49-F238E27FC236}">
                <a16:creationId xmlns:a16="http://schemas.microsoft.com/office/drawing/2014/main" id="{2EB6D2A0-D411-546C-4370-483AC7785980}"/>
              </a:ext>
            </a:extLst>
          </p:cNvPr>
          <p:cNvPicPr>
            <a:picLocks noChangeAspect="1"/>
          </p:cNvPicPr>
          <p:nvPr/>
        </p:nvPicPr>
        <p:blipFill>
          <a:blip r:embed="rId2">
            <a:alphaModFix amt="42000"/>
          </a:blip>
          <a:stretch>
            <a:fillRect/>
          </a:stretch>
        </p:blipFill>
        <p:spPr>
          <a:xfrm>
            <a:off x="191729" y="1189038"/>
            <a:ext cx="11808542" cy="5418239"/>
          </a:xfrm>
          <a:prstGeom prst="rect">
            <a:avLst/>
          </a:prstGeom>
        </p:spPr>
      </p:pic>
      <p:sp>
        <p:nvSpPr>
          <p:cNvPr id="8" name="Text Placeholder 7">
            <a:extLst>
              <a:ext uri="{FF2B5EF4-FFF2-40B4-BE49-F238E27FC236}">
                <a16:creationId xmlns:a16="http://schemas.microsoft.com/office/drawing/2014/main" id="{D4DB949D-8252-0BB3-20CE-A01195A84E30}"/>
              </a:ext>
            </a:extLst>
          </p:cNvPr>
          <p:cNvSpPr>
            <a:spLocks noGrp="1"/>
          </p:cNvSpPr>
          <p:nvPr>
            <p:ph type="body" idx="1"/>
          </p:nvPr>
        </p:nvSpPr>
        <p:spPr>
          <a:xfrm>
            <a:off x="836612" y="1432542"/>
            <a:ext cx="5157787" cy="580256"/>
          </a:xfrm>
        </p:spPr>
        <p:txBody>
          <a:bodyPr>
            <a:normAutofit/>
          </a:bodyPr>
          <a:lstStyle/>
          <a:p>
            <a:r>
              <a:rPr lang="en-US" sz="2800" dirty="0"/>
              <a:t>How Does Nurse Feel?</a:t>
            </a:r>
          </a:p>
        </p:txBody>
      </p:sp>
      <p:sp>
        <p:nvSpPr>
          <p:cNvPr id="15" name="Content Placeholder 14">
            <a:extLst>
              <a:ext uri="{FF2B5EF4-FFF2-40B4-BE49-F238E27FC236}">
                <a16:creationId xmlns:a16="http://schemas.microsoft.com/office/drawing/2014/main" id="{5B086593-1150-E636-CCD7-FE837BB4BA37}"/>
              </a:ext>
            </a:extLst>
          </p:cNvPr>
          <p:cNvSpPr>
            <a:spLocks noGrp="1"/>
          </p:cNvSpPr>
          <p:nvPr>
            <p:ph sz="half" idx="2"/>
          </p:nvPr>
        </p:nvSpPr>
        <p:spPr>
          <a:xfrm>
            <a:off x="839788" y="2012798"/>
            <a:ext cx="5157787" cy="4378169"/>
          </a:xfrm>
        </p:spPr>
        <p:txBody>
          <a:bodyPr/>
          <a:lstStyle/>
          <a:p>
            <a:r>
              <a:rPr lang="en-US" dirty="0"/>
              <a:t>Activated by needy patient</a:t>
            </a:r>
          </a:p>
          <a:p>
            <a:r>
              <a:rPr lang="en-US" dirty="0"/>
              <a:t>Hungry/Tired</a:t>
            </a:r>
          </a:p>
          <a:p>
            <a:r>
              <a:rPr lang="en-US" dirty="0"/>
              <a:t>Needs a break</a:t>
            </a:r>
          </a:p>
          <a:p>
            <a:r>
              <a:rPr lang="en-US" dirty="0"/>
              <a:t>Has her own worries</a:t>
            </a:r>
          </a:p>
          <a:p>
            <a:r>
              <a:rPr lang="en-US" dirty="0"/>
              <a:t>Late to get home</a:t>
            </a:r>
          </a:p>
          <a:p>
            <a:r>
              <a:rPr lang="en-US" dirty="0"/>
              <a:t>Burned out?</a:t>
            </a:r>
          </a:p>
          <a:p>
            <a:r>
              <a:rPr lang="en-US" dirty="0"/>
              <a:t>Unattended trauma</a:t>
            </a:r>
          </a:p>
          <a:p>
            <a:pPr marL="0" indent="0">
              <a:buNone/>
            </a:pPr>
            <a:endParaRPr lang="en-US" dirty="0"/>
          </a:p>
          <a:p>
            <a:endParaRPr lang="en-US" dirty="0"/>
          </a:p>
        </p:txBody>
      </p:sp>
      <p:pic>
        <p:nvPicPr>
          <p:cNvPr id="9" name="Content Placeholder 8" descr="Stressed healthcare worker">
            <a:extLst>
              <a:ext uri="{FF2B5EF4-FFF2-40B4-BE49-F238E27FC236}">
                <a16:creationId xmlns:a16="http://schemas.microsoft.com/office/drawing/2014/main" id="{B0EF9C80-77D9-E8A3-5CA1-13841C51DAF2}"/>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994399" y="1316547"/>
            <a:ext cx="5284789" cy="3458896"/>
          </a:xfrm>
        </p:spPr>
      </p:pic>
      <p:sp>
        <p:nvSpPr>
          <p:cNvPr id="12" name="TextBox 11">
            <a:extLst>
              <a:ext uri="{FF2B5EF4-FFF2-40B4-BE49-F238E27FC236}">
                <a16:creationId xmlns:a16="http://schemas.microsoft.com/office/drawing/2014/main" id="{87709272-57D9-BBCF-1C37-9BDFF6E61301}"/>
              </a:ext>
            </a:extLst>
          </p:cNvPr>
          <p:cNvSpPr txBox="1"/>
          <p:nvPr/>
        </p:nvSpPr>
        <p:spPr>
          <a:xfrm>
            <a:off x="6119811" y="4795794"/>
            <a:ext cx="5232401" cy="1938992"/>
          </a:xfrm>
          <a:prstGeom prst="rect">
            <a:avLst/>
          </a:prstGeom>
          <a:noFill/>
        </p:spPr>
        <p:txBody>
          <a:bodyPr wrap="square" rtlCol="0">
            <a:spAutoFit/>
          </a:bodyPr>
          <a:lstStyle/>
          <a:p>
            <a:pPr algn="ctr"/>
            <a:r>
              <a:rPr lang="en-US" sz="2400" b="1" dirty="0">
                <a:solidFill>
                  <a:schemeClr val="accent4">
                    <a:lumMod val="50000"/>
                  </a:schemeClr>
                </a:solidFill>
              </a:rPr>
              <a:t>“As a healthcare professional, you bring your own life experiences, traumas, wounds, triggers, blind spots, beliefs and inner narratives to each patient encounter. We all do.”</a:t>
            </a:r>
          </a:p>
        </p:txBody>
      </p:sp>
    </p:spTree>
    <p:extLst>
      <p:ext uri="{BB962C8B-B14F-4D97-AF65-F5344CB8AC3E}">
        <p14:creationId xmlns:p14="http://schemas.microsoft.com/office/powerpoint/2010/main" val="307701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A3FE6-8067-AA3F-79D6-BF6C38CEAC4C}"/>
              </a:ext>
            </a:extLst>
          </p:cNvPr>
          <p:cNvSpPr>
            <a:spLocks noGrp="1"/>
          </p:cNvSpPr>
          <p:nvPr>
            <p:ph type="title"/>
          </p:nvPr>
        </p:nvSpPr>
        <p:spPr/>
        <p:txBody>
          <a:bodyPr/>
          <a:lstStyle/>
          <a:p>
            <a:r>
              <a:rPr lang="en-US" dirty="0"/>
              <a:t>How Can We Heal </a:t>
            </a:r>
            <a:r>
              <a:rPr lang="en-US" i="1" dirty="0">
                <a:solidFill>
                  <a:schemeClr val="accent4">
                    <a:lumMod val="50000"/>
                  </a:schemeClr>
                </a:solidFill>
              </a:rPr>
              <a:t>through</a:t>
            </a:r>
            <a:r>
              <a:rPr lang="en-US" dirty="0"/>
              <a:t> Connection?</a:t>
            </a:r>
          </a:p>
        </p:txBody>
      </p:sp>
      <p:sp>
        <p:nvSpPr>
          <p:cNvPr id="4" name="Content Placeholder 3">
            <a:extLst>
              <a:ext uri="{FF2B5EF4-FFF2-40B4-BE49-F238E27FC236}">
                <a16:creationId xmlns:a16="http://schemas.microsoft.com/office/drawing/2014/main" id="{D2411E37-D330-0B22-F09F-272559C03357}"/>
              </a:ext>
            </a:extLst>
          </p:cNvPr>
          <p:cNvSpPr>
            <a:spLocks noGrp="1"/>
          </p:cNvSpPr>
          <p:nvPr>
            <p:ph sz="half" idx="2"/>
          </p:nvPr>
        </p:nvSpPr>
        <p:spPr>
          <a:xfrm>
            <a:off x="914400" y="1690688"/>
            <a:ext cx="5083175" cy="2399531"/>
          </a:xfrm>
        </p:spPr>
        <p:txBody>
          <a:bodyPr>
            <a:normAutofit fontScale="92500" lnSpcReduction="20000"/>
          </a:bodyPr>
          <a:lstStyle/>
          <a:p>
            <a:pPr marL="0" indent="0">
              <a:buNone/>
            </a:pPr>
            <a:r>
              <a:rPr lang="en-US" sz="5800" dirty="0">
                <a:solidFill>
                  <a:schemeClr val="accent4">
                    <a:lumMod val="50000"/>
                  </a:schemeClr>
                </a:solidFill>
              </a:rPr>
              <a:t>The only way out is </a:t>
            </a:r>
            <a:r>
              <a:rPr lang="en-US" sz="5800" i="1" dirty="0">
                <a:solidFill>
                  <a:schemeClr val="accent4">
                    <a:lumMod val="50000"/>
                  </a:schemeClr>
                </a:solidFill>
              </a:rPr>
              <a:t>through.</a:t>
            </a:r>
          </a:p>
          <a:p>
            <a:pPr marL="0" indent="0">
              <a:buNone/>
            </a:pPr>
            <a:endParaRPr lang="en-US" sz="4400" i="1" dirty="0">
              <a:solidFill>
                <a:schemeClr val="accent4">
                  <a:lumMod val="50000"/>
                </a:schemeClr>
              </a:solidFill>
            </a:endParaRPr>
          </a:p>
          <a:p>
            <a:pPr marL="0" indent="0" algn="r">
              <a:buNone/>
            </a:pPr>
            <a:r>
              <a:rPr lang="en-US" sz="4400" dirty="0">
                <a:solidFill>
                  <a:schemeClr val="accent4">
                    <a:lumMod val="50000"/>
                  </a:schemeClr>
                </a:solidFill>
              </a:rPr>
              <a:t>	</a:t>
            </a:r>
            <a:r>
              <a:rPr lang="en-US" sz="3500" dirty="0">
                <a:solidFill>
                  <a:schemeClr val="accent4">
                    <a:lumMod val="50000"/>
                  </a:schemeClr>
                </a:solidFill>
              </a:rPr>
              <a:t>Robert Frost</a:t>
            </a:r>
            <a:endParaRPr lang="en-US" sz="4400" dirty="0">
              <a:solidFill>
                <a:schemeClr val="accent4">
                  <a:lumMod val="50000"/>
                </a:schemeClr>
              </a:solidFill>
            </a:endParaRPr>
          </a:p>
          <a:p>
            <a:pPr marL="0" indent="0">
              <a:buNone/>
            </a:pPr>
            <a:endParaRPr lang="en-US" dirty="0"/>
          </a:p>
        </p:txBody>
      </p:sp>
      <p:pic>
        <p:nvPicPr>
          <p:cNvPr id="8" name="Picture 7" descr="Light from open door">
            <a:extLst>
              <a:ext uri="{FF2B5EF4-FFF2-40B4-BE49-F238E27FC236}">
                <a16:creationId xmlns:a16="http://schemas.microsoft.com/office/drawing/2014/main" id="{CDECDD60-6123-1197-13F6-29F748830571}"/>
              </a:ext>
            </a:extLst>
          </p:cNvPr>
          <p:cNvPicPr>
            <a:picLocks noChangeAspect="1"/>
          </p:cNvPicPr>
          <p:nvPr/>
        </p:nvPicPr>
        <p:blipFill>
          <a:blip r:embed="rId2">
            <a:extLst>
              <a:ext uri="{28A0092B-C50C-407E-A947-70E740481C1C}">
                <a14:useLocalDpi xmlns:a14="http://schemas.microsoft.com/office/drawing/2010/main" val="0"/>
              </a:ext>
            </a:extLst>
          </a:blip>
          <a:srcRect l="41475" r="1506" b="1"/>
          <a:stretch>
            <a:fillRect/>
          </a:stretch>
        </p:blipFill>
        <p:spPr>
          <a:xfrm>
            <a:off x="7278427" y="2197939"/>
            <a:ext cx="3149553" cy="3258964"/>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sp>
        <p:nvSpPr>
          <p:cNvPr id="3" name="TextBox 2">
            <a:extLst>
              <a:ext uri="{FF2B5EF4-FFF2-40B4-BE49-F238E27FC236}">
                <a16:creationId xmlns:a16="http://schemas.microsoft.com/office/drawing/2014/main" id="{051AEE38-73AD-7633-9186-5092F4DC40D7}"/>
              </a:ext>
            </a:extLst>
          </p:cNvPr>
          <p:cNvSpPr txBox="1"/>
          <p:nvPr/>
        </p:nvSpPr>
        <p:spPr>
          <a:xfrm>
            <a:off x="1278194" y="4904606"/>
            <a:ext cx="4817806" cy="1200329"/>
          </a:xfrm>
          <a:prstGeom prst="rect">
            <a:avLst/>
          </a:prstGeom>
          <a:noFill/>
        </p:spPr>
        <p:txBody>
          <a:bodyPr wrap="square" rtlCol="0">
            <a:spAutoFit/>
          </a:bodyPr>
          <a:lstStyle/>
          <a:p>
            <a:r>
              <a:rPr lang="en-US" sz="2400" b="1" dirty="0">
                <a:solidFill>
                  <a:srgbClr val="7030A0"/>
                </a:solidFill>
                <a:latin typeface="Bahnschrift" panose="020B0502040204020203" pitchFamily="34" charset="0"/>
                <a:ea typeface="Cascadia Code ExtraLight" panose="020B0609020000020004" pitchFamily="49" charset="0"/>
                <a:cs typeface="TH SarabunPSK" panose="020B0502040204020203" pitchFamily="34" charset="-34"/>
              </a:rPr>
              <a:t>Let’s dive into the providing care then switch our focus to the caregiver – YOU.</a:t>
            </a:r>
          </a:p>
        </p:txBody>
      </p:sp>
    </p:spTree>
    <p:extLst>
      <p:ext uri="{BB962C8B-B14F-4D97-AF65-F5344CB8AC3E}">
        <p14:creationId xmlns:p14="http://schemas.microsoft.com/office/powerpoint/2010/main" val="23987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F008C-CD1D-86F9-C108-3991C1ABD47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F83CC95-B616-DC93-35E5-63AE3CF56742}"/>
              </a:ext>
            </a:extLst>
          </p:cNvPr>
          <p:cNvSpPr>
            <a:spLocks noGrp="1"/>
          </p:cNvSpPr>
          <p:nvPr>
            <p:ph type="title"/>
          </p:nvPr>
        </p:nvSpPr>
        <p:spPr>
          <a:xfrm>
            <a:off x="839788" y="365125"/>
            <a:ext cx="10515600" cy="823913"/>
          </a:xfrm>
        </p:spPr>
        <p:txBody>
          <a:bodyPr/>
          <a:lstStyle/>
          <a:p>
            <a:r>
              <a:rPr lang="en-US" dirty="0">
                <a:solidFill>
                  <a:schemeClr val="accent4">
                    <a:lumMod val="50000"/>
                  </a:schemeClr>
                </a:solidFill>
              </a:rPr>
              <a:t>Emergency Room Visit – Lets Go through</a:t>
            </a:r>
          </a:p>
        </p:txBody>
      </p:sp>
      <p:sp>
        <p:nvSpPr>
          <p:cNvPr id="8" name="Text Placeholder 7">
            <a:extLst>
              <a:ext uri="{FF2B5EF4-FFF2-40B4-BE49-F238E27FC236}">
                <a16:creationId xmlns:a16="http://schemas.microsoft.com/office/drawing/2014/main" id="{E4F55996-F1AB-A0A6-CF06-566CB0F973FF}"/>
              </a:ext>
            </a:extLst>
          </p:cNvPr>
          <p:cNvSpPr>
            <a:spLocks noGrp="1"/>
          </p:cNvSpPr>
          <p:nvPr>
            <p:ph type="body" idx="1"/>
          </p:nvPr>
        </p:nvSpPr>
        <p:spPr>
          <a:xfrm>
            <a:off x="938213" y="1194926"/>
            <a:ext cx="5157787" cy="580256"/>
          </a:xfrm>
        </p:spPr>
        <p:txBody>
          <a:bodyPr>
            <a:normAutofit fontScale="92500"/>
          </a:bodyPr>
          <a:lstStyle/>
          <a:p>
            <a:r>
              <a:rPr lang="en-US" sz="2800" dirty="0">
                <a:solidFill>
                  <a:srgbClr val="7030A0"/>
                </a:solidFill>
              </a:rPr>
              <a:t>2 Simple Changes</a:t>
            </a:r>
          </a:p>
        </p:txBody>
      </p:sp>
      <p:sp>
        <p:nvSpPr>
          <p:cNvPr id="10" name="Text Placeholder 9">
            <a:extLst>
              <a:ext uri="{FF2B5EF4-FFF2-40B4-BE49-F238E27FC236}">
                <a16:creationId xmlns:a16="http://schemas.microsoft.com/office/drawing/2014/main" id="{D7920214-8DA1-8632-9A02-334329C2C93A}"/>
              </a:ext>
            </a:extLst>
          </p:cNvPr>
          <p:cNvSpPr>
            <a:spLocks noGrp="1"/>
          </p:cNvSpPr>
          <p:nvPr>
            <p:ph type="body" sz="quarter" idx="3"/>
          </p:nvPr>
        </p:nvSpPr>
        <p:spPr>
          <a:xfrm>
            <a:off x="6833418" y="1323637"/>
            <a:ext cx="4521969" cy="504413"/>
          </a:xfrm>
        </p:spPr>
        <p:txBody>
          <a:bodyPr>
            <a:normAutofit fontScale="92500"/>
          </a:bodyPr>
          <a:lstStyle/>
          <a:p>
            <a:r>
              <a:rPr lang="en-US" sz="2800" dirty="0">
                <a:solidFill>
                  <a:srgbClr val="7030A0"/>
                </a:solidFill>
              </a:rPr>
              <a:t>How Does the Patient Feel?</a:t>
            </a:r>
          </a:p>
        </p:txBody>
      </p:sp>
      <p:sp>
        <p:nvSpPr>
          <p:cNvPr id="11" name="Content Placeholder 10">
            <a:extLst>
              <a:ext uri="{FF2B5EF4-FFF2-40B4-BE49-F238E27FC236}">
                <a16:creationId xmlns:a16="http://schemas.microsoft.com/office/drawing/2014/main" id="{5F3AD849-BEDA-341D-73A4-2170665730FF}"/>
              </a:ext>
            </a:extLst>
          </p:cNvPr>
          <p:cNvSpPr>
            <a:spLocks noGrp="1"/>
          </p:cNvSpPr>
          <p:nvPr>
            <p:ph sz="quarter" idx="4"/>
          </p:nvPr>
        </p:nvSpPr>
        <p:spPr>
          <a:xfrm>
            <a:off x="6833418" y="1936955"/>
            <a:ext cx="4768647" cy="4252708"/>
          </a:xfrm>
        </p:spPr>
        <p:txBody>
          <a:bodyPr>
            <a:normAutofit/>
          </a:bodyPr>
          <a:lstStyle/>
          <a:p>
            <a:r>
              <a:rPr lang="en-US" dirty="0"/>
              <a:t>Reassured</a:t>
            </a:r>
          </a:p>
          <a:p>
            <a:r>
              <a:rPr lang="en-US" dirty="0"/>
              <a:t>Heard &amp; Seen</a:t>
            </a:r>
          </a:p>
          <a:p>
            <a:r>
              <a:rPr lang="en-US" dirty="0"/>
              <a:t>Calmer</a:t>
            </a:r>
          </a:p>
          <a:p>
            <a:r>
              <a:rPr lang="en-US" dirty="0"/>
              <a:t>Safe</a:t>
            </a:r>
          </a:p>
          <a:p>
            <a:r>
              <a:rPr lang="en-US" dirty="0"/>
              <a:t>Connected</a:t>
            </a:r>
          </a:p>
          <a:p>
            <a:pPr marL="0" indent="0">
              <a:buNone/>
            </a:pPr>
            <a:endParaRPr lang="en-US" dirty="0"/>
          </a:p>
          <a:p>
            <a:endParaRPr lang="en-US" dirty="0"/>
          </a:p>
        </p:txBody>
      </p:sp>
      <p:sp>
        <p:nvSpPr>
          <p:cNvPr id="15" name="Content Placeholder 14">
            <a:extLst>
              <a:ext uri="{FF2B5EF4-FFF2-40B4-BE49-F238E27FC236}">
                <a16:creationId xmlns:a16="http://schemas.microsoft.com/office/drawing/2014/main" id="{BFA5C046-23A9-D236-D51D-4EE0C37253AC}"/>
              </a:ext>
            </a:extLst>
          </p:cNvPr>
          <p:cNvSpPr>
            <a:spLocks noGrp="1"/>
          </p:cNvSpPr>
          <p:nvPr>
            <p:ph sz="half" idx="2"/>
          </p:nvPr>
        </p:nvSpPr>
        <p:spPr>
          <a:xfrm>
            <a:off x="839788" y="1775182"/>
            <a:ext cx="5157787" cy="4615785"/>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Eye Contact – touch shoulder.</a:t>
            </a:r>
          </a:p>
          <a:p>
            <a:r>
              <a:rPr lang="en-US" dirty="0">
                <a:latin typeface="Calibri" panose="020F0502020204030204" pitchFamily="34" charset="0"/>
                <a:ea typeface="Calibri" panose="020F0502020204030204" pitchFamily="34" charset="0"/>
                <a:cs typeface="Calibri" panose="020F0502020204030204" pitchFamily="34" charset="0"/>
              </a:rPr>
              <a:t>“Your blood pressure is fine. I am keeping a close eye on you.”</a:t>
            </a:r>
          </a:p>
          <a:p>
            <a:r>
              <a:rPr lang="en-US" dirty="0">
                <a:latin typeface="Calibri" panose="020F0502020204030204" pitchFamily="34" charset="0"/>
                <a:ea typeface="Calibri" panose="020F0502020204030204" pitchFamily="34" charset="0"/>
                <a:cs typeface="Calibri" panose="020F0502020204030204" pitchFamily="34" charset="0"/>
              </a:rPr>
              <a:t>“Your blood pressure is fine. Press your call light if you feel funny.” </a:t>
            </a:r>
          </a:p>
          <a:p>
            <a:r>
              <a:rPr lang="en-US" dirty="0">
                <a:latin typeface="Calibri" panose="020F0502020204030204" pitchFamily="34" charset="0"/>
                <a:ea typeface="Calibri" panose="020F0502020204030204" pitchFamily="34" charset="0"/>
                <a:cs typeface="Calibri" panose="020F0502020204030204" pitchFamily="34" charset="0"/>
              </a:rPr>
              <a:t> “Your blood pressure is fine. I know this is scary.”</a:t>
            </a:r>
          </a:p>
          <a:p>
            <a:pPr marL="0" indent="0">
              <a:buNone/>
            </a:pPr>
            <a:endParaRPr lang="en-US" dirty="0"/>
          </a:p>
          <a:p>
            <a:endParaRPr lang="en-US" dirty="0"/>
          </a:p>
        </p:txBody>
      </p:sp>
      <p:sp>
        <p:nvSpPr>
          <p:cNvPr id="2" name="Arrow: Striped Right 1">
            <a:extLst>
              <a:ext uri="{FF2B5EF4-FFF2-40B4-BE49-F238E27FC236}">
                <a16:creationId xmlns:a16="http://schemas.microsoft.com/office/drawing/2014/main" id="{D1E7DE5E-7373-0939-9CD6-0BE974334683}"/>
              </a:ext>
            </a:extLst>
          </p:cNvPr>
          <p:cNvSpPr/>
          <p:nvPr/>
        </p:nvSpPr>
        <p:spPr>
          <a:xfrm>
            <a:off x="6939128" y="4604714"/>
            <a:ext cx="2333019" cy="823913"/>
          </a:xfrm>
          <a:prstGeom prst="striped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Healing to Patient</a:t>
            </a:r>
          </a:p>
        </p:txBody>
      </p:sp>
      <p:sp>
        <p:nvSpPr>
          <p:cNvPr id="3" name="Arrow: Striped Right 2">
            <a:extLst>
              <a:ext uri="{FF2B5EF4-FFF2-40B4-BE49-F238E27FC236}">
                <a16:creationId xmlns:a16="http://schemas.microsoft.com/office/drawing/2014/main" id="{694A90B8-ADE2-9EA5-2670-0ACA8A80E229}"/>
              </a:ext>
            </a:extLst>
          </p:cNvPr>
          <p:cNvSpPr/>
          <p:nvPr/>
        </p:nvSpPr>
        <p:spPr>
          <a:xfrm rot="10800000" flipV="1">
            <a:off x="6761385" y="5927520"/>
            <a:ext cx="2333017" cy="764205"/>
          </a:xfrm>
          <a:prstGeom prst="striped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Healing to HCP</a:t>
            </a:r>
          </a:p>
        </p:txBody>
      </p:sp>
      <p:pic>
        <p:nvPicPr>
          <p:cNvPr id="4" name="Picture 3" descr="Light from open door">
            <a:extLst>
              <a:ext uri="{FF2B5EF4-FFF2-40B4-BE49-F238E27FC236}">
                <a16:creationId xmlns:a16="http://schemas.microsoft.com/office/drawing/2014/main" id="{9763FFDC-E58F-D756-7F6D-A4D5CC8CACF7}"/>
              </a:ext>
            </a:extLst>
          </p:cNvPr>
          <p:cNvPicPr>
            <a:picLocks noChangeAspect="1"/>
          </p:cNvPicPr>
          <p:nvPr/>
        </p:nvPicPr>
        <p:blipFill>
          <a:blip r:embed="rId2">
            <a:extLst>
              <a:ext uri="{28A0092B-C50C-407E-A947-70E740481C1C}">
                <a14:useLocalDpi xmlns:a14="http://schemas.microsoft.com/office/drawing/2010/main" val="0"/>
              </a:ext>
            </a:extLst>
          </a:blip>
          <a:srcRect l="41475" r="1506" b="1"/>
          <a:stretch>
            <a:fillRect/>
          </a:stretch>
        </p:blipFill>
        <p:spPr>
          <a:xfrm>
            <a:off x="9591312" y="2046621"/>
            <a:ext cx="2010753" cy="2080604"/>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sp>
        <p:nvSpPr>
          <p:cNvPr id="9" name="TextBox 8">
            <a:extLst>
              <a:ext uri="{FF2B5EF4-FFF2-40B4-BE49-F238E27FC236}">
                <a16:creationId xmlns:a16="http://schemas.microsoft.com/office/drawing/2014/main" id="{D68D57D2-1366-8816-DB98-A2FE2D755A51}"/>
              </a:ext>
            </a:extLst>
          </p:cNvPr>
          <p:cNvSpPr txBox="1"/>
          <p:nvPr/>
        </p:nvSpPr>
        <p:spPr>
          <a:xfrm>
            <a:off x="6761385" y="5425457"/>
            <a:ext cx="2633283" cy="400110"/>
          </a:xfrm>
          <a:prstGeom prst="rect">
            <a:avLst/>
          </a:prstGeom>
          <a:noFill/>
        </p:spPr>
        <p:txBody>
          <a:bodyPr wrap="square" rtlCol="0">
            <a:spAutoFit/>
          </a:bodyPr>
          <a:lstStyle/>
          <a:p>
            <a:r>
              <a:rPr lang="en-US" sz="2000" b="1" dirty="0">
                <a:solidFill>
                  <a:schemeClr val="tx2">
                    <a:lumMod val="50000"/>
                    <a:lumOff val="50000"/>
                  </a:schemeClr>
                </a:solidFill>
              </a:rPr>
              <a:t>Bidirectional Healing</a:t>
            </a:r>
          </a:p>
        </p:txBody>
      </p:sp>
    </p:spTree>
    <p:extLst>
      <p:ext uri="{BB962C8B-B14F-4D97-AF65-F5344CB8AC3E}">
        <p14:creationId xmlns:p14="http://schemas.microsoft.com/office/powerpoint/2010/main" val="358551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 calcmode="lin" valueType="num">
                                      <p:cBhvr>
                                        <p:cTn id="23"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 calcmode="lin" valueType="num">
                                      <p:cBhvr>
                                        <p:cTn id="31"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1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 calcmode="lin" valueType="num">
                                      <p:cBhvr>
                                        <p:cTn id="39"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40"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41"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42" dur="1000"/>
                                        <p:tgtEl>
                                          <p:spTgt spid="1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1">
                                            <p:txEl>
                                              <p:pRg st="3" end="3"/>
                                            </p:txEl>
                                          </p:spTgt>
                                        </p:tgtEl>
                                        <p:attrNameLst>
                                          <p:attrName>style.visibility</p:attrName>
                                        </p:attrNameLst>
                                      </p:cBhvr>
                                      <p:to>
                                        <p:strVal val="visible"/>
                                      </p:to>
                                    </p:set>
                                    <p:anim calcmode="lin" valueType="num">
                                      <p:cBhvr>
                                        <p:cTn id="47"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48"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49"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50" dur="1000"/>
                                        <p:tgtEl>
                                          <p:spTgt spid="11">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1">
                                            <p:txEl>
                                              <p:pRg st="4" end="4"/>
                                            </p:txEl>
                                          </p:spTgt>
                                        </p:tgtEl>
                                        <p:attrNameLst>
                                          <p:attrName>style.visibility</p:attrName>
                                        </p:attrNameLst>
                                      </p:cBhvr>
                                      <p:to>
                                        <p:strVal val="visible"/>
                                      </p:to>
                                    </p:set>
                                    <p:anim calcmode="lin" valueType="num">
                                      <p:cBhvr>
                                        <p:cTn id="55"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56"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57"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58" dur="1000"/>
                                        <p:tgtEl>
                                          <p:spTgt spid="11">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p:cTn id="63" dur="1000" fill="hold"/>
                                        <p:tgtEl>
                                          <p:spTgt spid="2"/>
                                        </p:tgtEl>
                                        <p:attrNameLst>
                                          <p:attrName>ppt_w</p:attrName>
                                        </p:attrNameLst>
                                      </p:cBhvr>
                                      <p:tavLst>
                                        <p:tav tm="0">
                                          <p:val>
                                            <p:fltVal val="0"/>
                                          </p:val>
                                        </p:tav>
                                        <p:tav tm="100000">
                                          <p:val>
                                            <p:strVal val="#ppt_w"/>
                                          </p:val>
                                        </p:tav>
                                      </p:tavLst>
                                    </p:anim>
                                    <p:anim calcmode="lin" valueType="num">
                                      <p:cBhvr>
                                        <p:cTn id="64" dur="1000" fill="hold"/>
                                        <p:tgtEl>
                                          <p:spTgt spid="2"/>
                                        </p:tgtEl>
                                        <p:attrNameLst>
                                          <p:attrName>ppt_h</p:attrName>
                                        </p:attrNameLst>
                                      </p:cBhvr>
                                      <p:tavLst>
                                        <p:tav tm="0">
                                          <p:val>
                                            <p:fltVal val="0"/>
                                          </p:val>
                                        </p:tav>
                                        <p:tav tm="100000">
                                          <p:val>
                                            <p:strVal val="#ppt_h"/>
                                          </p:val>
                                        </p:tav>
                                      </p:tavLst>
                                    </p:anim>
                                    <p:anim calcmode="lin" valueType="num">
                                      <p:cBhvr>
                                        <p:cTn id="65" dur="1000" fill="hold"/>
                                        <p:tgtEl>
                                          <p:spTgt spid="2"/>
                                        </p:tgtEl>
                                        <p:attrNameLst>
                                          <p:attrName>style.rotation</p:attrName>
                                        </p:attrNameLst>
                                      </p:cBhvr>
                                      <p:tavLst>
                                        <p:tav tm="0">
                                          <p:val>
                                            <p:fltVal val="90"/>
                                          </p:val>
                                        </p:tav>
                                        <p:tav tm="100000">
                                          <p:val>
                                            <p:fltVal val="0"/>
                                          </p:val>
                                        </p:tav>
                                      </p:tavLst>
                                    </p:anim>
                                    <p:animEffect transition="in" filter="fade">
                                      <p:cBhvr>
                                        <p:cTn id="66" dur="1000"/>
                                        <p:tgtEl>
                                          <p:spTgt spid="2"/>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 calcmode="lin" valueType="num">
                                      <p:cBhvr>
                                        <p:cTn id="71" dur="1000" fill="hold"/>
                                        <p:tgtEl>
                                          <p:spTgt spid="3"/>
                                        </p:tgtEl>
                                        <p:attrNameLst>
                                          <p:attrName>ppt_w</p:attrName>
                                        </p:attrNameLst>
                                      </p:cBhvr>
                                      <p:tavLst>
                                        <p:tav tm="0">
                                          <p:val>
                                            <p:fltVal val="0"/>
                                          </p:val>
                                        </p:tav>
                                        <p:tav tm="100000">
                                          <p:val>
                                            <p:strVal val="#ppt_w"/>
                                          </p:val>
                                        </p:tav>
                                      </p:tavLst>
                                    </p:anim>
                                    <p:anim calcmode="lin" valueType="num">
                                      <p:cBhvr>
                                        <p:cTn id="72" dur="1000" fill="hold"/>
                                        <p:tgtEl>
                                          <p:spTgt spid="3"/>
                                        </p:tgtEl>
                                        <p:attrNameLst>
                                          <p:attrName>ppt_h</p:attrName>
                                        </p:attrNameLst>
                                      </p:cBhvr>
                                      <p:tavLst>
                                        <p:tav tm="0">
                                          <p:val>
                                            <p:fltVal val="0"/>
                                          </p:val>
                                        </p:tav>
                                        <p:tav tm="100000">
                                          <p:val>
                                            <p:strVal val="#ppt_h"/>
                                          </p:val>
                                        </p:tav>
                                      </p:tavLst>
                                    </p:anim>
                                    <p:anim calcmode="lin" valueType="num">
                                      <p:cBhvr>
                                        <p:cTn id="73" dur="1000" fill="hold"/>
                                        <p:tgtEl>
                                          <p:spTgt spid="3"/>
                                        </p:tgtEl>
                                        <p:attrNameLst>
                                          <p:attrName>style.rotation</p:attrName>
                                        </p:attrNameLst>
                                      </p:cBhvr>
                                      <p:tavLst>
                                        <p:tav tm="0">
                                          <p:val>
                                            <p:fltVal val="90"/>
                                          </p:val>
                                        </p:tav>
                                        <p:tav tm="100000">
                                          <p:val>
                                            <p:fltVal val="0"/>
                                          </p:val>
                                        </p:tav>
                                      </p:tavLst>
                                    </p:anim>
                                    <p:animEffect transition="in" filter="fade">
                                      <p:cBhvr>
                                        <p:cTn id="74" dur="1000"/>
                                        <p:tgtEl>
                                          <p:spTgt spid="3"/>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p:cTn id="79" dur="1000" fill="hold"/>
                                        <p:tgtEl>
                                          <p:spTgt spid="9"/>
                                        </p:tgtEl>
                                        <p:attrNameLst>
                                          <p:attrName>ppt_w</p:attrName>
                                        </p:attrNameLst>
                                      </p:cBhvr>
                                      <p:tavLst>
                                        <p:tav tm="0">
                                          <p:val>
                                            <p:fltVal val="0"/>
                                          </p:val>
                                        </p:tav>
                                        <p:tav tm="100000">
                                          <p:val>
                                            <p:strVal val="#ppt_w"/>
                                          </p:val>
                                        </p:tav>
                                      </p:tavLst>
                                    </p:anim>
                                    <p:anim calcmode="lin" valueType="num">
                                      <p:cBhvr>
                                        <p:cTn id="80" dur="1000" fill="hold"/>
                                        <p:tgtEl>
                                          <p:spTgt spid="9"/>
                                        </p:tgtEl>
                                        <p:attrNameLst>
                                          <p:attrName>ppt_h</p:attrName>
                                        </p:attrNameLst>
                                      </p:cBhvr>
                                      <p:tavLst>
                                        <p:tav tm="0">
                                          <p:val>
                                            <p:fltVal val="0"/>
                                          </p:val>
                                        </p:tav>
                                        <p:tav tm="100000">
                                          <p:val>
                                            <p:strVal val="#ppt_h"/>
                                          </p:val>
                                        </p:tav>
                                      </p:tavLst>
                                    </p:anim>
                                    <p:anim calcmode="lin" valueType="num">
                                      <p:cBhvr>
                                        <p:cTn id="81" dur="1000" fill="hold"/>
                                        <p:tgtEl>
                                          <p:spTgt spid="9"/>
                                        </p:tgtEl>
                                        <p:attrNameLst>
                                          <p:attrName>style.rotation</p:attrName>
                                        </p:attrNameLst>
                                      </p:cBhvr>
                                      <p:tavLst>
                                        <p:tav tm="0">
                                          <p:val>
                                            <p:fltVal val="90"/>
                                          </p:val>
                                        </p:tav>
                                        <p:tav tm="100000">
                                          <p:val>
                                            <p:fltVal val="0"/>
                                          </p:val>
                                        </p:tav>
                                      </p:tavLst>
                                    </p:anim>
                                    <p:animEffect transition="in" filter="fade">
                                      <p:cBhvr>
                                        <p:cTn id="8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 grpId="0" animBg="1"/>
      <p:bldP spid="3"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eople holding hands">
            <a:extLst>
              <a:ext uri="{FF2B5EF4-FFF2-40B4-BE49-F238E27FC236}">
                <a16:creationId xmlns:a16="http://schemas.microsoft.com/office/drawing/2014/main" id="{CAF1D8A0-BB3A-319F-5A03-DC60C8944452}"/>
              </a:ext>
            </a:extLst>
          </p:cNvPr>
          <p:cNvPicPr>
            <a:picLocks noChangeAspect="1"/>
          </p:cNvPicPr>
          <p:nvPr/>
        </p:nvPicPr>
        <p:blipFill>
          <a:blip r:embed="rId2"/>
          <a:srcRect t="13883" b="1848"/>
          <a:stretch>
            <a:fill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9623DB-325C-9A76-BD0A-4AEDD2C428D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Kindness is Healing for both the Receiver &amp; Giver  </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279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F8DCD-0826-ADED-00D7-52D880E5192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28D7A33-766F-622F-9D7F-6E38AE7134F4}"/>
              </a:ext>
            </a:extLst>
          </p:cNvPr>
          <p:cNvSpPr>
            <a:spLocks noGrp="1"/>
          </p:cNvSpPr>
          <p:nvPr>
            <p:ph type="title"/>
          </p:nvPr>
        </p:nvSpPr>
        <p:spPr>
          <a:xfrm>
            <a:off x="839788" y="365125"/>
            <a:ext cx="10515600" cy="1067417"/>
          </a:xfrm>
        </p:spPr>
        <p:txBody>
          <a:bodyPr>
            <a:normAutofit fontScale="90000"/>
          </a:bodyPr>
          <a:lstStyle/>
          <a:p>
            <a:r>
              <a:rPr lang="en-US" dirty="0">
                <a:solidFill>
                  <a:schemeClr val="bg2">
                    <a:lumMod val="50000"/>
                  </a:schemeClr>
                </a:solidFill>
              </a:rPr>
              <a:t>Could This Approach Apply To Working with People with Diabetes?  </a:t>
            </a:r>
          </a:p>
        </p:txBody>
      </p:sp>
      <p:sp>
        <p:nvSpPr>
          <p:cNvPr id="10" name="Text Placeholder 9">
            <a:extLst>
              <a:ext uri="{FF2B5EF4-FFF2-40B4-BE49-F238E27FC236}">
                <a16:creationId xmlns:a16="http://schemas.microsoft.com/office/drawing/2014/main" id="{E88F139B-3E0A-1265-B681-E0B886758E35}"/>
              </a:ext>
            </a:extLst>
          </p:cNvPr>
          <p:cNvSpPr>
            <a:spLocks noGrp="1"/>
          </p:cNvSpPr>
          <p:nvPr>
            <p:ph type="body" sz="quarter" idx="3"/>
          </p:nvPr>
        </p:nvSpPr>
        <p:spPr>
          <a:xfrm>
            <a:off x="6867396" y="1609917"/>
            <a:ext cx="4876801" cy="684340"/>
          </a:xfrm>
        </p:spPr>
        <p:txBody>
          <a:bodyPr>
            <a:normAutofit fontScale="92500"/>
          </a:bodyPr>
          <a:lstStyle/>
          <a:p>
            <a:r>
              <a:rPr lang="en-US" sz="2800" dirty="0">
                <a:solidFill>
                  <a:srgbClr val="0070C0"/>
                </a:solidFill>
              </a:rPr>
              <a:t>WAIT – What about FEELINGS?</a:t>
            </a:r>
          </a:p>
        </p:txBody>
      </p:sp>
      <p:sp>
        <p:nvSpPr>
          <p:cNvPr id="2" name="Arrow: Striped Right 1">
            <a:extLst>
              <a:ext uri="{FF2B5EF4-FFF2-40B4-BE49-F238E27FC236}">
                <a16:creationId xmlns:a16="http://schemas.microsoft.com/office/drawing/2014/main" id="{B7CDB067-CF27-1A5B-F29D-0967E2473B2C}"/>
              </a:ext>
            </a:extLst>
          </p:cNvPr>
          <p:cNvSpPr/>
          <p:nvPr/>
        </p:nvSpPr>
        <p:spPr>
          <a:xfrm>
            <a:off x="4198373" y="3924928"/>
            <a:ext cx="1897627" cy="690858"/>
          </a:xfrm>
          <a:prstGeom prst="striped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4">
            <a:extLst>
              <a:ext uri="{FF2B5EF4-FFF2-40B4-BE49-F238E27FC236}">
                <a16:creationId xmlns:a16="http://schemas.microsoft.com/office/drawing/2014/main" id="{2DB3A448-19F4-B7A0-EF6A-EF1BAD0D7950}"/>
              </a:ext>
            </a:extLst>
          </p:cNvPr>
          <p:cNvSpPr>
            <a:spLocks noGrp="1"/>
          </p:cNvSpPr>
          <p:nvPr>
            <p:ph sz="half" idx="2"/>
          </p:nvPr>
        </p:nvSpPr>
        <p:spPr>
          <a:xfrm>
            <a:off x="589935" y="2242215"/>
            <a:ext cx="5157787" cy="4615785"/>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Blood Glucose</a:t>
            </a:r>
          </a:p>
          <a:p>
            <a:r>
              <a:rPr lang="en-US" dirty="0">
                <a:latin typeface="Calibri" panose="020F0502020204030204" pitchFamily="34" charset="0"/>
                <a:ea typeface="Calibri" panose="020F0502020204030204" pitchFamily="34" charset="0"/>
                <a:cs typeface="Calibri" panose="020F0502020204030204" pitchFamily="34" charset="0"/>
              </a:rPr>
              <a:t>A1C</a:t>
            </a:r>
          </a:p>
          <a:p>
            <a:r>
              <a:rPr lang="en-US" dirty="0">
                <a:latin typeface="Calibri" panose="020F0502020204030204" pitchFamily="34" charset="0"/>
                <a:ea typeface="Calibri" panose="020F0502020204030204" pitchFamily="34" charset="0"/>
                <a:cs typeface="Calibri" panose="020F0502020204030204" pitchFamily="34" charset="0"/>
              </a:rPr>
              <a:t>Blood Pressure</a:t>
            </a:r>
          </a:p>
          <a:p>
            <a:r>
              <a:rPr lang="en-US" dirty="0">
                <a:latin typeface="Calibri" panose="020F0502020204030204" pitchFamily="34" charset="0"/>
                <a:ea typeface="Calibri" panose="020F0502020204030204" pitchFamily="34" charset="0"/>
                <a:cs typeface="Calibri" panose="020F0502020204030204" pitchFamily="34" charset="0"/>
              </a:rPr>
              <a:t>Time in Range</a:t>
            </a:r>
          </a:p>
          <a:p>
            <a:r>
              <a:rPr lang="en-US" dirty="0">
                <a:latin typeface="Calibri" panose="020F0502020204030204" pitchFamily="34" charset="0"/>
                <a:ea typeface="Calibri" panose="020F0502020204030204" pitchFamily="34" charset="0"/>
                <a:cs typeface="Calibri" panose="020F0502020204030204" pitchFamily="34" charset="0"/>
              </a:rPr>
              <a:t>Medications</a:t>
            </a:r>
          </a:p>
          <a:p>
            <a:r>
              <a:rPr lang="en-US" dirty="0">
                <a:latin typeface="Calibri" panose="020F0502020204030204" pitchFamily="34" charset="0"/>
                <a:ea typeface="Calibri" panose="020F0502020204030204" pitchFamily="34" charset="0"/>
                <a:cs typeface="Calibri" panose="020F0502020204030204" pitchFamily="34" charset="0"/>
              </a:rPr>
              <a:t>Carb intake</a:t>
            </a:r>
          </a:p>
          <a:p>
            <a:r>
              <a:rPr lang="en-US" dirty="0">
                <a:latin typeface="Calibri" panose="020F0502020204030204" pitchFamily="34" charset="0"/>
                <a:ea typeface="Calibri" panose="020F0502020204030204" pitchFamily="34" charset="0"/>
                <a:cs typeface="Calibri" panose="020F0502020204030204" pitchFamily="34" charset="0"/>
              </a:rPr>
              <a:t>Crises management</a:t>
            </a:r>
          </a:p>
          <a:p>
            <a:endParaRPr lang="en-US" dirty="0"/>
          </a:p>
          <a:p>
            <a:endParaRPr lang="en-US" dirty="0"/>
          </a:p>
        </p:txBody>
      </p:sp>
      <p:sp>
        <p:nvSpPr>
          <p:cNvPr id="14" name="Text Placeholder 7">
            <a:extLst>
              <a:ext uri="{FF2B5EF4-FFF2-40B4-BE49-F238E27FC236}">
                <a16:creationId xmlns:a16="http://schemas.microsoft.com/office/drawing/2014/main" id="{2B48D282-86C8-855B-926E-523875F7C274}"/>
              </a:ext>
            </a:extLst>
          </p:cNvPr>
          <p:cNvSpPr>
            <a:spLocks noGrp="1"/>
          </p:cNvSpPr>
          <p:nvPr>
            <p:ph type="body" idx="1"/>
          </p:nvPr>
        </p:nvSpPr>
        <p:spPr>
          <a:xfrm>
            <a:off x="447803" y="1661959"/>
            <a:ext cx="5648197" cy="580256"/>
          </a:xfrm>
        </p:spPr>
        <p:txBody>
          <a:bodyPr>
            <a:normAutofit fontScale="92500"/>
          </a:bodyPr>
          <a:lstStyle/>
          <a:p>
            <a:r>
              <a:rPr lang="en-US" sz="2800" dirty="0">
                <a:solidFill>
                  <a:srgbClr val="7030A0"/>
                </a:solidFill>
              </a:rPr>
              <a:t>Is Diabetes All About the Numbers?</a:t>
            </a:r>
          </a:p>
        </p:txBody>
      </p:sp>
      <p:pic>
        <p:nvPicPr>
          <p:cNvPr id="22" name="Picture 21" descr="Person in boat">
            <a:extLst>
              <a:ext uri="{FF2B5EF4-FFF2-40B4-BE49-F238E27FC236}">
                <a16:creationId xmlns:a16="http://schemas.microsoft.com/office/drawing/2014/main" id="{0A560CF7-D2BA-FF4A-8C7B-C142A2BF30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8086" y="2450690"/>
            <a:ext cx="4686709" cy="3515032"/>
          </a:xfrm>
          <a:prstGeom prst="ellipse">
            <a:avLst/>
          </a:prstGeom>
          <a:ln>
            <a:noFill/>
          </a:ln>
          <a:effectLst>
            <a:softEdge rad="112500"/>
          </a:effectLst>
        </p:spPr>
      </p:pic>
      <p:sp>
        <p:nvSpPr>
          <p:cNvPr id="23" name="Text Placeholder 9">
            <a:extLst>
              <a:ext uri="{FF2B5EF4-FFF2-40B4-BE49-F238E27FC236}">
                <a16:creationId xmlns:a16="http://schemas.microsoft.com/office/drawing/2014/main" id="{25CCCBD3-520D-75BD-9D81-7137CB2EA3D4}"/>
              </a:ext>
            </a:extLst>
          </p:cNvPr>
          <p:cNvSpPr txBox="1">
            <a:spLocks/>
          </p:cNvSpPr>
          <p:nvPr/>
        </p:nvSpPr>
        <p:spPr>
          <a:xfrm>
            <a:off x="7031388" y="5779985"/>
            <a:ext cx="4876801" cy="68434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dirty="0">
                <a:solidFill>
                  <a:srgbClr val="0070C0"/>
                </a:solidFill>
              </a:rPr>
              <a:t>What about Connection?</a:t>
            </a:r>
          </a:p>
        </p:txBody>
      </p:sp>
      <p:cxnSp>
        <p:nvCxnSpPr>
          <p:cNvPr id="24" name="Straight Connector 23">
            <a:extLst>
              <a:ext uri="{FF2B5EF4-FFF2-40B4-BE49-F238E27FC236}">
                <a16:creationId xmlns:a16="http://schemas.microsoft.com/office/drawing/2014/main" id="{1FF378DD-D952-491E-30B7-C5AA47D02C0D}"/>
              </a:ext>
            </a:extLst>
          </p:cNvPr>
          <p:cNvCxnSpPr>
            <a:cxnSpLocks/>
          </p:cNvCxnSpPr>
          <p:nvPr/>
        </p:nvCxnSpPr>
        <p:spPr>
          <a:xfrm>
            <a:off x="6348919" y="2123639"/>
            <a:ext cx="81272" cy="3842083"/>
          </a:xfrm>
          <a:prstGeom prst="line">
            <a:avLst/>
          </a:prstGeom>
          <a:ln w="76200"/>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408382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 calcmode="lin" valueType="num">
                                      <p:cBhvr>
                                        <p:cTn id="35"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6"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37"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38" dur="1000"/>
                                        <p:tgtEl>
                                          <p:spTgt spid="1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1000" fill="hold"/>
                                        <p:tgtEl>
                                          <p:spTgt spid="23"/>
                                        </p:tgtEl>
                                        <p:attrNameLst>
                                          <p:attrName>ppt_w</p:attrName>
                                        </p:attrNameLst>
                                      </p:cBhvr>
                                      <p:tavLst>
                                        <p:tav tm="0">
                                          <p:val>
                                            <p:fltVal val="0"/>
                                          </p:val>
                                        </p:tav>
                                        <p:tav tm="100000">
                                          <p:val>
                                            <p:strVal val="#ppt_w"/>
                                          </p:val>
                                        </p:tav>
                                      </p:tavLst>
                                    </p:anim>
                                    <p:anim calcmode="lin" valueType="num">
                                      <p:cBhvr>
                                        <p:cTn id="44" dur="1000" fill="hold"/>
                                        <p:tgtEl>
                                          <p:spTgt spid="23"/>
                                        </p:tgtEl>
                                        <p:attrNameLst>
                                          <p:attrName>ppt_h</p:attrName>
                                        </p:attrNameLst>
                                      </p:cBhvr>
                                      <p:tavLst>
                                        <p:tav tm="0">
                                          <p:val>
                                            <p:fltVal val="0"/>
                                          </p:val>
                                        </p:tav>
                                        <p:tav tm="100000">
                                          <p:val>
                                            <p:strVal val="#ppt_h"/>
                                          </p:val>
                                        </p:tav>
                                      </p:tavLst>
                                    </p:anim>
                                    <p:anim calcmode="lin" valueType="num">
                                      <p:cBhvr>
                                        <p:cTn id="45" dur="1000" fill="hold"/>
                                        <p:tgtEl>
                                          <p:spTgt spid="23"/>
                                        </p:tgtEl>
                                        <p:attrNameLst>
                                          <p:attrName>style.rotation</p:attrName>
                                        </p:attrNameLst>
                                      </p:cBhvr>
                                      <p:tavLst>
                                        <p:tav tm="0">
                                          <p:val>
                                            <p:fltVal val="90"/>
                                          </p:val>
                                        </p:tav>
                                        <p:tav tm="100000">
                                          <p:val>
                                            <p:fltVal val="0"/>
                                          </p:val>
                                        </p:tav>
                                      </p:tavLst>
                                    </p:anim>
                                    <p:animEffect transition="in" filter="fade">
                                      <p:cBhvr>
                                        <p:cTn id="46" dur="10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1000" fill="hold"/>
                                        <p:tgtEl>
                                          <p:spTgt spid="2"/>
                                        </p:tgtEl>
                                        <p:attrNameLst>
                                          <p:attrName>ppt_w</p:attrName>
                                        </p:attrNameLst>
                                      </p:cBhvr>
                                      <p:tavLst>
                                        <p:tav tm="0">
                                          <p:val>
                                            <p:fltVal val="0"/>
                                          </p:val>
                                        </p:tav>
                                        <p:tav tm="100000">
                                          <p:val>
                                            <p:strVal val="#ppt_w"/>
                                          </p:val>
                                        </p:tav>
                                      </p:tavLst>
                                    </p:anim>
                                    <p:anim calcmode="lin" valueType="num">
                                      <p:cBhvr>
                                        <p:cTn id="52" dur="1000" fill="hold"/>
                                        <p:tgtEl>
                                          <p:spTgt spid="2"/>
                                        </p:tgtEl>
                                        <p:attrNameLst>
                                          <p:attrName>ppt_h</p:attrName>
                                        </p:attrNameLst>
                                      </p:cBhvr>
                                      <p:tavLst>
                                        <p:tav tm="0">
                                          <p:val>
                                            <p:fltVal val="0"/>
                                          </p:val>
                                        </p:tav>
                                        <p:tav tm="100000">
                                          <p:val>
                                            <p:strVal val="#ppt_h"/>
                                          </p:val>
                                        </p:tav>
                                      </p:tavLst>
                                    </p:anim>
                                    <p:anim calcmode="lin" valueType="num">
                                      <p:cBhvr>
                                        <p:cTn id="53" dur="1000" fill="hold"/>
                                        <p:tgtEl>
                                          <p:spTgt spid="2"/>
                                        </p:tgtEl>
                                        <p:attrNameLst>
                                          <p:attrName>style.rotation</p:attrName>
                                        </p:attrNameLst>
                                      </p:cBhvr>
                                      <p:tavLst>
                                        <p:tav tm="0">
                                          <p:val>
                                            <p:fltVal val="90"/>
                                          </p:val>
                                        </p:tav>
                                        <p:tav tm="100000">
                                          <p:val>
                                            <p:fltVal val="0"/>
                                          </p:val>
                                        </p:tav>
                                      </p:tavLst>
                                    </p:anim>
                                    <p:animEffect transition="in" filter="fade">
                                      <p:cBhvr>
                                        <p:cTn id="5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2" grpId="0" animBg="1"/>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1644</TotalTime>
  <Words>2051</Words>
  <Application>Microsoft Office PowerPoint</Application>
  <PresentationFormat>Widescreen</PresentationFormat>
  <Paragraphs>233</Paragraphs>
  <Slides>40</Slides>
  <Notes>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8" baseType="lpstr">
      <vt:lpstr>Aptos</vt:lpstr>
      <vt:lpstr>Aptos Display</vt:lpstr>
      <vt:lpstr>Arial</vt:lpstr>
      <vt:lpstr>Bahnschrift</vt:lpstr>
      <vt:lpstr>Calibri</vt:lpstr>
      <vt:lpstr>signika_negativeregular</vt:lpstr>
      <vt:lpstr>Office Theme</vt:lpstr>
      <vt:lpstr>Clip</vt:lpstr>
      <vt:lpstr>PowerPoint Presentation</vt:lpstr>
      <vt:lpstr>Objectives</vt:lpstr>
      <vt:lpstr>Emergency Room Visit</vt:lpstr>
      <vt:lpstr>Emergency Room Visit - Prologue</vt:lpstr>
      <vt:lpstr>Emergency Room Visit – Nurse Feelings?</vt:lpstr>
      <vt:lpstr>How Can We Heal through Connection?</vt:lpstr>
      <vt:lpstr>Emergency Room Visit – Lets Go through</vt:lpstr>
      <vt:lpstr>Kindness is Healing for both the Receiver &amp; Giver  </vt:lpstr>
      <vt:lpstr>Could This Approach Apply To Working with People with Diabetes?  </vt:lpstr>
      <vt:lpstr>PowerPoint Presentation</vt:lpstr>
      <vt:lpstr>PowerPoint Presentation</vt:lpstr>
      <vt:lpstr>Time In Range – Person Centered</vt:lpstr>
      <vt:lpstr>Diabetes Visit – What do you think?</vt:lpstr>
      <vt:lpstr>Missed Appointments due to Stigma and Shame</vt:lpstr>
      <vt:lpstr>Diabetes Visit – Let’s Go through</vt:lpstr>
      <vt:lpstr>EMBARK Trial</vt:lpstr>
      <vt:lpstr>Embark Trial – Emotions as Priority</vt:lpstr>
      <vt:lpstr>PowerPoint Presentation</vt:lpstr>
      <vt:lpstr>ABC’s of Diabetes Education</vt:lpstr>
      <vt:lpstr>PowerPoint Presentation</vt:lpstr>
      <vt:lpstr>Commit to Listening at least Half of the Time</vt:lpstr>
      <vt:lpstr>PowerPoint Presentation</vt:lpstr>
      <vt:lpstr>PowerPoint Presentation</vt:lpstr>
      <vt:lpstr>PowerPoint Presentation</vt:lpstr>
      <vt:lpstr>PowerPoint Presentation</vt:lpstr>
      <vt:lpstr>From Perfectionism to “Healthy Good Enough”</vt:lpstr>
      <vt:lpstr>To My Healthcare Professional Colleagues</vt:lpstr>
      <vt:lpstr>Our Curiosity Makes a Difference  What is something  you would like me to know about you?</vt:lpstr>
      <vt:lpstr>Considering the Diabetes Connection as a Sacred Space </vt:lpstr>
      <vt:lpstr>Healing the Healer</vt:lpstr>
      <vt:lpstr>Sharing My Story</vt:lpstr>
      <vt:lpstr>The arrival of health issues forced me pause.</vt:lpstr>
      <vt:lpstr>Chapter 7 – The Body Tells the Story</vt:lpstr>
      <vt:lpstr>Healing trough Creativity &amp; Connection</vt:lpstr>
      <vt:lpstr>Activities</vt:lpstr>
      <vt:lpstr>Creativity &amp; Nobel Prizes</vt:lpstr>
      <vt:lpstr>What creative endeavors do you enjoy?</vt:lpstr>
      <vt:lpstr>Healing Notes from Coach Beverly</vt:lpstr>
      <vt:lpstr>PowerPoint Presentation</vt:lpstr>
      <vt:lpstr>RT Sets up Experiment/ Takes Action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Beverly Thomassian</dc:creator>
  <cp:lastModifiedBy>Beverly Thomassian</cp:lastModifiedBy>
  <cp:revision>15</cp:revision>
  <cp:lastPrinted>2025-09-23T21:45:44Z</cp:lastPrinted>
  <dcterms:created xsi:type="dcterms:W3CDTF">2025-07-22T22:28:44Z</dcterms:created>
  <dcterms:modified xsi:type="dcterms:W3CDTF">2025-11-21T02:18:47Z</dcterms:modified>
</cp:coreProperties>
</file>