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32" r:id="rId7"/>
    <p:sldMasterId id="2147483955" r:id="rId8"/>
  </p:sldMasterIdLst>
  <p:notesMasterIdLst>
    <p:notesMasterId r:id="rId55"/>
  </p:notesMasterIdLst>
  <p:handoutMasterIdLst>
    <p:handoutMasterId r:id="rId56"/>
  </p:handoutMasterIdLst>
  <p:sldIdLst>
    <p:sldId id="2145707595" r:id="rId9"/>
    <p:sldId id="2141411156" r:id="rId10"/>
    <p:sldId id="2145707007" r:id="rId11"/>
    <p:sldId id="1022" r:id="rId12"/>
    <p:sldId id="2145707580" r:id="rId13"/>
    <p:sldId id="2147477056" r:id="rId14"/>
    <p:sldId id="2147477103" r:id="rId15"/>
    <p:sldId id="2147477104" r:id="rId16"/>
    <p:sldId id="2147477106" r:id="rId17"/>
    <p:sldId id="2147477107" r:id="rId18"/>
    <p:sldId id="2147477108" r:id="rId19"/>
    <p:sldId id="2147477109" r:id="rId20"/>
    <p:sldId id="2147477111" r:id="rId21"/>
    <p:sldId id="2147477110" r:id="rId22"/>
    <p:sldId id="2147477105" r:id="rId23"/>
    <p:sldId id="1005" r:id="rId24"/>
    <p:sldId id="2145707582" r:id="rId25"/>
    <p:sldId id="1006" r:id="rId26"/>
    <p:sldId id="1007" r:id="rId27"/>
    <p:sldId id="1004" r:id="rId28"/>
    <p:sldId id="2145707581" r:id="rId29"/>
    <p:sldId id="2145707583" r:id="rId30"/>
    <p:sldId id="1367" r:id="rId31"/>
    <p:sldId id="2147477099" r:id="rId32"/>
    <p:sldId id="2147477094" r:id="rId33"/>
    <p:sldId id="2147477095" r:id="rId34"/>
    <p:sldId id="1034" r:id="rId35"/>
    <p:sldId id="2145707584" r:id="rId36"/>
    <p:sldId id="2147477112" r:id="rId37"/>
    <p:sldId id="2147477113" r:id="rId38"/>
    <p:sldId id="2021" r:id="rId39"/>
    <p:sldId id="2050" r:id="rId40"/>
    <p:sldId id="2145707588" r:id="rId41"/>
    <p:sldId id="2145707592" r:id="rId42"/>
    <p:sldId id="2147477100" r:id="rId43"/>
    <p:sldId id="2147477101" r:id="rId44"/>
    <p:sldId id="2145707505" r:id="rId45"/>
    <p:sldId id="2145707656" r:id="rId46"/>
    <p:sldId id="2147477054" r:id="rId47"/>
    <p:sldId id="2145707664" r:id="rId48"/>
    <p:sldId id="3623" r:id="rId49"/>
    <p:sldId id="2147477114" r:id="rId50"/>
    <p:sldId id="2147477129" r:id="rId51"/>
    <p:sldId id="2147477102" r:id="rId52"/>
    <p:sldId id="2147477130" r:id="rId53"/>
    <p:sldId id="665" r:id="rId54"/>
  </p:sldIdLst>
  <p:sldSz cx="9144000" cy="6858000" type="screen4x3"/>
  <p:notesSz cx="7315200" cy="96012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9D8"/>
    <a:srgbClr val="CCECFF"/>
    <a:srgbClr val="5E3886"/>
    <a:srgbClr val="B317AC"/>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93673" autoAdjust="0"/>
  </p:normalViewPr>
  <p:slideViewPr>
    <p:cSldViewPr>
      <p:cViewPr>
        <p:scale>
          <a:sx n="57" d="100"/>
          <a:sy n="57" d="100"/>
        </p:scale>
        <p:origin x="783" y="261"/>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gs" Target="tags/tag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179AD-B917-4401-B067-32E7424D721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F4747C-5AAA-4B2F-B8BA-F0B9C791236E}">
      <dgm:prSet/>
      <dgm:spPr/>
      <dgm:t>
        <a:bodyPr/>
        <a:lstStyle/>
        <a:p>
          <a:r>
            <a:rPr lang="en-US"/>
            <a:t>Randomized, double-blind, placebo-controlled intervention</a:t>
          </a:r>
        </a:p>
      </dgm:t>
    </dgm:pt>
    <dgm:pt modelId="{92ED06DD-9A7B-4FA7-88AC-78549E1035B6}" type="parTrans" cxnId="{23BA4DC4-6749-4252-8633-804A66E6C8A2}">
      <dgm:prSet/>
      <dgm:spPr/>
      <dgm:t>
        <a:bodyPr/>
        <a:lstStyle/>
        <a:p>
          <a:endParaRPr lang="en-US"/>
        </a:p>
      </dgm:t>
    </dgm:pt>
    <dgm:pt modelId="{596973D3-B25A-425B-B5E2-D427E30D562F}" type="sibTrans" cxnId="{23BA4DC4-6749-4252-8633-804A66E6C8A2}">
      <dgm:prSet/>
      <dgm:spPr/>
      <dgm:t>
        <a:bodyPr/>
        <a:lstStyle/>
        <a:p>
          <a:endParaRPr lang="en-US"/>
        </a:p>
      </dgm:t>
    </dgm:pt>
    <dgm:pt modelId="{97192469-E8F1-457E-9B60-18B5BA4159F2}">
      <dgm:prSet/>
      <dgm:spPr/>
      <dgm:t>
        <a:bodyPr/>
        <a:lstStyle/>
        <a:p>
          <a:r>
            <a:rPr lang="en-US"/>
            <a:t>N = 136 participants with confirmed hypercortisolism</a:t>
          </a:r>
        </a:p>
      </dgm:t>
    </dgm:pt>
    <dgm:pt modelId="{D848DB12-2F47-452A-8A1F-09D304EF64C1}" type="parTrans" cxnId="{D680078A-6DA2-43BF-972E-3A36C267A40F}">
      <dgm:prSet/>
      <dgm:spPr/>
      <dgm:t>
        <a:bodyPr/>
        <a:lstStyle/>
        <a:p>
          <a:endParaRPr lang="en-US"/>
        </a:p>
      </dgm:t>
    </dgm:pt>
    <dgm:pt modelId="{3BCD1C0B-12C3-4B3C-9534-FA8F58999F62}" type="sibTrans" cxnId="{D680078A-6DA2-43BF-972E-3A36C267A40F}">
      <dgm:prSet/>
      <dgm:spPr/>
      <dgm:t>
        <a:bodyPr/>
        <a:lstStyle/>
        <a:p>
          <a:endParaRPr lang="en-US"/>
        </a:p>
      </dgm:t>
    </dgm:pt>
    <dgm:pt modelId="{FB912F46-A3AE-46B0-A6B8-01D3423D1684}">
      <dgm:prSet/>
      <dgm:spPr/>
      <dgm:t>
        <a:bodyPr/>
        <a:lstStyle/>
        <a:p>
          <a:r>
            <a:rPr lang="en-US"/>
            <a:t>Mifepristone: 300 mg daily escalating up to 900 mg over 24 weeks</a:t>
          </a:r>
        </a:p>
      </dgm:t>
    </dgm:pt>
    <dgm:pt modelId="{2C5FB303-197C-4553-A86C-F7C013FA3A76}" type="parTrans" cxnId="{1BBF3AF8-395A-411B-A8D6-F7475975B435}">
      <dgm:prSet/>
      <dgm:spPr/>
      <dgm:t>
        <a:bodyPr/>
        <a:lstStyle/>
        <a:p>
          <a:endParaRPr lang="en-US"/>
        </a:p>
      </dgm:t>
    </dgm:pt>
    <dgm:pt modelId="{9E085F42-86DE-4A2A-B53D-72D3646E05AF}" type="sibTrans" cxnId="{1BBF3AF8-395A-411B-A8D6-F7475975B435}">
      <dgm:prSet/>
      <dgm:spPr/>
      <dgm:t>
        <a:bodyPr/>
        <a:lstStyle/>
        <a:p>
          <a:endParaRPr lang="en-US"/>
        </a:p>
      </dgm:t>
    </dgm:pt>
    <dgm:pt modelId="{C0BDEBF0-FDB7-49E5-BD3B-E9E88CFC8BC4}">
      <dgm:prSet/>
      <dgm:spPr/>
      <dgm:t>
        <a:bodyPr/>
        <a:lstStyle/>
        <a:p>
          <a:r>
            <a:rPr lang="en-US"/>
            <a:t>Primary endpoint: HbA1c reduction; Secondary: weight, meds, safety.</a:t>
          </a:r>
        </a:p>
      </dgm:t>
    </dgm:pt>
    <dgm:pt modelId="{5C05125C-9FA7-4859-B58D-A5E272438807}" type="parTrans" cxnId="{0EB0B14B-604B-4D0C-A8BB-960C0AD2E881}">
      <dgm:prSet/>
      <dgm:spPr/>
      <dgm:t>
        <a:bodyPr/>
        <a:lstStyle/>
        <a:p>
          <a:endParaRPr lang="en-US"/>
        </a:p>
      </dgm:t>
    </dgm:pt>
    <dgm:pt modelId="{A4DE81C5-D15F-4883-8683-5C488D5450EC}" type="sibTrans" cxnId="{0EB0B14B-604B-4D0C-A8BB-960C0AD2E881}">
      <dgm:prSet/>
      <dgm:spPr/>
      <dgm:t>
        <a:bodyPr/>
        <a:lstStyle/>
        <a:p>
          <a:endParaRPr lang="en-US"/>
        </a:p>
      </dgm:t>
    </dgm:pt>
    <dgm:pt modelId="{DDD800A0-8CF4-4426-8D79-A902F46D643C}">
      <dgm:prSet/>
      <dgm:spPr/>
      <dgm:t>
        <a:bodyPr/>
        <a:lstStyle/>
        <a:p>
          <a:r>
            <a:rPr lang="en-US" dirty="0"/>
            <a:t>Mifepristone is a glucocorticoid (cortisol) receptor Antagonist.</a:t>
          </a:r>
        </a:p>
      </dgm:t>
    </dgm:pt>
    <dgm:pt modelId="{C6BE638F-FA0A-48C0-A068-8D65D77B2BBB}" type="parTrans" cxnId="{A1646D25-03E0-4D7A-9620-06AF2FAB41C4}">
      <dgm:prSet/>
      <dgm:spPr/>
      <dgm:t>
        <a:bodyPr/>
        <a:lstStyle/>
        <a:p>
          <a:endParaRPr lang="en-US"/>
        </a:p>
      </dgm:t>
    </dgm:pt>
    <dgm:pt modelId="{88BC6EDF-B525-4E92-988F-54F35B445B90}" type="sibTrans" cxnId="{A1646D25-03E0-4D7A-9620-06AF2FAB41C4}">
      <dgm:prSet/>
      <dgm:spPr/>
      <dgm:t>
        <a:bodyPr/>
        <a:lstStyle/>
        <a:p>
          <a:endParaRPr lang="en-US"/>
        </a:p>
      </dgm:t>
    </dgm:pt>
    <dgm:pt modelId="{309318E9-DA1B-48FE-8F7A-A0AD16E317EF}">
      <dgm:prSet/>
      <dgm:spPr/>
      <dgm:t>
        <a:bodyPr/>
        <a:lstStyle/>
        <a:p>
          <a:r>
            <a:rPr lang="en-US" dirty="0"/>
            <a:t>SE’s include: fatigue, N/V, hypokalemia, edema, HTN</a:t>
          </a:r>
        </a:p>
      </dgm:t>
    </dgm:pt>
    <dgm:pt modelId="{10C0223E-B037-444C-AE8C-EAC34F1D71FD}" type="parTrans" cxnId="{5C81AEE7-5CE0-42B3-BC0A-7AADEC01BD16}">
      <dgm:prSet/>
      <dgm:spPr/>
      <dgm:t>
        <a:bodyPr/>
        <a:lstStyle/>
        <a:p>
          <a:endParaRPr lang="en-US"/>
        </a:p>
      </dgm:t>
    </dgm:pt>
    <dgm:pt modelId="{7A73D69E-DFA6-4B4E-844D-01F19E4165F2}" type="sibTrans" cxnId="{5C81AEE7-5CE0-42B3-BC0A-7AADEC01BD16}">
      <dgm:prSet/>
      <dgm:spPr/>
      <dgm:t>
        <a:bodyPr/>
        <a:lstStyle/>
        <a:p>
          <a:endParaRPr lang="en-US"/>
        </a:p>
      </dgm:t>
    </dgm:pt>
    <dgm:pt modelId="{B5AD4097-7F0C-4D8C-ACAA-7B1815686ED2}">
      <dgm:prSet/>
      <dgm:spPr/>
      <dgm:t>
        <a:bodyPr/>
        <a:lstStyle/>
        <a:p>
          <a:r>
            <a:rPr lang="en-US" dirty="0"/>
            <a:t>10% experience adverse side effects from glucocorticoid withdraw.</a:t>
          </a:r>
        </a:p>
      </dgm:t>
    </dgm:pt>
    <dgm:pt modelId="{1A5D143E-54E0-4737-803F-F3E8830FAC36}" type="parTrans" cxnId="{41C78BC4-7BA8-478C-AA0F-334B05DFCC2E}">
      <dgm:prSet/>
      <dgm:spPr/>
      <dgm:t>
        <a:bodyPr/>
        <a:lstStyle/>
        <a:p>
          <a:endParaRPr lang="en-US"/>
        </a:p>
      </dgm:t>
    </dgm:pt>
    <dgm:pt modelId="{B2CF7347-548B-4AD1-A1ED-1AFAF60ABB75}" type="sibTrans" cxnId="{41C78BC4-7BA8-478C-AA0F-334B05DFCC2E}">
      <dgm:prSet/>
      <dgm:spPr/>
      <dgm:t>
        <a:bodyPr/>
        <a:lstStyle/>
        <a:p>
          <a:endParaRPr lang="en-US"/>
        </a:p>
      </dgm:t>
    </dgm:pt>
    <dgm:pt modelId="{05DD2E7B-959F-41ED-AE16-A08B10CA7086}" type="pres">
      <dgm:prSet presAssocID="{DFB179AD-B917-4401-B067-32E7424D721D}" presName="diagram" presStyleCnt="0">
        <dgm:presLayoutVars>
          <dgm:dir/>
          <dgm:resizeHandles val="exact"/>
        </dgm:presLayoutVars>
      </dgm:prSet>
      <dgm:spPr/>
    </dgm:pt>
    <dgm:pt modelId="{797C5CE4-E4D7-42BF-893D-4E4D034440BB}" type="pres">
      <dgm:prSet presAssocID="{F0F4747C-5AAA-4B2F-B8BA-F0B9C791236E}" presName="node" presStyleLbl="node1" presStyleIdx="0" presStyleCnt="7">
        <dgm:presLayoutVars>
          <dgm:bulletEnabled val="1"/>
        </dgm:presLayoutVars>
      </dgm:prSet>
      <dgm:spPr/>
    </dgm:pt>
    <dgm:pt modelId="{8E75123E-006E-4EE8-B7B8-FADC38EF70FC}" type="pres">
      <dgm:prSet presAssocID="{596973D3-B25A-425B-B5E2-D427E30D562F}" presName="sibTrans" presStyleCnt="0"/>
      <dgm:spPr/>
    </dgm:pt>
    <dgm:pt modelId="{79232D0A-B246-42F6-BE8F-EB2577039388}" type="pres">
      <dgm:prSet presAssocID="{97192469-E8F1-457E-9B60-18B5BA4159F2}" presName="node" presStyleLbl="node1" presStyleIdx="1" presStyleCnt="7">
        <dgm:presLayoutVars>
          <dgm:bulletEnabled val="1"/>
        </dgm:presLayoutVars>
      </dgm:prSet>
      <dgm:spPr/>
    </dgm:pt>
    <dgm:pt modelId="{0EF51AB7-E1B9-4DBD-BC7D-02B5CECCA3EA}" type="pres">
      <dgm:prSet presAssocID="{3BCD1C0B-12C3-4B3C-9534-FA8F58999F62}" presName="sibTrans" presStyleCnt="0"/>
      <dgm:spPr/>
    </dgm:pt>
    <dgm:pt modelId="{03F81B66-2517-41B1-B744-29770833E2E9}" type="pres">
      <dgm:prSet presAssocID="{FB912F46-A3AE-46B0-A6B8-01D3423D1684}" presName="node" presStyleLbl="node1" presStyleIdx="2" presStyleCnt="7">
        <dgm:presLayoutVars>
          <dgm:bulletEnabled val="1"/>
        </dgm:presLayoutVars>
      </dgm:prSet>
      <dgm:spPr/>
    </dgm:pt>
    <dgm:pt modelId="{011AB9C8-B932-4CCE-84F7-799CC2F6520D}" type="pres">
      <dgm:prSet presAssocID="{9E085F42-86DE-4A2A-B53D-72D3646E05AF}" presName="sibTrans" presStyleCnt="0"/>
      <dgm:spPr/>
    </dgm:pt>
    <dgm:pt modelId="{34887E73-152F-4736-AB45-656DFCA8FBB0}" type="pres">
      <dgm:prSet presAssocID="{C0BDEBF0-FDB7-49E5-BD3B-E9E88CFC8BC4}" presName="node" presStyleLbl="node1" presStyleIdx="3" presStyleCnt="7">
        <dgm:presLayoutVars>
          <dgm:bulletEnabled val="1"/>
        </dgm:presLayoutVars>
      </dgm:prSet>
      <dgm:spPr/>
    </dgm:pt>
    <dgm:pt modelId="{39066BD2-14C5-45B3-B8DB-03CBEB3DAE17}" type="pres">
      <dgm:prSet presAssocID="{A4DE81C5-D15F-4883-8683-5C488D5450EC}" presName="sibTrans" presStyleCnt="0"/>
      <dgm:spPr/>
    </dgm:pt>
    <dgm:pt modelId="{EF128E94-6F4E-4492-9CB6-651BC54AF403}" type="pres">
      <dgm:prSet presAssocID="{DDD800A0-8CF4-4426-8D79-A902F46D643C}" presName="node" presStyleLbl="node1" presStyleIdx="4" presStyleCnt="7">
        <dgm:presLayoutVars>
          <dgm:bulletEnabled val="1"/>
        </dgm:presLayoutVars>
      </dgm:prSet>
      <dgm:spPr/>
    </dgm:pt>
    <dgm:pt modelId="{B919F2CE-F475-4525-BE46-E1D2005D5403}" type="pres">
      <dgm:prSet presAssocID="{88BC6EDF-B525-4E92-988F-54F35B445B90}" presName="sibTrans" presStyleCnt="0"/>
      <dgm:spPr/>
    </dgm:pt>
    <dgm:pt modelId="{0FDBE600-1BF6-4BBF-B502-23AB131ACCD4}" type="pres">
      <dgm:prSet presAssocID="{309318E9-DA1B-48FE-8F7A-A0AD16E317EF}" presName="node" presStyleLbl="node1" presStyleIdx="5" presStyleCnt="7" custLinFactX="-4444" custLinFactY="21605" custLinFactNeighborX="-100000" custLinFactNeighborY="100000">
        <dgm:presLayoutVars>
          <dgm:bulletEnabled val="1"/>
        </dgm:presLayoutVars>
      </dgm:prSet>
      <dgm:spPr/>
    </dgm:pt>
    <dgm:pt modelId="{D959FCE3-BA16-48DA-9CCE-C72BCF07208D}" type="pres">
      <dgm:prSet presAssocID="{7A73D69E-DFA6-4B4E-844D-01F19E4165F2}" presName="sibTrans" presStyleCnt="0"/>
      <dgm:spPr/>
    </dgm:pt>
    <dgm:pt modelId="{3F077164-049A-4451-97BB-35C03486F6EA}" type="pres">
      <dgm:prSet presAssocID="{B5AD4097-7F0C-4D8C-ACAA-7B1815686ED2}" presName="node" presStyleLbl="node1" presStyleIdx="6" presStyleCnt="7" custLinFactX="10000" custLinFactY="-18519" custLinFactNeighborX="100000" custLinFactNeighborY="-100000">
        <dgm:presLayoutVars>
          <dgm:bulletEnabled val="1"/>
        </dgm:presLayoutVars>
      </dgm:prSet>
      <dgm:spPr/>
    </dgm:pt>
  </dgm:ptLst>
  <dgm:cxnLst>
    <dgm:cxn modelId="{A1646D25-03E0-4D7A-9620-06AF2FAB41C4}" srcId="{DFB179AD-B917-4401-B067-32E7424D721D}" destId="{DDD800A0-8CF4-4426-8D79-A902F46D643C}" srcOrd="4" destOrd="0" parTransId="{C6BE638F-FA0A-48C0-A068-8D65D77B2BBB}" sibTransId="{88BC6EDF-B525-4E92-988F-54F35B445B90}"/>
    <dgm:cxn modelId="{963EFC5D-8308-4E8B-89D2-7A5EF869B8D9}" type="presOf" srcId="{DFB179AD-B917-4401-B067-32E7424D721D}" destId="{05DD2E7B-959F-41ED-AE16-A08B10CA7086}" srcOrd="0" destOrd="0" presId="urn:microsoft.com/office/officeart/2005/8/layout/default"/>
    <dgm:cxn modelId="{7C2DE749-BD8F-4C4D-9480-13A0FE51BD1F}" type="presOf" srcId="{97192469-E8F1-457E-9B60-18B5BA4159F2}" destId="{79232D0A-B246-42F6-BE8F-EB2577039388}" srcOrd="0" destOrd="0" presId="urn:microsoft.com/office/officeart/2005/8/layout/default"/>
    <dgm:cxn modelId="{5E675D6B-0C31-4972-A2AE-E4E613522D70}" type="presOf" srcId="{C0BDEBF0-FDB7-49E5-BD3B-E9E88CFC8BC4}" destId="{34887E73-152F-4736-AB45-656DFCA8FBB0}" srcOrd="0" destOrd="0" presId="urn:microsoft.com/office/officeart/2005/8/layout/default"/>
    <dgm:cxn modelId="{0EB0B14B-604B-4D0C-A8BB-960C0AD2E881}" srcId="{DFB179AD-B917-4401-B067-32E7424D721D}" destId="{C0BDEBF0-FDB7-49E5-BD3B-E9E88CFC8BC4}" srcOrd="3" destOrd="0" parTransId="{5C05125C-9FA7-4859-B58D-A5E272438807}" sibTransId="{A4DE81C5-D15F-4883-8683-5C488D5450EC}"/>
    <dgm:cxn modelId="{F5B6BA54-6907-4723-B713-1FF49F2E8752}" type="presOf" srcId="{309318E9-DA1B-48FE-8F7A-A0AD16E317EF}" destId="{0FDBE600-1BF6-4BBF-B502-23AB131ACCD4}" srcOrd="0" destOrd="0" presId="urn:microsoft.com/office/officeart/2005/8/layout/default"/>
    <dgm:cxn modelId="{AFEBB584-130B-40AE-BCFF-CFE5BEB2E231}" type="presOf" srcId="{B5AD4097-7F0C-4D8C-ACAA-7B1815686ED2}" destId="{3F077164-049A-4451-97BB-35C03486F6EA}" srcOrd="0" destOrd="0" presId="urn:microsoft.com/office/officeart/2005/8/layout/default"/>
    <dgm:cxn modelId="{D680078A-6DA2-43BF-972E-3A36C267A40F}" srcId="{DFB179AD-B917-4401-B067-32E7424D721D}" destId="{97192469-E8F1-457E-9B60-18B5BA4159F2}" srcOrd="1" destOrd="0" parTransId="{D848DB12-2F47-452A-8A1F-09D304EF64C1}" sibTransId="{3BCD1C0B-12C3-4B3C-9534-FA8F58999F62}"/>
    <dgm:cxn modelId="{94858691-E61E-46DC-A287-47315DEC5311}" type="presOf" srcId="{FB912F46-A3AE-46B0-A6B8-01D3423D1684}" destId="{03F81B66-2517-41B1-B744-29770833E2E9}" srcOrd="0" destOrd="0" presId="urn:microsoft.com/office/officeart/2005/8/layout/default"/>
    <dgm:cxn modelId="{074181A6-5A76-44D2-BDA7-79C8E0BE8EFB}" type="presOf" srcId="{DDD800A0-8CF4-4426-8D79-A902F46D643C}" destId="{EF128E94-6F4E-4492-9CB6-651BC54AF403}" srcOrd="0" destOrd="0" presId="urn:microsoft.com/office/officeart/2005/8/layout/default"/>
    <dgm:cxn modelId="{9E74C8A8-556D-4A83-8ACB-B3757838A4AD}" type="presOf" srcId="{F0F4747C-5AAA-4B2F-B8BA-F0B9C791236E}" destId="{797C5CE4-E4D7-42BF-893D-4E4D034440BB}" srcOrd="0" destOrd="0" presId="urn:microsoft.com/office/officeart/2005/8/layout/default"/>
    <dgm:cxn modelId="{23BA4DC4-6749-4252-8633-804A66E6C8A2}" srcId="{DFB179AD-B917-4401-B067-32E7424D721D}" destId="{F0F4747C-5AAA-4B2F-B8BA-F0B9C791236E}" srcOrd="0" destOrd="0" parTransId="{92ED06DD-9A7B-4FA7-88AC-78549E1035B6}" sibTransId="{596973D3-B25A-425B-B5E2-D427E30D562F}"/>
    <dgm:cxn modelId="{41C78BC4-7BA8-478C-AA0F-334B05DFCC2E}" srcId="{DFB179AD-B917-4401-B067-32E7424D721D}" destId="{B5AD4097-7F0C-4D8C-ACAA-7B1815686ED2}" srcOrd="6" destOrd="0" parTransId="{1A5D143E-54E0-4737-803F-F3E8830FAC36}" sibTransId="{B2CF7347-548B-4AD1-A1ED-1AFAF60ABB75}"/>
    <dgm:cxn modelId="{5C81AEE7-5CE0-42B3-BC0A-7AADEC01BD16}" srcId="{DFB179AD-B917-4401-B067-32E7424D721D}" destId="{309318E9-DA1B-48FE-8F7A-A0AD16E317EF}" srcOrd="5" destOrd="0" parTransId="{10C0223E-B037-444C-AE8C-EAC34F1D71FD}" sibTransId="{7A73D69E-DFA6-4B4E-844D-01F19E4165F2}"/>
    <dgm:cxn modelId="{1BBF3AF8-395A-411B-A8D6-F7475975B435}" srcId="{DFB179AD-B917-4401-B067-32E7424D721D}" destId="{FB912F46-A3AE-46B0-A6B8-01D3423D1684}" srcOrd="2" destOrd="0" parTransId="{2C5FB303-197C-4553-A86C-F7C013FA3A76}" sibTransId="{9E085F42-86DE-4A2A-B53D-72D3646E05AF}"/>
    <dgm:cxn modelId="{A99F9822-6CEF-4293-B9AB-53A53D1BA8FA}" type="presParOf" srcId="{05DD2E7B-959F-41ED-AE16-A08B10CA7086}" destId="{797C5CE4-E4D7-42BF-893D-4E4D034440BB}" srcOrd="0" destOrd="0" presId="urn:microsoft.com/office/officeart/2005/8/layout/default"/>
    <dgm:cxn modelId="{28243C61-1744-42C2-BD9A-544F101E5963}" type="presParOf" srcId="{05DD2E7B-959F-41ED-AE16-A08B10CA7086}" destId="{8E75123E-006E-4EE8-B7B8-FADC38EF70FC}" srcOrd="1" destOrd="0" presId="urn:microsoft.com/office/officeart/2005/8/layout/default"/>
    <dgm:cxn modelId="{D394B3F8-C04E-4D10-9E90-9FE307648721}" type="presParOf" srcId="{05DD2E7B-959F-41ED-AE16-A08B10CA7086}" destId="{79232D0A-B246-42F6-BE8F-EB2577039388}" srcOrd="2" destOrd="0" presId="urn:microsoft.com/office/officeart/2005/8/layout/default"/>
    <dgm:cxn modelId="{14799E50-1AE6-4864-9778-743B11B7ECEB}" type="presParOf" srcId="{05DD2E7B-959F-41ED-AE16-A08B10CA7086}" destId="{0EF51AB7-E1B9-4DBD-BC7D-02B5CECCA3EA}" srcOrd="3" destOrd="0" presId="urn:microsoft.com/office/officeart/2005/8/layout/default"/>
    <dgm:cxn modelId="{9CDA757C-3C71-4D26-8C8B-8E0BD23FEDBB}" type="presParOf" srcId="{05DD2E7B-959F-41ED-AE16-A08B10CA7086}" destId="{03F81B66-2517-41B1-B744-29770833E2E9}" srcOrd="4" destOrd="0" presId="urn:microsoft.com/office/officeart/2005/8/layout/default"/>
    <dgm:cxn modelId="{8339736A-4EF7-4912-ADEF-6D53D3134475}" type="presParOf" srcId="{05DD2E7B-959F-41ED-AE16-A08B10CA7086}" destId="{011AB9C8-B932-4CCE-84F7-799CC2F6520D}" srcOrd="5" destOrd="0" presId="urn:microsoft.com/office/officeart/2005/8/layout/default"/>
    <dgm:cxn modelId="{BC80B797-08CA-4D84-A98C-999547564E76}" type="presParOf" srcId="{05DD2E7B-959F-41ED-AE16-A08B10CA7086}" destId="{34887E73-152F-4736-AB45-656DFCA8FBB0}" srcOrd="6" destOrd="0" presId="urn:microsoft.com/office/officeart/2005/8/layout/default"/>
    <dgm:cxn modelId="{B40E1821-8001-43A9-964F-E2B61E9A73D6}" type="presParOf" srcId="{05DD2E7B-959F-41ED-AE16-A08B10CA7086}" destId="{39066BD2-14C5-45B3-B8DB-03CBEB3DAE17}" srcOrd="7" destOrd="0" presId="urn:microsoft.com/office/officeart/2005/8/layout/default"/>
    <dgm:cxn modelId="{2EE85B32-75B7-4479-9C73-9A86A2209368}" type="presParOf" srcId="{05DD2E7B-959F-41ED-AE16-A08B10CA7086}" destId="{EF128E94-6F4E-4492-9CB6-651BC54AF403}" srcOrd="8" destOrd="0" presId="urn:microsoft.com/office/officeart/2005/8/layout/default"/>
    <dgm:cxn modelId="{9AE9A868-2944-40F9-AD6D-0D2C75BB4713}" type="presParOf" srcId="{05DD2E7B-959F-41ED-AE16-A08B10CA7086}" destId="{B919F2CE-F475-4525-BE46-E1D2005D5403}" srcOrd="9" destOrd="0" presId="urn:microsoft.com/office/officeart/2005/8/layout/default"/>
    <dgm:cxn modelId="{DCB21B0A-5B93-41C2-9A6E-D67B24157F3E}" type="presParOf" srcId="{05DD2E7B-959F-41ED-AE16-A08B10CA7086}" destId="{0FDBE600-1BF6-4BBF-B502-23AB131ACCD4}" srcOrd="10" destOrd="0" presId="urn:microsoft.com/office/officeart/2005/8/layout/default"/>
    <dgm:cxn modelId="{2624D390-1552-404A-982C-593185F1CA22}" type="presParOf" srcId="{05DD2E7B-959F-41ED-AE16-A08B10CA7086}" destId="{D959FCE3-BA16-48DA-9CCE-C72BCF07208D}" srcOrd="11" destOrd="0" presId="urn:microsoft.com/office/officeart/2005/8/layout/default"/>
    <dgm:cxn modelId="{463316C4-490F-471C-BCDF-5A40637FA09A}" type="presParOf" srcId="{05DD2E7B-959F-41ED-AE16-A08B10CA7086}" destId="{3F077164-049A-4451-97BB-35C03486F6E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6AF2A-7803-4A88-92C6-37A9BB8E07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40B9BB3-A78A-4512-B78D-7CC471AD1018}">
      <dgm:prSet/>
      <dgm:spPr/>
      <dgm:t>
        <a:bodyPr/>
        <a:lstStyle/>
        <a:p>
          <a:r>
            <a:rPr lang="en-US"/>
            <a:t>A1c ↓ ~1.5% vs. 0.2% in placebo group</a:t>
          </a:r>
        </a:p>
      </dgm:t>
    </dgm:pt>
    <dgm:pt modelId="{69CB6C16-DE5F-4D77-8C9E-4AE1D433FF0F}" type="parTrans" cxnId="{2ECBAE7E-71BE-4945-A0C2-675B7ED8A749}">
      <dgm:prSet/>
      <dgm:spPr/>
      <dgm:t>
        <a:bodyPr/>
        <a:lstStyle/>
        <a:p>
          <a:endParaRPr lang="en-US"/>
        </a:p>
      </dgm:t>
    </dgm:pt>
    <dgm:pt modelId="{B77A776B-32F7-4C7E-8150-1BDAF4672190}" type="sibTrans" cxnId="{2ECBAE7E-71BE-4945-A0C2-675B7ED8A749}">
      <dgm:prSet/>
      <dgm:spPr/>
      <dgm:t>
        <a:bodyPr/>
        <a:lstStyle/>
        <a:p>
          <a:endParaRPr lang="en-US"/>
        </a:p>
      </dgm:t>
    </dgm:pt>
    <dgm:pt modelId="{24485360-EDCF-43D1-AD3A-C230A5783542}">
      <dgm:prSet/>
      <dgm:spPr/>
      <dgm:t>
        <a:bodyPr/>
        <a:lstStyle/>
        <a:p>
          <a:r>
            <a:rPr lang="en-US"/>
            <a:t>Weight ↓ ~10 pounds; waist circumference ↓ ~2 inches</a:t>
          </a:r>
        </a:p>
      </dgm:t>
    </dgm:pt>
    <dgm:pt modelId="{97A2F5B6-069A-48B4-BB77-41244E159E66}" type="parTrans" cxnId="{BE34C474-02E0-44E2-85AD-DD536EDAE25E}">
      <dgm:prSet/>
      <dgm:spPr/>
      <dgm:t>
        <a:bodyPr/>
        <a:lstStyle/>
        <a:p>
          <a:endParaRPr lang="en-US"/>
        </a:p>
      </dgm:t>
    </dgm:pt>
    <dgm:pt modelId="{268CCC5C-1DC9-4BA5-B5CF-32A622C56304}" type="sibTrans" cxnId="{BE34C474-02E0-44E2-85AD-DD536EDAE25E}">
      <dgm:prSet/>
      <dgm:spPr/>
      <dgm:t>
        <a:bodyPr/>
        <a:lstStyle/>
        <a:p>
          <a:endParaRPr lang="en-US"/>
        </a:p>
      </dgm:t>
    </dgm:pt>
    <dgm:pt modelId="{75DC4946-CDE3-4466-8E90-91399128DBA2}">
      <dgm:prSet/>
      <dgm:spPr/>
      <dgm:t>
        <a:bodyPr/>
        <a:lstStyle/>
        <a:p>
          <a:r>
            <a:rPr lang="en-US"/>
            <a:t>Many reduced or stopped other diabetes meds, including insulin.</a:t>
          </a:r>
        </a:p>
      </dgm:t>
    </dgm:pt>
    <dgm:pt modelId="{30EAA982-A1C9-4287-B7E3-B1BD33C6E2DB}" type="parTrans" cxnId="{E95E9CBB-EED9-4D6A-A115-0756F94D9754}">
      <dgm:prSet/>
      <dgm:spPr/>
      <dgm:t>
        <a:bodyPr/>
        <a:lstStyle/>
        <a:p>
          <a:endParaRPr lang="en-US"/>
        </a:p>
      </dgm:t>
    </dgm:pt>
    <dgm:pt modelId="{1FC856A2-52E2-44BD-B0C3-0F1DCC832C97}" type="sibTrans" cxnId="{E95E9CBB-EED9-4D6A-A115-0756F94D9754}">
      <dgm:prSet/>
      <dgm:spPr/>
      <dgm:t>
        <a:bodyPr/>
        <a:lstStyle/>
        <a:p>
          <a:endParaRPr lang="en-US"/>
        </a:p>
      </dgm:t>
    </dgm:pt>
    <dgm:pt modelId="{B634039C-23AF-4CD0-85DB-0D5348CD1BEC}" type="pres">
      <dgm:prSet presAssocID="{8FB6AF2A-7803-4A88-92C6-37A9BB8E07D7}" presName="root" presStyleCnt="0">
        <dgm:presLayoutVars>
          <dgm:dir/>
          <dgm:resizeHandles val="exact"/>
        </dgm:presLayoutVars>
      </dgm:prSet>
      <dgm:spPr/>
    </dgm:pt>
    <dgm:pt modelId="{D4BC4997-55CC-49C2-AE48-DB0F3E2716E3}" type="pres">
      <dgm:prSet presAssocID="{940B9BB3-A78A-4512-B78D-7CC471AD1018}" presName="compNode" presStyleCnt="0"/>
      <dgm:spPr/>
    </dgm:pt>
    <dgm:pt modelId="{83F08A7D-3D60-485D-A7F0-6D6E70A9FDE7}" type="pres">
      <dgm:prSet presAssocID="{940B9BB3-A78A-4512-B78D-7CC471AD1018}" presName="bgRect" presStyleLbl="bgShp" presStyleIdx="0" presStyleCnt="3"/>
      <dgm:spPr/>
    </dgm:pt>
    <dgm:pt modelId="{AEDE7F2C-5D68-4E71-B543-4A1D20E9B38C}" type="pres">
      <dgm:prSet presAssocID="{940B9BB3-A78A-4512-B78D-7CC471AD10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t"/>
        </a:ext>
      </dgm:extLst>
    </dgm:pt>
    <dgm:pt modelId="{0D8389CE-6899-40EE-AC98-111C5FE731A3}" type="pres">
      <dgm:prSet presAssocID="{940B9BB3-A78A-4512-B78D-7CC471AD1018}" presName="spaceRect" presStyleCnt="0"/>
      <dgm:spPr/>
    </dgm:pt>
    <dgm:pt modelId="{36EB173A-839A-4C89-AC80-094E574E5A1C}" type="pres">
      <dgm:prSet presAssocID="{940B9BB3-A78A-4512-B78D-7CC471AD1018}" presName="parTx" presStyleLbl="revTx" presStyleIdx="0" presStyleCnt="3">
        <dgm:presLayoutVars>
          <dgm:chMax val="0"/>
          <dgm:chPref val="0"/>
        </dgm:presLayoutVars>
      </dgm:prSet>
      <dgm:spPr/>
    </dgm:pt>
    <dgm:pt modelId="{0FA13DDF-9D3F-4856-9711-94A476469998}" type="pres">
      <dgm:prSet presAssocID="{B77A776B-32F7-4C7E-8150-1BDAF4672190}" presName="sibTrans" presStyleCnt="0"/>
      <dgm:spPr/>
    </dgm:pt>
    <dgm:pt modelId="{D81A7E28-90A3-43CD-9E32-81100C37EBE8}" type="pres">
      <dgm:prSet presAssocID="{24485360-EDCF-43D1-AD3A-C230A5783542}" presName="compNode" presStyleCnt="0"/>
      <dgm:spPr/>
    </dgm:pt>
    <dgm:pt modelId="{8B208EC7-0973-4D13-AE2E-5E98884ABB71}" type="pres">
      <dgm:prSet presAssocID="{24485360-EDCF-43D1-AD3A-C230A5783542}" presName="bgRect" presStyleLbl="bgShp" presStyleIdx="1" presStyleCnt="3"/>
      <dgm:spPr/>
    </dgm:pt>
    <dgm:pt modelId="{F0D892EB-8A7D-4F65-9EB4-D7492C60DE04}" type="pres">
      <dgm:prSet presAssocID="{24485360-EDCF-43D1-AD3A-C230A57835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
        </a:ext>
      </dgm:extLst>
    </dgm:pt>
    <dgm:pt modelId="{3FB6AA14-AE61-4331-AE6D-8744B92EA612}" type="pres">
      <dgm:prSet presAssocID="{24485360-EDCF-43D1-AD3A-C230A5783542}" presName="spaceRect" presStyleCnt="0"/>
      <dgm:spPr/>
    </dgm:pt>
    <dgm:pt modelId="{D2C50C0E-3E0E-4284-8EB0-FEFA085F0E0D}" type="pres">
      <dgm:prSet presAssocID="{24485360-EDCF-43D1-AD3A-C230A5783542}" presName="parTx" presStyleLbl="revTx" presStyleIdx="1" presStyleCnt="3">
        <dgm:presLayoutVars>
          <dgm:chMax val="0"/>
          <dgm:chPref val="0"/>
        </dgm:presLayoutVars>
      </dgm:prSet>
      <dgm:spPr/>
    </dgm:pt>
    <dgm:pt modelId="{08B7D6B9-0F5D-4E30-85C8-F0DC89566B8A}" type="pres">
      <dgm:prSet presAssocID="{268CCC5C-1DC9-4BA5-B5CF-32A622C56304}" presName="sibTrans" presStyleCnt="0"/>
      <dgm:spPr/>
    </dgm:pt>
    <dgm:pt modelId="{2C665558-1854-4E7F-AAAC-11A96CC55B37}" type="pres">
      <dgm:prSet presAssocID="{75DC4946-CDE3-4466-8E90-91399128DBA2}" presName="compNode" presStyleCnt="0"/>
      <dgm:spPr/>
    </dgm:pt>
    <dgm:pt modelId="{BE8D6514-33D5-448E-AB93-C394E742F004}" type="pres">
      <dgm:prSet presAssocID="{75DC4946-CDE3-4466-8E90-91399128DBA2}" presName="bgRect" presStyleLbl="bgShp" presStyleIdx="2" presStyleCnt="3"/>
      <dgm:spPr/>
    </dgm:pt>
    <dgm:pt modelId="{222BAD06-51B6-42D5-A7D4-74E9C742EF78}" type="pres">
      <dgm:prSet presAssocID="{75DC4946-CDE3-4466-8E90-91399128DB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94762306-4186-4519-9BA6-B2B21066A7D1}" type="pres">
      <dgm:prSet presAssocID="{75DC4946-CDE3-4466-8E90-91399128DBA2}" presName="spaceRect" presStyleCnt="0"/>
      <dgm:spPr/>
    </dgm:pt>
    <dgm:pt modelId="{196EC748-5121-4881-833E-92966ADA1BF6}" type="pres">
      <dgm:prSet presAssocID="{75DC4946-CDE3-4466-8E90-91399128DBA2}" presName="parTx" presStyleLbl="revTx" presStyleIdx="2" presStyleCnt="3">
        <dgm:presLayoutVars>
          <dgm:chMax val="0"/>
          <dgm:chPref val="0"/>
        </dgm:presLayoutVars>
      </dgm:prSet>
      <dgm:spPr/>
    </dgm:pt>
  </dgm:ptLst>
  <dgm:cxnLst>
    <dgm:cxn modelId="{6F23E74C-063C-4CBE-9829-26E9A6C55AFB}" type="presOf" srcId="{940B9BB3-A78A-4512-B78D-7CC471AD1018}" destId="{36EB173A-839A-4C89-AC80-094E574E5A1C}" srcOrd="0" destOrd="0" presId="urn:microsoft.com/office/officeart/2018/2/layout/IconVerticalSolidList"/>
    <dgm:cxn modelId="{BE34C474-02E0-44E2-85AD-DD536EDAE25E}" srcId="{8FB6AF2A-7803-4A88-92C6-37A9BB8E07D7}" destId="{24485360-EDCF-43D1-AD3A-C230A5783542}" srcOrd="1" destOrd="0" parTransId="{97A2F5B6-069A-48B4-BB77-41244E159E66}" sibTransId="{268CCC5C-1DC9-4BA5-B5CF-32A622C56304}"/>
    <dgm:cxn modelId="{2ECBAE7E-71BE-4945-A0C2-675B7ED8A749}" srcId="{8FB6AF2A-7803-4A88-92C6-37A9BB8E07D7}" destId="{940B9BB3-A78A-4512-B78D-7CC471AD1018}" srcOrd="0" destOrd="0" parTransId="{69CB6C16-DE5F-4D77-8C9E-4AE1D433FF0F}" sibTransId="{B77A776B-32F7-4C7E-8150-1BDAF4672190}"/>
    <dgm:cxn modelId="{794FB19C-C038-4372-B00B-B131644B2D35}" type="presOf" srcId="{75DC4946-CDE3-4466-8E90-91399128DBA2}" destId="{196EC748-5121-4881-833E-92966ADA1BF6}" srcOrd="0" destOrd="0" presId="urn:microsoft.com/office/officeart/2018/2/layout/IconVerticalSolidList"/>
    <dgm:cxn modelId="{E95E9CBB-EED9-4D6A-A115-0756F94D9754}" srcId="{8FB6AF2A-7803-4A88-92C6-37A9BB8E07D7}" destId="{75DC4946-CDE3-4466-8E90-91399128DBA2}" srcOrd="2" destOrd="0" parTransId="{30EAA982-A1C9-4287-B7E3-B1BD33C6E2DB}" sibTransId="{1FC856A2-52E2-44BD-B0C3-0F1DCC832C97}"/>
    <dgm:cxn modelId="{B5C2D2C6-7C83-42EA-8AB8-C366C474C49B}" type="presOf" srcId="{8FB6AF2A-7803-4A88-92C6-37A9BB8E07D7}" destId="{B634039C-23AF-4CD0-85DB-0D5348CD1BEC}" srcOrd="0" destOrd="0" presId="urn:microsoft.com/office/officeart/2018/2/layout/IconVerticalSolidList"/>
    <dgm:cxn modelId="{82961DDA-47C8-45CD-BE8C-0EB057717A67}" type="presOf" srcId="{24485360-EDCF-43D1-AD3A-C230A5783542}" destId="{D2C50C0E-3E0E-4284-8EB0-FEFA085F0E0D}" srcOrd="0" destOrd="0" presId="urn:microsoft.com/office/officeart/2018/2/layout/IconVerticalSolidList"/>
    <dgm:cxn modelId="{5CA088C2-60C3-44DD-8246-653EF2A32BFB}" type="presParOf" srcId="{B634039C-23AF-4CD0-85DB-0D5348CD1BEC}" destId="{D4BC4997-55CC-49C2-AE48-DB0F3E2716E3}" srcOrd="0" destOrd="0" presId="urn:microsoft.com/office/officeart/2018/2/layout/IconVerticalSolidList"/>
    <dgm:cxn modelId="{DEDCCA4A-7060-49F0-9A70-8627CD04AA2C}" type="presParOf" srcId="{D4BC4997-55CC-49C2-AE48-DB0F3E2716E3}" destId="{83F08A7D-3D60-485D-A7F0-6D6E70A9FDE7}" srcOrd="0" destOrd="0" presId="urn:microsoft.com/office/officeart/2018/2/layout/IconVerticalSolidList"/>
    <dgm:cxn modelId="{CE7AEDD8-E370-421B-B0FA-1E02928B7DFE}" type="presParOf" srcId="{D4BC4997-55CC-49C2-AE48-DB0F3E2716E3}" destId="{AEDE7F2C-5D68-4E71-B543-4A1D20E9B38C}" srcOrd="1" destOrd="0" presId="urn:microsoft.com/office/officeart/2018/2/layout/IconVerticalSolidList"/>
    <dgm:cxn modelId="{367AC4B1-2C5A-4867-B3F0-F80D60C0DDCE}" type="presParOf" srcId="{D4BC4997-55CC-49C2-AE48-DB0F3E2716E3}" destId="{0D8389CE-6899-40EE-AC98-111C5FE731A3}" srcOrd="2" destOrd="0" presId="urn:microsoft.com/office/officeart/2018/2/layout/IconVerticalSolidList"/>
    <dgm:cxn modelId="{E9D15BDC-3277-4D34-9B90-E00C57EBE4D4}" type="presParOf" srcId="{D4BC4997-55CC-49C2-AE48-DB0F3E2716E3}" destId="{36EB173A-839A-4C89-AC80-094E574E5A1C}" srcOrd="3" destOrd="0" presId="urn:microsoft.com/office/officeart/2018/2/layout/IconVerticalSolidList"/>
    <dgm:cxn modelId="{639967AD-F3BF-41B0-9F23-1926824DF903}" type="presParOf" srcId="{B634039C-23AF-4CD0-85DB-0D5348CD1BEC}" destId="{0FA13DDF-9D3F-4856-9711-94A476469998}" srcOrd="1" destOrd="0" presId="urn:microsoft.com/office/officeart/2018/2/layout/IconVerticalSolidList"/>
    <dgm:cxn modelId="{9CC4B592-4F34-46A7-9CAD-E3B191F69DA5}" type="presParOf" srcId="{B634039C-23AF-4CD0-85DB-0D5348CD1BEC}" destId="{D81A7E28-90A3-43CD-9E32-81100C37EBE8}" srcOrd="2" destOrd="0" presId="urn:microsoft.com/office/officeart/2018/2/layout/IconVerticalSolidList"/>
    <dgm:cxn modelId="{24AB9CB2-90C0-484B-80D8-A1D32189F6FB}" type="presParOf" srcId="{D81A7E28-90A3-43CD-9E32-81100C37EBE8}" destId="{8B208EC7-0973-4D13-AE2E-5E98884ABB71}" srcOrd="0" destOrd="0" presId="urn:microsoft.com/office/officeart/2018/2/layout/IconVerticalSolidList"/>
    <dgm:cxn modelId="{432943B7-CE39-4320-88DC-73832F55532D}" type="presParOf" srcId="{D81A7E28-90A3-43CD-9E32-81100C37EBE8}" destId="{F0D892EB-8A7D-4F65-9EB4-D7492C60DE04}" srcOrd="1" destOrd="0" presId="urn:microsoft.com/office/officeart/2018/2/layout/IconVerticalSolidList"/>
    <dgm:cxn modelId="{37E933D3-00C3-47A0-A453-826849908EFF}" type="presParOf" srcId="{D81A7E28-90A3-43CD-9E32-81100C37EBE8}" destId="{3FB6AA14-AE61-4331-AE6D-8744B92EA612}" srcOrd="2" destOrd="0" presId="urn:microsoft.com/office/officeart/2018/2/layout/IconVerticalSolidList"/>
    <dgm:cxn modelId="{0D06F68B-8810-4FD4-851D-F3E3B7A5C227}" type="presParOf" srcId="{D81A7E28-90A3-43CD-9E32-81100C37EBE8}" destId="{D2C50C0E-3E0E-4284-8EB0-FEFA085F0E0D}" srcOrd="3" destOrd="0" presId="urn:microsoft.com/office/officeart/2018/2/layout/IconVerticalSolidList"/>
    <dgm:cxn modelId="{A9F84463-D94F-41C2-A88B-B195D4040154}" type="presParOf" srcId="{B634039C-23AF-4CD0-85DB-0D5348CD1BEC}" destId="{08B7D6B9-0F5D-4E30-85C8-F0DC89566B8A}" srcOrd="3" destOrd="0" presId="urn:microsoft.com/office/officeart/2018/2/layout/IconVerticalSolidList"/>
    <dgm:cxn modelId="{81544AA9-1F06-4762-AFAD-A0924105BF26}" type="presParOf" srcId="{B634039C-23AF-4CD0-85DB-0D5348CD1BEC}" destId="{2C665558-1854-4E7F-AAAC-11A96CC55B37}" srcOrd="4" destOrd="0" presId="urn:microsoft.com/office/officeart/2018/2/layout/IconVerticalSolidList"/>
    <dgm:cxn modelId="{2501695A-2403-41E2-8BCA-76F26C594416}" type="presParOf" srcId="{2C665558-1854-4E7F-AAAC-11A96CC55B37}" destId="{BE8D6514-33D5-448E-AB93-C394E742F004}" srcOrd="0" destOrd="0" presId="urn:microsoft.com/office/officeart/2018/2/layout/IconVerticalSolidList"/>
    <dgm:cxn modelId="{5790CEA6-8344-4C2E-BBEC-83498700087F}" type="presParOf" srcId="{2C665558-1854-4E7F-AAAC-11A96CC55B37}" destId="{222BAD06-51B6-42D5-A7D4-74E9C742EF78}" srcOrd="1" destOrd="0" presId="urn:microsoft.com/office/officeart/2018/2/layout/IconVerticalSolidList"/>
    <dgm:cxn modelId="{7A89F1BD-EBB3-4AA2-B22B-345100D703DD}" type="presParOf" srcId="{2C665558-1854-4E7F-AAAC-11A96CC55B37}" destId="{94762306-4186-4519-9BA6-B2B21066A7D1}" srcOrd="2" destOrd="0" presId="urn:microsoft.com/office/officeart/2018/2/layout/IconVerticalSolidList"/>
    <dgm:cxn modelId="{0E941A0B-774A-4658-BB96-DC47009C0EDC}" type="presParOf" srcId="{2C665558-1854-4E7F-AAAC-11A96CC55B37}" destId="{196EC748-5121-4881-833E-92966ADA1B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B1EF57-8DD9-44D7-BD1D-A179E4FE9B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D44258-8C15-449B-967F-F8E3154720BA}">
      <dgm:prSet/>
      <dgm:spPr/>
      <dgm:t>
        <a:bodyPr/>
        <a:lstStyle/>
        <a:p>
          <a:r>
            <a:rPr lang="en-US" dirty="0"/>
            <a:t>Cortisol increases gluconeogenesis in the liver</a:t>
          </a:r>
        </a:p>
      </dgm:t>
    </dgm:pt>
    <dgm:pt modelId="{5560F980-59C6-4798-83DF-37E45D06DA13}" type="parTrans" cxnId="{4B2FD35D-E2A9-49EA-AFD3-3690FF44B23C}">
      <dgm:prSet/>
      <dgm:spPr/>
      <dgm:t>
        <a:bodyPr/>
        <a:lstStyle/>
        <a:p>
          <a:endParaRPr lang="en-US"/>
        </a:p>
      </dgm:t>
    </dgm:pt>
    <dgm:pt modelId="{A5517D19-407F-4056-8B7A-2BD207D53315}" type="sibTrans" cxnId="{4B2FD35D-E2A9-49EA-AFD3-3690FF44B23C}">
      <dgm:prSet/>
      <dgm:spPr/>
      <dgm:t>
        <a:bodyPr/>
        <a:lstStyle/>
        <a:p>
          <a:endParaRPr lang="en-US"/>
        </a:p>
      </dgm:t>
    </dgm:pt>
    <dgm:pt modelId="{5F0E1AFE-509C-4B3E-AC43-A0FB3BEF6A7C}">
      <dgm:prSet/>
      <dgm:spPr/>
      <dgm:t>
        <a:bodyPr/>
        <a:lstStyle/>
        <a:p>
          <a:r>
            <a:rPr lang="en-US" dirty="0"/>
            <a:t>Reduces peripheral glucose uptake → insulin resistance</a:t>
          </a:r>
        </a:p>
      </dgm:t>
    </dgm:pt>
    <dgm:pt modelId="{DBA3300B-1CD3-447E-A42C-EFFDC99675EC}" type="parTrans" cxnId="{BE02B548-56FB-4DF4-B502-53E93E872308}">
      <dgm:prSet/>
      <dgm:spPr/>
      <dgm:t>
        <a:bodyPr/>
        <a:lstStyle/>
        <a:p>
          <a:endParaRPr lang="en-US"/>
        </a:p>
      </dgm:t>
    </dgm:pt>
    <dgm:pt modelId="{1A685366-7B1A-42BE-B6F2-FF43325697F0}" type="sibTrans" cxnId="{BE02B548-56FB-4DF4-B502-53E93E872308}">
      <dgm:prSet/>
      <dgm:spPr/>
      <dgm:t>
        <a:bodyPr/>
        <a:lstStyle/>
        <a:p>
          <a:endParaRPr lang="en-US"/>
        </a:p>
      </dgm:t>
    </dgm:pt>
    <dgm:pt modelId="{5D8CACC3-06B2-406C-A3EE-2B65279E606D}">
      <dgm:prSet/>
      <dgm:spPr/>
      <dgm:t>
        <a:bodyPr/>
        <a:lstStyle/>
        <a:p>
          <a:r>
            <a:rPr lang="en-US"/>
            <a:t>Stimulates protein catabolism and lipolysis</a:t>
          </a:r>
        </a:p>
      </dgm:t>
    </dgm:pt>
    <dgm:pt modelId="{F63B284D-C37F-44CC-B82E-F811E5619C77}" type="parTrans" cxnId="{70A6D0D3-221F-49BB-AA9D-B0C2D7F19353}">
      <dgm:prSet/>
      <dgm:spPr/>
      <dgm:t>
        <a:bodyPr/>
        <a:lstStyle/>
        <a:p>
          <a:endParaRPr lang="en-US"/>
        </a:p>
      </dgm:t>
    </dgm:pt>
    <dgm:pt modelId="{6047F17D-90F9-4208-B687-224BE1510DFE}" type="sibTrans" cxnId="{70A6D0D3-221F-49BB-AA9D-B0C2D7F19353}">
      <dgm:prSet/>
      <dgm:spPr/>
      <dgm:t>
        <a:bodyPr/>
        <a:lstStyle/>
        <a:p>
          <a:endParaRPr lang="en-US"/>
        </a:p>
      </dgm:t>
    </dgm:pt>
    <dgm:pt modelId="{2873F473-03D9-48E9-B5BE-68A333685FC3}">
      <dgm:prSet/>
      <dgm:spPr/>
      <dgm:t>
        <a:bodyPr/>
        <a:lstStyle/>
        <a:p>
          <a:r>
            <a:rPr lang="en-US"/>
            <a:t>Chronic cortisol elevation → persistent hyperglycemia</a:t>
          </a:r>
        </a:p>
      </dgm:t>
    </dgm:pt>
    <dgm:pt modelId="{5065C818-805D-4040-A399-EEDADBA46B73}" type="parTrans" cxnId="{39226067-4861-4467-9450-EE050F4FD579}">
      <dgm:prSet/>
      <dgm:spPr/>
      <dgm:t>
        <a:bodyPr/>
        <a:lstStyle/>
        <a:p>
          <a:endParaRPr lang="en-US"/>
        </a:p>
      </dgm:t>
    </dgm:pt>
    <dgm:pt modelId="{0BF5BDD5-902B-4689-8A26-F58523F7E3A6}" type="sibTrans" cxnId="{39226067-4861-4467-9450-EE050F4FD579}">
      <dgm:prSet/>
      <dgm:spPr/>
      <dgm:t>
        <a:bodyPr/>
        <a:lstStyle/>
        <a:p>
          <a:endParaRPr lang="en-US"/>
        </a:p>
      </dgm:t>
    </dgm:pt>
    <dgm:pt modelId="{176C0EE8-09CC-4F6B-9959-D240A21A82D8}" type="pres">
      <dgm:prSet presAssocID="{88B1EF57-8DD9-44D7-BD1D-A179E4FE9B75}" presName="linear" presStyleCnt="0">
        <dgm:presLayoutVars>
          <dgm:animLvl val="lvl"/>
          <dgm:resizeHandles val="exact"/>
        </dgm:presLayoutVars>
      </dgm:prSet>
      <dgm:spPr/>
    </dgm:pt>
    <dgm:pt modelId="{DAC1D329-8F7E-42EC-89B5-BA87F4AF6A31}" type="pres">
      <dgm:prSet presAssocID="{23D44258-8C15-449B-967F-F8E3154720BA}" presName="parentText" presStyleLbl="node1" presStyleIdx="0" presStyleCnt="4">
        <dgm:presLayoutVars>
          <dgm:chMax val="0"/>
          <dgm:bulletEnabled val="1"/>
        </dgm:presLayoutVars>
      </dgm:prSet>
      <dgm:spPr/>
    </dgm:pt>
    <dgm:pt modelId="{2569500D-F4C5-45B5-89F3-9BFF148359CD}" type="pres">
      <dgm:prSet presAssocID="{A5517D19-407F-4056-8B7A-2BD207D53315}" presName="spacer" presStyleCnt="0"/>
      <dgm:spPr/>
    </dgm:pt>
    <dgm:pt modelId="{AF9C3809-362C-49CF-A0BA-1EE447728556}" type="pres">
      <dgm:prSet presAssocID="{5F0E1AFE-509C-4B3E-AC43-A0FB3BEF6A7C}" presName="parentText" presStyleLbl="node1" presStyleIdx="1" presStyleCnt="4">
        <dgm:presLayoutVars>
          <dgm:chMax val="0"/>
          <dgm:bulletEnabled val="1"/>
        </dgm:presLayoutVars>
      </dgm:prSet>
      <dgm:spPr/>
    </dgm:pt>
    <dgm:pt modelId="{030F646A-CE9A-47DC-B1AF-E80E00CD2F8D}" type="pres">
      <dgm:prSet presAssocID="{1A685366-7B1A-42BE-B6F2-FF43325697F0}" presName="spacer" presStyleCnt="0"/>
      <dgm:spPr/>
    </dgm:pt>
    <dgm:pt modelId="{94092555-4192-450B-9E66-58BE53A853EE}" type="pres">
      <dgm:prSet presAssocID="{5D8CACC3-06B2-406C-A3EE-2B65279E606D}" presName="parentText" presStyleLbl="node1" presStyleIdx="2" presStyleCnt="4">
        <dgm:presLayoutVars>
          <dgm:chMax val="0"/>
          <dgm:bulletEnabled val="1"/>
        </dgm:presLayoutVars>
      </dgm:prSet>
      <dgm:spPr/>
    </dgm:pt>
    <dgm:pt modelId="{5AA97707-36EA-40D5-BD97-DCD765D71CF0}" type="pres">
      <dgm:prSet presAssocID="{6047F17D-90F9-4208-B687-224BE1510DFE}" presName="spacer" presStyleCnt="0"/>
      <dgm:spPr/>
    </dgm:pt>
    <dgm:pt modelId="{6ADC18D9-2CB0-4B5D-89B4-D13F129D2A21}" type="pres">
      <dgm:prSet presAssocID="{2873F473-03D9-48E9-B5BE-68A333685FC3}" presName="parentText" presStyleLbl="node1" presStyleIdx="3" presStyleCnt="4">
        <dgm:presLayoutVars>
          <dgm:chMax val="0"/>
          <dgm:bulletEnabled val="1"/>
        </dgm:presLayoutVars>
      </dgm:prSet>
      <dgm:spPr/>
    </dgm:pt>
  </dgm:ptLst>
  <dgm:cxnLst>
    <dgm:cxn modelId="{6A0D5914-8F26-4F7C-AB5C-0BDF8CF18EAC}" type="presOf" srcId="{2873F473-03D9-48E9-B5BE-68A333685FC3}" destId="{6ADC18D9-2CB0-4B5D-89B4-D13F129D2A21}" srcOrd="0" destOrd="0" presId="urn:microsoft.com/office/officeart/2005/8/layout/vList2"/>
    <dgm:cxn modelId="{44FD2B25-66C8-4A49-8B8F-09303332934C}" type="presOf" srcId="{23D44258-8C15-449B-967F-F8E3154720BA}" destId="{DAC1D329-8F7E-42EC-89B5-BA87F4AF6A31}" srcOrd="0" destOrd="0" presId="urn:microsoft.com/office/officeart/2005/8/layout/vList2"/>
    <dgm:cxn modelId="{4B2FD35D-E2A9-49EA-AFD3-3690FF44B23C}" srcId="{88B1EF57-8DD9-44D7-BD1D-A179E4FE9B75}" destId="{23D44258-8C15-449B-967F-F8E3154720BA}" srcOrd="0" destOrd="0" parTransId="{5560F980-59C6-4798-83DF-37E45D06DA13}" sibTransId="{A5517D19-407F-4056-8B7A-2BD207D53315}"/>
    <dgm:cxn modelId="{3C656F44-7912-4366-9762-A42FFE68F338}" type="presOf" srcId="{88B1EF57-8DD9-44D7-BD1D-A179E4FE9B75}" destId="{176C0EE8-09CC-4F6B-9959-D240A21A82D8}" srcOrd="0" destOrd="0" presId="urn:microsoft.com/office/officeart/2005/8/layout/vList2"/>
    <dgm:cxn modelId="{39226067-4861-4467-9450-EE050F4FD579}" srcId="{88B1EF57-8DD9-44D7-BD1D-A179E4FE9B75}" destId="{2873F473-03D9-48E9-B5BE-68A333685FC3}" srcOrd="3" destOrd="0" parTransId="{5065C818-805D-4040-A399-EEDADBA46B73}" sibTransId="{0BF5BDD5-902B-4689-8A26-F58523F7E3A6}"/>
    <dgm:cxn modelId="{BE02B548-56FB-4DF4-B502-53E93E872308}" srcId="{88B1EF57-8DD9-44D7-BD1D-A179E4FE9B75}" destId="{5F0E1AFE-509C-4B3E-AC43-A0FB3BEF6A7C}" srcOrd="1" destOrd="0" parTransId="{DBA3300B-1CD3-447E-A42C-EFFDC99675EC}" sibTransId="{1A685366-7B1A-42BE-B6F2-FF43325697F0}"/>
    <dgm:cxn modelId="{C8961350-B8A1-4231-91B0-CD8191C2E73F}" type="presOf" srcId="{5D8CACC3-06B2-406C-A3EE-2B65279E606D}" destId="{94092555-4192-450B-9E66-58BE53A853EE}" srcOrd="0" destOrd="0" presId="urn:microsoft.com/office/officeart/2005/8/layout/vList2"/>
    <dgm:cxn modelId="{F2BA96A5-8498-49C1-8E52-C3EB335473EF}" type="presOf" srcId="{5F0E1AFE-509C-4B3E-AC43-A0FB3BEF6A7C}" destId="{AF9C3809-362C-49CF-A0BA-1EE447728556}" srcOrd="0" destOrd="0" presId="urn:microsoft.com/office/officeart/2005/8/layout/vList2"/>
    <dgm:cxn modelId="{70A6D0D3-221F-49BB-AA9D-B0C2D7F19353}" srcId="{88B1EF57-8DD9-44D7-BD1D-A179E4FE9B75}" destId="{5D8CACC3-06B2-406C-A3EE-2B65279E606D}" srcOrd="2" destOrd="0" parTransId="{F63B284D-C37F-44CC-B82E-F811E5619C77}" sibTransId="{6047F17D-90F9-4208-B687-224BE1510DFE}"/>
    <dgm:cxn modelId="{45B47DB1-E545-4CAC-8989-FEA01D03590C}" type="presParOf" srcId="{176C0EE8-09CC-4F6B-9959-D240A21A82D8}" destId="{DAC1D329-8F7E-42EC-89B5-BA87F4AF6A31}" srcOrd="0" destOrd="0" presId="urn:microsoft.com/office/officeart/2005/8/layout/vList2"/>
    <dgm:cxn modelId="{D611C732-6309-4E3A-8909-3797927F6CAA}" type="presParOf" srcId="{176C0EE8-09CC-4F6B-9959-D240A21A82D8}" destId="{2569500D-F4C5-45B5-89F3-9BFF148359CD}" srcOrd="1" destOrd="0" presId="urn:microsoft.com/office/officeart/2005/8/layout/vList2"/>
    <dgm:cxn modelId="{C4721990-4E23-4139-BC0E-C59BA9305FD7}" type="presParOf" srcId="{176C0EE8-09CC-4F6B-9959-D240A21A82D8}" destId="{AF9C3809-362C-49CF-A0BA-1EE447728556}" srcOrd="2" destOrd="0" presId="urn:microsoft.com/office/officeart/2005/8/layout/vList2"/>
    <dgm:cxn modelId="{035B34AE-CE41-4867-94E0-5B8A5CAFBDF7}" type="presParOf" srcId="{176C0EE8-09CC-4F6B-9959-D240A21A82D8}" destId="{030F646A-CE9A-47DC-B1AF-E80E00CD2F8D}" srcOrd="3" destOrd="0" presId="urn:microsoft.com/office/officeart/2005/8/layout/vList2"/>
    <dgm:cxn modelId="{8D7E45E7-B008-4950-A63D-0FDB8F2732C0}" type="presParOf" srcId="{176C0EE8-09CC-4F6B-9959-D240A21A82D8}" destId="{94092555-4192-450B-9E66-58BE53A853EE}" srcOrd="4" destOrd="0" presId="urn:microsoft.com/office/officeart/2005/8/layout/vList2"/>
    <dgm:cxn modelId="{AD33D35B-FACC-4D08-941A-FD126BAE8FBA}" type="presParOf" srcId="{176C0EE8-09CC-4F6B-9959-D240A21A82D8}" destId="{5AA97707-36EA-40D5-BD97-DCD765D71CF0}" srcOrd="5" destOrd="0" presId="urn:microsoft.com/office/officeart/2005/8/layout/vList2"/>
    <dgm:cxn modelId="{7DCD4ECD-E2C5-49E5-9914-CB4378E134BD}" type="presParOf" srcId="{176C0EE8-09CC-4F6B-9959-D240A21A82D8}" destId="{6ADC18D9-2CB0-4B5D-89B4-D13F129D2A2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8D4F77-09B6-4CBA-9B5B-DF869A3A8E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9C63721-A6A9-4641-80AA-CC4C27C5729A}">
      <dgm:prSet/>
      <dgm:spPr/>
      <dgm:t>
        <a:bodyPr/>
        <a:lstStyle/>
        <a:p>
          <a:r>
            <a:rPr lang="en-US"/>
            <a:t>'Type 3 Diabetes' reflects the link between metabolic and brain health</a:t>
          </a:r>
        </a:p>
      </dgm:t>
    </dgm:pt>
    <dgm:pt modelId="{CAB46E10-330A-458F-B1EB-34ADC77C6D0B}" type="parTrans" cxnId="{7F5FC480-3932-421E-AAEE-8DADF7827851}">
      <dgm:prSet/>
      <dgm:spPr/>
      <dgm:t>
        <a:bodyPr/>
        <a:lstStyle/>
        <a:p>
          <a:endParaRPr lang="en-US"/>
        </a:p>
      </dgm:t>
    </dgm:pt>
    <dgm:pt modelId="{36B0E5CE-A05F-4E6F-AF75-C749AE7F4ACF}" type="sibTrans" cxnId="{7F5FC480-3932-421E-AAEE-8DADF7827851}">
      <dgm:prSet/>
      <dgm:spPr/>
      <dgm:t>
        <a:bodyPr/>
        <a:lstStyle/>
        <a:p>
          <a:endParaRPr lang="en-US"/>
        </a:p>
      </dgm:t>
    </dgm:pt>
    <dgm:pt modelId="{03F1D7CF-887A-4FF7-93D2-8B0F7B9330C2}">
      <dgm:prSet/>
      <dgm:spPr/>
      <dgm:t>
        <a:bodyPr/>
        <a:lstStyle/>
        <a:p>
          <a:r>
            <a:rPr lang="en-US"/>
            <a:t>Early intervention can support cognitive function</a:t>
          </a:r>
        </a:p>
      </dgm:t>
    </dgm:pt>
    <dgm:pt modelId="{AAC750CD-411A-496D-9696-A8201469BBEB}" type="parTrans" cxnId="{3BB78D52-C8E3-49B5-9ABA-1140BAD2C246}">
      <dgm:prSet/>
      <dgm:spPr/>
      <dgm:t>
        <a:bodyPr/>
        <a:lstStyle/>
        <a:p>
          <a:endParaRPr lang="en-US"/>
        </a:p>
      </dgm:t>
    </dgm:pt>
    <dgm:pt modelId="{6F76ACFC-EDD3-4410-A917-5514E93AB6AD}" type="sibTrans" cxnId="{3BB78D52-C8E3-49B5-9ABA-1140BAD2C246}">
      <dgm:prSet/>
      <dgm:spPr/>
      <dgm:t>
        <a:bodyPr/>
        <a:lstStyle/>
        <a:p>
          <a:endParaRPr lang="en-US"/>
        </a:p>
      </dgm:t>
    </dgm:pt>
    <dgm:pt modelId="{FF61C44B-4CEF-4F2A-9D08-18841B97DFB1}">
      <dgm:prSet/>
      <dgm:spPr/>
      <dgm:t>
        <a:bodyPr/>
        <a:lstStyle/>
        <a:p>
          <a:r>
            <a:rPr lang="en-US"/>
            <a:t>Encourages whole-person, compassionate care</a:t>
          </a:r>
        </a:p>
      </dgm:t>
    </dgm:pt>
    <dgm:pt modelId="{92252A96-3E58-4F84-909D-9A3AB2F3A079}" type="parTrans" cxnId="{DC806AAE-B64C-4461-98CE-28C196C38EDF}">
      <dgm:prSet/>
      <dgm:spPr/>
      <dgm:t>
        <a:bodyPr/>
        <a:lstStyle/>
        <a:p>
          <a:endParaRPr lang="en-US"/>
        </a:p>
      </dgm:t>
    </dgm:pt>
    <dgm:pt modelId="{73E79F79-1745-4BB5-827A-C922466CBE7E}" type="sibTrans" cxnId="{DC806AAE-B64C-4461-98CE-28C196C38EDF}">
      <dgm:prSet/>
      <dgm:spPr/>
      <dgm:t>
        <a:bodyPr/>
        <a:lstStyle/>
        <a:p>
          <a:endParaRPr lang="en-US"/>
        </a:p>
      </dgm:t>
    </dgm:pt>
    <dgm:pt modelId="{BF745BE9-2699-4EF7-B407-4DDA9547E274}" type="pres">
      <dgm:prSet presAssocID="{878D4F77-09B6-4CBA-9B5B-DF869A3A8E87}" presName="root" presStyleCnt="0">
        <dgm:presLayoutVars>
          <dgm:dir/>
          <dgm:resizeHandles val="exact"/>
        </dgm:presLayoutVars>
      </dgm:prSet>
      <dgm:spPr/>
    </dgm:pt>
    <dgm:pt modelId="{C8819024-6051-4D00-807B-39D9709747AD}" type="pres">
      <dgm:prSet presAssocID="{F9C63721-A6A9-4641-80AA-CC4C27C5729A}" presName="compNode" presStyleCnt="0"/>
      <dgm:spPr/>
    </dgm:pt>
    <dgm:pt modelId="{068ED140-5BB1-487F-8B2C-14D2E2CEF617}" type="pres">
      <dgm:prSet presAssocID="{F9C63721-A6A9-4641-80AA-CC4C27C5729A}" presName="bgRect" presStyleLbl="bgShp" presStyleIdx="0" presStyleCnt="3"/>
      <dgm:spPr/>
    </dgm:pt>
    <dgm:pt modelId="{32266642-7ECD-4CD9-BF77-B543A09B4A58}" type="pres">
      <dgm:prSet presAssocID="{F9C63721-A6A9-4641-80AA-CC4C27C572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3EBD90A0-DFE1-42AF-8FD7-57C8EBF309AE}" type="pres">
      <dgm:prSet presAssocID="{F9C63721-A6A9-4641-80AA-CC4C27C5729A}" presName="spaceRect" presStyleCnt="0"/>
      <dgm:spPr/>
    </dgm:pt>
    <dgm:pt modelId="{92C9347F-8078-4025-98BA-B4E964FDA6AA}" type="pres">
      <dgm:prSet presAssocID="{F9C63721-A6A9-4641-80AA-CC4C27C5729A}" presName="parTx" presStyleLbl="revTx" presStyleIdx="0" presStyleCnt="3">
        <dgm:presLayoutVars>
          <dgm:chMax val="0"/>
          <dgm:chPref val="0"/>
        </dgm:presLayoutVars>
      </dgm:prSet>
      <dgm:spPr/>
    </dgm:pt>
    <dgm:pt modelId="{1A11C95E-E2A9-4653-8F82-E194324A83D2}" type="pres">
      <dgm:prSet presAssocID="{36B0E5CE-A05F-4E6F-AF75-C749AE7F4ACF}" presName="sibTrans" presStyleCnt="0"/>
      <dgm:spPr/>
    </dgm:pt>
    <dgm:pt modelId="{D7DA61FD-2315-4912-8147-8C3292980FD6}" type="pres">
      <dgm:prSet presAssocID="{03F1D7CF-887A-4FF7-93D2-8B0F7B9330C2}" presName="compNode" presStyleCnt="0"/>
      <dgm:spPr/>
    </dgm:pt>
    <dgm:pt modelId="{AFDD0F69-26BA-4EBB-8537-F779C54B82DE}" type="pres">
      <dgm:prSet presAssocID="{03F1D7CF-887A-4FF7-93D2-8B0F7B9330C2}" presName="bgRect" presStyleLbl="bgShp" presStyleIdx="1" presStyleCnt="3"/>
      <dgm:spPr/>
    </dgm:pt>
    <dgm:pt modelId="{5FD9EE34-067F-48B7-AABA-6E17BC319046}" type="pres">
      <dgm:prSet presAssocID="{03F1D7CF-887A-4FF7-93D2-8B0F7B9330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6E9C8F9F-3D65-46F7-AF8F-646BB3471009}" type="pres">
      <dgm:prSet presAssocID="{03F1D7CF-887A-4FF7-93D2-8B0F7B9330C2}" presName="spaceRect" presStyleCnt="0"/>
      <dgm:spPr/>
    </dgm:pt>
    <dgm:pt modelId="{E7B4B168-FF64-4326-9C17-BFF9EB316CAD}" type="pres">
      <dgm:prSet presAssocID="{03F1D7CF-887A-4FF7-93D2-8B0F7B9330C2}" presName="parTx" presStyleLbl="revTx" presStyleIdx="1" presStyleCnt="3">
        <dgm:presLayoutVars>
          <dgm:chMax val="0"/>
          <dgm:chPref val="0"/>
        </dgm:presLayoutVars>
      </dgm:prSet>
      <dgm:spPr/>
    </dgm:pt>
    <dgm:pt modelId="{BEE1CB26-DBFB-493A-B25F-3968CA3237B8}" type="pres">
      <dgm:prSet presAssocID="{6F76ACFC-EDD3-4410-A917-5514E93AB6AD}" presName="sibTrans" presStyleCnt="0"/>
      <dgm:spPr/>
    </dgm:pt>
    <dgm:pt modelId="{04F95E72-75C4-495D-8077-D6646AF9175E}" type="pres">
      <dgm:prSet presAssocID="{FF61C44B-4CEF-4F2A-9D08-18841B97DFB1}" presName="compNode" presStyleCnt="0"/>
      <dgm:spPr/>
    </dgm:pt>
    <dgm:pt modelId="{3FD64533-4BA8-44B1-B301-A9542BBDBD40}" type="pres">
      <dgm:prSet presAssocID="{FF61C44B-4CEF-4F2A-9D08-18841B97DFB1}" presName="bgRect" presStyleLbl="bgShp" presStyleIdx="2" presStyleCnt="3"/>
      <dgm:spPr/>
    </dgm:pt>
    <dgm:pt modelId="{2967EFB9-4D18-4E61-81F0-2B8D2C090808}" type="pres">
      <dgm:prSet presAssocID="{FF61C44B-4CEF-4F2A-9D08-18841B97DF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544B4780-CC6C-43E3-8C4B-003230E0A217}" type="pres">
      <dgm:prSet presAssocID="{FF61C44B-4CEF-4F2A-9D08-18841B97DFB1}" presName="spaceRect" presStyleCnt="0"/>
      <dgm:spPr/>
    </dgm:pt>
    <dgm:pt modelId="{6305ED9D-1F02-4CDB-B2DF-CD9A9543E53C}" type="pres">
      <dgm:prSet presAssocID="{FF61C44B-4CEF-4F2A-9D08-18841B97DFB1}" presName="parTx" presStyleLbl="revTx" presStyleIdx="2" presStyleCnt="3">
        <dgm:presLayoutVars>
          <dgm:chMax val="0"/>
          <dgm:chPref val="0"/>
        </dgm:presLayoutVars>
      </dgm:prSet>
      <dgm:spPr/>
    </dgm:pt>
  </dgm:ptLst>
  <dgm:cxnLst>
    <dgm:cxn modelId="{2D6F712A-8CAA-4751-AB9C-2EF540DB53A6}" type="presOf" srcId="{FF61C44B-4CEF-4F2A-9D08-18841B97DFB1}" destId="{6305ED9D-1F02-4CDB-B2DF-CD9A9543E53C}" srcOrd="0" destOrd="0" presId="urn:microsoft.com/office/officeart/2018/2/layout/IconVerticalSolidList"/>
    <dgm:cxn modelId="{3BB78D52-C8E3-49B5-9ABA-1140BAD2C246}" srcId="{878D4F77-09B6-4CBA-9B5B-DF869A3A8E87}" destId="{03F1D7CF-887A-4FF7-93D2-8B0F7B9330C2}" srcOrd="1" destOrd="0" parTransId="{AAC750CD-411A-496D-9696-A8201469BBEB}" sibTransId="{6F76ACFC-EDD3-4410-A917-5514E93AB6AD}"/>
    <dgm:cxn modelId="{7F5FC480-3932-421E-AAEE-8DADF7827851}" srcId="{878D4F77-09B6-4CBA-9B5B-DF869A3A8E87}" destId="{F9C63721-A6A9-4641-80AA-CC4C27C5729A}" srcOrd="0" destOrd="0" parTransId="{CAB46E10-330A-458F-B1EB-34ADC77C6D0B}" sibTransId="{36B0E5CE-A05F-4E6F-AF75-C749AE7F4ACF}"/>
    <dgm:cxn modelId="{C1E9D38D-DAAE-438A-93AA-BF4F2A73E780}" type="presOf" srcId="{03F1D7CF-887A-4FF7-93D2-8B0F7B9330C2}" destId="{E7B4B168-FF64-4326-9C17-BFF9EB316CAD}" srcOrd="0" destOrd="0" presId="urn:microsoft.com/office/officeart/2018/2/layout/IconVerticalSolidList"/>
    <dgm:cxn modelId="{DC806AAE-B64C-4461-98CE-28C196C38EDF}" srcId="{878D4F77-09B6-4CBA-9B5B-DF869A3A8E87}" destId="{FF61C44B-4CEF-4F2A-9D08-18841B97DFB1}" srcOrd="2" destOrd="0" parTransId="{92252A96-3E58-4F84-909D-9A3AB2F3A079}" sibTransId="{73E79F79-1745-4BB5-827A-C922466CBE7E}"/>
    <dgm:cxn modelId="{5C9D8AC1-94E8-46EF-9AAE-7DCD169AFE91}" type="presOf" srcId="{878D4F77-09B6-4CBA-9B5B-DF869A3A8E87}" destId="{BF745BE9-2699-4EF7-B407-4DDA9547E274}" srcOrd="0" destOrd="0" presId="urn:microsoft.com/office/officeart/2018/2/layout/IconVerticalSolidList"/>
    <dgm:cxn modelId="{A39934EC-6F84-4F42-906E-B31592041A7C}" type="presOf" srcId="{F9C63721-A6A9-4641-80AA-CC4C27C5729A}" destId="{92C9347F-8078-4025-98BA-B4E964FDA6AA}" srcOrd="0" destOrd="0" presId="urn:microsoft.com/office/officeart/2018/2/layout/IconVerticalSolidList"/>
    <dgm:cxn modelId="{D4794E30-308F-4DC3-8D60-2394ACFA2E58}" type="presParOf" srcId="{BF745BE9-2699-4EF7-B407-4DDA9547E274}" destId="{C8819024-6051-4D00-807B-39D9709747AD}" srcOrd="0" destOrd="0" presId="urn:microsoft.com/office/officeart/2018/2/layout/IconVerticalSolidList"/>
    <dgm:cxn modelId="{4717A6C1-5174-490F-B435-FCFA38D4A321}" type="presParOf" srcId="{C8819024-6051-4D00-807B-39D9709747AD}" destId="{068ED140-5BB1-487F-8B2C-14D2E2CEF617}" srcOrd="0" destOrd="0" presId="urn:microsoft.com/office/officeart/2018/2/layout/IconVerticalSolidList"/>
    <dgm:cxn modelId="{AEF835DD-9549-4599-A4C2-EF0576147726}" type="presParOf" srcId="{C8819024-6051-4D00-807B-39D9709747AD}" destId="{32266642-7ECD-4CD9-BF77-B543A09B4A58}" srcOrd="1" destOrd="0" presId="urn:microsoft.com/office/officeart/2018/2/layout/IconVerticalSolidList"/>
    <dgm:cxn modelId="{F24D56DC-C09F-4FB3-B1C4-1AA64DD47F44}" type="presParOf" srcId="{C8819024-6051-4D00-807B-39D9709747AD}" destId="{3EBD90A0-DFE1-42AF-8FD7-57C8EBF309AE}" srcOrd="2" destOrd="0" presId="urn:microsoft.com/office/officeart/2018/2/layout/IconVerticalSolidList"/>
    <dgm:cxn modelId="{CCD6BC28-D55E-4966-B068-5FD9B91C3F81}" type="presParOf" srcId="{C8819024-6051-4D00-807B-39D9709747AD}" destId="{92C9347F-8078-4025-98BA-B4E964FDA6AA}" srcOrd="3" destOrd="0" presId="urn:microsoft.com/office/officeart/2018/2/layout/IconVerticalSolidList"/>
    <dgm:cxn modelId="{46B90434-696A-48E7-957B-305CB8A6A57F}" type="presParOf" srcId="{BF745BE9-2699-4EF7-B407-4DDA9547E274}" destId="{1A11C95E-E2A9-4653-8F82-E194324A83D2}" srcOrd="1" destOrd="0" presId="urn:microsoft.com/office/officeart/2018/2/layout/IconVerticalSolidList"/>
    <dgm:cxn modelId="{ADFB53C8-0310-4AB1-B9B6-79C5173C03FB}" type="presParOf" srcId="{BF745BE9-2699-4EF7-B407-4DDA9547E274}" destId="{D7DA61FD-2315-4912-8147-8C3292980FD6}" srcOrd="2" destOrd="0" presId="urn:microsoft.com/office/officeart/2018/2/layout/IconVerticalSolidList"/>
    <dgm:cxn modelId="{BEDDAE0B-12B1-4612-A648-DF0A9277FBF9}" type="presParOf" srcId="{D7DA61FD-2315-4912-8147-8C3292980FD6}" destId="{AFDD0F69-26BA-4EBB-8537-F779C54B82DE}" srcOrd="0" destOrd="0" presId="urn:microsoft.com/office/officeart/2018/2/layout/IconVerticalSolidList"/>
    <dgm:cxn modelId="{24F42351-D4DD-438B-A3C4-88B70F6D82D9}" type="presParOf" srcId="{D7DA61FD-2315-4912-8147-8C3292980FD6}" destId="{5FD9EE34-067F-48B7-AABA-6E17BC319046}" srcOrd="1" destOrd="0" presId="urn:microsoft.com/office/officeart/2018/2/layout/IconVerticalSolidList"/>
    <dgm:cxn modelId="{2295D509-C5A3-4923-A5FF-93826B801727}" type="presParOf" srcId="{D7DA61FD-2315-4912-8147-8C3292980FD6}" destId="{6E9C8F9F-3D65-46F7-AF8F-646BB3471009}" srcOrd="2" destOrd="0" presId="urn:microsoft.com/office/officeart/2018/2/layout/IconVerticalSolidList"/>
    <dgm:cxn modelId="{737D3771-38BA-4BA8-B1BD-657CD52F9CD5}" type="presParOf" srcId="{D7DA61FD-2315-4912-8147-8C3292980FD6}" destId="{E7B4B168-FF64-4326-9C17-BFF9EB316CAD}" srcOrd="3" destOrd="0" presId="urn:microsoft.com/office/officeart/2018/2/layout/IconVerticalSolidList"/>
    <dgm:cxn modelId="{0BD9D260-0F02-4B27-83AF-E000607157F0}" type="presParOf" srcId="{BF745BE9-2699-4EF7-B407-4DDA9547E274}" destId="{BEE1CB26-DBFB-493A-B25F-3968CA3237B8}" srcOrd="3" destOrd="0" presId="urn:microsoft.com/office/officeart/2018/2/layout/IconVerticalSolidList"/>
    <dgm:cxn modelId="{D2BA2301-8589-41C2-9A2C-1EF94CFDE412}" type="presParOf" srcId="{BF745BE9-2699-4EF7-B407-4DDA9547E274}" destId="{04F95E72-75C4-495D-8077-D6646AF9175E}" srcOrd="4" destOrd="0" presId="urn:microsoft.com/office/officeart/2018/2/layout/IconVerticalSolidList"/>
    <dgm:cxn modelId="{1604A4E6-4C85-424F-BAF1-5F767B0CC73F}" type="presParOf" srcId="{04F95E72-75C4-495D-8077-D6646AF9175E}" destId="{3FD64533-4BA8-44B1-B301-A9542BBDBD40}" srcOrd="0" destOrd="0" presId="urn:microsoft.com/office/officeart/2018/2/layout/IconVerticalSolidList"/>
    <dgm:cxn modelId="{C7163503-77C4-4A20-A374-80893AB72D6C}" type="presParOf" srcId="{04F95E72-75C4-495D-8077-D6646AF9175E}" destId="{2967EFB9-4D18-4E61-81F0-2B8D2C090808}" srcOrd="1" destOrd="0" presId="urn:microsoft.com/office/officeart/2018/2/layout/IconVerticalSolidList"/>
    <dgm:cxn modelId="{0EDC71D7-6B8C-4DCB-AD5E-33048EF2EF56}" type="presParOf" srcId="{04F95E72-75C4-495D-8077-D6646AF9175E}" destId="{544B4780-CC6C-43E3-8C4B-003230E0A217}" srcOrd="2" destOrd="0" presId="urn:microsoft.com/office/officeart/2018/2/layout/IconVerticalSolidList"/>
    <dgm:cxn modelId="{7E631D21-99B8-409F-BC62-D5AD221E909E}" type="presParOf" srcId="{04F95E72-75C4-495D-8077-D6646AF9175E}" destId="{6305ED9D-1F02-4CDB-B2DF-CD9A9543E5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C5CE4-E4D7-42BF-893D-4E4D034440BB}">
      <dsp:nvSpPr>
        <dsp:cNvPr id="0" name=""/>
        <dsp:cNvSpPr/>
      </dsp:nvSpPr>
      <dsp:spPr>
        <a:xfrm>
          <a:off x="0"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Randomized, double-blind, placebo-controlled intervention</a:t>
          </a:r>
        </a:p>
      </dsp:txBody>
      <dsp:txXfrm>
        <a:off x="0" y="133349"/>
        <a:ext cx="2571749" cy="1543050"/>
      </dsp:txXfrm>
    </dsp:sp>
    <dsp:sp modelId="{79232D0A-B246-42F6-BE8F-EB2577039388}">
      <dsp:nvSpPr>
        <dsp:cNvPr id="0" name=""/>
        <dsp:cNvSpPr/>
      </dsp:nvSpPr>
      <dsp:spPr>
        <a:xfrm>
          <a:off x="2828925"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 = 136 participants with confirmed hypercortisolism</a:t>
          </a:r>
        </a:p>
      </dsp:txBody>
      <dsp:txXfrm>
        <a:off x="2828925" y="133349"/>
        <a:ext cx="2571749" cy="1543050"/>
      </dsp:txXfrm>
    </dsp:sp>
    <dsp:sp modelId="{03F81B66-2517-41B1-B744-29770833E2E9}">
      <dsp:nvSpPr>
        <dsp:cNvPr id="0" name=""/>
        <dsp:cNvSpPr/>
      </dsp:nvSpPr>
      <dsp:spPr>
        <a:xfrm>
          <a:off x="5657849"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Mifepristone: 300 mg daily escalating up to 900 mg over 24 weeks</a:t>
          </a:r>
        </a:p>
      </dsp:txBody>
      <dsp:txXfrm>
        <a:off x="5657849" y="133349"/>
        <a:ext cx="2571749" cy="1543050"/>
      </dsp:txXfrm>
    </dsp:sp>
    <dsp:sp modelId="{34887E73-152F-4736-AB45-656DFCA8FBB0}">
      <dsp:nvSpPr>
        <dsp:cNvPr id="0" name=""/>
        <dsp:cNvSpPr/>
      </dsp:nvSpPr>
      <dsp:spPr>
        <a:xfrm>
          <a:off x="0" y="1933574"/>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Primary endpoint: HbA1c reduction; Secondary: weight, meds, safety.</a:t>
          </a:r>
        </a:p>
      </dsp:txBody>
      <dsp:txXfrm>
        <a:off x="0" y="1933574"/>
        <a:ext cx="2571749" cy="1543050"/>
      </dsp:txXfrm>
    </dsp:sp>
    <dsp:sp modelId="{EF128E94-6F4E-4492-9CB6-651BC54AF403}">
      <dsp:nvSpPr>
        <dsp:cNvPr id="0" name=""/>
        <dsp:cNvSpPr/>
      </dsp:nvSpPr>
      <dsp:spPr>
        <a:xfrm>
          <a:off x="2828925" y="1933574"/>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Mifepristone is a glucocorticoid (cortisol) receptor Antagonist.</a:t>
          </a:r>
        </a:p>
      </dsp:txBody>
      <dsp:txXfrm>
        <a:off x="2828925" y="1933574"/>
        <a:ext cx="2571749" cy="1543050"/>
      </dsp:txXfrm>
    </dsp:sp>
    <dsp:sp modelId="{0FDBE600-1BF6-4BBF-B502-23AB131ACCD4}">
      <dsp:nvSpPr>
        <dsp:cNvPr id="0" name=""/>
        <dsp:cNvSpPr/>
      </dsp:nvSpPr>
      <dsp:spPr>
        <a:xfrm>
          <a:off x="2971811" y="3810000"/>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SE’s include: fatigue, N/V, hypokalemia, edema, HTN</a:t>
          </a:r>
        </a:p>
      </dsp:txBody>
      <dsp:txXfrm>
        <a:off x="2971811" y="3810000"/>
        <a:ext cx="2571749" cy="1543050"/>
      </dsp:txXfrm>
    </dsp:sp>
    <dsp:sp modelId="{3F077164-049A-4451-97BB-35C03486F6EA}">
      <dsp:nvSpPr>
        <dsp:cNvPr id="0" name=""/>
        <dsp:cNvSpPr/>
      </dsp:nvSpPr>
      <dsp:spPr>
        <a:xfrm>
          <a:off x="5657849" y="1904992"/>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10% experience adverse side effects from glucocorticoid withdraw.</a:t>
          </a:r>
        </a:p>
      </dsp:txBody>
      <dsp:txXfrm>
        <a:off x="5657849" y="1904992"/>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08A7D-3D60-485D-A7F0-6D6E70A9FDE7}">
      <dsp:nvSpPr>
        <dsp:cNvPr id="0" name=""/>
        <dsp:cNvSpPr/>
      </dsp:nvSpPr>
      <dsp:spPr>
        <a:xfrm>
          <a:off x="0" y="697"/>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E7F2C-5D68-4E71-B543-4A1D20E9B38C}">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EB173A-839A-4C89-AC80-094E574E5A1C}">
      <dsp:nvSpPr>
        <dsp:cNvPr id="0" name=""/>
        <dsp:cNvSpPr/>
      </dsp:nvSpPr>
      <dsp:spPr>
        <a:xfrm>
          <a:off x="1885489" y="697"/>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A1c ↓ ~1.5% vs. 0.2% in placebo group</a:t>
          </a:r>
        </a:p>
      </dsp:txBody>
      <dsp:txXfrm>
        <a:off x="1885489" y="697"/>
        <a:ext cx="3829510" cy="1632458"/>
      </dsp:txXfrm>
    </dsp:sp>
    <dsp:sp modelId="{8B208EC7-0973-4D13-AE2E-5E98884ABB71}">
      <dsp:nvSpPr>
        <dsp:cNvPr id="0" name=""/>
        <dsp:cNvSpPr/>
      </dsp:nvSpPr>
      <dsp:spPr>
        <a:xfrm>
          <a:off x="0" y="2041270"/>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892EB-8A7D-4F65-9EB4-D7492C60DE04}">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C50C0E-3E0E-4284-8EB0-FEFA085F0E0D}">
      <dsp:nvSpPr>
        <dsp:cNvPr id="0" name=""/>
        <dsp:cNvSpPr/>
      </dsp:nvSpPr>
      <dsp:spPr>
        <a:xfrm>
          <a:off x="1885489" y="2041270"/>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Weight ↓ ~10 pounds; waist circumference ↓ ~2 inches</a:t>
          </a:r>
        </a:p>
      </dsp:txBody>
      <dsp:txXfrm>
        <a:off x="1885489" y="2041270"/>
        <a:ext cx="3829510" cy="1632458"/>
      </dsp:txXfrm>
    </dsp:sp>
    <dsp:sp modelId="{BE8D6514-33D5-448E-AB93-C394E742F004}">
      <dsp:nvSpPr>
        <dsp:cNvPr id="0" name=""/>
        <dsp:cNvSpPr/>
      </dsp:nvSpPr>
      <dsp:spPr>
        <a:xfrm>
          <a:off x="0" y="4081843"/>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BAD06-51B6-42D5-A7D4-74E9C742EF78}">
      <dsp:nvSpPr>
        <dsp:cNvPr id="0" name=""/>
        <dsp:cNvSpPr/>
      </dsp:nvSpPr>
      <dsp:spPr>
        <a:xfrm>
          <a:off x="493818" y="4449147"/>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6EC748-5121-4881-833E-92966ADA1BF6}">
      <dsp:nvSpPr>
        <dsp:cNvPr id="0" name=""/>
        <dsp:cNvSpPr/>
      </dsp:nvSpPr>
      <dsp:spPr>
        <a:xfrm>
          <a:off x="1885489" y="4081843"/>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Many reduced or stopped other diabetes meds, including insulin.</a:t>
          </a:r>
        </a:p>
      </dsp:txBody>
      <dsp:txXfrm>
        <a:off x="1885489" y="4081843"/>
        <a:ext cx="3829510" cy="1632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1D329-8F7E-42EC-89B5-BA87F4AF6A31}">
      <dsp:nvSpPr>
        <dsp:cNvPr id="0" name=""/>
        <dsp:cNvSpPr/>
      </dsp:nvSpPr>
      <dsp:spPr>
        <a:xfrm>
          <a:off x="0" y="287999"/>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Cortisol increases gluconeogenesis in the liver</a:t>
          </a:r>
        </a:p>
      </dsp:txBody>
      <dsp:txXfrm>
        <a:off x="50489" y="338488"/>
        <a:ext cx="3940670" cy="933302"/>
      </dsp:txXfrm>
    </dsp:sp>
    <dsp:sp modelId="{AF9C3809-362C-49CF-A0BA-1EE447728556}">
      <dsp:nvSpPr>
        <dsp:cNvPr id="0" name=""/>
        <dsp:cNvSpPr/>
      </dsp:nvSpPr>
      <dsp:spPr>
        <a:xfrm>
          <a:off x="0" y="139716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Reduces peripheral glucose uptake → insulin resistance</a:t>
          </a:r>
        </a:p>
      </dsp:txBody>
      <dsp:txXfrm>
        <a:off x="50489" y="1447649"/>
        <a:ext cx="3940670" cy="933302"/>
      </dsp:txXfrm>
    </dsp:sp>
    <dsp:sp modelId="{94092555-4192-450B-9E66-58BE53A853EE}">
      <dsp:nvSpPr>
        <dsp:cNvPr id="0" name=""/>
        <dsp:cNvSpPr/>
      </dsp:nvSpPr>
      <dsp:spPr>
        <a:xfrm>
          <a:off x="0" y="250632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Stimulates protein catabolism and lipolysis</a:t>
          </a:r>
        </a:p>
      </dsp:txBody>
      <dsp:txXfrm>
        <a:off x="50489" y="2556809"/>
        <a:ext cx="3940670" cy="933302"/>
      </dsp:txXfrm>
    </dsp:sp>
    <dsp:sp modelId="{6ADC18D9-2CB0-4B5D-89B4-D13F129D2A21}">
      <dsp:nvSpPr>
        <dsp:cNvPr id="0" name=""/>
        <dsp:cNvSpPr/>
      </dsp:nvSpPr>
      <dsp:spPr>
        <a:xfrm>
          <a:off x="0" y="361548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Chronic cortisol elevation → persistent hyperglycemia</a:t>
          </a:r>
        </a:p>
      </dsp:txBody>
      <dsp:txXfrm>
        <a:off x="50489" y="3665969"/>
        <a:ext cx="3940670" cy="933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ED140-5BB1-487F-8B2C-14D2E2CEF617}">
      <dsp:nvSpPr>
        <dsp:cNvPr id="0" name=""/>
        <dsp:cNvSpPr/>
      </dsp:nvSpPr>
      <dsp:spPr>
        <a:xfrm>
          <a:off x="0" y="697"/>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66642-7ECD-4CD9-BF77-B543A09B4A58}">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C9347F-8078-4025-98BA-B4E964FDA6AA}">
      <dsp:nvSpPr>
        <dsp:cNvPr id="0" name=""/>
        <dsp:cNvSpPr/>
      </dsp:nvSpPr>
      <dsp:spPr>
        <a:xfrm>
          <a:off x="1885489" y="697"/>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66800">
            <a:lnSpc>
              <a:spcPct val="90000"/>
            </a:lnSpc>
            <a:spcBef>
              <a:spcPct val="0"/>
            </a:spcBef>
            <a:spcAft>
              <a:spcPct val="35000"/>
            </a:spcAft>
            <a:buNone/>
          </a:pPr>
          <a:r>
            <a:rPr lang="en-US" sz="2400" kern="1200"/>
            <a:t>'Type 3 Diabetes' reflects the link between metabolic and brain health</a:t>
          </a:r>
        </a:p>
      </dsp:txBody>
      <dsp:txXfrm>
        <a:off x="1885489" y="697"/>
        <a:ext cx="3829510" cy="1632458"/>
      </dsp:txXfrm>
    </dsp:sp>
    <dsp:sp modelId="{AFDD0F69-26BA-4EBB-8537-F779C54B82DE}">
      <dsp:nvSpPr>
        <dsp:cNvPr id="0" name=""/>
        <dsp:cNvSpPr/>
      </dsp:nvSpPr>
      <dsp:spPr>
        <a:xfrm>
          <a:off x="0" y="2041270"/>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9EE34-067F-48B7-AABA-6E17BC319046}">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B4B168-FF64-4326-9C17-BFF9EB316CAD}">
      <dsp:nvSpPr>
        <dsp:cNvPr id="0" name=""/>
        <dsp:cNvSpPr/>
      </dsp:nvSpPr>
      <dsp:spPr>
        <a:xfrm>
          <a:off x="1885489" y="2041270"/>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66800">
            <a:lnSpc>
              <a:spcPct val="90000"/>
            </a:lnSpc>
            <a:spcBef>
              <a:spcPct val="0"/>
            </a:spcBef>
            <a:spcAft>
              <a:spcPct val="35000"/>
            </a:spcAft>
            <a:buNone/>
          </a:pPr>
          <a:r>
            <a:rPr lang="en-US" sz="2400" kern="1200"/>
            <a:t>Early intervention can support cognitive function</a:t>
          </a:r>
        </a:p>
      </dsp:txBody>
      <dsp:txXfrm>
        <a:off x="1885489" y="2041270"/>
        <a:ext cx="3829510" cy="1632458"/>
      </dsp:txXfrm>
    </dsp:sp>
    <dsp:sp modelId="{3FD64533-4BA8-44B1-B301-A9542BBDBD40}">
      <dsp:nvSpPr>
        <dsp:cNvPr id="0" name=""/>
        <dsp:cNvSpPr/>
      </dsp:nvSpPr>
      <dsp:spPr>
        <a:xfrm>
          <a:off x="0" y="4081843"/>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7EFB9-4D18-4E61-81F0-2B8D2C090808}">
      <dsp:nvSpPr>
        <dsp:cNvPr id="0" name=""/>
        <dsp:cNvSpPr/>
      </dsp:nvSpPr>
      <dsp:spPr>
        <a:xfrm>
          <a:off x="493818" y="4449147"/>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05ED9D-1F02-4CDB-B2DF-CD9A9543E53C}">
      <dsp:nvSpPr>
        <dsp:cNvPr id="0" name=""/>
        <dsp:cNvSpPr/>
      </dsp:nvSpPr>
      <dsp:spPr>
        <a:xfrm>
          <a:off x="1885489" y="4081843"/>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66800">
            <a:lnSpc>
              <a:spcPct val="90000"/>
            </a:lnSpc>
            <a:spcBef>
              <a:spcPct val="0"/>
            </a:spcBef>
            <a:spcAft>
              <a:spcPct val="35000"/>
            </a:spcAft>
            <a:buNone/>
          </a:pPr>
          <a:r>
            <a:rPr lang="en-US" sz="2400" kern="1200"/>
            <a:t>Encourages whole-person, compassionate care</a:t>
          </a:r>
        </a:p>
      </dsp:txBody>
      <dsp:txXfrm>
        <a:off x="1885489" y="4081843"/>
        <a:ext cx="3829510" cy="16324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11/6/2025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google.com/search?sca_esv=f1255626de320d19&amp;q=Cognitive&amp;sa=X&amp;sqi=2&amp;ved=2ahUKEwjHwbmC0L2PAxWBJkQIHYI5DocQxccNegUIqwIQAQ&amp;mstk=AUtExfA0oKtliT2qBs5G_aF2Y8bFjGkXdjbCklVcs_uMO3IxissJ1GhtS2m2KAligCQEjTri07XWyPhDlgzgs1sqVJbLg5F4cZfF0VB9BspXcR-9xSWeQq7xkrYGVolrzy0H345hxRTMAaz4tt7yYKOCOP_GL9QVolVljvEKeZijRz-viu08xoX5HAWkl6NGL2dyJcjRvaQFMWjc1y1WC43kshik0A&amp;csui=3" TargetMode="External"/><Relationship Id="rId3" Type="http://schemas.openxmlformats.org/officeDocument/2006/relationships/hyperlink" Target="https://www.google.com/search?sca_esv=f1255626de320d19&amp;q=Protein+build-up&amp;sa=X&amp;sqi=2&amp;ved=2ahUKEwjHwbmC0L2PAxWBJkQIHYI5DocQxccNegUI9QEQAw&amp;mstk=AUtExfA0oKtliT2qBs5G_aF2Y8bFjGkXdjbCklVcs_uMO3IxissJ1GhtS2m2KAligCQEjTri07XWyPhDlgzgs1sqVJbLg5F4cZfF0VB9BspXcR-9xSWeQq7xkrYGVolrzy0H345hxRTMAaz4tt7yYKOCOP_GL9QVolVljvEKeZijRz-viu08xoX5HAWkl6NGL2dyJcjRvaQFMWjc1y1WC43kshik0A&amp;csui=3" TargetMode="External"/><Relationship Id="rId7" Type="http://schemas.openxmlformats.org/officeDocument/2006/relationships/hyperlink" Target="https://www.google.com/search?sca_esv=f1255626de320d19&amp;q=hippocampus&amp;sa=X&amp;sqi=2&amp;ved=2ahUKEwjHwbmC0L2PAxWBJkQIHYI5DocQxccNegUI2QIQAQ&amp;mstk=AUtExfA0oKtliT2qBs5G_aF2Y8bFjGkXdjbCklVcs_uMO3IxissJ1GhtS2m2KAligCQEjTri07XWyPhDlgzgs1sqVJbLg5F4cZfF0VB9BspXcR-9xSWeQq7xkrYGVolrzy0H345hxRTMAaz4tt7yYKOCOP_GL9QVolVljvEKeZijRz-viu08xoX5HAWkl6NGL2dyJcjRvaQFMWjc1y1WC43kshik0A&amp;csui=3"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google.com/search?sca_esv=f1255626de320d19&amp;q=Brain+shrinkage&amp;sa=X&amp;sqi=2&amp;ved=2ahUKEwjHwbmC0L2PAxWBJkQIHYI5DocQxccNegUI4QIQAw&amp;mstk=AUtExfA0oKtliT2qBs5G_aF2Y8bFjGkXdjbCklVcs_uMO3IxissJ1GhtS2m2KAligCQEjTri07XWyPhDlgzgs1sqVJbLg5F4cZfF0VB9BspXcR-9xSWeQq7xkrYGVolrzy0H345hxRTMAaz4tt7yYKOCOP_GL9QVolVljvEKeZijRz-viu08xoX5HAWkl6NGL2dyJcjRvaQFMWjc1y1WC43kshik0A&amp;csui=3" TargetMode="External"/><Relationship Id="rId5" Type="http://schemas.openxmlformats.org/officeDocument/2006/relationships/hyperlink" Target="https://www.google.com/search?sca_esv=f1255626de320d19&amp;q=Neuron+death&amp;sa=X&amp;sqi=2&amp;ved=2ahUKEwjHwbmC0L2PAxWBJkQIHYI5DocQxccNegUIrAIQAw&amp;mstk=AUtExfA0oKtliT2qBs5G_aF2Y8bFjGkXdjbCklVcs_uMO3IxissJ1GhtS2m2KAligCQEjTri07XWyPhDlgzgs1sqVJbLg5F4cZfF0VB9BspXcR-9xSWeQq7xkrYGVolrzy0H345hxRTMAaz4tt7yYKOCOP_GL9QVolVljvEKeZijRz-viu08xoX5HAWkl6NGL2dyJcjRvaQFMWjc1y1WC43kshik0A&amp;csui=3" TargetMode="External"/><Relationship Id="rId4" Type="http://schemas.openxmlformats.org/officeDocument/2006/relationships/hyperlink" Target="https://www.google.com/search?sca_esv=f1255626de320d19&amp;q=Neuron+damage&amp;sa=X&amp;sqi=2&amp;ved=2ahUKEwjHwbmC0L2PAxWBJkQIHYI5DocQxccNegUIjAIQAw&amp;mstk=AUtExfA0oKtliT2qBs5G_aF2Y8bFjGkXdjbCklVcs_uMO3IxissJ1GhtS2m2KAligCQEjTri07XWyPhDlgzgs1sqVJbLg5F4cZfF0VB9BspXcR-9xSWeQq7xkrYGVolrzy0H345hxRTMAaz4tt7yYKOCOP_GL9QVolVljvEKeZijRz-viu08xoX5HAWkl6NGL2dyJcjRvaQFMWjc1y1WC43kshik0A&amp;csui=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38</a:t>
            </a:fld>
            <a:endParaRPr lang="en-US"/>
          </a:p>
        </p:txBody>
      </p:sp>
    </p:spTree>
    <p:extLst>
      <p:ext uri="{BB962C8B-B14F-4D97-AF65-F5344CB8AC3E}">
        <p14:creationId xmlns:p14="http://schemas.microsoft.com/office/powerpoint/2010/main" val="2298884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D65E-9573-16F1-19BB-14AE627C7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9DC17-321A-8658-2A83-E930B88CD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04477-D491-886F-92B5-B0CC1F92EA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90E62-9911-B19E-ECF6-C64A3DDBC561}"/>
              </a:ext>
            </a:extLst>
          </p:cNvPr>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458590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Many healthcare professionals incorrectly assume that people with</a:t>
            </a:r>
          </a:p>
          <a:p>
            <a:pPr marL="0" indent="0">
              <a:lnSpc>
                <a:spcPct val="120000"/>
              </a:lnSpc>
              <a:buNone/>
            </a:pPr>
            <a:r>
              <a:rPr lang="en-US" dirty="0"/>
              <a:t>diabetes are not reaching their goals due to a lack of effort. If they</a:t>
            </a:r>
          </a:p>
          <a:p>
            <a:pPr marL="0" indent="0">
              <a:lnSpc>
                <a:spcPct val="120000"/>
              </a:lnSpc>
              <a:buNone/>
            </a:pPr>
            <a:r>
              <a:rPr lang="en-US" dirty="0"/>
              <a:t>“just tried hard enough,” they could reach the recommended </a:t>
            </a:r>
            <a:r>
              <a:rPr lang="en-US" dirty="0" err="1"/>
              <a:t>timein</a:t>
            </a:r>
            <a:r>
              <a:rPr lang="en-US" dirty="0"/>
              <a:t>-range target. Unfortunately, this false belief can build a wall of</a:t>
            </a:r>
          </a:p>
          <a:p>
            <a:pPr marL="0" indent="0">
              <a:lnSpc>
                <a:spcPct val="120000"/>
              </a:lnSpc>
              <a:buNone/>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40</a:t>
            </a:fld>
            <a:endParaRPr lang="en-US"/>
          </a:p>
        </p:txBody>
      </p:sp>
    </p:spTree>
    <p:extLst>
      <p:ext uri="{BB962C8B-B14F-4D97-AF65-F5344CB8AC3E}">
        <p14:creationId xmlns:p14="http://schemas.microsoft.com/office/powerpoint/2010/main" val="338719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46</a:t>
            </a:fld>
            <a:endParaRPr lang="en-US">
              <a:latin typeface="Times New Roman" panose="02020603050405020304" pitchFamily="18" charset="0"/>
            </a:endParaRPr>
          </a:p>
        </p:txBody>
      </p:sp>
    </p:spTree>
    <p:extLst>
      <p:ext uri="{BB962C8B-B14F-4D97-AF65-F5344CB8AC3E}">
        <p14:creationId xmlns:p14="http://schemas.microsoft.com/office/powerpoint/2010/main" val="260127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6</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6</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6</a:t>
            </a:fld>
            <a:endParaRPr lang="en-US" sz="1300"/>
          </a:p>
        </p:txBody>
      </p:sp>
    </p:spTree>
    <p:extLst>
      <p:ext uri="{BB962C8B-B14F-4D97-AF65-F5344CB8AC3E}">
        <p14:creationId xmlns:p14="http://schemas.microsoft.com/office/powerpoint/2010/main" val="341745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406633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18</a:t>
            </a:fld>
            <a:endParaRPr lang="en-US">
              <a:latin typeface="Times New Roman" pitchFamily="18" charset="0"/>
            </a:endParaRPr>
          </a:p>
        </p:txBody>
      </p:sp>
    </p:spTree>
    <p:extLst>
      <p:ext uri="{BB962C8B-B14F-4D97-AF65-F5344CB8AC3E}">
        <p14:creationId xmlns:p14="http://schemas.microsoft.com/office/powerpoint/2010/main" val="152187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19</a:t>
            </a:fld>
            <a:endParaRPr lang="en-US">
              <a:latin typeface="Times New Roman" pitchFamily="18" charset="0"/>
            </a:endParaRPr>
          </a:p>
        </p:txBody>
      </p:sp>
    </p:spTree>
    <p:extLst>
      <p:ext uri="{BB962C8B-B14F-4D97-AF65-F5344CB8AC3E}">
        <p14:creationId xmlns:p14="http://schemas.microsoft.com/office/powerpoint/2010/main" val="1007918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a:t>
            </a:fld>
            <a:endParaRPr lang="en-US"/>
          </a:p>
        </p:txBody>
      </p:sp>
    </p:spTree>
    <p:extLst>
      <p:ext uri="{BB962C8B-B14F-4D97-AF65-F5344CB8AC3E}">
        <p14:creationId xmlns:p14="http://schemas.microsoft.com/office/powerpoint/2010/main" val="276659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AD7B-D8D8-1AA2-D086-165D77D37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97F0E-8DF0-EB22-3B3D-8A0AF29DC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A76D9-551C-8ACE-3C51-C6254AA02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B0F668-3CEF-E1F1-AA95-1AF68102ADF3}"/>
              </a:ext>
            </a:extLst>
          </p:cNvPr>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269462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Neurotransmitter deficits, degenerated neurons, synaptic dysfunction, extracellular buildup of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amyloid (A</a:t>
            </a:r>
            <a:r>
              <a:rPr lang="el-GR" sz="1200" b="0" i="0" kern="1200" dirty="0">
                <a:solidFill>
                  <a:schemeClr val="tx1"/>
                </a:solidFill>
                <a:effectLst/>
                <a:latin typeface="+mn-lt"/>
                <a:ea typeface="+mn-ea"/>
                <a:cs typeface="+mn-cs"/>
              </a:rPr>
              <a:t>β) </a:t>
            </a:r>
            <a:r>
              <a:rPr lang="en-US" sz="1200" b="0" i="0" kern="1200" dirty="0">
                <a:solidFill>
                  <a:schemeClr val="tx1"/>
                </a:solidFill>
                <a:effectLst/>
                <a:latin typeface="+mn-lt"/>
                <a:ea typeface="+mn-ea"/>
                <a:cs typeface="+mn-cs"/>
              </a:rPr>
              <a:t>and intracellular neurofibrillary tangles (NFT) are the major crude disfigurements present in AD</a:t>
            </a:r>
          </a:p>
          <a:p>
            <a:r>
              <a:rPr lang="en-US" sz="1200" b="0" i="0" kern="1200" dirty="0">
                <a:solidFill>
                  <a:schemeClr val="tx1"/>
                </a:solidFill>
                <a:effectLst/>
                <a:latin typeface="+mn-lt"/>
                <a:ea typeface="+mn-ea"/>
                <a:cs typeface="+mn-cs"/>
              </a:rPr>
              <a:t>Peripheral insulin resistance leads to decrease insulin signaling in CNS, followed by alteration in brain metabolism. Increased Aβ toxicity, Tau hyperphosphorylation, oxidative stress and neuroinflammation are attributed to central insulin resistance, which leads to neurodegeneration. The work provides the relationship between T3DM and AD based on the fact that both the processing of amyloid-β (Aβ) precursor protein toxicity and the clearance of Aβ are attributed to impaired insulin signaling in the brain. Furthermore, insulin-related therapeutic strategies are suggested to succeed in the development of therapies in AD by slowing down their progressive nature or even halting their future complications.</a:t>
            </a:r>
          </a:p>
          <a:p>
            <a:r>
              <a:rPr lang="en-US" sz="1200" b="0" i="0" kern="1200" dirty="0">
                <a:solidFill>
                  <a:schemeClr val="tx1"/>
                </a:solidFill>
                <a:effectLst/>
                <a:latin typeface="+mn-lt"/>
                <a:ea typeface="+mn-ea"/>
                <a:cs typeface="+mn-cs"/>
              </a:rPr>
              <a:t>AD is the 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leading causes of death</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301855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Alzheimer's causes irreversible brain cell damage, primarily by building up toxic proteins called amyloid plaques and tau tangles, which disrupts brain cell communication and leads to neuron death and brain shrinkage. This progressive damage results in gradual memory loss, confusion, difficulty with language and reasoning, and challenges performing daily tasks, eventually leading to severe cognitive impairment and a need for total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happens in the brain</a:t>
            </a:r>
          </a:p>
          <a:p>
            <a:r>
              <a:rPr lang="en-US" sz="1200" b="1" i="0" kern="1200" dirty="0">
                <a:solidFill>
                  <a:schemeClr val="tx1"/>
                </a:solidFill>
                <a:effectLst/>
                <a:latin typeface="+mn-lt"/>
                <a:ea typeface="+mn-ea"/>
                <a:cs typeface="+mn-cs"/>
                <a:hlinkClick r:id="rId3"/>
              </a:rPr>
              <a:t>Protein build-up:</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Abnormal clumps of proteins, known as amyloid plaques and tau tangles, form in the brain. </a:t>
            </a:r>
          </a:p>
          <a:p>
            <a:r>
              <a:rPr lang="en-US" sz="1200" b="1" i="0" kern="1200" dirty="0">
                <a:solidFill>
                  <a:schemeClr val="tx1"/>
                </a:solidFill>
                <a:effectLst/>
                <a:latin typeface="+mn-lt"/>
                <a:ea typeface="+mn-ea"/>
                <a:cs typeface="+mn-cs"/>
                <a:hlinkClick r:id="rId4"/>
              </a:rPr>
              <a:t>Neuron damage:</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These protein clumps disrupt the normal functioning of brain cells (neurons), leading to a loss of connections between them. </a:t>
            </a:r>
          </a:p>
          <a:p>
            <a:r>
              <a:rPr lang="en-US" sz="1200" b="1" i="0" kern="1200" dirty="0">
                <a:solidFill>
                  <a:schemeClr val="tx1"/>
                </a:solidFill>
                <a:effectLst/>
                <a:latin typeface="+mn-lt"/>
                <a:ea typeface="+mn-ea"/>
                <a:cs typeface="+mn-cs"/>
                <a:hlinkClick r:id="rId5"/>
              </a:rPr>
              <a:t>Neuron death:</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Eventually, neurons stop functioning, lose their connections, and die. </a:t>
            </a:r>
          </a:p>
          <a:p>
            <a:r>
              <a:rPr lang="en-US" sz="1200" b="1" i="0" kern="1200" dirty="0">
                <a:solidFill>
                  <a:schemeClr val="tx1"/>
                </a:solidFill>
                <a:effectLst/>
                <a:latin typeface="+mn-lt"/>
                <a:ea typeface="+mn-ea"/>
                <a:cs typeface="+mn-cs"/>
                <a:hlinkClick r:id="rId6"/>
              </a:rPr>
              <a:t>Brain shrinkage:</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The loss of neurons causes the brain to shrink, particularly in areas involved in memory, such as the </a:t>
            </a:r>
            <a:r>
              <a:rPr lang="en-US" sz="1200" b="0" i="0" kern="1200" dirty="0">
                <a:solidFill>
                  <a:schemeClr val="tx1"/>
                </a:solidFill>
                <a:effectLst/>
                <a:latin typeface="+mn-lt"/>
                <a:ea typeface="+mn-ea"/>
                <a:cs typeface="+mn-cs"/>
                <a:hlinkClick r:id="rId7"/>
              </a:rPr>
              <a:t>hippocampus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it does to a person (Symptoms)</a:t>
            </a:r>
          </a:p>
          <a:p>
            <a:pPr fontAlgn="ctr"/>
            <a:r>
              <a:rPr lang="en-US" sz="1200" b="0" i="0" kern="1200" dirty="0">
                <a:solidFill>
                  <a:schemeClr val="tx1"/>
                </a:solidFill>
                <a:effectLst/>
                <a:latin typeface="+mn-lt"/>
                <a:ea typeface="+mn-ea"/>
                <a:cs typeface="+mn-cs"/>
              </a:rPr>
              <a:t>As the disease progresses, the damage affects different brain areas, leading to a range of symptoms: </a:t>
            </a:r>
          </a:p>
          <a:p>
            <a:pPr fontAlgn="ctr"/>
            <a:r>
              <a:rPr lang="en-US" sz="1200" b="1" i="0" kern="1200" dirty="0">
                <a:solidFill>
                  <a:schemeClr val="tx1"/>
                </a:solidFill>
                <a:effectLst/>
                <a:latin typeface="+mn-lt"/>
                <a:ea typeface="+mn-ea"/>
                <a:cs typeface="+mn-cs"/>
              </a:rPr>
              <a:t>Memory loss:</a:t>
            </a:r>
            <a:r>
              <a:rPr lang="en-US" sz="1200" b="0" i="0" kern="1200" dirty="0">
                <a:solidFill>
                  <a:schemeClr val="tx1"/>
                </a:solidFill>
                <a:effectLst/>
                <a:latin typeface="+mn-lt"/>
                <a:ea typeface="+mn-ea"/>
                <a:cs typeface="+mn-cs"/>
              </a:rPr>
              <a:t> Significant memory loss that interferes with daily life, starting with difficulty remembering recent information. </a:t>
            </a:r>
          </a:p>
          <a:p>
            <a:pPr fontAlgn="ctr"/>
            <a:r>
              <a:rPr lang="en-US" sz="1200" b="1" i="0" kern="1200" dirty="0">
                <a:solidFill>
                  <a:schemeClr val="tx1"/>
                </a:solidFill>
                <a:effectLst/>
                <a:latin typeface="+mn-lt"/>
                <a:ea typeface="+mn-ea"/>
                <a:cs typeface="+mn-cs"/>
                <a:hlinkClick r:id="rId8"/>
              </a:rPr>
              <a:t>Cognitive</a:t>
            </a:r>
            <a:r>
              <a:rPr lang="en-US" sz="1200" b="1" i="0" kern="1200" dirty="0">
                <a:solidFill>
                  <a:schemeClr val="tx1"/>
                </a:solidFill>
                <a:effectLst/>
                <a:latin typeface="+mn-lt"/>
                <a:ea typeface="+mn-ea"/>
                <a:cs typeface="+mn-cs"/>
              </a:rPr>
              <a:t> changes:</a:t>
            </a:r>
            <a:r>
              <a:rPr lang="en-US" sz="1200" b="0" i="0" kern="1200" dirty="0">
                <a:solidFill>
                  <a:schemeClr val="tx1"/>
                </a:solidFill>
                <a:effectLst/>
                <a:latin typeface="+mn-lt"/>
                <a:ea typeface="+mn-ea"/>
                <a:cs typeface="+mn-cs"/>
              </a:rPr>
              <a:t> Difficulty planning or solving problems, confusion with time or place, and trouble understanding visual images. </a:t>
            </a:r>
          </a:p>
          <a:p>
            <a:pPr fontAlgn="ctr"/>
            <a:r>
              <a:rPr lang="en-US" sz="1200" b="1" i="0" kern="1200" dirty="0">
                <a:solidFill>
                  <a:schemeClr val="tx1"/>
                </a:solidFill>
                <a:effectLst/>
                <a:latin typeface="+mn-lt"/>
                <a:ea typeface="+mn-ea"/>
                <a:cs typeface="+mn-cs"/>
              </a:rPr>
              <a:t>Language difficulties:</a:t>
            </a:r>
            <a:r>
              <a:rPr lang="en-US" sz="1200" b="0" i="0" kern="1200" dirty="0">
                <a:solidFill>
                  <a:schemeClr val="tx1"/>
                </a:solidFill>
                <a:effectLst/>
                <a:latin typeface="+mn-lt"/>
                <a:ea typeface="+mn-ea"/>
                <a:cs typeface="+mn-cs"/>
              </a:rPr>
              <a:t> Problems with speaking or writing, and trouble finding the right words. </a:t>
            </a:r>
          </a:p>
          <a:p>
            <a:pPr fontAlgn="ctr"/>
            <a:r>
              <a:rPr lang="en-US" sz="1200" b="1" i="0" kern="1200" dirty="0">
                <a:solidFill>
                  <a:schemeClr val="tx1"/>
                </a:solidFill>
                <a:effectLst/>
                <a:latin typeface="+mn-lt"/>
                <a:ea typeface="+mn-ea"/>
                <a:cs typeface="+mn-cs"/>
              </a:rPr>
              <a:t>Loss of familiarity:</a:t>
            </a:r>
            <a:r>
              <a:rPr lang="en-US" sz="1200" b="0" i="0" kern="1200" dirty="0">
                <a:solidFill>
                  <a:schemeClr val="tx1"/>
                </a:solidFill>
                <a:effectLst/>
                <a:latin typeface="+mn-lt"/>
                <a:ea typeface="+mn-ea"/>
                <a:cs typeface="+mn-cs"/>
              </a:rPr>
              <a:t> Difficulty completing familiar tasks at home or work. </a:t>
            </a:r>
          </a:p>
          <a:p>
            <a:pPr fontAlgn="ctr"/>
            <a:r>
              <a:rPr lang="en-US" sz="1200" b="1" i="0" kern="1200" dirty="0">
                <a:solidFill>
                  <a:schemeClr val="tx1"/>
                </a:solidFill>
                <a:effectLst/>
                <a:latin typeface="+mn-lt"/>
                <a:ea typeface="+mn-ea"/>
                <a:cs typeface="+mn-cs"/>
              </a:rPr>
              <a:t>Decreased independence:</a:t>
            </a:r>
            <a:r>
              <a:rPr lang="en-US" sz="1200" b="0" i="0" kern="1200" dirty="0">
                <a:solidFill>
                  <a:schemeClr val="tx1"/>
                </a:solidFill>
                <a:effectLst/>
                <a:latin typeface="+mn-lt"/>
                <a:ea typeface="+mn-ea"/>
                <a:cs typeface="+mn-cs"/>
              </a:rPr>
              <a:t> An increasing need for help with daily activities like bathing and dressing. </a:t>
            </a:r>
          </a:p>
          <a:p>
            <a:pPr fontAlgn="ctr"/>
            <a:r>
              <a:rPr lang="en-US" sz="1200" b="1" i="0" kern="1200" dirty="0">
                <a:solidFill>
                  <a:schemeClr val="tx1"/>
                </a:solidFill>
                <a:effectLst/>
                <a:latin typeface="+mn-lt"/>
                <a:ea typeface="+mn-ea"/>
                <a:cs typeface="+mn-cs"/>
              </a:rPr>
              <a:t>Personality and behavior changes:</a:t>
            </a:r>
            <a:r>
              <a:rPr lang="en-US" sz="1200" b="0" i="0" kern="1200" dirty="0">
                <a:solidFill>
                  <a:schemeClr val="tx1"/>
                </a:solidFill>
                <a:effectLst/>
                <a:latin typeface="+mn-lt"/>
                <a:ea typeface="+mn-ea"/>
                <a:cs typeface="+mn-cs"/>
              </a:rPr>
              <a:t> Mood swings, hallucinations, delusions, and other personality changes can occur in later stages. </a:t>
            </a:r>
          </a:p>
          <a:p>
            <a:r>
              <a:rPr lang="en-US" sz="1200" b="0" i="0" kern="1200" dirty="0">
                <a:solidFill>
                  <a:schemeClr val="tx1"/>
                </a:solidFill>
                <a:effectLst/>
                <a:latin typeface="+mn-lt"/>
                <a:ea typeface="+mn-ea"/>
                <a:cs typeface="+mn-cs"/>
              </a:rPr>
              <a:t>Progression</a:t>
            </a:r>
          </a:p>
          <a:p>
            <a:r>
              <a:rPr lang="en-US" sz="1200" b="0" i="0" kern="1200" dirty="0">
                <a:solidFill>
                  <a:schemeClr val="tx1"/>
                </a:solidFill>
                <a:effectLst/>
                <a:latin typeface="+mn-lt"/>
                <a:ea typeface="+mn-ea"/>
                <a:cs typeface="+mn-cs"/>
              </a:rPr>
              <a:t>Alzheimer's is a progressive disease, meaning symptoms gradually worsen over time. It typically progresses through stages, from mild changes to severe late-stage symptoms where the person requires complete care and can no longer communicate effectively. </a:t>
            </a:r>
          </a:p>
          <a:p>
            <a:pPr fontAlgn="ctr"/>
            <a:r>
              <a:rPr lang="en-US" sz="1200" b="0" i="0" kern="1200" dirty="0">
                <a:solidFill>
                  <a:schemeClr val="tx1"/>
                </a:solidFill>
                <a:effectLst/>
                <a:latin typeface="+mn-lt"/>
                <a:ea typeface="+mn-ea"/>
                <a:cs typeface="+mn-cs"/>
              </a:rPr>
              <a:t>Alzheimer's causes irreversible brain cell damage, primarily by building up toxic proteins called amyloid plaques and tau tangles, which disrupts brain cell communication and leads to neuron death and brain shrinkage. This progressive damage results in gradual memory loss, confusion, difficulty with language and reasoning, and challenges performing daily tasks, eventually leading to severe cognitive impairment and a need for total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happens in the brain</a:t>
            </a:r>
          </a:p>
          <a:p>
            <a:r>
              <a:rPr lang="en-US" sz="1200" b="1" i="0" kern="1200" dirty="0">
                <a:solidFill>
                  <a:schemeClr val="tx1"/>
                </a:solidFill>
                <a:effectLst/>
                <a:latin typeface="+mn-lt"/>
                <a:ea typeface="+mn-ea"/>
                <a:cs typeface="+mn-cs"/>
                <a:hlinkClick r:id="rId3"/>
              </a:rPr>
              <a:t>Protein build-up:</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Abnormal clumps of proteins, known as amyloid plaques and tau tangles, form in the brain. </a:t>
            </a:r>
          </a:p>
          <a:p>
            <a:r>
              <a:rPr lang="en-US" sz="1200" b="1" i="0" kern="1200" dirty="0">
                <a:solidFill>
                  <a:schemeClr val="tx1"/>
                </a:solidFill>
                <a:effectLst/>
                <a:latin typeface="+mn-lt"/>
                <a:ea typeface="+mn-ea"/>
                <a:cs typeface="+mn-cs"/>
                <a:hlinkClick r:id="rId4"/>
              </a:rPr>
              <a:t>Neuron damage:</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These protein clumps disrupt the normal functioning of brain cells (neurons), leading to a loss of connections between them. </a:t>
            </a:r>
          </a:p>
          <a:p>
            <a:r>
              <a:rPr lang="en-US" sz="1200" b="1" i="0" kern="1200" dirty="0">
                <a:solidFill>
                  <a:schemeClr val="tx1"/>
                </a:solidFill>
                <a:effectLst/>
                <a:latin typeface="+mn-lt"/>
                <a:ea typeface="+mn-ea"/>
                <a:cs typeface="+mn-cs"/>
                <a:hlinkClick r:id="rId5"/>
              </a:rPr>
              <a:t>Neuron death:</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Eventually, neurons stop functioning, lose their connections, and die. </a:t>
            </a:r>
          </a:p>
          <a:p>
            <a:r>
              <a:rPr lang="en-US" sz="1200" b="1" i="0" kern="1200" dirty="0">
                <a:solidFill>
                  <a:schemeClr val="tx1"/>
                </a:solidFill>
                <a:effectLst/>
                <a:latin typeface="+mn-lt"/>
                <a:ea typeface="+mn-ea"/>
                <a:cs typeface="+mn-cs"/>
                <a:hlinkClick r:id="rId6"/>
              </a:rPr>
              <a:t>Brain shrinkage:</a:t>
            </a:r>
            <a:endParaRPr lang="en-US" sz="1200" b="0" i="0" kern="1200" dirty="0">
              <a:solidFill>
                <a:schemeClr val="tx1"/>
              </a:solidFill>
              <a:effectLst/>
              <a:latin typeface="+mn-lt"/>
              <a:ea typeface="+mn-ea"/>
              <a:cs typeface="+mn-cs"/>
              <a:hlinkClick r:id="" action="ppaction://noaction"/>
            </a:endParaRPr>
          </a:p>
          <a:p>
            <a:pPr fontAlgn="ctr"/>
            <a:r>
              <a:rPr lang="en-US" sz="1200" b="0" i="0" kern="1200" dirty="0">
                <a:solidFill>
                  <a:schemeClr val="tx1"/>
                </a:solidFill>
                <a:effectLst/>
                <a:latin typeface="+mn-lt"/>
                <a:ea typeface="+mn-ea"/>
                <a:cs typeface="+mn-cs"/>
                <a:hlinkClick r:id="" action="ppaction://noaction"/>
              </a:rPr>
              <a:t>.</a:t>
            </a:r>
            <a:r>
              <a:rPr lang="en-US" sz="1200" b="0" i="0" kern="1200" dirty="0">
                <a:solidFill>
                  <a:schemeClr val="tx1"/>
                </a:solidFill>
                <a:effectLst/>
                <a:latin typeface="+mn-lt"/>
                <a:ea typeface="+mn-ea"/>
                <a:cs typeface="+mn-cs"/>
              </a:rPr>
              <a:t>The loss of neurons causes the brain to shrink, particularly in areas involved in memory, such as the </a:t>
            </a:r>
            <a:r>
              <a:rPr lang="en-US" sz="1200" b="0" i="0" kern="1200" dirty="0">
                <a:solidFill>
                  <a:schemeClr val="tx1"/>
                </a:solidFill>
                <a:effectLst/>
                <a:latin typeface="+mn-lt"/>
                <a:ea typeface="+mn-ea"/>
                <a:cs typeface="+mn-cs"/>
                <a:hlinkClick r:id="rId7"/>
              </a:rPr>
              <a:t>hippocampus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it does to a person (Symptoms)</a:t>
            </a:r>
          </a:p>
          <a:p>
            <a:pPr fontAlgn="ctr"/>
            <a:r>
              <a:rPr lang="en-US" sz="1200" b="0" i="0" kern="1200" dirty="0">
                <a:solidFill>
                  <a:schemeClr val="tx1"/>
                </a:solidFill>
                <a:effectLst/>
                <a:latin typeface="+mn-lt"/>
                <a:ea typeface="+mn-ea"/>
                <a:cs typeface="+mn-cs"/>
              </a:rPr>
              <a:t>As the disease progresses, the damage affects different brain areas, leading to a range of symptoms: </a:t>
            </a:r>
          </a:p>
          <a:p>
            <a:pPr fontAlgn="ctr"/>
            <a:r>
              <a:rPr lang="en-US" sz="1200" b="1" i="0" kern="1200" dirty="0">
                <a:solidFill>
                  <a:schemeClr val="tx1"/>
                </a:solidFill>
                <a:effectLst/>
                <a:latin typeface="+mn-lt"/>
                <a:ea typeface="+mn-ea"/>
                <a:cs typeface="+mn-cs"/>
              </a:rPr>
              <a:t>Memory loss:</a:t>
            </a:r>
            <a:r>
              <a:rPr lang="en-US" sz="1200" b="0" i="0" kern="1200" dirty="0">
                <a:solidFill>
                  <a:schemeClr val="tx1"/>
                </a:solidFill>
                <a:effectLst/>
                <a:latin typeface="+mn-lt"/>
                <a:ea typeface="+mn-ea"/>
                <a:cs typeface="+mn-cs"/>
              </a:rPr>
              <a:t> Significant memory loss that interferes with daily life, starting with difficulty remembering recent information. </a:t>
            </a:r>
          </a:p>
          <a:p>
            <a:pPr fontAlgn="ctr"/>
            <a:r>
              <a:rPr lang="en-US" sz="1200" b="1" i="0" kern="1200" dirty="0">
                <a:solidFill>
                  <a:schemeClr val="tx1"/>
                </a:solidFill>
                <a:effectLst/>
                <a:latin typeface="+mn-lt"/>
                <a:ea typeface="+mn-ea"/>
                <a:cs typeface="+mn-cs"/>
                <a:hlinkClick r:id="rId8"/>
              </a:rPr>
              <a:t>Cognitive</a:t>
            </a:r>
            <a:r>
              <a:rPr lang="en-US" sz="1200" b="1" i="0" kern="1200" dirty="0">
                <a:solidFill>
                  <a:schemeClr val="tx1"/>
                </a:solidFill>
                <a:effectLst/>
                <a:latin typeface="+mn-lt"/>
                <a:ea typeface="+mn-ea"/>
                <a:cs typeface="+mn-cs"/>
              </a:rPr>
              <a:t> changes:</a:t>
            </a:r>
            <a:r>
              <a:rPr lang="en-US" sz="1200" b="0" i="0" kern="1200" dirty="0">
                <a:solidFill>
                  <a:schemeClr val="tx1"/>
                </a:solidFill>
                <a:effectLst/>
                <a:latin typeface="+mn-lt"/>
                <a:ea typeface="+mn-ea"/>
                <a:cs typeface="+mn-cs"/>
              </a:rPr>
              <a:t> Difficulty planning or solving problems, confusion with time or place, and trouble understanding visual images. </a:t>
            </a:r>
          </a:p>
          <a:p>
            <a:pPr fontAlgn="ctr"/>
            <a:r>
              <a:rPr lang="en-US" sz="1200" b="1" i="0" kern="1200" dirty="0">
                <a:solidFill>
                  <a:schemeClr val="tx1"/>
                </a:solidFill>
                <a:effectLst/>
                <a:latin typeface="+mn-lt"/>
                <a:ea typeface="+mn-ea"/>
                <a:cs typeface="+mn-cs"/>
              </a:rPr>
              <a:t>Language difficulties:</a:t>
            </a:r>
            <a:r>
              <a:rPr lang="en-US" sz="1200" b="0" i="0" kern="1200" dirty="0">
                <a:solidFill>
                  <a:schemeClr val="tx1"/>
                </a:solidFill>
                <a:effectLst/>
                <a:latin typeface="+mn-lt"/>
                <a:ea typeface="+mn-ea"/>
                <a:cs typeface="+mn-cs"/>
              </a:rPr>
              <a:t> Problems with speaking or writing, and trouble finding the right words. </a:t>
            </a:r>
          </a:p>
          <a:p>
            <a:pPr fontAlgn="ctr"/>
            <a:r>
              <a:rPr lang="en-US" sz="1200" b="1" i="0" kern="1200" dirty="0">
                <a:solidFill>
                  <a:schemeClr val="tx1"/>
                </a:solidFill>
                <a:effectLst/>
                <a:latin typeface="+mn-lt"/>
                <a:ea typeface="+mn-ea"/>
                <a:cs typeface="+mn-cs"/>
              </a:rPr>
              <a:t>Loss of familiarity:</a:t>
            </a:r>
            <a:r>
              <a:rPr lang="en-US" sz="1200" b="0" i="0" kern="1200" dirty="0">
                <a:solidFill>
                  <a:schemeClr val="tx1"/>
                </a:solidFill>
                <a:effectLst/>
                <a:latin typeface="+mn-lt"/>
                <a:ea typeface="+mn-ea"/>
                <a:cs typeface="+mn-cs"/>
              </a:rPr>
              <a:t> Difficulty completing familiar tasks at home or work. </a:t>
            </a:r>
          </a:p>
          <a:p>
            <a:pPr fontAlgn="ctr"/>
            <a:r>
              <a:rPr lang="en-US" sz="1200" b="1" i="0" kern="1200" dirty="0">
                <a:solidFill>
                  <a:schemeClr val="tx1"/>
                </a:solidFill>
                <a:effectLst/>
                <a:latin typeface="+mn-lt"/>
                <a:ea typeface="+mn-ea"/>
                <a:cs typeface="+mn-cs"/>
              </a:rPr>
              <a:t>Decreased independence:</a:t>
            </a:r>
            <a:r>
              <a:rPr lang="en-US" sz="1200" b="0" i="0" kern="1200" dirty="0">
                <a:solidFill>
                  <a:schemeClr val="tx1"/>
                </a:solidFill>
                <a:effectLst/>
                <a:latin typeface="+mn-lt"/>
                <a:ea typeface="+mn-ea"/>
                <a:cs typeface="+mn-cs"/>
              </a:rPr>
              <a:t> An increasing need for help with daily activities like bathing and dressing. </a:t>
            </a:r>
          </a:p>
          <a:p>
            <a:pPr fontAlgn="ctr"/>
            <a:r>
              <a:rPr lang="en-US" sz="1200" b="1" i="0" kern="1200" dirty="0">
                <a:solidFill>
                  <a:schemeClr val="tx1"/>
                </a:solidFill>
                <a:effectLst/>
                <a:latin typeface="+mn-lt"/>
                <a:ea typeface="+mn-ea"/>
                <a:cs typeface="+mn-cs"/>
              </a:rPr>
              <a:t>Personality and behavior changes:</a:t>
            </a:r>
            <a:r>
              <a:rPr lang="en-US" sz="1200" b="0" i="0" kern="1200" dirty="0">
                <a:solidFill>
                  <a:schemeClr val="tx1"/>
                </a:solidFill>
                <a:effectLst/>
                <a:latin typeface="+mn-lt"/>
                <a:ea typeface="+mn-ea"/>
                <a:cs typeface="+mn-cs"/>
              </a:rPr>
              <a:t> Mood swings, hallucinations, delusions, and other personality changes can occur in later stages. </a:t>
            </a:r>
          </a:p>
          <a:p>
            <a:r>
              <a:rPr lang="en-US" sz="1200" b="0" i="0" kern="1200" dirty="0">
                <a:solidFill>
                  <a:schemeClr val="tx1"/>
                </a:solidFill>
                <a:effectLst/>
                <a:latin typeface="+mn-lt"/>
                <a:ea typeface="+mn-ea"/>
                <a:cs typeface="+mn-cs"/>
              </a:rPr>
              <a:t>Progression</a:t>
            </a:r>
          </a:p>
          <a:p>
            <a:r>
              <a:rPr lang="en-US" sz="1200" b="0" i="0" kern="1200" dirty="0">
                <a:solidFill>
                  <a:schemeClr val="tx1"/>
                </a:solidFill>
                <a:effectLst/>
                <a:latin typeface="+mn-lt"/>
                <a:ea typeface="+mn-ea"/>
                <a:cs typeface="+mn-cs"/>
              </a:rPr>
              <a:t>Alzheimer's is a progressive disease, meaning symptoms gradually worsen over time. It typically progresses through stages, from mild changes to severe late-stage symptoms where the person requires complete care and can no longer communicate effectively.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30</a:t>
            </a:fld>
            <a:endParaRPr lang="en-US"/>
          </a:p>
        </p:txBody>
      </p:sp>
    </p:spTree>
    <p:extLst>
      <p:ext uri="{BB962C8B-B14F-4D97-AF65-F5344CB8AC3E}">
        <p14:creationId xmlns:p14="http://schemas.microsoft.com/office/powerpoint/2010/main" val="378828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2214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979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07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104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07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0698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79112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0396162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905604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812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259186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372032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2333872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144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3589741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DA61-09A2-8670-616E-8B8422505D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8F05972-128E-40C4-F5E4-76F5D9A1DCA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45D534-9E86-95D5-F946-0E5B77B41AF6}"/>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6FABE4EC-FE67-6375-3A4D-58A53A8F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B5284-5647-C4D1-BD6B-57D770D8B1E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4220529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BA51-69E5-B662-5706-492B4AB4E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E3B65-023E-794D-1EA3-AA25EDFEA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22707-FCAA-C0F3-AECE-3FD594C48C2B}"/>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F35AD1D0-425E-E5B0-1700-1AFD27D8E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FBC33-63E3-F8AB-C433-BC1C4F2E751C}"/>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592875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C3F0-C4B0-513B-A1BD-AACA2DDB5CB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6D88B3-FAB8-B700-CD55-163DE536AF67}"/>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6A362-1149-7103-4FB0-C91EB0A9D85E}"/>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2DFB5FAE-A304-63B2-647D-5BC83E20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84B11-3523-649E-A592-E08E1ED97A4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4245573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F5AF-7C48-6D8B-F5B1-ACCA2ED8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06C48-02DA-0428-2B7E-4A5F7A84038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F2D56-7169-A9F3-650D-D183778620C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D4AF18-9D04-D474-0D93-BA6722FA6E41}"/>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6" name="Footer Placeholder 5">
            <a:extLst>
              <a:ext uri="{FF2B5EF4-FFF2-40B4-BE49-F238E27FC236}">
                <a16:creationId xmlns:a16="http://schemas.microsoft.com/office/drawing/2014/main" id="{B24E64E0-9EEA-565D-1987-F102381E6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42A96-92F1-5637-6BF6-8DD7B388E9B3}"/>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481915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3ED6-E515-5372-894E-F51E0305B92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3D5FC2-8C7E-6718-7645-4ABBA9EC05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4F3EB-822B-7D4F-FFB2-69534CE02B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09CA63-68B6-F164-0775-032C74AAD41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28ED2-86A8-215C-300F-FF47A9C213C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A61DE-8C82-9E87-B6A5-E185D860FDAC}"/>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8" name="Footer Placeholder 7">
            <a:extLst>
              <a:ext uri="{FF2B5EF4-FFF2-40B4-BE49-F238E27FC236}">
                <a16:creationId xmlns:a16="http://schemas.microsoft.com/office/drawing/2014/main" id="{AE41218E-E36F-D895-3C59-FBA28AD9DF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9B12F-28F8-C035-A0A5-B1AE29A692DB}"/>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641794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9D16-CAE0-0C72-1729-4A58524F71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F2315B-F7D6-06D7-BD9C-1FD9CEA0C903}"/>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4" name="Footer Placeholder 3">
            <a:extLst>
              <a:ext uri="{FF2B5EF4-FFF2-40B4-BE49-F238E27FC236}">
                <a16:creationId xmlns:a16="http://schemas.microsoft.com/office/drawing/2014/main" id="{771B0B8A-CC76-A953-1CCC-E73237570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92948B-939E-04BA-CB07-67C8C10044A8}"/>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4156996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8945B-1F71-D448-D93F-1E6864B39EDC}"/>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3" name="Footer Placeholder 2">
            <a:extLst>
              <a:ext uri="{FF2B5EF4-FFF2-40B4-BE49-F238E27FC236}">
                <a16:creationId xmlns:a16="http://schemas.microsoft.com/office/drawing/2014/main" id="{FDEF9BA0-62AD-D785-5931-EFACD4E506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36529-32A7-06FC-3A4E-F4836BF5D25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4099153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9933-E071-2EE6-36B1-B9E5D87F2A3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F00C68-C440-CA61-2A20-EE1BFEFC3C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99A12-D6CA-10AE-4FCE-3D3E49EF61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F267DD-7EEC-F7A7-9A07-2F5F16F95E2C}"/>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6" name="Footer Placeholder 5">
            <a:extLst>
              <a:ext uri="{FF2B5EF4-FFF2-40B4-BE49-F238E27FC236}">
                <a16:creationId xmlns:a16="http://schemas.microsoft.com/office/drawing/2014/main" id="{0DCB1F30-4E48-650D-6819-5AA354122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2AE97-B877-FF7E-BCBC-D6F4EF0E014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8432735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7913-C15D-1F90-78FD-6F4F9B7097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0431AE-DFF8-B484-478B-5C6A123510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12A8CA7-8E15-1814-33C8-653F7A4086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1385A2-C9C0-6FF0-6674-F138EDDE6530}"/>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6" name="Footer Placeholder 5">
            <a:extLst>
              <a:ext uri="{FF2B5EF4-FFF2-40B4-BE49-F238E27FC236}">
                <a16:creationId xmlns:a16="http://schemas.microsoft.com/office/drawing/2014/main" id="{3A4807DC-8E05-4D1B-4CBE-F1A7D1A2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8B543-9DFD-B034-55ED-2D1C3FBA038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8539548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9A53-8E5E-CBC2-D40E-243E9506D1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DF378C-CE2F-70CE-2C1E-886B037D6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21C56-4A16-0225-B68D-C341AA493D70}"/>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5E47146D-995C-4F63-87B5-6AD17EF9A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5B26B-DD20-1666-6A77-C7BD9851587D}"/>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3958829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33ECD-3414-F46F-7873-88E3767C29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5D5BC-A996-4070-3A1C-AF459BA54A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60D33-D4D1-DA45-F4E5-F6D8BBCDBC27}"/>
              </a:ext>
            </a:extLst>
          </p:cNvPr>
          <p:cNvSpPr>
            <a:spLocks noGrp="1"/>
          </p:cNvSpPr>
          <p:nvPr>
            <p:ph type="dt" sz="half" idx="10"/>
          </p:nvPr>
        </p:nvSpPr>
        <p:spPr/>
        <p:txBody>
          <a:body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5958EC77-50F3-6EB7-3E46-ADD3C3FA5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6077F-3934-A39F-5AF8-80FDE06E635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6809736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35615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11/6/2025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808552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2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49771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55918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894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01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6.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theme" Target="../theme/theme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8.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916" r:id="rId13"/>
    <p:sldLayoutId id="214748391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 id="214748395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702599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523A1-236D-71C2-6806-AC1EEDE64FF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AFE63-A4BE-23AC-59AD-B77943C9E7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7E0AC-D49B-3CF9-AC41-9808557D77E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BDD82FD-615A-4BF2-9DBE-801C55559089}" type="datetimeFigureOut">
              <a:rPr lang="en-US" smtClean="0"/>
              <a:t>11/6/2025</a:t>
            </a:fld>
            <a:endParaRPr lang="en-US"/>
          </a:p>
        </p:txBody>
      </p:sp>
      <p:sp>
        <p:nvSpPr>
          <p:cNvPr id="5" name="Footer Placeholder 4">
            <a:extLst>
              <a:ext uri="{FF2B5EF4-FFF2-40B4-BE49-F238E27FC236}">
                <a16:creationId xmlns:a16="http://schemas.microsoft.com/office/drawing/2014/main" id="{F828C301-88A7-7460-4414-28085EC71E3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736BDE-3D31-74B7-F75D-6367949D8B0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0046F8E-F8DD-4788-A433-4298FE85F928}" type="slidenum">
              <a:rPr lang="en-US" smtClean="0"/>
              <a:t>‹#›</a:t>
            </a:fld>
            <a:endParaRPr lang="en-US"/>
          </a:p>
        </p:txBody>
      </p:sp>
    </p:spTree>
    <p:extLst>
      <p:ext uri="{BB962C8B-B14F-4D97-AF65-F5344CB8AC3E}">
        <p14:creationId xmlns:p14="http://schemas.microsoft.com/office/powerpoint/2010/main" val="110440186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hyperlink" Target="https://www.hcplive.com/view/ralph-a-defronzo-md-noxious-nine-and-mifepristone-for-hypercortisolism-in-t2d?utm_source=chatgpt.com" TargetMode="External"/><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6.jpe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78.jpeg"/><Relationship Id="rId5" Type="http://schemas.openxmlformats.org/officeDocument/2006/relationships/image" Target="../media/image77.tiff"/><Relationship Id="rId4" Type="http://schemas.openxmlformats.org/officeDocument/2006/relationships/hyperlink" Target="http://www.diabetesed.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xml"/><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23.wmf"/><Relationship Id="rId10" Type="http://schemas.openxmlformats.org/officeDocument/2006/relationships/image" Target="../media/image28.wmf"/><Relationship Id="rId4" Type="http://schemas.openxmlformats.org/officeDocument/2006/relationships/notesSlide" Target="../notesSlides/notesSlide2.xml"/><Relationship Id="rId9" Type="http://schemas.openxmlformats.org/officeDocument/2006/relationships/image" Target="../media/image2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DE3E89-5ACD-AB5F-F428-D8D86B11C14D}"/>
              </a:ext>
            </a:extLst>
          </p:cNvPr>
          <p:cNvPicPr>
            <a:picLocks noGrp="1" noChangeAspect="1"/>
          </p:cNvPicPr>
          <p:nvPr>
            <p:ph sz="quarter" idx="1"/>
          </p:nvPr>
        </p:nvPicPr>
        <p:blipFill>
          <a:blip r:embed="rId2"/>
          <a:stretch>
            <a:fillRect/>
          </a:stretch>
        </p:blipFill>
        <p:spPr>
          <a:xfrm>
            <a:off x="2103120" y="1219200"/>
            <a:ext cx="4937760" cy="4937760"/>
          </a:xfrm>
          <a:prstGeom prst="rect">
            <a:avLst/>
          </a:prstGeom>
          <a:noFill/>
        </p:spPr>
      </p:pic>
      <p:pic>
        <p:nvPicPr>
          <p:cNvPr id="8" name="Picture 2" descr="Diabetes Education Services 25 years anniversary logo">
            <a:extLst>
              <a:ext uri="{FF2B5EF4-FFF2-40B4-BE49-F238E27FC236}">
                <a16:creationId xmlns:a16="http://schemas.microsoft.com/office/drawing/2014/main" id="{132CEEFC-7162-CAE3-6A08-ECF7D6451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66" y="0"/>
            <a:ext cx="6968878" cy="999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oup of people posing for a photo">
            <a:extLst>
              <a:ext uri="{FF2B5EF4-FFF2-40B4-BE49-F238E27FC236}">
                <a16:creationId xmlns:a16="http://schemas.microsoft.com/office/drawing/2014/main" id="{E50B3424-031F-EDE1-BAEF-CDFB84CB1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37" y="1066800"/>
            <a:ext cx="8335536" cy="5753598"/>
          </a:xfrm>
          <a:prstGeom prst="rect">
            <a:avLst/>
          </a:prstGeom>
        </p:spPr>
      </p:pic>
      <p:sp>
        <p:nvSpPr>
          <p:cNvPr id="4" name="TextBox 3">
            <a:extLst>
              <a:ext uri="{FF2B5EF4-FFF2-40B4-BE49-F238E27FC236}">
                <a16:creationId xmlns:a16="http://schemas.microsoft.com/office/drawing/2014/main" id="{5B1C66F8-EE17-D972-6D91-F24FBB93AF37}"/>
              </a:ext>
            </a:extLst>
          </p:cNvPr>
          <p:cNvSpPr txBox="1"/>
          <p:nvPr/>
        </p:nvSpPr>
        <p:spPr>
          <a:xfrm>
            <a:off x="264805" y="1151709"/>
            <a:ext cx="7700677" cy="1077218"/>
          </a:xfrm>
          <a:prstGeom prst="rect">
            <a:avLst/>
          </a:prstGeom>
          <a:noFill/>
        </p:spPr>
        <p:txBody>
          <a:bodyPr wrap="square" rtlCol="0">
            <a:spAutoFit/>
          </a:bodyPr>
          <a:lstStyle/>
          <a:p>
            <a:pPr algn="ctr"/>
            <a:r>
              <a:rPr lang="en-US" sz="3200" dirty="0">
                <a:solidFill>
                  <a:schemeClr val="bg1"/>
                </a:solidFill>
              </a:rPr>
              <a:t>The Different Faces of Diabetes – From Type 3 and Beyond</a:t>
            </a:r>
          </a:p>
        </p:txBody>
      </p:sp>
      <p:sp>
        <p:nvSpPr>
          <p:cNvPr id="7" name="Subtitle 10">
            <a:extLst>
              <a:ext uri="{FF2B5EF4-FFF2-40B4-BE49-F238E27FC236}">
                <a16:creationId xmlns:a16="http://schemas.microsoft.com/office/drawing/2014/main" id="{71D72D1E-44B1-B4D8-036C-8E91B58F5AB3}"/>
              </a:ext>
            </a:extLst>
          </p:cNvPr>
          <p:cNvSpPr txBox="1">
            <a:spLocks/>
          </p:cNvSpPr>
          <p:nvPr/>
        </p:nvSpPr>
        <p:spPr>
          <a:xfrm>
            <a:off x="1143000" y="6156960"/>
            <a:ext cx="6822482" cy="593063"/>
          </a:xfrm>
          <a:prstGeom prst="rect">
            <a:avLst/>
          </a:prstGeom>
          <a:solidFill>
            <a:schemeClr val="bg1">
              <a:lumMod val="85000"/>
            </a:schemeClr>
          </a:solidFill>
        </p:spPr>
        <p:txBody>
          <a:bodyPr vert="horz">
            <a:normAutofit fontScale="92500" lnSpcReduction="20000"/>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a:spcBef>
                <a:spcPts val="0"/>
              </a:spcBef>
              <a:buNone/>
            </a:pPr>
            <a:r>
              <a:rPr lang="en-US" sz="2000" dirty="0"/>
              <a:t>Beverly Thomassian, RN, MPH, BC-ADM, CDCES</a:t>
            </a:r>
          </a:p>
          <a:p>
            <a:pPr marL="0" indent="0" algn="ctr">
              <a:spcBef>
                <a:spcPts val="0"/>
              </a:spcBef>
              <a:buNone/>
            </a:pPr>
            <a:r>
              <a:rPr lang="en-US" sz="2000" dirty="0"/>
              <a:t>Pronouns: She, her and hers    Founder - www.DiabetesEd.net</a:t>
            </a:r>
            <a:endParaRPr lang="en-US" sz="2800" dirty="0"/>
          </a:p>
          <a:p>
            <a:pPr>
              <a:spcBef>
                <a:spcPts val="0"/>
              </a:spcBef>
            </a:pPr>
            <a:endParaRPr lang="en-US" sz="2800" dirty="0">
              <a:solidFill>
                <a:prstClr val="black"/>
              </a:solidFill>
            </a:endParaRPr>
          </a:p>
        </p:txBody>
      </p:sp>
    </p:spTree>
    <p:extLst>
      <p:ext uri="{BB962C8B-B14F-4D97-AF65-F5344CB8AC3E}">
        <p14:creationId xmlns:p14="http://schemas.microsoft.com/office/powerpoint/2010/main" val="329794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normAutofit fontScale="90000"/>
          </a:bodyPr>
          <a:lstStyle/>
          <a:p>
            <a:r>
              <a:rPr dirty="0"/>
              <a:t>CATALYST Study: Hypercortisolism &amp; Difficult-to-Control Type 2 Diabetes</a:t>
            </a:r>
          </a:p>
        </p:txBody>
      </p:sp>
      <p:sp>
        <p:nvSpPr>
          <p:cNvPr id="3" name="Content Placeholder 2"/>
          <p:cNvSpPr>
            <a:spLocks noGrp="1"/>
          </p:cNvSpPr>
          <p:nvPr>
            <p:ph idx="1"/>
          </p:nvPr>
        </p:nvSpPr>
        <p:spPr>
          <a:xfrm>
            <a:off x="457200" y="1524000"/>
            <a:ext cx="8229600" cy="4632960"/>
          </a:xfrm>
        </p:spPr>
        <p:txBody>
          <a:bodyPr>
            <a:normAutofit/>
          </a:bodyPr>
          <a:lstStyle/>
          <a:p>
            <a:pPr marL="0" indent="0">
              <a:buNone/>
              <a:defRPr sz="1800"/>
            </a:pPr>
            <a:endParaRPr lang="en-US" dirty="0"/>
          </a:p>
          <a:p>
            <a:pPr>
              <a:lnSpc>
                <a:spcPct val="120000"/>
              </a:lnSpc>
            </a:pPr>
            <a:r>
              <a:rPr lang="en-US" sz="3000" b="1" dirty="0"/>
              <a:t>Study Design Overview </a:t>
            </a:r>
            <a:r>
              <a:rPr lang="en-US" sz="3000" dirty="0"/>
              <a:t>Prospective observational screening of ~1,000 adults with HbA1c 7.5–11.5%, on multiple antihyperglycemic agents.</a:t>
            </a:r>
          </a:p>
          <a:p>
            <a:pPr>
              <a:lnSpc>
                <a:spcPct val="120000"/>
              </a:lnSpc>
            </a:pPr>
            <a:r>
              <a:rPr lang="en-US" sz="3000" dirty="0"/>
              <a:t>Screening tool: Overnight 1 mg dexamethasone suppression test (DST).</a:t>
            </a:r>
          </a:p>
          <a:p>
            <a:pPr>
              <a:lnSpc>
                <a:spcPct val="120000"/>
              </a:lnSpc>
            </a:pPr>
            <a:r>
              <a:rPr lang="en-US" sz="3000" dirty="0"/>
              <a:t>Hypercortisolism defined as post-DST cortisol &gt;1.8 µg/dL with adequate dexamethasone levels.</a:t>
            </a:r>
          </a:p>
          <a:p>
            <a:pPr>
              <a:defRPr sz="1800"/>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Study Design </a:t>
            </a:r>
            <a:r>
              <a:rPr lang="en-US" dirty="0"/>
              <a:t>&amp; </a:t>
            </a:r>
            <a:r>
              <a:rPr dirty="0"/>
              <a:t>Prevalence</a:t>
            </a:r>
          </a:p>
        </p:txBody>
      </p:sp>
      <p:sp>
        <p:nvSpPr>
          <p:cNvPr id="4" name="Content Placeholder 3">
            <a:extLst>
              <a:ext uri="{FF2B5EF4-FFF2-40B4-BE49-F238E27FC236}">
                <a16:creationId xmlns:a16="http://schemas.microsoft.com/office/drawing/2014/main" id="{2D7F3516-F340-C3C9-A7AB-CB61F20189A4}"/>
              </a:ext>
            </a:extLst>
          </p:cNvPr>
          <p:cNvSpPr>
            <a:spLocks noGrp="1"/>
          </p:cNvSpPr>
          <p:nvPr>
            <p:ph sz="quarter" idx="2"/>
          </p:nvPr>
        </p:nvSpPr>
        <p:spPr>
          <a:xfrm>
            <a:off x="250697" y="4896907"/>
            <a:ext cx="4397503" cy="1808693"/>
          </a:xfrm>
        </p:spPr>
        <p:txBody>
          <a:bodyPr>
            <a:normAutofit fontScale="85000" lnSpcReduction="20000"/>
          </a:bodyPr>
          <a:lstStyle/>
          <a:p>
            <a:r>
              <a:rPr lang="en-US" sz="3200" b="1" dirty="0"/>
              <a:t>Findings</a:t>
            </a:r>
          </a:p>
          <a:p>
            <a:pPr>
              <a:defRPr sz="1800"/>
            </a:pPr>
            <a:r>
              <a:rPr lang="en-US" sz="2400" dirty="0"/>
              <a:t>23.8% of study participants had hypercortisolism </a:t>
            </a:r>
          </a:p>
          <a:p>
            <a:pPr lvl="1">
              <a:defRPr sz="1800"/>
            </a:pPr>
            <a:r>
              <a:rPr lang="en-US" sz="2400" dirty="0"/>
              <a:t>Prevalence 36.6% in those on ≥3 antihypertensives</a:t>
            </a:r>
          </a:p>
          <a:p>
            <a:pPr lvl="1">
              <a:defRPr sz="1800"/>
            </a:pPr>
            <a:r>
              <a:rPr lang="en-US" sz="2400" dirty="0"/>
              <a:t>34.7% adrenal abnormalities on CT</a:t>
            </a:r>
          </a:p>
          <a:p>
            <a:endParaRPr lang="en-US" dirty="0"/>
          </a:p>
        </p:txBody>
      </p:sp>
      <p:pic>
        <p:nvPicPr>
          <p:cNvPr id="6" name="Picture 5">
            <a:extLst>
              <a:ext uri="{FF2B5EF4-FFF2-40B4-BE49-F238E27FC236}">
                <a16:creationId xmlns:a16="http://schemas.microsoft.com/office/drawing/2014/main" id="{FEB1CF72-1013-185F-43DC-B9EE6D3D826B}"/>
              </a:ext>
            </a:extLst>
          </p:cNvPr>
          <p:cNvPicPr>
            <a:picLocks noChangeAspect="1"/>
          </p:cNvPicPr>
          <p:nvPr/>
        </p:nvPicPr>
        <p:blipFill>
          <a:blip r:embed="rId3"/>
          <a:stretch>
            <a:fillRect/>
          </a:stretch>
        </p:blipFill>
        <p:spPr>
          <a:xfrm>
            <a:off x="130303" y="1133573"/>
            <a:ext cx="8763000" cy="3763334"/>
          </a:xfrm>
          <a:prstGeom prst="rect">
            <a:avLst/>
          </a:prstGeom>
        </p:spPr>
      </p:pic>
      <p:pic>
        <p:nvPicPr>
          <p:cNvPr id="5" name="Picture 4">
            <a:extLst>
              <a:ext uri="{FF2B5EF4-FFF2-40B4-BE49-F238E27FC236}">
                <a16:creationId xmlns:a16="http://schemas.microsoft.com/office/drawing/2014/main" id="{A73D1B44-3924-4885-A09E-11BF9DD5385C}"/>
              </a:ext>
            </a:extLst>
          </p:cNvPr>
          <p:cNvPicPr>
            <a:picLocks noChangeAspect="1"/>
          </p:cNvPicPr>
          <p:nvPr/>
        </p:nvPicPr>
        <p:blipFill>
          <a:blip r:embed="rId4"/>
          <a:stretch>
            <a:fillRect/>
          </a:stretch>
        </p:blipFill>
        <p:spPr>
          <a:xfrm>
            <a:off x="4572000" y="4906334"/>
            <a:ext cx="4078427" cy="1065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chor="b">
            <a:normAutofit/>
          </a:bodyPr>
          <a:lstStyle/>
          <a:p>
            <a:pPr>
              <a:lnSpc>
                <a:spcPct val="90000"/>
              </a:lnSpc>
            </a:pPr>
            <a:r>
              <a:rPr lang="en-US" sz="4100" dirty="0"/>
              <a:t>Study Design – Part 2 (Intervention)</a:t>
            </a:r>
          </a:p>
        </p:txBody>
      </p:sp>
      <p:graphicFrame>
        <p:nvGraphicFramePr>
          <p:cNvPr id="5" name="Content Placeholder 2">
            <a:extLst>
              <a:ext uri="{FF2B5EF4-FFF2-40B4-BE49-F238E27FC236}">
                <a16:creationId xmlns:a16="http://schemas.microsoft.com/office/drawing/2014/main" id="{EE96898A-C687-4E41-1A35-7296B8872DDA}"/>
              </a:ext>
            </a:extLst>
          </p:cNvPr>
          <p:cNvGraphicFramePr>
            <a:graphicFrameLocks noGrp="1"/>
          </p:cNvGraphicFramePr>
          <p:nvPr>
            <p:ph sz="quarter" idx="1"/>
            <p:extLst>
              <p:ext uri="{D42A27DB-BD31-4B8C-83A1-F6EECF244321}">
                <p14:modId xmlns:p14="http://schemas.microsoft.com/office/powerpoint/2010/main" val="568453632"/>
              </p:ext>
            </p:extLst>
          </p:nvPr>
        </p:nvGraphicFramePr>
        <p:xfrm>
          <a:off x="457200" y="1219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3502"/>
          </a:xfrm>
        </p:spPr>
        <p:txBody>
          <a:bodyPr>
            <a:normAutofit fontScale="90000"/>
          </a:bodyPr>
          <a:lstStyle/>
          <a:p>
            <a:r>
              <a:rPr lang="en-US" dirty="0"/>
              <a:t>CATALYST Treatment Outcomes</a:t>
            </a:r>
            <a:endParaRPr dirty="0"/>
          </a:p>
        </p:txBody>
      </p:sp>
      <p:pic>
        <p:nvPicPr>
          <p:cNvPr id="4" name="Picture 3">
            <a:extLst>
              <a:ext uri="{FF2B5EF4-FFF2-40B4-BE49-F238E27FC236}">
                <a16:creationId xmlns:a16="http://schemas.microsoft.com/office/drawing/2014/main" id="{F09CBB1F-2536-D565-F98B-FAC783B7E14B}"/>
              </a:ext>
            </a:extLst>
          </p:cNvPr>
          <p:cNvPicPr>
            <a:picLocks noChangeAspect="1"/>
          </p:cNvPicPr>
          <p:nvPr/>
        </p:nvPicPr>
        <p:blipFill>
          <a:blip r:embed="rId2"/>
          <a:stretch>
            <a:fillRect/>
          </a:stretch>
        </p:blipFill>
        <p:spPr>
          <a:xfrm>
            <a:off x="72965" y="1066800"/>
            <a:ext cx="8998070" cy="3657600"/>
          </a:xfrm>
          <a:prstGeom prst="rect">
            <a:avLst/>
          </a:prstGeom>
        </p:spPr>
      </p:pic>
      <p:pic>
        <p:nvPicPr>
          <p:cNvPr id="6" name="Picture 5">
            <a:extLst>
              <a:ext uri="{FF2B5EF4-FFF2-40B4-BE49-F238E27FC236}">
                <a16:creationId xmlns:a16="http://schemas.microsoft.com/office/drawing/2014/main" id="{279AA90F-8851-7BC4-3C34-9AFBA360B61B}"/>
              </a:ext>
            </a:extLst>
          </p:cNvPr>
          <p:cNvPicPr>
            <a:picLocks noChangeAspect="1"/>
          </p:cNvPicPr>
          <p:nvPr/>
        </p:nvPicPr>
        <p:blipFill>
          <a:blip r:embed="rId3"/>
          <a:stretch>
            <a:fillRect/>
          </a:stretch>
        </p:blipFill>
        <p:spPr>
          <a:xfrm>
            <a:off x="5689871" y="5949356"/>
            <a:ext cx="3454129" cy="851703"/>
          </a:xfrm>
          <a:prstGeom prst="rect">
            <a:avLst/>
          </a:prstGeom>
        </p:spPr>
      </p:pic>
      <p:sp>
        <p:nvSpPr>
          <p:cNvPr id="5" name="TextBox 4">
            <a:extLst>
              <a:ext uri="{FF2B5EF4-FFF2-40B4-BE49-F238E27FC236}">
                <a16:creationId xmlns:a16="http://schemas.microsoft.com/office/drawing/2014/main" id="{25AD66D3-4E85-A479-ED8E-CE24DF0B544A}"/>
              </a:ext>
            </a:extLst>
          </p:cNvPr>
          <p:cNvSpPr txBox="1"/>
          <p:nvPr/>
        </p:nvSpPr>
        <p:spPr>
          <a:xfrm>
            <a:off x="304800" y="4851208"/>
            <a:ext cx="8610600" cy="1200329"/>
          </a:xfrm>
          <a:prstGeom prst="rect">
            <a:avLst/>
          </a:prstGeom>
          <a:noFill/>
        </p:spPr>
        <p:txBody>
          <a:bodyPr wrap="square">
            <a:spAutoFit/>
          </a:bodyPr>
          <a:lstStyle/>
          <a:p>
            <a:pPr algn="ctr">
              <a:defRPr sz="1800"/>
            </a:pPr>
            <a:r>
              <a:rPr lang="en-US" sz="2400" dirty="0">
                <a:solidFill>
                  <a:srgbClr val="0070C0"/>
                </a:solidFill>
              </a:rPr>
              <a:t>Mifepristone (</a:t>
            </a:r>
            <a:r>
              <a:rPr lang="en-US" sz="2400" dirty="0" err="1">
                <a:solidFill>
                  <a:srgbClr val="0070C0"/>
                </a:solidFill>
              </a:rPr>
              <a:t>Korlym</a:t>
            </a:r>
            <a:r>
              <a:rPr lang="en-US" sz="2400" dirty="0">
                <a:solidFill>
                  <a:srgbClr val="0070C0"/>
                </a:solidFill>
              </a:rPr>
              <a:t>) significantly improves glycemia and weight</a:t>
            </a:r>
          </a:p>
          <a:p>
            <a:pPr algn="ctr">
              <a:defRPr sz="1800"/>
            </a:pPr>
            <a:r>
              <a:rPr lang="en-US" sz="2400" dirty="0">
                <a:solidFill>
                  <a:srgbClr val="0070C0"/>
                </a:solidFill>
              </a:rPr>
              <a:t>Next steps: broader screening, novel cortisol-targeted therapies, long-term outcomes</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vert="horz" anchor="b" anchorCtr="0">
            <a:normAutofit fontScale="90000"/>
          </a:bodyPr>
          <a:lstStyle/>
          <a:p>
            <a:r>
              <a:rPr kumimoji="0" lang="en-US" sz="2800" b="1" kern="1200" dirty="0">
                <a:latin typeface="Calibri" panose="020F0502020204030204" pitchFamily="34" charset="0"/>
                <a:ea typeface="+mn-ea"/>
                <a:cs typeface="+mn-cs"/>
              </a:rPr>
              <a:t>Intervention Outcomes</a:t>
            </a:r>
          </a:p>
        </p:txBody>
      </p:sp>
      <p:sp>
        <p:nvSpPr>
          <p:cNvPr id="4" name="Content Placeholder 2"/>
          <p:cNvSpPr txBox="1">
            <a:spLocks/>
          </p:cNvSpPr>
          <p:nvPr/>
        </p:nvSpPr>
        <p:spPr>
          <a:xfrm>
            <a:off x="6324600" y="1219203"/>
            <a:ext cx="2514600" cy="4843463"/>
          </a:xfrm>
          <a:prstGeom prst="rect">
            <a:avLst/>
          </a:prstGeom>
        </p:spPr>
        <p:txBody>
          <a:bodyPr vert="horz">
            <a:normAutofit lnSpcReduction="10000"/>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spcAft>
                <a:spcPts val="750"/>
              </a:spcAft>
              <a:buNone/>
              <a:defRPr sz="1800"/>
            </a:pPr>
            <a:r>
              <a:rPr kumimoji="0" lang="en-US" sz="2000" kern="1200" dirty="0">
                <a:latin typeface="Calibri" panose="020F0502020204030204" pitchFamily="34" charset="0"/>
                <a:ea typeface="+mn-ea"/>
                <a:cs typeface="+mn-cs"/>
              </a:rPr>
              <a:t>Adverse events mostly mild to moderate (glucocorticoid withdrawal symptoms).</a:t>
            </a:r>
          </a:p>
          <a:p>
            <a:pPr marL="0" indent="0">
              <a:spcAft>
                <a:spcPts val="750"/>
              </a:spcAft>
              <a:buNone/>
              <a:defRPr sz="1800"/>
            </a:pPr>
            <a:r>
              <a:rPr kumimoji="0" lang="en-US" sz="2000" kern="1200" dirty="0">
                <a:latin typeface="Calibri" panose="020F0502020204030204" pitchFamily="34" charset="0"/>
                <a:ea typeface="+mn-ea"/>
                <a:cs typeface="+mn-cs"/>
              </a:rPr>
              <a:t>Hypokalemia observed; manageable clinically.</a:t>
            </a:r>
          </a:p>
          <a:p>
            <a:pPr marL="0" indent="0">
              <a:spcAft>
                <a:spcPts val="750"/>
              </a:spcAft>
              <a:buNone/>
              <a:defRPr sz="1800"/>
            </a:pPr>
            <a:r>
              <a:rPr kumimoji="0" lang="en-US" sz="2000" kern="1200" dirty="0">
                <a:latin typeface="Calibri" panose="020F0502020204030204" pitchFamily="34" charset="0"/>
                <a:ea typeface="+mn-ea"/>
                <a:cs typeface="+mn-cs"/>
              </a:rPr>
              <a:t>Discontinuation ~</a:t>
            </a:r>
            <a:r>
              <a:rPr lang="en-US" sz="2000" dirty="0"/>
              <a:t>40</a:t>
            </a:r>
            <a:r>
              <a:rPr kumimoji="0" lang="en-US" sz="2000" kern="1200" dirty="0">
                <a:latin typeface="Calibri" panose="020F0502020204030204" pitchFamily="34" charset="0"/>
                <a:ea typeface="+mn-ea"/>
                <a:cs typeface="+mn-cs"/>
              </a:rPr>
              <a:t>%, mostly due to tolerability issues.</a:t>
            </a:r>
          </a:p>
          <a:p>
            <a:pPr marL="0" indent="0">
              <a:spcAft>
                <a:spcPts val="750"/>
              </a:spcAft>
              <a:buNone/>
              <a:defRPr sz="1800"/>
            </a:pPr>
            <a:r>
              <a:rPr kumimoji="0" lang="en-US" sz="2000" kern="1200" dirty="0">
                <a:latin typeface="Calibri" panose="020F0502020204030204" pitchFamily="34" charset="0"/>
                <a:ea typeface="+mn-ea"/>
                <a:cs typeface="+mn-cs"/>
              </a:rPr>
              <a:t>Question:</a:t>
            </a:r>
            <a:r>
              <a:rPr lang="en-US" sz="2000" dirty="0"/>
              <a:t> How realistic is this to implement in primary care / Endo settings?</a:t>
            </a:r>
            <a:endParaRPr kumimoji="0" lang="en-US" sz="2000" kern="1200" dirty="0">
              <a:latin typeface="Calibri" panose="020F0502020204030204" pitchFamily="34" charset="0"/>
              <a:ea typeface="+mn-ea"/>
              <a:cs typeface="+mn-cs"/>
            </a:endParaRPr>
          </a:p>
        </p:txBody>
      </p:sp>
      <p:graphicFrame>
        <p:nvGraphicFramePr>
          <p:cNvPr id="6" name="Content Placeholder 2">
            <a:extLst>
              <a:ext uri="{FF2B5EF4-FFF2-40B4-BE49-F238E27FC236}">
                <a16:creationId xmlns:a16="http://schemas.microsoft.com/office/drawing/2014/main" id="{AD2BC20A-00B6-B91D-F1DD-3580BD3A2D1E}"/>
              </a:ext>
            </a:extLst>
          </p:cNvPr>
          <p:cNvGraphicFramePr>
            <a:graphicFrameLocks noGrp="1"/>
          </p:cNvGraphicFramePr>
          <p:nvPr>
            <p:ph sz="quarter" idx="1"/>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D6E5-51D0-ABED-0593-24F57B544148}"/>
              </a:ext>
            </a:extLst>
          </p:cNvPr>
          <p:cNvSpPr>
            <a:spLocks noGrp="1"/>
          </p:cNvSpPr>
          <p:nvPr>
            <p:ph type="title"/>
          </p:nvPr>
        </p:nvSpPr>
        <p:spPr>
          <a:xfrm>
            <a:off x="457200" y="228600"/>
            <a:ext cx="8229600" cy="914400"/>
          </a:xfrm>
        </p:spPr>
        <p:txBody>
          <a:bodyPr anchor="b">
            <a:normAutofit/>
          </a:bodyPr>
          <a:lstStyle/>
          <a:p>
            <a:r>
              <a:rPr lang="en-US" dirty="0"/>
              <a:t>Hypercortisolism in Type 2</a:t>
            </a:r>
          </a:p>
        </p:txBody>
      </p:sp>
      <p:sp>
        <p:nvSpPr>
          <p:cNvPr id="4" name="Content Placeholder 3">
            <a:extLst>
              <a:ext uri="{FF2B5EF4-FFF2-40B4-BE49-F238E27FC236}">
                <a16:creationId xmlns:a16="http://schemas.microsoft.com/office/drawing/2014/main" id="{B773A2B6-5385-EE7F-9CA1-45B94B307A77}"/>
              </a:ext>
            </a:extLst>
          </p:cNvPr>
          <p:cNvSpPr>
            <a:spLocks noGrp="1"/>
          </p:cNvSpPr>
          <p:nvPr>
            <p:ph sz="quarter" idx="1"/>
          </p:nvPr>
        </p:nvSpPr>
        <p:spPr>
          <a:xfrm>
            <a:off x="4800600" y="1371600"/>
            <a:ext cx="3886200" cy="4937760"/>
          </a:xfrm>
        </p:spPr>
        <p:txBody>
          <a:bodyPr>
            <a:normAutofit/>
          </a:bodyPr>
          <a:lstStyle/>
          <a:p>
            <a:pPr>
              <a:lnSpc>
                <a:spcPct val="90000"/>
              </a:lnSpc>
            </a:pPr>
            <a:r>
              <a:rPr lang="en-US" sz="2800" dirty="0"/>
              <a:t>Can lead to “Difficult to Control Type 2 Diabetes”</a:t>
            </a:r>
          </a:p>
          <a:p>
            <a:pPr>
              <a:lnSpc>
                <a:spcPct val="90000"/>
              </a:lnSpc>
            </a:pPr>
            <a:r>
              <a:rPr lang="en-US" sz="2800" dirty="0"/>
              <a:t>CATALYST study revealed  about 24% of people with elevated BG despite meds, may be due to hypercortisolism.</a:t>
            </a:r>
          </a:p>
          <a:p>
            <a:pPr>
              <a:lnSpc>
                <a:spcPct val="90000"/>
              </a:lnSpc>
            </a:pPr>
            <a:r>
              <a:rPr lang="en-US" sz="2800" dirty="0"/>
              <a:t>Treatment with mifepristone decreased weight, waistline, BG. </a:t>
            </a:r>
          </a:p>
        </p:txBody>
      </p:sp>
      <p:graphicFrame>
        <p:nvGraphicFramePr>
          <p:cNvPr id="6" name="Content Placeholder 2">
            <a:extLst>
              <a:ext uri="{FF2B5EF4-FFF2-40B4-BE49-F238E27FC236}">
                <a16:creationId xmlns:a16="http://schemas.microsoft.com/office/drawing/2014/main" id="{DB10949A-6F15-F95B-C81A-79D770551703}"/>
              </a:ext>
            </a:extLst>
          </p:cNvPr>
          <p:cNvGraphicFramePr>
            <a:graphicFrameLocks noGrp="1"/>
          </p:cNvGraphicFramePr>
          <p:nvPr>
            <p:ph sz="quarter" idx="2"/>
          </p:nvPr>
        </p:nvGraphicFramePr>
        <p:xfrm>
          <a:off x="530352" y="96012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B85C3DCE-21FB-451C-5888-3DD838B86AAA}"/>
              </a:ext>
            </a:extLst>
          </p:cNvPr>
          <p:cNvPicPr>
            <a:picLocks noChangeAspect="1"/>
          </p:cNvPicPr>
          <p:nvPr/>
        </p:nvPicPr>
        <p:blipFill>
          <a:blip r:embed="rId7"/>
          <a:stretch>
            <a:fillRect/>
          </a:stretch>
        </p:blipFill>
        <p:spPr>
          <a:xfrm>
            <a:off x="7620000" y="1828800"/>
            <a:ext cx="831371" cy="1059346"/>
          </a:xfrm>
          <a:prstGeom prst="rect">
            <a:avLst/>
          </a:prstGeom>
        </p:spPr>
      </p:pic>
      <p:sp>
        <p:nvSpPr>
          <p:cNvPr id="7" name="TextBox 6">
            <a:extLst>
              <a:ext uri="{FF2B5EF4-FFF2-40B4-BE49-F238E27FC236}">
                <a16:creationId xmlns:a16="http://schemas.microsoft.com/office/drawing/2014/main" id="{8F05E84B-1C5F-7520-C0FA-D68F5D5E7C32}"/>
              </a:ext>
            </a:extLst>
          </p:cNvPr>
          <p:cNvSpPr txBox="1"/>
          <p:nvPr/>
        </p:nvSpPr>
        <p:spPr>
          <a:xfrm>
            <a:off x="304800" y="6309360"/>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
        <p:nvSpPr>
          <p:cNvPr id="9" name="TextBox 8">
            <a:extLst>
              <a:ext uri="{FF2B5EF4-FFF2-40B4-BE49-F238E27FC236}">
                <a16:creationId xmlns:a16="http://schemas.microsoft.com/office/drawing/2014/main" id="{49952227-33BD-CDD8-F148-947A086A6B57}"/>
              </a:ext>
            </a:extLst>
          </p:cNvPr>
          <p:cNvSpPr txBox="1"/>
          <p:nvPr/>
        </p:nvSpPr>
        <p:spPr>
          <a:xfrm>
            <a:off x="5029200" y="6285468"/>
            <a:ext cx="3429000" cy="369332"/>
          </a:xfrm>
          <a:prstGeom prst="rect">
            <a:avLst/>
          </a:prstGeom>
          <a:noFill/>
        </p:spPr>
        <p:txBody>
          <a:bodyPr wrap="square">
            <a:spAutoFit/>
          </a:bodyPr>
          <a:lstStyle/>
          <a:p>
            <a:r>
              <a:rPr lang="en-US" dirty="0">
                <a:hlinkClick r:id="rId8"/>
              </a:rPr>
              <a:t>pmc.ncbi.nlm.nih.gov+3HCP </a:t>
            </a:r>
            <a:endParaRPr lang="en-US" dirty="0"/>
          </a:p>
        </p:txBody>
      </p:sp>
    </p:spTree>
    <p:extLst>
      <p:ext uri="{BB962C8B-B14F-4D97-AF65-F5344CB8AC3E}">
        <p14:creationId xmlns:p14="http://schemas.microsoft.com/office/powerpoint/2010/main" val="13052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12013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4648200" cy="5638800"/>
          </a:xfrm>
        </p:spPr>
        <p:txBody>
          <a:bodyPr>
            <a:normAutofit fontScale="85000" lnSpcReduction="20000"/>
          </a:bodyPr>
          <a:lstStyle/>
          <a:p>
            <a:pPr>
              <a:lnSpc>
                <a:spcPct val="120000"/>
              </a:lnSpc>
            </a:pPr>
            <a:r>
              <a:rPr lang="en-US" sz="2800" dirty="0"/>
              <a:t>S</a:t>
            </a:r>
            <a:r>
              <a:rPr lang="en-US" sz="2800" b="0" i="0" dirty="0">
                <a:effectLst/>
              </a:rPr>
              <a:t>lowly progressive autoimmune diabetes with an adult onset should be termed:</a:t>
            </a:r>
          </a:p>
          <a:p>
            <a:pPr lvl="1">
              <a:lnSpc>
                <a:spcPct val="120000"/>
              </a:lnSpc>
            </a:pPr>
            <a:r>
              <a:rPr lang="en-US" sz="2800" dirty="0"/>
              <a:t>LADA</a:t>
            </a:r>
            <a:r>
              <a:rPr lang="en-US" sz="2800" b="0" i="0" dirty="0">
                <a:effectLst/>
              </a:rPr>
              <a:t> or type 1 diabetes. </a:t>
            </a:r>
            <a:endParaRPr lang="en-US" sz="2800" dirty="0"/>
          </a:p>
          <a:p>
            <a:pPr lvl="1">
              <a:lnSpc>
                <a:spcPct val="120000"/>
              </a:lnSpc>
            </a:pPr>
            <a:r>
              <a:rPr lang="en-US" sz="2800" b="0" i="0" dirty="0">
                <a:effectLst/>
              </a:rPr>
              <a:t>Slow autoimmune β-cell destruction can lead to a long duration of marginal insulin secretory capacity. </a:t>
            </a:r>
          </a:p>
          <a:p>
            <a:pPr lvl="1">
              <a:lnSpc>
                <a:spcPct val="12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6" name="Picture 5">
            <a:extLst>
              <a:ext uri="{FF2B5EF4-FFF2-40B4-BE49-F238E27FC236}">
                <a16:creationId xmlns:a16="http://schemas.microsoft.com/office/drawing/2014/main" id="{409A20EC-1DCF-4A4B-AD0E-7A9303FB963B}"/>
              </a:ext>
            </a:extLst>
          </p:cNvPr>
          <p:cNvPicPr>
            <a:picLocks noChangeAspect="1"/>
          </p:cNvPicPr>
          <p:nvPr/>
        </p:nvPicPr>
        <p:blipFill>
          <a:blip r:embed="rId2"/>
          <a:stretch>
            <a:fillRect/>
          </a:stretch>
        </p:blipFill>
        <p:spPr>
          <a:xfrm>
            <a:off x="5905536" y="4114800"/>
            <a:ext cx="2666989" cy="472516"/>
          </a:xfrm>
          <a:prstGeom prst="rect">
            <a:avLst/>
          </a:prstGeom>
        </p:spPr>
      </p:pic>
      <p:pic>
        <p:nvPicPr>
          <p:cNvPr id="9" name="Picture 8">
            <a:extLst>
              <a:ext uri="{FF2B5EF4-FFF2-40B4-BE49-F238E27FC236}">
                <a16:creationId xmlns:a16="http://schemas.microsoft.com/office/drawing/2014/main" id="{00ED2512-BB92-4BE5-42A6-46F3A7960F1C}"/>
              </a:ext>
            </a:extLst>
          </p:cNvPr>
          <p:cNvPicPr>
            <a:picLocks noChangeAspect="1"/>
          </p:cNvPicPr>
          <p:nvPr/>
        </p:nvPicPr>
        <p:blipFill>
          <a:blip r:embed="rId3"/>
          <a:stretch>
            <a:fillRect/>
          </a:stretch>
        </p:blipFill>
        <p:spPr>
          <a:xfrm>
            <a:off x="5181600" y="1371600"/>
            <a:ext cx="3390925" cy="2676545"/>
          </a:xfrm>
          <a:prstGeom prst="rect">
            <a:avLst/>
          </a:prstGeom>
        </p:spPr>
      </p:pic>
    </p:spTree>
    <p:extLst>
      <p:ext uri="{BB962C8B-B14F-4D97-AF65-F5344CB8AC3E}">
        <p14:creationId xmlns:p14="http://schemas.microsoft.com/office/powerpoint/2010/main" val="24794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35433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42842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5943600" cy="5562600"/>
          </a:xfrm>
        </p:spPr>
        <p:txBody>
          <a:bodyPr>
            <a:normAutofit/>
          </a:bodyPr>
          <a:lstStyle/>
          <a:p>
            <a:pPr>
              <a:lnSpc>
                <a:spcPct val="110000"/>
              </a:lnSpc>
            </a:pPr>
            <a:r>
              <a:rPr lang="en-US" sz="2800" dirty="0"/>
              <a:t>She’s not on any speaker's bureau.</a:t>
            </a:r>
          </a:p>
          <a:p>
            <a:pPr>
              <a:lnSpc>
                <a:spcPct val="110000"/>
              </a:lnSpc>
            </a:pPr>
            <a:r>
              <a:rPr lang="en-US" sz="2800" dirty="0"/>
              <a:t>Does not invest or have any financial relationships with diabetes related companies.</a:t>
            </a:r>
          </a:p>
          <a:p>
            <a:pPr>
              <a:lnSpc>
                <a:spcPct val="110000"/>
              </a:lnSpc>
            </a:pPr>
            <a:r>
              <a:rPr lang="en-US" sz="2800" dirty="0"/>
              <a:t>Gathers information from reading package inserts, research and articles.</a:t>
            </a:r>
          </a:p>
          <a:p>
            <a:pPr>
              <a:lnSpc>
                <a:spcPct val="110000"/>
              </a:lnSpc>
            </a:pPr>
            <a:r>
              <a:rPr lang="en-US" sz="28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sp>
        <p:nvSpPr>
          <p:cNvPr id="4" name="TextBox 3"/>
          <p:cNvSpPr txBox="1"/>
          <p:nvPr/>
        </p:nvSpPr>
        <p:spPr>
          <a:xfrm>
            <a:off x="6324600" y="3595375"/>
            <a:ext cx="2629978" cy="2800767"/>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pic>
        <p:nvPicPr>
          <p:cNvPr id="7" name="Picture 6" descr="Senior woman sitting on porch">
            <a:extLst>
              <a:ext uri="{FF2B5EF4-FFF2-40B4-BE49-F238E27FC236}">
                <a16:creationId xmlns:a16="http://schemas.microsoft.com/office/drawing/2014/main" id="{6DA9D896-4EBC-F3A0-EB6A-B68D3DA828C1}"/>
              </a:ext>
            </a:extLst>
          </p:cNvPr>
          <p:cNvPicPr>
            <a:picLocks noChangeAspect="1"/>
          </p:cNvPicPr>
          <p:nvPr/>
        </p:nvPicPr>
        <p:blipFill>
          <a:blip r:embed="rId3" cstate="print">
            <a:extLst>
              <a:ext uri="{28A0092B-C50C-407E-A947-70E740481C1C}">
                <a14:useLocalDpi xmlns:a14="http://schemas.microsoft.com/office/drawing/2010/main" val="0"/>
              </a:ext>
            </a:extLst>
          </a:blip>
          <a:srcRect l="18859" t="6342" r="34474" b="43658"/>
          <a:stretch>
            <a:fillRect/>
          </a:stretch>
        </p:blipFill>
        <p:spPr>
          <a:xfrm>
            <a:off x="6291044" y="1379068"/>
            <a:ext cx="2680044" cy="1914317"/>
          </a:xfrm>
          <a:prstGeom prst="rect">
            <a:avLst/>
          </a:prstGeom>
        </p:spPr>
      </p:pic>
    </p:spTree>
    <p:custDataLst>
      <p:tags r:id="rId1"/>
    </p:custDataLst>
    <p:extLst>
      <p:ext uri="{BB962C8B-B14F-4D97-AF65-F5344CB8AC3E}">
        <p14:creationId xmlns:p14="http://schemas.microsoft.com/office/powerpoint/2010/main" val="49304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2"/>
          <a:stretch>
            <a:fillRect/>
          </a:stretch>
        </p:blipFill>
        <p:spPr>
          <a:xfrm>
            <a:off x="6019800" y="4717994"/>
            <a:ext cx="2743200" cy="484682"/>
          </a:xfrm>
          <a:prstGeom prst="rect">
            <a:avLst/>
          </a:prstGeom>
        </p:spPr>
      </p:pic>
      <p:pic>
        <p:nvPicPr>
          <p:cNvPr id="6" name="Picture 5" descr="People on beach">
            <a:extLst>
              <a:ext uri="{FF2B5EF4-FFF2-40B4-BE49-F238E27FC236}">
                <a16:creationId xmlns:a16="http://schemas.microsoft.com/office/drawing/2014/main" id="{91250231-58FE-D473-C677-99724A141006}"/>
              </a:ext>
            </a:extLst>
          </p:cNvPr>
          <p:cNvPicPr>
            <a:picLocks noChangeAspect="1"/>
          </p:cNvPicPr>
          <p:nvPr/>
        </p:nvPicPr>
        <p:blipFill>
          <a:blip r:embed="rId3" cstate="print">
            <a:extLst>
              <a:ext uri="{28A0092B-C50C-407E-A947-70E740481C1C}">
                <a14:useLocalDpi xmlns:a14="http://schemas.microsoft.com/office/drawing/2010/main" val="0"/>
              </a:ext>
            </a:extLst>
          </a:blip>
          <a:srcRect l="35433" r="9930" b="-3"/>
          <a:stretch>
            <a:fillRect/>
          </a:stretch>
        </p:blipFill>
        <p:spPr>
          <a:xfrm>
            <a:off x="5988177" y="1289304"/>
            <a:ext cx="2806446" cy="3428690"/>
          </a:xfrm>
          <a:prstGeom prst="rect">
            <a:avLst/>
          </a:prstGeom>
          <a:noFill/>
        </p:spPr>
      </p:pic>
    </p:spTree>
    <p:extLst>
      <p:ext uri="{BB962C8B-B14F-4D97-AF65-F5344CB8AC3E}">
        <p14:creationId xmlns:p14="http://schemas.microsoft.com/office/powerpoint/2010/main" val="35780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867400"/>
          </a:xfrm>
        </p:spPr>
        <p:txBody>
          <a:bodyPr>
            <a:normAutofit fontScale="85000" lnSpcReduction="20000"/>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p>
          <a:p>
            <a:pPr>
              <a:lnSpc>
                <a:spcPct val="120000"/>
              </a:lnSpc>
            </a:pPr>
            <a:r>
              <a:rPr lang="en-US" sz="2800" dirty="0">
                <a:solidFill>
                  <a:srgbClr val="0070C0"/>
                </a:solidFill>
                <a:ea typeface="Calibri" panose="020F0502020204030204" pitchFamily="34" charset="0"/>
                <a:cs typeface="Calibri" panose="020F0502020204030204" pitchFamily="34" charset="0"/>
              </a:rPr>
              <a:t>Insulin sensitive</a:t>
            </a:r>
          </a:p>
          <a:p>
            <a:pPr>
              <a:lnSpc>
                <a:spcPct val="120000"/>
              </a:lnSpc>
            </a:pPr>
            <a:r>
              <a:rPr lang="en-US" sz="2800" dirty="0">
                <a:solidFill>
                  <a:srgbClr val="0070C0"/>
                </a:solidFill>
                <a:ea typeface="Calibri" panose="020F0502020204030204" pitchFamily="34" charset="0"/>
                <a:cs typeface="Calibri" panose="020F0502020204030204" pitchFamily="34" charset="0"/>
              </a:rPr>
              <a:t>Assess </a:t>
            </a:r>
            <a:r>
              <a:rPr lang="en-US" sz="2800" dirty="0" err="1">
                <a:solidFill>
                  <a:srgbClr val="0070C0"/>
                </a:solidFill>
                <a:ea typeface="Calibri" panose="020F0502020204030204" pitchFamily="34" charset="0"/>
                <a:cs typeface="Calibri" panose="020F0502020204030204" pitchFamily="34" charset="0"/>
              </a:rPr>
              <a:t>wt</a:t>
            </a:r>
            <a:r>
              <a:rPr lang="en-US" sz="2800" dirty="0">
                <a:solidFill>
                  <a:srgbClr val="0070C0"/>
                </a:solidFill>
                <a:ea typeface="Calibri" panose="020F0502020204030204" pitchFamily="34" charset="0"/>
                <a:cs typeface="Calibri" panose="020F0502020204030204" pitchFamily="34" charset="0"/>
              </a:rPr>
              <a:t> loss, fatty stools – indications may need pancreatic enzyme replacement therapy (PERT).</a:t>
            </a: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2"/>
          <a:stretch>
            <a:fillRect/>
          </a:stretch>
        </p:blipFill>
        <p:spPr>
          <a:xfrm>
            <a:off x="5257800" y="6153912"/>
            <a:ext cx="2590800" cy="457755"/>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3"/>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17770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69BC00-B72F-91C9-E9CD-4330952C06E7}"/>
              </a:ext>
            </a:extLst>
          </p:cNvPr>
          <p:cNvSpPr>
            <a:spLocks noGrp="1"/>
          </p:cNvSpPr>
          <p:nvPr>
            <p:ph type="body" sz="half" idx="3"/>
          </p:nvPr>
        </p:nvSpPr>
        <p:spPr>
          <a:xfrm>
            <a:off x="4760912" y="1295400"/>
            <a:ext cx="4041775" cy="685800"/>
          </a:xfrm>
        </p:spPr>
        <p:txBody>
          <a:bodyPr/>
          <a:lstStyle/>
          <a:p>
            <a:r>
              <a:rPr lang="en-US" sz="3200" dirty="0"/>
              <a:t>Treatment</a:t>
            </a:r>
          </a:p>
        </p:txBody>
      </p:sp>
      <p:pic>
        <p:nvPicPr>
          <p:cNvPr id="3074" name="Picture 2" descr="Generated image">
            <a:extLst>
              <a:ext uri="{FF2B5EF4-FFF2-40B4-BE49-F238E27FC236}">
                <a16:creationId xmlns:a16="http://schemas.microsoft.com/office/drawing/2014/main" id="{719A019C-2E42-210C-E5B1-4D78E3646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60626"/>
            <a:ext cx="8252960" cy="550197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quarter" idx="2"/>
          </p:nvPr>
        </p:nvSpPr>
        <p:spPr>
          <a:xfrm>
            <a:off x="341313" y="3215974"/>
            <a:ext cx="6745287" cy="3581400"/>
          </a:xfrm>
          <a:solidFill>
            <a:schemeClr val="bg1"/>
          </a:solidFill>
        </p:spPr>
        <p:txBody>
          <a:bodyPr>
            <a:normAutofit lnSpcReduction="10000"/>
          </a:bodyPr>
          <a:lstStyle/>
          <a:p>
            <a:pPr>
              <a:defRPr sz="1800"/>
            </a:pPr>
            <a:r>
              <a:rPr sz="2800" dirty="0"/>
              <a:t>A unique diabetes phenotype characterized by diabetic ketoacidosis (DKA) at onset, </a:t>
            </a:r>
            <a:r>
              <a:rPr lang="en-US" sz="2800" dirty="0"/>
              <a:t>without </a:t>
            </a:r>
            <a:r>
              <a:rPr sz="2800" dirty="0"/>
              <a:t>autoimmune markers or obesity.</a:t>
            </a:r>
            <a:endParaRPr lang="en-US" sz="2800" dirty="0"/>
          </a:p>
          <a:p>
            <a:pPr>
              <a:defRPr sz="1800"/>
            </a:pPr>
            <a:r>
              <a:rPr lang="en-US" sz="2800" dirty="0"/>
              <a:t>Transient insulin deficiency with preserved or recoverable beta-cell function</a:t>
            </a:r>
          </a:p>
          <a:p>
            <a:pPr>
              <a:defRPr sz="1800"/>
            </a:pPr>
            <a:r>
              <a:rPr lang="en-US" sz="2800" dirty="0"/>
              <a:t>Can resemble type 1 or type 2 diabetes</a:t>
            </a:r>
          </a:p>
          <a:p>
            <a:pPr>
              <a:defRPr sz="1800"/>
            </a:pPr>
            <a:r>
              <a:rPr lang="en-US" sz="2800" dirty="0"/>
              <a:t>More common in Black, Hispanic, and Asian populations</a:t>
            </a:r>
          </a:p>
        </p:txBody>
      </p:sp>
    </p:spTree>
    <p:extLst>
      <p:ext uri="{BB962C8B-B14F-4D97-AF65-F5344CB8AC3E}">
        <p14:creationId xmlns:p14="http://schemas.microsoft.com/office/powerpoint/2010/main" val="161375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fltVal val="0"/>
                                          </p:val>
                                        </p:tav>
                                        <p:tav tm="100000">
                                          <p:val>
                                            <p:strVal val="#ppt_w"/>
                                          </p:val>
                                        </p:tav>
                                      </p:tavLst>
                                    </p:anim>
                                    <p:anim calcmode="lin" valueType="num">
                                      <p:cBhvr>
                                        <p:cTn id="8" dur="1000" fill="hold"/>
                                        <p:tgtEl>
                                          <p:spTgt spid="9">
                                            <p:bg/>
                                          </p:spTgt>
                                        </p:tgtEl>
                                        <p:attrNameLst>
                                          <p:attrName>ppt_h</p:attrName>
                                        </p:attrNameLst>
                                      </p:cBhvr>
                                      <p:tavLst>
                                        <p:tav tm="0">
                                          <p:val>
                                            <p:fltVal val="0"/>
                                          </p:val>
                                        </p:tav>
                                        <p:tav tm="100000">
                                          <p:val>
                                            <p:strVal val="#ppt_h"/>
                                          </p:val>
                                        </p:tav>
                                      </p:tavLst>
                                    </p:anim>
                                    <p:anim calcmode="lin" valueType="num">
                                      <p:cBhvr>
                                        <p:cTn id="9" dur="1000" fill="hold"/>
                                        <p:tgtEl>
                                          <p:spTgt spid="9">
                                            <p:bg/>
                                          </p:spTgt>
                                        </p:tgtEl>
                                        <p:attrNameLst>
                                          <p:attrName>style.rotation</p:attrName>
                                        </p:attrNameLst>
                                      </p:cBhvr>
                                      <p:tavLst>
                                        <p:tav tm="0">
                                          <p:val>
                                            <p:fltVal val="90"/>
                                          </p:val>
                                        </p:tav>
                                        <p:tav tm="100000">
                                          <p:val>
                                            <p:fltVal val="0"/>
                                          </p:val>
                                        </p:tav>
                                      </p:tavLst>
                                    </p:anim>
                                    <p:animEffect transition="in" filter="fade">
                                      <p:cBhvr>
                                        <p:cTn id="10" dur="1000"/>
                                        <p:tgtEl>
                                          <p:spTgt spid="9">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p:cTn id="23"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p:cTn id="39"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D7F1-D9FF-C8A1-E202-13F8A8D10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A3ECD-34F5-E647-2FEB-58F4020A58D1}"/>
              </a:ext>
            </a:extLst>
          </p:cNvPr>
          <p:cNvSpPr>
            <a:spLocks noGrp="1"/>
          </p:cNvSpPr>
          <p:nvPr>
            <p:ph type="title"/>
          </p:nvPr>
        </p:nvSpPr>
        <p:spPr/>
        <p:txBody>
          <a:bodyPr/>
          <a:lstStyle/>
          <a:p>
            <a:r>
              <a:t>Ketosis-Prone Diabetes (KPD)</a:t>
            </a:r>
          </a:p>
        </p:txBody>
      </p:sp>
      <p:sp>
        <p:nvSpPr>
          <p:cNvPr id="6" name="Text Placeholder 5">
            <a:extLst>
              <a:ext uri="{FF2B5EF4-FFF2-40B4-BE49-F238E27FC236}">
                <a16:creationId xmlns:a16="http://schemas.microsoft.com/office/drawing/2014/main" id="{3391D821-E646-0E30-B11D-CBDE4977CB53}"/>
              </a:ext>
            </a:extLst>
          </p:cNvPr>
          <p:cNvSpPr>
            <a:spLocks noGrp="1"/>
          </p:cNvSpPr>
          <p:nvPr>
            <p:ph type="body" sz="half" idx="3"/>
          </p:nvPr>
        </p:nvSpPr>
        <p:spPr>
          <a:xfrm>
            <a:off x="518328" y="1143000"/>
            <a:ext cx="5029200" cy="685800"/>
          </a:xfrm>
        </p:spPr>
        <p:txBody>
          <a:bodyPr/>
          <a:lstStyle/>
          <a:p>
            <a:r>
              <a:rPr lang="en-US" sz="3200" dirty="0"/>
              <a:t>Presentation &amp; Future </a:t>
            </a:r>
          </a:p>
        </p:txBody>
      </p:sp>
      <p:sp>
        <p:nvSpPr>
          <p:cNvPr id="4" name="Content Placeholder 3">
            <a:extLst>
              <a:ext uri="{FF2B5EF4-FFF2-40B4-BE49-F238E27FC236}">
                <a16:creationId xmlns:a16="http://schemas.microsoft.com/office/drawing/2014/main" id="{C652AA1B-B47E-87F0-8F54-68F7CB433A56}"/>
              </a:ext>
            </a:extLst>
          </p:cNvPr>
          <p:cNvSpPr>
            <a:spLocks noGrp="1"/>
          </p:cNvSpPr>
          <p:nvPr>
            <p:ph sz="quarter" idx="4"/>
          </p:nvPr>
        </p:nvSpPr>
        <p:spPr>
          <a:xfrm>
            <a:off x="518328" y="1815401"/>
            <a:ext cx="4632290" cy="4851680"/>
          </a:xfrm>
        </p:spPr>
        <p:txBody>
          <a:bodyPr>
            <a:normAutofit/>
          </a:bodyPr>
          <a:lstStyle/>
          <a:p>
            <a:pPr>
              <a:defRPr sz="1800"/>
            </a:pPr>
            <a:r>
              <a:rPr lang="en-US" sz="2400" dirty="0"/>
              <a:t>Present with DKA</a:t>
            </a:r>
          </a:p>
          <a:p>
            <a:pPr>
              <a:defRPr sz="1800"/>
            </a:pPr>
            <a:r>
              <a:rPr lang="en-US" sz="2400" dirty="0"/>
              <a:t>Negative for islet cell autoantibodies (GAD, IA-2)</a:t>
            </a:r>
          </a:p>
          <a:p>
            <a:pPr>
              <a:defRPr sz="1800"/>
            </a:pPr>
            <a:r>
              <a:rPr lang="en-US" sz="2400" dirty="0"/>
              <a:t>C-peptide testing post-recovery to assess insulin production</a:t>
            </a:r>
          </a:p>
          <a:p>
            <a:pPr>
              <a:defRPr sz="1800"/>
            </a:pPr>
            <a:r>
              <a:rPr lang="en-US" sz="2400" dirty="0"/>
              <a:t>Insulin often tapered or discontinued</a:t>
            </a:r>
          </a:p>
          <a:p>
            <a:pPr>
              <a:defRPr sz="1800"/>
            </a:pPr>
            <a:r>
              <a:rPr lang="en-US" sz="2400" dirty="0"/>
              <a:t>Transition to oral agents in some cases</a:t>
            </a:r>
          </a:p>
          <a:p>
            <a:pPr>
              <a:defRPr sz="1800"/>
            </a:pPr>
            <a:r>
              <a:rPr lang="en-US" sz="2400" dirty="0"/>
              <a:t>Requires ongoing monitoring for recurrence of ketosis</a:t>
            </a:r>
          </a:p>
        </p:txBody>
      </p:sp>
      <p:pic>
        <p:nvPicPr>
          <p:cNvPr id="12" name="Picture 11" descr="Person using iPad">
            <a:extLst>
              <a:ext uri="{FF2B5EF4-FFF2-40B4-BE49-F238E27FC236}">
                <a16:creationId xmlns:a16="http://schemas.microsoft.com/office/drawing/2014/main" id="{BEB35309-E97B-109F-3BEE-37561BFFAC5C}"/>
              </a:ext>
            </a:extLst>
          </p:cNvPr>
          <p:cNvPicPr>
            <a:picLocks noChangeAspect="1"/>
          </p:cNvPicPr>
          <p:nvPr/>
        </p:nvPicPr>
        <p:blipFill>
          <a:blip r:embed="rId3" cstate="print">
            <a:extLst>
              <a:ext uri="{28A0092B-C50C-407E-A947-70E740481C1C}">
                <a14:useLocalDpi xmlns:a14="http://schemas.microsoft.com/office/drawing/2010/main" val="0"/>
              </a:ext>
            </a:extLst>
          </a:blip>
          <a:srcRect l="41668" t="10040" r="5503"/>
          <a:stretch>
            <a:fillRect/>
          </a:stretch>
        </p:blipFill>
        <p:spPr>
          <a:xfrm>
            <a:off x="5582697" y="1447800"/>
            <a:ext cx="3108290" cy="3532116"/>
          </a:xfrm>
          <a:prstGeom prst="rect">
            <a:avLst/>
          </a:prstGeom>
        </p:spPr>
      </p:pic>
    </p:spTree>
    <p:extLst>
      <p:ext uri="{BB962C8B-B14F-4D97-AF65-F5344CB8AC3E}">
        <p14:creationId xmlns:p14="http://schemas.microsoft.com/office/powerpoint/2010/main" val="44675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6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D069-729C-659E-EDED-EFCBD5C21D43}"/>
              </a:ext>
            </a:extLst>
          </p:cNvPr>
          <p:cNvSpPr>
            <a:spLocks noGrp="1"/>
          </p:cNvSpPr>
          <p:nvPr>
            <p:ph type="title"/>
          </p:nvPr>
        </p:nvSpPr>
        <p:spPr>
          <a:xfrm>
            <a:off x="457200" y="152400"/>
            <a:ext cx="8229600" cy="990600"/>
          </a:xfrm>
        </p:spPr>
        <p:txBody>
          <a:bodyPr anchor="b">
            <a:normAutofit/>
          </a:bodyPr>
          <a:lstStyle/>
          <a:p>
            <a:r>
              <a:rPr lang="en-US" dirty="0"/>
              <a:t>Diabetes Type 3</a:t>
            </a:r>
          </a:p>
        </p:txBody>
      </p:sp>
      <p:pic>
        <p:nvPicPr>
          <p:cNvPr id="1026" name="Picture 2" descr="Generated image">
            <a:extLst>
              <a:ext uri="{FF2B5EF4-FFF2-40B4-BE49-F238E27FC236}">
                <a16:creationId xmlns:a16="http://schemas.microsoft.com/office/drawing/2014/main" id="{2B64D094-32AC-5857-0764-36B2B2656426}"/>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453013" y="1219200"/>
            <a:ext cx="8219326" cy="5486400"/>
          </a:xfrm>
          <a:prstGeom prst="rect">
            <a:avLst/>
          </a:prstGeom>
          <a:solidFill>
            <a:srgbClr val="FFFFFF"/>
          </a:solidFill>
        </p:spPr>
      </p:pic>
    </p:spTree>
    <p:extLst>
      <p:ext uri="{BB962C8B-B14F-4D97-AF65-F5344CB8AC3E}">
        <p14:creationId xmlns:p14="http://schemas.microsoft.com/office/powerpoint/2010/main" val="39746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t>What is 'Type 3 Diabetes'?</a:t>
            </a:r>
          </a:p>
        </p:txBody>
      </p:sp>
      <p:pic>
        <p:nvPicPr>
          <p:cNvPr id="5" name="Picture 4" descr="Red Triangles">
            <a:extLst>
              <a:ext uri="{FF2B5EF4-FFF2-40B4-BE49-F238E27FC236}">
                <a16:creationId xmlns:a16="http://schemas.microsoft.com/office/drawing/2014/main" id="{A8F2D24A-7D14-5181-D037-130AD7E17790}"/>
              </a:ext>
            </a:extLst>
          </p:cNvPr>
          <p:cNvPicPr>
            <a:picLocks noChangeAspect="1"/>
          </p:cNvPicPr>
          <p:nvPr/>
        </p:nvPicPr>
        <p:blipFill>
          <a:blip r:embed="rId3" cstate="print">
            <a:extLst>
              <a:ext uri="{28A0092B-C50C-407E-A947-70E740481C1C}">
                <a14:useLocalDpi xmlns:a14="http://schemas.microsoft.com/office/drawing/2010/main" val="0"/>
              </a:ext>
            </a:extLst>
          </a:blip>
          <a:srcRect l="21609" r="22116" b="-3"/>
          <a:stretch>
            <a:fillRect/>
          </a:stretch>
        </p:blipFill>
        <p:spPr>
          <a:xfrm>
            <a:off x="5458767" y="1216152"/>
            <a:ext cx="3200400" cy="3909991"/>
          </a:xfrm>
          <a:prstGeom prst="rect">
            <a:avLst/>
          </a:prstGeom>
          <a:noFill/>
        </p:spPr>
      </p:pic>
      <p:sp>
        <p:nvSpPr>
          <p:cNvPr id="3" name="Content Placeholder 2"/>
          <p:cNvSpPr>
            <a:spLocks noGrp="1"/>
          </p:cNvSpPr>
          <p:nvPr>
            <p:ph sz="quarter" idx="2"/>
          </p:nvPr>
        </p:nvSpPr>
        <p:spPr>
          <a:xfrm>
            <a:off x="427054" y="1216152"/>
            <a:ext cx="4602145" cy="4937760"/>
          </a:xfrm>
        </p:spPr>
        <p:txBody>
          <a:bodyPr>
            <a:normAutofit fontScale="92500"/>
          </a:bodyPr>
          <a:lstStyle/>
          <a:p>
            <a:pPr>
              <a:lnSpc>
                <a:spcPct val="90000"/>
              </a:lnSpc>
            </a:pPr>
            <a:r>
              <a:rPr lang="en-US" sz="3200" dirty="0"/>
              <a:t>A term linking Alzheimer's disease to insulin resistance in the brain.</a:t>
            </a:r>
          </a:p>
          <a:p>
            <a:pPr>
              <a:lnSpc>
                <a:spcPct val="90000"/>
              </a:lnSpc>
            </a:pPr>
            <a:r>
              <a:rPr lang="en-US" sz="3200" dirty="0"/>
              <a:t> Not an official diagnostic category.</a:t>
            </a:r>
          </a:p>
          <a:p>
            <a:pPr>
              <a:lnSpc>
                <a:spcPct val="90000"/>
              </a:lnSpc>
            </a:pPr>
            <a:r>
              <a:rPr lang="en-US" sz="3200" dirty="0"/>
              <a:t>Still an emerging field with ongoing studies</a:t>
            </a:r>
          </a:p>
          <a:p>
            <a:pPr>
              <a:lnSpc>
                <a:spcPct val="90000"/>
              </a:lnSpc>
            </a:pPr>
            <a:r>
              <a:rPr lang="en-US" sz="3200" dirty="0"/>
              <a:t>Suggests that Alzheimer's may be a form of brain-specific diabetes.</a:t>
            </a:r>
          </a:p>
        </p:txBody>
      </p:sp>
      <p:pic>
        <p:nvPicPr>
          <p:cNvPr id="6" name="Picture 5">
            <a:extLst>
              <a:ext uri="{FF2B5EF4-FFF2-40B4-BE49-F238E27FC236}">
                <a16:creationId xmlns:a16="http://schemas.microsoft.com/office/drawing/2014/main" id="{5232BC75-7648-099A-77C4-ADF066D0BC2F}"/>
              </a:ext>
            </a:extLst>
          </p:cNvPr>
          <p:cNvPicPr>
            <a:picLocks noChangeAspect="1"/>
          </p:cNvPicPr>
          <p:nvPr/>
        </p:nvPicPr>
        <p:blipFill>
          <a:blip r:embed="rId4"/>
          <a:stretch>
            <a:fillRect/>
          </a:stretch>
        </p:blipFill>
        <p:spPr>
          <a:xfrm>
            <a:off x="2754778" y="5765105"/>
            <a:ext cx="6208292"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b="1" dirty="0"/>
              <a:t>The Different Faces of Diabetes</a:t>
            </a:r>
            <a:endParaRPr lang="en-US"/>
          </a:p>
        </p:txBody>
      </p:sp>
      <p:sp>
        <p:nvSpPr>
          <p:cNvPr id="3" name="Content Placeholder 2"/>
          <p:cNvSpPr>
            <a:spLocks noGrp="1"/>
          </p:cNvSpPr>
          <p:nvPr>
            <p:ph sz="quarter" idx="1"/>
          </p:nvPr>
        </p:nvSpPr>
        <p:spPr>
          <a:xfrm>
            <a:off x="457200" y="1219200"/>
            <a:ext cx="4041648" cy="5410200"/>
          </a:xfrm>
        </p:spPr>
        <p:txBody>
          <a:bodyPr>
            <a:normAutofit fontScale="92500" lnSpcReduction="20000"/>
          </a:bodyPr>
          <a:lstStyle/>
          <a:p>
            <a:pPr marL="0" indent="0">
              <a:lnSpc>
                <a:spcPct val="90000"/>
              </a:lnSpc>
              <a:buNone/>
            </a:pPr>
            <a:r>
              <a:rPr lang="en-US" sz="3000" b="1" dirty="0"/>
              <a:t>Objectives:</a:t>
            </a:r>
            <a:endParaRPr lang="en-US" sz="3000" dirty="0"/>
          </a:p>
          <a:p>
            <a:pPr marL="457200" marR="0" lvl="0" indent="-457200">
              <a:lnSpc>
                <a:spcPct val="110000"/>
              </a:lnSpc>
              <a:spcBef>
                <a:spcPts val="0"/>
              </a:spcBef>
              <a:spcAft>
                <a:spcPts val="0"/>
              </a:spcAft>
              <a:buSzPct val="100000"/>
              <a:buAutoNum type="arabicPeriod"/>
              <a:tabLst>
                <a:tab pos="457200" algn="l"/>
              </a:tabLst>
            </a:pPr>
            <a:r>
              <a:rPr lang="en-US" sz="3000" dirty="0"/>
              <a:t>Discuss the diagnosis and symptoms of the different types of diabetes beyond type 1 &amp; 2. </a:t>
            </a:r>
          </a:p>
          <a:p>
            <a:pPr marL="457200" marR="0" lvl="0" indent="-457200">
              <a:lnSpc>
                <a:spcPct val="110000"/>
              </a:lnSpc>
              <a:spcBef>
                <a:spcPts val="0"/>
              </a:spcBef>
              <a:spcAft>
                <a:spcPts val="0"/>
              </a:spcAft>
              <a:buSzPct val="100000"/>
              <a:buAutoNum type="arabicPeriod"/>
              <a:tabLst>
                <a:tab pos="457200" algn="l"/>
              </a:tabLst>
            </a:pPr>
            <a:r>
              <a:rPr lang="en-US" sz="3000" dirty="0"/>
              <a:t>Describe clinical manifestations of hypercortisolism, LADA type 3, type 3c, ketosis prone and type 5 diabetes.</a:t>
            </a:r>
          </a:p>
          <a:p>
            <a:pPr marL="457200" marR="0" lvl="0" indent="-457200">
              <a:lnSpc>
                <a:spcPct val="110000"/>
              </a:lnSpc>
              <a:spcBef>
                <a:spcPts val="0"/>
              </a:spcBef>
              <a:spcAft>
                <a:spcPts val="0"/>
              </a:spcAft>
              <a:buSzPct val="100000"/>
              <a:buAutoNum type="arabicPeriod"/>
              <a:tabLst>
                <a:tab pos="457200" algn="l"/>
              </a:tabLst>
            </a:pPr>
            <a:r>
              <a:rPr lang="en-US" sz="3000" dirty="0"/>
              <a:t>Consider emotional impact.</a:t>
            </a:r>
          </a:p>
        </p:txBody>
      </p:sp>
      <p:sp>
        <p:nvSpPr>
          <p:cNvPr id="4" name="AutoShape 2" descr="Image preview">
            <a:extLst>
              <a:ext uri="{FF2B5EF4-FFF2-40B4-BE49-F238E27FC236}">
                <a16:creationId xmlns:a16="http://schemas.microsoft.com/office/drawing/2014/main" id="{845CE4B4-2F8D-CAA5-0B2E-EDCF0D1204E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2045087-0342-AC97-AE33-1DB8062577E7}"/>
              </a:ext>
            </a:extLst>
          </p:cNvPr>
          <p:cNvPicPr>
            <a:picLocks noChangeAspect="1"/>
          </p:cNvPicPr>
          <p:nvPr/>
        </p:nvPicPr>
        <p:blipFill>
          <a:blip r:embed="rId3"/>
          <a:stretch>
            <a:fillRect/>
          </a:stretch>
        </p:blipFill>
        <p:spPr>
          <a:xfrm>
            <a:off x="4927473" y="1460500"/>
            <a:ext cx="3533775" cy="4711700"/>
          </a:xfrm>
          <a:prstGeom prst="rect">
            <a:avLst/>
          </a:prstGeom>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Alzheimer’s </a:t>
            </a:r>
            <a:r>
              <a:rPr lang="en-US"/>
              <a:t>&amp; Diabetes Link</a:t>
            </a:r>
            <a:endParaRPr dirty="0"/>
          </a:p>
        </p:txBody>
      </p:sp>
      <p:sp>
        <p:nvSpPr>
          <p:cNvPr id="3" name="Content Placeholder 2"/>
          <p:cNvSpPr>
            <a:spLocks noGrp="1"/>
          </p:cNvSpPr>
          <p:nvPr>
            <p:ph sz="quarter" idx="1"/>
          </p:nvPr>
        </p:nvSpPr>
        <p:spPr>
          <a:xfrm>
            <a:off x="4876800" y="1350666"/>
            <a:ext cx="4041648" cy="5431134"/>
          </a:xfrm>
        </p:spPr>
        <p:txBody>
          <a:bodyPr>
            <a:normAutofit fontScale="70000" lnSpcReduction="20000"/>
          </a:bodyPr>
          <a:lstStyle/>
          <a:p>
            <a:pPr>
              <a:lnSpc>
                <a:spcPct val="120000"/>
              </a:lnSpc>
            </a:pPr>
            <a:r>
              <a:rPr dirty="0"/>
              <a:t>The brain uses insulin for memory and learning</a:t>
            </a:r>
            <a:r>
              <a:rPr lang="en-US" dirty="0"/>
              <a:t>- neuromodulator.</a:t>
            </a:r>
            <a:endParaRPr dirty="0"/>
          </a:p>
          <a:p>
            <a:pPr>
              <a:lnSpc>
                <a:spcPct val="120000"/>
              </a:lnSpc>
            </a:pPr>
            <a:r>
              <a:rPr dirty="0"/>
              <a:t>Insulin resistance  contribute</a:t>
            </a:r>
            <a:r>
              <a:rPr lang="en-US" dirty="0"/>
              <a:t>s</a:t>
            </a:r>
            <a:r>
              <a:rPr dirty="0"/>
              <a:t> to cognitive decline</a:t>
            </a:r>
            <a:r>
              <a:rPr lang="en-US" dirty="0"/>
              <a:t>.</a:t>
            </a:r>
            <a:endParaRPr dirty="0"/>
          </a:p>
          <a:p>
            <a:pPr>
              <a:lnSpc>
                <a:spcPct val="120000"/>
              </a:lnSpc>
            </a:pPr>
            <a:r>
              <a:rPr dirty="0"/>
              <a:t>Amyloid beta plaques and tau tangles are influenced by insulin signaling</a:t>
            </a:r>
            <a:r>
              <a:rPr lang="en-US" dirty="0"/>
              <a:t> and availability.</a:t>
            </a:r>
          </a:p>
          <a:p>
            <a:pPr>
              <a:lnSpc>
                <a:spcPct val="120000"/>
              </a:lnSpc>
            </a:pPr>
            <a:r>
              <a:rPr lang="en-US" dirty="0"/>
              <a:t>Leads to neurodegeneration.</a:t>
            </a:r>
            <a:endParaRPr dirty="0"/>
          </a:p>
        </p:txBody>
      </p:sp>
      <p:sp>
        <p:nvSpPr>
          <p:cNvPr id="4" name="Content Placeholder 3">
            <a:extLst>
              <a:ext uri="{FF2B5EF4-FFF2-40B4-BE49-F238E27FC236}">
                <a16:creationId xmlns:a16="http://schemas.microsoft.com/office/drawing/2014/main" id="{86468D5E-8A98-C6D2-D515-212507C3BD3B}"/>
              </a:ext>
            </a:extLst>
          </p:cNvPr>
          <p:cNvSpPr>
            <a:spLocks noGrp="1"/>
          </p:cNvSpPr>
          <p:nvPr>
            <p:ph sz="quarter" idx="2"/>
          </p:nvPr>
        </p:nvSpPr>
        <p:spPr>
          <a:xfrm>
            <a:off x="528677" y="1350666"/>
            <a:ext cx="3890923" cy="4937760"/>
          </a:xfrm>
        </p:spPr>
        <p:txBody>
          <a:bodyPr>
            <a:normAutofit fontScale="70000" lnSpcReduction="20000"/>
          </a:bodyPr>
          <a:lstStyle/>
          <a:p>
            <a:pPr>
              <a:lnSpc>
                <a:spcPct val="120000"/>
              </a:lnSpc>
            </a:pPr>
            <a:r>
              <a:rPr lang="en-US" dirty="0"/>
              <a:t>Type 2 Diabetes increases Alzheimer’s risk by 60–80%</a:t>
            </a:r>
          </a:p>
          <a:p>
            <a:pPr>
              <a:lnSpc>
                <a:spcPct val="120000"/>
              </a:lnSpc>
            </a:pPr>
            <a:r>
              <a:rPr lang="en-US" dirty="0"/>
              <a:t>Reduced insulin receptors in brains of people with Alzheimer’s</a:t>
            </a:r>
          </a:p>
          <a:p>
            <a:pPr>
              <a:lnSpc>
                <a:spcPct val="120000"/>
              </a:lnSpc>
            </a:pPr>
            <a:r>
              <a:rPr lang="en-US" dirty="0"/>
              <a:t>Insulin signaling is crucial for clearing amyloid beta plaques from brain.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pPr>
              <a:spcAft>
                <a:spcPts val="3188"/>
              </a:spcAft>
            </a:pPr>
            <a:r>
              <a:rPr lang="en-US" altLang="en-US" sz="4000" i="1" dirty="0"/>
              <a:t>Colonic Microbiota Encroachment Correlates With </a:t>
            </a:r>
            <a:r>
              <a:rPr lang="en-US" altLang="en-US" sz="4000" i="1" dirty="0" err="1"/>
              <a:t>Dysglycemia</a:t>
            </a:r>
            <a:r>
              <a:rPr lang="en-US" altLang="en-US" sz="4000" i="1" dirty="0"/>
              <a:t> in Humans</a:t>
            </a:r>
            <a:r>
              <a:rPr lang="en-US" altLang="en-US" dirty="0"/>
              <a:t> </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68817" cy="32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9768" y="5626387"/>
            <a:ext cx="8305800" cy="584775"/>
          </a:xfrm>
          <a:prstGeom prst="rect">
            <a:avLst/>
          </a:prstGeom>
        </p:spPr>
        <p:txBody>
          <a:bodyPr wrap="square">
            <a:spAutoFit/>
          </a:bodyPr>
          <a:lstStyle/>
          <a:p>
            <a:pPr algn="r" eaLnBrk="1" hangingPunct="1">
              <a:spcAft>
                <a:spcPts val="2750"/>
              </a:spcAft>
            </a:pPr>
            <a:r>
              <a:rPr lang="en-US" altLang="en-US" sz="1600" i="1" dirty="0"/>
              <a:t>Benoit </a:t>
            </a:r>
            <a:r>
              <a:rPr lang="en-US" altLang="en-US" sz="1600" i="1" dirty="0" err="1"/>
              <a:t>Chassaing</a:t>
            </a:r>
            <a:r>
              <a:rPr lang="en-US" altLang="en-US" sz="1600" i="1" dirty="0"/>
              <a:t>, Shreya M. Raja, James D. Lewis, </a:t>
            </a:r>
            <a:r>
              <a:rPr lang="en-US" altLang="en-US" sz="1600" i="1" dirty="0" err="1"/>
              <a:t>Shanthi</a:t>
            </a:r>
            <a:r>
              <a:rPr lang="en-US" altLang="en-US" sz="1600" i="1" dirty="0"/>
              <a:t> Srinivasan, Andrew T. </a:t>
            </a:r>
            <a:r>
              <a:rPr lang="en-US" altLang="en-US" sz="1600" i="1" dirty="0" err="1"/>
              <a:t>Gewirtz</a:t>
            </a:r>
            <a:r>
              <a:rPr lang="en-US" altLang="en-US" sz="1600" dirty="0"/>
              <a:t> </a:t>
            </a:r>
            <a:br>
              <a:rPr lang="en-US" altLang="en-US" sz="1600" dirty="0"/>
            </a:br>
            <a:r>
              <a:rPr lang="en-US" altLang="en-US" sz="1600" i="1" dirty="0"/>
              <a:t>Cellular and Molecular Gastroenterology and Hepatology</a:t>
            </a:r>
            <a:r>
              <a:rPr lang="en-US" altLang="en-US" sz="1600" dirty="0"/>
              <a:t>  (September 2017)</a:t>
            </a:r>
          </a:p>
        </p:txBody>
      </p:sp>
    </p:spTree>
    <p:extLst>
      <p:ext uri="{BB962C8B-B14F-4D97-AF65-F5344CB8AC3E}">
        <p14:creationId xmlns:p14="http://schemas.microsoft.com/office/powerpoint/2010/main" val="343927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Gut and Brain </a:t>
            </a:r>
          </a:p>
        </p:txBody>
      </p:sp>
      <p:pic>
        <p:nvPicPr>
          <p:cNvPr id="849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98872" y="1219200"/>
            <a:ext cx="8146256"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54A27B9-D176-4EE9-9852-43EF5DF6CC20}"/>
              </a:ext>
            </a:extLst>
          </p:cNvPr>
          <p:cNvSpPr/>
          <p:nvPr/>
        </p:nvSpPr>
        <p:spPr>
          <a:xfrm>
            <a:off x="38100" y="6282750"/>
            <a:ext cx="8305800" cy="584775"/>
          </a:xfrm>
          <a:prstGeom prst="rect">
            <a:avLst/>
          </a:prstGeom>
        </p:spPr>
        <p:txBody>
          <a:bodyPr wrap="square">
            <a:spAutoFit/>
          </a:bodyPr>
          <a:lstStyle/>
          <a:p>
            <a:pPr algn="r" eaLnBrk="1" hangingPunct="1">
              <a:spcAft>
                <a:spcPts val="2750"/>
              </a:spcAft>
            </a:pPr>
            <a:r>
              <a:rPr lang="en-US" altLang="en-US" sz="1600" i="1" dirty="0"/>
              <a:t>Benoit </a:t>
            </a:r>
            <a:r>
              <a:rPr lang="en-US" altLang="en-US" sz="1600" i="1" dirty="0" err="1"/>
              <a:t>Chassaing</a:t>
            </a:r>
            <a:r>
              <a:rPr lang="en-US" altLang="en-US" sz="1600" i="1" dirty="0"/>
              <a:t>, Shreya M. Raja, James D. Lewis, </a:t>
            </a:r>
            <a:r>
              <a:rPr lang="en-US" altLang="en-US" sz="1600" i="1" dirty="0" err="1"/>
              <a:t>Shanthi</a:t>
            </a:r>
            <a:r>
              <a:rPr lang="en-US" altLang="en-US" sz="1600" i="1" dirty="0"/>
              <a:t> Srinivasan, Andrew T. </a:t>
            </a:r>
            <a:r>
              <a:rPr lang="en-US" altLang="en-US" sz="1600" i="1" dirty="0" err="1"/>
              <a:t>Gewirtz</a:t>
            </a:r>
            <a:r>
              <a:rPr lang="en-US" altLang="en-US" sz="1600" dirty="0"/>
              <a:t> </a:t>
            </a:r>
            <a:br>
              <a:rPr lang="en-US" altLang="en-US" sz="1600" dirty="0"/>
            </a:br>
            <a:r>
              <a:rPr lang="en-US" altLang="en-US" sz="1600" i="1" dirty="0"/>
              <a:t>Cellular and Molecular Gastroenterology and Hepatology</a:t>
            </a:r>
            <a:r>
              <a:rPr lang="en-US" altLang="en-US" sz="1600" dirty="0"/>
              <a:t>  (September 2017)</a:t>
            </a:r>
          </a:p>
        </p:txBody>
      </p:sp>
    </p:spTree>
    <p:extLst>
      <p:ext uri="{BB962C8B-B14F-4D97-AF65-F5344CB8AC3E}">
        <p14:creationId xmlns:p14="http://schemas.microsoft.com/office/powerpoint/2010/main" val="48810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vert="horz" anchor="b" anchorCtr="0">
            <a:normAutofit/>
          </a:bodyPr>
          <a:lstStyle/>
          <a:p>
            <a:r>
              <a:rPr kumimoji="0" lang="en-US" kern="1200">
                <a:latin typeface="Calibri" panose="020F0502020204030204" pitchFamily="34" charset="0"/>
                <a:ea typeface="+mj-ea"/>
                <a:cs typeface="+mj-cs"/>
              </a:rPr>
              <a:t>Potential Interventions</a:t>
            </a:r>
          </a:p>
        </p:txBody>
      </p:sp>
      <p:sp>
        <p:nvSpPr>
          <p:cNvPr id="4" name="Content Placeholder 2"/>
          <p:cNvSpPr txBox="1">
            <a:spLocks/>
          </p:cNvSpPr>
          <p:nvPr/>
        </p:nvSpPr>
        <p:spPr>
          <a:xfrm>
            <a:off x="457200" y="1219200"/>
            <a:ext cx="4191000" cy="493776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a:lnSpc>
                <a:spcPct val="90000"/>
              </a:lnSpc>
            </a:pPr>
            <a:r>
              <a:rPr lang="en-US" sz="2800" dirty="0"/>
              <a:t>Lifestyle: Mediterranean diet, physical activity.</a:t>
            </a:r>
          </a:p>
          <a:p>
            <a:pPr>
              <a:lnSpc>
                <a:spcPct val="90000"/>
              </a:lnSpc>
            </a:pPr>
            <a:r>
              <a:rPr lang="en-US" sz="2800" dirty="0"/>
              <a:t>Optimize glucose and blood pressure.</a:t>
            </a:r>
          </a:p>
          <a:p>
            <a:pPr>
              <a:lnSpc>
                <a:spcPct val="90000"/>
              </a:lnSpc>
            </a:pPr>
            <a:r>
              <a:rPr lang="en-US" sz="2800" dirty="0"/>
              <a:t>Investigational: Intranasal insulin, GLP-1 agonists</a:t>
            </a:r>
          </a:p>
          <a:p>
            <a:pPr>
              <a:lnSpc>
                <a:spcPct val="90000"/>
              </a:lnSpc>
            </a:pPr>
            <a:r>
              <a:rPr lang="en-US" sz="2800" dirty="0"/>
              <a:t>Reduce systemic inflammation.</a:t>
            </a:r>
          </a:p>
          <a:p>
            <a:pPr>
              <a:lnSpc>
                <a:spcPct val="90000"/>
              </a:lnSpc>
            </a:pPr>
            <a:r>
              <a:rPr lang="en-US" sz="2800" dirty="0"/>
              <a:t>Improved nutrition and gut health.</a:t>
            </a:r>
          </a:p>
        </p:txBody>
      </p:sp>
      <p:pic>
        <p:nvPicPr>
          <p:cNvPr id="8" name="Picture 7" descr="Elderly woman finishing a marathon">
            <a:extLst>
              <a:ext uri="{FF2B5EF4-FFF2-40B4-BE49-F238E27FC236}">
                <a16:creationId xmlns:a16="http://schemas.microsoft.com/office/drawing/2014/main" id="{782897AD-0CC8-4BB5-9801-029D4374E1AD}"/>
              </a:ext>
            </a:extLst>
          </p:cNvPr>
          <p:cNvPicPr>
            <a:picLocks noChangeAspect="1"/>
          </p:cNvPicPr>
          <p:nvPr/>
        </p:nvPicPr>
        <p:blipFill>
          <a:blip r:embed="rId2" cstate="print">
            <a:extLst>
              <a:ext uri="{28A0092B-C50C-407E-A947-70E740481C1C}">
                <a14:useLocalDpi xmlns:a14="http://schemas.microsoft.com/office/drawing/2010/main" val="0"/>
              </a:ext>
            </a:extLst>
          </a:blip>
          <a:srcRect r="45362" b="-3"/>
          <a:stretch>
            <a:fillRect/>
          </a:stretch>
        </p:blipFill>
        <p:spPr>
          <a:xfrm>
            <a:off x="5110203" y="1371600"/>
            <a:ext cx="3602555" cy="44013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ormAutofit/>
          </a:bodyPr>
          <a:lstStyle/>
          <a:p>
            <a:r>
              <a:rPr sz="4000" dirty="0"/>
              <a:t>Summary</a:t>
            </a:r>
          </a:p>
        </p:txBody>
      </p:sp>
      <p:graphicFrame>
        <p:nvGraphicFramePr>
          <p:cNvPr id="5" name="Content Placeholder 2">
            <a:extLst>
              <a:ext uri="{FF2B5EF4-FFF2-40B4-BE49-F238E27FC236}">
                <a16:creationId xmlns:a16="http://schemas.microsoft.com/office/drawing/2014/main" id="{2621403F-DF8B-BA7B-5E90-42E0443B04FD}"/>
              </a:ext>
            </a:extLst>
          </p:cNvPr>
          <p:cNvGraphicFramePr>
            <a:graphicFrameLocks noGrp="1"/>
          </p:cNvGraphicFramePr>
          <p:nvPr>
            <p:ph sz="quarter" idx="1"/>
            <p:extLst>
              <p:ext uri="{D42A27DB-BD31-4B8C-83A1-F6EECF244321}">
                <p14:modId xmlns:p14="http://schemas.microsoft.com/office/powerpoint/2010/main" val="3353350600"/>
              </p:ext>
            </p:extLst>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miling vet wearing white coat and glasses, with stethoscope around neck, holding kitten in folded arms">
            <a:extLst>
              <a:ext uri="{FF2B5EF4-FFF2-40B4-BE49-F238E27FC236}">
                <a16:creationId xmlns:a16="http://schemas.microsoft.com/office/drawing/2014/main" id="{5C136D00-3F18-69F4-E8D0-37F2DB54E2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1333500"/>
            <a:ext cx="24384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547207-D8A7-5499-227F-7085AD456F2B}"/>
              </a:ext>
            </a:extLst>
          </p:cNvPr>
          <p:cNvSpPr>
            <a:spLocks noGrp="1"/>
          </p:cNvSpPr>
          <p:nvPr>
            <p:ph type="title"/>
          </p:nvPr>
        </p:nvSpPr>
        <p:spPr/>
        <p:txBody>
          <a:bodyPr/>
          <a:lstStyle/>
          <a:p>
            <a:r>
              <a:rPr lang="en-US" dirty="0"/>
              <a:t>Type 5 Diabetes</a:t>
            </a:r>
          </a:p>
        </p:txBody>
      </p:sp>
      <p:sp>
        <p:nvSpPr>
          <p:cNvPr id="8" name="Content Placeholder 7">
            <a:extLst>
              <a:ext uri="{FF2B5EF4-FFF2-40B4-BE49-F238E27FC236}">
                <a16:creationId xmlns:a16="http://schemas.microsoft.com/office/drawing/2014/main" id="{7A1A355B-1459-5670-5906-E9E624306910}"/>
              </a:ext>
            </a:extLst>
          </p:cNvPr>
          <p:cNvSpPr>
            <a:spLocks noGrp="1"/>
          </p:cNvSpPr>
          <p:nvPr>
            <p:ph sz="quarter" idx="1"/>
          </p:nvPr>
        </p:nvSpPr>
        <p:spPr>
          <a:xfrm>
            <a:off x="457200" y="1219200"/>
            <a:ext cx="5562600" cy="5791200"/>
          </a:xfrm>
        </p:spPr>
        <p:txBody>
          <a:bodyPr>
            <a:normAutofit fontScale="40000" lnSpcReduction="20000"/>
          </a:bodyPr>
          <a:lstStyle/>
          <a:p>
            <a:pPr>
              <a:lnSpc>
                <a:spcPct val="120000"/>
              </a:lnSpc>
            </a:pPr>
            <a:r>
              <a:rPr lang="en-US" sz="5100" dirty="0"/>
              <a:t>Form of diabetes linked to chronic malnutrition or prolonged starvation</a:t>
            </a:r>
          </a:p>
          <a:p>
            <a:pPr>
              <a:lnSpc>
                <a:spcPct val="120000"/>
              </a:lnSpc>
            </a:pPr>
            <a:r>
              <a:rPr lang="en-US" sz="5100" dirty="0"/>
              <a:t>This condition primarily affects young, undernourished individuals in low- and middle-income countries, particularly in regions like Asia and Africa.</a:t>
            </a:r>
          </a:p>
          <a:p>
            <a:pPr>
              <a:lnSpc>
                <a:spcPct val="120000"/>
              </a:lnSpc>
            </a:pPr>
            <a:r>
              <a:rPr lang="en-US" sz="5100" dirty="0"/>
              <a:t>Estimates suggest that up to 25 million people worldwide may be affected with type 5 diabetes. </a:t>
            </a:r>
          </a:p>
          <a:p>
            <a:pPr marL="0" indent="0">
              <a:lnSpc>
                <a:spcPct val="120000"/>
              </a:lnSpc>
              <a:buNone/>
            </a:pPr>
            <a:endParaRPr lang="en-US" sz="5100" dirty="0"/>
          </a:p>
          <a:p>
            <a:pPr>
              <a:lnSpc>
                <a:spcPct val="120000"/>
              </a:lnSpc>
            </a:pPr>
            <a:r>
              <a:rPr lang="en-US" sz="6000" dirty="0"/>
              <a:t>Mechanism:</a:t>
            </a:r>
          </a:p>
          <a:p>
            <a:pPr lvl="1">
              <a:lnSpc>
                <a:spcPct val="120000"/>
              </a:lnSpc>
            </a:pPr>
            <a:r>
              <a:rPr lang="en-US" sz="5000" dirty="0"/>
              <a:t>Severe beta-cell dysfunction from malnutrition</a:t>
            </a:r>
          </a:p>
          <a:p>
            <a:pPr lvl="1">
              <a:lnSpc>
                <a:spcPct val="120000"/>
              </a:lnSpc>
            </a:pPr>
            <a:r>
              <a:rPr lang="en-US" sz="5000" dirty="0"/>
              <a:t>Impaired insulin secretion (not autoimmune)</a:t>
            </a:r>
          </a:p>
          <a:p>
            <a:pPr lvl="1">
              <a:lnSpc>
                <a:spcPct val="120000"/>
              </a:lnSpc>
            </a:pPr>
            <a:r>
              <a:rPr lang="en-US" sz="5000" dirty="0"/>
              <a:t>May present with hyperglycemia &amp; ketosis</a:t>
            </a:r>
          </a:p>
          <a:p>
            <a:pPr lvl="1">
              <a:lnSpc>
                <a:spcPct val="120000"/>
              </a:lnSpc>
            </a:pPr>
            <a:r>
              <a:rPr lang="en-US" sz="5000" dirty="0"/>
              <a:t>Genetic component</a:t>
            </a:r>
          </a:p>
          <a:p>
            <a:endParaRPr lang="en-US" dirty="0"/>
          </a:p>
        </p:txBody>
      </p:sp>
      <p:sp>
        <p:nvSpPr>
          <p:cNvPr id="9" name="AutoShape 2">
            <a:extLst>
              <a:ext uri="{FF2B5EF4-FFF2-40B4-BE49-F238E27FC236}">
                <a16:creationId xmlns:a16="http://schemas.microsoft.com/office/drawing/2014/main" id="{B1D1CEBD-8D5C-2ECD-B086-5703B985A90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A338D408-C9DB-8E59-F632-59DB1536601E}"/>
              </a:ext>
            </a:extLst>
          </p:cNvPr>
          <p:cNvPicPr>
            <a:picLocks noChangeAspect="1"/>
          </p:cNvPicPr>
          <p:nvPr/>
        </p:nvPicPr>
        <p:blipFill>
          <a:blip r:embed="rId2"/>
          <a:stretch>
            <a:fillRect/>
          </a:stretch>
        </p:blipFill>
        <p:spPr>
          <a:xfrm>
            <a:off x="5943600" y="1314450"/>
            <a:ext cx="3009900" cy="3009900"/>
          </a:xfrm>
          <a:prstGeom prst="rect">
            <a:avLst/>
          </a:prstGeom>
        </p:spPr>
      </p:pic>
      <p:sp>
        <p:nvSpPr>
          <p:cNvPr id="3" name="TextBox 2">
            <a:extLst>
              <a:ext uri="{FF2B5EF4-FFF2-40B4-BE49-F238E27FC236}">
                <a16:creationId xmlns:a16="http://schemas.microsoft.com/office/drawing/2014/main" id="{C944F799-E872-9288-A941-0A44FD00BB41}"/>
              </a:ext>
            </a:extLst>
          </p:cNvPr>
          <p:cNvSpPr txBox="1"/>
          <p:nvPr/>
        </p:nvSpPr>
        <p:spPr>
          <a:xfrm>
            <a:off x="5891684" y="4495800"/>
            <a:ext cx="3633316" cy="646331"/>
          </a:xfrm>
          <a:prstGeom prst="rect">
            <a:avLst/>
          </a:prstGeom>
          <a:noFill/>
        </p:spPr>
        <p:txBody>
          <a:bodyPr wrap="square">
            <a:spAutoFit/>
          </a:bodyPr>
          <a:lstStyle/>
          <a:p>
            <a:r>
              <a:rPr lang="en-US" dirty="0"/>
              <a:t>https://idf.org/news/new-type-5-diabetes-working-group/</a:t>
            </a:r>
          </a:p>
        </p:txBody>
      </p:sp>
    </p:spTree>
    <p:extLst>
      <p:ext uri="{BB962C8B-B14F-4D97-AF65-F5344CB8AC3E}">
        <p14:creationId xmlns:p14="http://schemas.microsoft.com/office/powerpoint/2010/main" val="38578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E833-FFBD-27A9-BB17-06F70C1598CB}"/>
              </a:ext>
            </a:extLst>
          </p:cNvPr>
          <p:cNvSpPr>
            <a:spLocks noGrp="1"/>
          </p:cNvSpPr>
          <p:nvPr>
            <p:ph type="title"/>
          </p:nvPr>
        </p:nvSpPr>
        <p:spPr>
          <a:xfrm>
            <a:off x="457200" y="228600"/>
            <a:ext cx="8229600" cy="914400"/>
          </a:xfrm>
        </p:spPr>
        <p:txBody>
          <a:bodyPr anchor="b">
            <a:normAutofit/>
          </a:bodyPr>
          <a:lstStyle/>
          <a:p>
            <a:r>
              <a:rPr lang="en-US" dirty="0"/>
              <a:t>Features and Management</a:t>
            </a:r>
          </a:p>
        </p:txBody>
      </p:sp>
      <p:sp>
        <p:nvSpPr>
          <p:cNvPr id="3" name="Content Placeholder 2">
            <a:extLst>
              <a:ext uri="{FF2B5EF4-FFF2-40B4-BE49-F238E27FC236}">
                <a16:creationId xmlns:a16="http://schemas.microsoft.com/office/drawing/2014/main" id="{D7856979-1B33-7AE1-6261-4B26052B6700}"/>
              </a:ext>
            </a:extLst>
          </p:cNvPr>
          <p:cNvSpPr>
            <a:spLocks noGrp="1"/>
          </p:cNvSpPr>
          <p:nvPr>
            <p:ph sz="quarter" idx="1"/>
          </p:nvPr>
        </p:nvSpPr>
        <p:spPr>
          <a:xfrm>
            <a:off x="457200" y="1251321"/>
            <a:ext cx="5181600" cy="5334000"/>
          </a:xfrm>
        </p:spPr>
        <p:txBody>
          <a:bodyPr>
            <a:normAutofit fontScale="92500"/>
          </a:bodyPr>
          <a:lstStyle/>
          <a:p>
            <a:pPr>
              <a:lnSpc>
                <a:spcPct val="90000"/>
              </a:lnSpc>
            </a:pPr>
            <a:r>
              <a:rPr lang="en-US" sz="2400" dirty="0"/>
              <a:t>Typical features:</a:t>
            </a:r>
          </a:p>
          <a:p>
            <a:pPr lvl="1">
              <a:lnSpc>
                <a:spcPct val="90000"/>
              </a:lnSpc>
            </a:pPr>
            <a:r>
              <a:rPr lang="en-US" sz="2400" dirty="0"/>
              <a:t>Onset in adolescents/young adults</a:t>
            </a:r>
          </a:p>
          <a:p>
            <a:pPr lvl="1">
              <a:lnSpc>
                <a:spcPct val="90000"/>
              </a:lnSpc>
            </a:pPr>
            <a:r>
              <a:rPr lang="en-US" sz="2400" dirty="0"/>
              <a:t>History of prolonged malnutrition</a:t>
            </a:r>
          </a:p>
          <a:p>
            <a:pPr lvl="1">
              <a:lnSpc>
                <a:spcPct val="90000"/>
              </a:lnSpc>
            </a:pPr>
            <a:r>
              <a:rPr lang="en-US" sz="2400" dirty="0"/>
              <a:t>Thin body habitus with muscle wasting</a:t>
            </a:r>
          </a:p>
          <a:p>
            <a:pPr lvl="1">
              <a:lnSpc>
                <a:spcPct val="90000"/>
              </a:lnSpc>
            </a:pPr>
            <a:r>
              <a:rPr lang="en-US" sz="2400" dirty="0"/>
              <a:t>Hyperglycemia + recurrent ketosis, but not autoimmune</a:t>
            </a:r>
          </a:p>
          <a:p>
            <a:pPr>
              <a:lnSpc>
                <a:spcPct val="90000"/>
              </a:lnSpc>
            </a:pPr>
            <a:r>
              <a:rPr lang="en-US" sz="2400" dirty="0"/>
              <a:t>Management:</a:t>
            </a:r>
          </a:p>
          <a:p>
            <a:pPr lvl="1">
              <a:lnSpc>
                <a:spcPct val="90000"/>
              </a:lnSpc>
            </a:pPr>
            <a:r>
              <a:rPr lang="en-US" sz="2400" dirty="0"/>
              <a:t>High-protein, low-carbohydrate diet</a:t>
            </a:r>
          </a:p>
          <a:p>
            <a:pPr lvl="1">
              <a:lnSpc>
                <a:spcPct val="90000"/>
              </a:lnSpc>
            </a:pPr>
            <a:r>
              <a:rPr lang="en-US" sz="2400" dirty="0"/>
              <a:t>Micronutrient supplementation</a:t>
            </a:r>
          </a:p>
          <a:p>
            <a:pPr lvl="1">
              <a:lnSpc>
                <a:spcPct val="90000"/>
              </a:lnSpc>
            </a:pPr>
            <a:r>
              <a:rPr lang="en-US" sz="2400" dirty="0"/>
              <a:t>Careful monitoring of insulin therapy, as inappropriate insulin administration can be harmful.</a:t>
            </a:r>
          </a:p>
          <a:p>
            <a:pPr>
              <a:lnSpc>
                <a:spcPct val="90000"/>
              </a:lnSpc>
            </a:pPr>
            <a:r>
              <a:rPr lang="en-US" sz="2400" dirty="0"/>
              <a:t>Improving nutrition and addressing poverty/food insecurity are central to treatment.</a:t>
            </a:r>
          </a:p>
        </p:txBody>
      </p:sp>
      <p:pic>
        <p:nvPicPr>
          <p:cNvPr id="5" name="Picture 4" descr="Hand holding eggs">
            <a:extLst>
              <a:ext uri="{FF2B5EF4-FFF2-40B4-BE49-F238E27FC236}">
                <a16:creationId xmlns:a16="http://schemas.microsoft.com/office/drawing/2014/main" id="{A885F69E-7E86-8131-46CB-E3C0F0D69C1D}"/>
              </a:ext>
            </a:extLst>
          </p:cNvPr>
          <p:cNvPicPr>
            <a:picLocks noChangeAspect="1"/>
          </p:cNvPicPr>
          <p:nvPr/>
        </p:nvPicPr>
        <p:blipFill>
          <a:blip r:embed="rId2" cstate="print">
            <a:extLst>
              <a:ext uri="{28A0092B-C50C-407E-A947-70E740481C1C}">
                <a14:useLocalDpi xmlns:a14="http://schemas.microsoft.com/office/drawing/2010/main" val="0"/>
              </a:ext>
            </a:extLst>
          </a:blip>
          <a:srcRect l="19522" r="25840" b="-3"/>
          <a:stretch>
            <a:fillRect/>
          </a:stretch>
        </p:blipFill>
        <p:spPr>
          <a:xfrm>
            <a:off x="6019800" y="1216152"/>
            <a:ext cx="2654046" cy="3242500"/>
          </a:xfrm>
          <a:prstGeom prst="rect">
            <a:avLst/>
          </a:prstGeom>
          <a:noFill/>
        </p:spPr>
      </p:pic>
    </p:spTree>
    <p:extLst>
      <p:ext uri="{BB962C8B-B14F-4D97-AF65-F5344CB8AC3E}">
        <p14:creationId xmlns:p14="http://schemas.microsoft.com/office/powerpoint/2010/main" val="26883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1BE3-9600-ECD4-8F6D-65E37ACB0AB0}"/>
              </a:ext>
            </a:extLst>
          </p:cNvPr>
          <p:cNvSpPr>
            <a:spLocks noGrp="1"/>
          </p:cNvSpPr>
          <p:nvPr>
            <p:ph type="title"/>
          </p:nvPr>
        </p:nvSpPr>
        <p:spPr/>
        <p:txBody>
          <a:bodyPr/>
          <a:lstStyle/>
          <a:p>
            <a:r>
              <a:rPr lang="en-US" dirty="0"/>
              <a:t>Wait, What About Emotions?</a:t>
            </a:r>
          </a:p>
        </p:txBody>
      </p:sp>
      <p:pic>
        <p:nvPicPr>
          <p:cNvPr id="13" name="Content Placeholder 12" descr="A close-up of a book&#10;&#10;AI-generated content may be incorrect.">
            <a:extLst>
              <a:ext uri="{FF2B5EF4-FFF2-40B4-BE49-F238E27FC236}">
                <a16:creationId xmlns:a16="http://schemas.microsoft.com/office/drawing/2014/main" id="{A74502FF-D4A6-A926-7293-136FA887AD1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24000" y="1202176"/>
            <a:ext cx="5257800" cy="5370067"/>
          </a:xfrm>
        </p:spPr>
      </p:pic>
    </p:spTree>
    <p:extLst>
      <p:ext uri="{BB962C8B-B14F-4D97-AF65-F5344CB8AC3E}">
        <p14:creationId xmlns:p14="http://schemas.microsoft.com/office/powerpoint/2010/main" val="18095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Admit for Hyperglycemia</a:t>
            </a:r>
            <a:endParaRPr lang="en-US" i="1" dirty="0"/>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735216" y="1651705"/>
            <a:ext cx="2696496" cy="481896"/>
          </a:xfrm>
        </p:spPr>
        <p:txBody>
          <a:bodyPr>
            <a:normAutofit/>
          </a:bodyPr>
          <a:lstStyle/>
          <a:p>
            <a:r>
              <a:rPr lang="en-US" sz="2200" dirty="0">
                <a:solidFill>
                  <a:srgbClr val="7030A0"/>
                </a:solidFill>
              </a:rPr>
              <a:t>How Does JR Feel?</a:t>
            </a: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4908958" y="2151889"/>
            <a:ext cx="2522753" cy="4238209"/>
          </a:xfrm>
        </p:spPr>
        <p:txBody>
          <a:bodyPr>
            <a:normAutofit fontScale="47500" lnSpcReduction="20000"/>
          </a:bodyPr>
          <a:lstStyle/>
          <a:p>
            <a:r>
              <a:rPr lang="en-US" sz="5100" dirty="0"/>
              <a:t>Embarrassed</a:t>
            </a:r>
          </a:p>
          <a:p>
            <a:r>
              <a:rPr lang="en-US" sz="5100" dirty="0"/>
              <a:t>Ashamed</a:t>
            </a:r>
          </a:p>
          <a:p>
            <a:r>
              <a:rPr lang="en-US" sz="5100" dirty="0"/>
              <a:t>Defeated</a:t>
            </a:r>
          </a:p>
          <a:p>
            <a:r>
              <a:rPr lang="en-US" sz="5100" dirty="0"/>
              <a:t>Angry</a:t>
            </a:r>
          </a:p>
          <a:p>
            <a:r>
              <a:rPr lang="en-US" sz="5100" dirty="0"/>
              <a:t>Unheard</a:t>
            </a:r>
          </a:p>
          <a:p>
            <a:endParaRPr lang="en-US" dirty="0"/>
          </a:p>
          <a:p>
            <a:pPr marL="0" indent="0">
              <a:buNone/>
            </a:pPr>
            <a:r>
              <a:rPr lang="en-US" b="1" dirty="0">
                <a:solidFill>
                  <a:srgbClr val="7030A0"/>
                </a:solidFill>
              </a:rPr>
              <a:t>How does HCP feel?</a:t>
            </a:r>
          </a:p>
          <a:p>
            <a:r>
              <a:rPr lang="en-US" sz="5900" dirty="0"/>
              <a:t>Frustrated</a:t>
            </a:r>
          </a:p>
          <a:p>
            <a:r>
              <a:rPr lang="en-US" sz="5900" dirty="0"/>
              <a:t>Defeated</a:t>
            </a:r>
          </a:p>
          <a:p>
            <a:r>
              <a:rPr lang="en-US" sz="5900" dirty="0"/>
              <a:t>Worried</a:t>
            </a: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629841" y="1651705"/>
            <a:ext cx="4074895" cy="4738393"/>
          </a:xfrm>
        </p:spPr>
        <p:txBody>
          <a:bodyPr>
            <a:normAutofit fontScale="47500" lnSpcReduction="20000"/>
          </a:bodyPr>
          <a:lstStyle/>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JR is admitted for hyperglycemia because he stopped taking his diabetes meds. </a:t>
            </a:r>
          </a:p>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HCP says, “Don’t you realize you are going to get complications, like kidney disease or amputation if you don’t take your medications?”</a:t>
            </a:r>
          </a:p>
          <a:p>
            <a:pPr>
              <a:lnSpc>
                <a:spcPct val="120000"/>
              </a:lnSpc>
            </a:pPr>
            <a:r>
              <a:rPr lang="en-US" sz="5100" dirty="0">
                <a:ea typeface="Calibri" panose="020F0502020204030204" pitchFamily="34" charset="0"/>
                <a:cs typeface="Calibri" panose="020F0502020204030204" pitchFamily="34" charset="0"/>
              </a:rPr>
              <a:t>Door Closed – No Connection made</a:t>
            </a:r>
          </a:p>
          <a:p>
            <a:pPr marL="0" indent="0">
              <a:buNone/>
            </a:pPr>
            <a:endParaRPr lang="en-US" sz="5100" dirty="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7169805" y="2229791"/>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Tree>
    <p:extLst>
      <p:ext uri="{BB962C8B-B14F-4D97-AF65-F5344CB8AC3E}">
        <p14:creationId xmlns:p14="http://schemas.microsoft.com/office/powerpoint/2010/main" val="30415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 calcmode="lin" valueType="num">
                                      <p:cBhvr>
                                        <p:cTn id="35"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 calcmode="lin" valueType="num">
                                      <p:cBhvr>
                                        <p:cTn id="43"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 calcmode="lin" valueType="num">
                                      <p:cBhvr>
                                        <p:cTn id="51"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2"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3"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4" dur="1000"/>
                                        <p:tgtEl>
                                          <p:spTgt spid="11">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anim calcmode="lin" valueType="num">
                                      <p:cBhvr>
                                        <p:cTn id="59"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0"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2" dur="1000"/>
                                        <p:tgtEl>
                                          <p:spTgt spid="11">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 calcmode="lin" valueType="num">
                                      <p:cBhvr>
                                        <p:cTn id="67"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68"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69"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0" dur="1000"/>
                                        <p:tgtEl>
                                          <p:spTgt spid="11">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 calcmode="lin" valueType="num">
                                      <p:cBhvr>
                                        <p:cTn id="75" dur="10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76" dur="1000" fill="hold"/>
                                        <p:tgtEl>
                                          <p:spTgt spid="11">
                                            <p:txEl>
                                              <p:pRg st="8" end="8"/>
                                            </p:txEl>
                                          </p:spTgt>
                                        </p:tgtEl>
                                        <p:attrNameLst>
                                          <p:attrName>ppt_h</p:attrName>
                                        </p:attrNameLst>
                                      </p:cBhvr>
                                      <p:tavLst>
                                        <p:tav tm="0">
                                          <p:val>
                                            <p:fltVal val="0"/>
                                          </p:val>
                                        </p:tav>
                                        <p:tav tm="100000">
                                          <p:val>
                                            <p:strVal val="#ppt_h"/>
                                          </p:val>
                                        </p:tav>
                                      </p:tavLst>
                                    </p:anim>
                                    <p:anim calcmode="lin" valueType="num">
                                      <p:cBhvr>
                                        <p:cTn id="77" dur="1000" fill="hold"/>
                                        <p:tgtEl>
                                          <p:spTgt spid="11">
                                            <p:txEl>
                                              <p:pRg st="8" end="8"/>
                                            </p:txEl>
                                          </p:spTgt>
                                        </p:tgtEl>
                                        <p:attrNameLst>
                                          <p:attrName>style.rotation</p:attrName>
                                        </p:attrNameLst>
                                      </p:cBhvr>
                                      <p:tavLst>
                                        <p:tav tm="0">
                                          <p:val>
                                            <p:fltVal val="90"/>
                                          </p:val>
                                        </p:tav>
                                        <p:tav tm="100000">
                                          <p:val>
                                            <p:fltVal val="0"/>
                                          </p:val>
                                        </p:tav>
                                      </p:tavLst>
                                    </p:anim>
                                    <p:animEffect transition="in" filter="fade">
                                      <p:cBhvr>
                                        <p:cTn id="78" dur="1000"/>
                                        <p:tgtEl>
                                          <p:spTgt spid="11">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11">
                                            <p:txEl>
                                              <p:pRg st="9" end="9"/>
                                            </p:txEl>
                                          </p:spTgt>
                                        </p:tgtEl>
                                        <p:attrNameLst>
                                          <p:attrName>style.visibility</p:attrName>
                                        </p:attrNameLst>
                                      </p:cBhvr>
                                      <p:to>
                                        <p:strVal val="visible"/>
                                      </p:to>
                                    </p:set>
                                    <p:anim calcmode="lin" valueType="num">
                                      <p:cBhvr>
                                        <p:cTn id="83" dur="10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84" dur="1000" fill="hold"/>
                                        <p:tgtEl>
                                          <p:spTgt spid="11">
                                            <p:txEl>
                                              <p:pRg st="9" end="9"/>
                                            </p:txEl>
                                          </p:spTgt>
                                        </p:tgtEl>
                                        <p:attrNameLst>
                                          <p:attrName>ppt_h</p:attrName>
                                        </p:attrNameLst>
                                      </p:cBhvr>
                                      <p:tavLst>
                                        <p:tav tm="0">
                                          <p:val>
                                            <p:fltVal val="0"/>
                                          </p:val>
                                        </p:tav>
                                        <p:tav tm="100000">
                                          <p:val>
                                            <p:strVal val="#ppt_h"/>
                                          </p:val>
                                        </p:tav>
                                      </p:tavLst>
                                    </p:anim>
                                    <p:anim calcmode="lin" valueType="num">
                                      <p:cBhvr>
                                        <p:cTn id="85" dur="1000" fill="hold"/>
                                        <p:tgtEl>
                                          <p:spTgt spid="11">
                                            <p:txEl>
                                              <p:pRg st="9" end="9"/>
                                            </p:txEl>
                                          </p:spTgt>
                                        </p:tgtEl>
                                        <p:attrNameLst>
                                          <p:attrName>style.rotation</p:attrName>
                                        </p:attrNameLst>
                                      </p:cBhvr>
                                      <p:tavLst>
                                        <p:tav tm="0">
                                          <p:val>
                                            <p:fltVal val="90"/>
                                          </p:val>
                                        </p:tav>
                                        <p:tav tm="100000">
                                          <p:val>
                                            <p:fltVal val="0"/>
                                          </p:val>
                                        </p:tav>
                                      </p:tavLst>
                                    </p:anim>
                                    <p:animEffect transition="in" filter="fade">
                                      <p:cBhvr>
                                        <p:cTn id="86" dur="1000"/>
                                        <p:tgtEl>
                                          <p:spTgt spid="11">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15">
                                            <p:txEl>
                                              <p:pRg st="0" end="0"/>
                                            </p:txEl>
                                          </p:spTgt>
                                        </p:tgtEl>
                                        <p:attrNameLst>
                                          <p:attrName>ppt_w</p:attrName>
                                        </p:attrNameLst>
                                      </p:cBhvr>
                                      <p:tavLst>
                                        <p:tav tm="0">
                                          <p:val>
                                            <p:strVal val="ppt_w"/>
                                          </p:val>
                                        </p:tav>
                                        <p:tav tm="100000">
                                          <p:val>
                                            <p:fltVal val="0"/>
                                          </p:val>
                                        </p:tav>
                                      </p:tavLst>
                                    </p:anim>
                                    <p:anim calcmode="lin" valueType="num">
                                      <p:cBhvr>
                                        <p:cTn id="91" dur="1000"/>
                                        <p:tgtEl>
                                          <p:spTgt spid="15">
                                            <p:txEl>
                                              <p:pRg st="0" end="0"/>
                                            </p:txEl>
                                          </p:spTgt>
                                        </p:tgtEl>
                                        <p:attrNameLst>
                                          <p:attrName>ppt_h</p:attrName>
                                        </p:attrNameLst>
                                      </p:cBhvr>
                                      <p:tavLst>
                                        <p:tav tm="0">
                                          <p:val>
                                            <p:strVal val="ppt_h"/>
                                          </p:val>
                                        </p:tav>
                                        <p:tav tm="100000">
                                          <p:val>
                                            <p:fltVal val="0"/>
                                          </p:val>
                                        </p:tav>
                                      </p:tavLst>
                                    </p:anim>
                                    <p:anim calcmode="lin" valueType="num">
                                      <p:cBhvr>
                                        <p:cTn id="92"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93" dur="1000"/>
                                        <p:tgtEl>
                                          <p:spTgt spid="15">
                                            <p:txEl>
                                              <p:pRg st="0" end="0"/>
                                            </p:txEl>
                                          </p:spTgt>
                                        </p:tgtEl>
                                      </p:cBhvr>
                                    </p:animEffect>
                                    <p:set>
                                      <p:cBhvr>
                                        <p:cTn id="9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nodeType="clickEffect">
                                  <p:stCondLst>
                                    <p:cond delay="0"/>
                                  </p:stCondLst>
                                  <p:childTnLst>
                                    <p:anim calcmode="lin" valueType="num">
                                      <p:cBhvr>
                                        <p:cTn id="98" dur="1000"/>
                                        <p:tgtEl>
                                          <p:spTgt spid="15">
                                            <p:txEl>
                                              <p:pRg st="1" end="1"/>
                                            </p:txEl>
                                          </p:spTgt>
                                        </p:tgtEl>
                                        <p:attrNameLst>
                                          <p:attrName>ppt_w</p:attrName>
                                        </p:attrNameLst>
                                      </p:cBhvr>
                                      <p:tavLst>
                                        <p:tav tm="0">
                                          <p:val>
                                            <p:strVal val="ppt_w"/>
                                          </p:val>
                                        </p:tav>
                                        <p:tav tm="100000">
                                          <p:val>
                                            <p:fltVal val="0"/>
                                          </p:val>
                                        </p:tav>
                                      </p:tavLst>
                                    </p:anim>
                                    <p:anim calcmode="lin" valueType="num">
                                      <p:cBhvr>
                                        <p:cTn id="99" dur="1000"/>
                                        <p:tgtEl>
                                          <p:spTgt spid="15">
                                            <p:txEl>
                                              <p:pRg st="1" end="1"/>
                                            </p:txEl>
                                          </p:spTgt>
                                        </p:tgtEl>
                                        <p:attrNameLst>
                                          <p:attrName>ppt_h</p:attrName>
                                        </p:attrNameLst>
                                      </p:cBhvr>
                                      <p:tavLst>
                                        <p:tav tm="0">
                                          <p:val>
                                            <p:strVal val="ppt_h"/>
                                          </p:val>
                                        </p:tav>
                                        <p:tav tm="100000">
                                          <p:val>
                                            <p:fltVal val="0"/>
                                          </p:val>
                                        </p:tav>
                                      </p:tavLst>
                                    </p:anim>
                                    <p:anim calcmode="lin" valueType="num">
                                      <p:cBhvr>
                                        <p:cTn id="100"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1" dur="1000"/>
                                        <p:tgtEl>
                                          <p:spTgt spid="15">
                                            <p:txEl>
                                              <p:pRg st="1" end="1"/>
                                            </p:txEl>
                                          </p:spTgt>
                                        </p:tgtEl>
                                      </p:cBhvr>
                                    </p:animEffect>
                                    <p:set>
                                      <p:cBhvr>
                                        <p:cTn id="102"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nodeType="clickEffect">
                                  <p:stCondLst>
                                    <p:cond delay="0"/>
                                  </p:stCondLst>
                                  <p:childTnLst>
                                    <p:anim calcmode="lin" valueType="num">
                                      <p:cBhvr>
                                        <p:cTn id="106" dur="1000"/>
                                        <p:tgtEl>
                                          <p:spTgt spid="15">
                                            <p:txEl>
                                              <p:pRg st="2" end="2"/>
                                            </p:txEl>
                                          </p:spTgt>
                                        </p:tgtEl>
                                        <p:attrNameLst>
                                          <p:attrName>ppt_w</p:attrName>
                                        </p:attrNameLst>
                                      </p:cBhvr>
                                      <p:tavLst>
                                        <p:tav tm="0">
                                          <p:val>
                                            <p:strVal val="ppt_w"/>
                                          </p:val>
                                        </p:tav>
                                        <p:tav tm="100000">
                                          <p:val>
                                            <p:fltVal val="0"/>
                                          </p:val>
                                        </p:tav>
                                      </p:tavLst>
                                    </p:anim>
                                    <p:anim calcmode="lin" valueType="num">
                                      <p:cBhvr>
                                        <p:cTn id="107" dur="1000"/>
                                        <p:tgtEl>
                                          <p:spTgt spid="15">
                                            <p:txEl>
                                              <p:pRg st="2" end="2"/>
                                            </p:txEl>
                                          </p:spTgt>
                                        </p:tgtEl>
                                        <p:attrNameLst>
                                          <p:attrName>ppt_h</p:attrName>
                                        </p:attrNameLst>
                                      </p:cBhvr>
                                      <p:tavLst>
                                        <p:tav tm="0">
                                          <p:val>
                                            <p:strVal val="ppt_h"/>
                                          </p:val>
                                        </p:tav>
                                        <p:tav tm="100000">
                                          <p:val>
                                            <p:fltVal val="0"/>
                                          </p:val>
                                        </p:tav>
                                      </p:tavLst>
                                    </p:anim>
                                    <p:anim calcmode="lin" valueType="num">
                                      <p:cBhvr>
                                        <p:cTn id="108" dur="1000"/>
                                        <p:tgtEl>
                                          <p:spTgt spid="15">
                                            <p:txEl>
                                              <p:pRg st="2" end="2"/>
                                            </p:txEl>
                                          </p:spTgt>
                                        </p:tgtEl>
                                        <p:attrNameLst>
                                          <p:attrName>style.rotation</p:attrName>
                                        </p:attrNameLst>
                                      </p:cBhvr>
                                      <p:tavLst>
                                        <p:tav tm="0">
                                          <p:val>
                                            <p:fltVal val="0"/>
                                          </p:val>
                                        </p:tav>
                                        <p:tav tm="100000">
                                          <p:val>
                                            <p:fltVal val="90"/>
                                          </p:val>
                                        </p:tav>
                                      </p:tavLst>
                                    </p:anim>
                                    <p:animEffect transition="out" filter="fade">
                                      <p:cBhvr>
                                        <p:cTn id="109" dur="1000"/>
                                        <p:tgtEl>
                                          <p:spTgt spid="15">
                                            <p:txEl>
                                              <p:pRg st="2" end="2"/>
                                            </p:txEl>
                                          </p:spTgt>
                                        </p:tgtEl>
                                      </p:cBhvr>
                                    </p:animEffect>
                                    <p:set>
                                      <p:cBhvr>
                                        <p:cTn id="110" dur="1" fill="hold">
                                          <p:stCondLst>
                                            <p:cond delay="9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671C-1495-8AAE-D370-1C75DC98CF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580B98-D55B-FEAC-00C2-9DE53FC8F38F}"/>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EB4E7036-3134-CAD8-2F17-DCBFF1DE7958}"/>
              </a:ext>
            </a:extLst>
          </p:cNvPr>
          <p:cNvSpPr>
            <a:spLocks noGrp="1"/>
          </p:cNvSpPr>
          <p:nvPr>
            <p:ph type="body" idx="1"/>
          </p:nvPr>
        </p:nvSpPr>
        <p:spPr>
          <a:xfrm>
            <a:off x="406763" y="1995603"/>
            <a:ext cx="3789759" cy="435192"/>
          </a:xfrm>
        </p:spPr>
        <p:txBody>
          <a:bodyPr>
            <a:noAutofit/>
          </a:bodyPr>
          <a:lstStyle/>
          <a:p>
            <a:r>
              <a:rPr lang="en-US" sz="28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E4E4146C-7A12-CADE-5299-7FD43485B8DB}"/>
              </a:ext>
            </a:extLst>
          </p:cNvPr>
          <p:cNvSpPr>
            <a:spLocks noGrp="1"/>
          </p:cNvSpPr>
          <p:nvPr>
            <p:ph type="body" sz="quarter" idx="3"/>
          </p:nvPr>
        </p:nvSpPr>
        <p:spPr>
          <a:xfrm>
            <a:off x="4724400" y="1452289"/>
            <a:ext cx="3666781" cy="573155"/>
          </a:xfrm>
        </p:spPr>
        <p:txBody>
          <a:bodyPr>
            <a:normAutofit lnSpcReduction="10000"/>
          </a:bodyPr>
          <a:lstStyle/>
          <a:p>
            <a:r>
              <a:rPr lang="en-US" dirty="0">
                <a:solidFill>
                  <a:srgbClr val="7030A0"/>
                </a:solidFill>
              </a:rPr>
              <a:t>How Does JR Feel?</a:t>
            </a:r>
          </a:p>
        </p:txBody>
      </p:sp>
      <p:sp>
        <p:nvSpPr>
          <p:cNvPr id="11" name="Content Placeholder 10">
            <a:extLst>
              <a:ext uri="{FF2B5EF4-FFF2-40B4-BE49-F238E27FC236}">
                <a16:creationId xmlns:a16="http://schemas.microsoft.com/office/drawing/2014/main" id="{2346DEDD-0C49-11CE-7F4C-31D702CC5386}"/>
              </a:ext>
            </a:extLst>
          </p:cNvPr>
          <p:cNvSpPr>
            <a:spLocks noGrp="1"/>
          </p:cNvSpPr>
          <p:nvPr>
            <p:ph sz="quarter" idx="4"/>
          </p:nvPr>
        </p:nvSpPr>
        <p:spPr>
          <a:xfrm>
            <a:off x="4821899" y="2032179"/>
            <a:ext cx="3407701" cy="3189531"/>
          </a:xfrm>
        </p:spPr>
        <p:txBody>
          <a:bodyPr>
            <a:normAutofit fontScale="62500" lnSpcReduction="20000"/>
          </a:bodyPr>
          <a:lstStyle/>
          <a:p>
            <a:r>
              <a:rPr lang="en-US" sz="3800" dirty="0"/>
              <a:t>Heard &amp; Seen</a:t>
            </a:r>
          </a:p>
          <a:p>
            <a:r>
              <a:rPr lang="en-US" sz="3800" dirty="0"/>
              <a:t>Recognized</a:t>
            </a:r>
          </a:p>
          <a:p>
            <a:r>
              <a:rPr lang="en-US" sz="3800" dirty="0"/>
              <a:t>Connected</a:t>
            </a:r>
          </a:p>
          <a:p>
            <a:r>
              <a:rPr lang="en-US" sz="3800" dirty="0"/>
              <a:t>Engaged</a:t>
            </a:r>
          </a:p>
          <a:p>
            <a:pPr marL="0" indent="0">
              <a:buNone/>
            </a:pPr>
            <a:r>
              <a:rPr lang="en-US" sz="3800" b="1" dirty="0">
                <a:solidFill>
                  <a:srgbClr val="7030A0"/>
                </a:solidFill>
              </a:rPr>
              <a:t>How does the HCP feel?</a:t>
            </a:r>
          </a:p>
          <a:p>
            <a:r>
              <a:rPr lang="en-US" sz="3800" dirty="0"/>
              <a:t>Connected</a:t>
            </a:r>
          </a:p>
          <a:p>
            <a:r>
              <a:rPr lang="en-US" sz="3800" dirty="0"/>
              <a:t>Concerned</a:t>
            </a:r>
          </a:p>
          <a:p>
            <a:r>
              <a:rPr lang="en-US" sz="3800" dirty="0"/>
              <a:t>Collaborative</a:t>
            </a:r>
          </a:p>
          <a:p>
            <a:endParaRPr lang="en-US" dirty="0"/>
          </a:p>
        </p:txBody>
      </p:sp>
      <p:sp>
        <p:nvSpPr>
          <p:cNvPr id="15" name="Content Placeholder 14">
            <a:extLst>
              <a:ext uri="{FF2B5EF4-FFF2-40B4-BE49-F238E27FC236}">
                <a16:creationId xmlns:a16="http://schemas.microsoft.com/office/drawing/2014/main" id="{9153770D-3BAA-D321-E71F-598C9DAD1358}"/>
              </a:ext>
            </a:extLst>
          </p:cNvPr>
          <p:cNvSpPr>
            <a:spLocks noGrp="1"/>
          </p:cNvSpPr>
          <p:nvPr>
            <p:ph sz="half" idx="2"/>
          </p:nvPr>
        </p:nvSpPr>
        <p:spPr>
          <a:xfrm>
            <a:off x="406763" y="2440767"/>
            <a:ext cx="3789759" cy="3799298"/>
          </a:xfrm>
        </p:spPr>
        <p:txBody>
          <a:bodyPr>
            <a:normAutofit fontScale="62500" lnSpcReduction="20000"/>
          </a:bodyPr>
          <a:lstStyle/>
          <a:p>
            <a:pPr>
              <a:lnSpc>
                <a:spcPct val="120000"/>
              </a:lnSpc>
            </a:pPr>
            <a:r>
              <a:rPr lang="en-US" sz="4600" dirty="0">
                <a:ea typeface="Calibri" panose="020F0502020204030204" pitchFamily="34" charset="0"/>
                <a:cs typeface="Calibri" panose="020F0502020204030204" pitchFamily="34" charset="0"/>
              </a:rPr>
              <a:t>HCP says, “JR, I am worried about you and your elevated blood glucose. Can you share what is going on in your life?”</a:t>
            </a:r>
          </a:p>
          <a:p>
            <a:pPr>
              <a:lnSpc>
                <a:spcPct val="120000"/>
              </a:lnSpc>
            </a:pPr>
            <a:r>
              <a:rPr lang="en-US" sz="4600" dirty="0">
                <a:ea typeface="Calibri" panose="020F0502020204030204" pitchFamily="34" charset="0"/>
                <a:cs typeface="Calibri" panose="020F0502020204030204" pitchFamily="34" charset="0"/>
              </a:rPr>
              <a:t>Door Open – Connection made</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Arrow: Striped Right 1">
            <a:extLst>
              <a:ext uri="{FF2B5EF4-FFF2-40B4-BE49-F238E27FC236}">
                <a16:creationId xmlns:a16="http://schemas.microsoft.com/office/drawing/2014/main" id="{B4B3210E-09CE-43A5-8F0B-A147507F0EC8}"/>
              </a:ext>
            </a:extLst>
          </p:cNvPr>
          <p:cNvSpPr/>
          <p:nvPr/>
        </p:nvSpPr>
        <p:spPr>
          <a:xfrm>
            <a:off x="5943538" y="6240065"/>
            <a:ext cx="1749764" cy="617935"/>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Person</a:t>
            </a:r>
          </a:p>
        </p:txBody>
      </p:sp>
      <p:sp>
        <p:nvSpPr>
          <p:cNvPr id="3" name="Arrow: Striped Right 2">
            <a:extLst>
              <a:ext uri="{FF2B5EF4-FFF2-40B4-BE49-F238E27FC236}">
                <a16:creationId xmlns:a16="http://schemas.microsoft.com/office/drawing/2014/main" id="{4421C303-4959-8A48-2734-B6A687DCE66B}"/>
              </a:ext>
            </a:extLst>
          </p:cNvPr>
          <p:cNvSpPr/>
          <p:nvPr/>
        </p:nvSpPr>
        <p:spPr>
          <a:xfrm rot="10800000" flipV="1">
            <a:off x="5753109" y="5189312"/>
            <a:ext cx="1749763" cy="573154"/>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HCP</a:t>
            </a:r>
          </a:p>
        </p:txBody>
      </p:sp>
      <p:pic>
        <p:nvPicPr>
          <p:cNvPr id="4" name="Picture 3" descr="Light from open door">
            <a:extLst>
              <a:ext uri="{FF2B5EF4-FFF2-40B4-BE49-F238E27FC236}">
                <a16:creationId xmlns:a16="http://schemas.microsoft.com/office/drawing/2014/main" id="{56DF1113-6672-DD7A-84B0-75900F43FB36}"/>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4125568" y="5123952"/>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AEDD80AC-C03C-315C-CE7F-82241BEB02BF}"/>
              </a:ext>
            </a:extLst>
          </p:cNvPr>
          <p:cNvSpPr txBox="1"/>
          <p:nvPr/>
        </p:nvSpPr>
        <p:spPr>
          <a:xfrm>
            <a:off x="5830939" y="5818591"/>
            <a:ext cx="1974962" cy="338554"/>
          </a:xfrm>
          <a:prstGeom prst="rect">
            <a:avLst/>
          </a:prstGeom>
          <a:noFill/>
        </p:spPr>
        <p:txBody>
          <a:bodyPr wrap="square" rtlCol="0">
            <a:spAutoFit/>
          </a:bodyPr>
          <a:lstStyle/>
          <a:p>
            <a:r>
              <a:rPr lang="en-US" sz="1600" b="1" dirty="0">
                <a:solidFill>
                  <a:schemeClr val="accent3">
                    <a:lumMod val="75000"/>
                  </a:schemeClr>
                </a:solidFill>
              </a:rPr>
              <a:t>Bidirectional Healing</a:t>
            </a:r>
          </a:p>
        </p:txBody>
      </p:sp>
    </p:spTree>
    <p:extLst>
      <p:ext uri="{BB962C8B-B14F-4D97-AF65-F5344CB8AC3E}">
        <p14:creationId xmlns:p14="http://schemas.microsoft.com/office/powerpoint/2010/main" val="5132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anim calcmode="lin" valueType="num">
                                      <p:cBhvr>
                                        <p:cTn id="55"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anim calcmode="lin" valueType="num">
                                      <p:cBhvr>
                                        <p:cTn id="63"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11">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txEl>
                                              <p:pRg st="7" end="7"/>
                                            </p:txEl>
                                          </p:spTgt>
                                        </p:tgtEl>
                                        <p:attrNameLst>
                                          <p:attrName>style.visibility</p:attrName>
                                        </p:attrNameLst>
                                      </p:cBhvr>
                                      <p:to>
                                        <p:strVal val="visible"/>
                                      </p:to>
                                    </p:set>
                                    <p:anim calcmode="lin" valueType="num">
                                      <p:cBhvr>
                                        <p:cTn id="71"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4" dur="1000"/>
                                        <p:tgtEl>
                                          <p:spTgt spid="11">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fltVal val="0"/>
                                          </p:val>
                                        </p:tav>
                                        <p:tav tm="100000">
                                          <p:val>
                                            <p:strVal val="#ppt_w"/>
                                          </p:val>
                                        </p:tav>
                                      </p:tavLst>
                                    </p:anim>
                                    <p:anim calcmode="lin" valueType="num">
                                      <p:cBhvr>
                                        <p:cTn id="80" dur="1000" fill="hold"/>
                                        <p:tgtEl>
                                          <p:spTgt spid="3"/>
                                        </p:tgtEl>
                                        <p:attrNameLst>
                                          <p:attrName>ppt_h</p:attrName>
                                        </p:attrNameLst>
                                      </p:cBhvr>
                                      <p:tavLst>
                                        <p:tav tm="0">
                                          <p:val>
                                            <p:fltVal val="0"/>
                                          </p:val>
                                        </p:tav>
                                        <p:tav tm="100000">
                                          <p:val>
                                            <p:strVal val="#ppt_h"/>
                                          </p:val>
                                        </p:tav>
                                      </p:tavLst>
                                    </p:anim>
                                    <p:anim calcmode="lin" valueType="num">
                                      <p:cBhvr>
                                        <p:cTn id="81" dur="1000" fill="hold"/>
                                        <p:tgtEl>
                                          <p:spTgt spid="3"/>
                                        </p:tgtEl>
                                        <p:attrNameLst>
                                          <p:attrName>style.rotation</p:attrName>
                                        </p:attrNameLst>
                                      </p:cBhvr>
                                      <p:tavLst>
                                        <p:tav tm="0">
                                          <p:val>
                                            <p:fltVal val="90"/>
                                          </p:val>
                                        </p:tav>
                                        <p:tav tm="100000">
                                          <p:val>
                                            <p:fltVal val="0"/>
                                          </p:val>
                                        </p:tav>
                                      </p:tavLst>
                                    </p:anim>
                                    <p:animEffect transition="in" filter="fade">
                                      <p:cBhvr>
                                        <p:cTn id="82" dur="10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1000" fill="hold"/>
                                        <p:tgtEl>
                                          <p:spTgt spid="2"/>
                                        </p:tgtEl>
                                        <p:attrNameLst>
                                          <p:attrName>ppt_w</p:attrName>
                                        </p:attrNameLst>
                                      </p:cBhvr>
                                      <p:tavLst>
                                        <p:tav tm="0">
                                          <p:val>
                                            <p:fltVal val="0"/>
                                          </p:val>
                                        </p:tav>
                                        <p:tav tm="100000">
                                          <p:val>
                                            <p:strVal val="#ppt_w"/>
                                          </p:val>
                                        </p:tav>
                                      </p:tavLst>
                                    </p:anim>
                                    <p:anim calcmode="lin" valueType="num">
                                      <p:cBhvr>
                                        <p:cTn id="88" dur="1000" fill="hold"/>
                                        <p:tgtEl>
                                          <p:spTgt spid="2"/>
                                        </p:tgtEl>
                                        <p:attrNameLst>
                                          <p:attrName>ppt_h</p:attrName>
                                        </p:attrNameLst>
                                      </p:cBhvr>
                                      <p:tavLst>
                                        <p:tav tm="0">
                                          <p:val>
                                            <p:fltVal val="0"/>
                                          </p:val>
                                        </p:tav>
                                        <p:tav tm="100000">
                                          <p:val>
                                            <p:strVal val="#ppt_h"/>
                                          </p:val>
                                        </p:tav>
                                      </p:tavLst>
                                    </p:anim>
                                    <p:anim calcmode="lin" valueType="num">
                                      <p:cBhvr>
                                        <p:cTn id="89" dur="1000" fill="hold"/>
                                        <p:tgtEl>
                                          <p:spTgt spid="2"/>
                                        </p:tgtEl>
                                        <p:attrNameLst>
                                          <p:attrName>style.rotation</p:attrName>
                                        </p:attrNameLst>
                                      </p:cBhvr>
                                      <p:tavLst>
                                        <p:tav tm="0">
                                          <p:val>
                                            <p:fltVal val="90"/>
                                          </p:val>
                                        </p:tav>
                                        <p:tav tm="100000">
                                          <p:val>
                                            <p:fltVal val="0"/>
                                          </p:val>
                                        </p:tav>
                                      </p:tavLst>
                                    </p:anim>
                                    <p:animEffect transition="in" filter="fade">
                                      <p:cBhvr>
                                        <p:cTn id="90" dur="10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90"/>
                                          </p:val>
                                        </p:tav>
                                        <p:tav tm="100000">
                                          <p:val>
                                            <p:fltVal val="0"/>
                                          </p:val>
                                        </p:tav>
                                      </p:tavLst>
                                    </p:anim>
                                    <p:animEffect transition="in" filter="fade">
                                      <p:cBhvr>
                                        <p:cTn id="9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a:t>Other Types of Diabetes</a:t>
            </a:r>
          </a:p>
        </p:txBody>
      </p:sp>
      <p:sp>
        <p:nvSpPr>
          <p:cNvPr id="64515" name="Rectangle 3"/>
          <p:cNvSpPr>
            <a:spLocks noGrp="1" noChangeArrowheads="1"/>
          </p:cNvSpPr>
          <p:nvPr>
            <p:ph sz="quarter" idx="1"/>
          </p:nvPr>
        </p:nvSpPr>
        <p:spPr>
          <a:xfrm>
            <a:off x="457200" y="1143000"/>
            <a:ext cx="4041648" cy="5013960"/>
          </a:xfrm>
        </p:spPr>
        <p:txBody>
          <a:bodyPr/>
          <a:lstStyle/>
          <a:p>
            <a:pPr eaLnBrk="1" hangingPunct="1"/>
            <a:r>
              <a:rPr lang="en-US" dirty="0"/>
              <a:t>Hypercortisolism</a:t>
            </a:r>
          </a:p>
          <a:p>
            <a:pPr eaLnBrk="1" hangingPunct="1"/>
            <a:r>
              <a:rPr lang="en-US" dirty="0"/>
              <a:t> LADA </a:t>
            </a:r>
          </a:p>
          <a:p>
            <a:pPr eaLnBrk="1" hangingPunct="1"/>
            <a:r>
              <a:rPr lang="en-US" dirty="0"/>
              <a:t>Ketosis Prone</a:t>
            </a:r>
          </a:p>
          <a:p>
            <a:pPr eaLnBrk="1" hangingPunct="1">
              <a:buFont typeface="Wingdings" pitchFamily="2" charset="2"/>
              <a:buNone/>
            </a:pPr>
            <a:endParaRPr lang="en-US" dirty="0"/>
          </a:p>
        </p:txBody>
      </p:sp>
      <p:sp>
        <p:nvSpPr>
          <p:cNvPr id="5" name="Content Placeholder 4">
            <a:extLst>
              <a:ext uri="{FF2B5EF4-FFF2-40B4-BE49-F238E27FC236}">
                <a16:creationId xmlns:a16="http://schemas.microsoft.com/office/drawing/2014/main" id="{A2E43489-A4F2-41C5-F3C0-F3F5EA37CA86}"/>
              </a:ext>
            </a:extLst>
          </p:cNvPr>
          <p:cNvSpPr>
            <a:spLocks noGrp="1"/>
          </p:cNvSpPr>
          <p:nvPr>
            <p:ph sz="quarter" idx="2"/>
          </p:nvPr>
        </p:nvSpPr>
        <p:spPr/>
        <p:txBody>
          <a:bodyPr/>
          <a:lstStyle/>
          <a:p>
            <a:r>
              <a:rPr lang="en-US" dirty="0"/>
              <a:t>Type 3c</a:t>
            </a:r>
          </a:p>
          <a:p>
            <a:r>
              <a:rPr lang="en-US" dirty="0"/>
              <a:t>Type 3</a:t>
            </a:r>
          </a:p>
          <a:p>
            <a:r>
              <a:rPr lang="en-US" dirty="0"/>
              <a:t>Type 5</a:t>
            </a:r>
          </a:p>
          <a:p>
            <a:endParaRPr lang="en-US" dirty="0"/>
          </a:p>
        </p:txBody>
      </p:sp>
      <p:pic>
        <p:nvPicPr>
          <p:cNvPr id="3" name="Picture 2" descr="Looking down on Copacabana beach Brazil">
            <a:extLst>
              <a:ext uri="{FF2B5EF4-FFF2-40B4-BE49-F238E27FC236}">
                <a16:creationId xmlns:a16="http://schemas.microsoft.com/office/drawing/2014/main" id="{50F819D4-8276-920C-E245-41E4A492EB1E}"/>
              </a:ext>
            </a:extLst>
          </p:cNvPr>
          <p:cNvPicPr>
            <a:picLocks noChangeAspect="1"/>
          </p:cNvPicPr>
          <p:nvPr/>
        </p:nvPicPr>
        <p:blipFill>
          <a:blip r:embed="rId3" cstate="print">
            <a:extLst>
              <a:ext uri="{28A0092B-C50C-407E-A947-70E740481C1C}">
                <a14:useLocalDpi xmlns:a14="http://schemas.microsoft.com/office/drawing/2010/main" val="0"/>
              </a:ext>
            </a:extLst>
          </a:blip>
          <a:srcRect t="16250" b="23750"/>
          <a:stretch>
            <a:fillRect/>
          </a:stretch>
        </p:blipFill>
        <p:spPr>
          <a:xfrm>
            <a:off x="208026" y="3414978"/>
            <a:ext cx="8783574" cy="3443022"/>
          </a:xfrm>
          <a:prstGeom prst="rect">
            <a:avLst/>
          </a:prstGeom>
        </p:spPr>
      </p:pic>
    </p:spTree>
    <p:custDataLst>
      <p:tags r:id="rId1"/>
    </p:custDataLst>
    <p:extLst>
      <p:ext uri="{BB962C8B-B14F-4D97-AF65-F5344CB8AC3E}">
        <p14:creationId xmlns:p14="http://schemas.microsoft.com/office/powerpoint/2010/main" val="40930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2057400" y="304800"/>
            <a:ext cx="6858000" cy="2083308"/>
          </a:xfrm>
        </p:spPr>
        <p:txBody>
          <a:bodyPr anchor="b">
            <a:normAutofit/>
          </a:bodyPr>
          <a:lstStyle/>
          <a:p>
            <a:pPr algn="r"/>
            <a:r>
              <a:rPr lang="en-US" sz="3600" dirty="0"/>
              <a:t>Missed Appointments due to </a:t>
            </a:r>
            <a:br>
              <a:rPr lang="en-US" sz="3600" dirty="0"/>
            </a:br>
            <a:r>
              <a:rPr lang="en-US" sz="3600" dirty="0"/>
              <a:t>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cstate="print">
            <a:extLst>
              <a:ext uri="{28A0092B-C50C-407E-A947-70E740481C1C}">
                <a14:useLocalDpi xmlns:a14="http://schemas.microsoft.com/office/drawing/2010/main" val="0"/>
              </a:ext>
            </a:extLst>
          </a:blip>
          <a:srcRect l="42210" r="12458" b="-1"/>
          <a:stretch>
            <a:fillRect/>
          </a:stretch>
        </p:blipFill>
        <p:spPr>
          <a:xfrm>
            <a:off x="30709" y="288878"/>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3962400" y="2794452"/>
            <a:ext cx="4688333" cy="2612898"/>
          </a:xfrm>
        </p:spPr>
        <p:txBody>
          <a:bodyPr>
            <a:normAutofit lnSpcReduction="10000"/>
          </a:bodyPr>
          <a:lstStyle/>
          <a:p>
            <a:pPr marL="0" indent="0">
              <a:buNone/>
            </a:pPr>
            <a:r>
              <a:rPr lang="en-US" sz="2800" dirty="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553063" y="6215687"/>
            <a:ext cx="8590936" cy="461665"/>
          </a:xfrm>
          <a:prstGeom prst="rect">
            <a:avLst/>
          </a:prstGeom>
          <a:noFill/>
        </p:spPr>
        <p:txBody>
          <a:bodyPr wrap="square">
            <a:spAutoFit/>
          </a:bodyPr>
          <a:lstStyle/>
          <a:p>
            <a:pPr>
              <a:spcAft>
                <a:spcPts val="450"/>
              </a:spcAft>
            </a:pPr>
            <a:r>
              <a:rPr lang="en-US" sz="1200" dirty="0"/>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25661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685800" y="372278"/>
            <a:ext cx="7628830" cy="6113443"/>
          </a:xfrm>
          <a:prstGeom prst="rect">
            <a:avLst/>
          </a:prstGeom>
        </p:spPr>
      </p:pic>
    </p:spTree>
    <p:extLst>
      <p:ext uri="{BB962C8B-B14F-4D97-AF65-F5344CB8AC3E}">
        <p14:creationId xmlns:p14="http://schemas.microsoft.com/office/powerpoint/2010/main" val="31158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2833" r="3050" b="-1"/>
          <a:stretch>
            <a:fillRect/>
          </a:stretch>
        </p:blipFill>
        <p:spPr>
          <a:xfrm>
            <a:off x="3395480" y="1780233"/>
            <a:ext cx="5751870" cy="4079393"/>
          </a:xfrm>
          <a:prstGeom prst="rect">
            <a:avLst/>
          </a:prstGeom>
          <a:noFill/>
        </p:spPr>
      </p:pic>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381000" y="144783"/>
            <a:ext cx="8915400" cy="1424934"/>
          </a:xfrm>
        </p:spPr>
        <p:txBody>
          <a:bodyPr vert="horz" lIns="68580" tIns="34290" rIns="68580" bIns="34290" rtlCol="0" anchor="ctr" anchorCtr="0">
            <a:normAutofit/>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381001" y="1905000"/>
            <a:ext cx="3011130" cy="3584973"/>
          </a:xfrm>
        </p:spPr>
        <p:txBody>
          <a:bodyPr vert="horz" lIns="68580" tIns="34290" rIns="68580" bIns="34290" rtlCol="0">
            <a:normAutofit/>
          </a:bodyPr>
          <a:lstStyle/>
          <a:p>
            <a:pPr marL="0" indent="0">
              <a:buNone/>
            </a:pPr>
            <a:r>
              <a:rPr lang="en-US" sz="2400" b="1" dirty="0">
                <a:solidFill>
                  <a:srgbClr val="0070C0"/>
                </a:solidFill>
              </a:rPr>
              <a:t>I have finally given myself permission to make addressing the emotional aspects of diabetes a priority. </a:t>
            </a:r>
            <a:br>
              <a:rPr lang="en-US" sz="2400" b="1" dirty="0">
                <a:solidFill>
                  <a:srgbClr val="0070C0"/>
                </a:solidFill>
              </a:rPr>
            </a:br>
            <a:endParaRPr lang="en-US" sz="2400" b="1" dirty="0">
              <a:solidFill>
                <a:srgbClr val="0070C0"/>
              </a:solidFill>
            </a:endParaRPr>
          </a:p>
          <a:p>
            <a:pPr marL="0" indent="0">
              <a:buNone/>
            </a:pPr>
            <a:r>
              <a:rPr lang="en-US" sz="2000" b="1" dirty="0"/>
              <a:t>~Coach Beverly</a:t>
            </a:r>
          </a:p>
          <a:p>
            <a:endParaRPr lang="en-US" sz="1500" dirty="0"/>
          </a:p>
        </p:txBody>
      </p:sp>
    </p:spTree>
    <p:extLst>
      <p:ext uri="{BB962C8B-B14F-4D97-AF65-F5344CB8AC3E}">
        <p14:creationId xmlns:p14="http://schemas.microsoft.com/office/powerpoint/2010/main" val="239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C5A6-9396-FBB8-491B-D58CA2980FB1}"/>
              </a:ext>
            </a:extLst>
          </p:cNvPr>
          <p:cNvSpPr>
            <a:spLocks noGrp="1"/>
          </p:cNvSpPr>
          <p:nvPr>
            <p:ph type="title"/>
          </p:nvPr>
        </p:nvSpPr>
        <p:spPr>
          <a:xfrm>
            <a:off x="457200" y="152400"/>
            <a:ext cx="8229600" cy="990600"/>
          </a:xfrm>
        </p:spPr>
        <p:txBody>
          <a:bodyPr vert="horz" lIns="68580" tIns="34290" rIns="68580" bIns="34290" rtlCol="0" anchor="b" anchorCtr="0">
            <a:normAutofit/>
          </a:bodyPr>
          <a:lstStyle/>
          <a:p>
            <a:pPr>
              <a:lnSpc>
                <a:spcPct val="90000"/>
              </a:lnSpc>
            </a:pPr>
            <a:r>
              <a:rPr lang="en-US" sz="3400" dirty="0"/>
              <a:t>Commit to Listening at least Half of the Time</a:t>
            </a:r>
          </a:p>
        </p:txBody>
      </p:sp>
      <p:pic>
        <p:nvPicPr>
          <p:cNvPr id="5" name="Picture 4" descr="Happy doctor examining girl with stethoscope">
            <a:extLst>
              <a:ext uri="{FF2B5EF4-FFF2-40B4-BE49-F238E27FC236}">
                <a16:creationId xmlns:a16="http://schemas.microsoft.com/office/drawing/2014/main" id="{D66A2427-D4D6-0907-C14F-442B474D0F0D}"/>
              </a:ext>
            </a:extLst>
          </p:cNvPr>
          <p:cNvPicPr>
            <a:picLocks noChangeAspect="1"/>
          </p:cNvPicPr>
          <p:nvPr/>
        </p:nvPicPr>
        <p:blipFill>
          <a:blip r:embed="rId2" cstate="print">
            <a:extLst>
              <a:ext uri="{28A0092B-C50C-407E-A947-70E740481C1C}">
                <a14:useLocalDpi xmlns:a14="http://schemas.microsoft.com/office/drawing/2010/main" val="0"/>
              </a:ext>
            </a:extLst>
          </a:blip>
          <a:srcRect b="10112"/>
          <a:stretch>
            <a:fillRect/>
          </a:stretch>
        </p:blipFill>
        <p:spPr>
          <a:xfrm>
            <a:off x="457200" y="1219200"/>
            <a:ext cx="8229600" cy="4937760"/>
          </a:xfrm>
          <a:prstGeom prst="rect">
            <a:avLst/>
          </a:prstGeom>
          <a:noFill/>
        </p:spPr>
      </p:pic>
    </p:spTree>
    <p:extLst>
      <p:ext uri="{BB962C8B-B14F-4D97-AF65-F5344CB8AC3E}">
        <p14:creationId xmlns:p14="http://schemas.microsoft.com/office/powerpoint/2010/main" val="35104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95DE-6534-1D10-B401-81A56EE744B7}"/>
              </a:ext>
            </a:extLst>
          </p:cNvPr>
          <p:cNvSpPr>
            <a:spLocks noGrp="1"/>
          </p:cNvSpPr>
          <p:nvPr>
            <p:ph type="title"/>
          </p:nvPr>
        </p:nvSpPr>
        <p:spPr/>
        <p:txBody>
          <a:bodyPr>
            <a:normAutofit/>
          </a:bodyPr>
          <a:lstStyle/>
          <a:p>
            <a:r>
              <a:rPr lang="en-US" dirty="0"/>
              <a:t>Our Curiosity Makes a Difference</a:t>
            </a:r>
          </a:p>
        </p:txBody>
      </p:sp>
      <p:pic>
        <p:nvPicPr>
          <p:cNvPr id="5" name="Content Placeholder 4" descr="Smiling hospital staff">
            <a:extLst>
              <a:ext uri="{FF2B5EF4-FFF2-40B4-BE49-F238E27FC236}">
                <a16:creationId xmlns:a16="http://schemas.microsoft.com/office/drawing/2014/main" id="{1B75DA9E-4839-8449-22CA-8ED4D755AC9E}"/>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1" y="1219200"/>
            <a:ext cx="7632762" cy="5355927"/>
          </a:xfrm>
        </p:spPr>
      </p:pic>
      <p:pic>
        <p:nvPicPr>
          <p:cNvPr id="7" name="Picture 6" descr="Baby lying on a bed">
            <a:extLst>
              <a:ext uri="{FF2B5EF4-FFF2-40B4-BE49-F238E27FC236}">
                <a16:creationId xmlns:a16="http://schemas.microsoft.com/office/drawing/2014/main" id="{19EA8290-F8C1-9794-EABB-F64A51F1A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81432"/>
            <a:ext cx="8229600" cy="5493695"/>
          </a:xfrm>
          <a:prstGeom prst="rect">
            <a:avLst/>
          </a:prstGeom>
        </p:spPr>
      </p:pic>
    </p:spTree>
    <p:extLst>
      <p:ext uri="{BB962C8B-B14F-4D97-AF65-F5344CB8AC3E}">
        <p14:creationId xmlns:p14="http://schemas.microsoft.com/office/powerpoint/2010/main" val="250834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00">
              <a:solidFill>
                <a:prstClr val="white"/>
              </a:solidFill>
              <a:latin typeface="Aptos" panose="02110004020202020204"/>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8" y="1238879"/>
            <a:ext cx="3913469" cy="4679746"/>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Aptos" panose="02110004020202020204"/>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Aptos" panose="02110004020202020204"/>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Aptos" panose="02110004020202020204"/>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Aptos" panose="02110004020202020204"/>
              </a:endParaRPr>
            </a:p>
          </p:txBody>
        </p:sp>
      </p:grpSp>
      <p:sp>
        <p:nvSpPr>
          <p:cNvPr id="2" name="Title 1">
            <a:extLst>
              <a:ext uri="{FF2B5EF4-FFF2-40B4-BE49-F238E27FC236}">
                <a16:creationId xmlns:a16="http://schemas.microsoft.com/office/drawing/2014/main" id="{8F7198EB-BA7E-4D85-E1D9-902CF309290A}"/>
              </a:ext>
            </a:extLst>
          </p:cNvPr>
          <p:cNvSpPr>
            <a:spLocks noGrp="1"/>
          </p:cNvSpPr>
          <p:nvPr>
            <p:ph type="title"/>
          </p:nvPr>
        </p:nvSpPr>
        <p:spPr>
          <a:xfrm>
            <a:off x="480060" y="1789510"/>
            <a:ext cx="2891790" cy="3278981"/>
          </a:xfrm>
        </p:spPr>
        <p:txBody>
          <a:bodyPr>
            <a:normAutofit/>
          </a:bodyPr>
          <a:lstStyle/>
          <a:p>
            <a:r>
              <a:rPr lang="en-US" sz="2700">
                <a:solidFill>
                  <a:schemeClr val="tx2"/>
                </a:solidFill>
              </a:rPr>
              <a:t>Considering the Diabetes Connection as a Sacred Space </a:t>
            </a:r>
          </a:p>
        </p:txBody>
      </p:sp>
      <p:sp>
        <p:nvSpPr>
          <p:cNvPr id="3" name="Content Placeholder 2">
            <a:extLst>
              <a:ext uri="{FF2B5EF4-FFF2-40B4-BE49-F238E27FC236}">
                <a16:creationId xmlns:a16="http://schemas.microsoft.com/office/drawing/2014/main" id="{C93489F1-A602-A56E-5AD6-F1880E306BD5}"/>
              </a:ext>
            </a:extLst>
          </p:cNvPr>
          <p:cNvSpPr>
            <a:spLocks noGrp="1"/>
          </p:cNvSpPr>
          <p:nvPr>
            <p:ph sz="quarter" idx="1"/>
          </p:nvPr>
        </p:nvSpPr>
        <p:spPr>
          <a:xfrm>
            <a:off x="3655243" y="152400"/>
            <a:ext cx="5253086" cy="6477000"/>
          </a:xfrm>
        </p:spPr>
        <p:txBody>
          <a:bodyPr anchor="ctr">
            <a:normAutofit fontScale="85000" lnSpcReduction="10000"/>
          </a:bodyPr>
          <a:lstStyle/>
          <a:p>
            <a:endParaRPr lang="en-US" sz="1350" dirty="0">
              <a:solidFill>
                <a:schemeClr val="tx2"/>
              </a:solidFill>
            </a:endParaRPr>
          </a:p>
          <a:p>
            <a:pPr>
              <a:lnSpc>
                <a:spcPct val="11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Have the stories of people living with diabetes stayed with you long after the conversation ended? Have their words, struggles, and triumphs echoed in your thoughts, quietly influencing the way you provide care? </a:t>
            </a:r>
          </a:p>
          <a:p>
            <a:pPr>
              <a:lnSpc>
                <a:spcPct val="11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Listening to these stories isn’t simply an exchange of information; it’s an invitation into someone’s lived experience. When we truly listen, with presence and without judgment, we enter a sacred space within diabetes care, where healing transcends clinical roles and traditional hierarchies. </a:t>
            </a:r>
          </a:p>
          <a:p>
            <a:pPr>
              <a:lnSpc>
                <a:spcPct val="11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In these moments, connection becomes the medicine. The person receiving care feels seen, heard, and valued. And something extraordinary happens for us as HCPs, too. </a:t>
            </a:r>
          </a:p>
          <a:p>
            <a:pPr>
              <a:lnSpc>
                <a:spcPct val="11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We are reminded of our purpose. We feel reconnected to our humanity.</a:t>
            </a:r>
          </a:p>
        </p:txBody>
      </p:sp>
    </p:spTree>
    <p:extLst>
      <p:ext uri="{BB962C8B-B14F-4D97-AF65-F5344CB8AC3E}">
        <p14:creationId xmlns:p14="http://schemas.microsoft.com/office/powerpoint/2010/main" val="13126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200105"/>
            <a:ext cx="8229600" cy="990600"/>
          </a:xfrm>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a:xfrm>
            <a:off x="4876800" y="1401038"/>
            <a:ext cx="3810000" cy="4755922"/>
          </a:xfrm>
        </p:spPr>
        <p:txBody>
          <a:bodyPr>
            <a:normAutofit/>
          </a:bodyPr>
          <a:lstStyle/>
          <a:p>
            <a:r>
              <a:rPr lang="fr-FR" dirty="0"/>
              <a:t>Questions?</a:t>
            </a:r>
          </a:p>
          <a:p>
            <a:r>
              <a:rPr lang="fr-FR" dirty="0"/>
              <a:t>Email</a:t>
            </a:r>
            <a:r>
              <a:rPr lang="fr-FR"/>
              <a:t>: bev@</a:t>
            </a:r>
            <a:r>
              <a:rPr lang="fr-FR" dirty="0"/>
              <a:t>diabetesed.net</a:t>
            </a:r>
          </a:p>
          <a:p>
            <a:r>
              <a:rPr lang="fr-FR" dirty="0"/>
              <a:t>Web: </a:t>
            </a:r>
            <a:r>
              <a:rPr lang="fr-FR" dirty="0">
                <a:hlinkClick r:id="rId4"/>
              </a:rPr>
              <a:t>www.diabetesed.net</a:t>
            </a:r>
            <a:endParaRPr lang="fr-FR" dirty="0"/>
          </a:p>
          <a:p>
            <a:r>
              <a:rPr lang="fr-FR" dirty="0"/>
              <a:t>Phone </a:t>
            </a:r>
            <a:r>
              <a:rPr lang="en-US" dirty="0"/>
              <a:t>530-893-8635</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5486400"/>
            <a:ext cx="2971800" cy="947487"/>
          </a:xfrm>
          <a:prstGeom prst="rect">
            <a:avLst/>
          </a:prstGeom>
        </p:spPr>
      </p:pic>
      <p:pic>
        <p:nvPicPr>
          <p:cNvPr id="3" name="Picture 2" descr="Wooden red heart on red wood background">
            <a:extLst>
              <a:ext uri="{FF2B5EF4-FFF2-40B4-BE49-F238E27FC236}">
                <a16:creationId xmlns:a16="http://schemas.microsoft.com/office/drawing/2014/main" id="{C57218E6-2E41-8B77-E317-2B184B955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50" y="1401038"/>
            <a:ext cx="4299243" cy="2866162"/>
          </a:xfrm>
          <a:prstGeom prst="rect">
            <a:avLst/>
          </a:prstGeom>
        </p:spPr>
      </p:pic>
    </p:spTree>
    <p:custDataLst>
      <p:tags r:id="rId1"/>
    </p:custDataLst>
    <p:extLst>
      <p:ext uri="{BB962C8B-B14F-4D97-AF65-F5344CB8AC3E}">
        <p14:creationId xmlns:p14="http://schemas.microsoft.com/office/powerpoint/2010/main" val="26865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E28-8ACF-0041-F4A0-3BF959482D2C}"/>
              </a:ext>
            </a:extLst>
          </p:cNvPr>
          <p:cNvSpPr>
            <a:spLocks noGrp="1"/>
          </p:cNvSpPr>
          <p:nvPr>
            <p:ph type="title"/>
          </p:nvPr>
        </p:nvSpPr>
        <p:spPr/>
        <p:txBody>
          <a:bodyPr/>
          <a:lstStyle/>
          <a:p>
            <a:r>
              <a:rPr lang="en-US" dirty="0"/>
              <a:t>Beta-Cell Mass Loss</a:t>
            </a:r>
          </a:p>
        </p:txBody>
      </p:sp>
      <p:sp>
        <p:nvSpPr>
          <p:cNvPr id="3" name="Content Placeholder 2">
            <a:extLst>
              <a:ext uri="{FF2B5EF4-FFF2-40B4-BE49-F238E27FC236}">
                <a16:creationId xmlns:a16="http://schemas.microsoft.com/office/drawing/2014/main" id="{656F1381-B794-D6CA-819A-4017B02022A3}"/>
              </a:ext>
            </a:extLst>
          </p:cNvPr>
          <p:cNvSpPr>
            <a:spLocks noGrp="1"/>
          </p:cNvSpPr>
          <p:nvPr>
            <p:ph sz="quarter" idx="1"/>
          </p:nvPr>
        </p:nvSpPr>
        <p:spPr>
          <a:xfrm>
            <a:off x="457200" y="1219200"/>
            <a:ext cx="5715000" cy="533400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 both type 1 and type 2 diabetes, </a:t>
            </a:r>
          </a:p>
          <a:p>
            <a:pPr>
              <a:lnSpc>
                <a:spcPct val="120000"/>
              </a:lnSpc>
            </a:pPr>
            <a:r>
              <a:rPr lang="en-US" b="0" i="1" dirty="0">
                <a:solidFill>
                  <a:srgbClr val="0070C0"/>
                </a:solidFill>
                <a:effectLst/>
                <a:ea typeface="Calibri" panose="020F0502020204030204" pitchFamily="34" charset="0"/>
                <a:cs typeface="Calibri" panose="020F0502020204030204" pitchFamily="34" charset="0"/>
              </a:rPr>
              <a:t>genetic and environmental factors can result in the progressive loss of β-cell mass and/or function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that manifests clinically as hyperglycemia.</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Once hyperglycemia occurs, people with all forms of diabetes are at risk for developing the same chronic complications, although rates of progression may differ. </a:t>
            </a:r>
            <a:endParaRPr lang="en-US" dirty="0">
              <a:ea typeface="Calibri" panose="020F0502020204030204" pitchFamily="34" charset="0"/>
              <a:cs typeface="Calibri" panose="020F0502020204030204" pitchFamily="34" charset="0"/>
            </a:endParaRPr>
          </a:p>
        </p:txBody>
      </p:sp>
      <p:pic>
        <p:nvPicPr>
          <p:cNvPr id="7" name="Picture 6" descr="Casual woman with hand on hip">
            <a:extLst>
              <a:ext uri="{FF2B5EF4-FFF2-40B4-BE49-F238E27FC236}">
                <a16:creationId xmlns:a16="http://schemas.microsoft.com/office/drawing/2014/main" id="{A741BA3E-6B64-11BF-E5BE-2C4934AB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7119" y="730537"/>
            <a:ext cx="2749681" cy="4572000"/>
          </a:xfrm>
          <a:prstGeom prst="rect">
            <a:avLst/>
          </a:prstGeom>
        </p:spPr>
      </p:pic>
      <p:pic>
        <p:nvPicPr>
          <p:cNvPr id="4" name="Picture 3">
            <a:extLst>
              <a:ext uri="{FF2B5EF4-FFF2-40B4-BE49-F238E27FC236}">
                <a16:creationId xmlns:a16="http://schemas.microsoft.com/office/drawing/2014/main" id="{2FDE58BA-F8E8-A308-6290-95511913FAC1}"/>
              </a:ext>
            </a:extLst>
          </p:cNvPr>
          <p:cNvPicPr>
            <a:picLocks noChangeAspect="1"/>
          </p:cNvPicPr>
          <p:nvPr/>
        </p:nvPicPr>
        <p:blipFill>
          <a:blip r:embed="rId3"/>
          <a:stretch>
            <a:fillRect/>
          </a:stretch>
        </p:blipFill>
        <p:spPr>
          <a:xfrm>
            <a:off x="6054660" y="5486835"/>
            <a:ext cx="2749681" cy="485827"/>
          </a:xfrm>
          <a:prstGeom prst="rect">
            <a:avLst/>
          </a:prstGeom>
        </p:spPr>
      </p:pic>
    </p:spTree>
    <p:extLst>
      <p:ext uri="{BB962C8B-B14F-4D97-AF65-F5344CB8AC3E}">
        <p14:creationId xmlns:p14="http://schemas.microsoft.com/office/powerpoint/2010/main" val="207666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407087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8C9E-6554-2905-F2D8-B1907446505E}"/>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9777640C-87FD-D3F1-571D-2A68FD8B12DE}"/>
              </a:ext>
            </a:extLst>
          </p:cNvPr>
          <p:cNvSpPr>
            <a:spLocks noGrp="1"/>
          </p:cNvSpPr>
          <p:nvPr>
            <p:ph sz="quarter" idx="1"/>
          </p:nvPr>
        </p:nvSpPr>
        <p:spPr>
          <a:xfrm>
            <a:off x="457200" y="1219200"/>
            <a:ext cx="8458200" cy="5334000"/>
          </a:xfrm>
        </p:spPr>
        <p:txBody>
          <a:bodyPr>
            <a:noAutofit/>
          </a:bodyPr>
          <a:lstStyle/>
          <a:p>
            <a:r>
              <a:rPr lang="en-US" sz="2500" dirty="0"/>
              <a:t>AJ is a 52-year-old with type 2 diabetes presents with worsening hyperglycemia despite taking three diabetes medications.  AJ says, “No matter what I do, I can’t seem to get my blood sugars down”.</a:t>
            </a:r>
          </a:p>
          <a:p>
            <a:r>
              <a:rPr lang="en-US" sz="2500" dirty="0"/>
              <a:t>Which of the following clusters of physical findings would increase your suspicion that AJ is struggling with hypercortisolism?</a:t>
            </a:r>
          </a:p>
          <a:p>
            <a:pPr marL="0" indent="0">
              <a:buNone/>
            </a:pPr>
            <a:r>
              <a:rPr lang="en-US" sz="2500" dirty="0"/>
              <a:t>A. Dorsocervical fat pad, wide purple striae and bruising.</a:t>
            </a:r>
          </a:p>
          <a:p>
            <a:pPr marL="0" indent="0">
              <a:buNone/>
            </a:pPr>
            <a:r>
              <a:rPr lang="en-US" sz="2500" dirty="0"/>
              <a:t>B. Peripheral muscle hypertrophy, thick hair growth, and flushed skin.</a:t>
            </a:r>
          </a:p>
          <a:p>
            <a:pPr marL="0" indent="0">
              <a:buNone/>
            </a:pPr>
            <a:r>
              <a:rPr lang="en-US" sz="2500" dirty="0"/>
              <a:t>C. Weight loss, skin hyperpigmentation, and generalized muscle wasting.</a:t>
            </a:r>
          </a:p>
          <a:p>
            <a:pPr marL="0" indent="0">
              <a:buNone/>
            </a:pPr>
            <a:r>
              <a:rPr lang="en-US" sz="2500" dirty="0"/>
              <a:t>D. Pallor, brittle nails, and spoon-shaped fingernails.</a:t>
            </a:r>
            <a:br>
              <a:rPr lang="en-US" sz="2500" dirty="0"/>
            </a:br>
            <a:endParaRPr lang="en-US" sz="2500" dirty="0"/>
          </a:p>
        </p:txBody>
      </p:sp>
      <p:sp>
        <p:nvSpPr>
          <p:cNvPr id="4" name="Oval 3">
            <a:extLst>
              <a:ext uri="{FF2B5EF4-FFF2-40B4-BE49-F238E27FC236}">
                <a16:creationId xmlns:a16="http://schemas.microsoft.com/office/drawing/2014/main" id="{577891EB-D6B0-C01F-47F9-F1F1ABA71A48}"/>
              </a:ext>
            </a:extLst>
          </p:cNvPr>
          <p:cNvSpPr/>
          <p:nvPr/>
        </p:nvSpPr>
        <p:spPr>
          <a:xfrm>
            <a:off x="304800" y="3810000"/>
            <a:ext cx="7924800" cy="83820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402917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65F7B0-E16C-3613-2236-78F5F5030147}"/>
              </a:ext>
            </a:extLst>
          </p:cNvPr>
          <p:cNvSpPr>
            <a:spLocks noGrp="1"/>
          </p:cNvSpPr>
          <p:nvPr>
            <p:ph type="title"/>
          </p:nvPr>
        </p:nvSpPr>
        <p:spPr/>
        <p:txBody>
          <a:bodyPr/>
          <a:lstStyle/>
          <a:p>
            <a:r>
              <a:rPr lang="en-US" dirty="0"/>
              <a:t>Signs of Hypercortisolism</a:t>
            </a:r>
          </a:p>
        </p:txBody>
      </p:sp>
      <p:sp>
        <p:nvSpPr>
          <p:cNvPr id="10" name="Content Placeholder 9">
            <a:extLst>
              <a:ext uri="{FF2B5EF4-FFF2-40B4-BE49-F238E27FC236}">
                <a16:creationId xmlns:a16="http://schemas.microsoft.com/office/drawing/2014/main" id="{07683175-DDD7-8294-0666-C57BC8483071}"/>
              </a:ext>
            </a:extLst>
          </p:cNvPr>
          <p:cNvSpPr>
            <a:spLocks noGrp="1"/>
          </p:cNvSpPr>
          <p:nvPr>
            <p:ph sz="quarter" idx="1"/>
          </p:nvPr>
        </p:nvSpPr>
        <p:spPr>
          <a:xfrm>
            <a:off x="4724400" y="1282773"/>
            <a:ext cx="4041648" cy="5422827"/>
          </a:xfrm>
        </p:spPr>
        <p:txBody>
          <a:bodyPr>
            <a:normAutofit fontScale="55000" lnSpcReduction="20000"/>
          </a:bodyPr>
          <a:lstStyle/>
          <a:p>
            <a:r>
              <a:rPr lang="en-US" sz="3600" b="1" dirty="0"/>
              <a:t>Other signs</a:t>
            </a:r>
          </a:p>
          <a:p>
            <a:pPr lvl="1"/>
            <a:r>
              <a:rPr lang="en-US" sz="3800" dirty="0">
                <a:solidFill>
                  <a:srgbClr val="0070C0"/>
                </a:solidFill>
              </a:rPr>
              <a:t>High blood pressure</a:t>
            </a:r>
            <a:r>
              <a:rPr lang="en-US" sz="3800" dirty="0"/>
              <a:t>,</a:t>
            </a:r>
          </a:p>
          <a:p>
            <a:pPr lvl="1"/>
            <a:r>
              <a:rPr lang="en-US" sz="3800" dirty="0">
                <a:solidFill>
                  <a:srgbClr val="0070C0"/>
                </a:solidFill>
              </a:rPr>
              <a:t>Hyperglycemia</a:t>
            </a:r>
          </a:p>
          <a:p>
            <a:pPr lvl="1"/>
            <a:r>
              <a:rPr lang="en-US" sz="3800" dirty="0">
                <a:solidFill>
                  <a:srgbClr val="0070C0"/>
                </a:solidFill>
              </a:rPr>
              <a:t>Visceral adiposity</a:t>
            </a:r>
          </a:p>
          <a:p>
            <a:pPr lvl="1"/>
            <a:r>
              <a:rPr lang="en-US" sz="3800" dirty="0">
                <a:solidFill>
                  <a:srgbClr val="0070C0"/>
                </a:solidFill>
              </a:rPr>
              <a:t>Bone loss, fractures </a:t>
            </a:r>
          </a:p>
          <a:p>
            <a:pPr lvl="1"/>
            <a:r>
              <a:rPr lang="en-US" sz="3800" dirty="0"/>
              <a:t>muscle weakness,</a:t>
            </a:r>
          </a:p>
          <a:p>
            <a:pPr lvl="1"/>
            <a:r>
              <a:rPr lang="en-US" sz="3800" dirty="0"/>
              <a:t>excessive hair growth,</a:t>
            </a:r>
          </a:p>
          <a:p>
            <a:pPr lvl="1"/>
            <a:r>
              <a:rPr lang="en-US" sz="3800" dirty="0"/>
              <a:t>acne, </a:t>
            </a:r>
          </a:p>
          <a:p>
            <a:pPr lvl="1"/>
            <a:r>
              <a:rPr lang="en-US" sz="3800" dirty="0"/>
              <a:t>mood changes like irritability and depression. </a:t>
            </a:r>
          </a:p>
          <a:p>
            <a:pPr marL="0" indent="0">
              <a:buNone/>
              <a:defRPr sz="1800"/>
            </a:pPr>
            <a:endParaRPr lang="en-US" sz="3200" dirty="0"/>
          </a:p>
          <a:p>
            <a:pPr marL="0" indent="0">
              <a:buNone/>
              <a:defRPr sz="1800"/>
            </a:pPr>
            <a:endParaRPr lang="en-US" sz="3200" dirty="0"/>
          </a:p>
          <a:p>
            <a:pPr marL="0" indent="0">
              <a:lnSpc>
                <a:spcPct val="120000"/>
              </a:lnSpc>
              <a:buNone/>
              <a:defRPr sz="1800"/>
            </a:pPr>
            <a:br>
              <a:rPr lang="en-US" sz="3200" dirty="0"/>
            </a:br>
            <a:r>
              <a:rPr lang="en-US" sz="3200" dirty="0"/>
              <a:t>Hypothalamus → CRH → Pituitary → ACTH → Adrenal → Cortisol</a:t>
            </a:r>
          </a:p>
          <a:p>
            <a:pPr>
              <a:lnSpc>
                <a:spcPct val="120000"/>
              </a:lnSpc>
              <a:defRPr sz="1800"/>
            </a:pPr>
            <a:r>
              <a:rPr lang="en-US" sz="3200" dirty="0"/>
              <a:t>Cortisol effects: gluconeogenesis, insulin resistance, fat redistribution</a:t>
            </a:r>
          </a:p>
        </p:txBody>
      </p:sp>
      <p:pic>
        <p:nvPicPr>
          <p:cNvPr id="6" name="Content Placeholder 5">
            <a:extLst>
              <a:ext uri="{FF2B5EF4-FFF2-40B4-BE49-F238E27FC236}">
                <a16:creationId xmlns:a16="http://schemas.microsoft.com/office/drawing/2014/main" id="{F8FA839D-DFBD-ABC9-1815-9F6D6EE88347}"/>
              </a:ext>
            </a:extLst>
          </p:cNvPr>
          <p:cNvPicPr>
            <a:picLocks noGrp="1" noChangeAspect="1"/>
          </p:cNvPicPr>
          <p:nvPr>
            <p:ph sz="quarter" idx="2"/>
          </p:nvPr>
        </p:nvPicPr>
        <p:blipFill>
          <a:blip r:embed="rId2"/>
          <a:stretch>
            <a:fillRect/>
          </a:stretch>
        </p:blipFill>
        <p:spPr>
          <a:xfrm>
            <a:off x="564776" y="1282773"/>
            <a:ext cx="3979591" cy="5346627"/>
          </a:xfrm>
          <a:prstGeom prst="rect">
            <a:avLst/>
          </a:prstGeom>
        </p:spPr>
      </p:pic>
    </p:spTree>
    <p:extLst>
      <p:ext uri="{BB962C8B-B14F-4D97-AF65-F5344CB8AC3E}">
        <p14:creationId xmlns:p14="http://schemas.microsoft.com/office/powerpoint/2010/main" val="24432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6964-7281-84AB-5B52-6E40C70ABA7A}"/>
              </a:ext>
            </a:extLst>
          </p:cNvPr>
          <p:cNvSpPr>
            <a:spLocks noGrp="1"/>
          </p:cNvSpPr>
          <p:nvPr>
            <p:ph type="title"/>
          </p:nvPr>
        </p:nvSpPr>
        <p:spPr/>
        <p:txBody>
          <a:bodyPr/>
          <a:lstStyle/>
          <a:p>
            <a:r>
              <a:rPr lang="en-US" dirty="0"/>
              <a:t>CATALYST Study Findings</a:t>
            </a:r>
          </a:p>
        </p:txBody>
      </p:sp>
      <p:sp>
        <p:nvSpPr>
          <p:cNvPr id="3" name="Content Placeholder 2">
            <a:extLst>
              <a:ext uri="{FF2B5EF4-FFF2-40B4-BE49-F238E27FC236}">
                <a16:creationId xmlns:a16="http://schemas.microsoft.com/office/drawing/2014/main" id="{9022F09B-1985-4712-FB0C-6F34A0DBBA41}"/>
              </a:ext>
            </a:extLst>
          </p:cNvPr>
          <p:cNvSpPr>
            <a:spLocks noGrp="1"/>
          </p:cNvSpPr>
          <p:nvPr>
            <p:ph sz="quarter" idx="1"/>
          </p:nvPr>
        </p:nvSpPr>
        <p:spPr/>
        <p:txBody>
          <a:bodyPr>
            <a:normAutofit/>
          </a:bodyPr>
          <a:lstStyle/>
          <a:p>
            <a:pPr>
              <a:lnSpc>
                <a:spcPct val="120000"/>
              </a:lnSpc>
            </a:pPr>
            <a:r>
              <a:rPr lang="en-US" dirty="0"/>
              <a:t>Findings from the CATALYST study, the largest prospective trial of its kind, suggest that hypercortisolism may be a significant contributing factor in as many as one in four patients with difficult-to-control type 2 diabetes.</a:t>
            </a:r>
          </a:p>
        </p:txBody>
      </p:sp>
    </p:spTree>
    <p:extLst>
      <p:ext uri="{BB962C8B-B14F-4D97-AF65-F5344CB8AC3E}">
        <p14:creationId xmlns:p14="http://schemas.microsoft.com/office/powerpoint/2010/main" val="37718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665"/>
  <p:tag name="ARTICULATE_USED_LAYOUT" val="2"/>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47699</TotalTime>
  <Words>3448</Words>
  <Application>Microsoft Office PowerPoint</Application>
  <PresentationFormat>On-screen Show (4:3)</PresentationFormat>
  <Paragraphs>374</Paragraphs>
  <Slides>46</Slides>
  <Notes>13</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46</vt:i4>
      </vt:variant>
    </vt:vector>
  </HeadingPairs>
  <TitlesOfParts>
    <vt:vector size="68" baseType="lpstr">
      <vt:lpstr>__Roboto_22b3a9</vt:lpstr>
      <vt:lpstr>Aptos</vt:lpstr>
      <vt:lpstr>Aptos Display</vt:lpstr>
      <vt:lpstr>Arial</vt:lpstr>
      <vt:lpstr>Calibri</vt:lpstr>
      <vt:lpstr>Courier New</vt:lpstr>
      <vt:lpstr>Gill Sans MT</vt:lpstr>
      <vt:lpstr>Helvetica</vt:lpstr>
      <vt:lpstr>Monaco</vt:lpstr>
      <vt:lpstr>Times</vt:lpstr>
      <vt:lpstr>Times New Roman</vt:lpstr>
      <vt:lpstr>Trebuchet MS</vt:lpstr>
      <vt:lpstr>Wingdings</vt:lpstr>
      <vt:lpstr>Wingdings 3</vt:lpstr>
      <vt:lpstr>1_Origin</vt:lpstr>
      <vt:lpstr>Origin</vt:lpstr>
      <vt:lpstr>2_Origin</vt:lpstr>
      <vt:lpstr>3_Origin</vt:lpstr>
      <vt:lpstr>4_Origin</vt:lpstr>
      <vt:lpstr>5_Origin</vt:lpstr>
      <vt:lpstr>6_Origin</vt:lpstr>
      <vt:lpstr>Office Theme</vt:lpstr>
      <vt:lpstr>PowerPoint Presentation</vt:lpstr>
      <vt:lpstr>Coach Bev has no Conflict of Interest</vt:lpstr>
      <vt:lpstr>The Different Faces of Diabetes</vt:lpstr>
      <vt:lpstr>Other Types of Diabetes</vt:lpstr>
      <vt:lpstr>Beta-Cell Mass Loss</vt:lpstr>
      <vt:lpstr>The Noxious Nine – Pathophysiology T2D</vt:lpstr>
      <vt:lpstr>POLL Question #1</vt:lpstr>
      <vt:lpstr>Signs of Hypercortisolism</vt:lpstr>
      <vt:lpstr>CATALYST Study Findings</vt:lpstr>
      <vt:lpstr>CATALYST Study: Hypercortisolism &amp; Difficult-to-Control Type 2 Diabetes</vt:lpstr>
      <vt:lpstr>Study Design &amp; Prevalence</vt:lpstr>
      <vt:lpstr>Study Design – Part 2 (Intervention)</vt:lpstr>
      <vt:lpstr>CATALYST Treatment Outcomes</vt:lpstr>
      <vt:lpstr>Intervention Outcomes</vt:lpstr>
      <vt:lpstr>Hypercortisolism in Type 2</vt:lpstr>
      <vt:lpstr>What type of Diabetes?</vt:lpstr>
      <vt:lpstr>What about Latent Autoimmunity Diabetes in Adults (LADA) </vt:lpstr>
      <vt:lpstr>Latent AutoImmunity Diabetes in Adults (LADA)</vt:lpstr>
      <vt:lpstr>LADA Clinical Features Compared to Type 2</vt:lpstr>
      <vt:lpstr>What kind of Diabetes?</vt:lpstr>
      <vt:lpstr>Type 1 &amp; Type 2 - Double Diabetes?</vt:lpstr>
      <vt:lpstr>Type 3c Diabetes (Pancreatogenic)</vt:lpstr>
      <vt:lpstr>Pancreatitis</vt:lpstr>
      <vt:lpstr>Pancreatitis</vt:lpstr>
      <vt:lpstr>PowerPoint Presentation</vt:lpstr>
      <vt:lpstr>Ketosis-Prone Diabetes (KPD)</vt:lpstr>
      <vt:lpstr>Regardless of the cause, hyperglycemia needs to be treated.</vt:lpstr>
      <vt:lpstr>Diabetes Type 3</vt:lpstr>
      <vt:lpstr>What is 'Type 3 Diabetes'?</vt:lpstr>
      <vt:lpstr>Alzheimer’s &amp; Diabetes Link</vt:lpstr>
      <vt:lpstr>Colonic Microbiota Encroachment Correlates With Dysglycemia in Humans </vt:lpstr>
      <vt:lpstr>Link Between Gut and Brain </vt:lpstr>
      <vt:lpstr>Potential Interventions</vt:lpstr>
      <vt:lpstr>Summary</vt:lpstr>
      <vt:lpstr>Type 5 Diabetes</vt:lpstr>
      <vt:lpstr>Features and Management</vt:lpstr>
      <vt:lpstr>Wait, What About Emotions?</vt:lpstr>
      <vt:lpstr>Diabetes Admit for Hyperglycemia</vt:lpstr>
      <vt:lpstr>Diabetes Visit – Let’s Go through</vt:lpstr>
      <vt:lpstr>Missed Appointments due to  Stigma and Shame</vt:lpstr>
      <vt:lpstr>PowerPoint Presentation</vt:lpstr>
      <vt:lpstr>Embark Trial – Emotions as Priority</vt:lpstr>
      <vt:lpstr>Commit to Listening at least Half of the Time</vt:lpstr>
      <vt:lpstr>Our Curiosity Makes a Difference</vt:lpstr>
      <vt:lpstr>Considering the Diabetes Connection as a Sacred Space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812</cp:revision>
  <cp:lastPrinted>2025-09-09T20:34:22Z</cp:lastPrinted>
  <dcterms:created xsi:type="dcterms:W3CDTF">2014-04-17T17:56:59Z</dcterms:created>
  <dcterms:modified xsi:type="dcterms:W3CDTF">2025-11-06T16:29:06Z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